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5" r:id="rId3"/>
    <p:sldId id="368" r:id="rId4"/>
    <p:sldId id="280" r:id="rId5"/>
    <p:sldId id="331" r:id="rId6"/>
    <p:sldId id="289" r:id="rId7"/>
    <p:sldId id="327" r:id="rId8"/>
    <p:sldId id="332" r:id="rId9"/>
    <p:sldId id="333" r:id="rId10"/>
    <p:sldId id="359" r:id="rId11"/>
    <p:sldId id="334" r:id="rId12"/>
    <p:sldId id="335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37" r:id="rId22"/>
    <p:sldId id="340" r:id="rId23"/>
    <p:sldId id="342" r:id="rId24"/>
    <p:sldId id="343" r:id="rId25"/>
    <p:sldId id="344" r:id="rId26"/>
    <p:sldId id="346" r:id="rId27"/>
    <p:sldId id="347" r:id="rId28"/>
    <p:sldId id="339" r:id="rId29"/>
    <p:sldId id="348" r:id="rId30"/>
    <p:sldId id="349" r:id="rId31"/>
    <p:sldId id="350" r:id="rId32"/>
    <p:sldId id="351" r:id="rId33"/>
    <p:sldId id="353" r:id="rId34"/>
    <p:sldId id="352" r:id="rId35"/>
    <p:sldId id="338" r:id="rId36"/>
    <p:sldId id="354" r:id="rId37"/>
    <p:sldId id="355" r:id="rId38"/>
    <p:sldId id="356" r:id="rId39"/>
    <p:sldId id="357" r:id="rId40"/>
    <p:sldId id="358" r:id="rId41"/>
    <p:sldId id="31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EC0E8-9243-4047-9CB9-D86D794E0DE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FBB27-BE9C-4867-8C9D-EB1883D13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6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FBB27-BE9C-4867-8C9D-EB1883D13F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FBB27-BE9C-4867-8C9D-EB1883D13F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FBB27-BE9C-4867-8C9D-EB1883D13F0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FBB27-BE9C-4867-8C9D-EB1883D13F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8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FBB27-BE9C-4867-8C9D-EB1883D13F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6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3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8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5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2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6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1F8FF-B12D-4C37-8666-EEB6E3A0A57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9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ockphoto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pjs-online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30769" r="35884" b="18470"/>
          <a:stretch/>
        </p:blipFill>
        <p:spPr bwMode="auto">
          <a:xfrm>
            <a:off x="0" y="914400"/>
            <a:ext cx="904269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486400"/>
            <a:ext cx="6400800" cy="12954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Tatap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Muka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Sesi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Reguler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Kebon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Jeruk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H. Andri Budiwidodo,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S.Si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.,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M.Ikom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992"/>
            <a:ext cx="9144000" cy="544840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/>
              <a:t>Dukungan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pemerintah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Framework </a:t>
            </a:r>
            <a:r>
              <a:rPr lang="en-US" sz="3200" b="1" dirty="0" err="1" smtClean="0"/>
              <a:t>perdagangan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berbasis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elektronik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eCommerce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6515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User-user e-Commerce</a:t>
            </a:r>
            <a:endParaRPr lang="en-US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7314" r="67483" b="10214"/>
          <a:stretch/>
        </p:blipFill>
        <p:spPr bwMode="auto">
          <a:xfrm>
            <a:off x="533400" y="1219200"/>
            <a:ext cx="3657600" cy="479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3" t="37453" r="39930" b="1352"/>
          <a:stretch/>
        </p:blipFill>
        <p:spPr bwMode="auto">
          <a:xfrm>
            <a:off x="5029200" y="1219200"/>
            <a:ext cx="3657600" cy="54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19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Jenis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tipe</a:t>
            </a:r>
            <a:r>
              <a:rPr lang="en-US" b="1" dirty="0" smtClean="0"/>
              <a:t> e-Commerce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tujuh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e-commerce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e-commerce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:</a:t>
            </a:r>
          </a:p>
          <a:p>
            <a:r>
              <a:rPr lang="en-US" dirty="0" smtClean="0"/>
              <a:t>Business-to-Business </a:t>
            </a:r>
            <a:r>
              <a:rPr lang="en-US" dirty="0"/>
              <a:t>(</a:t>
            </a:r>
            <a:r>
              <a:rPr lang="en-US" dirty="0" smtClean="0"/>
              <a:t>B2B)</a:t>
            </a:r>
          </a:p>
          <a:p>
            <a:r>
              <a:rPr lang="en-US" dirty="0" smtClean="0"/>
              <a:t>Business-to-Consumer </a:t>
            </a:r>
            <a:r>
              <a:rPr lang="en-US" dirty="0"/>
              <a:t>(</a:t>
            </a:r>
            <a:r>
              <a:rPr lang="en-US" dirty="0" smtClean="0"/>
              <a:t>B2C)</a:t>
            </a:r>
          </a:p>
          <a:p>
            <a:r>
              <a:rPr lang="en-US" dirty="0" smtClean="0"/>
              <a:t>Consumer-to-Consumer </a:t>
            </a:r>
            <a:r>
              <a:rPr lang="en-US" dirty="0"/>
              <a:t>(</a:t>
            </a:r>
            <a:r>
              <a:rPr lang="en-US" dirty="0" smtClean="0"/>
              <a:t>C2C)</a:t>
            </a:r>
          </a:p>
          <a:p>
            <a:r>
              <a:rPr lang="en-US" dirty="0" smtClean="0"/>
              <a:t>Consumer-to-Business </a:t>
            </a:r>
            <a:r>
              <a:rPr lang="en-US" dirty="0"/>
              <a:t>(</a:t>
            </a:r>
            <a:r>
              <a:rPr lang="en-US" dirty="0" smtClean="0"/>
              <a:t>C2B)</a:t>
            </a:r>
          </a:p>
          <a:p>
            <a:r>
              <a:rPr lang="en-US" dirty="0" smtClean="0"/>
              <a:t>Business-to-Administration </a:t>
            </a:r>
            <a:r>
              <a:rPr lang="en-US" dirty="0"/>
              <a:t>(</a:t>
            </a:r>
            <a:r>
              <a:rPr lang="en-US" dirty="0" smtClean="0"/>
              <a:t>B2A)</a:t>
            </a:r>
          </a:p>
          <a:p>
            <a:r>
              <a:rPr lang="en-US" dirty="0" smtClean="0"/>
              <a:t>Consumer-to-Administration </a:t>
            </a:r>
            <a:r>
              <a:rPr lang="en-US" dirty="0"/>
              <a:t>(</a:t>
            </a:r>
            <a:r>
              <a:rPr lang="en-US" dirty="0" smtClean="0"/>
              <a:t>C2A)</a:t>
            </a:r>
          </a:p>
          <a:p>
            <a:r>
              <a:rPr lang="en-US" dirty="0" smtClean="0"/>
              <a:t>Online-to-Offline </a:t>
            </a:r>
            <a:r>
              <a:rPr lang="en-US" dirty="0"/>
              <a:t>(O2O)</a:t>
            </a:r>
          </a:p>
        </p:txBody>
      </p:sp>
    </p:spTree>
    <p:extLst>
      <p:ext uri="{BB962C8B-B14F-4D97-AF65-F5344CB8AC3E}">
        <p14:creationId xmlns:p14="http://schemas.microsoft.com/office/powerpoint/2010/main" val="146551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Business to Business (B2B)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4525963"/>
          </a:xfrm>
        </p:spPr>
        <p:txBody>
          <a:bodyPr>
            <a:noAutofit/>
          </a:bodyPr>
          <a:lstStyle/>
          <a:p>
            <a:r>
              <a:rPr lang="en-US" sz="1900" dirty="0" smtClean="0"/>
              <a:t>B2B </a:t>
            </a:r>
            <a:r>
              <a:rPr lang="en-US" sz="1900" dirty="0"/>
              <a:t>e-commerce </a:t>
            </a:r>
            <a:r>
              <a:rPr lang="en-US" sz="1900" dirty="0" err="1"/>
              <a:t>meliputi</a:t>
            </a:r>
            <a:r>
              <a:rPr lang="en-US" sz="1900" dirty="0"/>
              <a:t> </a:t>
            </a:r>
            <a:r>
              <a:rPr lang="en-US" sz="1900" dirty="0" err="1"/>
              <a:t>semua</a:t>
            </a:r>
            <a:r>
              <a:rPr lang="en-US" sz="1900" dirty="0"/>
              <a:t> </a:t>
            </a:r>
            <a:r>
              <a:rPr lang="en-US" sz="1900" dirty="0" err="1"/>
              <a:t>transaksi</a:t>
            </a:r>
            <a:r>
              <a:rPr lang="en-US" sz="1900" dirty="0"/>
              <a:t> </a:t>
            </a:r>
            <a:r>
              <a:rPr lang="en-US" sz="1900" dirty="0" err="1"/>
              <a:t>elektronik</a:t>
            </a:r>
            <a:r>
              <a:rPr lang="en-US" sz="1900" dirty="0"/>
              <a:t> </a:t>
            </a:r>
            <a:r>
              <a:rPr lang="en-US" sz="1900" dirty="0" err="1"/>
              <a:t>barang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jasa</a:t>
            </a:r>
            <a:r>
              <a:rPr lang="en-US" sz="1900" dirty="0"/>
              <a:t> yang </a:t>
            </a:r>
            <a:r>
              <a:rPr lang="en-US" sz="1900" dirty="0" err="1"/>
              <a:t>dilakukan</a:t>
            </a:r>
            <a:r>
              <a:rPr lang="en-US" sz="1900" dirty="0"/>
              <a:t> </a:t>
            </a:r>
            <a:r>
              <a:rPr lang="en-US" sz="1900" dirty="0" err="1"/>
              <a:t>antar</a:t>
            </a:r>
            <a:r>
              <a:rPr lang="en-US" sz="1900" dirty="0"/>
              <a:t> </a:t>
            </a:r>
            <a:r>
              <a:rPr lang="en-US" sz="1900" dirty="0" err="1" smtClean="0"/>
              <a:t>perusahaan</a:t>
            </a:r>
            <a:r>
              <a:rPr lang="en-US" sz="1900" dirty="0" smtClean="0"/>
              <a:t>.</a:t>
            </a:r>
          </a:p>
          <a:p>
            <a:r>
              <a:rPr lang="en-US" sz="1900" dirty="0" err="1" smtClean="0"/>
              <a:t>Produsen</a:t>
            </a:r>
            <a:r>
              <a:rPr lang="en-US" sz="1900" dirty="0" smtClean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pedagang</a:t>
            </a:r>
            <a:r>
              <a:rPr lang="en-US" sz="1900" dirty="0"/>
              <a:t> </a:t>
            </a:r>
            <a:r>
              <a:rPr lang="en-US" sz="1900" dirty="0" err="1"/>
              <a:t>tradisional</a:t>
            </a:r>
            <a:r>
              <a:rPr lang="en-US" sz="1900" dirty="0"/>
              <a:t> </a:t>
            </a:r>
            <a:r>
              <a:rPr lang="en-US" sz="1900" dirty="0" err="1"/>
              <a:t>biasanya</a:t>
            </a:r>
            <a:r>
              <a:rPr lang="en-US" sz="1900" dirty="0"/>
              <a:t> </a:t>
            </a:r>
            <a:r>
              <a:rPr lang="en-US" sz="1900" dirty="0" err="1"/>
              <a:t>menggunakan</a:t>
            </a:r>
            <a:r>
              <a:rPr lang="en-US" sz="1900" dirty="0"/>
              <a:t> </a:t>
            </a:r>
            <a:r>
              <a:rPr lang="en-US" sz="1900" dirty="0" err="1"/>
              <a:t>jenis</a:t>
            </a:r>
            <a:r>
              <a:rPr lang="en-US" sz="1900" dirty="0"/>
              <a:t> e-commerce </a:t>
            </a:r>
            <a:r>
              <a:rPr lang="en-US" sz="1900" dirty="0" err="1" smtClean="0"/>
              <a:t>ini</a:t>
            </a:r>
            <a:r>
              <a:rPr lang="en-US" sz="1900" dirty="0" smtClean="0"/>
              <a:t>.</a:t>
            </a:r>
          </a:p>
          <a:p>
            <a:r>
              <a:rPr lang="en-US" sz="1900" dirty="0" err="1" smtClean="0"/>
              <a:t>Umumnya</a:t>
            </a:r>
            <a:r>
              <a:rPr lang="en-US" sz="1900" dirty="0" smtClean="0"/>
              <a:t> </a:t>
            </a:r>
            <a:r>
              <a:rPr lang="en-US" sz="1900" dirty="0"/>
              <a:t>e-commerce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jenis</a:t>
            </a:r>
            <a:r>
              <a:rPr lang="en-US" sz="1900" dirty="0"/>
              <a:t> </a:t>
            </a:r>
            <a:r>
              <a:rPr lang="en-US" sz="1900" dirty="0" err="1"/>
              <a:t>ini</a:t>
            </a:r>
            <a:r>
              <a:rPr lang="en-US" sz="1900" dirty="0"/>
              <a:t> </a:t>
            </a:r>
            <a:r>
              <a:rPr lang="en-US" sz="1900" dirty="0" err="1"/>
              <a:t>dilakukan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menggunakan</a:t>
            </a:r>
            <a:r>
              <a:rPr lang="en-US" sz="1900" dirty="0"/>
              <a:t> EDI (Electronic Data Interchange) </a:t>
            </a:r>
            <a:r>
              <a:rPr lang="en-US" sz="1900" dirty="0" err="1"/>
              <a:t>dan</a:t>
            </a:r>
            <a:r>
              <a:rPr lang="en-US" sz="1900" dirty="0"/>
              <a:t> email </a:t>
            </a:r>
            <a:r>
              <a:rPr lang="en-US" sz="1900" dirty="0" err="1"/>
              <a:t>dalam</a:t>
            </a:r>
            <a:r>
              <a:rPr lang="en-US" sz="1900" dirty="0"/>
              <a:t> proses </a:t>
            </a:r>
            <a:r>
              <a:rPr lang="en-US" sz="1900" dirty="0" err="1"/>
              <a:t>pembelian</a:t>
            </a:r>
            <a:r>
              <a:rPr lang="en-US" sz="1900" dirty="0"/>
              <a:t> </a:t>
            </a:r>
            <a:r>
              <a:rPr lang="en-US" sz="1900" dirty="0" err="1"/>
              <a:t>barang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jasa</a:t>
            </a:r>
            <a:r>
              <a:rPr lang="en-US" sz="1900" dirty="0"/>
              <a:t>, </a:t>
            </a:r>
            <a:r>
              <a:rPr lang="en-US" sz="1900" dirty="0" err="1"/>
              <a:t>informasi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konsultasi</a:t>
            </a:r>
            <a:r>
              <a:rPr lang="en-US" sz="1900" dirty="0"/>
              <a:t>,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pengiriman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permintaan</a:t>
            </a:r>
            <a:r>
              <a:rPr lang="en-US" sz="1900" dirty="0"/>
              <a:t> proposal </a:t>
            </a:r>
            <a:r>
              <a:rPr lang="en-US" sz="1900" dirty="0" err="1" smtClean="0"/>
              <a:t>bisnis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EDI </a:t>
            </a:r>
            <a:r>
              <a:rPr lang="en-US" sz="1900" dirty="0"/>
              <a:t>(Electronic Data Interchange) </a:t>
            </a:r>
            <a:r>
              <a:rPr lang="en-US" sz="1900" dirty="0" err="1"/>
              <a:t>adalah</a:t>
            </a:r>
            <a:r>
              <a:rPr lang="en-US" sz="1900" dirty="0"/>
              <a:t> proses transfer data yang </a:t>
            </a:r>
            <a:r>
              <a:rPr lang="en-US" sz="1900" dirty="0" err="1"/>
              <a:t>terstruktur</a:t>
            </a:r>
            <a:r>
              <a:rPr lang="en-US" sz="1900" dirty="0"/>
              <a:t>, </a:t>
            </a:r>
            <a:r>
              <a:rPr lang="en-US" sz="1900" dirty="0" err="1"/>
              <a:t>dalam</a:t>
            </a:r>
            <a:r>
              <a:rPr lang="en-US" sz="1900" dirty="0"/>
              <a:t> format </a:t>
            </a:r>
            <a:r>
              <a:rPr lang="en-US" sz="1900" dirty="0" err="1"/>
              <a:t>standar</a:t>
            </a:r>
            <a:r>
              <a:rPr lang="en-US" sz="1900" dirty="0"/>
              <a:t> yang </a:t>
            </a:r>
            <a:r>
              <a:rPr lang="en-US" sz="1900" dirty="0" err="1"/>
              <a:t>disetujui</a:t>
            </a:r>
            <a:r>
              <a:rPr lang="en-US" sz="1900" dirty="0"/>
              <a:t>,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satu</a:t>
            </a:r>
            <a:r>
              <a:rPr lang="en-US" sz="1900" dirty="0"/>
              <a:t> </a:t>
            </a:r>
            <a:r>
              <a:rPr lang="en-US" sz="1900" dirty="0" err="1"/>
              <a:t>sistem</a:t>
            </a:r>
            <a:r>
              <a:rPr lang="en-US" sz="1900" dirty="0"/>
              <a:t> </a:t>
            </a:r>
            <a:r>
              <a:rPr lang="en-US" sz="1900" dirty="0" err="1"/>
              <a:t>komputer</a:t>
            </a:r>
            <a:r>
              <a:rPr lang="en-US" sz="1900" dirty="0"/>
              <a:t> </a:t>
            </a:r>
            <a:r>
              <a:rPr lang="en-US" sz="1900" dirty="0" err="1"/>
              <a:t>ke</a:t>
            </a:r>
            <a:r>
              <a:rPr lang="en-US" sz="1900" dirty="0"/>
              <a:t> </a:t>
            </a:r>
            <a:r>
              <a:rPr lang="en-US" sz="1900" dirty="0" err="1"/>
              <a:t>sistem</a:t>
            </a:r>
            <a:r>
              <a:rPr lang="en-US" sz="1900" dirty="0"/>
              <a:t> </a:t>
            </a:r>
            <a:r>
              <a:rPr lang="en-US" sz="1900" dirty="0" err="1"/>
              <a:t>komputer</a:t>
            </a:r>
            <a:r>
              <a:rPr lang="en-US" sz="1900" dirty="0"/>
              <a:t> </a:t>
            </a:r>
            <a:r>
              <a:rPr lang="en-US" sz="1900" dirty="0" err="1"/>
              <a:t>lainnya</a:t>
            </a:r>
            <a:r>
              <a:rPr lang="en-US" sz="1900" dirty="0"/>
              <a:t>,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bentuk</a:t>
            </a:r>
            <a:r>
              <a:rPr lang="en-US" sz="1900" dirty="0"/>
              <a:t> </a:t>
            </a:r>
            <a:r>
              <a:rPr lang="en-US" sz="1900" dirty="0" err="1" smtClean="0"/>
              <a:t>elektronik</a:t>
            </a:r>
            <a:r>
              <a:rPr lang="en-US" sz="1900" dirty="0" smtClean="0"/>
              <a:t>.</a:t>
            </a:r>
          </a:p>
          <a:p>
            <a:r>
              <a:rPr lang="en-US" sz="1900" dirty="0" err="1" smtClean="0"/>
              <a:t>Contoh</a:t>
            </a:r>
            <a:r>
              <a:rPr lang="en-US" sz="1900" dirty="0" smtClean="0"/>
              <a:t> </a:t>
            </a:r>
            <a:r>
              <a:rPr lang="en-US" sz="1900" dirty="0"/>
              <a:t>website e-commerce B2B </a:t>
            </a:r>
            <a:r>
              <a:rPr lang="en-US" sz="1900" dirty="0" err="1"/>
              <a:t>adalah</a:t>
            </a:r>
            <a:r>
              <a:rPr lang="en-US" sz="1900" dirty="0"/>
              <a:t> </a:t>
            </a:r>
            <a:r>
              <a:rPr lang="en-US" sz="1900" dirty="0" err="1"/>
              <a:t>Bizzy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 smtClean="0"/>
              <a:t>Ralali</a:t>
            </a:r>
            <a:r>
              <a:rPr lang="en-US" sz="1900" dirty="0" smtClean="0"/>
              <a:t>.</a:t>
            </a:r>
          </a:p>
          <a:p>
            <a:r>
              <a:rPr lang="en-US" sz="1900" dirty="0" err="1" smtClean="0"/>
              <a:t>Bizzy</a:t>
            </a:r>
            <a:r>
              <a:rPr lang="en-US" sz="1900" dirty="0" smtClean="0"/>
              <a:t> </a:t>
            </a:r>
            <a:r>
              <a:rPr lang="en-US" sz="1900" dirty="0" err="1"/>
              <a:t>merupakan</a:t>
            </a:r>
            <a:r>
              <a:rPr lang="en-US" sz="1900" dirty="0"/>
              <a:t> E Commerce </a:t>
            </a:r>
            <a:r>
              <a:rPr lang="en-US" sz="1900" dirty="0" err="1"/>
              <a:t>pertama</a:t>
            </a:r>
            <a:r>
              <a:rPr lang="en-US" sz="1900" dirty="0"/>
              <a:t> yang </a:t>
            </a:r>
            <a:r>
              <a:rPr lang="en-US" sz="1900" dirty="0" err="1"/>
              <a:t>memiliki</a:t>
            </a:r>
            <a:r>
              <a:rPr lang="en-US" sz="1900" dirty="0"/>
              <a:t> </a:t>
            </a:r>
            <a:r>
              <a:rPr lang="en-US" sz="1900" dirty="0" err="1"/>
              <a:t>konsep</a:t>
            </a:r>
            <a:r>
              <a:rPr lang="en-US" sz="1900" dirty="0"/>
              <a:t> B2B </a:t>
            </a:r>
            <a:r>
              <a:rPr lang="en-US" sz="1900" dirty="0" err="1"/>
              <a:t>atau</a:t>
            </a:r>
            <a:r>
              <a:rPr lang="en-US" sz="1900" dirty="0"/>
              <a:t> Business To Business di Indonesia. </a:t>
            </a:r>
            <a:r>
              <a:rPr lang="en-US" sz="1900" dirty="0" err="1"/>
              <a:t>Bizzy</a:t>
            </a:r>
            <a:r>
              <a:rPr lang="en-US" sz="1900" dirty="0"/>
              <a:t> </a:t>
            </a:r>
            <a:r>
              <a:rPr lang="en-US" sz="1900" dirty="0" err="1"/>
              <a:t>menyediakan</a:t>
            </a:r>
            <a:r>
              <a:rPr lang="en-US" sz="1900" dirty="0"/>
              <a:t> </a:t>
            </a:r>
            <a:r>
              <a:rPr lang="en-US" sz="1900" dirty="0" err="1"/>
              <a:t>solusi</a:t>
            </a:r>
            <a:r>
              <a:rPr lang="en-US" sz="1900" dirty="0"/>
              <a:t> </a:t>
            </a:r>
            <a:r>
              <a:rPr lang="en-US" sz="1900" dirty="0" err="1"/>
              <a:t>bagi</a:t>
            </a:r>
            <a:r>
              <a:rPr lang="en-US" sz="1900" dirty="0"/>
              <a:t> </a:t>
            </a:r>
            <a:r>
              <a:rPr lang="en-US" sz="1900" dirty="0" err="1"/>
              <a:t>perusahaan</a:t>
            </a:r>
            <a:r>
              <a:rPr lang="en-US" sz="1900" dirty="0"/>
              <a:t> yang </a:t>
            </a:r>
            <a:r>
              <a:rPr lang="en-US" sz="1900" dirty="0" err="1"/>
              <a:t>memiliki</a:t>
            </a:r>
            <a:r>
              <a:rPr lang="en-US" sz="1900" dirty="0"/>
              <a:t> </a:t>
            </a:r>
            <a:r>
              <a:rPr lang="en-US" sz="1900" dirty="0" err="1"/>
              <a:t>masalah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hal</a:t>
            </a:r>
            <a:r>
              <a:rPr lang="en-US" sz="1900" dirty="0"/>
              <a:t> </a:t>
            </a:r>
            <a:r>
              <a:rPr lang="en-US" sz="1900" dirty="0" err="1"/>
              <a:t>pengadaan</a:t>
            </a:r>
            <a:r>
              <a:rPr lang="en-US" sz="1900" dirty="0"/>
              <a:t> </a:t>
            </a:r>
            <a:r>
              <a:rPr lang="en-US" sz="1900" dirty="0" err="1"/>
              <a:t>suplai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jasa</a:t>
            </a:r>
            <a:r>
              <a:rPr lang="en-US" sz="1900" dirty="0"/>
              <a:t> </a:t>
            </a:r>
            <a:r>
              <a:rPr lang="en-US" sz="1900" dirty="0" err="1"/>
              <a:t>kebutuhan</a:t>
            </a:r>
            <a:r>
              <a:rPr lang="en-US" sz="1900" dirty="0"/>
              <a:t> </a:t>
            </a:r>
            <a:r>
              <a:rPr lang="en-US" sz="1900" dirty="0" err="1" smtClean="0"/>
              <a:t>bisnis</a:t>
            </a:r>
            <a:r>
              <a:rPr lang="en-US" sz="1900" dirty="0" smtClean="0"/>
              <a:t>.</a:t>
            </a:r>
          </a:p>
          <a:p>
            <a:r>
              <a:rPr lang="en-US" sz="1900" dirty="0" err="1" smtClean="0"/>
              <a:t>Produk</a:t>
            </a:r>
            <a:r>
              <a:rPr lang="en-US" sz="1900" dirty="0" smtClean="0"/>
              <a:t> </a:t>
            </a:r>
            <a:r>
              <a:rPr lang="en-US" sz="1900" dirty="0"/>
              <a:t>yang </a:t>
            </a:r>
            <a:r>
              <a:rPr lang="en-US" sz="1900" dirty="0" err="1"/>
              <a:t>disediakan</a:t>
            </a:r>
            <a:r>
              <a:rPr lang="en-US" sz="1900" dirty="0"/>
              <a:t> </a:t>
            </a:r>
            <a:r>
              <a:rPr lang="en-US" sz="1900" dirty="0" err="1"/>
              <a:t>oleh</a:t>
            </a:r>
            <a:r>
              <a:rPr lang="en-US" sz="1900" dirty="0"/>
              <a:t> </a:t>
            </a:r>
            <a:r>
              <a:rPr lang="en-US" sz="1900" dirty="0" err="1"/>
              <a:t>Bizzy</a:t>
            </a:r>
            <a:r>
              <a:rPr lang="en-US" sz="1900" dirty="0"/>
              <a:t> </a:t>
            </a:r>
            <a:r>
              <a:rPr lang="en-US" sz="1900" dirty="0" err="1"/>
              <a:t>antara</a:t>
            </a:r>
            <a:r>
              <a:rPr lang="en-US" sz="1900" dirty="0"/>
              <a:t> lain, Office </a:t>
            </a:r>
            <a:r>
              <a:rPr lang="en-US" sz="1900" dirty="0" smtClean="0"/>
              <a:t>Supplies (</a:t>
            </a:r>
            <a:r>
              <a:rPr lang="en-US" sz="1900" dirty="0"/>
              <a:t>ATK), </a:t>
            </a:r>
            <a:r>
              <a:rPr lang="en-US" sz="1900" dirty="0" err="1"/>
              <a:t>Elektronik</a:t>
            </a:r>
            <a:r>
              <a:rPr lang="en-US" sz="1900" dirty="0"/>
              <a:t>, Pantry </a:t>
            </a:r>
            <a:r>
              <a:rPr lang="en-US" sz="1900" dirty="0" err="1" smtClean="0"/>
              <a:t>dll</a:t>
            </a:r>
            <a:r>
              <a:rPr lang="en-US" sz="1900" dirty="0" smtClean="0"/>
              <a:t>.</a:t>
            </a:r>
          </a:p>
          <a:p>
            <a:r>
              <a:rPr lang="en-US" sz="1900" dirty="0" err="1" smtClean="0"/>
              <a:t>Ralali</a:t>
            </a:r>
            <a:r>
              <a:rPr lang="en-US" sz="1900" dirty="0" smtClean="0"/>
              <a:t> </a:t>
            </a:r>
            <a:r>
              <a:rPr lang="en-US" sz="1900" dirty="0" err="1"/>
              <a:t>adalah</a:t>
            </a:r>
            <a:r>
              <a:rPr lang="en-US" sz="1900" dirty="0"/>
              <a:t> </a:t>
            </a:r>
            <a:r>
              <a:rPr lang="en-US" sz="1900" dirty="0" err="1"/>
              <a:t>salah</a:t>
            </a:r>
            <a:r>
              <a:rPr lang="en-US" sz="1900" dirty="0"/>
              <a:t> </a:t>
            </a:r>
            <a:r>
              <a:rPr lang="en-US" sz="1900" dirty="0" err="1"/>
              <a:t>satu</a:t>
            </a:r>
            <a:r>
              <a:rPr lang="en-US" sz="1900" dirty="0"/>
              <a:t> </a:t>
            </a:r>
            <a:r>
              <a:rPr lang="en-US" sz="1900" dirty="0" err="1"/>
              <a:t>perusahaan</a:t>
            </a:r>
            <a:r>
              <a:rPr lang="en-US" sz="1900" dirty="0"/>
              <a:t> B2B E Commerce Indonesia yang </a:t>
            </a:r>
            <a:r>
              <a:rPr lang="en-US" sz="1900" dirty="0" err="1"/>
              <a:t>menjual</a:t>
            </a:r>
            <a:r>
              <a:rPr lang="en-US" sz="1900" dirty="0"/>
              <a:t> </a:t>
            </a:r>
            <a:r>
              <a:rPr lang="en-US" sz="1900" dirty="0" err="1"/>
              <a:t>produk-produk</a:t>
            </a:r>
            <a:r>
              <a:rPr lang="en-US" sz="1900" dirty="0"/>
              <a:t> MRO(Maintenance, </a:t>
            </a:r>
            <a:r>
              <a:rPr lang="en-US" sz="1900" dirty="0" smtClean="0"/>
              <a:t>Repair and </a:t>
            </a:r>
            <a:r>
              <a:rPr lang="en-US" sz="1900" dirty="0"/>
              <a:t>Operational</a:t>
            </a:r>
            <a:r>
              <a:rPr lang="en-US" sz="1900" dirty="0" smtClean="0"/>
              <a:t>).</a:t>
            </a:r>
          </a:p>
          <a:p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/>
              <a:t>perusahaan</a:t>
            </a:r>
            <a:r>
              <a:rPr lang="en-US" sz="1900" dirty="0"/>
              <a:t> PT. </a:t>
            </a:r>
            <a:r>
              <a:rPr lang="en-US" sz="1900" dirty="0" err="1"/>
              <a:t>Raksasa</a:t>
            </a:r>
            <a:r>
              <a:rPr lang="en-US" sz="1900" dirty="0"/>
              <a:t> </a:t>
            </a:r>
            <a:r>
              <a:rPr lang="en-US" sz="1900" dirty="0" err="1"/>
              <a:t>Laju</a:t>
            </a:r>
            <a:r>
              <a:rPr lang="en-US" sz="1900" dirty="0"/>
              <a:t> </a:t>
            </a:r>
            <a:r>
              <a:rPr lang="en-US" sz="1900" dirty="0" err="1"/>
              <a:t>Lintang</a:t>
            </a:r>
            <a:r>
              <a:rPr lang="en-US" sz="1900" dirty="0"/>
              <a:t> yang </a:t>
            </a:r>
            <a:r>
              <a:rPr lang="en-US" sz="1900" dirty="0" err="1"/>
              <a:t>telah</a:t>
            </a:r>
            <a:r>
              <a:rPr lang="en-US" sz="1900" dirty="0"/>
              <a:t> </a:t>
            </a:r>
            <a:r>
              <a:rPr lang="en-US" sz="1900" dirty="0" err="1"/>
              <a:t>aktif</a:t>
            </a:r>
            <a:r>
              <a:rPr lang="en-US" sz="1900" dirty="0"/>
              <a:t> </a:t>
            </a:r>
            <a:r>
              <a:rPr lang="en-US" sz="1900" dirty="0" err="1"/>
              <a:t>sejak</a:t>
            </a:r>
            <a:r>
              <a:rPr lang="en-US" sz="1900" dirty="0"/>
              <a:t> 2013, </a:t>
            </a:r>
            <a:r>
              <a:rPr lang="en-US" sz="1900" dirty="0" err="1"/>
              <a:t>Ralali</a:t>
            </a:r>
            <a:r>
              <a:rPr lang="en-US" sz="1900" dirty="0"/>
              <a:t> </a:t>
            </a:r>
            <a:r>
              <a:rPr lang="en-US" sz="1900" dirty="0" err="1" smtClean="0"/>
              <a:t>menyediakan</a:t>
            </a:r>
            <a:r>
              <a:rPr lang="en-US" sz="1900" dirty="0" smtClean="0"/>
              <a:t> </a:t>
            </a:r>
            <a:r>
              <a:rPr lang="en-US" sz="1900" dirty="0" err="1"/>
              <a:t>berbagai</a:t>
            </a:r>
            <a:r>
              <a:rPr lang="en-US" sz="1900" dirty="0"/>
              <a:t> </a:t>
            </a:r>
            <a:r>
              <a:rPr lang="en-US" sz="1900" dirty="0" err="1"/>
              <a:t>macam</a:t>
            </a:r>
            <a:r>
              <a:rPr lang="en-US" sz="1900" dirty="0"/>
              <a:t> </a:t>
            </a:r>
            <a:r>
              <a:rPr lang="en-US" sz="1900" dirty="0" err="1"/>
              <a:t>kebutuhan</a:t>
            </a:r>
            <a:r>
              <a:rPr lang="en-US" sz="1900" dirty="0"/>
              <a:t> </a:t>
            </a:r>
            <a:r>
              <a:rPr lang="en-US" sz="1900" dirty="0" err="1"/>
              <a:t>otomotif</a:t>
            </a:r>
            <a:r>
              <a:rPr lang="en-US" sz="1900" dirty="0"/>
              <a:t>, </a:t>
            </a:r>
            <a:r>
              <a:rPr lang="en-US" sz="1900" dirty="0" err="1"/>
              <a:t>alat</a:t>
            </a:r>
            <a:r>
              <a:rPr lang="en-US" sz="1900" dirty="0"/>
              <a:t> </a:t>
            </a:r>
            <a:r>
              <a:rPr lang="en-US" sz="1900" dirty="0" err="1"/>
              <a:t>ukur</a:t>
            </a:r>
            <a:r>
              <a:rPr lang="en-US" sz="1900" dirty="0"/>
              <a:t>, GPS,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peralatan</a:t>
            </a:r>
            <a:r>
              <a:rPr lang="en-US" sz="1900" dirty="0"/>
              <a:t> </a:t>
            </a:r>
            <a:r>
              <a:rPr lang="en-US" sz="1900" dirty="0" err="1"/>
              <a:t>listrik</a:t>
            </a:r>
            <a:r>
              <a:rPr lang="en-US" sz="1900" dirty="0"/>
              <a:t> </a:t>
            </a:r>
            <a:r>
              <a:rPr lang="en-US" sz="1900" dirty="0" err="1"/>
              <a:t>lainnya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94922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Business to Consumer (B2C)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B2C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e-commerce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konsumen</a:t>
            </a:r>
            <a:r>
              <a:rPr lang="en-US" sz="2000" dirty="0"/>
              <a:t> </a:t>
            </a:r>
            <a:r>
              <a:rPr lang="en-US" sz="2000" dirty="0" err="1"/>
              <a:t>akhir</a:t>
            </a:r>
            <a:r>
              <a:rPr lang="en-US" sz="2000" dirty="0"/>
              <a:t>. Hal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ritel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e-commerce yang </a:t>
            </a:r>
            <a:r>
              <a:rPr lang="en-US" sz="2000" dirty="0" err="1"/>
              <a:t>biasa</a:t>
            </a:r>
            <a:r>
              <a:rPr lang="en-US" sz="2000" dirty="0"/>
              <a:t> </a:t>
            </a:r>
            <a:r>
              <a:rPr lang="en-US" sz="2000" dirty="0" err="1"/>
              <a:t>dioperasikan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perdagangan</a:t>
            </a:r>
            <a:r>
              <a:rPr lang="en-US" sz="2000" dirty="0"/>
              <a:t> </a:t>
            </a:r>
            <a:r>
              <a:rPr lang="en-US" sz="2000" dirty="0" err="1"/>
              <a:t>ritel</a:t>
            </a:r>
            <a:r>
              <a:rPr lang="en-US" sz="2000" dirty="0"/>
              <a:t> </a:t>
            </a:r>
            <a:r>
              <a:rPr lang="en-US" sz="2000" dirty="0" err="1" smtClean="0"/>
              <a:t>tradisional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dinamis</a:t>
            </a:r>
            <a:r>
              <a:rPr lang="en-US" sz="2000" dirty="0"/>
              <a:t>, </a:t>
            </a:r>
            <a:r>
              <a:rPr lang="en-US" sz="2000" dirty="0" err="1"/>
              <a:t>namun</a:t>
            </a:r>
            <a:r>
              <a:rPr lang="en-US" sz="2000" dirty="0"/>
              <a:t> juga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menyebar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merata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bahkan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 smtClean="0"/>
              <a:t>terhenti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/>
              <a:t>e-commerce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berkembang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dukungan</a:t>
            </a:r>
            <a:r>
              <a:rPr lang="en-US" sz="2000" dirty="0"/>
              <a:t> </a:t>
            </a:r>
            <a:r>
              <a:rPr lang="en-US" sz="2000" dirty="0" err="1"/>
              <a:t>munculnya</a:t>
            </a:r>
            <a:r>
              <a:rPr lang="en-US" sz="2000" dirty="0"/>
              <a:t> website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banyaknya</a:t>
            </a:r>
            <a:r>
              <a:rPr lang="en-US" sz="2000" dirty="0"/>
              <a:t> </a:t>
            </a:r>
            <a:r>
              <a:rPr lang="en-US" sz="2000" dirty="0" err="1"/>
              <a:t>toko</a:t>
            </a:r>
            <a:r>
              <a:rPr lang="en-US" sz="2000" dirty="0"/>
              <a:t> virtual </a:t>
            </a:r>
            <a:r>
              <a:rPr lang="en-US" sz="2000" dirty="0" err="1"/>
              <a:t>bahkan</a:t>
            </a:r>
            <a:r>
              <a:rPr lang="en-US" sz="2000" dirty="0"/>
              <a:t> mal di internet yang </a:t>
            </a:r>
            <a:r>
              <a:rPr lang="en-US" sz="2000" dirty="0" err="1"/>
              <a:t>menjual</a:t>
            </a:r>
            <a:r>
              <a:rPr lang="en-US" sz="2000" dirty="0"/>
              <a:t> </a:t>
            </a:r>
            <a:r>
              <a:rPr lang="en-US" sz="2000" dirty="0" err="1"/>
              <a:t>beragam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Sementara</a:t>
            </a:r>
            <a:r>
              <a:rPr lang="en-US" sz="2000" dirty="0" smtClean="0"/>
              <a:t> </a:t>
            </a:r>
            <a:r>
              <a:rPr lang="en-US" sz="2000" dirty="0"/>
              <a:t>di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maju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Amerika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kisah</a:t>
            </a:r>
            <a:r>
              <a:rPr lang="en-US" sz="2000" dirty="0"/>
              <a:t> </a:t>
            </a:r>
            <a:r>
              <a:rPr lang="en-US" sz="2000" dirty="0" err="1"/>
              <a:t>sukses</a:t>
            </a:r>
            <a:r>
              <a:rPr lang="en-US" sz="2000" dirty="0"/>
              <a:t> </a:t>
            </a:r>
            <a:r>
              <a:rPr lang="en-US" sz="2000" dirty="0" smtClean="0"/>
              <a:t>e-commerce </a:t>
            </a:r>
            <a:r>
              <a:rPr lang="en-US" sz="2000" dirty="0"/>
              <a:t>yang </a:t>
            </a:r>
            <a:r>
              <a:rPr lang="en-US" sz="2000" dirty="0" err="1"/>
              <a:t>berhasil</a:t>
            </a:r>
            <a:r>
              <a:rPr lang="en-US" sz="2000" dirty="0"/>
              <a:t> </a:t>
            </a:r>
            <a:r>
              <a:rPr lang="en-US" sz="2000" dirty="0" err="1"/>
              <a:t>dibidang</a:t>
            </a:r>
            <a:r>
              <a:rPr lang="en-US" sz="2000" dirty="0"/>
              <a:t> </a:t>
            </a:r>
            <a:r>
              <a:rPr lang="en-US" sz="2000" dirty="0" err="1"/>
              <a:t>ritel</a:t>
            </a:r>
            <a:r>
              <a:rPr lang="en-US" sz="2000" dirty="0"/>
              <a:t> </a:t>
            </a:r>
            <a:r>
              <a:rPr lang="en-US" sz="2000" dirty="0" smtClean="0"/>
              <a:t>online</a:t>
            </a:r>
          </a:p>
          <a:p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/>
              <a:t>dibandingkan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transaksi</a:t>
            </a:r>
            <a:r>
              <a:rPr lang="en-US" sz="2000" dirty="0"/>
              <a:t> </a:t>
            </a:r>
            <a:r>
              <a:rPr lang="en-US" sz="2000" dirty="0" err="1"/>
              <a:t>ritel</a:t>
            </a:r>
            <a:r>
              <a:rPr lang="en-US" sz="2000" dirty="0"/>
              <a:t> </a:t>
            </a:r>
            <a:r>
              <a:rPr lang="en-US" sz="2000" dirty="0" err="1"/>
              <a:t>tradisional</a:t>
            </a:r>
            <a:r>
              <a:rPr lang="en-US" sz="2000" dirty="0"/>
              <a:t>, </a:t>
            </a:r>
            <a:r>
              <a:rPr lang="en-US" sz="2000" dirty="0" err="1"/>
              <a:t>konsumen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murah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memastikan</a:t>
            </a:r>
            <a:r>
              <a:rPr lang="en-US" sz="2000" dirty="0"/>
              <a:t> proses </a:t>
            </a:r>
            <a:r>
              <a:rPr lang="en-US" sz="2000" dirty="0" err="1"/>
              <a:t>jual</a:t>
            </a:r>
            <a:r>
              <a:rPr lang="en-US" sz="2000" dirty="0"/>
              <a:t> </a:t>
            </a:r>
            <a:r>
              <a:rPr lang="en-US" sz="2000" dirty="0" err="1"/>
              <a:t>beli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/>
              <a:t>pengiriman</a:t>
            </a:r>
            <a:r>
              <a:rPr lang="en-US" sz="2000" dirty="0"/>
              <a:t> yang </a:t>
            </a:r>
            <a:r>
              <a:rPr lang="en-US" sz="2000" dirty="0" err="1" smtClean="0"/>
              <a:t>cepat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/>
              <a:t>website di Indonesia yang </a:t>
            </a:r>
            <a:r>
              <a:rPr lang="en-US" sz="2000" dirty="0" err="1"/>
              <a:t>menerapkan</a:t>
            </a:r>
            <a:r>
              <a:rPr lang="en-US" sz="2000" dirty="0"/>
              <a:t> e-commerce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Bhinneka</a:t>
            </a:r>
            <a:r>
              <a:rPr lang="en-US" sz="2000" dirty="0"/>
              <a:t>, </a:t>
            </a:r>
            <a:r>
              <a:rPr lang="en-US" sz="2000" dirty="0" err="1"/>
              <a:t>Berrybenka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smtClean="0"/>
              <a:t>Tiket.com.</a:t>
            </a:r>
          </a:p>
          <a:p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/>
              <a:t>e-commerce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biasa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penjual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produsen</a:t>
            </a:r>
            <a:r>
              <a:rPr lang="en-US" sz="2000" dirty="0"/>
              <a:t> yang </a:t>
            </a:r>
            <a:r>
              <a:rPr lang="en-US" sz="2000" dirty="0" err="1"/>
              <a:t>serius</a:t>
            </a:r>
            <a:r>
              <a:rPr lang="en-US" sz="2000" dirty="0"/>
              <a:t> </a:t>
            </a:r>
            <a:r>
              <a:rPr lang="en-US" sz="2000" dirty="0" err="1"/>
              <a:t>menjalankan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mengalokasikan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mengelola</a:t>
            </a:r>
            <a:r>
              <a:rPr lang="en-US" sz="2000" dirty="0"/>
              <a:t> situs </a:t>
            </a:r>
            <a:r>
              <a:rPr lang="en-US" sz="2000" dirty="0" err="1"/>
              <a:t>sendiri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282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to Consumer (C2C)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C2C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e-commerce yang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yang </a:t>
            </a:r>
            <a:r>
              <a:rPr lang="en-US" dirty="0" err="1"/>
              <a:t>menyediakan</a:t>
            </a:r>
            <a:r>
              <a:rPr lang="en-US" dirty="0"/>
              <a:t> platform online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C2C </a:t>
            </a:r>
            <a:r>
              <a:rPr lang="en-US" dirty="0" err="1"/>
              <a:t>dalam</a:t>
            </a:r>
            <a:r>
              <a:rPr lang="en-US" dirty="0"/>
              <a:t> website di Indonesia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Tokopedia</a:t>
            </a:r>
            <a:r>
              <a:rPr lang="en-US" dirty="0"/>
              <a:t>, </a:t>
            </a:r>
            <a:r>
              <a:rPr lang="en-US" dirty="0" err="1"/>
              <a:t>Bukalapak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Lamido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Disana</a:t>
            </a:r>
            <a:r>
              <a:rPr lang="en-US" dirty="0" smtClean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diperbolehkan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berjualan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website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juga website yang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C2C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mengharuskan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proses </a:t>
            </a:r>
            <a:r>
              <a:rPr lang="en-US" dirty="0" err="1"/>
              <a:t>verifikasi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Blanja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Elevenia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589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Consumer to Business (C2B)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/>
              <a:t>C2B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e-commerce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pembalikan</a:t>
            </a:r>
            <a:r>
              <a:rPr lang="en-US" sz="2000" dirty="0"/>
              <a:t> </a:t>
            </a:r>
            <a:r>
              <a:rPr lang="en-US" sz="2000" dirty="0" err="1"/>
              <a:t>utuh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transaksi</a:t>
            </a:r>
            <a:r>
              <a:rPr lang="en-US" sz="2000" dirty="0"/>
              <a:t> </a:t>
            </a:r>
            <a:r>
              <a:rPr lang="en-US" sz="2000" dirty="0" err="1"/>
              <a:t>pertukaran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jual</a:t>
            </a:r>
            <a:r>
              <a:rPr lang="en-US" sz="2000" dirty="0"/>
              <a:t> </a:t>
            </a:r>
            <a:r>
              <a:rPr lang="en-US" sz="2000" dirty="0" err="1"/>
              <a:t>beli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 smtClean="0"/>
              <a:t>tradisional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/>
              <a:t>e-commerce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proyek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multi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Sekelompok</a:t>
            </a:r>
            <a:r>
              <a:rPr lang="en-US" sz="2000" dirty="0" smtClean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 </a:t>
            </a:r>
            <a:r>
              <a:rPr lang="en-US" sz="2000" dirty="0" err="1"/>
              <a:t>menyediakan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jasa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yang </a:t>
            </a:r>
            <a:r>
              <a:rPr lang="en-US" sz="2000" dirty="0" err="1"/>
              <a:t>mencari</a:t>
            </a:r>
            <a:r>
              <a:rPr lang="en-US" sz="2000" dirty="0"/>
              <a:t> </a:t>
            </a:r>
            <a:r>
              <a:rPr lang="en-US" sz="2000" dirty="0" err="1"/>
              <a:t>jasa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Contohnya</a:t>
            </a:r>
            <a:r>
              <a:rPr lang="en-US" sz="2000" dirty="0" smtClean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website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desainer</a:t>
            </a:r>
            <a:r>
              <a:rPr lang="en-US" sz="2000" dirty="0"/>
              <a:t> website </a:t>
            </a:r>
            <a:r>
              <a:rPr lang="en-US" sz="2000" dirty="0" err="1"/>
              <a:t>menyediakan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pilihan</a:t>
            </a:r>
            <a:r>
              <a:rPr lang="en-US" sz="2000" dirty="0"/>
              <a:t> logo yang </a:t>
            </a:r>
            <a:r>
              <a:rPr lang="en-US" sz="2000" dirty="0" err="1"/>
              <a:t>nantinya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dipilih</a:t>
            </a:r>
            <a:r>
              <a:rPr lang="en-US" sz="2000" dirty="0"/>
              <a:t>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yang </a:t>
            </a:r>
            <a:r>
              <a:rPr lang="en-US" sz="2000" dirty="0" err="1"/>
              <a:t>dianggap</a:t>
            </a:r>
            <a:r>
              <a:rPr lang="en-US" sz="2000" dirty="0"/>
              <a:t> paling </a:t>
            </a:r>
            <a:r>
              <a:rPr lang="en-US" sz="2000" dirty="0" err="1" smtClean="0"/>
              <a:t>efektif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Platform </a:t>
            </a:r>
            <a:r>
              <a:rPr lang="en-US" sz="2000" dirty="0"/>
              <a:t>lain yang </a:t>
            </a: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e-commerce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 yang </a:t>
            </a:r>
            <a:r>
              <a:rPr lang="en-US" sz="2000" dirty="0" err="1"/>
              <a:t>menjual</a:t>
            </a:r>
            <a:r>
              <a:rPr lang="en-US" sz="2000" dirty="0"/>
              <a:t> </a:t>
            </a:r>
            <a:r>
              <a:rPr lang="en-US" sz="2000" dirty="0" err="1"/>
              <a:t>foto</a:t>
            </a:r>
            <a:r>
              <a:rPr lang="en-US" sz="2000" dirty="0"/>
              <a:t> </a:t>
            </a:r>
            <a:r>
              <a:rPr lang="en-US" sz="2000" dirty="0" err="1"/>
              <a:t>bebas</a:t>
            </a:r>
            <a:r>
              <a:rPr lang="en-US" sz="2000" dirty="0"/>
              <a:t> </a:t>
            </a:r>
            <a:r>
              <a:rPr lang="en-US" sz="2000" dirty="0" err="1"/>
              <a:t>royalti</a:t>
            </a:r>
            <a:r>
              <a:rPr lang="en-US" sz="2000" dirty="0"/>
              <a:t>, </a:t>
            </a:r>
            <a:r>
              <a:rPr lang="en-US" sz="2000" dirty="0" err="1"/>
              <a:t>gambar</a:t>
            </a:r>
            <a:r>
              <a:rPr lang="en-US" sz="2000" dirty="0"/>
              <a:t>, media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elemen</a:t>
            </a:r>
            <a:r>
              <a:rPr lang="en-US" sz="2000" dirty="0"/>
              <a:t> </a:t>
            </a:r>
            <a:r>
              <a:rPr lang="en-US" sz="2000" dirty="0" err="1"/>
              <a:t>desain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smtClean="0">
                <a:hlinkClick r:id="rId2"/>
              </a:rPr>
              <a:t>www.istockphoto.com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www.mybloggerthemes.com, </a:t>
            </a:r>
            <a:r>
              <a:rPr lang="en-US" sz="2000" dirty="0" err="1"/>
              <a:t>sebuah</a:t>
            </a:r>
            <a:r>
              <a:rPr lang="en-US" sz="2000" dirty="0"/>
              <a:t> website yang </a:t>
            </a:r>
            <a:r>
              <a:rPr lang="en-US" sz="2000" dirty="0" err="1"/>
              <a:t>menjual</a:t>
            </a:r>
            <a:r>
              <a:rPr lang="en-US" sz="2000" dirty="0"/>
              <a:t> </a:t>
            </a:r>
            <a:r>
              <a:rPr lang="en-US" sz="2000" dirty="0" err="1"/>
              <a:t>ragam</a:t>
            </a:r>
            <a:r>
              <a:rPr lang="en-US" sz="2000" dirty="0"/>
              <a:t> template blog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pengembang</a:t>
            </a:r>
            <a:r>
              <a:rPr lang="en-US" sz="2000" dirty="0"/>
              <a:t> </a:t>
            </a:r>
            <a:r>
              <a:rPr lang="en-US" sz="2000" dirty="0" smtClean="0"/>
              <a:t>template.</a:t>
            </a:r>
          </a:p>
          <a:p>
            <a:r>
              <a:rPr lang="en-US" sz="2000" dirty="0" err="1" smtClean="0"/>
              <a:t>Pembuat</a:t>
            </a:r>
            <a:r>
              <a:rPr lang="en-US" sz="2000" dirty="0" smtClean="0"/>
              <a:t> </a:t>
            </a:r>
            <a:r>
              <a:rPr lang="en-US" sz="2000" dirty="0"/>
              <a:t>template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mengupload</a:t>
            </a:r>
            <a:r>
              <a:rPr lang="en-US" sz="2000" dirty="0"/>
              <a:t> template yang </a:t>
            </a:r>
            <a:r>
              <a:rPr lang="en-US" sz="2000" dirty="0" err="1"/>
              <a:t>dibuatnya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link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disediakan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MBT, </a:t>
            </a:r>
            <a:r>
              <a:rPr lang="en-US" sz="2000" dirty="0" err="1"/>
              <a:t>kemudian</a:t>
            </a:r>
            <a:r>
              <a:rPr lang="en-US" sz="2000" dirty="0"/>
              <a:t> MBT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menjual</a:t>
            </a:r>
            <a:r>
              <a:rPr lang="en-US" sz="2000" dirty="0"/>
              <a:t> template yang </a:t>
            </a:r>
            <a:r>
              <a:rPr lang="en-US" sz="2000" dirty="0" err="1"/>
              <a:t>telah</a:t>
            </a:r>
            <a:r>
              <a:rPr lang="en-US" sz="2000" dirty="0"/>
              <a:t> di upload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berbagi</a:t>
            </a:r>
            <a:r>
              <a:rPr lang="en-US" sz="2000" dirty="0"/>
              <a:t> </a:t>
            </a:r>
            <a:r>
              <a:rPr lang="en-US" sz="2000" dirty="0" err="1"/>
              <a:t>keuntungan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pembuat</a:t>
            </a:r>
            <a:r>
              <a:rPr lang="en-US" sz="2000" dirty="0"/>
              <a:t> template</a:t>
            </a:r>
          </a:p>
        </p:txBody>
      </p:sp>
    </p:spTree>
    <p:extLst>
      <p:ext uri="{BB962C8B-B14F-4D97-AF65-F5344CB8AC3E}">
        <p14:creationId xmlns:p14="http://schemas.microsoft.com/office/powerpoint/2010/main" val="44029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Business to Administration (B2A)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/>
              <a:t>B2A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jenis</a:t>
            </a:r>
            <a:r>
              <a:rPr lang="en-US" sz="2200" dirty="0"/>
              <a:t> e-commerce yang </a:t>
            </a:r>
            <a:r>
              <a:rPr lang="en-US" sz="2200" dirty="0" err="1"/>
              <a:t>mencakup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</a:t>
            </a:r>
            <a:r>
              <a:rPr lang="en-US" sz="2200" dirty="0" err="1"/>
              <a:t>transaksi</a:t>
            </a:r>
            <a:r>
              <a:rPr lang="en-US" sz="2200" dirty="0"/>
              <a:t> yang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online </a:t>
            </a:r>
            <a:r>
              <a:rPr lang="en-US" sz="2200" dirty="0" err="1"/>
              <a:t>antara</a:t>
            </a:r>
            <a:r>
              <a:rPr lang="en-US" sz="2200" dirty="0"/>
              <a:t> </a:t>
            </a:r>
            <a:r>
              <a:rPr lang="en-US" sz="2200" dirty="0" err="1"/>
              <a:t>perusahaan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administrasi</a:t>
            </a:r>
            <a:r>
              <a:rPr lang="en-US" sz="2200" dirty="0"/>
              <a:t> </a:t>
            </a:r>
            <a:r>
              <a:rPr lang="en-US" sz="2200" dirty="0" err="1" smtClean="0"/>
              <a:t>publik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Jenis</a:t>
            </a:r>
            <a:r>
              <a:rPr lang="en-US" sz="2200" dirty="0" smtClean="0"/>
              <a:t> </a:t>
            </a:r>
            <a:r>
              <a:rPr lang="en-US" sz="2200" dirty="0"/>
              <a:t>e-commerce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melibatkan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layanan</a:t>
            </a:r>
            <a:r>
              <a:rPr lang="en-US" sz="2200" dirty="0"/>
              <a:t>, </a:t>
            </a:r>
            <a:r>
              <a:rPr lang="en-US" sz="2200" dirty="0" err="1"/>
              <a:t>khususnya</a:t>
            </a:r>
            <a:r>
              <a:rPr lang="en-US" sz="2200" dirty="0"/>
              <a:t> di </a:t>
            </a:r>
            <a:r>
              <a:rPr lang="en-US" sz="2200" dirty="0" err="1"/>
              <a:t>bidang-bidang</a:t>
            </a:r>
            <a:r>
              <a:rPr lang="en-US" sz="2200" dirty="0"/>
              <a:t> </a:t>
            </a:r>
            <a:r>
              <a:rPr lang="en-US" sz="2200" dirty="0" err="1"/>
              <a:t>seperti</a:t>
            </a:r>
            <a:r>
              <a:rPr lang="en-US" sz="2200" dirty="0"/>
              <a:t> </a:t>
            </a:r>
            <a:r>
              <a:rPr lang="en-US" sz="2200" dirty="0" err="1"/>
              <a:t>fiskal</a:t>
            </a:r>
            <a:r>
              <a:rPr lang="en-US" sz="2200" dirty="0"/>
              <a:t>, </a:t>
            </a:r>
            <a:r>
              <a:rPr lang="en-US" sz="2200" dirty="0" err="1"/>
              <a:t>jaminan</a:t>
            </a:r>
            <a:r>
              <a:rPr lang="en-US" sz="2200" dirty="0"/>
              <a:t> </a:t>
            </a:r>
            <a:r>
              <a:rPr lang="en-US" sz="2200" dirty="0" err="1"/>
              <a:t>sosial</a:t>
            </a:r>
            <a:r>
              <a:rPr lang="en-US" sz="2200" dirty="0"/>
              <a:t>, </a:t>
            </a:r>
            <a:r>
              <a:rPr lang="en-US" sz="2200" dirty="0" err="1"/>
              <a:t>ketenagakerjaan</a:t>
            </a:r>
            <a:r>
              <a:rPr lang="en-US" sz="2200" dirty="0"/>
              <a:t>, </a:t>
            </a:r>
            <a:r>
              <a:rPr lang="en-US" sz="2200" dirty="0" err="1"/>
              <a:t>dokumen</a:t>
            </a:r>
            <a:r>
              <a:rPr lang="en-US" sz="2200" dirty="0"/>
              <a:t> </a:t>
            </a:r>
            <a:r>
              <a:rPr lang="en-US" sz="2200" dirty="0" err="1"/>
              <a:t>hukum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register,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 smtClean="0"/>
              <a:t>lainnya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Jenis</a:t>
            </a:r>
            <a:r>
              <a:rPr lang="en-US" sz="2200" dirty="0" smtClean="0"/>
              <a:t> </a:t>
            </a:r>
            <a:r>
              <a:rPr lang="en-US" sz="2200" dirty="0"/>
              <a:t>e-commerce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meningkat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beberapa</a:t>
            </a:r>
            <a:r>
              <a:rPr lang="en-US" sz="2200" dirty="0"/>
              <a:t> </a:t>
            </a:r>
            <a:r>
              <a:rPr lang="en-US" sz="2200" dirty="0" err="1"/>
              <a:t>tahun</a:t>
            </a:r>
            <a:r>
              <a:rPr lang="en-US" sz="2200" dirty="0"/>
              <a:t> </a:t>
            </a:r>
            <a:r>
              <a:rPr lang="en-US" sz="2200" dirty="0" err="1"/>
              <a:t>terakhir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investasi</a:t>
            </a:r>
            <a:r>
              <a:rPr lang="en-US" sz="2200" dirty="0"/>
              <a:t> yang </a:t>
            </a:r>
            <a:r>
              <a:rPr lang="en-US" sz="2200" dirty="0" err="1"/>
              <a:t>dibuat</a:t>
            </a:r>
            <a:r>
              <a:rPr lang="en-US" sz="2200" dirty="0"/>
              <a:t> </a:t>
            </a:r>
            <a:r>
              <a:rPr lang="en-US" sz="2200" dirty="0" err="1"/>
              <a:t>melalui</a:t>
            </a:r>
            <a:r>
              <a:rPr lang="en-US" sz="2200" dirty="0"/>
              <a:t> e-government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pihak</a:t>
            </a:r>
            <a:r>
              <a:rPr lang="en-US" sz="2200" dirty="0"/>
              <a:t> </a:t>
            </a:r>
            <a:r>
              <a:rPr lang="en-US" sz="2200" dirty="0" err="1" smtClean="0"/>
              <a:t>pemerintah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Beberapa</a:t>
            </a:r>
            <a:r>
              <a:rPr lang="en-US" sz="2200" dirty="0" smtClean="0"/>
              <a:t> </a:t>
            </a:r>
            <a:r>
              <a:rPr lang="en-US" sz="2200" dirty="0" err="1"/>
              <a:t>contoh</a:t>
            </a:r>
            <a:r>
              <a:rPr lang="en-US" sz="2200" dirty="0"/>
              <a:t> website </a:t>
            </a:r>
            <a:r>
              <a:rPr lang="en-US" sz="2200" dirty="0" err="1"/>
              <a:t>administrasi</a:t>
            </a:r>
            <a:r>
              <a:rPr lang="en-US" sz="2200" dirty="0"/>
              <a:t> </a:t>
            </a:r>
            <a:r>
              <a:rPr lang="en-US" sz="2200" dirty="0" err="1"/>
              <a:t>publik</a:t>
            </a:r>
            <a:r>
              <a:rPr lang="en-US" sz="2200" dirty="0"/>
              <a:t> yang </a:t>
            </a:r>
            <a:r>
              <a:rPr lang="en-US" sz="2200" dirty="0" err="1"/>
              <a:t>menerapkan</a:t>
            </a:r>
            <a:r>
              <a:rPr lang="en-US" sz="2200" dirty="0"/>
              <a:t> B2A </a:t>
            </a:r>
            <a:r>
              <a:rPr lang="en-US" sz="2200" dirty="0" err="1"/>
              <a:t>adalah</a:t>
            </a:r>
            <a:r>
              <a:rPr lang="en-US" sz="2200" dirty="0"/>
              <a:t> www.pajak.go.id, www.allianz.com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smtClean="0">
                <a:hlinkClick r:id="rId2"/>
              </a:rPr>
              <a:t>www.bpjs-online.com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Disana</a:t>
            </a:r>
            <a:r>
              <a:rPr lang="en-US" sz="2200" dirty="0" smtClean="0"/>
              <a:t> </a:t>
            </a:r>
            <a:r>
              <a:rPr lang="en-US" sz="2200" dirty="0" err="1"/>
              <a:t>perusahaan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melakukan</a:t>
            </a:r>
            <a:r>
              <a:rPr lang="en-US" sz="2200" dirty="0"/>
              <a:t> proses </a:t>
            </a:r>
            <a:r>
              <a:rPr lang="en-US" sz="2200" dirty="0" err="1"/>
              <a:t>transaksi</a:t>
            </a:r>
            <a:r>
              <a:rPr lang="en-US" sz="2200" dirty="0"/>
              <a:t>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jasa</a:t>
            </a:r>
            <a:r>
              <a:rPr lang="en-US" sz="2200" dirty="0"/>
              <a:t> yang </a:t>
            </a:r>
            <a:r>
              <a:rPr lang="en-US" sz="2200" dirty="0" err="1"/>
              <a:t>mereka</a:t>
            </a:r>
            <a:r>
              <a:rPr lang="en-US" sz="2200" dirty="0"/>
              <a:t> </a:t>
            </a:r>
            <a:r>
              <a:rPr lang="en-US" sz="2200" dirty="0" err="1"/>
              <a:t>dapatkan</a:t>
            </a:r>
            <a:r>
              <a:rPr lang="en-US" sz="2200" dirty="0"/>
              <a:t> </a:t>
            </a:r>
            <a:r>
              <a:rPr lang="en-US" sz="2200" dirty="0" err="1"/>
              <a:t>langsung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</a:t>
            </a:r>
            <a:r>
              <a:rPr lang="en-US" sz="2200" dirty="0" err="1"/>
              <a:t>pihak</a:t>
            </a:r>
            <a:r>
              <a:rPr lang="en-US" sz="2200" dirty="0"/>
              <a:t> </a:t>
            </a:r>
            <a:r>
              <a:rPr lang="en-US" sz="2200" dirty="0" err="1"/>
              <a:t>administrasi</a:t>
            </a:r>
            <a:r>
              <a:rPr lang="en-US" sz="2200" dirty="0"/>
              <a:t> </a:t>
            </a:r>
            <a:r>
              <a:rPr lang="en-US" sz="2200" dirty="0" err="1"/>
              <a:t>publik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Perusahaan </a:t>
            </a:r>
            <a:r>
              <a:rPr lang="en-US" sz="2200" dirty="0" err="1"/>
              <a:t>diharuskan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mengisi</a:t>
            </a:r>
            <a:r>
              <a:rPr lang="en-US" sz="2200" dirty="0"/>
              <a:t> </a:t>
            </a:r>
            <a:r>
              <a:rPr lang="en-US" sz="2200" dirty="0" err="1"/>
              <a:t>sejumlah</a:t>
            </a:r>
            <a:r>
              <a:rPr lang="en-US" sz="2200" dirty="0"/>
              <a:t> </a:t>
            </a:r>
            <a:r>
              <a:rPr lang="en-US" sz="2200" dirty="0" err="1"/>
              <a:t>persyaratan</a:t>
            </a:r>
            <a:r>
              <a:rPr lang="en-US" sz="2200" dirty="0"/>
              <a:t> </a:t>
            </a:r>
            <a:r>
              <a:rPr lang="en-US" sz="2200" dirty="0" err="1"/>
              <a:t>terlebih</a:t>
            </a:r>
            <a:r>
              <a:rPr lang="en-US" sz="2200" dirty="0"/>
              <a:t> </a:t>
            </a:r>
            <a:r>
              <a:rPr lang="en-US" sz="2200" dirty="0" err="1"/>
              <a:t>dahulu</a:t>
            </a:r>
            <a:r>
              <a:rPr lang="en-US" sz="2200" dirty="0"/>
              <a:t> </a:t>
            </a:r>
            <a:r>
              <a:rPr lang="en-US" sz="2200" dirty="0" err="1"/>
              <a:t>sebelum</a:t>
            </a:r>
            <a:r>
              <a:rPr lang="en-US" sz="2200" dirty="0"/>
              <a:t> </a:t>
            </a:r>
            <a:r>
              <a:rPr lang="en-US" sz="2200" dirty="0" err="1"/>
              <a:t>mendapatkan</a:t>
            </a:r>
            <a:r>
              <a:rPr lang="en-US" sz="2200" dirty="0"/>
              <a:t> </a:t>
            </a:r>
            <a:r>
              <a:rPr lang="en-US" sz="2200" dirty="0" err="1"/>
              <a:t>layanan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baru</a:t>
            </a:r>
            <a:r>
              <a:rPr lang="en-US" sz="2200" dirty="0"/>
              <a:t> </a:t>
            </a:r>
            <a:r>
              <a:rPr lang="en-US" sz="2200" dirty="0" err="1"/>
              <a:t>diteruskan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proses </a:t>
            </a:r>
            <a:r>
              <a:rPr lang="en-US" sz="2200" dirty="0" err="1"/>
              <a:t>transaksi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048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Consumer to Administration (C2A)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n-US" sz="2100" dirty="0" err="1"/>
              <a:t>Jenis</a:t>
            </a:r>
            <a:r>
              <a:rPr lang="en-US" sz="2100" dirty="0"/>
              <a:t> C2A </a:t>
            </a:r>
            <a:r>
              <a:rPr lang="en-US" sz="2100" dirty="0" err="1"/>
              <a:t>meliputi</a:t>
            </a:r>
            <a:r>
              <a:rPr lang="en-US" sz="2100" dirty="0"/>
              <a:t> </a:t>
            </a:r>
            <a:r>
              <a:rPr lang="en-US" sz="2100" dirty="0" err="1"/>
              <a:t>semua</a:t>
            </a:r>
            <a:r>
              <a:rPr lang="en-US" sz="2100" dirty="0"/>
              <a:t> </a:t>
            </a:r>
            <a:r>
              <a:rPr lang="en-US" sz="2100" dirty="0" err="1"/>
              <a:t>transaksi</a:t>
            </a:r>
            <a:r>
              <a:rPr lang="en-US" sz="2100" dirty="0"/>
              <a:t> </a:t>
            </a:r>
            <a:r>
              <a:rPr lang="en-US" sz="2100" dirty="0" err="1"/>
              <a:t>elektronik</a:t>
            </a:r>
            <a:r>
              <a:rPr lang="en-US" sz="2100" dirty="0"/>
              <a:t> yang </a:t>
            </a:r>
            <a:r>
              <a:rPr lang="en-US" sz="2100" dirty="0" err="1"/>
              <a:t>dilakukan</a:t>
            </a:r>
            <a:r>
              <a:rPr lang="en-US" sz="2100" dirty="0"/>
              <a:t> </a:t>
            </a:r>
            <a:r>
              <a:rPr lang="en-US" sz="2100" dirty="0" err="1"/>
              <a:t>antara</a:t>
            </a:r>
            <a:r>
              <a:rPr lang="en-US" sz="2100" dirty="0"/>
              <a:t> </a:t>
            </a:r>
            <a:r>
              <a:rPr lang="en-US" sz="2100" dirty="0" err="1"/>
              <a:t>individu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administrasi</a:t>
            </a:r>
            <a:r>
              <a:rPr lang="en-US" sz="2100" dirty="0"/>
              <a:t> </a:t>
            </a:r>
            <a:r>
              <a:rPr lang="en-US" sz="2100" dirty="0" err="1" smtClean="0"/>
              <a:t>publik</a:t>
            </a:r>
            <a:r>
              <a:rPr lang="en-US" sz="2100" dirty="0" smtClean="0"/>
              <a:t>.</a:t>
            </a:r>
          </a:p>
          <a:p>
            <a:r>
              <a:rPr lang="en-US" sz="2100" dirty="0" err="1" smtClean="0"/>
              <a:t>Contoh</a:t>
            </a:r>
            <a:r>
              <a:rPr lang="en-US" sz="2100" dirty="0" smtClean="0"/>
              <a:t> </a:t>
            </a:r>
            <a:r>
              <a:rPr lang="en-US" sz="2100" dirty="0"/>
              <a:t>area yang </a:t>
            </a:r>
            <a:r>
              <a:rPr lang="en-US" sz="2100" dirty="0" err="1"/>
              <a:t>menggunakan</a:t>
            </a:r>
            <a:r>
              <a:rPr lang="en-US" sz="2100" dirty="0"/>
              <a:t> </a:t>
            </a:r>
            <a:r>
              <a:rPr lang="en-US" sz="2100" dirty="0" err="1"/>
              <a:t>jenis</a:t>
            </a:r>
            <a:r>
              <a:rPr lang="en-US" sz="2100" dirty="0"/>
              <a:t> e-commerce </a:t>
            </a:r>
            <a:r>
              <a:rPr lang="en-US" sz="2100" dirty="0" err="1"/>
              <a:t>ini</a:t>
            </a:r>
            <a:r>
              <a:rPr lang="en-US" sz="2100" dirty="0"/>
              <a:t> </a:t>
            </a:r>
            <a:r>
              <a:rPr lang="en-US" sz="2100" dirty="0" err="1"/>
              <a:t>adalah</a:t>
            </a:r>
            <a:r>
              <a:rPr lang="en-US" sz="2100" dirty="0"/>
              <a:t> </a:t>
            </a:r>
            <a:r>
              <a:rPr lang="en-US" sz="2100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dirty="0" err="1" smtClean="0"/>
              <a:t>Pendidikan</a:t>
            </a:r>
            <a:r>
              <a:rPr lang="en-US" sz="2100" dirty="0" smtClean="0"/>
              <a:t> </a:t>
            </a:r>
            <a:r>
              <a:rPr lang="en-US" sz="2100" dirty="0"/>
              <a:t>– </a:t>
            </a:r>
            <a:r>
              <a:rPr lang="en-US" sz="2100" dirty="0" err="1"/>
              <a:t>penyebaran</a:t>
            </a:r>
            <a:r>
              <a:rPr lang="en-US" sz="2100" dirty="0"/>
              <a:t> </a:t>
            </a:r>
            <a:r>
              <a:rPr lang="en-US" sz="2100" dirty="0" err="1"/>
              <a:t>informasi</a:t>
            </a:r>
            <a:r>
              <a:rPr lang="en-US" sz="2100" dirty="0"/>
              <a:t>, proses </a:t>
            </a:r>
            <a:r>
              <a:rPr lang="en-US" sz="2100" dirty="0" err="1"/>
              <a:t>pembelajaran</a:t>
            </a:r>
            <a:r>
              <a:rPr lang="en-US" sz="2100" dirty="0"/>
              <a:t> </a:t>
            </a:r>
            <a:r>
              <a:rPr lang="en-US" sz="2100" dirty="0" err="1"/>
              <a:t>jarak</a:t>
            </a:r>
            <a:r>
              <a:rPr lang="en-US" sz="2100" dirty="0"/>
              <a:t> </a:t>
            </a:r>
            <a:r>
              <a:rPr lang="en-US" sz="2100" dirty="0" err="1"/>
              <a:t>jauh</a:t>
            </a:r>
            <a:r>
              <a:rPr lang="en-US" sz="2100" dirty="0"/>
              <a:t>,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 smtClean="0"/>
              <a:t>lainnya</a:t>
            </a:r>
            <a:endParaRPr lang="en-US" sz="21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dirty="0" err="1" smtClean="0"/>
              <a:t>Jamsostek</a:t>
            </a:r>
            <a:r>
              <a:rPr lang="en-US" sz="2100" dirty="0" smtClean="0"/>
              <a:t> </a:t>
            </a:r>
            <a:r>
              <a:rPr lang="en-US" sz="2100" dirty="0"/>
              <a:t>– </a:t>
            </a:r>
            <a:r>
              <a:rPr lang="en-US" sz="2100" dirty="0" err="1"/>
              <a:t>penyebaran</a:t>
            </a:r>
            <a:r>
              <a:rPr lang="en-US" sz="2100" dirty="0"/>
              <a:t> </a:t>
            </a:r>
            <a:r>
              <a:rPr lang="en-US" sz="2100" dirty="0" err="1"/>
              <a:t>informasi</a:t>
            </a:r>
            <a:r>
              <a:rPr lang="en-US" sz="2100" dirty="0"/>
              <a:t>, </a:t>
            </a:r>
            <a:r>
              <a:rPr lang="en-US" sz="2100" dirty="0" err="1"/>
              <a:t>pembayaran</a:t>
            </a:r>
            <a:r>
              <a:rPr lang="en-US" sz="2100" dirty="0"/>
              <a:t>,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 smtClean="0"/>
              <a:t>lainnya</a:t>
            </a:r>
            <a:endParaRPr lang="en-US" sz="21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dirty="0" err="1" smtClean="0"/>
              <a:t>Pajak</a:t>
            </a:r>
            <a:r>
              <a:rPr lang="en-US" sz="2100" dirty="0" smtClean="0"/>
              <a:t> </a:t>
            </a:r>
            <a:r>
              <a:rPr lang="en-US" sz="2100" dirty="0"/>
              <a:t>– </a:t>
            </a:r>
            <a:r>
              <a:rPr lang="en-US" sz="2100" dirty="0" err="1"/>
              <a:t>pengajuan</a:t>
            </a:r>
            <a:r>
              <a:rPr lang="en-US" sz="2100" dirty="0"/>
              <a:t> </a:t>
            </a:r>
            <a:r>
              <a:rPr lang="en-US" sz="2100" dirty="0" err="1"/>
              <a:t>pajak</a:t>
            </a:r>
            <a:r>
              <a:rPr lang="en-US" sz="2100" dirty="0"/>
              <a:t>, </a:t>
            </a:r>
            <a:r>
              <a:rPr lang="en-US" sz="2100" dirty="0" err="1"/>
              <a:t>pembayaran</a:t>
            </a:r>
            <a:r>
              <a:rPr lang="en-US" sz="2100" dirty="0"/>
              <a:t> </a:t>
            </a:r>
            <a:r>
              <a:rPr lang="en-US" sz="2100" dirty="0" err="1"/>
              <a:t>pajak</a:t>
            </a:r>
            <a:r>
              <a:rPr lang="en-US" sz="2100" dirty="0"/>
              <a:t>,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 smtClean="0"/>
              <a:t>lainnya</a:t>
            </a:r>
            <a:endParaRPr lang="en-US" sz="21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dirty="0" err="1" smtClean="0"/>
              <a:t>Kesehatan</a:t>
            </a:r>
            <a:r>
              <a:rPr lang="en-US" sz="2100" dirty="0" smtClean="0"/>
              <a:t> </a:t>
            </a:r>
            <a:r>
              <a:rPr lang="en-US" sz="2100" dirty="0"/>
              <a:t>– </a:t>
            </a:r>
            <a:r>
              <a:rPr lang="en-US" sz="2100" dirty="0" err="1"/>
              <a:t>janji</a:t>
            </a:r>
            <a:r>
              <a:rPr lang="en-US" sz="2100" dirty="0"/>
              <a:t> </a:t>
            </a:r>
            <a:r>
              <a:rPr lang="en-US" sz="2100" dirty="0" err="1"/>
              <a:t>pertemuan</a:t>
            </a:r>
            <a:r>
              <a:rPr lang="en-US" sz="2100" dirty="0"/>
              <a:t>, </a:t>
            </a:r>
            <a:r>
              <a:rPr lang="en-US" sz="2100" dirty="0" err="1"/>
              <a:t>informasi</a:t>
            </a:r>
            <a:r>
              <a:rPr lang="en-US" sz="2100" dirty="0"/>
              <a:t> </a:t>
            </a:r>
            <a:r>
              <a:rPr lang="en-US" sz="2100" dirty="0" err="1"/>
              <a:t>mengenai</a:t>
            </a:r>
            <a:r>
              <a:rPr lang="en-US" sz="2100" dirty="0"/>
              <a:t> </a:t>
            </a:r>
            <a:r>
              <a:rPr lang="en-US" sz="2100" dirty="0" err="1"/>
              <a:t>penyakit</a:t>
            </a:r>
            <a:r>
              <a:rPr lang="en-US" sz="2100" dirty="0"/>
              <a:t>, </a:t>
            </a:r>
            <a:r>
              <a:rPr lang="en-US" sz="2100" dirty="0" err="1"/>
              <a:t>pembayaran</a:t>
            </a:r>
            <a:r>
              <a:rPr lang="en-US" sz="2100" dirty="0"/>
              <a:t> </a:t>
            </a:r>
            <a:r>
              <a:rPr lang="en-US" sz="2100" dirty="0" err="1"/>
              <a:t>layanan</a:t>
            </a:r>
            <a:r>
              <a:rPr lang="en-US" sz="2100" dirty="0"/>
              <a:t> </a:t>
            </a:r>
            <a:r>
              <a:rPr lang="en-US" sz="2100" dirty="0" err="1"/>
              <a:t>kesehatan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 smtClean="0"/>
              <a:t>lainnya</a:t>
            </a:r>
            <a:endParaRPr lang="en-US" sz="2100" dirty="0" smtClean="0"/>
          </a:p>
          <a:p>
            <a:r>
              <a:rPr lang="en-US" sz="2100" dirty="0" err="1"/>
              <a:t>Contoh</a:t>
            </a:r>
            <a:r>
              <a:rPr lang="en-US" sz="2100" dirty="0"/>
              <a:t> </a:t>
            </a:r>
            <a:r>
              <a:rPr lang="en-US" sz="2100" dirty="0" err="1"/>
              <a:t>penerapan</a:t>
            </a:r>
            <a:r>
              <a:rPr lang="en-US" sz="2100" dirty="0"/>
              <a:t> C2A </a:t>
            </a:r>
            <a:r>
              <a:rPr lang="en-US" sz="2100" dirty="0" err="1"/>
              <a:t>sama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B2A, </a:t>
            </a:r>
            <a:r>
              <a:rPr lang="en-US" sz="2100" dirty="0" err="1"/>
              <a:t>hanya</a:t>
            </a:r>
            <a:r>
              <a:rPr lang="en-US" sz="2100" dirty="0"/>
              <a:t> </a:t>
            </a:r>
            <a:r>
              <a:rPr lang="en-US" sz="2100" dirty="0" err="1"/>
              <a:t>saja</a:t>
            </a:r>
            <a:r>
              <a:rPr lang="en-US" sz="2100" dirty="0"/>
              <a:t> </a:t>
            </a:r>
            <a:r>
              <a:rPr lang="en-US" sz="2100" dirty="0" err="1"/>
              <a:t>pembedanya</a:t>
            </a:r>
            <a:r>
              <a:rPr lang="en-US" sz="2100" dirty="0"/>
              <a:t> </a:t>
            </a:r>
            <a:r>
              <a:rPr lang="en-US" sz="2100" dirty="0" err="1"/>
              <a:t>ada</a:t>
            </a:r>
            <a:r>
              <a:rPr lang="en-US" sz="2100" dirty="0"/>
              <a:t> </a:t>
            </a:r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dirty="0" err="1"/>
              <a:t>pihak</a:t>
            </a:r>
            <a:r>
              <a:rPr lang="en-US" sz="2100" dirty="0"/>
              <a:t> </a:t>
            </a:r>
            <a:r>
              <a:rPr lang="en-US" sz="2100" dirty="0" err="1"/>
              <a:t>individu-administrasi</a:t>
            </a:r>
            <a:r>
              <a:rPr lang="en-US" sz="2100" dirty="0"/>
              <a:t> </a:t>
            </a:r>
            <a:r>
              <a:rPr lang="en-US" sz="2100" dirty="0" err="1"/>
              <a:t>publik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perusahaan-administrasi</a:t>
            </a:r>
            <a:r>
              <a:rPr lang="en-US" sz="2100" dirty="0"/>
              <a:t> </a:t>
            </a:r>
            <a:r>
              <a:rPr lang="en-US" sz="2100" dirty="0" err="1" smtClean="0"/>
              <a:t>publik</a:t>
            </a:r>
            <a:r>
              <a:rPr lang="en-US" sz="2100" dirty="0" smtClean="0"/>
              <a:t>.</a:t>
            </a:r>
          </a:p>
          <a:p>
            <a:r>
              <a:rPr lang="en-US" sz="2100" dirty="0" smtClean="0"/>
              <a:t>Model </a:t>
            </a:r>
            <a:r>
              <a:rPr lang="en-US" sz="2100" dirty="0"/>
              <a:t>B2A </a:t>
            </a:r>
            <a:r>
              <a:rPr lang="en-US" sz="2100" dirty="0" err="1"/>
              <a:t>dan</a:t>
            </a:r>
            <a:r>
              <a:rPr lang="en-US" sz="2100" dirty="0"/>
              <a:t> C2A </a:t>
            </a:r>
            <a:r>
              <a:rPr lang="en-US" sz="2100" dirty="0" err="1"/>
              <a:t>sama-sama</a:t>
            </a:r>
            <a:r>
              <a:rPr lang="en-US" sz="2100" dirty="0"/>
              <a:t> </a:t>
            </a:r>
            <a:r>
              <a:rPr lang="en-US" sz="2100" dirty="0" err="1"/>
              <a:t>terkait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gagasan</a:t>
            </a:r>
            <a:r>
              <a:rPr lang="en-US" sz="2100" dirty="0"/>
              <a:t> </a:t>
            </a:r>
            <a:r>
              <a:rPr lang="en-US" sz="2100" dirty="0" err="1"/>
              <a:t>efisiensi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kemudahan</a:t>
            </a:r>
            <a:r>
              <a:rPr lang="en-US" sz="2100" dirty="0"/>
              <a:t> </a:t>
            </a:r>
            <a:r>
              <a:rPr lang="en-US" sz="2100" dirty="0" err="1"/>
              <a:t>penggunaan</a:t>
            </a:r>
            <a:r>
              <a:rPr lang="en-US" sz="2100" dirty="0"/>
              <a:t> </a:t>
            </a:r>
            <a:r>
              <a:rPr lang="en-US" sz="2100" dirty="0" err="1"/>
              <a:t>layanan</a:t>
            </a:r>
            <a:r>
              <a:rPr lang="en-US" sz="2100" dirty="0"/>
              <a:t> yang </a:t>
            </a:r>
            <a:r>
              <a:rPr lang="en-US" sz="2100" dirty="0" err="1"/>
              <a:t>diberikan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masyarakat</a:t>
            </a:r>
            <a:r>
              <a:rPr lang="en-US" sz="2100" dirty="0"/>
              <a:t> </a:t>
            </a:r>
            <a:r>
              <a:rPr lang="en-US" sz="2100" dirty="0" err="1"/>
              <a:t>oleh</a:t>
            </a:r>
            <a:r>
              <a:rPr lang="en-US" sz="2100" dirty="0"/>
              <a:t> </a:t>
            </a:r>
            <a:r>
              <a:rPr lang="en-US" sz="2100" dirty="0" err="1"/>
              <a:t>pemerintah</a:t>
            </a:r>
            <a:r>
              <a:rPr lang="en-US" sz="2100" dirty="0"/>
              <a:t>, juga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dukungan</a:t>
            </a:r>
            <a:r>
              <a:rPr lang="en-US" sz="2100" dirty="0"/>
              <a:t> </a:t>
            </a:r>
            <a:r>
              <a:rPr lang="en-US" sz="2100" dirty="0" err="1"/>
              <a:t>teknologi</a:t>
            </a:r>
            <a:r>
              <a:rPr lang="en-US" sz="2100" dirty="0"/>
              <a:t> </a:t>
            </a:r>
            <a:r>
              <a:rPr lang="en-US" sz="2100" dirty="0" err="1"/>
              <a:t>informasi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komunikasi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52334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Online to Offline (O2O)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458200" cy="4525963"/>
          </a:xfrm>
        </p:spPr>
        <p:txBody>
          <a:bodyPr>
            <a:noAutofit/>
          </a:bodyPr>
          <a:lstStyle/>
          <a:p>
            <a:r>
              <a:rPr lang="en-US" sz="2200" dirty="0"/>
              <a:t>O2O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jenis</a:t>
            </a:r>
            <a:r>
              <a:rPr lang="en-US" sz="2200" dirty="0"/>
              <a:t> e-commerce yang </a:t>
            </a:r>
            <a:r>
              <a:rPr lang="en-US" sz="2200" dirty="0" err="1"/>
              <a:t>menarik</a:t>
            </a:r>
            <a:r>
              <a:rPr lang="en-US" sz="2200" dirty="0"/>
              <a:t> </a:t>
            </a:r>
            <a:r>
              <a:rPr lang="en-US" sz="2200" dirty="0" err="1"/>
              <a:t>pelanggan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saluran</a:t>
            </a:r>
            <a:r>
              <a:rPr lang="en-US" sz="2200" dirty="0"/>
              <a:t> online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toko</a:t>
            </a:r>
            <a:r>
              <a:rPr lang="en-US" sz="2200" dirty="0"/>
              <a:t> </a:t>
            </a:r>
            <a:r>
              <a:rPr lang="en-US" sz="2200" dirty="0" err="1"/>
              <a:t>fisik</a:t>
            </a:r>
            <a:r>
              <a:rPr lang="en-US" sz="2200" dirty="0"/>
              <a:t>. O2O </a:t>
            </a:r>
            <a:r>
              <a:rPr lang="en-US" sz="2200" dirty="0" err="1"/>
              <a:t>mengidentifiaksikan</a:t>
            </a:r>
            <a:r>
              <a:rPr lang="en-US" sz="2200" dirty="0"/>
              <a:t> </a:t>
            </a:r>
            <a:r>
              <a:rPr lang="en-US" sz="2200" dirty="0" err="1"/>
              <a:t>pelanggan</a:t>
            </a:r>
            <a:r>
              <a:rPr lang="en-US" sz="2200" dirty="0"/>
              <a:t> di </a:t>
            </a:r>
            <a:r>
              <a:rPr lang="en-US" sz="2200" dirty="0" err="1"/>
              <a:t>bidang</a:t>
            </a:r>
            <a:r>
              <a:rPr lang="en-US" sz="2200" dirty="0"/>
              <a:t> online </a:t>
            </a:r>
            <a:r>
              <a:rPr lang="en-US" sz="2200" dirty="0" err="1"/>
              <a:t>seperti</a:t>
            </a:r>
            <a:r>
              <a:rPr lang="en-US" sz="2200" dirty="0"/>
              <a:t> email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iklan</a:t>
            </a:r>
            <a:r>
              <a:rPr lang="en-US" sz="2200" dirty="0"/>
              <a:t> internet, </a:t>
            </a:r>
            <a:r>
              <a:rPr lang="en-US" sz="2200" dirty="0" err="1"/>
              <a:t>kemudian</a:t>
            </a:r>
            <a:r>
              <a:rPr lang="en-US" sz="2200" dirty="0"/>
              <a:t> </a:t>
            </a:r>
            <a:r>
              <a:rPr lang="en-US" sz="2200" dirty="0" err="1"/>
              <a:t>menggunakan</a:t>
            </a:r>
            <a:r>
              <a:rPr lang="en-US" sz="2200" dirty="0"/>
              <a:t> </a:t>
            </a:r>
            <a:r>
              <a:rPr lang="en-US" sz="2200" dirty="0" err="1"/>
              <a:t>berbagai</a:t>
            </a:r>
            <a:r>
              <a:rPr lang="en-US" sz="2200" dirty="0"/>
              <a:t> </a:t>
            </a:r>
            <a:r>
              <a:rPr lang="en-US" sz="2200" dirty="0" err="1"/>
              <a:t>alat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pendekatan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menarik</a:t>
            </a:r>
            <a:r>
              <a:rPr lang="en-US" sz="2200" dirty="0"/>
              <a:t> </a:t>
            </a:r>
            <a:r>
              <a:rPr lang="en-US" sz="2200" dirty="0" err="1"/>
              <a:t>pelanggan</a:t>
            </a:r>
            <a:r>
              <a:rPr lang="en-US" sz="2200" dirty="0"/>
              <a:t> agar </a:t>
            </a:r>
            <a:r>
              <a:rPr lang="en-US" sz="2200" dirty="0" err="1"/>
              <a:t>meninggalkan</a:t>
            </a:r>
            <a:r>
              <a:rPr lang="en-US" sz="2200" dirty="0"/>
              <a:t> </a:t>
            </a:r>
            <a:r>
              <a:rPr lang="en-US" sz="2200" dirty="0" err="1"/>
              <a:t>lingkup</a:t>
            </a:r>
            <a:r>
              <a:rPr lang="en-US" sz="2200" dirty="0"/>
              <a:t> </a:t>
            </a:r>
            <a:r>
              <a:rPr lang="en-US" sz="2200" dirty="0" smtClean="0"/>
              <a:t>online.</a:t>
            </a:r>
          </a:p>
          <a:p>
            <a:r>
              <a:rPr lang="en-US" sz="2200" dirty="0" err="1" smtClean="0"/>
              <a:t>Walaupun</a:t>
            </a:r>
            <a:r>
              <a:rPr lang="en-US" sz="2200" dirty="0" smtClean="0"/>
              <a:t>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kegiatan</a:t>
            </a:r>
            <a:r>
              <a:rPr lang="en-US" sz="2200" dirty="0"/>
              <a:t> </a:t>
            </a:r>
            <a:r>
              <a:rPr lang="en-US" sz="2200" dirty="0" err="1"/>
              <a:t>ritel</a:t>
            </a:r>
            <a:r>
              <a:rPr lang="en-US" sz="2200" dirty="0"/>
              <a:t> </a:t>
            </a:r>
            <a:r>
              <a:rPr lang="en-US" sz="2200" dirty="0" err="1"/>
              <a:t>tradisional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digantikan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e-commerce,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unsur-unsur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pembelanjaan</a:t>
            </a:r>
            <a:r>
              <a:rPr lang="en-US" sz="2200" dirty="0"/>
              <a:t> </a:t>
            </a:r>
            <a:r>
              <a:rPr lang="en-US" sz="2200" dirty="0" err="1"/>
              <a:t>fisik</a:t>
            </a:r>
            <a:r>
              <a:rPr lang="en-US" sz="2200" dirty="0"/>
              <a:t> yang </a:t>
            </a:r>
            <a:r>
              <a:rPr lang="en-US" sz="2200" dirty="0" err="1"/>
              <a:t>direplikasi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smtClean="0"/>
              <a:t>digital.</a:t>
            </a:r>
          </a:p>
          <a:p>
            <a:r>
              <a:rPr lang="en-US" sz="2200" dirty="0" err="1" smtClean="0"/>
              <a:t>Namun</a:t>
            </a:r>
            <a:r>
              <a:rPr lang="en-US" sz="2200" dirty="0" smtClean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potensi</a:t>
            </a:r>
            <a:r>
              <a:rPr lang="en-US" sz="2200" dirty="0"/>
              <a:t> </a:t>
            </a:r>
            <a:r>
              <a:rPr lang="en-US" sz="2200" dirty="0" err="1"/>
              <a:t>integrasi</a:t>
            </a:r>
            <a:r>
              <a:rPr lang="en-US" sz="2200" dirty="0"/>
              <a:t> </a:t>
            </a:r>
            <a:r>
              <a:rPr lang="en-US" sz="2200" dirty="0" err="1"/>
              <a:t>antara</a:t>
            </a:r>
            <a:r>
              <a:rPr lang="en-US" sz="2200" dirty="0"/>
              <a:t> e-commerce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belanja</a:t>
            </a:r>
            <a:r>
              <a:rPr lang="en-US" sz="2200" dirty="0"/>
              <a:t> </a:t>
            </a:r>
            <a:r>
              <a:rPr lang="en-US" sz="2200" dirty="0" err="1"/>
              <a:t>ritel</a:t>
            </a:r>
            <a:r>
              <a:rPr lang="en-US" sz="2200" dirty="0"/>
              <a:t> </a:t>
            </a:r>
            <a:r>
              <a:rPr lang="en-US" sz="2200" dirty="0" err="1"/>
              <a:t>fisik</a:t>
            </a:r>
            <a:r>
              <a:rPr lang="en-US" sz="2200" dirty="0"/>
              <a:t> yang </a:t>
            </a:r>
            <a:r>
              <a:rPr lang="en-US" sz="2200" dirty="0" err="1"/>
              <a:t>merupakan</a:t>
            </a:r>
            <a:r>
              <a:rPr lang="en-US" sz="2200" dirty="0"/>
              <a:t> inti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jenis</a:t>
            </a:r>
            <a:r>
              <a:rPr lang="en-US" sz="2200" dirty="0"/>
              <a:t> </a:t>
            </a:r>
            <a:r>
              <a:rPr lang="en-US" sz="2200" dirty="0" smtClean="0"/>
              <a:t>O2O.</a:t>
            </a:r>
          </a:p>
          <a:p>
            <a:r>
              <a:rPr lang="en-US" sz="2200" dirty="0" err="1" smtClean="0"/>
              <a:t>Hanya</a:t>
            </a:r>
            <a:r>
              <a:rPr lang="en-US" sz="2200" dirty="0" smtClean="0"/>
              <a:t>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bisnis</a:t>
            </a:r>
            <a:r>
              <a:rPr lang="en-US" sz="2200" dirty="0"/>
              <a:t> </a:t>
            </a:r>
            <a:r>
              <a:rPr lang="en-US" sz="2200" dirty="0" err="1"/>
              <a:t>tertentu</a:t>
            </a:r>
            <a:r>
              <a:rPr lang="en-US" sz="2200" dirty="0"/>
              <a:t> yang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produk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dipesan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online, </a:t>
            </a:r>
            <a:r>
              <a:rPr lang="en-US" sz="2200" dirty="0" err="1"/>
              <a:t>bukan</a:t>
            </a:r>
            <a:r>
              <a:rPr lang="en-US" sz="2200" dirty="0"/>
              <a:t> </a:t>
            </a:r>
            <a:r>
              <a:rPr lang="en-US" sz="2200" dirty="0" err="1"/>
              <a:t>berarti</a:t>
            </a:r>
            <a:r>
              <a:rPr lang="en-US" sz="2200" dirty="0"/>
              <a:t> internet </a:t>
            </a:r>
            <a:r>
              <a:rPr lang="en-US" sz="2200" dirty="0" err="1"/>
              <a:t>tak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memainkan</a:t>
            </a:r>
            <a:r>
              <a:rPr lang="en-US" sz="2200" dirty="0"/>
              <a:t> </a:t>
            </a:r>
            <a:r>
              <a:rPr lang="en-US" sz="2200" dirty="0" err="1"/>
              <a:t>perannya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hampir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</a:t>
            </a:r>
            <a:r>
              <a:rPr lang="en-US" sz="2200" dirty="0" err="1" smtClean="0"/>
              <a:t>bisnis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Contohnya</a:t>
            </a:r>
            <a:r>
              <a:rPr lang="en-US" sz="2200" dirty="0"/>
              <a:t>, </a:t>
            </a:r>
            <a:r>
              <a:rPr lang="en-US" sz="2200" dirty="0" err="1"/>
              <a:t>sebuah</a:t>
            </a:r>
            <a:r>
              <a:rPr lang="en-US" sz="2200" dirty="0"/>
              <a:t> </a:t>
            </a:r>
            <a:r>
              <a:rPr lang="en-US" sz="2200" dirty="0" err="1"/>
              <a:t>pusat</a:t>
            </a:r>
            <a:r>
              <a:rPr lang="en-US" sz="2200" dirty="0"/>
              <a:t> </a:t>
            </a:r>
            <a:r>
              <a:rPr lang="en-US" sz="2200" dirty="0" err="1"/>
              <a:t>kebugaran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bisa</a:t>
            </a:r>
            <a:r>
              <a:rPr lang="en-US" sz="2200" dirty="0"/>
              <a:t> </a:t>
            </a:r>
            <a:r>
              <a:rPr lang="en-US" sz="2200" dirty="0" err="1"/>
              <a:t>didirikan</a:t>
            </a:r>
            <a:r>
              <a:rPr lang="en-US" sz="2200" dirty="0"/>
              <a:t> di </a:t>
            </a:r>
            <a:r>
              <a:rPr lang="en-US" sz="2200" dirty="0" err="1"/>
              <a:t>ruang</a:t>
            </a:r>
            <a:r>
              <a:rPr lang="en-US" sz="2200" dirty="0"/>
              <a:t> </a:t>
            </a:r>
            <a:r>
              <a:rPr lang="en-US" sz="2200" dirty="0" err="1"/>
              <a:t>tamu</a:t>
            </a:r>
            <a:r>
              <a:rPr lang="en-US" sz="2200" dirty="0"/>
              <a:t> </a:t>
            </a:r>
            <a:r>
              <a:rPr lang="en-US" sz="2200" dirty="0" err="1"/>
              <a:t>rumah</a:t>
            </a:r>
            <a:r>
              <a:rPr lang="en-US" sz="2200" dirty="0"/>
              <a:t> </a:t>
            </a:r>
            <a:r>
              <a:rPr lang="en-US" sz="2200" dirty="0" err="1"/>
              <a:t>Anda</a:t>
            </a:r>
            <a:r>
              <a:rPr lang="en-US" sz="2200" dirty="0"/>
              <a:t>, </a:t>
            </a:r>
            <a:r>
              <a:rPr lang="en-US" sz="2200" dirty="0" err="1"/>
              <a:t>namun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menggunakan</a:t>
            </a:r>
            <a:r>
              <a:rPr lang="en-US" sz="2200" dirty="0"/>
              <a:t> </a:t>
            </a:r>
            <a:r>
              <a:rPr lang="en-US" sz="2200" dirty="0" err="1"/>
              <a:t>layanan</a:t>
            </a:r>
            <a:r>
              <a:rPr lang="en-US" sz="2200" dirty="0"/>
              <a:t> O2O yang </a:t>
            </a:r>
            <a:r>
              <a:rPr lang="en-US" sz="2200" dirty="0" err="1"/>
              <a:t>disediakan</a:t>
            </a:r>
            <a:r>
              <a:rPr lang="en-US" sz="2200" dirty="0"/>
              <a:t> </a:t>
            </a:r>
            <a:r>
              <a:rPr lang="en-US" sz="2200" dirty="0" err="1"/>
              <a:t>perusahaan</a:t>
            </a:r>
            <a:r>
              <a:rPr lang="en-US" sz="2200" dirty="0"/>
              <a:t> </a:t>
            </a:r>
            <a:r>
              <a:rPr lang="en-US" sz="2200" dirty="0" err="1"/>
              <a:t>seperti</a:t>
            </a:r>
            <a:r>
              <a:rPr lang="en-US" sz="2200" dirty="0"/>
              <a:t> Groupon </a:t>
            </a:r>
            <a:r>
              <a:rPr lang="en-US" sz="2200" dirty="0" err="1"/>
              <a:t>Inc</a:t>
            </a:r>
            <a:r>
              <a:rPr lang="en-US" sz="2200" dirty="0"/>
              <a:t>, </a:t>
            </a:r>
            <a:r>
              <a:rPr lang="en-US" sz="2200" dirty="0" err="1"/>
              <a:t>pusat</a:t>
            </a:r>
            <a:r>
              <a:rPr lang="en-US" sz="2200" dirty="0"/>
              <a:t> </a:t>
            </a:r>
            <a:r>
              <a:rPr lang="en-US" sz="2200" dirty="0" err="1"/>
              <a:t>kebugaran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bisa</a:t>
            </a:r>
            <a:r>
              <a:rPr lang="en-US" sz="2200" dirty="0"/>
              <a:t> </a:t>
            </a:r>
            <a:r>
              <a:rPr lang="en-US" sz="2200" dirty="0" err="1"/>
              <a:t>menyalurkan</a:t>
            </a:r>
            <a:r>
              <a:rPr lang="en-US" sz="2200" dirty="0"/>
              <a:t> </a:t>
            </a:r>
            <a:r>
              <a:rPr lang="en-US" sz="2200" dirty="0" err="1"/>
              <a:t>bisnis</a:t>
            </a:r>
            <a:r>
              <a:rPr lang="en-US" sz="2200" dirty="0"/>
              <a:t> offline </a:t>
            </a:r>
            <a:r>
              <a:rPr lang="en-US" sz="2200" dirty="0" err="1"/>
              <a:t>nya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online.</a:t>
            </a:r>
          </a:p>
        </p:txBody>
      </p:sp>
    </p:spTree>
    <p:extLst>
      <p:ext uri="{BB962C8B-B14F-4D97-AF65-F5344CB8AC3E}">
        <p14:creationId xmlns:p14="http://schemas.microsoft.com/office/powerpoint/2010/main" val="187752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53776"/>
            <a:ext cx="7620000" cy="41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to Offline (O2O)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Uber </a:t>
            </a:r>
            <a:r>
              <a:rPr lang="en-US" dirty="0" err="1"/>
              <a:t>dan</a:t>
            </a:r>
            <a:r>
              <a:rPr lang="en-US" dirty="0"/>
              <a:t> Airbnb juga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O2O.</a:t>
            </a:r>
          </a:p>
          <a:p>
            <a:endParaRPr lang="en-US" dirty="0"/>
          </a:p>
          <a:p>
            <a:r>
              <a:rPr lang="en-US" dirty="0" err="1"/>
              <a:t>Beberapa</a:t>
            </a:r>
            <a:r>
              <a:rPr lang="en-US" dirty="0"/>
              <a:t> website di Indonesia yang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O2O </a:t>
            </a:r>
            <a:r>
              <a:rPr lang="en-US" dirty="0" err="1"/>
              <a:t>adalah</a:t>
            </a:r>
            <a:r>
              <a:rPr lang="en-US" dirty="0"/>
              <a:t> Kudo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MatahariMall</a:t>
            </a:r>
            <a:r>
              <a:rPr lang="en-US" dirty="0"/>
              <a:t>.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ritel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di Amerika, Walmart.</a:t>
            </a:r>
          </a:p>
          <a:p>
            <a:endParaRPr lang="en-US" dirty="0"/>
          </a:p>
          <a:p>
            <a:r>
              <a:rPr lang="en-US" dirty="0" err="1"/>
              <a:t>Kini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website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,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dibeli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mengembalikan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0795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Tipe</a:t>
            </a:r>
            <a:r>
              <a:rPr lang="en-US" sz="3600" b="1" dirty="0" smtClean="0"/>
              <a:t> web e-Commerce </a:t>
            </a:r>
            <a:r>
              <a:rPr lang="en-US" sz="3600" b="1" dirty="0" err="1" smtClean="0"/>
              <a:t>statik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static web-page displays the same information for all users from all contexts or subject making customization impossible;</a:t>
            </a:r>
          </a:p>
          <a:p>
            <a:r>
              <a:rPr lang="en-US" dirty="0" smtClean="0"/>
              <a:t>Thus, static web-pages are suitable for the contents that never or rarely need to be updated;</a:t>
            </a:r>
          </a:p>
          <a:p>
            <a:r>
              <a:rPr lang="en-US" dirty="0" smtClean="0"/>
              <a:t>Each request for a static document results in exactly the same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48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Arsitektur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web </a:t>
            </a:r>
            <a:r>
              <a:rPr lang="en-US" b="1" dirty="0"/>
              <a:t>e-Commerce </a:t>
            </a:r>
            <a:r>
              <a:rPr lang="en-US" b="1" dirty="0" err="1"/>
              <a:t>statik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6" t="47115" r="48643" b="15298"/>
          <a:stretch/>
        </p:blipFill>
        <p:spPr bwMode="auto">
          <a:xfrm>
            <a:off x="1066800" y="1600199"/>
            <a:ext cx="6934200" cy="452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757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Konten</a:t>
            </a:r>
            <a:r>
              <a:rPr lang="en-US" b="1" dirty="0"/>
              <a:t> web e-Commerce </a:t>
            </a:r>
            <a:r>
              <a:rPr lang="en-US" b="1" dirty="0" err="1"/>
              <a:t>statik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Web-pages exist as individual files</a:t>
            </a:r>
          </a:p>
          <a:p>
            <a:r>
              <a:rPr lang="en-US" dirty="0" smtClean="0"/>
              <a:t>Some file types that may be familiar:</a:t>
            </a:r>
          </a:p>
          <a:p>
            <a:pPr lvl="1"/>
            <a:r>
              <a:rPr lang="en-US" dirty="0" smtClean="0"/>
              <a:t>MS Word: .doc, .</a:t>
            </a:r>
            <a:r>
              <a:rPr lang="en-US" dirty="0" err="1" smtClean="0"/>
              <a:t>docx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MS EXCEL: .</a:t>
            </a:r>
            <a:r>
              <a:rPr lang="en-US" dirty="0" err="1" smtClean="0"/>
              <a:t>xls</a:t>
            </a:r>
            <a:r>
              <a:rPr lang="en-US" dirty="0" smtClean="0"/>
              <a:t>, .</a:t>
            </a:r>
            <a:r>
              <a:rPr lang="en-US" dirty="0" err="1" smtClean="0"/>
              <a:t>xlsx</a:t>
            </a:r>
            <a:endParaRPr lang="en-US" dirty="0" smtClean="0"/>
          </a:p>
          <a:p>
            <a:pPr lvl="1"/>
            <a:r>
              <a:rPr lang="en-US" dirty="0" smtClean="0"/>
              <a:t>ADOBE FILES: .pdf, .</a:t>
            </a:r>
            <a:r>
              <a:rPr lang="en-US" dirty="0" err="1" smtClean="0"/>
              <a:t>psd</a:t>
            </a:r>
            <a:r>
              <a:rPr lang="en-US" dirty="0" smtClean="0"/>
              <a:t>, .</a:t>
            </a:r>
            <a:r>
              <a:rPr lang="en-US" dirty="0" err="1" smtClean="0"/>
              <a:t>ai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DIGITAL CAMERA: .jpg, </a:t>
            </a:r>
            <a:r>
              <a:rPr lang="en-US" dirty="0" err="1" smtClean="0"/>
              <a:t>tif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 of typical static web-page files:</a:t>
            </a:r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htm</a:t>
            </a:r>
            <a:endParaRPr lang="en-US" dirty="0" smtClean="0"/>
          </a:p>
          <a:p>
            <a:pPr lvl="1"/>
            <a:r>
              <a:rPr lang="en-US" dirty="0" smtClean="0"/>
              <a:t>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10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Konten</a:t>
            </a:r>
            <a:r>
              <a:rPr lang="en-US" b="1" dirty="0"/>
              <a:t> web e-Commerce </a:t>
            </a:r>
            <a:r>
              <a:rPr lang="en-US" b="1" dirty="0" err="1"/>
              <a:t>statik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typically contain text, hyper links, photos and graphics;</a:t>
            </a:r>
          </a:p>
          <a:p>
            <a:r>
              <a:rPr lang="en-US" dirty="0" smtClean="0"/>
              <a:t>Pages may also contain animated or interactive media such as:</a:t>
            </a:r>
          </a:p>
          <a:p>
            <a:pPr lvl="1"/>
            <a:r>
              <a:rPr lang="en-US" dirty="0" smtClean="0"/>
              <a:t>Movie clips (YouTube,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Adobe Flash Presentations</a:t>
            </a:r>
          </a:p>
          <a:p>
            <a:pPr lvl="1"/>
            <a:r>
              <a:rPr lang="en-US" dirty="0" smtClean="0"/>
              <a:t>Microsoft Silverlight</a:t>
            </a:r>
          </a:p>
          <a:p>
            <a:pPr lvl="1"/>
            <a:r>
              <a:rPr lang="en-US" dirty="0" smtClean="0"/>
              <a:t>Other media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38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Navigasi</a:t>
            </a:r>
            <a:r>
              <a:rPr lang="en-US" b="1" dirty="0" smtClean="0"/>
              <a:t> </a:t>
            </a:r>
            <a:r>
              <a:rPr lang="en-US" b="1" i="1" dirty="0" smtClean="0"/>
              <a:t>web </a:t>
            </a:r>
            <a:r>
              <a:rPr lang="en-US" b="1" i="1" dirty="0"/>
              <a:t>e-Commerce </a:t>
            </a:r>
            <a:r>
              <a:rPr lang="en-US" b="1" dirty="0" err="1"/>
              <a:t>statik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are associated with each other by a menu of links or “Navigation Menu”</a:t>
            </a:r>
          </a:p>
          <a:p>
            <a:r>
              <a:rPr lang="en-US" dirty="0" smtClean="0"/>
              <a:t>Changes to the main Navigation Menu will require an edit to every web page that contains this menu;</a:t>
            </a:r>
          </a:p>
          <a:p>
            <a:r>
              <a:rPr lang="en-US" dirty="0" smtClean="0"/>
              <a:t>Web development software can automate Navigation Menu maintenance, but pages will still need to be re-published for changes to take effect.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65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Publishing – Web Static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are published by uploading files to a Web Hosting Computer</a:t>
            </a:r>
          </a:p>
          <a:p>
            <a:pPr lvl="1"/>
            <a:r>
              <a:rPr lang="en-US" dirty="0" smtClean="0"/>
              <a:t>Directly from within the development software</a:t>
            </a:r>
          </a:p>
          <a:p>
            <a:pPr lvl="1"/>
            <a:r>
              <a:rPr lang="en-US" dirty="0" smtClean="0"/>
              <a:t>By transferring individual or groups of files with a File Transfer program;</a:t>
            </a:r>
          </a:p>
          <a:p>
            <a:pPr lvl="1"/>
            <a:r>
              <a:rPr lang="en-US" dirty="0" smtClean="0"/>
              <a:t>Maintaining a networked folder with the Web Hosting Serve</a:t>
            </a:r>
          </a:p>
          <a:p>
            <a:pPr lvl="1"/>
            <a:r>
              <a:rPr lang="en-US" dirty="0" smtClean="0"/>
              <a:t>Static Web-pages Files are published by physical transfer from the development PC to a Web Hosting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1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Keuntungan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Kerugian</a:t>
            </a:r>
            <a:r>
              <a:rPr lang="en-US" b="1" dirty="0" smtClean="0"/>
              <a:t> Web Static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Quick to develop</a:t>
            </a:r>
          </a:p>
          <a:p>
            <a:pPr lvl="1"/>
            <a:r>
              <a:rPr lang="en-US" dirty="0" smtClean="0"/>
              <a:t>Cheap to develop</a:t>
            </a:r>
          </a:p>
          <a:p>
            <a:pPr lvl="1"/>
            <a:r>
              <a:rPr lang="en-US" dirty="0" smtClean="0"/>
              <a:t>Cheap to host</a:t>
            </a:r>
          </a:p>
          <a:p>
            <a:r>
              <a:rPr lang="en-US" dirty="0" err="1" smtClean="0"/>
              <a:t>Kekurangan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Requires web development expertise to update site;</a:t>
            </a:r>
          </a:p>
          <a:p>
            <a:pPr lvl="1"/>
            <a:r>
              <a:rPr lang="en-US" dirty="0" smtClean="0"/>
              <a:t>Content can get stagnant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75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Tipe</a:t>
            </a:r>
            <a:r>
              <a:rPr lang="en-US" sz="3600" b="1" dirty="0" smtClean="0"/>
              <a:t> web e-Commerce </a:t>
            </a:r>
            <a:r>
              <a:rPr lang="en-US" sz="3600" b="1" dirty="0" err="1" smtClean="0"/>
              <a:t>dinamik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Dynamic web page is a web page whose construction is controlled by an application server processing server-side scripts;</a:t>
            </a:r>
          </a:p>
          <a:p>
            <a:r>
              <a:rPr lang="en-US" dirty="0" smtClean="0"/>
              <a:t>They can be customized according to the need of the user’</a:t>
            </a:r>
          </a:p>
          <a:p>
            <a:r>
              <a:rPr lang="en-US" dirty="0" smtClean="0"/>
              <a:t>When a request arrives the web server runs an application program that creates the document;</a:t>
            </a:r>
          </a:p>
          <a:p>
            <a:r>
              <a:rPr lang="en-US" dirty="0" smtClean="0"/>
              <a:t>The server returns the output of the program as a response to the browser that requested the document</a:t>
            </a:r>
          </a:p>
          <a:p>
            <a:r>
              <a:rPr lang="en-US" dirty="0" smtClean="0"/>
              <a:t>Because a fresh document is created for each request, the contents of a dynamic document can vary from one request to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37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</a:t>
            </a:r>
            <a:r>
              <a:rPr lang="en-US" sz="3600" b="1" dirty="0" smtClean="0"/>
              <a:t>eb e-Commerce </a:t>
            </a:r>
            <a:r>
              <a:rPr lang="en-US" sz="3600" b="1" dirty="0" err="1" smtClean="0"/>
              <a:t>dinamik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Dynamic web page is a web page whose construction is controlled by an application server processing server-side scripts;</a:t>
            </a:r>
          </a:p>
          <a:p>
            <a:r>
              <a:rPr lang="en-US" dirty="0" smtClean="0"/>
              <a:t>They can be customized according to the need of the user’</a:t>
            </a:r>
          </a:p>
          <a:p>
            <a:r>
              <a:rPr lang="en-US" dirty="0" smtClean="0"/>
              <a:t>When a request arrives the web server runs an application program that creates the document;</a:t>
            </a:r>
          </a:p>
          <a:p>
            <a:r>
              <a:rPr lang="en-US" dirty="0" smtClean="0"/>
              <a:t>The server returns the output of the program as a response to the browser that requested the document</a:t>
            </a:r>
          </a:p>
          <a:p>
            <a:r>
              <a:rPr lang="en-US" dirty="0" smtClean="0"/>
              <a:t>Because a fresh document is created for each request, the contents of a dynamic document can vary from one request to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2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eCommerce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WIX®</a:t>
            </a:r>
            <a:endParaRPr lang="en-US" dirty="0"/>
          </a:p>
        </p:txBody>
      </p:sp>
      <p:pic>
        <p:nvPicPr>
          <p:cNvPr id="3" name="Create Your Own Beautiful Website with Wix.com Website Builder - YouTube [360p]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1295399"/>
            <a:ext cx="8305800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Arsitektur</a:t>
            </a:r>
            <a:r>
              <a:rPr lang="en-US" b="1" dirty="0"/>
              <a:t> </a:t>
            </a:r>
            <a:r>
              <a:rPr lang="en-US" b="1" dirty="0" smtClean="0"/>
              <a:t>Dynamic Web-pages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t="45769" r="54806" b="15672"/>
          <a:stretch/>
        </p:blipFill>
        <p:spPr bwMode="auto">
          <a:xfrm>
            <a:off x="1219200" y="1295399"/>
            <a:ext cx="6705600" cy="434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6855" y="6019800"/>
            <a:ext cx="785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 documents are sometimes referred to as server-site dynamic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11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Web e-Commerce </a:t>
            </a:r>
            <a:r>
              <a:rPr lang="en-US" sz="3600" b="1" dirty="0" err="1" smtClean="0"/>
              <a:t>dinamik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Employ Dynamic pages that exist as files with extensions based on the type of programming used (.</a:t>
            </a:r>
            <a:r>
              <a:rPr lang="en-US" dirty="0" err="1" smtClean="0"/>
              <a:t>jsp</a:t>
            </a:r>
            <a:r>
              <a:rPr lang="en-US" dirty="0" smtClean="0"/>
              <a:t>, .cfm,.pl, .</a:t>
            </a:r>
            <a:r>
              <a:rPr lang="en-US" dirty="0" err="1" smtClean="0"/>
              <a:t>php</a:t>
            </a:r>
            <a:r>
              <a:rPr lang="en-US" dirty="0" smtClean="0"/>
              <a:t>, .asp, .</a:t>
            </a:r>
            <a:r>
              <a:rPr lang="en-US" dirty="0" err="1" smtClean="0"/>
              <a:t>aspx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Pages are Dynamic in that they can draw ever changing content from external information sources;</a:t>
            </a:r>
          </a:p>
          <a:p>
            <a:r>
              <a:rPr lang="en-US" dirty="0" smtClean="0"/>
              <a:t>Pages can provide Create, Retrieve, Update and Delete functions for company records;</a:t>
            </a:r>
          </a:p>
          <a:p>
            <a:r>
              <a:rPr lang="en-US" dirty="0" smtClean="0"/>
              <a:t>Pages may not require re-publishing.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37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Fitur</a:t>
            </a:r>
            <a:r>
              <a:rPr lang="en-US" sz="3600" b="1" dirty="0" smtClean="0"/>
              <a:t> Web e-Commerce </a:t>
            </a:r>
            <a:r>
              <a:rPr lang="en-US" sz="3600" b="1" dirty="0" err="1" smtClean="0"/>
              <a:t>dinamik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Pages are capable of providing interactivity such as:</a:t>
            </a:r>
          </a:p>
          <a:p>
            <a:pPr lvl="1"/>
            <a:r>
              <a:rPr lang="en-US" dirty="0" smtClean="0"/>
              <a:t>Forms to request information or submit sales leads</a:t>
            </a:r>
          </a:p>
          <a:p>
            <a:pPr lvl="1"/>
            <a:r>
              <a:rPr lang="en-US" dirty="0" smtClean="0"/>
              <a:t>Internal searches within our site</a:t>
            </a:r>
          </a:p>
          <a:p>
            <a:pPr lvl="1"/>
            <a:r>
              <a:rPr lang="en-US" dirty="0" smtClean="0"/>
              <a:t>Registration and login, personal profile maintenance and authenticated/secure access to protected or premium content.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66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Fitur</a:t>
            </a:r>
            <a:r>
              <a:rPr lang="en-US" b="1" dirty="0"/>
              <a:t> Web e-Commerce </a:t>
            </a:r>
            <a:r>
              <a:rPr lang="en-US" b="1" dirty="0" err="1"/>
              <a:t>dinamik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Product Catalogs and online sales (</a:t>
            </a:r>
            <a:r>
              <a:rPr lang="en-US" dirty="0" err="1" smtClean="0"/>
              <a:t>eCommerce</a:t>
            </a:r>
            <a:r>
              <a:rPr lang="en-US" dirty="0" smtClean="0"/>
              <a:t>);</a:t>
            </a:r>
          </a:p>
          <a:p>
            <a:r>
              <a:rPr lang="en-US" dirty="0" smtClean="0"/>
              <a:t>Information that is already maintained within company IT System such as Databases, Spreadsheets and text files can be leveraged as Web Content;</a:t>
            </a:r>
          </a:p>
          <a:p>
            <a:r>
              <a:rPr lang="en-US" dirty="0" smtClean="0"/>
              <a:t>Access can be granted to allow customers to maintain their own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02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Kelebihan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kekurangan</a:t>
            </a:r>
            <a:r>
              <a:rPr lang="en-US" sz="3600" b="1" dirty="0" smtClean="0"/>
              <a:t> web dynamic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Kelebihan</a:t>
            </a:r>
            <a:r>
              <a:rPr lang="en-US" sz="2200" dirty="0" smtClean="0"/>
              <a:t>:</a:t>
            </a:r>
          </a:p>
          <a:p>
            <a:pPr lvl="1"/>
            <a:r>
              <a:rPr lang="en-US" sz="2200" dirty="0" smtClean="0"/>
              <a:t>Restructuring of dynamic websites is easier, thus ensuring its longevity</a:t>
            </a:r>
          </a:p>
          <a:p>
            <a:pPr lvl="1"/>
            <a:r>
              <a:rPr lang="en-US" sz="2200" dirty="0" smtClean="0"/>
              <a:t>Can be developed/amended/added to as and when required;</a:t>
            </a:r>
          </a:p>
          <a:p>
            <a:pPr lvl="1"/>
            <a:r>
              <a:rPr lang="en-US" sz="2200" dirty="0" smtClean="0"/>
              <a:t>Access to be able to content manage the website from any computer, anywhere in the world (that has internet connection)</a:t>
            </a:r>
          </a:p>
          <a:p>
            <a:pPr lvl="1"/>
            <a:r>
              <a:rPr lang="en-US" sz="2200" dirty="0" smtClean="0"/>
              <a:t>Website content contributors/editors only need basic content editing skills</a:t>
            </a:r>
          </a:p>
          <a:p>
            <a:r>
              <a:rPr lang="en-US" sz="2200" dirty="0" err="1" smtClean="0"/>
              <a:t>Kekurangan</a:t>
            </a:r>
            <a:r>
              <a:rPr lang="en-US" sz="2200" dirty="0" smtClean="0"/>
              <a:t>:</a:t>
            </a:r>
          </a:p>
          <a:p>
            <a:pPr lvl="1"/>
            <a:r>
              <a:rPr lang="en-US" sz="2200" dirty="0" smtClean="0"/>
              <a:t>For smaller companies a Dynamic website might be too expensive of seen as unnecessary so the investment might not be justified;</a:t>
            </a:r>
          </a:p>
          <a:p>
            <a:pPr lvl="1"/>
            <a:r>
              <a:rPr lang="en-US" sz="2200" dirty="0" smtClean="0"/>
              <a:t>Slightly longer initial development time</a:t>
            </a:r>
          </a:p>
          <a:p>
            <a:pPr lvl="1"/>
            <a:r>
              <a:rPr lang="en-US" sz="2200" dirty="0" smtClean="0"/>
              <a:t>Cost of implementing training of Content Management System to client/staff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99907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Istilah-istilah</a:t>
            </a:r>
            <a:r>
              <a:rPr lang="en-US" b="1" dirty="0" smtClean="0"/>
              <a:t> e-Commerce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E-cash/electronic </a:t>
            </a:r>
            <a:r>
              <a:rPr lang="en-US" dirty="0" smtClean="0"/>
              <a:t>cash:</a:t>
            </a:r>
          </a:p>
          <a:p>
            <a:pPr lvl="1"/>
            <a:r>
              <a:rPr lang="en-US" dirty="0" smtClean="0"/>
              <a:t>E-cash </a:t>
            </a:r>
            <a:r>
              <a:rPr lang="en-US" dirty="0"/>
              <a:t>juga </a:t>
            </a:r>
            <a:r>
              <a:rPr lang="en-US" dirty="0" err="1"/>
              <a:t>disebut</a:t>
            </a:r>
            <a:r>
              <a:rPr lang="en-US" dirty="0"/>
              <a:t> Digital Cash </a:t>
            </a:r>
            <a:r>
              <a:rPr lang="en-US" dirty="0" err="1"/>
              <a:t>atau</a:t>
            </a:r>
            <a:r>
              <a:rPr lang="en-US" dirty="0"/>
              <a:t> Digital </a:t>
            </a:r>
            <a:r>
              <a:rPr lang="en-US" dirty="0" smtClean="0"/>
              <a:t>Money.</a:t>
            </a:r>
          </a:p>
          <a:p>
            <a:pPr lvl="1"/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/>
              <a:t>tunai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kini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smtClean="0"/>
              <a:t>lain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handphone</a:t>
            </a:r>
            <a:r>
              <a:rPr lang="en-US" dirty="0" smtClean="0"/>
              <a:t>).</a:t>
            </a:r>
          </a:p>
          <a:p>
            <a:pPr lvl="1"/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diisukan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bank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 smtClean="0"/>
              <a:t>biasa</a:t>
            </a:r>
            <a:endParaRPr lang="en-US" dirty="0" smtClean="0"/>
          </a:p>
          <a:p>
            <a:r>
              <a:rPr lang="en-US" dirty="0"/>
              <a:t>Cash on Delivery (</a:t>
            </a:r>
            <a:r>
              <a:rPr lang="en-US" dirty="0" err="1" smtClean="0"/>
              <a:t>CoD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COD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e-commerce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menyerahkan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disepakati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Istilah-istilah</a:t>
            </a:r>
            <a:r>
              <a:rPr lang="en-US" b="1" dirty="0" smtClean="0"/>
              <a:t> e-Commerce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E-checks/electronic </a:t>
            </a:r>
            <a:r>
              <a:rPr lang="en-US" dirty="0" smtClean="0"/>
              <a:t>checks:</a:t>
            </a:r>
          </a:p>
          <a:p>
            <a:pPr lvl="1"/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/>
              <a:t>pembayaran</a:t>
            </a:r>
            <a:r>
              <a:rPr lang="en-US" dirty="0"/>
              <a:t> e-commerce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customer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check </a:t>
            </a:r>
            <a:r>
              <a:rPr lang="en-US" dirty="0" err="1"/>
              <a:t>elektronik</a:t>
            </a:r>
            <a:r>
              <a:rPr lang="en-US" dirty="0"/>
              <a:t> via </a:t>
            </a:r>
            <a:r>
              <a:rPr lang="en-US" dirty="0" smtClean="0"/>
              <a:t>e-mail.</a:t>
            </a:r>
          </a:p>
          <a:p>
            <a:pPr lvl="1"/>
            <a:r>
              <a:rPr lang="en-US" dirty="0" smtClean="0"/>
              <a:t>Check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check yang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ditanda</a:t>
            </a:r>
            <a:r>
              <a:rPr lang="en-US" dirty="0"/>
              <a:t> </a:t>
            </a:r>
            <a:r>
              <a:rPr lang="en-US" dirty="0" err="1"/>
              <a:t>tangani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digital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 smtClean="0"/>
              <a:t>kuasa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elektronis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sandi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customer,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mengesahkan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smtClean="0"/>
              <a:t>private.</a:t>
            </a:r>
          </a:p>
          <a:p>
            <a:pPr lvl="1"/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disandikan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bank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pembayarannya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53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Istilah-istilah</a:t>
            </a:r>
            <a:r>
              <a:rPr lang="en-US" b="1" dirty="0" smtClean="0"/>
              <a:t> e-Commerce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/>
              <a:t>E-wallet/electronic </a:t>
            </a:r>
            <a:r>
              <a:rPr lang="en-US" sz="2200" dirty="0" smtClean="0"/>
              <a:t>wallet:</a:t>
            </a:r>
          </a:p>
          <a:p>
            <a:pPr lvl="1"/>
            <a:r>
              <a:rPr lang="en-US" sz="2200" dirty="0" err="1" smtClean="0"/>
              <a:t>Melalui</a:t>
            </a:r>
            <a:r>
              <a:rPr lang="en-US" sz="2200" dirty="0" smtClean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</a:t>
            </a:r>
            <a:r>
              <a:rPr lang="en-US" sz="2200" dirty="0" err="1"/>
              <a:t>pembayaran</a:t>
            </a:r>
            <a:r>
              <a:rPr lang="en-US" sz="2200" dirty="0"/>
              <a:t> e-wallet </a:t>
            </a:r>
            <a:r>
              <a:rPr lang="en-US" sz="2200" dirty="0" err="1"/>
              <a:t>pembayaran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</a:t>
            </a:r>
            <a:r>
              <a:rPr lang="en-US" sz="2200" dirty="0" err="1"/>
              <a:t>menyimpan</a:t>
            </a:r>
            <a:r>
              <a:rPr lang="en-US" sz="2200" dirty="0"/>
              <a:t> </a:t>
            </a:r>
            <a:r>
              <a:rPr lang="en-US" sz="2200" dirty="0" err="1"/>
              <a:t>nomor</a:t>
            </a:r>
            <a:r>
              <a:rPr lang="en-US" sz="2200" dirty="0"/>
              <a:t> </a:t>
            </a:r>
            <a:r>
              <a:rPr lang="en-US" sz="2200" dirty="0" err="1"/>
              <a:t>kartu</a:t>
            </a:r>
            <a:r>
              <a:rPr lang="en-US" sz="2200" dirty="0"/>
              <a:t> </a:t>
            </a:r>
            <a:r>
              <a:rPr lang="en-US" sz="2200" dirty="0" err="1"/>
              <a:t>kredit</a:t>
            </a:r>
            <a:r>
              <a:rPr lang="en-US" sz="2200" dirty="0"/>
              <a:t> </a:t>
            </a:r>
            <a:r>
              <a:rPr lang="en-US" sz="2200" dirty="0" err="1"/>
              <a:t>anda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hard disk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kondisi</a:t>
            </a:r>
            <a:r>
              <a:rPr lang="en-US" sz="2200" dirty="0"/>
              <a:t> </a:t>
            </a:r>
            <a:r>
              <a:rPr lang="en-US" sz="2200" dirty="0" err="1"/>
              <a:t>terenkripsi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 smtClean="0"/>
              <a:t>aman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/>
              <a:t>e-commerce yang </a:t>
            </a:r>
            <a:r>
              <a:rPr lang="en-US" sz="2200" dirty="0" err="1"/>
              <a:t>mendukung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pembayaran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e-wallet </a:t>
            </a:r>
            <a:r>
              <a:rPr lang="en-US" sz="2200" dirty="0" err="1"/>
              <a:t>ini</a:t>
            </a:r>
            <a:r>
              <a:rPr lang="en-US" sz="2200" dirty="0"/>
              <a:t>, </a:t>
            </a:r>
            <a:r>
              <a:rPr lang="en-US" sz="2200" dirty="0" err="1"/>
              <a:t>ketika</a:t>
            </a:r>
            <a:r>
              <a:rPr lang="en-US" sz="2200" dirty="0"/>
              <a:t> </a:t>
            </a:r>
            <a:r>
              <a:rPr lang="en-US" sz="2200" dirty="0" err="1"/>
              <a:t>tombol</a:t>
            </a:r>
            <a:r>
              <a:rPr lang="en-US" sz="2200" dirty="0"/>
              <a:t> “pay” </a:t>
            </a:r>
            <a:r>
              <a:rPr lang="en-US" sz="2200" dirty="0" err="1"/>
              <a:t>ditekan</a:t>
            </a:r>
            <a:r>
              <a:rPr lang="en-US" sz="2200" dirty="0"/>
              <a:t> </a:t>
            </a:r>
            <a:r>
              <a:rPr lang="en-US" sz="2200" dirty="0" err="1"/>
              <a:t>maka</a:t>
            </a:r>
            <a:r>
              <a:rPr lang="en-US" sz="2200" dirty="0"/>
              <a:t> proses </a:t>
            </a:r>
            <a:r>
              <a:rPr lang="en-US" sz="2200" dirty="0" err="1"/>
              <a:t>pembayaran</a:t>
            </a:r>
            <a:r>
              <a:rPr lang="en-US" sz="2200" dirty="0"/>
              <a:t> </a:t>
            </a:r>
            <a:r>
              <a:rPr lang="en-US" sz="2200" dirty="0" err="1"/>
              <a:t>melalui</a:t>
            </a:r>
            <a:r>
              <a:rPr lang="en-US" sz="2200" dirty="0"/>
              <a:t> </a:t>
            </a:r>
            <a:r>
              <a:rPr lang="en-US" sz="2200" dirty="0" err="1"/>
              <a:t>kartu</a:t>
            </a:r>
            <a:r>
              <a:rPr lang="en-US" sz="2200" dirty="0"/>
              <a:t> </a:t>
            </a:r>
            <a:r>
              <a:rPr lang="en-US" sz="2200" dirty="0" err="1"/>
              <a:t>kredit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aman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server </a:t>
            </a:r>
            <a:r>
              <a:rPr lang="en-US" sz="2200" dirty="0" err="1"/>
              <a:t>perusahaan</a:t>
            </a:r>
            <a:r>
              <a:rPr lang="en-US" sz="2200" dirty="0"/>
              <a:t> </a:t>
            </a:r>
            <a:r>
              <a:rPr lang="en-US" sz="2200" dirty="0" err="1" smtClean="0"/>
              <a:t>tersebut</a:t>
            </a:r>
            <a:endParaRPr lang="en-US" sz="2200" dirty="0" smtClean="0"/>
          </a:p>
          <a:p>
            <a:r>
              <a:rPr lang="en-US" sz="2200" dirty="0"/>
              <a:t>Merchant </a:t>
            </a:r>
            <a:r>
              <a:rPr lang="en-US" sz="2200" dirty="0" smtClean="0"/>
              <a:t>account:</a:t>
            </a:r>
          </a:p>
          <a:p>
            <a:pPr lvl="1"/>
            <a:r>
              <a:rPr lang="en-US" sz="2200" dirty="0" smtClean="0"/>
              <a:t>Merchant </a:t>
            </a:r>
            <a:r>
              <a:rPr lang="en-US" sz="2200" dirty="0"/>
              <a:t>account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hubungan</a:t>
            </a:r>
            <a:r>
              <a:rPr lang="en-US" sz="2200" dirty="0"/>
              <a:t> </a:t>
            </a:r>
            <a:r>
              <a:rPr lang="en-US" sz="2200" dirty="0" err="1"/>
              <a:t>relasi</a:t>
            </a:r>
            <a:r>
              <a:rPr lang="en-US" sz="2200" dirty="0"/>
              <a:t> </a:t>
            </a:r>
            <a:r>
              <a:rPr lang="en-US" sz="2200" dirty="0" err="1"/>
              <a:t>antara</a:t>
            </a:r>
            <a:r>
              <a:rPr lang="en-US" sz="2200" dirty="0"/>
              <a:t> </a:t>
            </a:r>
            <a:r>
              <a:rPr lang="en-US" sz="2200" dirty="0" err="1"/>
              <a:t>pelaku</a:t>
            </a:r>
            <a:r>
              <a:rPr lang="en-US" sz="2200" dirty="0"/>
              <a:t> </a:t>
            </a:r>
            <a:r>
              <a:rPr lang="en-US" sz="2200" dirty="0" err="1"/>
              <a:t>bisnis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bank, </a:t>
            </a:r>
            <a:r>
              <a:rPr lang="en-US" sz="2200" dirty="0" err="1"/>
              <a:t>dimana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syarat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peraturan</a:t>
            </a:r>
            <a:r>
              <a:rPr lang="en-US" sz="2200" dirty="0"/>
              <a:t> </a:t>
            </a:r>
            <a:r>
              <a:rPr lang="en-US" sz="2200" dirty="0" err="1"/>
              <a:t>ketat</a:t>
            </a:r>
            <a:r>
              <a:rPr lang="en-US" sz="2200" dirty="0"/>
              <a:t> yang </a:t>
            </a:r>
            <a:r>
              <a:rPr lang="en-US" sz="2200" dirty="0" err="1"/>
              <a:t>berkenaan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pengeluaran</a:t>
            </a:r>
            <a:r>
              <a:rPr lang="en-US" sz="2200" dirty="0"/>
              <a:t> merchant </a:t>
            </a:r>
            <a:r>
              <a:rPr lang="en-US" sz="2200" dirty="0" smtClean="0"/>
              <a:t>account-</a:t>
            </a:r>
            <a:r>
              <a:rPr lang="en-US" sz="2200" dirty="0" err="1" smtClean="0"/>
              <a:t>nya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 err="1" smtClean="0"/>
              <a:t>Jika</a:t>
            </a:r>
            <a:r>
              <a:rPr lang="en-US" sz="2200" dirty="0" smtClean="0"/>
              <a:t> </a:t>
            </a:r>
            <a:r>
              <a:rPr lang="en-US" sz="2200" dirty="0"/>
              <a:t>status </a:t>
            </a:r>
            <a:r>
              <a:rPr lang="en-US" sz="2200" dirty="0" err="1"/>
              <a:t>dari</a:t>
            </a:r>
            <a:r>
              <a:rPr lang="en-US" sz="2200" dirty="0"/>
              <a:t> merchant account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diperoleh</a:t>
            </a:r>
            <a:r>
              <a:rPr lang="en-US" sz="2200" dirty="0"/>
              <a:t>, merchant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menyewa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membeli</a:t>
            </a:r>
            <a:r>
              <a:rPr lang="en-US" sz="2200" dirty="0"/>
              <a:t> software yang </a:t>
            </a:r>
            <a:r>
              <a:rPr lang="en-US" sz="2200" dirty="0" err="1"/>
              <a:t>dipergunakan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proses </a:t>
            </a:r>
            <a:r>
              <a:rPr lang="en-US" sz="2200" dirty="0" err="1"/>
              <a:t>transaksi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06311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Istilah-istilah</a:t>
            </a:r>
            <a:r>
              <a:rPr lang="en-US" b="1" dirty="0" smtClean="0"/>
              <a:t> e-Commerce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Credit Card </a:t>
            </a:r>
            <a:r>
              <a:rPr lang="en-US" sz="2800" dirty="0" err="1"/>
              <a:t>dan</a:t>
            </a:r>
            <a:r>
              <a:rPr lang="en-US" sz="2800" dirty="0"/>
              <a:t> Smart </a:t>
            </a:r>
            <a:r>
              <a:rPr lang="en-US" sz="2800" dirty="0" smtClean="0"/>
              <a:t>Card:</a:t>
            </a:r>
          </a:p>
          <a:p>
            <a:pPr lvl="1"/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e-commerce, credit card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kartu</a:t>
            </a:r>
            <a:r>
              <a:rPr lang="en-US" sz="2400" dirty="0"/>
              <a:t> </a:t>
            </a:r>
            <a:r>
              <a:rPr lang="en-US" sz="2400" dirty="0" err="1"/>
              <a:t>kredit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sarana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berbelanja</a:t>
            </a:r>
            <a:r>
              <a:rPr lang="en-US" sz="2400" dirty="0"/>
              <a:t> yang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dilunasi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pembelian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yang </a:t>
            </a:r>
            <a:r>
              <a:rPr lang="en-US" sz="2400" dirty="0" err="1"/>
              <a:t>dibeli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dicicil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kali</a:t>
            </a:r>
            <a:r>
              <a:rPr lang="en-US" sz="2400" dirty="0" smtClean="0"/>
              <a:t>.</a:t>
            </a:r>
          </a:p>
          <a:p>
            <a:r>
              <a:rPr lang="en-US" sz="2800" i="1" dirty="0" smtClean="0"/>
              <a:t>Drop shipping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Dropshipping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 e-commerce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distributor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produsen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mengirimkan</a:t>
            </a:r>
            <a:r>
              <a:rPr lang="en-US" sz="2400" dirty="0"/>
              <a:t> </a:t>
            </a:r>
            <a:r>
              <a:rPr lang="en-US" sz="2400" dirty="0" err="1"/>
              <a:t>produknya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pembeli</a:t>
            </a:r>
            <a:r>
              <a:rPr lang="en-US" sz="2400" dirty="0"/>
              <a:t> (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dikemas</a:t>
            </a:r>
            <a:r>
              <a:rPr lang="en-US" sz="2400" dirty="0"/>
              <a:t>),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dropshipper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perantara</a:t>
            </a:r>
            <a:r>
              <a:rPr lang="en-US" sz="2400" dirty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ikut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untung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penjualan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1101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Istilah-istilah</a:t>
            </a:r>
            <a:r>
              <a:rPr lang="en-US" b="1" dirty="0" smtClean="0"/>
              <a:t> e-Commerce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Payment Per Click (</a:t>
            </a:r>
            <a:r>
              <a:rPr lang="en-US" sz="2800" dirty="0" smtClean="0"/>
              <a:t>PPC):</a:t>
            </a:r>
          </a:p>
          <a:p>
            <a:pPr lvl="1"/>
            <a:r>
              <a:rPr lang="en-US" sz="2400" dirty="0" smtClean="0"/>
              <a:t>PPC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periklanan</a:t>
            </a:r>
            <a:r>
              <a:rPr lang="en-US" sz="2400" dirty="0"/>
              <a:t> online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orang yang </a:t>
            </a:r>
            <a:r>
              <a:rPr lang="en-US" sz="2400" dirty="0" err="1"/>
              <a:t>meng-klik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website e-commerce </a:t>
            </a:r>
            <a:r>
              <a:rPr lang="en-US" sz="2400" dirty="0" err="1"/>
              <a:t>tertentu</a:t>
            </a:r>
            <a:r>
              <a:rPr lang="en-US" sz="2400" dirty="0"/>
              <a:t>,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pemilik</a:t>
            </a:r>
            <a:r>
              <a:rPr lang="en-US" sz="2400" dirty="0"/>
              <a:t> </a:t>
            </a:r>
            <a:r>
              <a:rPr lang="en-US" sz="2400" dirty="0" err="1"/>
              <a:t>toko</a:t>
            </a:r>
            <a:r>
              <a:rPr lang="en-US" sz="2400" dirty="0"/>
              <a:t> online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membayarkan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yang </a:t>
            </a:r>
            <a:r>
              <a:rPr lang="en-US" sz="2400" dirty="0" err="1"/>
              <a:t>jumlahnya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disepakati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. </a:t>
            </a:r>
            <a:r>
              <a:rPr lang="en-US" sz="2400" dirty="0" err="1"/>
              <a:t>Contohnya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e-commerce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smtClean="0"/>
              <a:t>marketplace.</a:t>
            </a:r>
          </a:p>
          <a:p>
            <a:r>
              <a:rPr lang="en-US" sz="3200" dirty="0" smtClean="0"/>
              <a:t>Payment Getaway:</a:t>
            </a:r>
          </a:p>
          <a:p>
            <a:pPr lvl="1"/>
            <a:r>
              <a:rPr lang="en-US" sz="2400" dirty="0" smtClean="0"/>
              <a:t>Payment </a:t>
            </a:r>
            <a:r>
              <a:rPr lang="en-US" sz="2400" dirty="0"/>
              <a:t>getaway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prosedur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e-commerce.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onsite </a:t>
            </a:r>
            <a:r>
              <a:rPr lang="en-US" sz="2400" dirty="0" err="1"/>
              <a:t>maupun</a:t>
            </a:r>
            <a:r>
              <a:rPr lang="en-US" sz="2400" dirty="0"/>
              <a:t> offsite, </a:t>
            </a:r>
            <a:r>
              <a:rPr lang="en-US" sz="2400" dirty="0" err="1"/>
              <a:t>tergantung</a:t>
            </a:r>
            <a:r>
              <a:rPr lang="en-US" sz="2400" dirty="0"/>
              <a:t> mana yang paling </a:t>
            </a:r>
            <a:r>
              <a:rPr lang="en-US" sz="2400" dirty="0" err="1"/>
              <a:t>cocok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model e-commerce </a:t>
            </a:r>
            <a:r>
              <a:rPr lang="en-US" sz="2400" dirty="0" err="1"/>
              <a:t>tersebut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500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0164" y="228600"/>
            <a:ext cx="8705236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RANCANGAN PEMBELAJARAN</a:t>
            </a:r>
            <a:endParaRPr lang="en-US" sz="4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10164" y="1669025"/>
            <a:ext cx="15240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Mata </a:t>
            </a:r>
            <a:r>
              <a:rPr lang="en-US" sz="2400" b="1" dirty="0" err="1" smtClean="0">
                <a:solidFill>
                  <a:schemeClr val="tx1"/>
                </a:solidFill>
              </a:rPr>
              <a:t>kuliah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72771" y="1669025"/>
            <a:ext cx="2318229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eCommerce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79624" y="1654277"/>
            <a:ext cx="1114461" cy="7152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Dosen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86400" y="1654277"/>
            <a:ext cx="3429000" cy="7152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Andri Budiwidodo, </a:t>
            </a:r>
            <a:r>
              <a:rPr lang="en-US" dirty="0" err="1" smtClean="0">
                <a:solidFill>
                  <a:schemeClr val="tx1"/>
                </a:solidFill>
              </a:rPr>
              <a:t>S.Si</a:t>
            </a:r>
            <a:r>
              <a:rPr lang="en-US" dirty="0" smtClean="0">
                <a:solidFill>
                  <a:schemeClr val="tx1"/>
                </a:solidFill>
              </a:rPr>
              <a:t>., </a:t>
            </a:r>
            <a:r>
              <a:rPr lang="en-US" dirty="0" err="1" smtClean="0">
                <a:solidFill>
                  <a:schemeClr val="tx1"/>
                </a:solidFill>
              </a:rPr>
              <a:t>M.IKom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3150008"/>
            <a:ext cx="1487129" cy="685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Deskripsi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Singkat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72771" y="2490016"/>
            <a:ext cx="7042628" cy="20057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Materi</a:t>
            </a:r>
            <a:r>
              <a:rPr lang="en-US" sz="2000" dirty="0">
                <a:solidFill>
                  <a:schemeClr val="tx1"/>
                </a:solidFill>
              </a:rPr>
              <a:t> E-Commerce </a:t>
            </a:r>
            <a:r>
              <a:rPr lang="en-US" sz="2000" dirty="0" err="1">
                <a:solidFill>
                  <a:schemeClr val="tx1"/>
                </a:solidFill>
              </a:rPr>
              <a:t>meliputi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pengertian</a:t>
            </a:r>
            <a:r>
              <a:rPr lang="en-US" sz="2000" dirty="0">
                <a:solidFill>
                  <a:schemeClr val="tx1"/>
                </a:solidFill>
              </a:rPr>
              <a:t> e-Commerce, framework, </a:t>
            </a:r>
            <a:r>
              <a:rPr lang="en-US" sz="2000" dirty="0" err="1">
                <a:solidFill>
                  <a:schemeClr val="tx1"/>
                </a:solidFill>
              </a:rPr>
              <a:t>jenis</a:t>
            </a:r>
            <a:r>
              <a:rPr lang="en-US" sz="2000" dirty="0">
                <a:solidFill>
                  <a:schemeClr val="tx1"/>
                </a:solidFill>
              </a:rPr>
              <a:t> &amp; </a:t>
            </a:r>
            <a:r>
              <a:rPr lang="en-US" sz="2000" dirty="0" err="1" smtClean="0">
                <a:solidFill>
                  <a:schemeClr val="tx1"/>
                </a:solidFill>
              </a:rPr>
              <a:t>tipe</a:t>
            </a:r>
            <a:r>
              <a:rPr lang="en-US" sz="2000" dirty="0" smtClean="0">
                <a:solidFill>
                  <a:schemeClr val="tx1"/>
                </a:solidFill>
              </a:rPr>
              <a:t> e-Commerce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strategi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periklanan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sistem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pembayaran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konektivity</a:t>
            </a:r>
            <a:r>
              <a:rPr lang="en-US" sz="2000" dirty="0">
                <a:solidFill>
                  <a:schemeClr val="tx1"/>
                </a:solidFill>
              </a:rPr>
              <a:t>, Web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Mobile, </a:t>
            </a:r>
            <a:r>
              <a:rPr lang="en-US" sz="2000" dirty="0">
                <a:solidFill>
                  <a:schemeClr val="tx1"/>
                </a:solidFill>
              </a:rPr>
              <a:t>Value chain, CRM, supply chain, </a:t>
            </a:r>
            <a:r>
              <a:rPr lang="en-US" sz="2000" dirty="0" err="1">
                <a:solidFill>
                  <a:schemeClr val="tx1"/>
                </a:solidFill>
              </a:rPr>
              <a:t>keamanan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aspek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hukum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7035" y="5029200"/>
            <a:ext cx="1487129" cy="152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Tujuan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Instruk-sional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Umum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72771" y="4648200"/>
            <a:ext cx="7042628" cy="20819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 err="1">
                <a:solidFill>
                  <a:schemeClr val="tx1"/>
                </a:solidFill>
              </a:rPr>
              <a:t>Mahasiswa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mampu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mengembangkan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kemampuan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mengenai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pengertian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Ecommerce,  </a:t>
            </a:r>
            <a:r>
              <a:rPr lang="en-US" sz="1900" dirty="0" err="1" smtClean="0">
                <a:solidFill>
                  <a:schemeClr val="tx1"/>
                </a:solidFill>
              </a:rPr>
              <a:t>mengerti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sistem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perdagangan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berbasis</a:t>
            </a:r>
            <a:r>
              <a:rPr lang="en-US" sz="1900" dirty="0">
                <a:solidFill>
                  <a:schemeClr val="tx1"/>
                </a:solidFill>
              </a:rPr>
              <a:t> internet </a:t>
            </a:r>
            <a:r>
              <a:rPr lang="en-US" sz="1900" dirty="0" err="1">
                <a:solidFill>
                  <a:schemeClr val="tx1"/>
                </a:solidFill>
              </a:rPr>
              <a:t>dan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dapat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menerapkannya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dengan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benar</a:t>
            </a:r>
            <a:r>
              <a:rPr lang="en-US" sz="1900" dirty="0">
                <a:solidFill>
                  <a:schemeClr val="tx1"/>
                </a:solidFill>
              </a:rPr>
              <a:t>.</a:t>
            </a:r>
            <a:endParaRPr lang="en-US" sz="1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Istilah-istilah</a:t>
            </a:r>
            <a:r>
              <a:rPr lang="en-US" b="1" dirty="0" smtClean="0"/>
              <a:t> e-Commerce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i="1" dirty="0"/>
              <a:t>Wholesaler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i="1" dirty="0" smtClean="0"/>
              <a:t>Retailer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perdagangan</a:t>
            </a:r>
            <a:r>
              <a:rPr lang="en-US" sz="2400" dirty="0"/>
              <a:t> di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nyata</a:t>
            </a:r>
            <a:r>
              <a:rPr lang="en-US" sz="2400" dirty="0"/>
              <a:t> </a:t>
            </a:r>
            <a:r>
              <a:rPr lang="en-US" sz="2400" dirty="0" err="1"/>
              <a:t>dikenal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pedagang</a:t>
            </a:r>
            <a:r>
              <a:rPr lang="en-US" sz="2400" dirty="0"/>
              <a:t> </a:t>
            </a:r>
            <a:r>
              <a:rPr lang="en-US" sz="2400" dirty="0" err="1"/>
              <a:t>grosir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eceran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e-commerce pun </a:t>
            </a:r>
            <a:r>
              <a:rPr lang="en-US" sz="2400" dirty="0" err="1"/>
              <a:t>dikenal</a:t>
            </a:r>
            <a:r>
              <a:rPr lang="en-US" sz="2400" dirty="0"/>
              <a:t> pula wholesaler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smtClean="0"/>
              <a:t>retailer.</a:t>
            </a:r>
          </a:p>
          <a:p>
            <a:pPr lvl="1"/>
            <a:r>
              <a:rPr lang="en-US" sz="2400" i="1" dirty="0" smtClean="0"/>
              <a:t>Wholesaler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unit </a:t>
            </a:r>
            <a:r>
              <a:rPr lang="en-US" sz="2400" dirty="0" err="1"/>
              <a:t>usaha</a:t>
            </a:r>
            <a:r>
              <a:rPr lang="en-US" sz="2400" dirty="0"/>
              <a:t> yang </a:t>
            </a:r>
            <a:r>
              <a:rPr lang="en-US" sz="2400" dirty="0" err="1"/>
              <a:t>membeli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menjual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produknya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para </a:t>
            </a:r>
            <a:r>
              <a:rPr lang="en-US" sz="2400" dirty="0" err="1"/>
              <a:t>pengusaha</a:t>
            </a:r>
            <a:r>
              <a:rPr lang="en-US" sz="2400" dirty="0"/>
              <a:t> (yang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 smtClean="0"/>
              <a:t>).</a:t>
            </a:r>
          </a:p>
          <a:p>
            <a:pPr lvl="1"/>
            <a:r>
              <a:rPr lang="en-US" sz="2400" dirty="0" err="1" smtClean="0"/>
              <a:t>Sementara</a:t>
            </a:r>
            <a:r>
              <a:rPr lang="en-US" sz="2400" dirty="0" smtClean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i="1" dirty="0"/>
              <a:t>retailer </a:t>
            </a:r>
            <a:r>
              <a:rPr lang="en-US" sz="2400" dirty="0" err="1"/>
              <a:t>adalah</a:t>
            </a:r>
            <a:r>
              <a:rPr lang="en-US" sz="2400" dirty="0"/>
              <a:t> orang yang </a:t>
            </a:r>
            <a:r>
              <a:rPr lang="en-US" sz="2400" dirty="0" err="1"/>
              <a:t>membeli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dijual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pembeli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0851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166" y="2971800"/>
            <a:ext cx="3281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TERIMA KASIH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9794" y="3896380"/>
            <a:ext cx="5255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H. Andri Budiwidodo, </a:t>
            </a:r>
            <a:r>
              <a:rPr lang="en-US" sz="2800" dirty="0" err="1" smtClean="0"/>
              <a:t>S.Si</a:t>
            </a:r>
            <a:r>
              <a:rPr lang="en-US" sz="2800" dirty="0" smtClean="0"/>
              <a:t>., </a:t>
            </a:r>
            <a:r>
              <a:rPr lang="en-US" sz="2800" dirty="0" err="1" smtClean="0"/>
              <a:t>M.Ikom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828675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0164" y="152400"/>
            <a:ext cx="8705236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DAFTAR PUSTAKA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4800600" y="60960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Laudon, Kenneth C, </a:t>
            </a:r>
            <a:r>
              <a:rPr lang="en-US" sz="1600" dirty="0" err="1"/>
              <a:t>dkk</a:t>
            </a:r>
            <a:r>
              <a:rPr lang="en-US" sz="1600" dirty="0"/>
              <a:t>, </a:t>
            </a:r>
            <a:r>
              <a:rPr lang="en-US" sz="1600" dirty="0" smtClean="0"/>
              <a:t>2017</a:t>
            </a:r>
            <a:r>
              <a:rPr lang="en-US" sz="1600" dirty="0"/>
              <a:t>, </a:t>
            </a:r>
            <a:r>
              <a:rPr lang="en-US" sz="1600" dirty="0" smtClean="0"/>
              <a:t>e-Commerce Business </a:t>
            </a:r>
            <a:r>
              <a:rPr lang="en-US" sz="1600" dirty="0" err="1" smtClean="0"/>
              <a:t>Technologi</a:t>
            </a:r>
            <a:r>
              <a:rPr lang="en-US" sz="1600" dirty="0" smtClean="0"/>
              <a:t> Society, Pearson Publisher, London.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81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/>
              <a:t>Ustadiyanto</a:t>
            </a:r>
            <a:r>
              <a:rPr lang="en-US" sz="1600" dirty="0" smtClean="0"/>
              <a:t>, </a:t>
            </a:r>
            <a:r>
              <a:rPr lang="en-US" sz="1600" dirty="0" err="1" smtClean="0"/>
              <a:t>Riyeke</a:t>
            </a:r>
            <a:r>
              <a:rPr lang="en-US" sz="1600" dirty="0" smtClean="0"/>
              <a:t>, 2002, Framework e-Commerce, </a:t>
            </a:r>
            <a:r>
              <a:rPr lang="en-US" sz="1600" dirty="0" err="1" smtClean="0"/>
              <a:t>Penerbit</a:t>
            </a:r>
            <a:r>
              <a:rPr lang="en-US" sz="1600" dirty="0" smtClean="0"/>
              <a:t> ANDI, Yogyakarta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32004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83" y="1295400"/>
            <a:ext cx="374861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0164" y="152400"/>
            <a:ext cx="8705236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DAFTAR PUSTAKA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3276600" cy="5025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219200"/>
            <a:ext cx="3638550" cy="4929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Laudon, Kenneth C, </a:t>
            </a:r>
            <a:r>
              <a:rPr lang="en-US" sz="1600" dirty="0" err="1"/>
              <a:t>dkk</a:t>
            </a:r>
            <a:r>
              <a:rPr lang="en-US" sz="1600" dirty="0"/>
              <a:t>, 2007,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Manajemen</a:t>
            </a:r>
            <a:r>
              <a:rPr lang="en-US" sz="1600" dirty="0"/>
              <a:t> </a:t>
            </a:r>
            <a:r>
              <a:rPr lang="en-US" sz="1600" dirty="0" err="1"/>
              <a:t>Edisi</a:t>
            </a:r>
            <a:r>
              <a:rPr lang="en-US" sz="1600" dirty="0"/>
              <a:t> 10 </a:t>
            </a:r>
            <a:r>
              <a:rPr lang="en-US" sz="1600" dirty="0" err="1"/>
              <a:t>Buku</a:t>
            </a:r>
            <a:r>
              <a:rPr lang="en-US" sz="1600" dirty="0"/>
              <a:t> 2, </a:t>
            </a:r>
            <a:r>
              <a:rPr lang="en-US" sz="1600" dirty="0" err="1"/>
              <a:t>Salemba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r>
              <a:rPr lang="en-US" sz="1600" dirty="0"/>
              <a:t>, Jakarta.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Hidayat, </a:t>
            </a:r>
            <a:r>
              <a:rPr lang="en-US" sz="1600" dirty="0" err="1"/>
              <a:t>Taufik</a:t>
            </a:r>
            <a:r>
              <a:rPr lang="en-US" sz="1600" dirty="0"/>
              <a:t>, 2008, </a:t>
            </a:r>
            <a:r>
              <a:rPr lang="en-US" sz="1600" dirty="0" err="1"/>
              <a:t>Panduan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Toko</a:t>
            </a:r>
            <a:r>
              <a:rPr lang="en-US" sz="1600" dirty="0"/>
              <a:t> Online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OSCommerce</a:t>
            </a:r>
            <a:r>
              <a:rPr lang="en-US" sz="1600" dirty="0"/>
              <a:t>, </a:t>
            </a:r>
            <a:r>
              <a:rPr lang="en-US" sz="1600" dirty="0" err="1"/>
              <a:t>Mediakita</a:t>
            </a:r>
            <a:r>
              <a:rPr lang="en-US" sz="1600" dirty="0"/>
              <a:t>, Jakarta</a:t>
            </a:r>
          </a:p>
        </p:txBody>
      </p:sp>
    </p:spTree>
    <p:extLst>
      <p:ext uri="{BB962C8B-B14F-4D97-AF65-F5344CB8AC3E}">
        <p14:creationId xmlns:p14="http://schemas.microsoft.com/office/powerpoint/2010/main" val="4977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0164" y="152400"/>
            <a:ext cx="8705236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DAFTAR PUSTAKA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4876800" y="61970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Wong, </a:t>
            </a:r>
            <a:r>
              <a:rPr lang="en-US" sz="1600" dirty="0" err="1"/>
              <a:t>Jony</a:t>
            </a:r>
            <a:r>
              <a:rPr lang="en-US" sz="1600" dirty="0"/>
              <a:t>, 2010, Internet Marketing for Beginners, </a:t>
            </a:r>
            <a:r>
              <a:rPr lang="en-US" sz="1600" dirty="0" err="1"/>
              <a:t>Elex</a:t>
            </a:r>
            <a:r>
              <a:rPr lang="en-US" sz="1600" dirty="0"/>
              <a:t> Media </a:t>
            </a:r>
            <a:r>
              <a:rPr lang="en-US" sz="1600" dirty="0" err="1"/>
              <a:t>Komputindo</a:t>
            </a:r>
            <a:r>
              <a:rPr lang="en-US" sz="1600" dirty="0"/>
              <a:t>, Jakarta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/>
              <a:t>Suyanto</a:t>
            </a:r>
            <a:r>
              <a:rPr lang="en-US" sz="1600" dirty="0"/>
              <a:t> M, 2003,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Periklanan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e-Commerce Perusahaan Top </a:t>
            </a:r>
            <a:r>
              <a:rPr lang="en-US" sz="1600" dirty="0" err="1"/>
              <a:t>Dunia</a:t>
            </a:r>
            <a:r>
              <a:rPr lang="en-US" sz="1600" dirty="0"/>
              <a:t>, Andi, Yogyakarta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9674"/>
            <a:ext cx="3455385" cy="50635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61" y="1237770"/>
            <a:ext cx="3321862" cy="501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Materi</a:t>
            </a:r>
            <a:r>
              <a:rPr lang="en-US" b="1" dirty="0" smtClean="0"/>
              <a:t> </a:t>
            </a:r>
            <a:r>
              <a:rPr lang="en-US" b="1" dirty="0" err="1" smtClean="0"/>
              <a:t>Pertemuan</a:t>
            </a:r>
            <a:r>
              <a:rPr lang="en-US" b="1" dirty="0" smtClean="0"/>
              <a:t>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kali </a:t>
            </a:r>
            <a:r>
              <a:rPr lang="en-US" dirty="0" err="1" smtClean="0"/>
              <a:t>ini</a:t>
            </a:r>
            <a:r>
              <a:rPr lang="en-US" dirty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: (1) Framework e-Commerce; (2) user-user e-Commerce; (3)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e-Commerce; (4)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e-Commerce; (5) </a:t>
            </a:r>
            <a:r>
              <a:rPr lang="en-US" dirty="0" err="1" smtClean="0"/>
              <a:t>Tipe-tipe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di e-Commerce; (6) </a:t>
            </a:r>
            <a:r>
              <a:rPr lang="en-US" dirty="0" err="1" smtClean="0"/>
              <a:t>tipe</a:t>
            </a:r>
            <a:r>
              <a:rPr lang="en-US" dirty="0" smtClean="0"/>
              <a:t> web </a:t>
            </a:r>
            <a:r>
              <a:rPr lang="en-US" dirty="0" err="1" smtClean="0"/>
              <a:t>pada</a:t>
            </a:r>
            <a:r>
              <a:rPr lang="en-US" dirty="0" smtClean="0"/>
              <a:t> e-Commerce </a:t>
            </a:r>
            <a:r>
              <a:rPr lang="en-US" dirty="0" err="1" smtClean="0"/>
              <a:t>statik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dinamik</a:t>
            </a:r>
            <a:r>
              <a:rPr lang="en-US" dirty="0" smtClean="0"/>
              <a:t>; (7) </a:t>
            </a:r>
            <a:r>
              <a:rPr lang="en-US" dirty="0" err="1" smtClean="0"/>
              <a:t>Istilah-istilah</a:t>
            </a:r>
            <a:r>
              <a:rPr lang="en-US" dirty="0" smtClean="0"/>
              <a:t> e-Commerce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Framework e-Commerce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Telecom reform</a:t>
            </a:r>
          </a:p>
          <a:p>
            <a:r>
              <a:rPr lang="en-US" dirty="0" smtClean="0"/>
              <a:t>Recognition of electronic documents</a:t>
            </a:r>
          </a:p>
          <a:p>
            <a:r>
              <a:rPr lang="en-US" dirty="0" smtClean="0"/>
              <a:t>Consumer protection</a:t>
            </a:r>
          </a:p>
          <a:p>
            <a:r>
              <a:rPr lang="en-US" dirty="0" smtClean="0"/>
              <a:t>Electronic Funds Transfer (EFT)</a:t>
            </a:r>
          </a:p>
          <a:p>
            <a:r>
              <a:rPr lang="en-US" dirty="0" smtClean="0"/>
              <a:t>Dispute resolution</a:t>
            </a:r>
          </a:p>
          <a:p>
            <a:r>
              <a:rPr lang="en-US" dirty="0" smtClean="0"/>
              <a:t>ISP (Internet Service Provider) liability</a:t>
            </a:r>
          </a:p>
          <a:p>
            <a:r>
              <a:rPr lang="en-US" dirty="0" smtClean="0"/>
              <a:t>Domain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50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2723</Words>
  <Application>Microsoft Office PowerPoint</Application>
  <PresentationFormat>On-screen Show (4:3)</PresentationFormat>
  <Paragraphs>223</Paragraphs>
  <Slides>41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eCommerce dan WIX®</vt:lpstr>
      <vt:lpstr>PowerPoint Presentation</vt:lpstr>
      <vt:lpstr>PowerPoint Presentation</vt:lpstr>
      <vt:lpstr>PowerPoint Presentation</vt:lpstr>
      <vt:lpstr>PowerPoint Presentation</vt:lpstr>
      <vt:lpstr>Materi Pertemuan 3</vt:lpstr>
      <vt:lpstr>Framework e-Commerce</vt:lpstr>
      <vt:lpstr>PowerPoint Presentation</vt:lpstr>
      <vt:lpstr>User-user e-Commerce</vt:lpstr>
      <vt:lpstr>Jenis dan tipe e-Commerce</vt:lpstr>
      <vt:lpstr>Business to Business (B2B)</vt:lpstr>
      <vt:lpstr>Business to Consumer (B2C)</vt:lpstr>
      <vt:lpstr>Consumer to Consumer (C2C)</vt:lpstr>
      <vt:lpstr>Consumer to Business (C2B)</vt:lpstr>
      <vt:lpstr>Business to Administration (B2A)</vt:lpstr>
      <vt:lpstr>Consumer to Administration (C2A)</vt:lpstr>
      <vt:lpstr>Online to Offline (O2O)</vt:lpstr>
      <vt:lpstr>Online to Offline (O2O)</vt:lpstr>
      <vt:lpstr>Tipe web e-Commerce statik</vt:lpstr>
      <vt:lpstr>Arsitektur web e-Commerce statik</vt:lpstr>
      <vt:lpstr>Konten web e-Commerce statik</vt:lpstr>
      <vt:lpstr>Konten web e-Commerce statik</vt:lpstr>
      <vt:lpstr>Navigasi web e-Commerce statik</vt:lpstr>
      <vt:lpstr>Publishing – Web Static</vt:lpstr>
      <vt:lpstr>Keuntungan dan Kerugian Web Static</vt:lpstr>
      <vt:lpstr>Tipe web e-Commerce dinamik</vt:lpstr>
      <vt:lpstr>Web e-Commerce dinamik</vt:lpstr>
      <vt:lpstr>Arsitektur Dynamic Web-pages</vt:lpstr>
      <vt:lpstr>Web e-Commerce dinamik</vt:lpstr>
      <vt:lpstr>Fitur Web e-Commerce dinamik</vt:lpstr>
      <vt:lpstr>Fitur Web e-Commerce dinamik</vt:lpstr>
      <vt:lpstr>Kelebihan dan kekurangan web dynamic</vt:lpstr>
      <vt:lpstr>Istilah-istilah e-Commerce</vt:lpstr>
      <vt:lpstr>Istilah-istilah e-Commerce</vt:lpstr>
      <vt:lpstr>Istilah-istilah e-Commerce</vt:lpstr>
      <vt:lpstr>Istilah-istilah e-Commerce</vt:lpstr>
      <vt:lpstr>Istilah-istilah e-Commerce</vt:lpstr>
      <vt:lpstr>Istilah-istilah e-Commerce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Communication</dc:title>
  <dc:creator>ABWidodo</dc:creator>
  <cp:lastModifiedBy>ABWidodo</cp:lastModifiedBy>
  <cp:revision>104</cp:revision>
  <dcterms:created xsi:type="dcterms:W3CDTF">2016-09-04T01:46:24Z</dcterms:created>
  <dcterms:modified xsi:type="dcterms:W3CDTF">2019-04-01T07:01:05Z</dcterms:modified>
</cp:coreProperties>
</file>