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80" r:id="rId4"/>
    <p:sldId id="340" r:id="rId5"/>
    <p:sldId id="289" r:id="rId6"/>
    <p:sldId id="327" r:id="rId7"/>
    <p:sldId id="341" r:id="rId8"/>
    <p:sldId id="316" r:id="rId9"/>
    <p:sldId id="328" r:id="rId10"/>
    <p:sldId id="332" r:id="rId11"/>
    <p:sldId id="333" r:id="rId12"/>
    <p:sldId id="334" r:id="rId13"/>
    <p:sldId id="335" r:id="rId14"/>
    <p:sldId id="336" r:id="rId15"/>
    <p:sldId id="337" r:id="rId16"/>
    <p:sldId id="339" r:id="rId17"/>
    <p:sldId id="338" r:id="rId18"/>
    <p:sldId id="31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0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1F8FF-B12D-4C37-8666-EEB6E3A0A570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79F16-B690-4A33-90CB-CA7E5B510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578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1F8FF-B12D-4C37-8666-EEB6E3A0A570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79F16-B690-4A33-90CB-CA7E5B510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665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1F8FF-B12D-4C37-8666-EEB6E3A0A570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79F16-B690-4A33-90CB-CA7E5B510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39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1F8FF-B12D-4C37-8666-EEB6E3A0A570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79F16-B690-4A33-90CB-CA7E5B510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82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1F8FF-B12D-4C37-8666-EEB6E3A0A570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79F16-B690-4A33-90CB-CA7E5B510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9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1F8FF-B12D-4C37-8666-EEB6E3A0A570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79F16-B690-4A33-90CB-CA7E5B510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59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1F8FF-B12D-4C37-8666-EEB6E3A0A570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79F16-B690-4A33-90CB-CA7E5B510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428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1F8FF-B12D-4C37-8666-EEB6E3A0A570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79F16-B690-4A33-90CB-CA7E5B510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016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1F8FF-B12D-4C37-8666-EEB6E3A0A570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79F16-B690-4A33-90CB-CA7E5B510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02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1F8FF-B12D-4C37-8666-EEB6E3A0A570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79F16-B690-4A33-90CB-CA7E5B510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325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1F8FF-B12D-4C37-8666-EEB6E3A0A570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79F16-B690-4A33-90CB-CA7E5B510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660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1F8FF-B12D-4C37-8666-EEB6E3A0A570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79F16-B690-4A33-90CB-CA7E5B510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95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" t="30769" r="35884" b="18470"/>
          <a:stretch/>
        </p:blipFill>
        <p:spPr bwMode="auto">
          <a:xfrm>
            <a:off x="0" y="914400"/>
            <a:ext cx="904269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0800" y="5486400"/>
            <a:ext cx="6400800" cy="1295400"/>
          </a:xfrm>
        </p:spPr>
        <p:txBody>
          <a:bodyPr>
            <a:normAutofit lnSpcReduction="10000"/>
          </a:bodyPr>
          <a:lstStyle/>
          <a:p>
            <a:pPr algn="r"/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Pertemuan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#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07</a:t>
            </a:r>
          </a:p>
          <a:p>
            <a:pPr algn="r"/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/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Andri Budiwidodo,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S.Si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.,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M.Ikom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0"/>
            <a:ext cx="21336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72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Delapan</a:t>
            </a:r>
            <a:r>
              <a:rPr lang="en-US" b="1" dirty="0"/>
              <a:t> </a:t>
            </a:r>
            <a:r>
              <a:rPr lang="en-US" b="1" dirty="0" err="1"/>
              <a:t>Aturan</a:t>
            </a:r>
            <a:r>
              <a:rPr lang="en-US" b="1" dirty="0"/>
              <a:t> </a:t>
            </a:r>
            <a:r>
              <a:rPr lang="en-US" b="1" dirty="0" err="1"/>
              <a:t>Emas</a:t>
            </a:r>
            <a:r>
              <a:rPr lang="en-US" b="1" dirty="0"/>
              <a:t> (Golden Rules) </a:t>
            </a:r>
            <a:r>
              <a:rPr lang="en-US" b="1" dirty="0" err="1"/>
              <a:t>untuk</a:t>
            </a:r>
            <a:r>
              <a:rPr lang="en-US" b="1" dirty="0"/>
              <a:t> </a:t>
            </a:r>
            <a:r>
              <a:rPr lang="en-US" b="1" dirty="0" err="1"/>
              <a:t>Desain</a:t>
            </a:r>
            <a:r>
              <a:rPr lang="en-US" b="1" dirty="0"/>
              <a:t> Interface (1/3</a:t>
            </a:r>
            <a:r>
              <a:rPr lang="en-US" b="1" dirty="0" smtClean="0"/>
              <a:t>)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000375"/>
            <a:ext cx="2590800" cy="1609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658" y="1133475"/>
            <a:ext cx="2547330" cy="1638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943475"/>
            <a:ext cx="2684099" cy="1428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1" y="3028950"/>
            <a:ext cx="2647950" cy="1638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33475"/>
            <a:ext cx="2684099" cy="1619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589" y="4838700"/>
            <a:ext cx="2538636" cy="16383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19400" y="1057275"/>
            <a:ext cx="358140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/>
              <a:t>Delapan</a:t>
            </a:r>
            <a:r>
              <a:rPr lang="en-US" sz="2000" b="1" dirty="0"/>
              <a:t> </a:t>
            </a:r>
            <a:r>
              <a:rPr lang="en-US" sz="2000" b="1" dirty="0" err="1"/>
              <a:t>Aturan</a:t>
            </a:r>
            <a:r>
              <a:rPr lang="en-US" sz="2000" b="1" dirty="0"/>
              <a:t> </a:t>
            </a:r>
            <a:r>
              <a:rPr lang="en-US" sz="2000" b="1" dirty="0" err="1"/>
              <a:t>Emas</a:t>
            </a:r>
            <a:r>
              <a:rPr lang="en-US" sz="2000" b="1" dirty="0"/>
              <a:t> </a:t>
            </a:r>
            <a:r>
              <a:rPr lang="en-US" sz="2000" b="1" dirty="0" err="1"/>
              <a:t>untuk</a:t>
            </a:r>
            <a:r>
              <a:rPr lang="en-US" sz="2000" b="1" dirty="0"/>
              <a:t> </a:t>
            </a:r>
            <a:r>
              <a:rPr lang="en-US" sz="2000" b="1" dirty="0" err="1"/>
              <a:t>Desain</a:t>
            </a:r>
            <a:r>
              <a:rPr lang="en-US" sz="2000" b="1" dirty="0"/>
              <a:t> </a:t>
            </a:r>
            <a:r>
              <a:rPr lang="en-US" sz="2000" b="1" i="1" dirty="0"/>
              <a:t>Interface</a:t>
            </a:r>
            <a:endParaRPr lang="en-US" sz="2000" dirty="0"/>
          </a:p>
          <a:p>
            <a:r>
              <a:rPr lang="en-US" dirty="0" err="1"/>
              <a:t>Menurut</a:t>
            </a:r>
            <a:r>
              <a:rPr lang="en-US" dirty="0"/>
              <a:t> </a:t>
            </a:r>
            <a:r>
              <a:rPr lang="en-US" dirty="0" err="1" smtClean="0"/>
              <a:t>Schneiderman</a:t>
            </a:r>
            <a:r>
              <a:rPr lang="en-US" dirty="0" smtClean="0"/>
              <a:t> </a:t>
            </a:r>
            <a:r>
              <a:rPr lang="en-US" dirty="0"/>
              <a:t>(2005: 75-77), </a:t>
            </a:r>
            <a:r>
              <a:rPr lang="en-US" dirty="0" err="1"/>
              <a:t>delapan</a:t>
            </a:r>
            <a:r>
              <a:rPr lang="en-US" dirty="0"/>
              <a:t> </a:t>
            </a:r>
            <a:r>
              <a:rPr lang="en-US" dirty="0" err="1"/>
              <a:t>aturan</a:t>
            </a:r>
            <a:r>
              <a:rPr lang="en-US" dirty="0"/>
              <a:t> </a:t>
            </a:r>
            <a:r>
              <a:rPr lang="en-US" dirty="0" err="1"/>
              <a:t>emas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prinsip-prinsip</a:t>
            </a:r>
            <a:r>
              <a:rPr lang="en-US" dirty="0"/>
              <a:t> </a:t>
            </a:r>
            <a:r>
              <a:rPr lang="en-US" dirty="0" err="1"/>
              <a:t>mendasar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mendesain</a:t>
            </a:r>
            <a:r>
              <a:rPr lang="en-US" i="1" dirty="0"/>
              <a:t> interface</a:t>
            </a:r>
            <a:r>
              <a:rPr lang="en-US" dirty="0"/>
              <a:t>, </a:t>
            </a:r>
            <a:r>
              <a:rPr lang="en-US" dirty="0" err="1"/>
              <a:t>antara</a:t>
            </a:r>
            <a:r>
              <a:rPr lang="en-US" dirty="0"/>
              <a:t> lain:</a:t>
            </a:r>
          </a:p>
          <a:p>
            <a:pPr lvl="0"/>
            <a:r>
              <a:rPr lang="en-US" b="1" dirty="0" smtClean="0"/>
              <a:t>(1) </a:t>
            </a:r>
            <a:r>
              <a:rPr lang="en-US" b="1" dirty="0" err="1" smtClean="0"/>
              <a:t>Berusaha</a:t>
            </a:r>
            <a:r>
              <a:rPr lang="en-US" b="1" dirty="0" smtClean="0"/>
              <a:t> </a:t>
            </a:r>
            <a:r>
              <a:rPr lang="en-US" b="1" dirty="0" err="1"/>
              <a:t>untuk</a:t>
            </a:r>
            <a:r>
              <a:rPr lang="en-US" b="1" dirty="0"/>
              <a:t> </a:t>
            </a:r>
            <a:r>
              <a:rPr lang="en-US" b="1" dirty="0" err="1"/>
              <a:t>konsisten</a:t>
            </a:r>
            <a:r>
              <a:rPr lang="en-US" b="1" dirty="0"/>
              <a:t> </a:t>
            </a:r>
            <a:endParaRPr lang="en-US" dirty="0"/>
          </a:p>
          <a:p>
            <a:r>
              <a:rPr lang="en-US" dirty="0" err="1"/>
              <a:t>Konsistensi</a:t>
            </a:r>
            <a:r>
              <a:rPr lang="en-US" dirty="0"/>
              <a:t> yang </a:t>
            </a:r>
            <a:r>
              <a:rPr lang="en-US" dirty="0" err="1"/>
              <a:t>dimaksud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konsistensi</a:t>
            </a:r>
            <a:r>
              <a:rPr lang="en-US" dirty="0"/>
              <a:t> </a:t>
            </a:r>
            <a:r>
              <a:rPr lang="en-US" dirty="0" err="1"/>
              <a:t>suatu</a:t>
            </a:r>
            <a:r>
              <a:rPr lang="en-US" dirty="0"/>
              <a:t> </a:t>
            </a:r>
            <a:r>
              <a:rPr lang="en-US" dirty="0" err="1"/>
              <a:t>aksi-aksi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situasi</a:t>
            </a:r>
            <a:r>
              <a:rPr lang="en-US" dirty="0"/>
              <a:t> </a:t>
            </a:r>
            <a:r>
              <a:rPr lang="en-US" dirty="0" err="1"/>
              <a:t>tertentu</a:t>
            </a:r>
            <a:r>
              <a:rPr lang="en-US" dirty="0"/>
              <a:t>, </a:t>
            </a:r>
            <a:r>
              <a:rPr lang="en-US" dirty="0" err="1"/>
              <a:t>konsistensi</a:t>
            </a:r>
            <a:r>
              <a:rPr lang="en-US" dirty="0"/>
              <a:t> menu, </a:t>
            </a:r>
            <a:r>
              <a:rPr lang="en-US" dirty="0" err="1"/>
              <a:t>warna</a:t>
            </a:r>
            <a:r>
              <a:rPr lang="en-US" dirty="0"/>
              <a:t>, </a:t>
            </a:r>
            <a:r>
              <a:rPr lang="en-US" i="1" dirty="0"/>
              <a:t>layout, fonts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sebagainya</a:t>
            </a:r>
            <a:r>
              <a:rPr lang="en-US" dirty="0"/>
              <a:t>.</a:t>
            </a:r>
          </a:p>
          <a:p>
            <a:pPr lvl="0"/>
            <a:r>
              <a:rPr lang="en-US" b="1" dirty="0" smtClean="0"/>
              <a:t>(2) </a:t>
            </a:r>
            <a:r>
              <a:rPr lang="en-US" b="1" dirty="0" err="1" smtClean="0"/>
              <a:t>Memungkinkan</a:t>
            </a:r>
            <a:r>
              <a:rPr lang="en-US" b="1" dirty="0" smtClean="0"/>
              <a:t> </a:t>
            </a:r>
            <a:r>
              <a:rPr lang="en-US" b="1" dirty="0" err="1"/>
              <a:t>adanya</a:t>
            </a:r>
            <a:r>
              <a:rPr lang="en-US" b="1" dirty="0"/>
              <a:t> </a:t>
            </a:r>
            <a:r>
              <a:rPr lang="en-US" b="1" i="1" dirty="0"/>
              <a:t>shortcut</a:t>
            </a:r>
            <a:r>
              <a:rPr lang="en-US" b="1" dirty="0"/>
              <a:t> </a:t>
            </a:r>
            <a:endParaRPr lang="en-US" dirty="0"/>
          </a:p>
          <a:p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i="1" dirty="0"/>
              <a:t>user</a:t>
            </a:r>
            <a:r>
              <a:rPr lang="en-US" dirty="0"/>
              <a:t> yang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ahli</a:t>
            </a:r>
            <a:r>
              <a:rPr lang="en-US" dirty="0"/>
              <a:t> </a:t>
            </a: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dirty="0" err="1"/>
              <a:t>sistem</a:t>
            </a:r>
            <a:r>
              <a:rPr lang="en-US" dirty="0"/>
              <a:t>, </a:t>
            </a:r>
            <a:r>
              <a:rPr lang="en-US" i="1" dirty="0"/>
              <a:t>user</a:t>
            </a:r>
            <a:r>
              <a:rPr lang="en-US" dirty="0"/>
              <a:t> </a:t>
            </a:r>
            <a:r>
              <a:rPr lang="en-US" dirty="0" err="1"/>
              <a:t>membutuhkan</a:t>
            </a:r>
            <a:r>
              <a:rPr lang="en-US" dirty="0"/>
              <a:t> </a:t>
            </a: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interaksi</a:t>
            </a:r>
            <a:r>
              <a:rPr lang="en-US" dirty="0"/>
              <a:t> yang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singkat</a:t>
            </a:r>
            <a:r>
              <a:rPr lang="en-US" dirty="0"/>
              <a:t>. </a:t>
            </a:r>
            <a:r>
              <a:rPr lang="en-US" dirty="0" err="1"/>
              <a:t>Interaksi</a:t>
            </a:r>
            <a:r>
              <a:rPr lang="en-US" dirty="0"/>
              <a:t> yang </a:t>
            </a:r>
            <a:r>
              <a:rPr lang="en-US" dirty="0" err="1"/>
              <a:t>singkat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diperoleh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i="1" dirty="0"/>
              <a:t>shortcut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652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Delapan</a:t>
            </a:r>
            <a:r>
              <a:rPr lang="en-US" b="1" dirty="0"/>
              <a:t> </a:t>
            </a:r>
            <a:r>
              <a:rPr lang="en-US" b="1" dirty="0" err="1"/>
              <a:t>Aturan</a:t>
            </a:r>
            <a:r>
              <a:rPr lang="en-US" b="1" dirty="0"/>
              <a:t> </a:t>
            </a:r>
            <a:r>
              <a:rPr lang="en-US" b="1" dirty="0" err="1"/>
              <a:t>Emas</a:t>
            </a:r>
            <a:r>
              <a:rPr lang="en-US" b="1" dirty="0"/>
              <a:t> (Golden Rules) </a:t>
            </a:r>
            <a:r>
              <a:rPr lang="en-US" b="1" dirty="0" err="1"/>
              <a:t>untuk</a:t>
            </a:r>
            <a:r>
              <a:rPr lang="en-US" b="1" dirty="0"/>
              <a:t> </a:t>
            </a:r>
            <a:r>
              <a:rPr lang="en-US" b="1" dirty="0" err="1"/>
              <a:t>Desain</a:t>
            </a:r>
            <a:r>
              <a:rPr lang="en-US" b="1" dirty="0"/>
              <a:t> Interface </a:t>
            </a:r>
            <a:r>
              <a:rPr lang="en-US" b="1" dirty="0" smtClean="0"/>
              <a:t>(2/3)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8" y="1097637"/>
            <a:ext cx="2477728" cy="17430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927" y="5090860"/>
            <a:ext cx="2771775" cy="13525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9" y="4852735"/>
            <a:ext cx="2477728" cy="15906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927" y="2970424"/>
            <a:ext cx="2771775" cy="1743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9" y="3079961"/>
            <a:ext cx="2477728" cy="15335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927" y="1097637"/>
            <a:ext cx="2771775" cy="149542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591127" y="1066800"/>
            <a:ext cx="3810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/>
              <a:t>(3) </a:t>
            </a:r>
            <a:r>
              <a:rPr lang="en-US" b="1" dirty="0" err="1" smtClean="0"/>
              <a:t>Memungkinkan</a:t>
            </a:r>
            <a:r>
              <a:rPr lang="en-US" b="1" dirty="0" smtClean="0"/>
              <a:t> </a:t>
            </a:r>
            <a:r>
              <a:rPr lang="en-US" b="1" dirty="0" err="1"/>
              <a:t>umpan</a:t>
            </a:r>
            <a:r>
              <a:rPr lang="en-US" b="1" dirty="0"/>
              <a:t> </a:t>
            </a:r>
            <a:r>
              <a:rPr lang="en-US" b="1" dirty="0" err="1"/>
              <a:t>balik</a:t>
            </a:r>
            <a:r>
              <a:rPr lang="en-US" b="1" dirty="0"/>
              <a:t> yang </a:t>
            </a:r>
            <a:r>
              <a:rPr lang="en-US" b="1" dirty="0" err="1"/>
              <a:t>informatif</a:t>
            </a:r>
            <a:endParaRPr lang="en-US" dirty="0"/>
          </a:p>
          <a:p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aksi</a:t>
            </a:r>
            <a:r>
              <a:rPr lang="en-US" dirty="0"/>
              <a:t> yang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pengguna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sistem</a:t>
            </a:r>
            <a:r>
              <a:rPr lang="en-US" dirty="0"/>
              <a:t>, </a:t>
            </a:r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dirty="0" err="1"/>
              <a:t>umpan</a:t>
            </a:r>
            <a:r>
              <a:rPr lang="en-US" dirty="0"/>
              <a:t> </a:t>
            </a:r>
            <a:r>
              <a:rPr lang="en-US" dirty="0" err="1"/>
              <a:t>balik</a:t>
            </a:r>
            <a:r>
              <a:rPr lang="en-US" dirty="0"/>
              <a:t> yang </a:t>
            </a:r>
            <a:r>
              <a:rPr lang="en-US" dirty="0" err="1"/>
              <a:t>sopan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jelas</a:t>
            </a:r>
            <a:r>
              <a:rPr lang="en-US" dirty="0"/>
              <a:t>.</a:t>
            </a:r>
          </a:p>
          <a:p>
            <a:pPr lvl="0"/>
            <a:r>
              <a:rPr lang="en-US" b="1" dirty="0" smtClean="0"/>
              <a:t>(4) </a:t>
            </a:r>
            <a:r>
              <a:rPr lang="en-US" b="1" dirty="0" err="1" smtClean="0"/>
              <a:t>Merancang</a:t>
            </a:r>
            <a:r>
              <a:rPr lang="en-US" b="1" dirty="0" smtClean="0"/>
              <a:t> </a:t>
            </a:r>
            <a:r>
              <a:rPr lang="en-US" b="1" dirty="0"/>
              <a:t>dialog </a:t>
            </a:r>
            <a:r>
              <a:rPr lang="en-US" b="1" dirty="0" err="1"/>
              <a:t>untuk</a:t>
            </a:r>
            <a:r>
              <a:rPr lang="en-US" b="1" dirty="0"/>
              <a:t> </a:t>
            </a:r>
            <a:r>
              <a:rPr lang="en-US" b="1" dirty="0" err="1"/>
              <a:t>menghasilkan</a:t>
            </a:r>
            <a:r>
              <a:rPr lang="en-US" b="1" dirty="0"/>
              <a:t> </a:t>
            </a:r>
            <a:r>
              <a:rPr lang="en-US" b="1" dirty="0" err="1"/>
              <a:t>keadaan</a:t>
            </a:r>
            <a:r>
              <a:rPr lang="en-US" b="1" dirty="0"/>
              <a:t> </a:t>
            </a:r>
            <a:r>
              <a:rPr lang="en-US" b="1" dirty="0" err="1"/>
              <a:t>akhir</a:t>
            </a:r>
            <a:endParaRPr lang="en-US" dirty="0"/>
          </a:p>
          <a:p>
            <a:r>
              <a:rPr lang="en-US" dirty="0" err="1"/>
              <a:t>Urutan-urutan</a:t>
            </a:r>
            <a:r>
              <a:rPr lang="en-US" dirty="0"/>
              <a:t> </a:t>
            </a:r>
            <a:r>
              <a:rPr lang="en-US" dirty="0" err="1"/>
              <a:t>aksi</a:t>
            </a:r>
            <a:r>
              <a:rPr lang="en-US" dirty="0"/>
              <a:t> </a:t>
            </a:r>
            <a:r>
              <a:rPr lang="en-US" dirty="0" err="1"/>
              <a:t>diatur</a:t>
            </a:r>
            <a:r>
              <a:rPr lang="en-US" dirty="0"/>
              <a:t> </a:t>
            </a:r>
            <a:r>
              <a:rPr lang="en-US" dirty="0" err="1"/>
              <a:t>kedalam</a:t>
            </a:r>
            <a:r>
              <a:rPr lang="en-US" dirty="0"/>
              <a:t> </a:t>
            </a:r>
            <a:r>
              <a:rPr lang="en-US" dirty="0" err="1"/>
              <a:t>grup-grup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bagian</a:t>
            </a:r>
            <a:r>
              <a:rPr lang="en-US" dirty="0"/>
              <a:t> </a:t>
            </a:r>
            <a:r>
              <a:rPr lang="en-US" dirty="0" err="1"/>
              <a:t>awal</a:t>
            </a:r>
            <a:r>
              <a:rPr lang="en-US" dirty="0"/>
              <a:t>, </a:t>
            </a:r>
            <a:r>
              <a:rPr lang="en-US" dirty="0" err="1"/>
              <a:t>tengah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akhir</a:t>
            </a:r>
            <a:r>
              <a:rPr lang="en-US" dirty="0"/>
              <a:t>. </a:t>
            </a:r>
            <a:r>
              <a:rPr lang="en-US" dirty="0" err="1"/>
              <a:t>Umpan</a:t>
            </a:r>
            <a:r>
              <a:rPr lang="en-US" dirty="0"/>
              <a:t> </a:t>
            </a:r>
            <a:r>
              <a:rPr lang="en-US" dirty="0" err="1"/>
              <a:t>balik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saat</a:t>
            </a:r>
            <a:r>
              <a:rPr lang="en-US" dirty="0"/>
              <a:t> </a:t>
            </a:r>
            <a:r>
              <a:rPr lang="en-US" dirty="0" err="1"/>
              <a:t>akhir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grup</a:t>
            </a:r>
            <a:r>
              <a:rPr lang="en-US" dirty="0"/>
              <a:t> </a:t>
            </a:r>
            <a:r>
              <a:rPr lang="en-US" dirty="0" err="1"/>
              <a:t>aksi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memuaskan</a:t>
            </a:r>
            <a:r>
              <a:rPr lang="en-US" dirty="0"/>
              <a:t> </a:t>
            </a:r>
            <a:r>
              <a:rPr lang="en-US" dirty="0" err="1"/>
              <a:t>pengguna</a:t>
            </a:r>
            <a:r>
              <a:rPr lang="en-US" dirty="0"/>
              <a:t>.</a:t>
            </a:r>
          </a:p>
          <a:p>
            <a:pPr lvl="0"/>
            <a:r>
              <a:rPr lang="en-US" b="1" dirty="0" smtClean="0"/>
              <a:t>(5) </a:t>
            </a:r>
            <a:r>
              <a:rPr lang="en-US" b="1" dirty="0" err="1" smtClean="0"/>
              <a:t>Menyediakan</a:t>
            </a:r>
            <a:r>
              <a:rPr lang="en-US" b="1" dirty="0" smtClean="0"/>
              <a:t> </a:t>
            </a:r>
            <a:r>
              <a:rPr lang="en-US" b="1" dirty="0" err="1"/>
              <a:t>pencegahan</a:t>
            </a:r>
            <a:r>
              <a:rPr lang="en-US" b="1" dirty="0"/>
              <a:t> </a:t>
            </a:r>
            <a:r>
              <a:rPr lang="en-US" b="1" dirty="0" err="1"/>
              <a:t>kesalahan</a:t>
            </a:r>
            <a:r>
              <a:rPr lang="en-US" b="1" dirty="0"/>
              <a:t> </a:t>
            </a:r>
            <a:r>
              <a:rPr lang="en-US" b="1" dirty="0" err="1"/>
              <a:t>dan</a:t>
            </a:r>
            <a:r>
              <a:rPr lang="en-US" b="1" dirty="0"/>
              <a:t> </a:t>
            </a:r>
            <a:r>
              <a:rPr lang="en-US" b="1" dirty="0" err="1"/>
              <a:t>penanganan</a:t>
            </a:r>
            <a:r>
              <a:rPr lang="en-US" b="1" dirty="0"/>
              <a:t> </a:t>
            </a:r>
            <a:r>
              <a:rPr lang="en-US" b="1" dirty="0" err="1"/>
              <a:t>kesalahan</a:t>
            </a:r>
            <a:r>
              <a:rPr lang="en-US" b="1" dirty="0"/>
              <a:t> yang </a:t>
            </a:r>
            <a:r>
              <a:rPr lang="en-US" b="1" dirty="0" err="1"/>
              <a:t>sederhana</a:t>
            </a:r>
            <a:endParaRPr lang="en-US" dirty="0"/>
          </a:p>
          <a:p>
            <a:r>
              <a:rPr lang="en-US" dirty="0" err="1"/>
              <a:t>Sedapat</a:t>
            </a:r>
            <a:r>
              <a:rPr lang="en-US" dirty="0"/>
              <a:t> </a:t>
            </a: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dibuat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melakukan</a:t>
            </a:r>
            <a:r>
              <a:rPr lang="en-US" dirty="0"/>
              <a:t> </a:t>
            </a:r>
            <a:r>
              <a:rPr lang="en-US" dirty="0" err="1"/>
              <a:t>kesalahan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saat</a:t>
            </a:r>
            <a:r>
              <a:rPr lang="en-US" dirty="0"/>
              <a:t> </a:t>
            </a:r>
            <a:r>
              <a:rPr lang="en-US" dirty="0" err="1"/>
              <a:t>pengguna</a:t>
            </a:r>
            <a:r>
              <a:rPr lang="en-US" dirty="0"/>
              <a:t> </a:t>
            </a:r>
            <a:r>
              <a:rPr lang="en-US" dirty="0" err="1"/>
              <a:t>sedang</a:t>
            </a:r>
            <a:r>
              <a:rPr lang="en-US" dirty="0"/>
              <a:t> </a:t>
            </a:r>
            <a:r>
              <a:rPr lang="en-US" dirty="0" err="1"/>
              <a:t>mengakses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32417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Delapan</a:t>
            </a:r>
            <a:r>
              <a:rPr lang="en-US" b="1" dirty="0"/>
              <a:t> </a:t>
            </a:r>
            <a:r>
              <a:rPr lang="en-US" b="1" dirty="0" err="1"/>
              <a:t>Aturan</a:t>
            </a:r>
            <a:r>
              <a:rPr lang="en-US" b="1" dirty="0"/>
              <a:t> </a:t>
            </a:r>
            <a:r>
              <a:rPr lang="en-US" b="1" dirty="0" err="1"/>
              <a:t>Emas</a:t>
            </a:r>
            <a:r>
              <a:rPr lang="en-US" b="1" dirty="0"/>
              <a:t> (Golden Rules) </a:t>
            </a:r>
            <a:r>
              <a:rPr lang="en-US" b="1" dirty="0" err="1"/>
              <a:t>untuk</a:t>
            </a:r>
            <a:r>
              <a:rPr lang="en-US" b="1" dirty="0"/>
              <a:t> </a:t>
            </a:r>
            <a:r>
              <a:rPr lang="en-US" b="1" dirty="0" err="1"/>
              <a:t>Desain</a:t>
            </a:r>
            <a:r>
              <a:rPr lang="en-US" b="1" dirty="0"/>
              <a:t> Interface </a:t>
            </a:r>
            <a:r>
              <a:rPr lang="en-US" b="1" dirty="0" smtClean="0"/>
              <a:t>(3/3</a:t>
            </a:r>
            <a:r>
              <a:rPr lang="en-US" b="1" dirty="0"/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2819400" y="1143000"/>
            <a:ext cx="3619500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700" b="1" dirty="0" smtClean="0"/>
              <a:t>(6) </a:t>
            </a:r>
            <a:r>
              <a:rPr lang="en-US" sz="1700" b="1" dirty="0" err="1" smtClean="0"/>
              <a:t>Mengizinkan</a:t>
            </a:r>
            <a:r>
              <a:rPr lang="en-US" sz="1700" b="1" dirty="0" smtClean="0"/>
              <a:t> </a:t>
            </a:r>
            <a:r>
              <a:rPr lang="en-US" sz="1700" b="1" dirty="0" err="1"/>
              <a:t>pembalikan</a:t>
            </a:r>
            <a:r>
              <a:rPr lang="en-US" sz="1700" b="1" dirty="0"/>
              <a:t> </a:t>
            </a:r>
            <a:r>
              <a:rPr lang="en-US" sz="1700" b="1" dirty="0" err="1"/>
              <a:t>aksi</a:t>
            </a:r>
            <a:endParaRPr lang="en-US" sz="1700" dirty="0"/>
          </a:p>
          <a:p>
            <a:r>
              <a:rPr lang="en-US" sz="1700" dirty="0" err="1"/>
              <a:t>Pengguna</a:t>
            </a:r>
            <a:r>
              <a:rPr lang="en-US" sz="1700" dirty="0"/>
              <a:t> </a:t>
            </a:r>
            <a:r>
              <a:rPr lang="en-US" sz="1700" dirty="0" err="1"/>
              <a:t>harus</a:t>
            </a:r>
            <a:r>
              <a:rPr lang="en-US" sz="1700" dirty="0"/>
              <a:t> </a:t>
            </a:r>
            <a:r>
              <a:rPr lang="en-US" sz="1700" dirty="0" err="1"/>
              <a:t>dapat</a:t>
            </a:r>
            <a:r>
              <a:rPr lang="en-US" sz="1700" dirty="0"/>
              <a:t> </a:t>
            </a:r>
            <a:r>
              <a:rPr lang="en-US" sz="1700" dirty="0" err="1"/>
              <a:t>kembali</a:t>
            </a:r>
            <a:r>
              <a:rPr lang="en-US" sz="1700" dirty="0"/>
              <a:t> </a:t>
            </a:r>
            <a:r>
              <a:rPr lang="en-US" sz="1700" dirty="0" err="1"/>
              <a:t>ada</a:t>
            </a:r>
            <a:r>
              <a:rPr lang="en-US" sz="1700" dirty="0"/>
              <a:t> </a:t>
            </a:r>
            <a:r>
              <a:rPr lang="en-US" sz="1700" dirty="0" err="1"/>
              <a:t>aksi</a:t>
            </a:r>
            <a:r>
              <a:rPr lang="en-US" sz="1700" dirty="0"/>
              <a:t> yang </a:t>
            </a:r>
            <a:r>
              <a:rPr lang="en-US" sz="1700" dirty="0" err="1"/>
              <a:t>telah</a:t>
            </a:r>
            <a:r>
              <a:rPr lang="en-US" sz="1700" dirty="0"/>
              <a:t> </a:t>
            </a:r>
            <a:r>
              <a:rPr lang="en-US" sz="1700" dirty="0" err="1"/>
              <a:t>dilakukan</a:t>
            </a:r>
            <a:r>
              <a:rPr lang="en-US" sz="1700" dirty="0"/>
              <a:t> </a:t>
            </a:r>
            <a:r>
              <a:rPr lang="en-US" sz="1700" dirty="0" err="1"/>
              <a:t>sebelumnya</a:t>
            </a:r>
            <a:r>
              <a:rPr lang="en-US" sz="1700" dirty="0"/>
              <a:t>, </a:t>
            </a:r>
            <a:r>
              <a:rPr lang="en-US" sz="1700" dirty="0" err="1"/>
              <a:t>baik</a:t>
            </a:r>
            <a:r>
              <a:rPr lang="en-US" sz="1700" dirty="0"/>
              <a:t> </a:t>
            </a:r>
            <a:r>
              <a:rPr lang="en-US" sz="1700" dirty="0" err="1"/>
              <a:t>itu</a:t>
            </a:r>
            <a:r>
              <a:rPr lang="en-US" sz="1700" dirty="0"/>
              <a:t> </a:t>
            </a:r>
            <a:r>
              <a:rPr lang="en-US" sz="1700" dirty="0" err="1"/>
              <a:t>ada</a:t>
            </a:r>
            <a:r>
              <a:rPr lang="en-US" sz="1700" dirty="0"/>
              <a:t> </a:t>
            </a:r>
            <a:r>
              <a:rPr lang="en-US" sz="1700" dirty="0" err="1"/>
              <a:t>kesalahan</a:t>
            </a:r>
            <a:r>
              <a:rPr lang="en-US" sz="1700" dirty="0"/>
              <a:t> </a:t>
            </a:r>
            <a:r>
              <a:rPr lang="en-US" sz="1700" dirty="0" err="1"/>
              <a:t>atau</a:t>
            </a:r>
            <a:r>
              <a:rPr lang="en-US" sz="1700" dirty="0"/>
              <a:t> </a:t>
            </a:r>
            <a:r>
              <a:rPr lang="en-US" sz="1700" dirty="0" err="1"/>
              <a:t>tidak</a:t>
            </a:r>
            <a:r>
              <a:rPr lang="en-US" sz="1700" dirty="0"/>
              <a:t>.</a:t>
            </a:r>
          </a:p>
          <a:p>
            <a:pPr lvl="0"/>
            <a:r>
              <a:rPr lang="en-US" sz="1700" b="1" dirty="0" smtClean="0"/>
              <a:t>(7) </a:t>
            </a:r>
            <a:r>
              <a:rPr lang="en-US" sz="1700" b="1" dirty="0" err="1" smtClean="0"/>
              <a:t>Mendukung</a:t>
            </a:r>
            <a:r>
              <a:rPr lang="en-US" sz="1700" b="1" dirty="0" smtClean="0"/>
              <a:t> </a:t>
            </a:r>
            <a:r>
              <a:rPr lang="en-US" sz="1700" b="1" dirty="0" err="1"/>
              <a:t>pusat</a:t>
            </a:r>
            <a:r>
              <a:rPr lang="en-US" sz="1700" b="1" dirty="0"/>
              <a:t> </a:t>
            </a:r>
            <a:r>
              <a:rPr lang="en-US" sz="1700" b="1" dirty="0" err="1"/>
              <a:t>kendali</a:t>
            </a:r>
            <a:r>
              <a:rPr lang="en-US" sz="1700" b="1" dirty="0"/>
              <a:t> internal</a:t>
            </a:r>
            <a:endParaRPr lang="en-US" sz="1700" dirty="0"/>
          </a:p>
          <a:p>
            <a:r>
              <a:rPr lang="en-US" sz="1700" dirty="0" err="1"/>
              <a:t>Pengguna</a:t>
            </a:r>
            <a:r>
              <a:rPr lang="en-US" sz="1700" dirty="0"/>
              <a:t> yang </a:t>
            </a:r>
            <a:r>
              <a:rPr lang="en-US" sz="1700" dirty="0" err="1"/>
              <a:t>sudah</a:t>
            </a:r>
            <a:r>
              <a:rPr lang="en-US" sz="1700" dirty="0"/>
              <a:t> </a:t>
            </a:r>
            <a:r>
              <a:rPr lang="en-US" sz="1700" dirty="0" err="1"/>
              <a:t>berpengalaman</a:t>
            </a:r>
            <a:r>
              <a:rPr lang="en-US" sz="1700" dirty="0"/>
              <a:t> </a:t>
            </a:r>
            <a:r>
              <a:rPr lang="en-US" sz="1700" dirty="0" err="1"/>
              <a:t>menginginkan</a:t>
            </a:r>
            <a:r>
              <a:rPr lang="en-US" sz="1700" dirty="0"/>
              <a:t> </a:t>
            </a:r>
            <a:r>
              <a:rPr lang="en-US" sz="1700" dirty="0" err="1"/>
              <a:t>suatu</a:t>
            </a:r>
            <a:r>
              <a:rPr lang="en-US" sz="1700" dirty="0"/>
              <a:t> </a:t>
            </a:r>
            <a:r>
              <a:rPr lang="en-US" sz="1700" dirty="0" err="1"/>
              <a:t>perasaan</a:t>
            </a:r>
            <a:r>
              <a:rPr lang="en-US" sz="1700" dirty="0"/>
              <a:t> </a:t>
            </a:r>
            <a:r>
              <a:rPr lang="en-US" sz="1700" dirty="0" err="1"/>
              <a:t>bahwa</a:t>
            </a:r>
            <a:r>
              <a:rPr lang="en-US" sz="1700" dirty="0"/>
              <a:t> </a:t>
            </a:r>
            <a:r>
              <a:rPr lang="en-US" sz="1700" dirty="0" err="1"/>
              <a:t>mereka</a:t>
            </a:r>
            <a:r>
              <a:rPr lang="en-US" sz="1700" dirty="0"/>
              <a:t> </a:t>
            </a:r>
            <a:r>
              <a:rPr lang="en-US" sz="1700" dirty="0" err="1"/>
              <a:t>menguasai</a:t>
            </a:r>
            <a:r>
              <a:rPr lang="en-US" sz="1700" dirty="0"/>
              <a:t> </a:t>
            </a:r>
            <a:r>
              <a:rPr lang="en-US" sz="1700" dirty="0" err="1"/>
              <a:t>sistem</a:t>
            </a:r>
            <a:r>
              <a:rPr lang="en-US" sz="1700" dirty="0"/>
              <a:t> </a:t>
            </a:r>
            <a:r>
              <a:rPr lang="en-US" sz="1700" dirty="0" err="1"/>
              <a:t>dan</a:t>
            </a:r>
            <a:r>
              <a:rPr lang="en-US" sz="1700" dirty="0"/>
              <a:t> </a:t>
            </a:r>
            <a:r>
              <a:rPr lang="en-US" sz="1700" dirty="0" err="1"/>
              <a:t>sistem</a:t>
            </a:r>
            <a:r>
              <a:rPr lang="en-US" sz="1700" dirty="0"/>
              <a:t> </a:t>
            </a:r>
            <a:r>
              <a:rPr lang="en-US" sz="1700" dirty="0" err="1"/>
              <a:t>harus</a:t>
            </a:r>
            <a:r>
              <a:rPr lang="en-US" sz="1700" dirty="0"/>
              <a:t> </a:t>
            </a:r>
            <a:r>
              <a:rPr lang="en-US" sz="1700" dirty="0" err="1"/>
              <a:t>merespon</a:t>
            </a:r>
            <a:r>
              <a:rPr lang="en-US" sz="1700" dirty="0"/>
              <a:t> </a:t>
            </a:r>
            <a:r>
              <a:rPr lang="en-US" sz="1700" dirty="0" err="1"/>
              <a:t>semua</a:t>
            </a:r>
            <a:r>
              <a:rPr lang="en-US" sz="1700" dirty="0"/>
              <a:t> </a:t>
            </a:r>
            <a:r>
              <a:rPr lang="en-US" sz="1700" dirty="0" err="1"/>
              <a:t>kengininan</a:t>
            </a:r>
            <a:r>
              <a:rPr lang="en-US" sz="1700" dirty="0"/>
              <a:t> </a:t>
            </a:r>
            <a:r>
              <a:rPr lang="en-US" sz="1700" dirty="0" err="1"/>
              <a:t>mereka</a:t>
            </a:r>
            <a:r>
              <a:rPr lang="en-US" sz="1700" dirty="0"/>
              <a:t>.</a:t>
            </a:r>
          </a:p>
          <a:p>
            <a:pPr lvl="0"/>
            <a:r>
              <a:rPr lang="en-US" sz="1700" b="1" dirty="0" smtClean="0"/>
              <a:t>(8) </a:t>
            </a:r>
            <a:r>
              <a:rPr lang="en-US" sz="1700" b="1" dirty="0" err="1" smtClean="0"/>
              <a:t>Mengurangi</a:t>
            </a:r>
            <a:r>
              <a:rPr lang="en-US" sz="1700" b="1" dirty="0" smtClean="0"/>
              <a:t> </a:t>
            </a:r>
            <a:r>
              <a:rPr lang="en-US" sz="1700" b="1" dirty="0" err="1"/>
              <a:t>beban</a:t>
            </a:r>
            <a:r>
              <a:rPr lang="en-US" sz="1700" b="1" dirty="0"/>
              <a:t> </a:t>
            </a:r>
            <a:r>
              <a:rPr lang="en-US" sz="1700" b="1" dirty="0" err="1"/>
              <a:t>ingatan</a:t>
            </a:r>
            <a:r>
              <a:rPr lang="en-US" sz="1700" b="1" dirty="0"/>
              <a:t> </a:t>
            </a:r>
            <a:r>
              <a:rPr lang="en-US" sz="1700" b="1" dirty="0" err="1"/>
              <a:t>jangka</a:t>
            </a:r>
            <a:r>
              <a:rPr lang="en-US" sz="1700" b="1" dirty="0"/>
              <a:t> </a:t>
            </a:r>
            <a:r>
              <a:rPr lang="en-US" sz="1700" b="1" dirty="0" err="1"/>
              <a:t>pendek</a:t>
            </a:r>
            <a:r>
              <a:rPr lang="en-US" sz="1700" b="1" dirty="0"/>
              <a:t> </a:t>
            </a:r>
            <a:endParaRPr lang="en-US" sz="1700" dirty="0"/>
          </a:p>
          <a:p>
            <a:r>
              <a:rPr lang="en-US" sz="1700" dirty="0" err="1"/>
              <a:t>Terbatasnya</a:t>
            </a:r>
            <a:r>
              <a:rPr lang="en-US" sz="1700" dirty="0"/>
              <a:t> </a:t>
            </a:r>
            <a:r>
              <a:rPr lang="en-US" sz="1700" dirty="0" err="1"/>
              <a:t>kemampuan</a:t>
            </a:r>
            <a:r>
              <a:rPr lang="en-US" sz="1700" dirty="0"/>
              <a:t> </a:t>
            </a:r>
            <a:r>
              <a:rPr lang="en-US" sz="1700" dirty="0" err="1"/>
              <a:t>manusia</a:t>
            </a:r>
            <a:r>
              <a:rPr lang="en-US" sz="1700" dirty="0"/>
              <a:t> </a:t>
            </a:r>
            <a:r>
              <a:rPr lang="en-US" sz="1700" dirty="0" err="1"/>
              <a:t>untuk</a:t>
            </a:r>
            <a:r>
              <a:rPr lang="en-US" sz="1700" dirty="0"/>
              <a:t> </a:t>
            </a:r>
            <a:r>
              <a:rPr lang="en-US" sz="1700" dirty="0" err="1"/>
              <a:t>ingatan</a:t>
            </a:r>
            <a:r>
              <a:rPr lang="en-US" sz="1700" dirty="0"/>
              <a:t> </a:t>
            </a:r>
            <a:r>
              <a:rPr lang="en-US" sz="1700" dirty="0" err="1"/>
              <a:t>jangka</a:t>
            </a:r>
            <a:r>
              <a:rPr lang="en-US" sz="1700" dirty="0"/>
              <a:t> </a:t>
            </a:r>
            <a:r>
              <a:rPr lang="en-US" sz="1700" dirty="0" err="1"/>
              <a:t>pendek</a:t>
            </a:r>
            <a:r>
              <a:rPr lang="en-US" sz="1700" dirty="0"/>
              <a:t> </a:t>
            </a:r>
            <a:r>
              <a:rPr lang="en-US" sz="1700" dirty="0" err="1"/>
              <a:t>membutuhkan</a:t>
            </a:r>
            <a:r>
              <a:rPr lang="en-US" sz="1700" dirty="0"/>
              <a:t> </a:t>
            </a:r>
            <a:r>
              <a:rPr lang="en-US" sz="1700" dirty="0" err="1"/>
              <a:t>perhatian</a:t>
            </a:r>
            <a:r>
              <a:rPr lang="en-US" sz="1700" dirty="0"/>
              <a:t> yang </a:t>
            </a:r>
            <a:r>
              <a:rPr lang="en-US" sz="1700" dirty="0" err="1"/>
              <a:t>cukup</a:t>
            </a:r>
            <a:r>
              <a:rPr lang="en-US" sz="1700" dirty="0"/>
              <a:t>. </a:t>
            </a:r>
            <a:r>
              <a:rPr lang="en-US" sz="1700" dirty="0" err="1"/>
              <a:t>Untuk</a:t>
            </a:r>
            <a:r>
              <a:rPr lang="en-US" sz="1700" dirty="0"/>
              <a:t> </a:t>
            </a:r>
            <a:r>
              <a:rPr lang="en-US" sz="1700" dirty="0" err="1"/>
              <a:t>mengatasi</a:t>
            </a:r>
            <a:r>
              <a:rPr lang="en-US" sz="1700" dirty="0"/>
              <a:t> </a:t>
            </a:r>
            <a:r>
              <a:rPr lang="en-US" sz="1700" dirty="0" err="1"/>
              <a:t>hal</a:t>
            </a:r>
            <a:r>
              <a:rPr lang="en-US" sz="1700" dirty="0"/>
              <a:t> </a:t>
            </a:r>
            <a:r>
              <a:rPr lang="en-US" sz="1700" dirty="0" err="1"/>
              <a:t>ini</a:t>
            </a:r>
            <a:r>
              <a:rPr lang="en-US" sz="1700" dirty="0"/>
              <a:t> </a:t>
            </a:r>
            <a:r>
              <a:rPr lang="en-US" sz="1700" dirty="0" err="1"/>
              <a:t>dapat</a:t>
            </a:r>
            <a:r>
              <a:rPr lang="en-US" sz="1700" dirty="0"/>
              <a:t> </a:t>
            </a:r>
            <a:r>
              <a:rPr lang="en-US" sz="1700" dirty="0" err="1"/>
              <a:t>dilakukan</a:t>
            </a:r>
            <a:r>
              <a:rPr lang="en-US" sz="1700" dirty="0"/>
              <a:t> </a:t>
            </a:r>
            <a:r>
              <a:rPr lang="en-US" sz="1700" dirty="0" err="1"/>
              <a:t>dengan</a:t>
            </a:r>
            <a:r>
              <a:rPr lang="en-US" sz="1700" dirty="0"/>
              <a:t> </a:t>
            </a:r>
            <a:r>
              <a:rPr lang="en-US" sz="1700" dirty="0" err="1"/>
              <a:t>mengurangi</a:t>
            </a:r>
            <a:r>
              <a:rPr lang="en-US" sz="1700" dirty="0"/>
              <a:t> </a:t>
            </a:r>
            <a:r>
              <a:rPr lang="en-US" sz="1700" dirty="0" err="1"/>
              <a:t>frekuensi</a:t>
            </a:r>
            <a:r>
              <a:rPr lang="en-US" sz="1700" dirty="0"/>
              <a:t> </a:t>
            </a:r>
            <a:r>
              <a:rPr lang="en-US" sz="1700" dirty="0" err="1"/>
              <a:t>pergerakan</a:t>
            </a:r>
            <a:r>
              <a:rPr lang="en-US" sz="1700" dirty="0"/>
              <a:t> </a:t>
            </a:r>
            <a:r>
              <a:rPr lang="en-US" sz="1700" i="1" dirty="0"/>
              <a:t>window</a:t>
            </a:r>
            <a:r>
              <a:rPr lang="en-US" sz="1700" dirty="0"/>
              <a:t> </a:t>
            </a:r>
            <a:r>
              <a:rPr lang="en-US" sz="1700" dirty="0" err="1"/>
              <a:t>dan</a:t>
            </a:r>
            <a:r>
              <a:rPr lang="en-US" sz="1700" dirty="0"/>
              <a:t> </a:t>
            </a:r>
            <a:r>
              <a:rPr lang="en-US" sz="1700" dirty="0" err="1"/>
              <a:t>dengan</a:t>
            </a:r>
            <a:r>
              <a:rPr lang="en-US" sz="1700" dirty="0"/>
              <a:t> </a:t>
            </a:r>
            <a:r>
              <a:rPr lang="en-US" sz="1700" dirty="0" err="1"/>
              <a:t>waktu</a:t>
            </a:r>
            <a:r>
              <a:rPr lang="en-US" sz="1700" dirty="0"/>
              <a:t> </a:t>
            </a:r>
            <a:r>
              <a:rPr lang="en-US" sz="1700" dirty="0" err="1"/>
              <a:t>pelatihan</a:t>
            </a:r>
            <a:r>
              <a:rPr lang="en-US" sz="1700" dirty="0"/>
              <a:t> yang </a:t>
            </a:r>
            <a:r>
              <a:rPr lang="en-US" sz="1700" dirty="0" err="1"/>
              <a:t>cukup</a:t>
            </a:r>
            <a:endParaRPr lang="en-US" sz="1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5228763"/>
            <a:ext cx="2619375" cy="1581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" y="5228763"/>
            <a:ext cx="2771775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3099925"/>
            <a:ext cx="2619375" cy="2019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" y="3371388"/>
            <a:ext cx="2771775" cy="1381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" y="1247313"/>
            <a:ext cx="2771775" cy="1647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1247313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219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Search Engine Optimization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Search engine marketing (SEM) for businesses can help you drive organic traffic to your website, but you must have a professional SEO company make your goals become a reality if you want to dominate your </a:t>
            </a:r>
            <a:r>
              <a:rPr lang="en-US" dirty="0" smtClean="0"/>
              <a:t>competition.</a:t>
            </a:r>
          </a:p>
          <a:p>
            <a:r>
              <a:rPr lang="en-US" dirty="0" smtClean="0"/>
              <a:t>Some </a:t>
            </a:r>
            <a:r>
              <a:rPr lang="en-US" dirty="0"/>
              <a:t>people use PPC, known as Google </a:t>
            </a:r>
            <a:r>
              <a:rPr lang="en-US" dirty="0" err="1" smtClean="0"/>
              <a:t>Adwords</a:t>
            </a:r>
            <a:r>
              <a:rPr lang="en-US" dirty="0" smtClean="0"/>
              <a:t>.</a:t>
            </a:r>
          </a:p>
          <a:p>
            <a:r>
              <a:rPr lang="en-US" dirty="0" smtClean="0"/>
              <a:t>Ultimately</a:t>
            </a:r>
            <a:r>
              <a:rPr lang="en-US" dirty="0"/>
              <a:t>, running these Google Ads isn't as effective as organic </a:t>
            </a:r>
            <a:r>
              <a:rPr lang="en-US" dirty="0" smtClean="0"/>
              <a:t>SEO.</a:t>
            </a:r>
          </a:p>
          <a:p>
            <a:r>
              <a:rPr lang="en-US" dirty="0" smtClean="0"/>
              <a:t>Reach </a:t>
            </a:r>
            <a:r>
              <a:rPr lang="en-US" dirty="0"/>
              <a:t>out to us today for a free analysis of your website and your competition.</a:t>
            </a:r>
          </a:p>
        </p:txBody>
      </p:sp>
    </p:spTree>
    <p:extLst>
      <p:ext uri="{BB962C8B-B14F-4D97-AF65-F5344CB8AC3E}">
        <p14:creationId xmlns:p14="http://schemas.microsoft.com/office/powerpoint/2010/main" val="2334743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smtClean="0"/>
              <a:t>SEO</a:t>
            </a:r>
            <a:endParaRPr lang="en-US" b="1" dirty="0"/>
          </a:p>
        </p:txBody>
      </p:sp>
      <p:pic>
        <p:nvPicPr>
          <p:cNvPr id="3" name="SEO 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219200"/>
            <a:ext cx="85344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5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Membuat</a:t>
            </a:r>
            <a:r>
              <a:rPr lang="en-US" b="1" dirty="0" smtClean="0"/>
              <a:t> </a:t>
            </a:r>
            <a:r>
              <a:rPr lang="en-US" b="1" dirty="0" err="1" smtClean="0"/>
              <a:t>strategi</a:t>
            </a:r>
            <a:r>
              <a:rPr lang="en-US" b="1" dirty="0" smtClean="0"/>
              <a:t> content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4" t="48321" r="43886" b="32500"/>
          <a:stretch/>
        </p:blipFill>
        <p:spPr bwMode="auto">
          <a:xfrm>
            <a:off x="258355" y="1981200"/>
            <a:ext cx="8580845" cy="202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1840468"/>
            <a:ext cx="4150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Secara</a:t>
            </a:r>
            <a:r>
              <a:rPr lang="en-US" dirty="0" smtClean="0"/>
              <a:t> </a:t>
            </a:r>
            <a:r>
              <a:rPr lang="en-US" dirty="0" err="1" smtClean="0"/>
              <a:t>umum</a:t>
            </a:r>
            <a:r>
              <a:rPr lang="en-US" dirty="0" smtClean="0"/>
              <a:t> </a:t>
            </a:r>
            <a:r>
              <a:rPr lang="en-US" dirty="0" err="1" smtClean="0"/>
              <a:t>ada</a:t>
            </a:r>
            <a:r>
              <a:rPr lang="en-US" dirty="0" smtClean="0"/>
              <a:t> 3 </a:t>
            </a:r>
            <a:r>
              <a:rPr lang="en-US" dirty="0" err="1" smtClean="0"/>
              <a:t>tahap</a:t>
            </a:r>
            <a:r>
              <a:rPr lang="en-US" dirty="0" smtClean="0"/>
              <a:t> </a:t>
            </a:r>
            <a:r>
              <a:rPr lang="en-US" dirty="0" err="1" smtClean="0"/>
              <a:t>strategi</a:t>
            </a:r>
            <a:r>
              <a:rPr lang="en-US" dirty="0" smtClean="0"/>
              <a:t> content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43000" y="4114800"/>
            <a:ext cx="59750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200" dirty="0"/>
              <a:t>1. Memahami 3 tujuan dari konten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1524000" y="457200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err="1"/>
              <a:t>Sama</a:t>
            </a:r>
            <a:r>
              <a:rPr lang="en-US" sz="2400" dirty="0"/>
              <a:t> </a:t>
            </a:r>
            <a:r>
              <a:rPr lang="en-US" sz="2400" dirty="0" err="1"/>
              <a:t>seperti</a:t>
            </a:r>
            <a:r>
              <a:rPr lang="en-US" sz="2400" dirty="0"/>
              <a:t> </a:t>
            </a:r>
            <a:r>
              <a:rPr lang="en-US" sz="2400" dirty="0" err="1"/>
              <a:t>prinsip</a:t>
            </a:r>
            <a:r>
              <a:rPr lang="en-US" sz="2400" dirty="0"/>
              <a:t> content marketing, </a:t>
            </a:r>
            <a:r>
              <a:rPr lang="en-US" sz="2400" dirty="0" err="1"/>
              <a:t>konten</a:t>
            </a:r>
            <a:r>
              <a:rPr lang="en-US" sz="2400" dirty="0"/>
              <a:t> </a:t>
            </a:r>
            <a:r>
              <a:rPr lang="en-US" sz="2400" dirty="0" err="1"/>
              <a:t>bertujuan</a:t>
            </a:r>
            <a:r>
              <a:rPr lang="en-US" sz="2400" dirty="0"/>
              <a:t> </a:t>
            </a:r>
            <a:r>
              <a:rPr lang="en-US" sz="2400" dirty="0" err="1" smtClean="0"/>
              <a:t>untuk</a:t>
            </a:r>
            <a:r>
              <a:rPr lang="en-US" sz="2400" dirty="0" smtClean="0"/>
              <a:t>: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2400" dirty="0" err="1" smtClean="0"/>
              <a:t>Mendatangkan</a:t>
            </a:r>
            <a:r>
              <a:rPr lang="en-US" sz="2400" dirty="0" smtClean="0"/>
              <a:t> visitor;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2400" dirty="0" err="1" smtClean="0"/>
              <a:t>Meningkatkan</a:t>
            </a:r>
            <a:r>
              <a:rPr lang="en-US" sz="2400" dirty="0" smtClean="0"/>
              <a:t> </a:t>
            </a:r>
            <a:r>
              <a:rPr lang="en-US" sz="2400" dirty="0" err="1" smtClean="0"/>
              <a:t>kepercayaan</a:t>
            </a:r>
            <a:endParaRPr lang="en-US" sz="2400" dirty="0" smtClean="0"/>
          </a:p>
          <a:p>
            <a:pPr marL="342900" indent="-342900">
              <a:buFont typeface="+mj-lt"/>
              <a:buAutoNum type="alphaLcParenR"/>
            </a:pPr>
            <a:r>
              <a:rPr lang="en-US" sz="2400" dirty="0" err="1" smtClean="0"/>
              <a:t>Penjualan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25258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Membuat</a:t>
            </a:r>
            <a:r>
              <a:rPr lang="en-US" b="1" dirty="0" smtClean="0"/>
              <a:t> </a:t>
            </a:r>
            <a:r>
              <a:rPr lang="en-US" b="1" dirty="0" err="1" smtClean="0"/>
              <a:t>strategi</a:t>
            </a:r>
            <a:r>
              <a:rPr lang="en-US" b="1" dirty="0" smtClean="0"/>
              <a:t> content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dirty="0" smtClean="0"/>
              <a:t>2) Mengenali </a:t>
            </a:r>
            <a:r>
              <a:rPr lang="pt-BR" dirty="0"/>
              <a:t>audiens atau target pasar </a:t>
            </a:r>
            <a:r>
              <a:rPr lang="pt-BR" dirty="0" smtClean="0"/>
              <a:t>anda</a:t>
            </a:r>
          </a:p>
          <a:p>
            <a:pPr lvl="1"/>
            <a:r>
              <a:rPr lang="pt-BR" dirty="0" smtClean="0"/>
              <a:t>Prinsip contenct marketing </a:t>
            </a:r>
            <a:r>
              <a:rPr lang="pt-BR" dirty="0" smtClean="0">
                <a:sym typeface="Wingdings" panose="05000000000000000000" pitchFamily="2" charset="2"/>
              </a:rPr>
              <a:t> membantu menyelesaikan masalah dulu, baru menjual</a:t>
            </a:r>
          </a:p>
          <a:p>
            <a:pPr marL="0" indent="0">
              <a:buNone/>
            </a:pPr>
            <a:r>
              <a:rPr lang="pt-BR" dirty="0" smtClean="0">
                <a:sym typeface="Wingdings" panose="05000000000000000000" pitchFamily="2" charset="2"/>
              </a:rPr>
              <a:t>3</a:t>
            </a:r>
            <a:r>
              <a:rPr lang="pt-BR" dirty="0">
                <a:sym typeface="Wingdings" panose="05000000000000000000" pitchFamily="2" charset="2"/>
              </a:rPr>
              <a:t>) Buat perencanaan &amp; pemetaan </a:t>
            </a:r>
            <a:r>
              <a:rPr lang="pt-BR" dirty="0" smtClean="0">
                <a:sym typeface="Wingdings" panose="05000000000000000000" pitchFamily="2" charset="2"/>
              </a:rPr>
              <a:t>konten</a:t>
            </a:r>
          </a:p>
          <a:p>
            <a:pPr marL="463550" indent="0">
              <a:buNone/>
            </a:pPr>
            <a:r>
              <a:rPr lang="pt-BR" sz="2800" dirty="0" smtClean="0">
                <a:sym typeface="Wingdings" panose="05000000000000000000" pitchFamily="2" charset="2"/>
              </a:rPr>
              <a:t>(a) konten pengenalan, (b) konten branding, (c) konten </a:t>
            </a:r>
            <a:r>
              <a:rPr lang="pt-BR" sz="2800" dirty="0">
                <a:sym typeface="Wingdings" panose="05000000000000000000" pitchFamily="2" charset="2"/>
              </a:rPr>
              <a:t>penjualan</a:t>
            </a:r>
            <a:endParaRPr lang="pt-BR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pt-BR" dirty="0" smtClean="0">
                <a:sym typeface="Wingdings" panose="05000000000000000000" pitchFamily="2" charset="2"/>
              </a:rPr>
              <a:t>4</a:t>
            </a:r>
            <a:r>
              <a:rPr lang="pt-BR" dirty="0">
                <a:sym typeface="Wingdings" panose="05000000000000000000" pitchFamily="2" charset="2"/>
              </a:rPr>
              <a:t>) Memahami strategi pembuatan </a:t>
            </a:r>
            <a:r>
              <a:rPr lang="pt-BR" dirty="0" smtClean="0">
                <a:sym typeface="Wingdings" panose="05000000000000000000" pitchFamily="2" charset="2"/>
              </a:rPr>
              <a:t>konten</a:t>
            </a:r>
          </a:p>
          <a:p>
            <a:pPr marL="0" indent="0">
              <a:buNone/>
            </a:pPr>
            <a:r>
              <a:rPr lang="pt-BR" dirty="0">
                <a:sym typeface="Wingdings" panose="05000000000000000000" pitchFamily="2" charset="2"/>
              </a:rPr>
              <a:t>5) Lakukan distribusi </a:t>
            </a:r>
            <a:r>
              <a:rPr lang="pt-BR" dirty="0" smtClean="0">
                <a:sym typeface="Wingdings" panose="05000000000000000000" pitchFamily="2" charset="2"/>
              </a:rPr>
              <a:t>konten</a:t>
            </a:r>
          </a:p>
          <a:p>
            <a:pPr marL="0" indent="0">
              <a:buNone/>
            </a:pPr>
            <a:r>
              <a:rPr lang="pt-BR" dirty="0">
                <a:sym typeface="Wingdings" panose="05000000000000000000" pitchFamily="2" charset="2"/>
              </a:rPr>
              <a:t>6) Ukur dan analisa hasil kerja</a:t>
            </a:r>
            <a:endParaRPr lang="pt-BR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pt-BR" dirty="0" smtClean="0"/>
          </a:p>
          <a:p>
            <a:endParaRPr lang="pt-BR" dirty="0" smtClean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581001"/>
            <a:ext cx="5486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http://panduanim.com/content-marketing-bisnis/</a:t>
            </a:r>
          </a:p>
        </p:txBody>
      </p:sp>
    </p:spTree>
    <p:extLst>
      <p:ext uri="{BB962C8B-B14F-4D97-AF65-F5344CB8AC3E}">
        <p14:creationId xmlns:p14="http://schemas.microsoft.com/office/powerpoint/2010/main" val="184273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Desain</a:t>
            </a:r>
            <a:r>
              <a:rPr lang="en-US" b="1" dirty="0" smtClean="0"/>
              <a:t> </a:t>
            </a:r>
            <a:r>
              <a:rPr lang="en-US" b="1" dirty="0" err="1" smtClean="0"/>
              <a:t>Grafis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Font</a:t>
            </a:r>
            <a:endParaRPr lang="en-US" b="1" dirty="0"/>
          </a:p>
        </p:txBody>
      </p:sp>
      <p:pic>
        <p:nvPicPr>
          <p:cNvPr id="4" name="Graphics Desig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599" y="1295400"/>
            <a:ext cx="8669867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27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1166" y="2971800"/>
            <a:ext cx="3281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TERIMA KASIH</a:t>
            </a:r>
            <a:endParaRPr lang="en-US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142970" y="3478143"/>
            <a:ext cx="48580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Andri Budiwidodo, </a:t>
            </a:r>
            <a:r>
              <a:rPr lang="en-US" sz="2800" dirty="0" err="1" smtClean="0"/>
              <a:t>S.Si</a:t>
            </a:r>
            <a:r>
              <a:rPr lang="en-US" sz="2800" dirty="0" smtClean="0"/>
              <a:t>., </a:t>
            </a:r>
            <a:r>
              <a:rPr lang="en-US" sz="2800" dirty="0" err="1" smtClean="0"/>
              <a:t>M.Ikom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5493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72657" y="5029200"/>
            <a:ext cx="28705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WELCOME</a:t>
            </a:r>
            <a:endParaRPr lang="en-US" sz="4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43000"/>
            <a:ext cx="77724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9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0164" y="228600"/>
            <a:ext cx="8705236" cy="990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RANCANGAN PEMBELAJARAN</a:t>
            </a:r>
            <a:endParaRPr lang="en-US" sz="4400" b="1" dirty="0"/>
          </a:p>
        </p:txBody>
      </p:sp>
      <p:sp>
        <p:nvSpPr>
          <p:cNvPr id="3" name="Rounded Rectangle 2"/>
          <p:cNvSpPr/>
          <p:nvPr/>
        </p:nvSpPr>
        <p:spPr>
          <a:xfrm>
            <a:off x="210164" y="1669025"/>
            <a:ext cx="1524000" cy="6858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Mata </a:t>
            </a:r>
            <a:r>
              <a:rPr lang="en-US" sz="2400" b="1" dirty="0" err="1" smtClean="0">
                <a:solidFill>
                  <a:schemeClr val="tx1"/>
                </a:solidFill>
              </a:rPr>
              <a:t>kuliah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872771" y="1669025"/>
            <a:ext cx="2318229" cy="6858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eCommerce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279624" y="1654277"/>
            <a:ext cx="1114461" cy="71529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</a:rPr>
              <a:t>Dosen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486400" y="1654277"/>
            <a:ext cx="3429000" cy="71529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Andri Budiwidodo, </a:t>
            </a:r>
            <a:r>
              <a:rPr lang="en-US" dirty="0" err="1" smtClean="0">
                <a:solidFill>
                  <a:schemeClr val="tx1"/>
                </a:solidFill>
              </a:rPr>
              <a:t>S.Si</a:t>
            </a:r>
            <a:r>
              <a:rPr lang="en-US" dirty="0" smtClean="0">
                <a:solidFill>
                  <a:schemeClr val="tx1"/>
                </a:solidFill>
              </a:rPr>
              <a:t>., </a:t>
            </a:r>
            <a:r>
              <a:rPr lang="en-US" dirty="0" err="1" smtClean="0">
                <a:solidFill>
                  <a:schemeClr val="tx1"/>
                </a:solidFill>
              </a:rPr>
              <a:t>M.IKom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8600" y="3150008"/>
            <a:ext cx="1487129" cy="6858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</a:rPr>
              <a:t>Deskripsi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Singkat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872771" y="2490016"/>
            <a:ext cx="7042628" cy="200578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</a:rPr>
              <a:t>Materi</a:t>
            </a:r>
            <a:r>
              <a:rPr lang="en-US" sz="2000" dirty="0">
                <a:solidFill>
                  <a:schemeClr val="tx1"/>
                </a:solidFill>
              </a:rPr>
              <a:t> E-Commerce </a:t>
            </a:r>
            <a:r>
              <a:rPr lang="en-US" sz="2000" dirty="0" err="1">
                <a:solidFill>
                  <a:schemeClr val="tx1"/>
                </a:solidFill>
              </a:rPr>
              <a:t>meliputi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pengertian</a:t>
            </a:r>
            <a:r>
              <a:rPr lang="en-US" sz="2000" dirty="0">
                <a:solidFill>
                  <a:schemeClr val="tx1"/>
                </a:solidFill>
              </a:rPr>
              <a:t> e-Commerce, framework, </a:t>
            </a:r>
            <a:r>
              <a:rPr lang="en-US" sz="2000" dirty="0" err="1">
                <a:solidFill>
                  <a:schemeClr val="tx1"/>
                </a:solidFill>
              </a:rPr>
              <a:t>jenis</a:t>
            </a:r>
            <a:r>
              <a:rPr lang="en-US" sz="2000" dirty="0">
                <a:solidFill>
                  <a:schemeClr val="tx1"/>
                </a:solidFill>
              </a:rPr>
              <a:t> &amp; </a:t>
            </a:r>
            <a:r>
              <a:rPr lang="en-US" sz="2000" dirty="0" err="1" smtClean="0">
                <a:solidFill>
                  <a:schemeClr val="tx1"/>
                </a:solidFill>
              </a:rPr>
              <a:t>tipe</a:t>
            </a:r>
            <a:r>
              <a:rPr lang="en-US" sz="2000" dirty="0" smtClean="0">
                <a:solidFill>
                  <a:schemeClr val="tx1"/>
                </a:solidFill>
              </a:rPr>
              <a:t> e-Commerce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strategi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periklanan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sistem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pembayaran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konektivity</a:t>
            </a:r>
            <a:r>
              <a:rPr lang="en-US" sz="2000" dirty="0">
                <a:solidFill>
                  <a:schemeClr val="tx1"/>
                </a:solidFill>
              </a:rPr>
              <a:t>, Web </a:t>
            </a:r>
            <a:r>
              <a:rPr lang="en-US" sz="2000" dirty="0" err="1" smtClean="0">
                <a:solidFill>
                  <a:schemeClr val="tx1"/>
                </a:solidFill>
              </a:rPr>
              <a:t>dan</a:t>
            </a:r>
            <a:r>
              <a:rPr lang="en-US" sz="2000" dirty="0" smtClean="0">
                <a:solidFill>
                  <a:schemeClr val="tx1"/>
                </a:solidFill>
              </a:rPr>
              <a:t> Mobile, </a:t>
            </a:r>
            <a:r>
              <a:rPr lang="en-US" sz="2000" dirty="0">
                <a:solidFill>
                  <a:schemeClr val="tx1"/>
                </a:solidFill>
              </a:rPr>
              <a:t>Value chain, CRM, supply chain, </a:t>
            </a:r>
            <a:r>
              <a:rPr lang="en-US" sz="2000" dirty="0" err="1">
                <a:solidFill>
                  <a:schemeClr val="tx1"/>
                </a:solidFill>
              </a:rPr>
              <a:t>keamanan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aspek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hukum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47035" y="5029200"/>
            <a:ext cx="1487129" cy="1524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</a:rPr>
              <a:t>Tujuan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Instruk-sional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Umum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872771" y="4648200"/>
            <a:ext cx="7042628" cy="208198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00" dirty="0" err="1">
                <a:solidFill>
                  <a:schemeClr val="tx1"/>
                </a:solidFill>
              </a:rPr>
              <a:t>Mahasiswa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mampu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mengembangkan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kemampuan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mengenai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pengertian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smtClean="0">
                <a:solidFill>
                  <a:schemeClr val="tx1"/>
                </a:solidFill>
              </a:rPr>
              <a:t>Ecommerce,  </a:t>
            </a:r>
            <a:r>
              <a:rPr lang="en-US" sz="1900" dirty="0" err="1" smtClean="0">
                <a:solidFill>
                  <a:schemeClr val="tx1"/>
                </a:solidFill>
              </a:rPr>
              <a:t>mengerti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sistem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perdagangan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berbasis</a:t>
            </a:r>
            <a:r>
              <a:rPr lang="en-US" sz="1900" dirty="0">
                <a:solidFill>
                  <a:schemeClr val="tx1"/>
                </a:solidFill>
              </a:rPr>
              <a:t> internet </a:t>
            </a:r>
            <a:r>
              <a:rPr lang="en-US" sz="1900" dirty="0" err="1">
                <a:solidFill>
                  <a:schemeClr val="tx1"/>
                </a:solidFill>
              </a:rPr>
              <a:t>dan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dapat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menerapkannya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dengan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benar</a:t>
            </a:r>
            <a:r>
              <a:rPr lang="en-US" sz="1900" dirty="0">
                <a:solidFill>
                  <a:schemeClr val="tx1"/>
                </a:solidFill>
              </a:rPr>
              <a:t>.</a:t>
            </a:r>
            <a:endParaRPr lang="en-US" sz="19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7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10164" y="152400"/>
            <a:ext cx="8705236" cy="990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DAFTAR PUSTAKA</a:t>
            </a:r>
            <a:endParaRPr lang="en-US" sz="4400" b="1" dirty="0"/>
          </a:p>
        </p:txBody>
      </p:sp>
      <p:sp>
        <p:nvSpPr>
          <p:cNvPr id="5" name="Rectangle 4"/>
          <p:cNvSpPr/>
          <p:nvPr/>
        </p:nvSpPr>
        <p:spPr>
          <a:xfrm>
            <a:off x="4800600" y="6096000"/>
            <a:ext cx="411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Laudon, Kenneth C, </a:t>
            </a:r>
            <a:r>
              <a:rPr lang="en-US" sz="1600" dirty="0" err="1"/>
              <a:t>dkk</a:t>
            </a:r>
            <a:r>
              <a:rPr lang="en-US" sz="1600" dirty="0"/>
              <a:t>, </a:t>
            </a:r>
            <a:r>
              <a:rPr lang="en-US" sz="1600" dirty="0" smtClean="0"/>
              <a:t>2017</a:t>
            </a:r>
            <a:r>
              <a:rPr lang="en-US" sz="1600" dirty="0"/>
              <a:t>, </a:t>
            </a:r>
            <a:r>
              <a:rPr lang="en-US" sz="1600" dirty="0" smtClean="0"/>
              <a:t>e-Commerce Business </a:t>
            </a:r>
            <a:r>
              <a:rPr lang="en-US" sz="1600" dirty="0" err="1" smtClean="0"/>
              <a:t>Technologi</a:t>
            </a:r>
            <a:r>
              <a:rPr lang="en-US" sz="1600" dirty="0" smtClean="0"/>
              <a:t> Society, Pearson Publisher, London.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381000" y="627322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err="1" smtClean="0"/>
              <a:t>Ustadiyanto</a:t>
            </a:r>
            <a:r>
              <a:rPr lang="en-US" sz="1600" dirty="0" smtClean="0"/>
              <a:t>, </a:t>
            </a:r>
            <a:r>
              <a:rPr lang="en-US" sz="1600" dirty="0" err="1" smtClean="0"/>
              <a:t>Riyeke</a:t>
            </a:r>
            <a:r>
              <a:rPr lang="en-US" sz="1600" dirty="0" smtClean="0"/>
              <a:t>, 2002, Framework e-Commerce, </a:t>
            </a:r>
            <a:r>
              <a:rPr lang="en-US" sz="1600" dirty="0" err="1" smtClean="0"/>
              <a:t>Penerbit</a:t>
            </a:r>
            <a:r>
              <a:rPr lang="en-US" sz="1600" dirty="0" smtClean="0"/>
              <a:t> ANDI, Yogyakarta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95400"/>
            <a:ext cx="3200400" cy="480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83" y="1295400"/>
            <a:ext cx="3748617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5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10164" y="152400"/>
            <a:ext cx="8705236" cy="990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DAFTAR PUSTAKA</a:t>
            </a:r>
            <a:endParaRPr lang="en-US" sz="4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19200"/>
            <a:ext cx="3276600" cy="50254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0" y="1219200"/>
            <a:ext cx="3638550" cy="49290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00600" y="6096000"/>
            <a:ext cx="411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Laudon, Kenneth C, </a:t>
            </a:r>
            <a:r>
              <a:rPr lang="en-US" sz="1600" dirty="0" err="1"/>
              <a:t>dkk</a:t>
            </a:r>
            <a:r>
              <a:rPr lang="en-US" sz="1600" dirty="0"/>
              <a:t>, 2007, </a:t>
            </a:r>
            <a:r>
              <a:rPr lang="en-US" sz="1600" dirty="0" err="1"/>
              <a:t>Sistem</a:t>
            </a:r>
            <a:r>
              <a:rPr lang="en-US" sz="1600" dirty="0"/>
              <a:t> </a:t>
            </a:r>
            <a:r>
              <a:rPr lang="en-US" sz="1600" dirty="0" err="1"/>
              <a:t>Informasi</a:t>
            </a:r>
            <a:r>
              <a:rPr lang="en-US" sz="1600" dirty="0"/>
              <a:t> </a:t>
            </a:r>
            <a:r>
              <a:rPr lang="en-US" sz="1600" dirty="0" err="1"/>
              <a:t>Manajemen</a:t>
            </a:r>
            <a:r>
              <a:rPr lang="en-US" sz="1600" dirty="0"/>
              <a:t> </a:t>
            </a:r>
            <a:r>
              <a:rPr lang="en-US" sz="1600" dirty="0" err="1"/>
              <a:t>Edisi</a:t>
            </a:r>
            <a:r>
              <a:rPr lang="en-US" sz="1600" dirty="0"/>
              <a:t> 10 </a:t>
            </a:r>
            <a:r>
              <a:rPr lang="en-US" sz="1600" dirty="0" err="1"/>
              <a:t>Buku</a:t>
            </a:r>
            <a:r>
              <a:rPr lang="en-US" sz="1600" dirty="0"/>
              <a:t> 2, </a:t>
            </a:r>
            <a:r>
              <a:rPr lang="en-US" sz="1600" dirty="0" err="1"/>
              <a:t>Salemba</a:t>
            </a:r>
            <a:r>
              <a:rPr lang="en-US" sz="1600" dirty="0"/>
              <a:t> </a:t>
            </a:r>
            <a:r>
              <a:rPr lang="en-US" sz="1600" dirty="0" err="1"/>
              <a:t>Empat</a:t>
            </a:r>
            <a:r>
              <a:rPr lang="en-US" sz="1600" dirty="0"/>
              <a:t>, Jakarta.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" y="627322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Hidayat, </a:t>
            </a:r>
            <a:r>
              <a:rPr lang="en-US" sz="1600" dirty="0" err="1"/>
              <a:t>Taufik</a:t>
            </a:r>
            <a:r>
              <a:rPr lang="en-US" sz="1600" dirty="0"/>
              <a:t>, 2008, </a:t>
            </a:r>
            <a:r>
              <a:rPr lang="en-US" sz="1600" dirty="0" err="1"/>
              <a:t>Panduan</a:t>
            </a:r>
            <a:r>
              <a:rPr lang="en-US" sz="1600" dirty="0"/>
              <a:t> </a:t>
            </a:r>
            <a:r>
              <a:rPr lang="en-US" sz="1600" dirty="0" err="1"/>
              <a:t>Membuat</a:t>
            </a:r>
            <a:r>
              <a:rPr lang="en-US" sz="1600" dirty="0"/>
              <a:t> </a:t>
            </a:r>
            <a:r>
              <a:rPr lang="en-US" sz="1600" dirty="0" err="1"/>
              <a:t>Toko</a:t>
            </a:r>
            <a:r>
              <a:rPr lang="en-US" sz="1600" dirty="0"/>
              <a:t> Online </a:t>
            </a:r>
            <a:r>
              <a:rPr lang="en-US" sz="1600" dirty="0" err="1"/>
              <a:t>dengan</a:t>
            </a:r>
            <a:r>
              <a:rPr lang="en-US" sz="1600" dirty="0"/>
              <a:t> </a:t>
            </a:r>
            <a:r>
              <a:rPr lang="en-US" sz="1600" dirty="0" err="1"/>
              <a:t>OSCommerce</a:t>
            </a:r>
            <a:r>
              <a:rPr lang="en-US" sz="1600" dirty="0"/>
              <a:t>, </a:t>
            </a:r>
            <a:r>
              <a:rPr lang="en-US" sz="1600" dirty="0" err="1"/>
              <a:t>Mediakita</a:t>
            </a:r>
            <a:r>
              <a:rPr lang="en-US" sz="1600" dirty="0"/>
              <a:t>, Jakarta</a:t>
            </a:r>
          </a:p>
        </p:txBody>
      </p:sp>
    </p:spTree>
    <p:extLst>
      <p:ext uri="{BB962C8B-B14F-4D97-AF65-F5344CB8AC3E}">
        <p14:creationId xmlns:p14="http://schemas.microsoft.com/office/powerpoint/2010/main" val="49778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10164" y="152400"/>
            <a:ext cx="8705236" cy="990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DAFTAR PUSTAKA</a:t>
            </a:r>
            <a:endParaRPr lang="en-US" sz="4400" b="1" dirty="0"/>
          </a:p>
        </p:txBody>
      </p:sp>
      <p:sp>
        <p:nvSpPr>
          <p:cNvPr id="5" name="Rectangle 4"/>
          <p:cNvSpPr/>
          <p:nvPr/>
        </p:nvSpPr>
        <p:spPr>
          <a:xfrm>
            <a:off x="4876800" y="6197025"/>
            <a:ext cx="411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Wong, </a:t>
            </a:r>
            <a:r>
              <a:rPr lang="en-US" sz="1600" dirty="0" err="1"/>
              <a:t>Jony</a:t>
            </a:r>
            <a:r>
              <a:rPr lang="en-US" sz="1600" dirty="0"/>
              <a:t>, 2010, Internet Marketing for Beginners, </a:t>
            </a:r>
            <a:r>
              <a:rPr lang="en-US" sz="1600" dirty="0" err="1"/>
              <a:t>Elex</a:t>
            </a:r>
            <a:r>
              <a:rPr lang="en-US" sz="1600" dirty="0"/>
              <a:t> Media </a:t>
            </a:r>
            <a:r>
              <a:rPr lang="en-US" sz="1600" dirty="0" err="1"/>
              <a:t>Komputindo</a:t>
            </a:r>
            <a:r>
              <a:rPr lang="en-US" sz="1600" dirty="0"/>
              <a:t>, Jakarta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" y="627322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err="1"/>
              <a:t>Suyanto</a:t>
            </a:r>
            <a:r>
              <a:rPr lang="en-US" sz="1600" dirty="0"/>
              <a:t> M, 2003, </a:t>
            </a:r>
            <a:r>
              <a:rPr lang="en-US" sz="1600" dirty="0" err="1"/>
              <a:t>Strategi</a:t>
            </a:r>
            <a:r>
              <a:rPr lang="en-US" sz="1600" dirty="0"/>
              <a:t> </a:t>
            </a:r>
            <a:r>
              <a:rPr lang="en-US" sz="1600" dirty="0" err="1"/>
              <a:t>Periklanan</a:t>
            </a:r>
            <a:r>
              <a:rPr lang="en-US" sz="1600" dirty="0"/>
              <a:t> </a:t>
            </a:r>
            <a:r>
              <a:rPr lang="en-US" sz="1600" dirty="0" err="1"/>
              <a:t>pada</a:t>
            </a:r>
            <a:r>
              <a:rPr lang="en-US" sz="1600" dirty="0"/>
              <a:t> e-Commerce Perusahaan Top </a:t>
            </a:r>
            <a:r>
              <a:rPr lang="en-US" sz="1600" dirty="0" err="1"/>
              <a:t>Dunia</a:t>
            </a:r>
            <a:r>
              <a:rPr lang="en-US" sz="1600" dirty="0"/>
              <a:t>, Andi, Yogyakarta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09674"/>
            <a:ext cx="3455385" cy="50635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961" y="1237770"/>
            <a:ext cx="3321862" cy="501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4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Materi</a:t>
            </a:r>
            <a:r>
              <a:rPr lang="en-US" b="1" dirty="0" smtClean="0"/>
              <a:t> </a:t>
            </a:r>
            <a:r>
              <a:rPr lang="en-US" b="1" dirty="0" err="1" smtClean="0"/>
              <a:t>pertemuan</a:t>
            </a:r>
            <a:r>
              <a:rPr lang="en-US" b="1" dirty="0" smtClean="0"/>
              <a:t> </a:t>
            </a:r>
            <a:r>
              <a:rPr lang="en-US" b="1" dirty="0" err="1" smtClean="0"/>
              <a:t>hari</a:t>
            </a:r>
            <a:r>
              <a:rPr lang="en-US" b="1" dirty="0" smtClean="0"/>
              <a:t> </a:t>
            </a:r>
            <a:r>
              <a:rPr lang="en-US" b="1" dirty="0" err="1" smtClean="0"/>
              <a:t>ini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Pembahasan</a:t>
            </a:r>
            <a:r>
              <a:rPr lang="en-US" dirty="0" smtClean="0"/>
              <a:t> </a:t>
            </a:r>
            <a:r>
              <a:rPr lang="en-US" dirty="0" err="1" smtClean="0"/>
              <a:t>hari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meliputi</a:t>
            </a:r>
            <a:r>
              <a:rPr lang="en-US" dirty="0" smtClean="0"/>
              <a:t>: (1) </a:t>
            </a:r>
            <a:r>
              <a:rPr lang="en-US" dirty="0" err="1" smtClean="0"/>
              <a:t>Susunan</a:t>
            </a:r>
            <a:r>
              <a:rPr lang="en-US" dirty="0" smtClean="0"/>
              <a:t> </a:t>
            </a:r>
            <a:r>
              <a:rPr lang="en-US" dirty="0" err="1" smtClean="0"/>
              <a:t>navigasi</a:t>
            </a:r>
            <a:r>
              <a:rPr lang="en-US" dirty="0" smtClean="0"/>
              <a:t>; (2) </a:t>
            </a:r>
            <a:r>
              <a:rPr lang="en-US" dirty="0" err="1" smtClean="0"/>
              <a:t>fungsi</a:t>
            </a:r>
            <a:r>
              <a:rPr lang="en-US" dirty="0" smtClean="0"/>
              <a:t> </a:t>
            </a:r>
            <a:r>
              <a:rPr lang="en-US" dirty="0" err="1" smtClean="0"/>
              <a:t>pencarian</a:t>
            </a:r>
            <a:r>
              <a:rPr lang="en-US" dirty="0" smtClean="0"/>
              <a:t> (</a:t>
            </a:r>
            <a:r>
              <a:rPr lang="en-US" i="1" dirty="0" smtClean="0"/>
              <a:t>search</a:t>
            </a:r>
            <a:r>
              <a:rPr lang="en-US" dirty="0" smtClean="0"/>
              <a:t>); (3) </a:t>
            </a:r>
            <a:r>
              <a:rPr lang="en-US" dirty="0" err="1" smtClean="0"/>
              <a:t>Penulisan</a:t>
            </a:r>
            <a:r>
              <a:rPr lang="en-US" dirty="0" smtClean="0"/>
              <a:t> </a:t>
            </a:r>
            <a:r>
              <a:rPr lang="en-US" dirty="0" err="1" smtClean="0"/>
              <a:t>isi</a:t>
            </a:r>
            <a:r>
              <a:rPr lang="en-US" dirty="0" smtClean="0"/>
              <a:t> (</a:t>
            </a:r>
            <a:r>
              <a:rPr lang="en-US" i="1" dirty="0" smtClean="0"/>
              <a:t>content</a:t>
            </a:r>
            <a:r>
              <a:rPr lang="en-US" dirty="0" smtClean="0"/>
              <a:t>); (4) </a:t>
            </a:r>
            <a:r>
              <a:rPr lang="en-US" dirty="0" err="1" smtClean="0"/>
              <a:t>desain</a:t>
            </a:r>
            <a:r>
              <a:rPr lang="en-US" dirty="0" smtClean="0"/>
              <a:t> </a:t>
            </a:r>
            <a:r>
              <a:rPr lang="en-US" dirty="0" err="1" smtClean="0"/>
              <a:t>grafis</a:t>
            </a:r>
            <a:r>
              <a:rPr lang="en-US" dirty="0" smtClean="0"/>
              <a:t>; (5) </a:t>
            </a:r>
            <a:r>
              <a:rPr lang="en-US" dirty="0" err="1" smtClean="0"/>
              <a:t>penulisan</a:t>
            </a:r>
            <a:r>
              <a:rPr lang="en-US" dirty="0" smtClean="0"/>
              <a:t> </a:t>
            </a:r>
            <a:r>
              <a:rPr lang="en-US" i="1" dirty="0" smtClean="0"/>
              <a:t>font</a:t>
            </a:r>
            <a:r>
              <a:rPr lang="en-US" dirty="0" smtClean="0"/>
              <a:t> (</a:t>
            </a:r>
            <a:r>
              <a:rPr lang="en-US" dirty="0" err="1" smtClean="0"/>
              <a:t>keterbacaan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177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Ekosistem</a:t>
            </a:r>
            <a:r>
              <a:rPr lang="en-US" dirty="0" smtClean="0"/>
              <a:t> </a:t>
            </a:r>
            <a:r>
              <a:rPr lang="en-US" dirty="0" err="1" smtClean="0"/>
              <a:t>eCommerce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t="30769" r="40749" b="9142"/>
          <a:stretch/>
        </p:blipFill>
        <p:spPr bwMode="auto">
          <a:xfrm>
            <a:off x="692072" y="1219200"/>
            <a:ext cx="8070928" cy="5532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09600" y="3124200"/>
            <a:ext cx="2209800" cy="16002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71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WIX, </a:t>
            </a:r>
            <a:r>
              <a:rPr lang="en-US" b="1" dirty="0" err="1" smtClean="0"/>
              <a:t>apa</a:t>
            </a:r>
            <a:r>
              <a:rPr lang="en-US" b="1" dirty="0" smtClean="0"/>
              <a:t> </a:t>
            </a:r>
            <a:r>
              <a:rPr lang="en-US" b="1" dirty="0" err="1" smtClean="0"/>
              <a:t>itu</a:t>
            </a:r>
            <a:r>
              <a:rPr lang="en-US" b="1" dirty="0" smtClean="0"/>
              <a:t>?</a:t>
            </a:r>
            <a:endParaRPr lang="en-US" b="1" dirty="0"/>
          </a:p>
        </p:txBody>
      </p:sp>
      <p:pic>
        <p:nvPicPr>
          <p:cNvPr id="3" name="WIX 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599" y="1143000"/>
            <a:ext cx="8669867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9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1554</TotalTime>
  <Words>738</Words>
  <Application>Microsoft Office PowerPoint</Application>
  <PresentationFormat>On-screen Show (4:3)</PresentationFormat>
  <Paragraphs>73</Paragraphs>
  <Slides>18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Materi pertemuan hari ini</vt:lpstr>
      <vt:lpstr>Ekosistem eCommerce</vt:lpstr>
      <vt:lpstr>WIX, apa itu?</vt:lpstr>
      <vt:lpstr>Delapan Aturan Emas (Golden Rules) untuk Desain Interface (1/3)</vt:lpstr>
      <vt:lpstr>Delapan Aturan Emas (Golden Rules) untuk Desain Interface (2/3)</vt:lpstr>
      <vt:lpstr>Delapan Aturan Emas (Golden Rules) untuk Desain Interface (3/3)</vt:lpstr>
      <vt:lpstr>Search Engine Optimization</vt:lpstr>
      <vt:lpstr>SEO</vt:lpstr>
      <vt:lpstr>Membuat strategi content</vt:lpstr>
      <vt:lpstr>Membuat strategi content</vt:lpstr>
      <vt:lpstr>Desain Grafis dan Font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Marketing Communication</dc:title>
  <dc:creator>ABWidodo</dc:creator>
  <cp:lastModifiedBy>ABWidodo</cp:lastModifiedBy>
  <cp:revision>126</cp:revision>
  <dcterms:created xsi:type="dcterms:W3CDTF">2016-09-04T01:46:24Z</dcterms:created>
  <dcterms:modified xsi:type="dcterms:W3CDTF">2018-04-30T05:52:37Z</dcterms:modified>
</cp:coreProperties>
</file>