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5" r:id="rId7"/>
    <p:sldId id="264" r:id="rId8"/>
    <p:sldId id="266" r:id="rId9"/>
    <p:sldId id="263" r:id="rId10"/>
    <p:sldId id="292" r:id="rId11"/>
    <p:sldId id="259" r:id="rId12"/>
    <p:sldId id="260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4" r:id="rId28"/>
    <p:sldId id="279" r:id="rId29"/>
    <p:sldId id="282" r:id="rId30"/>
    <p:sldId id="283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81BE87-AE6B-C54E-A23F-5D285C726433}" type="doc">
      <dgm:prSet loTypeId="urn:microsoft.com/office/officeart/2005/8/layout/pyramid2" loCatId="" qsTypeId="urn:microsoft.com/office/officeart/2005/8/quickstyle/simple4" qsCatId="simple" csTypeId="urn:microsoft.com/office/officeart/2005/8/colors/accent1_2" csCatId="accent1" phldr="1"/>
      <dgm:spPr/>
    </dgm:pt>
    <dgm:pt modelId="{0EA2A770-C826-D948-B6D9-4C57B0D36F7E}">
      <dgm:prSet phldrT="[Text]"/>
      <dgm:spPr>
        <a:solidFill>
          <a:srgbClr val="F8F8F8">
            <a:alpha val="90000"/>
          </a:srgbClr>
        </a:solidFill>
      </dgm:spPr>
      <dgm:t>
        <a:bodyPr/>
        <a:lstStyle/>
        <a:p>
          <a:r>
            <a:rPr lang="en-US" dirty="0" smtClean="0"/>
            <a:t>Emotional Benefits</a:t>
          </a:r>
          <a:endParaRPr lang="en-US" dirty="0"/>
        </a:p>
      </dgm:t>
    </dgm:pt>
    <dgm:pt modelId="{406CF98B-249E-3C4D-B8B1-78A4C7CCB4B9}" type="parTrans" cxnId="{A6E69CE5-8474-6241-8C2D-090EE832CAF9}">
      <dgm:prSet/>
      <dgm:spPr/>
      <dgm:t>
        <a:bodyPr/>
        <a:lstStyle/>
        <a:p>
          <a:endParaRPr lang="en-US"/>
        </a:p>
      </dgm:t>
    </dgm:pt>
    <dgm:pt modelId="{01FB8039-92C0-3341-A4BA-D67EA7AD7B3B}" type="sibTrans" cxnId="{A6E69CE5-8474-6241-8C2D-090EE832CAF9}">
      <dgm:prSet/>
      <dgm:spPr/>
      <dgm:t>
        <a:bodyPr/>
        <a:lstStyle/>
        <a:p>
          <a:endParaRPr lang="en-US"/>
        </a:p>
      </dgm:t>
    </dgm:pt>
    <dgm:pt modelId="{0F1409CD-05C7-5249-8D95-108639B2D0BB}">
      <dgm:prSet phldrT="[Text]"/>
      <dgm:spPr>
        <a:solidFill>
          <a:srgbClr val="F8F8F8">
            <a:alpha val="90000"/>
          </a:srgbClr>
        </a:solidFill>
      </dgm:spPr>
      <dgm:t>
        <a:bodyPr/>
        <a:lstStyle/>
        <a:p>
          <a:r>
            <a:rPr lang="en-US" dirty="0" smtClean="0"/>
            <a:t>Functional Benefits</a:t>
          </a:r>
          <a:endParaRPr lang="en-US" dirty="0"/>
        </a:p>
      </dgm:t>
    </dgm:pt>
    <dgm:pt modelId="{84C56395-F96A-AF41-B029-A6570E0224C3}" type="parTrans" cxnId="{13934A4C-C708-584D-B4C7-14CEE899ADE7}">
      <dgm:prSet/>
      <dgm:spPr/>
      <dgm:t>
        <a:bodyPr/>
        <a:lstStyle/>
        <a:p>
          <a:endParaRPr lang="en-US"/>
        </a:p>
      </dgm:t>
    </dgm:pt>
    <dgm:pt modelId="{69551234-B79B-6542-BA16-8EF635E31CDE}" type="sibTrans" cxnId="{13934A4C-C708-584D-B4C7-14CEE899ADE7}">
      <dgm:prSet/>
      <dgm:spPr/>
      <dgm:t>
        <a:bodyPr/>
        <a:lstStyle/>
        <a:p>
          <a:endParaRPr lang="en-US"/>
        </a:p>
      </dgm:t>
    </dgm:pt>
    <dgm:pt modelId="{1144F67C-B8BE-AB4F-8C64-AF38A9A9B455}">
      <dgm:prSet phldrT="[Text]"/>
      <dgm:spPr>
        <a:solidFill>
          <a:srgbClr val="F8F8F8">
            <a:alpha val="90000"/>
          </a:srgbClr>
        </a:solidFill>
      </dgm:spPr>
      <dgm:t>
        <a:bodyPr/>
        <a:lstStyle/>
        <a:p>
          <a:r>
            <a:rPr lang="en-US" dirty="0" smtClean="0"/>
            <a:t>Product Attributes</a:t>
          </a:r>
          <a:endParaRPr lang="en-US" dirty="0"/>
        </a:p>
      </dgm:t>
    </dgm:pt>
    <dgm:pt modelId="{749E1599-9084-A545-A409-6620B2DD2603}" type="parTrans" cxnId="{C4BF019F-059F-A546-B4F6-13A7EE2FAD47}">
      <dgm:prSet/>
      <dgm:spPr/>
      <dgm:t>
        <a:bodyPr/>
        <a:lstStyle/>
        <a:p>
          <a:endParaRPr lang="en-US"/>
        </a:p>
      </dgm:t>
    </dgm:pt>
    <dgm:pt modelId="{031F749D-095D-6F4D-A20D-D409CA3985C7}" type="sibTrans" cxnId="{C4BF019F-059F-A546-B4F6-13A7EE2FAD47}">
      <dgm:prSet/>
      <dgm:spPr/>
      <dgm:t>
        <a:bodyPr/>
        <a:lstStyle/>
        <a:p>
          <a:endParaRPr lang="en-US"/>
        </a:p>
      </dgm:t>
    </dgm:pt>
    <dgm:pt modelId="{DD1D1FD7-9D68-BE40-A946-A9F87326AC00}">
      <dgm:prSet phldrT="[Text]"/>
      <dgm:spPr>
        <a:solidFill>
          <a:srgbClr val="F8F8F8">
            <a:alpha val="90000"/>
          </a:srgbClr>
        </a:solidFill>
      </dgm:spPr>
      <dgm:t>
        <a:bodyPr/>
        <a:lstStyle/>
        <a:p>
          <a:r>
            <a:rPr lang="en-US" dirty="0" smtClean="0"/>
            <a:t>Values</a:t>
          </a:r>
          <a:endParaRPr lang="en-US" dirty="0"/>
        </a:p>
      </dgm:t>
    </dgm:pt>
    <dgm:pt modelId="{73F1C0F0-2CB9-2C4A-9C20-F122C53499CB}" type="parTrans" cxnId="{E54D02C9-8D9F-534B-AF7D-F6CF7D523E50}">
      <dgm:prSet/>
      <dgm:spPr/>
      <dgm:t>
        <a:bodyPr/>
        <a:lstStyle/>
        <a:p>
          <a:endParaRPr lang="en-US"/>
        </a:p>
      </dgm:t>
    </dgm:pt>
    <dgm:pt modelId="{6C15D688-2D69-2B45-9232-057CD84D7805}" type="sibTrans" cxnId="{E54D02C9-8D9F-534B-AF7D-F6CF7D523E50}">
      <dgm:prSet/>
      <dgm:spPr/>
      <dgm:t>
        <a:bodyPr/>
        <a:lstStyle/>
        <a:p>
          <a:endParaRPr lang="en-US"/>
        </a:p>
      </dgm:t>
    </dgm:pt>
    <dgm:pt modelId="{19A6960A-316C-1A46-B3B2-5FE0B78E94EA}">
      <dgm:prSet phldrT="[Text]"/>
      <dgm:spPr>
        <a:solidFill>
          <a:srgbClr val="F8F8F8">
            <a:alpha val="90000"/>
          </a:srgbClr>
        </a:solidFill>
      </dgm:spPr>
      <dgm:t>
        <a:bodyPr/>
        <a:lstStyle/>
        <a:p>
          <a:r>
            <a:rPr lang="en-US" dirty="0" smtClean="0"/>
            <a:t>Personalities</a:t>
          </a:r>
          <a:endParaRPr lang="en-US" dirty="0"/>
        </a:p>
      </dgm:t>
    </dgm:pt>
    <dgm:pt modelId="{2A52CBF0-84CB-DA48-9BEE-D656A82B93F9}" type="parTrans" cxnId="{6F83DBA3-8744-5744-B0BA-8347401B13E5}">
      <dgm:prSet/>
      <dgm:spPr/>
      <dgm:t>
        <a:bodyPr/>
        <a:lstStyle/>
        <a:p>
          <a:endParaRPr lang="en-US"/>
        </a:p>
      </dgm:t>
    </dgm:pt>
    <dgm:pt modelId="{BD7D60DB-A8F8-FE46-B1F9-D2FA50F549E0}" type="sibTrans" cxnId="{6F83DBA3-8744-5744-B0BA-8347401B13E5}">
      <dgm:prSet/>
      <dgm:spPr/>
      <dgm:t>
        <a:bodyPr/>
        <a:lstStyle/>
        <a:p>
          <a:endParaRPr lang="en-US"/>
        </a:p>
      </dgm:t>
    </dgm:pt>
    <dgm:pt modelId="{B60F18E4-B852-E948-B5B0-9B726048A3F8}" type="pres">
      <dgm:prSet presAssocID="{B981BE87-AE6B-C54E-A23F-5D285C726433}" presName="compositeShape" presStyleCnt="0">
        <dgm:presLayoutVars>
          <dgm:dir/>
          <dgm:resizeHandles/>
        </dgm:presLayoutVars>
      </dgm:prSet>
      <dgm:spPr/>
    </dgm:pt>
    <dgm:pt modelId="{0DC3B4CB-E962-8D41-803B-38E6617492C8}" type="pres">
      <dgm:prSet presAssocID="{B981BE87-AE6B-C54E-A23F-5D285C726433}" presName="pyramid" presStyleLbl="node1" presStyleIdx="0" presStyleCnt="1"/>
      <dgm:spPr/>
    </dgm:pt>
    <dgm:pt modelId="{56055E8D-4DB2-154E-A72C-A1B9C6BC87D0}" type="pres">
      <dgm:prSet presAssocID="{B981BE87-AE6B-C54E-A23F-5D285C726433}" presName="theList" presStyleCnt="0"/>
      <dgm:spPr/>
    </dgm:pt>
    <dgm:pt modelId="{A18DC060-A8EA-1549-B761-4D57926E3A01}" type="pres">
      <dgm:prSet presAssocID="{19A6960A-316C-1A46-B3B2-5FE0B78E94EA}" presName="aNode" presStyleLbl="fgAcc1" presStyleIdx="0" presStyleCnt="5" custLinFactY="-4108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F5E260-BC02-C348-BBD1-0F5BDCE41204}" type="pres">
      <dgm:prSet presAssocID="{19A6960A-316C-1A46-B3B2-5FE0B78E94EA}" presName="aSpace" presStyleCnt="0"/>
      <dgm:spPr/>
    </dgm:pt>
    <dgm:pt modelId="{3C1B28B8-FA99-3646-81AB-70B6764EE130}" type="pres">
      <dgm:prSet presAssocID="{DD1D1FD7-9D68-BE40-A946-A9F87326AC00}" presName="aNode" presStyleLbl="fgAcc1" presStyleIdx="1" presStyleCnt="5" custLinFactY="-1965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066B8B-CC23-AD44-8103-F006C591EAA5}" type="pres">
      <dgm:prSet presAssocID="{DD1D1FD7-9D68-BE40-A946-A9F87326AC00}" presName="aSpace" presStyleCnt="0"/>
      <dgm:spPr/>
    </dgm:pt>
    <dgm:pt modelId="{FC292C62-FD9C-124A-8493-0508F6CFE9E0}" type="pres">
      <dgm:prSet presAssocID="{0EA2A770-C826-D948-B6D9-4C57B0D36F7E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F9FF4-F0AE-FC43-AA23-DE20C0012641}" type="pres">
      <dgm:prSet presAssocID="{0EA2A770-C826-D948-B6D9-4C57B0D36F7E}" presName="aSpace" presStyleCnt="0"/>
      <dgm:spPr/>
    </dgm:pt>
    <dgm:pt modelId="{68FBF79B-BE4D-F440-A43D-1A5864647306}" type="pres">
      <dgm:prSet presAssocID="{0F1409CD-05C7-5249-8D95-108639B2D0BB}" presName="aNode" presStyleLbl="fgAcc1" presStyleIdx="3" presStyleCnt="5" custLinFactY="2298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7A5B94-0322-9842-9E05-68C2214A4050}" type="pres">
      <dgm:prSet presAssocID="{0F1409CD-05C7-5249-8D95-108639B2D0BB}" presName="aSpace" presStyleCnt="0"/>
      <dgm:spPr/>
    </dgm:pt>
    <dgm:pt modelId="{B334AA5F-7785-5640-A287-CB2A9FB0CD4C}" type="pres">
      <dgm:prSet presAssocID="{1144F67C-B8BE-AB4F-8C64-AF38A9A9B455}" presName="aNode" presStyleLbl="fgAcc1" presStyleIdx="4" presStyleCnt="5" custLinFactY="5816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239038-2CA5-4042-B948-A0F088231789}" type="pres">
      <dgm:prSet presAssocID="{1144F67C-B8BE-AB4F-8C64-AF38A9A9B455}" presName="aSpace" presStyleCnt="0"/>
      <dgm:spPr/>
    </dgm:pt>
  </dgm:ptLst>
  <dgm:cxnLst>
    <dgm:cxn modelId="{092B9AFD-EB48-4F26-B4CA-E38D6865D6F4}" type="presOf" srcId="{1144F67C-B8BE-AB4F-8C64-AF38A9A9B455}" destId="{B334AA5F-7785-5640-A287-CB2A9FB0CD4C}" srcOrd="0" destOrd="0" presId="urn:microsoft.com/office/officeart/2005/8/layout/pyramid2"/>
    <dgm:cxn modelId="{A19B71FC-F2C3-46BE-B4A9-0CEA3E37EC6C}" type="presOf" srcId="{B981BE87-AE6B-C54E-A23F-5D285C726433}" destId="{B60F18E4-B852-E948-B5B0-9B726048A3F8}" srcOrd="0" destOrd="0" presId="urn:microsoft.com/office/officeart/2005/8/layout/pyramid2"/>
    <dgm:cxn modelId="{6F83DBA3-8744-5744-B0BA-8347401B13E5}" srcId="{B981BE87-AE6B-C54E-A23F-5D285C726433}" destId="{19A6960A-316C-1A46-B3B2-5FE0B78E94EA}" srcOrd="0" destOrd="0" parTransId="{2A52CBF0-84CB-DA48-9BEE-D656A82B93F9}" sibTransId="{BD7D60DB-A8F8-FE46-B1F9-D2FA50F549E0}"/>
    <dgm:cxn modelId="{E54D02C9-8D9F-534B-AF7D-F6CF7D523E50}" srcId="{B981BE87-AE6B-C54E-A23F-5D285C726433}" destId="{DD1D1FD7-9D68-BE40-A946-A9F87326AC00}" srcOrd="1" destOrd="0" parTransId="{73F1C0F0-2CB9-2C4A-9C20-F122C53499CB}" sibTransId="{6C15D688-2D69-2B45-9232-057CD84D7805}"/>
    <dgm:cxn modelId="{13934A4C-C708-584D-B4C7-14CEE899ADE7}" srcId="{B981BE87-AE6B-C54E-A23F-5D285C726433}" destId="{0F1409CD-05C7-5249-8D95-108639B2D0BB}" srcOrd="3" destOrd="0" parTransId="{84C56395-F96A-AF41-B029-A6570E0224C3}" sibTransId="{69551234-B79B-6542-BA16-8EF635E31CDE}"/>
    <dgm:cxn modelId="{6A6D58B3-1B01-409A-9C18-9AD0A6E05BCF}" type="presOf" srcId="{0EA2A770-C826-D948-B6D9-4C57B0D36F7E}" destId="{FC292C62-FD9C-124A-8493-0508F6CFE9E0}" srcOrd="0" destOrd="0" presId="urn:microsoft.com/office/officeart/2005/8/layout/pyramid2"/>
    <dgm:cxn modelId="{AB64781A-6F8B-4C82-A659-6783557AEBEA}" type="presOf" srcId="{DD1D1FD7-9D68-BE40-A946-A9F87326AC00}" destId="{3C1B28B8-FA99-3646-81AB-70B6764EE130}" srcOrd="0" destOrd="0" presId="urn:microsoft.com/office/officeart/2005/8/layout/pyramid2"/>
    <dgm:cxn modelId="{E28EFA58-5C96-4472-A80B-57AF4EA49708}" type="presOf" srcId="{19A6960A-316C-1A46-B3B2-5FE0B78E94EA}" destId="{A18DC060-A8EA-1549-B761-4D57926E3A01}" srcOrd="0" destOrd="0" presId="urn:microsoft.com/office/officeart/2005/8/layout/pyramid2"/>
    <dgm:cxn modelId="{A6E69CE5-8474-6241-8C2D-090EE832CAF9}" srcId="{B981BE87-AE6B-C54E-A23F-5D285C726433}" destId="{0EA2A770-C826-D948-B6D9-4C57B0D36F7E}" srcOrd="2" destOrd="0" parTransId="{406CF98B-249E-3C4D-B8B1-78A4C7CCB4B9}" sibTransId="{01FB8039-92C0-3341-A4BA-D67EA7AD7B3B}"/>
    <dgm:cxn modelId="{C4094871-C090-4E9B-9A33-18233ECE492F}" type="presOf" srcId="{0F1409CD-05C7-5249-8D95-108639B2D0BB}" destId="{68FBF79B-BE4D-F440-A43D-1A5864647306}" srcOrd="0" destOrd="0" presId="urn:microsoft.com/office/officeart/2005/8/layout/pyramid2"/>
    <dgm:cxn modelId="{C4BF019F-059F-A546-B4F6-13A7EE2FAD47}" srcId="{B981BE87-AE6B-C54E-A23F-5D285C726433}" destId="{1144F67C-B8BE-AB4F-8C64-AF38A9A9B455}" srcOrd="4" destOrd="0" parTransId="{749E1599-9084-A545-A409-6620B2DD2603}" sibTransId="{031F749D-095D-6F4D-A20D-D409CA3985C7}"/>
    <dgm:cxn modelId="{BE607663-AFAA-4D42-BBB8-F0E5D9330407}" type="presParOf" srcId="{B60F18E4-B852-E948-B5B0-9B726048A3F8}" destId="{0DC3B4CB-E962-8D41-803B-38E6617492C8}" srcOrd="0" destOrd="0" presId="urn:microsoft.com/office/officeart/2005/8/layout/pyramid2"/>
    <dgm:cxn modelId="{A2551705-8013-426C-9BCC-6413D6750260}" type="presParOf" srcId="{B60F18E4-B852-E948-B5B0-9B726048A3F8}" destId="{56055E8D-4DB2-154E-A72C-A1B9C6BC87D0}" srcOrd="1" destOrd="0" presId="urn:microsoft.com/office/officeart/2005/8/layout/pyramid2"/>
    <dgm:cxn modelId="{BE4F7773-7170-4763-9834-8F0DB7330C91}" type="presParOf" srcId="{56055E8D-4DB2-154E-A72C-A1B9C6BC87D0}" destId="{A18DC060-A8EA-1549-B761-4D57926E3A01}" srcOrd="0" destOrd="0" presId="urn:microsoft.com/office/officeart/2005/8/layout/pyramid2"/>
    <dgm:cxn modelId="{DCA8622F-68DB-414D-979C-0E7FABB67F93}" type="presParOf" srcId="{56055E8D-4DB2-154E-A72C-A1B9C6BC87D0}" destId="{68F5E260-BC02-C348-BBD1-0F5BDCE41204}" srcOrd="1" destOrd="0" presId="urn:microsoft.com/office/officeart/2005/8/layout/pyramid2"/>
    <dgm:cxn modelId="{02C0867F-327F-4183-BD8A-55E268DAC15F}" type="presParOf" srcId="{56055E8D-4DB2-154E-A72C-A1B9C6BC87D0}" destId="{3C1B28B8-FA99-3646-81AB-70B6764EE130}" srcOrd="2" destOrd="0" presId="urn:microsoft.com/office/officeart/2005/8/layout/pyramid2"/>
    <dgm:cxn modelId="{039B969A-64E0-40F6-86D4-53F01434A901}" type="presParOf" srcId="{56055E8D-4DB2-154E-A72C-A1B9C6BC87D0}" destId="{44066B8B-CC23-AD44-8103-F006C591EAA5}" srcOrd="3" destOrd="0" presId="urn:microsoft.com/office/officeart/2005/8/layout/pyramid2"/>
    <dgm:cxn modelId="{75C9A7DF-61A8-46CB-B658-1638AA5C098E}" type="presParOf" srcId="{56055E8D-4DB2-154E-A72C-A1B9C6BC87D0}" destId="{FC292C62-FD9C-124A-8493-0508F6CFE9E0}" srcOrd="4" destOrd="0" presId="urn:microsoft.com/office/officeart/2005/8/layout/pyramid2"/>
    <dgm:cxn modelId="{50FCC0B0-3DB9-4547-ADCA-46C3A951101A}" type="presParOf" srcId="{56055E8D-4DB2-154E-A72C-A1B9C6BC87D0}" destId="{44EF9FF4-F0AE-FC43-AA23-DE20C0012641}" srcOrd="5" destOrd="0" presId="urn:microsoft.com/office/officeart/2005/8/layout/pyramid2"/>
    <dgm:cxn modelId="{49494BEE-3F5A-4F8E-8976-3BFFE6F59B12}" type="presParOf" srcId="{56055E8D-4DB2-154E-A72C-A1B9C6BC87D0}" destId="{68FBF79B-BE4D-F440-A43D-1A5864647306}" srcOrd="6" destOrd="0" presId="urn:microsoft.com/office/officeart/2005/8/layout/pyramid2"/>
    <dgm:cxn modelId="{6BC6A3F1-F042-4103-B7B9-1C41833EE257}" type="presParOf" srcId="{56055E8D-4DB2-154E-A72C-A1B9C6BC87D0}" destId="{827A5B94-0322-9842-9E05-68C2214A4050}" srcOrd="7" destOrd="0" presId="urn:microsoft.com/office/officeart/2005/8/layout/pyramid2"/>
    <dgm:cxn modelId="{19DBA0FE-827C-43C8-9835-EDC492646F3F}" type="presParOf" srcId="{56055E8D-4DB2-154E-A72C-A1B9C6BC87D0}" destId="{B334AA5F-7785-5640-A287-CB2A9FB0CD4C}" srcOrd="8" destOrd="0" presId="urn:microsoft.com/office/officeart/2005/8/layout/pyramid2"/>
    <dgm:cxn modelId="{52BE9047-5970-44CC-AE71-5FE9C517ECEF}" type="presParOf" srcId="{56055E8D-4DB2-154E-A72C-A1B9C6BC87D0}" destId="{04239038-2CA5-4042-B948-A0F088231789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3B4CB-E962-8D41-803B-38E6617492C8}">
      <dsp:nvSpPr>
        <dsp:cNvPr id="0" name=""/>
        <dsp:cNvSpPr/>
      </dsp:nvSpPr>
      <dsp:spPr>
        <a:xfrm>
          <a:off x="135464" y="0"/>
          <a:ext cx="3894666" cy="3894666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8DC060-A8EA-1549-B761-4D57926E3A01}">
      <dsp:nvSpPr>
        <dsp:cNvPr id="0" name=""/>
        <dsp:cNvSpPr/>
      </dsp:nvSpPr>
      <dsp:spPr>
        <a:xfrm>
          <a:off x="2082797" y="93135"/>
          <a:ext cx="2531532" cy="553772"/>
        </a:xfrm>
        <a:prstGeom prst="roundRect">
          <a:avLst/>
        </a:prstGeom>
        <a:solidFill>
          <a:srgbClr val="F8F8F8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Personalities</a:t>
          </a:r>
          <a:endParaRPr lang="en-US" sz="2300" kern="1200" dirty="0"/>
        </a:p>
      </dsp:txBody>
      <dsp:txXfrm>
        <a:off x="2109830" y="120168"/>
        <a:ext cx="2477466" cy="499706"/>
      </dsp:txXfrm>
    </dsp:sp>
    <dsp:sp modelId="{3C1B28B8-FA99-3646-81AB-70B6764EE130}">
      <dsp:nvSpPr>
        <dsp:cNvPr id="0" name=""/>
        <dsp:cNvSpPr/>
      </dsp:nvSpPr>
      <dsp:spPr>
        <a:xfrm>
          <a:off x="2082797" y="834759"/>
          <a:ext cx="2531532" cy="553772"/>
        </a:xfrm>
        <a:prstGeom prst="roundRect">
          <a:avLst/>
        </a:prstGeom>
        <a:solidFill>
          <a:srgbClr val="F8F8F8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Values</a:t>
          </a:r>
          <a:endParaRPr lang="en-US" sz="2300" kern="1200" dirty="0"/>
        </a:p>
      </dsp:txBody>
      <dsp:txXfrm>
        <a:off x="2109830" y="861792"/>
        <a:ext cx="2477466" cy="499706"/>
      </dsp:txXfrm>
    </dsp:sp>
    <dsp:sp modelId="{FC292C62-FD9C-124A-8493-0508F6CFE9E0}">
      <dsp:nvSpPr>
        <dsp:cNvPr id="0" name=""/>
        <dsp:cNvSpPr/>
      </dsp:nvSpPr>
      <dsp:spPr>
        <a:xfrm>
          <a:off x="2082797" y="1635835"/>
          <a:ext cx="2531532" cy="553772"/>
        </a:xfrm>
        <a:prstGeom prst="roundRect">
          <a:avLst/>
        </a:prstGeom>
        <a:solidFill>
          <a:srgbClr val="F8F8F8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Emotional Benefits</a:t>
          </a:r>
          <a:endParaRPr lang="en-US" sz="2300" kern="1200" dirty="0"/>
        </a:p>
      </dsp:txBody>
      <dsp:txXfrm>
        <a:off x="2109830" y="1662868"/>
        <a:ext cx="2477466" cy="499706"/>
      </dsp:txXfrm>
    </dsp:sp>
    <dsp:sp modelId="{68FBF79B-BE4D-F440-A43D-1A5864647306}">
      <dsp:nvSpPr>
        <dsp:cNvPr id="0" name=""/>
        <dsp:cNvSpPr/>
      </dsp:nvSpPr>
      <dsp:spPr>
        <a:xfrm>
          <a:off x="2082797" y="2455330"/>
          <a:ext cx="2531532" cy="553772"/>
        </a:xfrm>
        <a:prstGeom prst="roundRect">
          <a:avLst/>
        </a:prstGeom>
        <a:solidFill>
          <a:srgbClr val="F8F8F8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Functional Benefits</a:t>
          </a:r>
          <a:endParaRPr lang="en-US" sz="2300" kern="1200" dirty="0"/>
        </a:p>
      </dsp:txBody>
      <dsp:txXfrm>
        <a:off x="2109830" y="2482363"/>
        <a:ext cx="2477466" cy="499706"/>
      </dsp:txXfrm>
    </dsp:sp>
    <dsp:sp modelId="{B334AA5F-7785-5640-A287-CB2A9FB0CD4C}">
      <dsp:nvSpPr>
        <dsp:cNvPr id="0" name=""/>
        <dsp:cNvSpPr/>
      </dsp:nvSpPr>
      <dsp:spPr>
        <a:xfrm>
          <a:off x="2082797" y="3273159"/>
          <a:ext cx="2531532" cy="553772"/>
        </a:xfrm>
        <a:prstGeom prst="roundRect">
          <a:avLst/>
        </a:prstGeom>
        <a:solidFill>
          <a:srgbClr val="F8F8F8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Product Attributes</a:t>
          </a:r>
          <a:endParaRPr lang="en-US" sz="2300" kern="1200" dirty="0"/>
        </a:p>
      </dsp:txBody>
      <dsp:txXfrm>
        <a:off x="2109830" y="3300192"/>
        <a:ext cx="2477466" cy="499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18A6-FCE1-4D34-A131-AAD3F87D4F0E}" type="datetimeFigureOut">
              <a:rPr lang="id-ID" smtClean="0"/>
              <a:t>17/09/2017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DF9F-45CC-4338-85E9-8D1D1FF950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9029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18A6-FCE1-4D34-A131-AAD3F87D4F0E}" type="datetimeFigureOut">
              <a:rPr lang="id-ID" smtClean="0"/>
              <a:t>17/09/2017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DF9F-45CC-4338-85E9-8D1D1FF950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93939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18A6-FCE1-4D34-A131-AAD3F87D4F0E}" type="datetimeFigureOut">
              <a:rPr lang="id-ID" smtClean="0"/>
              <a:t>17/09/2017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DF9F-45CC-4338-85E9-8D1D1FF950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9748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" y="139838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7" y="1732031"/>
            <a:ext cx="10515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18A6-FCE1-4D34-A131-AAD3F87D4F0E}" type="datetimeFigureOut">
              <a:rPr lang="id-ID" smtClean="0"/>
              <a:t>17/09/2017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DF9F-45CC-4338-85E9-8D1D1FF950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792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18A6-FCE1-4D34-A131-AAD3F87D4F0E}" type="datetimeFigureOut">
              <a:rPr lang="id-ID" smtClean="0"/>
              <a:t>17/09/2017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DF9F-45CC-4338-85E9-8D1D1FF950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285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18A6-FCE1-4D34-A131-AAD3F87D4F0E}" type="datetimeFigureOut">
              <a:rPr lang="id-ID" smtClean="0"/>
              <a:t>17/09/2017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DF9F-45CC-4338-85E9-8D1D1FF950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6414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18A6-FCE1-4D34-A131-AAD3F87D4F0E}" type="datetimeFigureOut">
              <a:rPr lang="id-ID" smtClean="0"/>
              <a:t>17/09/2017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DF9F-45CC-4338-85E9-8D1D1FF950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24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18A6-FCE1-4D34-A131-AAD3F87D4F0E}" type="datetimeFigureOut">
              <a:rPr lang="id-ID" smtClean="0"/>
              <a:t>17/09/2017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DF9F-45CC-4338-85E9-8D1D1FF950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863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18A6-FCE1-4D34-A131-AAD3F87D4F0E}" type="datetimeFigureOut">
              <a:rPr lang="id-ID" smtClean="0"/>
              <a:t>17/09/2017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DF9F-45CC-4338-85E9-8D1D1FF950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620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18A6-FCE1-4D34-A131-AAD3F87D4F0E}" type="datetimeFigureOut">
              <a:rPr lang="id-ID" smtClean="0"/>
              <a:t>17/09/2017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DF9F-45CC-4338-85E9-8D1D1FF950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5671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18A6-FCE1-4D34-A131-AAD3F87D4F0E}" type="datetimeFigureOut">
              <a:rPr lang="id-ID" smtClean="0"/>
              <a:t>17/09/2017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DF9F-45CC-4338-85E9-8D1D1FF950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207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718A6-FCE1-4D34-A131-AAD3F87D4F0E}" type="datetimeFigureOut">
              <a:rPr lang="id-ID" smtClean="0"/>
              <a:t>17/09/2017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0DF9F-45CC-4338-85E9-8D1D1FF9507C}" type="slidenum">
              <a:rPr lang="id-ID" smtClean="0"/>
              <a:t>‹#›</a:t>
            </a:fld>
            <a:endParaRPr lang="id-ID"/>
          </a:p>
        </p:txBody>
      </p:sp>
      <p:sp>
        <p:nvSpPr>
          <p:cNvPr id="7" name="Rectangle 6"/>
          <p:cNvSpPr/>
          <p:nvPr userDrawn="1"/>
        </p:nvSpPr>
        <p:spPr>
          <a:xfrm>
            <a:off x="11353800" y="0"/>
            <a:ext cx="83820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678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About Brand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558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Pyramid</a:t>
            </a:r>
            <a:endParaRPr lang="id-ID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40842925"/>
              </p:ext>
            </p:extLst>
          </p:nvPr>
        </p:nvGraphicFramePr>
        <p:xfrm>
          <a:off x="3031990" y="1964267"/>
          <a:ext cx="4749794" cy="3894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534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5767" y="1963962"/>
            <a:ext cx="6320491" cy="3320732"/>
          </a:xfrm>
        </p:spPr>
        <p:txBody>
          <a:bodyPr>
            <a:noAutofit/>
          </a:bodyPr>
          <a:lstStyle/>
          <a:p>
            <a:r>
              <a:rPr lang="en-US" sz="3200" b="0" i="1" dirty="0" smtClean="0">
                <a:solidFill>
                  <a:schemeClr val="tx1"/>
                </a:solidFill>
                <a:latin typeface="Impact" charset="0"/>
                <a:ea typeface="Impact" charset="0"/>
                <a:cs typeface="Impact" charset="0"/>
              </a:rPr>
              <a:t>Branding is about so much more than what people </a:t>
            </a:r>
            <a:r>
              <a:rPr lang="en-US" sz="3200" b="0" i="1" dirty="0" smtClean="0">
                <a:solidFill>
                  <a:srgbClr val="C00000"/>
                </a:solidFill>
                <a:latin typeface="Impact" charset="0"/>
                <a:ea typeface="Impact" charset="0"/>
                <a:cs typeface="Impact" charset="0"/>
              </a:rPr>
              <a:t>SEE..</a:t>
            </a:r>
            <a:br>
              <a:rPr lang="en-US" sz="3200" b="0" i="1" dirty="0" smtClean="0">
                <a:solidFill>
                  <a:srgbClr val="C00000"/>
                </a:solidFill>
                <a:latin typeface="Impact" charset="0"/>
                <a:ea typeface="Impact" charset="0"/>
                <a:cs typeface="Impact" charset="0"/>
              </a:rPr>
            </a:br>
            <a:r>
              <a:rPr lang="en-US" sz="3200" b="0" i="1" dirty="0" smtClean="0">
                <a:solidFill>
                  <a:schemeClr val="tx1"/>
                </a:solidFill>
                <a:latin typeface="Impact" charset="0"/>
                <a:ea typeface="Impact" charset="0"/>
                <a:cs typeface="Impact" charset="0"/>
              </a:rPr>
              <a:t>It’s about how you make people </a:t>
            </a:r>
            <a:r>
              <a:rPr lang="en-US" sz="3200" b="0" i="1" dirty="0" smtClean="0">
                <a:solidFill>
                  <a:srgbClr val="C00000"/>
                </a:solidFill>
                <a:latin typeface="Impact" charset="0"/>
                <a:ea typeface="Impact" charset="0"/>
                <a:cs typeface="Impact" charset="0"/>
              </a:rPr>
              <a:t>FEEL..</a:t>
            </a:r>
            <a:endParaRPr lang="en-US" sz="3200" b="0" i="1" dirty="0">
              <a:solidFill>
                <a:srgbClr val="C00000"/>
              </a:solidFill>
              <a:latin typeface="Impact" charset="0"/>
              <a:ea typeface="Impact" charset="0"/>
              <a:cs typeface="Impact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297" y="1956887"/>
            <a:ext cx="3168650" cy="332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4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1873807" y="1353318"/>
            <a:ext cx="4647613" cy="47174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2"/>
          <p:cNvSpPr txBox="1"/>
          <p:nvPr/>
        </p:nvSpPr>
        <p:spPr>
          <a:xfrm>
            <a:off x="7260346" y="2854883"/>
            <a:ext cx="2553712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30" dirty="0">
                <a:latin typeface="Impact"/>
                <a:cs typeface="Impact"/>
              </a:rPr>
              <a:t>Your  </a:t>
            </a:r>
            <a:r>
              <a:rPr sz="2400" dirty="0">
                <a:latin typeface="Impact"/>
                <a:cs typeface="Impact"/>
              </a:rPr>
              <a:t>stakeholders  </a:t>
            </a:r>
            <a:r>
              <a:rPr sz="2400" spc="-5" dirty="0">
                <a:latin typeface="Impact"/>
                <a:cs typeface="Impact"/>
              </a:rPr>
              <a:t>will </a:t>
            </a:r>
            <a:r>
              <a:rPr sz="2400" dirty="0">
                <a:latin typeface="Impact"/>
                <a:cs typeface="Impact"/>
              </a:rPr>
              <a:t>need to  be able to</a:t>
            </a:r>
            <a:r>
              <a:rPr sz="2400" spc="-114" dirty="0"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C00000"/>
                </a:solidFill>
                <a:latin typeface="Impact"/>
                <a:cs typeface="Impact"/>
              </a:rPr>
              <a:t>see</a:t>
            </a:r>
            <a:r>
              <a:rPr sz="2400" dirty="0">
                <a:latin typeface="Impact"/>
                <a:cs typeface="Impact"/>
              </a:rPr>
              <a:t>,  </a:t>
            </a:r>
            <a:r>
              <a:rPr sz="2400" spc="-5" dirty="0">
                <a:solidFill>
                  <a:srgbClr val="C00000"/>
                </a:solidFill>
                <a:latin typeface="Impact"/>
                <a:cs typeface="Impact"/>
              </a:rPr>
              <a:t>look</a:t>
            </a:r>
            <a:r>
              <a:rPr sz="2400" spc="-5" dirty="0">
                <a:latin typeface="Impact"/>
                <a:cs typeface="Impact"/>
              </a:rPr>
              <a:t>, </a:t>
            </a:r>
            <a:r>
              <a:rPr sz="2400" dirty="0">
                <a:latin typeface="Impact"/>
                <a:cs typeface="Impact"/>
              </a:rPr>
              <a:t>and </a:t>
            </a:r>
            <a:r>
              <a:rPr sz="2400" spc="-5" dirty="0">
                <a:solidFill>
                  <a:srgbClr val="C00000"/>
                </a:solidFill>
                <a:latin typeface="Impact"/>
                <a:cs typeface="Impact"/>
              </a:rPr>
              <a:t>feel</a:t>
            </a:r>
            <a:r>
              <a:rPr sz="2400" spc="-5" dirty="0">
                <a:latin typeface="Impact"/>
                <a:cs typeface="Impact"/>
              </a:rPr>
              <a:t>  your</a:t>
            </a:r>
            <a:r>
              <a:rPr sz="2400" spc="-85" dirty="0"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C00000"/>
                </a:solidFill>
                <a:latin typeface="Impact"/>
                <a:cs typeface="Impact"/>
              </a:rPr>
              <a:t>BRAND</a:t>
            </a:r>
          </a:p>
        </p:txBody>
      </p:sp>
      <p:sp>
        <p:nvSpPr>
          <p:cNvPr id="6" name="object 3"/>
          <p:cNvSpPr txBox="1"/>
          <p:nvPr/>
        </p:nvSpPr>
        <p:spPr>
          <a:xfrm>
            <a:off x="3889589" y="3386994"/>
            <a:ext cx="845819" cy="370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231F20"/>
                </a:solidFill>
                <a:latin typeface="Impact"/>
                <a:cs typeface="Impact"/>
              </a:rPr>
              <a:t>BRAND</a:t>
            </a:r>
            <a:endParaRPr sz="2400">
              <a:latin typeface="Impact"/>
              <a:cs typeface="Impact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3999559" y="1474006"/>
            <a:ext cx="635635" cy="884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75" marR="5080" indent="-67310">
              <a:lnSpc>
                <a:spcPct val="100000"/>
              </a:lnSpc>
            </a:pPr>
            <a:r>
              <a:rPr sz="1150" dirty="0" smtClean="0">
                <a:solidFill>
                  <a:srgbClr val="FFFFFF"/>
                </a:solidFill>
                <a:latin typeface="Impact"/>
                <a:cs typeface="Impact"/>
              </a:rPr>
              <a:t>Customer  </a:t>
            </a:r>
            <a:endParaRPr lang="en-US" sz="1150" dirty="0">
              <a:solidFill>
                <a:srgbClr val="FFFFFF"/>
              </a:solidFill>
              <a:latin typeface="Impact"/>
              <a:cs typeface="Impact"/>
            </a:endParaRPr>
          </a:p>
          <a:p>
            <a:pPr marL="79375" marR="5080" indent="-67310" algn="ctr">
              <a:lnSpc>
                <a:spcPct val="100000"/>
              </a:lnSpc>
            </a:pPr>
            <a:r>
              <a:rPr lang="en-US" sz="1150" dirty="0" smtClean="0">
                <a:solidFill>
                  <a:srgbClr val="FFFFFF"/>
                </a:solidFill>
                <a:latin typeface="Impact"/>
                <a:cs typeface="Impact"/>
              </a:rPr>
              <a:t>&amp;</a:t>
            </a:r>
          </a:p>
          <a:p>
            <a:pPr marL="79375" marR="5080" indent="-67310" algn="ctr">
              <a:lnSpc>
                <a:spcPct val="100000"/>
              </a:lnSpc>
            </a:pPr>
            <a:r>
              <a:rPr lang="en-US" sz="1150" dirty="0" smtClean="0">
                <a:solidFill>
                  <a:srgbClr val="FFFFFF"/>
                </a:solidFill>
                <a:latin typeface="Impact"/>
                <a:cs typeface="Impact"/>
              </a:rPr>
              <a:t>Service</a:t>
            </a:r>
          </a:p>
          <a:p>
            <a:pPr marL="79375" marR="5080" indent="-67310" algn="ctr">
              <a:lnSpc>
                <a:spcPct val="100000"/>
              </a:lnSpc>
            </a:pPr>
            <a:r>
              <a:rPr lang="en-US" sz="1150" dirty="0" smtClean="0">
                <a:solidFill>
                  <a:srgbClr val="FFFFFF"/>
                </a:solidFill>
                <a:latin typeface="Impact"/>
                <a:cs typeface="Impact"/>
              </a:rPr>
              <a:t>Excellence</a:t>
            </a:r>
            <a:endParaRPr sz="1150" dirty="0">
              <a:latin typeface="Impact"/>
              <a:cs typeface="Impact"/>
            </a:endParaRPr>
          </a:p>
        </p:txBody>
      </p:sp>
      <p:sp>
        <p:nvSpPr>
          <p:cNvPr id="8" name="object 5"/>
          <p:cNvSpPr txBox="1"/>
          <p:nvPr/>
        </p:nvSpPr>
        <p:spPr>
          <a:xfrm>
            <a:off x="5766560" y="1691722"/>
            <a:ext cx="35179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Impact"/>
                <a:cs typeface="Impact"/>
              </a:rPr>
              <a:t>Price</a:t>
            </a:r>
            <a:endParaRPr sz="1200">
              <a:latin typeface="Impact"/>
              <a:cs typeface="Impact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5790944" y="3406222"/>
            <a:ext cx="54927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651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Impact"/>
                <a:cs typeface="Impact"/>
              </a:rPr>
              <a:t>Product  </a:t>
            </a:r>
            <a:r>
              <a:rPr sz="1200" spc="-5" dirty="0">
                <a:solidFill>
                  <a:srgbClr val="FFFFFF"/>
                </a:solidFill>
                <a:latin typeface="Impact"/>
                <a:cs typeface="Impact"/>
              </a:rPr>
              <a:t>Benefits</a:t>
            </a:r>
            <a:endParaRPr sz="1200">
              <a:latin typeface="Impact"/>
              <a:cs typeface="Impact"/>
            </a:endParaRPr>
          </a:p>
        </p:txBody>
      </p:sp>
      <p:sp>
        <p:nvSpPr>
          <p:cNvPr id="10" name="object 7"/>
          <p:cNvSpPr txBox="1"/>
          <p:nvPr/>
        </p:nvSpPr>
        <p:spPr>
          <a:xfrm>
            <a:off x="5552946" y="5253523"/>
            <a:ext cx="829944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509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Impact"/>
                <a:cs typeface="Impact"/>
              </a:rPr>
              <a:t>Website </a:t>
            </a:r>
            <a:r>
              <a:rPr sz="1200" spc="-5" dirty="0">
                <a:solidFill>
                  <a:srgbClr val="FFFFFF"/>
                </a:solidFill>
                <a:latin typeface="Impact"/>
                <a:cs typeface="Impact"/>
              </a:rPr>
              <a:t>&amp;  </a:t>
            </a:r>
            <a:r>
              <a:rPr sz="1200" dirty="0">
                <a:solidFill>
                  <a:srgbClr val="FFFFFF"/>
                </a:solidFill>
                <a:latin typeface="Impact"/>
                <a:cs typeface="Impact"/>
              </a:rPr>
              <a:t>Social</a:t>
            </a:r>
            <a:r>
              <a:rPr sz="1200" spc="-105" dirty="0">
                <a:solidFill>
                  <a:srgbClr val="FFFFFF"/>
                </a:solidFill>
                <a:latin typeface="Impact"/>
                <a:cs typeface="Impact"/>
              </a:rPr>
              <a:t> </a:t>
            </a:r>
            <a:r>
              <a:rPr sz="1200" dirty="0">
                <a:solidFill>
                  <a:srgbClr val="FFFFFF"/>
                </a:solidFill>
                <a:latin typeface="Impact"/>
                <a:cs typeface="Impact"/>
              </a:rPr>
              <a:t>Media</a:t>
            </a:r>
            <a:endParaRPr sz="1200">
              <a:latin typeface="Impact"/>
              <a:cs typeface="Impact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3973714" y="5344243"/>
            <a:ext cx="71310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605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Impact"/>
                <a:cs typeface="Impact"/>
              </a:rPr>
              <a:t>Public  Perception</a:t>
            </a:r>
            <a:endParaRPr sz="1200">
              <a:latin typeface="Impact"/>
              <a:cs typeface="Impact"/>
            </a:endParaRPr>
          </a:p>
        </p:txBody>
      </p:sp>
      <p:sp>
        <p:nvSpPr>
          <p:cNvPr id="12" name="object 9"/>
          <p:cNvSpPr txBox="1"/>
          <p:nvPr/>
        </p:nvSpPr>
        <p:spPr>
          <a:xfrm>
            <a:off x="2353414" y="5253523"/>
            <a:ext cx="561340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865" marR="5080" indent="-508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Impact"/>
                <a:cs typeface="Impact"/>
              </a:rPr>
              <a:t>Package  Design</a:t>
            </a:r>
            <a:endParaRPr sz="1200">
              <a:latin typeface="Impact"/>
              <a:cs typeface="Impact"/>
            </a:endParaRPr>
          </a:p>
        </p:txBody>
      </p:sp>
      <p:sp>
        <p:nvSpPr>
          <p:cNvPr id="13" name="object 10"/>
          <p:cNvSpPr txBox="1"/>
          <p:nvPr/>
        </p:nvSpPr>
        <p:spPr>
          <a:xfrm>
            <a:off x="2296707" y="3373926"/>
            <a:ext cx="46037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0485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Impact"/>
                <a:cs typeface="Impact"/>
              </a:rPr>
              <a:t>Logo  </a:t>
            </a:r>
            <a:r>
              <a:rPr sz="1200" dirty="0">
                <a:solidFill>
                  <a:srgbClr val="FFFFFF"/>
                </a:solidFill>
                <a:latin typeface="Impact"/>
                <a:cs typeface="Impact"/>
              </a:rPr>
              <a:t>Design</a:t>
            </a:r>
            <a:endParaRPr sz="1200">
              <a:latin typeface="Impact"/>
              <a:cs typeface="Impact"/>
            </a:endParaRPr>
          </a:p>
        </p:txBody>
      </p:sp>
      <p:sp>
        <p:nvSpPr>
          <p:cNvPr id="14" name="object 11"/>
          <p:cNvSpPr txBox="1"/>
          <p:nvPr/>
        </p:nvSpPr>
        <p:spPr>
          <a:xfrm>
            <a:off x="2208679" y="1601006"/>
            <a:ext cx="92646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33045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Impact"/>
                <a:cs typeface="Impact"/>
              </a:rPr>
              <a:t>Colors,  Type </a:t>
            </a:r>
            <a:r>
              <a:rPr sz="1200" spc="-5" dirty="0">
                <a:solidFill>
                  <a:srgbClr val="FFFFFF"/>
                </a:solidFill>
                <a:latin typeface="Impact"/>
                <a:cs typeface="Impact"/>
              </a:rPr>
              <a:t>&amp;</a:t>
            </a:r>
            <a:r>
              <a:rPr sz="1200" spc="-70" dirty="0">
                <a:solidFill>
                  <a:srgbClr val="FFFFFF"/>
                </a:solidFill>
                <a:latin typeface="Impact"/>
                <a:cs typeface="Impact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Impact"/>
                <a:cs typeface="Impact"/>
              </a:rPr>
              <a:t>Tagline</a:t>
            </a:r>
            <a:endParaRPr sz="1200" dirty="0"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416066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11" y="2587202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Merek</a:t>
            </a:r>
            <a:r>
              <a:rPr lang="en-US" dirty="0" smtClean="0"/>
              <a:t>?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9127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endParaRPr lang="id-ID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706470" y="1237130"/>
            <a:ext cx="130436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 descr="Hasil gambar untuk produ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458" y="1579001"/>
            <a:ext cx="7616825" cy="327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asil gambar untuk mercede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579" y="4851416"/>
            <a:ext cx="2944902" cy="165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asil gambar untuk bmw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360" y="5060076"/>
            <a:ext cx="1323605" cy="132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asil gambar untuk mazda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5161583"/>
            <a:ext cx="1680883" cy="112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98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Jasa</a:t>
            </a:r>
            <a:r>
              <a:rPr lang="en-US" dirty="0" smtClean="0"/>
              <a:t>/Service</a:t>
            </a:r>
            <a:endParaRPr lang="id-ID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706470" y="1237130"/>
            <a:ext cx="130436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 descr="Hasil gambar untuk lion 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458" y="2843854"/>
            <a:ext cx="27432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asil gambar untuk ti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247" y="4352120"/>
            <a:ext cx="27908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asil gambar untuk j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708" y="2338659"/>
            <a:ext cx="3034691" cy="17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Hasil gambar untuk bank b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4346" name="Picture 10" descr="Hasil gambar untuk bank bni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5" t="26803" r="22563" b="30157"/>
          <a:stretch/>
        </p:blipFill>
        <p:spPr bwMode="auto">
          <a:xfrm>
            <a:off x="893971" y="4227307"/>
            <a:ext cx="2418812" cy="110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Hasil gambar untuk asuransi prudenti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470" y="4008453"/>
            <a:ext cx="1875208" cy="186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Hasil gambar untuk bank mandir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765" y="2641278"/>
            <a:ext cx="2601693" cy="13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60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Tempat</a:t>
            </a:r>
            <a:endParaRPr lang="id-ID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719917" y="1237130"/>
            <a:ext cx="130436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2" descr="Hasil gambar untuk visit indones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3316" name="Picture 4" descr="Hasil gambar untuk visit indone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174046"/>
            <a:ext cx="3839543" cy="228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asil gambar untuk visit so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345" y="3058217"/>
            <a:ext cx="2475083" cy="128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asil gambar untuk visit lombo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4" t="14755" r="5021" b="26168"/>
          <a:stretch/>
        </p:blipFill>
        <p:spPr bwMode="auto">
          <a:xfrm>
            <a:off x="7146387" y="2348490"/>
            <a:ext cx="3868616" cy="270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57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Ide/</a:t>
            </a:r>
            <a:r>
              <a:rPr lang="en-US" dirty="0" err="1" smtClean="0"/>
              <a:t>Gagasan</a:t>
            </a:r>
            <a:endParaRPr lang="id-ID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719917" y="1237130"/>
            <a:ext cx="130436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Hasil gambar untuk dentsu w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446" y="1882588"/>
            <a:ext cx="2514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asil gambar untuk balance scorec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741" y="1882588"/>
            <a:ext cx="5377946" cy="385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12"/>
          <p:cNvSpPr txBox="1"/>
          <p:nvPr/>
        </p:nvSpPr>
        <p:spPr>
          <a:xfrm>
            <a:off x="6614887" y="5969653"/>
            <a:ext cx="525886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US" sz="2400" spc="-30" dirty="0" smtClean="0">
                <a:latin typeface="Impact"/>
                <a:cs typeface="Impact"/>
              </a:rPr>
              <a:t>Robert Kaplan &amp; David Norton</a:t>
            </a:r>
            <a:endParaRPr sz="2400" dirty="0">
              <a:solidFill>
                <a:srgbClr val="C00000"/>
              </a:solidFill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63182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Orang</a:t>
            </a:r>
            <a:endParaRPr lang="id-ID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719917" y="1237130"/>
            <a:ext cx="130436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2" descr="Hasil gambar untuk jokowi j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1268" name="Picture 4" descr="Hasil gambar untuk jokowi j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27" y="2218765"/>
            <a:ext cx="3062755" cy="272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asil gambar untuk ridwan kam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317" y="2218765"/>
            <a:ext cx="2556343" cy="274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asil gambar untuk aho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7" r="16184"/>
          <a:stretch/>
        </p:blipFill>
        <p:spPr bwMode="auto">
          <a:xfrm>
            <a:off x="7572095" y="2241669"/>
            <a:ext cx="3251781" cy="272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59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Organisasi</a:t>
            </a:r>
            <a:endParaRPr lang="id-ID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719917" y="1237130"/>
            <a:ext cx="130436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2" descr="Hasil gambar untuk golk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244" name="Picture 4" descr="Hasil gambar untuk golk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46" y="2322885"/>
            <a:ext cx="2266908" cy="241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asil gambar untuk P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637" y="2334423"/>
            <a:ext cx="1782250" cy="253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asil gambar untuk pol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370" y="2386202"/>
            <a:ext cx="2448140" cy="243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asil gambar untuk pssi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4" r="19568"/>
          <a:stretch/>
        </p:blipFill>
        <p:spPr bwMode="auto">
          <a:xfrm>
            <a:off x="8807823" y="2568016"/>
            <a:ext cx="2099525" cy="206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45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History of Brands</a:t>
            </a:r>
            <a:endParaRPr lang="id-ID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840941" y="1250577"/>
            <a:ext cx="130436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asil gambar untuk cow br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279" y="4101353"/>
            <a:ext cx="4043721" cy="275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9087" y="1801577"/>
            <a:ext cx="7811572" cy="5056423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Berasal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kata </a:t>
            </a:r>
            <a:r>
              <a:rPr lang="en-US" sz="2400" i="1" dirty="0" err="1" smtClean="0"/>
              <a:t>brandr</a:t>
            </a:r>
            <a:r>
              <a:rPr lang="en-US" sz="2400" i="1" dirty="0" smtClean="0"/>
              <a:t> </a:t>
            </a:r>
            <a:r>
              <a:rPr lang="en-US" sz="2400" dirty="0" smtClean="0"/>
              <a:t>yang </a:t>
            </a:r>
            <a:r>
              <a:rPr lang="en-US" sz="2400" dirty="0" err="1" smtClean="0"/>
              <a:t>berarti</a:t>
            </a:r>
            <a:r>
              <a:rPr lang="en-US" sz="2400" dirty="0" smtClean="0"/>
              <a:t> </a:t>
            </a:r>
            <a:r>
              <a:rPr lang="en-US" sz="2400" i="1" dirty="0" smtClean="0"/>
              <a:t>to brand</a:t>
            </a:r>
            <a:r>
              <a:rPr lang="en-US" sz="2400" dirty="0"/>
              <a:t> </a:t>
            </a:r>
            <a:r>
              <a:rPr lang="en-US" sz="2400" dirty="0" smtClean="0"/>
              <a:t>(Keller, 1998)</a:t>
            </a:r>
          </a:p>
          <a:p>
            <a:r>
              <a:rPr lang="en-US" sz="2400" dirty="0" err="1" smtClean="0"/>
              <a:t>Tanda</a:t>
            </a:r>
            <a:r>
              <a:rPr lang="en-US" sz="2400" dirty="0" smtClean="0"/>
              <a:t> </a:t>
            </a:r>
            <a:r>
              <a:rPr lang="en-US" sz="2400" dirty="0" err="1" smtClean="0"/>
              <a:t>identitas</a:t>
            </a:r>
            <a:r>
              <a:rPr lang="en-US" sz="2400" dirty="0" smtClean="0"/>
              <a:t>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ribuan</a:t>
            </a:r>
            <a:r>
              <a:rPr lang="en-US" sz="2400" dirty="0" smtClean="0"/>
              <a:t> </a:t>
            </a:r>
            <a:r>
              <a:rPr lang="en-US" sz="2400" dirty="0" err="1" smtClean="0"/>
              <a:t>tahun</a:t>
            </a:r>
            <a:r>
              <a:rPr lang="en-US" sz="2400" dirty="0" smtClean="0"/>
              <a:t> </a:t>
            </a:r>
            <a:r>
              <a:rPr lang="en-US" sz="2400" dirty="0" err="1" smtClean="0"/>
              <a:t>lalu</a:t>
            </a:r>
            <a:r>
              <a:rPr lang="en-US" sz="2400" dirty="0" smtClean="0"/>
              <a:t>.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tulisan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gambar-gambar</a:t>
            </a:r>
            <a:r>
              <a:rPr lang="en-US" sz="2400" dirty="0" smtClean="0"/>
              <a:t> di </a:t>
            </a:r>
            <a:r>
              <a:rPr lang="en-US" sz="2400" dirty="0" err="1" smtClean="0"/>
              <a:t>dinding</a:t>
            </a:r>
            <a:r>
              <a:rPr lang="en-US" sz="2400" dirty="0" smtClean="0"/>
              <a:t> </a:t>
            </a:r>
            <a:r>
              <a:rPr lang="en-US" sz="2400" dirty="0" err="1" smtClean="0"/>
              <a:t>kuburan</a:t>
            </a:r>
            <a:r>
              <a:rPr lang="en-US" sz="2400" dirty="0" smtClean="0"/>
              <a:t> </a:t>
            </a:r>
            <a:r>
              <a:rPr lang="en-US" sz="2400" dirty="0" err="1" smtClean="0"/>
              <a:t>Mesir</a:t>
            </a:r>
            <a:r>
              <a:rPr lang="en-US" sz="2400" dirty="0" smtClean="0"/>
              <a:t> </a:t>
            </a:r>
            <a:r>
              <a:rPr lang="en-US" sz="2400" dirty="0" err="1" smtClean="0"/>
              <a:t>Kuno</a:t>
            </a:r>
            <a:r>
              <a:rPr lang="en-US" sz="2400" dirty="0"/>
              <a:t> </a:t>
            </a:r>
            <a:r>
              <a:rPr lang="en-US" sz="2400" dirty="0" smtClean="0"/>
              <a:t>(2000 SM)</a:t>
            </a:r>
          </a:p>
          <a:p>
            <a:r>
              <a:rPr lang="en-US" sz="2400" dirty="0" smtClean="0"/>
              <a:t>Zaman </a:t>
            </a:r>
            <a:r>
              <a:rPr lang="en-US" sz="2400" dirty="0" err="1" smtClean="0"/>
              <a:t>Romawi</a:t>
            </a:r>
            <a:r>
              <a:rPr lang="en-US" sz="2400" dirty="0" smtClean="0"/>
              <a:t> </a:t>
            </a:r>
            <a:r>
              <a:rPr lang="en-US" sz="2400" dirty="0" err="1" smtClean="0"/>
              <a:t>Kuno</a:t>
            </a:r>
            <a:r>
              <a:rPr lang="en-US" sz="2400" dirty="0" smtClean="0"/>
              <a:t>, </a:t>
            </a:r>
            <a:r>
              <a:rPr lang="en-US" sz="2400" dirty="0" err="1" smtClean="0"/>
              <a:t>toko-toko</a:t>
            </a:r>
            <a:r>
              <a:rPr lang="en-US" sz="2400" dirty="0" smtClean="0"/>
              <a:t> juga </a:t>
            </a:r>
            <a:r>
              <a:rPr lang="en-US" sz="2400" dirty="0" err="1" smtClean="0"/>
              <a:t>memakai</a:t>
            </a:r>
            <a:r>
              <a:rPr lang="en-US" sz="2400" dirty="0" smtClean="0"/>
              <a:t> </a:t>
            </a:r>
            <a:r>
              <a:rPr lang="en-US" sz="2400" dirty="0" err="1" smtClean="0"/>
              <a:t>gambar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mengidentifikasi</a:t>
            </a:r>
            <a:r>
              <a:rPr lang="en-US" sz="2400" dirty="0" smtClean="0"/>
              <a:t> </a:t>
            </a:r>
            <a:r>
              <a:rPr lang="en-US" sz="2400" dirty="0" err="1" smtClean="0"/>
              <a:t>produknya</a:t>
            </a:r>
            <a:endParaRPr lang="en-US" sz="2400" dirty="0" smtClean="0"/>
          </a:p>
          <a:p>
            <a:r>
              <a:rPr lang="en-US" sz="2400" dirty="0" err="1" smtClean="0"/>
              <a:t>Pada</a:t>
            </a:r>
            <a:r>
              <a:rPr lang="en-US" sz="2400" dirty="0" smtClean="0"/>
              <a:t> Abad </a:t>
            </a:r>
            <a:r>
              <a:rPr lang="en-US" sz="2400" dirty="0" err="1" smtClean="0"/>
              <a:t>pertengahan</a:t>
            </a:r>
            <a:r>
              <a:rPr lang="en-US" sz="2400" dirty="0" smtClean="0"/>
              <a:t>, </a:t>
            </a:r>
            <a:r>
              <a:rPr lang="en-US" sz="2400" dirty="0" err="1" smtClean="0"/>
              <a:t>sejumlah</a:t>
            </a:r>
            <a:r>
              <a:rPr lang="en-US" sz="2400" dirty="0" smtClean="0"/>
              <a:t> </a:t>
            </a:r>
            <a:r>
              <a:rPr lang="en-US" sz="2400" dirty="0" err="1" smtClean="0"/>
              <a:t>bisnis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roti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pengrajin</a:t>
            </a:r>
            <a:r>
              <a:rPr lang="en-US" sz="2400" dirty="0" smtClean="0"/>
              <a:t> </a:t>
            </a:r>
            <a:r>
              <a:rPr lang="en-US" sz="2400" dirty="0" err="1" smtClean="0"/>
              <a:t>perak</a:t>
            </a:r>
            <a:r>
              <a:rPr lang="en-US" sz="2400" dirty="0" smtClean="0"/>
              <a:t> juga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tanda</a:t>
            </a:r>
            <a:r>
              <a:rPr lang="en-US" sz="2400" dirty="0" smtClean="0"/>
              <a:t> </a:t>
            </a:r>
            <a:r>
              <a:rPr lang="en-US" sz="2400" dirty="0" err="1" smtClean="0"/>
              <a:t>identitas</a:t>
            </a:r>
            <a:endParaRPr lang="en-US" sz="2400" dirty="0" smtClean="0"/>
          </a:p>
          <a:p>
            <a:r>
              <a:rPr lang="en-US" sz="2400" dirty="0" smtClean="0"/>
              <a:t>Masa </a:t>
            </a:r>
            <a:r>
              <a:rPr lang="en-US" sz="2400" dirty="0" err="1" smtClean="0"/>
              <a:t>Revolusi</a:t>
            </a:r>
            <a:r>
              <a:rPr lang="en-US" sz="2400" dirty="0" smtClean="0"/>
              <a:t> </a:t>
            </a:r>
            <a:r>
              <a:rPr lang="en-US" sz="2400" dirty="0" err="1" smtClean="0"/>
              <a:t>Industri</a:t>
            </a:r>
            <a:r>
              <a:rPr lang="en-US" sz="2400" dirty="0" smtClean="0"/>
              <a:t>, </a:t>
            </a:r>
            <a:r>
              <a:rPr lang="en-US" sz="2400" dirty="0" err="1" smtClean="0"/>
              <a:t>merek</a:t>
            </a:r>
            <a:r>
              <a:rPr lang="en-US" sz="2400" dirty="0" smtClean="0"/>
              <a:t> </a:t>
            </a:r>
            <a:r>
              <a:rPr lang="en-US" sz="2400" dirty="0" err="1" smtClean="0"/>
              <a:t>berkembang</a:t>
            </a:r>
            <a:r>
              <a:rPr lang="en-US" sz="2400" dirty="0" smtClean="0"/>
              <a:t> </a:t>
            </a:r>
            <a:r>
              <a:rPr lang="en-US" sz="2400" dirty="0" err="1" smtClean="0"/>
              <a:t>pesat</a:t>
            </a:r>
            <a:r>
              <a:rPr lang="en-US" sz="2400" dirty="0" smtClean="0"/>
              <a:t> </a:t>
            </a:r>
            <a:r>
              <a:rPr lang="en-US" sz="2400" dirty="0" err="1" smtClean="0"/>
              <a:t>menandai</a:t>
            </a:r>
            <a:r>
              <a:rPr lang="en-US" sz="2400" dirty="0" smtClean="0"/>
              <a:t> </a:t>
            </a:r>
            <a:r>
              <a:rPr lang="en-US" sz="2400" dirty="0" err="1" smtClean="0"/>
              <a:t>perkembangan</a:t>
            </a:r>
            <a:r>
              <a:rPr lang="en-US" sz="2400" dirty="0" smtClean="0"/>
              <a:t> zaman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74866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Seni</a:t>
            </a:r>
            <a:endParaRPr lang="id-ID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787153" y="1196789"/>
            <a:ext cx="130436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Hasil gambar untuk monali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437" y="1680882"/>
            <a:ext cx="3024272" cy="450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5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Olahraga</a:t>
            </a:r>
            <a:endParaRPr lang="id-ID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787153" y="1196789"/>
            <a:ext cx="130436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Hasil gambar untuk champions leag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555" y="2286000"/>
            <a:ext cx="2822481" cy="270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Gambar terka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749" y="2122909"/>
            <a:ext cx="4315842" cy="323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93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Hiburan</a:t>
            </a:r>
            <a:endParaRPr lang="id-ID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787153" y="1196789"/>
            <a:ext cx="130436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2" descr="Hasil gambar untuk java jaz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7172" name="Picture 4" descr="Hasil gambar untuk java jaz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59" y="1749702"/>
            <a:ext cx="3693459" cy="369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asil gambar untuk dw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058" y="2633570"/>
            <a:ext cx="6487272" cy="191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90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Proses Branding</a:t>
            </a:r>
            <a:endParaRPr lang="id-ID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787153" y="1196789"/>
            <a:ext cx="130436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5" descr="Lean-Branding-Process.03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" b="1493"/>
          <a:stretch>
            <a:fillRect/>
          </a:stretch>
        </p:blipFill>
        <p:spPr>
          <a:xfrm>
            <a:off x="1667435" y="1640541"/>
            <a:ext cx="8229600" cy="4876800"/>
          </a:xfrm>
        </p:spPr>
      </p:pic>
    </p:spTree>
    <p:extLst>
      <p:ext uri="{BB962C8B-B14F-4D97-AF65-F5344CB8AC3E}">
        <p14:creationId xmlns:p14="http://schemas.microsoft.com/office/powerpoint/2010/main" val="126202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793" y="3232662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Logo Quiz</a:t>
            </a:r>
            <a:endParaRPr lang="id-ID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975412" y="4329954"/>
            <a:ext cx="130436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13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http://logonoid.com/images/mcdonalds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904" y="2047742"/>
            <a:ext cx="3364605" cy="269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56597" y="2505082"/>
            <a:ext cx="4373218" cy="2816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685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3.33333E-6 0.08334 C 3.33333E-6 0.1206 0.10794 0.16667 0.19557 0.16667 L 0.39127 0.16667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57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1506" name="Picture 2" descr="Hasil gambar untuk logo fed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587" y="2007253"/>
            <a:ext cx="7427760" cy="279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30587" y="2525767"/>
            <a:ext cx="4373218" cy="2816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444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24 0.02037 L 0.01224 0.1037 C 0.01224 0.14097 0.12018 0.18704 0.20781 0.18704 L 0.40352 0.1870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57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4580" name="Picture 4" descr="Hasil gambar untuk logo oored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446" y="2576139"/>
            <a:ext cx="4739154" cy="254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96169" y="1465401"/>
            <a:ext cx="5678890" cy="2816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044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48148E-6 L -2.08333E-6 -0.125 C -2.08333E-6 -0.18102 0.10794 -0.25 0.19558 -0.25 L 0.39128 -0.2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57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asil gambar untuk juven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893" y="1680883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40675" y="1788459"/>
            <a:ext cx="4373218" cy="2816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853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-2.70833E-6 -0.125 C -2.70833E-6 -0.18101 0.10795 -0.25 0.19558 -0.25 L 0.39128 -0.2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57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2530" name="Picture 2" descr="Hasil gambar untuk logo whats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563" y="2191871"/>
            <a:ext cx="3273425" cy="330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27981" y="3012141"/>
            <a:ext cx="4373218" cy="2816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0715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8.33333E-7 -0.125 C 8.33333E-7 -0.18101 0.10794 -0.25 0.19557 -0.25 L 0.39128 -0.2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57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Pengertian</a:t>
            </a:r>
            <a:r>
              <a:rPr lang="en-US" dirty="0" smtClean="0"/>
              <a:t> Brand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7" y="1745478"/>
            <a:ext cx="8739419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Brand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sekumpulan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err="1" smtClean="0"/>
              <a:t>kompleks</a:t>
            </a:r>
            <a:r>
              <a:rPr lang="en-US" dirty="0" smtClean="0"/>
              <a:t> di </a:t>
            </a:r>
            <a:r>
              <a:rPr lang="en-US" dirty="0" err="1" smtClean="0"/>
              <a:t>benak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, yang </a:t>
            </a:r>
            <a:r>
              <a:rPr lang="en-US" dirty="0" err="1" smtClean="0"/>
              <a:t>mengkomunikasikan</a:t>
            </a:r>
            <a:r>
              <a:rPr lang="en-US" dirty="0" smtClean="0"/>
              <a:t> </a:t>
            </a:r>
            <a:r>
              <a:rPr lang="en-US" dirty="0" err="1" smtClean="0"/>
              <a:t>harapan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(Keagan, 1995)</a:t>
            </a:r>
          </a:p>
          <a:p>
            <a:r>
              <a:rPr lang="en-US" i="1" dirty="0"/>
              <a:t>Brand is an identifiable product, service, person, or place, augmented in such a way that buyer or user perceives relevant, unique, sustainable added which match their needs most closely </a:t>
            </a:r>
            <a:r>
              <a:rPr lang="en-US" dirty="0"/>
              <a:t>(de </a:t>
            </a:r>
            <a:r>
              <a:rPr lang="en-US" dirty="0" err="1"/>
              <a:t>Chernatony</a:t>
            </a:r>
            <a:r>
              <a:rPr lang="en-US" dirty="0"/>
              <a:t> &amp; McDonald, 1998)</a:t>
            </a:r>
            <a:endParaRPr lang="id-ID" i="1" dirty="0"/>
          </a:p>
          <a:p>
            <a:r>
              <a:rPr lang="en-US" i="1" dirty="0" smtClean="0"/>
              <a:t>A brand is a name, term, sign, symbol, or design or combination of them, intended to identify the goods or services of one seller or group of seller and to differentiate them from those competitors.</a:t>
            </a:r>
            <a:r>
              <a:rPr lang="en-US" dirty="0" smtClean="0"/>
              <a:t> (Kotler, 2003)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8506" y="1998880"/>
            <a:ext cx="3306233" cy="330623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840941" y="1250577"/>
            <a:ext cx="130436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68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3554" name="Picture 2" descr="Hasil gambar untuk logo danc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834" y="1952204"/>
            <a:ext cx="4873625" cy="365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25522" y="2371470"/>
            <a:ext cx="4373218" cy="2816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791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4.58333E-6 -0.125 C -4.58333E-6 -0.18102 0.10795 -0.25 0.19558 -0.25 L 0.39128 -0.2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57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5602" name="Picture 2" descr="Hasil gambar untuk logo goj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104" y="2592200"/>
            <a:ext cx="7453342" cy="22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00400" y="2433589"/>
            <a:ext cx="5889812" cy="2816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527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3.54167E-6 0.05023 C 3.54167E-6 0.07268 -0.00118 0.10069 -0.00196 0.10069 L -0.00378 0.10069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6626" name="Picture 2" descr="Gambar terkai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4" t="32471" r="36319" b="32235"/>
          <a:stretch/>
        </p:blipFill>
        <p:spPr bwMode="auto">
          <a:xfrm>
            <a:off x="4155140" y="2151529"/>
            <a:ext cx="2865835" cy="290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5946" y="1465401"/>
            <a:ext cx="5678890" cy="2816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860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3.125E-6 -0.125 C 3.125E-6 -0.18102 0.10794 -0.25 0.19557 -0.25 L 0.39127 -0.2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57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7650" name="Picture 2" descr="Hasil gambar untuk logo dur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208" y="2552886"/>
            <a:ext cx="4628460" cy="200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7169" y="1144543"/>
            <a:ext cx="5678890" cy="2816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979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-2.70833E-6 -0.125 C -2.70833E-6 -0.18102 0.10795 -0.25 0.19558 -0.25 L 0.39128 -0.2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57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8674" name="Picture 2" descr="Hasil gambar untuk logo ultraja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834" y="2168244"/>
            <a:ext cx="1942166" cy="290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67442" y="2462354"/>
            <a:ext cx="5678890" cy="2816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4.16667E-7 -0.125 C 4.16667E-7 -0.18102 0.10794 -0.25 0.19557 -0.25 L 0.39128 -0.2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57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9698" name="Picture 2" descr="Hasil gambar untuk logo pucuk har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7" t="24594" r="20866" b="24818"/>
          <a:stretch/>
        </p:blipFill>
        <p:spPr bwMode="auto">
          <a:xfrm>
            <a:off x="3154505" y="2259105"/>
            <a:ext cx="4940624" cy="317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67442" y="1830342"/>
            <a:ext cx="5678890" cy="2816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600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4.16667E-7 -0.125 C 4.16667E-7 -0.18102 0.10794 -0.25 0.19557 -0.25 L 0.39128 -0.2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57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22" name="Picture 2" descr="Hasil gambar untuk logo kopi luw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762" y="1964297"/>
            <a:ext cx="4281955" cy="379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67442" y="2126177"/>
            <a:ext cx="5662158" cy="27954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171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1.66667E-6 -0.125 C 1.66667E-6 -0.18102 0.10794 -0.25 0.19557 -0.25 L 0.39127 -0.2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57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1746" name="Picture 2" descr="Hasil gambar untuk logo stand up come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345" y="1430040"/>
            <a:ext cx="6977813" cy="465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91468" y="1977300"/>
            <a:ext cx="3148819" cy="4106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2777400" y="2235980"/>
            <a:ext cx="3148819" cy="4106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820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-2.91667E-6 -0.125 C -2.91667E-6 -0.18102 0.10795 -0.25 0.19558 -0.25 L 0.39128 -0.2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57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1.04167E-6 -0.125 C -1.04167E-6 -0.18102 0.10794 -0.25 0.19557 -0.25 L 0.39128 -0.25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57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Brand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1931 – Neil McElroy </a:t>
            </a:r>
            <a:r>
              <a:rPr lang="en-US" dirty="0" err="1" smtClean="0"/>
              <a:t>manajer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r>
              <a:rPr lang="en-US" dirty="0" smtClean="0"/>
              <a:t> Procter &amp; Gambler (P&amp;G) </a:t>
            </a:r>
            <a:r>
              <a:rPr lang="en-US" dirty="0" err="1" smtClean="0"/>
              <a:t>ditugaskan</a:t>
            </a:r>
            <a:r>
              <a:rPr lang="en-US" dirty="0" smtClean="0"/>
              <a:t> </a:t>
            </a:r>
            <a:r>
              <a:rPr lang="en-US" dirty="0" err="1" smtClean="0"/>
              <a:t>memasarkan</a:t>
            </a:r>
            <a:r>
              <a:rPr lang="en-US" dirty="0" smtClean="0"/>
              <a:t> </a:t>
            </a:r>
            <a:r>
              <a:rPr lang="en-US" dirty="0" err="1" smtClean="0"/>
              <a:t>sabun</a:t>
            </a:r>
            <a:r>
              <a:rPr lang="en-US" dirty="0" smtClean="0"/>
              <a:t> Camay</a:t>
            </a:r>
          </a:p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menerapkan</a:t>
            </a:r>
            <a:r>
              <a:rPr lang="en-US" dirty="0" smtClean="0"/>
              <a:t>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r>
              <a:rPr lang="en-US" dirty="0" smtClean="0"/>
              <a:t> yang </a:t>
            </a:r>
            <a:r>
              <a:rPr lang="en-US" dirty="0" err="1" smtClean="0"/>
              <a:t>tepat</a:t>
            </a:r>
            <a:endParaRPr lang="en-US" dirty="0" smtClean="0"/>
          </a:p>
          <a:p>
            <a:r>
              <a:rPr lang="en-US" dirty="0" err="1" smtClean="0"/>
              <a:t>Istilah</a:t>
            </a:r>
            <a:r>
              <a:rPr lang="en-US" dirty="0" smtClean="0"/>
              <a:t> </a:t>
            </a:r>
            <a:r>
              <a:rPr lang="en-US" i="1" dirty="0" smtClean="0"/>
              <a:t>Brand Man</a:t>
            </a:r>
            <a:r>
              <a:rPr lang="en-US" dirty="0" smtClean="0"/>
              <a:t> yang </a:t>
            </a:r>
            <a:r>
              <a:rPr lang="en-US" dirty="0" err="1" smtClean="0"/>
              <a:t>mengkaji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r>
              <a:rPr lang="en-US" dirty="0" smtClean="0"/>
              <a:t> Camay,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, </a:t>
            </a:r>
            <a:r>
              <a:rPr lang="en-US" dirty="0" err="1" smtClean="0"/>
              <a:t>promosi</a:t>
            </a:r>
            <a:r>
              <a:rPr lang="en-US" dirty="0" smtClean="0"/>
              <a:t>, </a:t>
            </a:r>
            <a:r>
              <a:rPr lang="en-US" dirty="0" err="1" smtClean="0"/>
              <a:t>anggaran</a:t>
            </a:r>
            <a:r>
              <a:rPr lang="en-US" dirty="0" smtClean="0"/>
              <a:t>,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840941" y="1250577"/>
            <a:ext cx="130436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46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69" y="211992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First Thing First</a:t>
            </a:r>
            <a:r>
              <a:rPr lang="mr-IN" b="1" dirty="0" smtClean="0"/>
              <a:t>…</a:t>
            </a:r>
            <a:r>
              <a:rPr lang="en-US" b="1" dirty="0" smtClean="0"/>
              <a:t>. Common Misconception About Brand</a:t>
            </a:r>
            <a:endParaRPr lang="id-ID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96787" y="3015606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rbel" panose="020B0503020204020204" pitchFamily="34" charset="0"/>
              </a:rPr>
              <a:t>Brand is only about tagline for promotion </a:t>
            </a:r>
            <a:endParaRPr lang="en-US" sz="2400" b="1" dirty="0">
              <a:latin typeface="Corbel" panose="020B05030202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1299" y="4390186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rbel" panose="020B0503020204020204" pitchFamily="34" charset="0"/>
              </a:rPr>
              <a:t>Brand is only for the communication team</a:t>
            </a:r>
            <a:endParaRPr lang="en-US" sz="2400" b="1" dirty="0">
              <a:latin typeface="Corbel" panose="020B05030202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1704" y="3671324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rbel" panose="020B0503020204020204" pitchFamily="34" charset="0"/>
              </a:rPr>
              <a:t>Brand is only about the logo &amp; creative</a:t>
            </a:r>
            <a:endParaRPr lang="en-US" sz="2400" b="1" dirty="0">
              <a:latin typeface="Corbel" panose="020B0503020204020204" pitchFamily="34" charset="0"/>
            </a:endParaRPr>
          </a:p>
        </p:txBody>
      </p:sp>
      <p:pic>
        <p:nvPicPr>
          <p:cNvPr id="4" name="Picture 3" descr="imgr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089" y="3093843"/>
            <a:ext cx="460027" cy="347695"/>
          </a:xfrm>
          <a:prstGeom prst="rect">
            <a:avLst/>
          </a:prstGeom>
        </p:spPr>
      </p:pic>
      <p:pic>
        <p:nvPicPr>
          <p:cNvPr id="10" name="Picture 9" descr="imgr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654" y="3728019"/>
            <a:ext cx="460027" cy="347695"/>
          </a:xfrm>
          <a:prstGeom prst="rect">
            <a:avLst/>
          </a:prstGeom>
        </p:spPr>
      </p:pic>
      <p:pic>
        <p:nvPicPr>
          <p:cNvPr id="11" name="Picture 10" descr="imgr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480" y="4447170"/>
            <a:ext cx="460027" cy="34769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4812857" y="1537555"/>
            <a:ext cx="130436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51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" y="139838"/>
            <a:ext cx="4342231" cy="1325563"/>
          </a:xfrm>
        </p:spPr>
        <p:txBody>
          <a:bodyPr/>
          <a:lstStyle/>
          <a:p>
            <a:r>
              <a:rPr lang="en-US" dirty="0" smtClean="0"/>
              <a:t>A Brand is Not…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1318" y="1817228"/>
            <a:ext cx="4570831" cy="4351338"/>
          </a:xfrm>
        </p:spPr>
        <p:txBody>
          <a:bodyPr/>
          <a:lstStyle/>
          <a:p>
            <a:r>
              <a:rPr lang="en-US" dirty="0" smtClean="0"/>
              <a:t>A Point of View</a:t>
            </a:r>
          </a:p>
          <a:p>
            <a:r>
              <a:rPr lang="en-US" dirty="0" smtClean="0"/>
              <a:t>A Customer Value</a:t>
            </a:r>
          </a:p>
          <a:p>
            <a:r>
              <a:rPr lang="en-US" dirty="0" smtClean="0"/>
              <a:t>A Competitive Advantage</a:t>
            </a:r>
          </a:p>
          <a:p>
            <a:r>
              <a:rPr lang="en-US" dirty="0" smtClean="0"/>
              <a:t>Engineered</a:t>
            </a:r>
          </a:p>
          <a:p>
            <a:r>
              <a:rPr lang="en-US" dirty="0" smtClean="0"/>
              <a:t>Alive</a:t>
            </a:r>
          </a:p>
          <a:p>
            <a:r>
              <a:rPr lang="en-US" dirty="0" smtClean="0"/>
              <a:t>Logic &amp; Emotion</a:t>
            </a:r>
            <a:endParaRPr lang="id-ID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20202" y="4807122"/>
            <a:ext cx="58651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A Brand is Like a Human</a:t>
            </a:r>
            <a:endParaRPr lang="id-ID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2217" y="2082674"/>
            <a:ext cx="45708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 Trademark</a:t>
            </a:r>
          </a:p>
          <a:p>
            <a:r>
              <a:rPr lang="en-US" smtClean="0"/>
              <a:t>A Mission Statement</a:t>
            </a:r>
          </a:p>
          <a:p>
            <a:r>
              <a:rPr lang="en-US" smtClean="0"/>
              <a:t>A Logo or Slogan</a:t>
            </a:r>
          </a:p>
          <a:p>
            <a:r>
              <a:rPr lang="en-US" smtClean="0"/>
              <a:t>A Product or Service</a:t>
            </a:r>
          </a:p>
          <a:p>
            <a:r>
              <a:rPr lang="en-US" smtClean="0"/>
              <a:t>An Advertisement</a:t>
            </a:r>
            <a:endParaRPr lang="id-ID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398494" y="1237130"/>
            <a:ext cx="130436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543013" y="1237130"/>
            <a:ext cx="130436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56347" y="1663644"/>
            <a:ext cx="2510118" cy="302110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56347" y="1663644"/>
            <a:ext cx="2404783" cy="294523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4845424" y="72635"/>
            <a:ext cx="43422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A Brand is…</a:t>
            </a:r>
            <a:endParaRPr lang="id-ID" dirty="0"/>
          </a:p>
        </p:txBody>
      </p:sp>
      <p:pic>
        <p:nvPicPr>
          <p:cNvPr id="2050" name="Picture 2" descr="Hasil gambar untuk hu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744" y="1663644"/>
            <a:ext cx="285750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011406" y="5721985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rbel" panose="020B0503020204020204" pitchFamily="34" charset="0"/>
              </a:rPr>
              <a:t>“A brand is the ‘personification of a product’, service, or even entire company”</a:t>
            </a:r>
            <a:endParaRPr lang="en-US" sz="28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91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Merek</a:t>
            </a:r>
            <a:r>
              <a:rPr lang="en-US" dirty="0" smtClean="0"/>
              <a:t> vs </a:t>
            </a:r>
            <a:r>
              <a:rPr lang="en-US" dirty="0" err="1" smtClean="0"/>
              <a:t>Produk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A product is something that is made in a factory, a brand is something that bought by customer, build in trust and relationship</a:t>
            </a:r>
          </a:p>
          <a:p>
            <a:endParaRPr lang="en-US" i="1" dirty="0"/>
          </a:p>
          <a:p>
            <a:r>
              <a:rPr lang="en-US" i="1" dirty="0" smtClean="0"/>
              <a:t>A product can be copied by competitor, a brand is unique</a:t>
            </a:r>
          </a:p>
          <a:p>
            <a:endParaRPr lang="en-US" i="1" dirty="0"/>
          </a:p>
          <a:p>
            <a:r>
              <a:rPr lang="en-US" i="1" dirty="0" smtClean="0"/>
              <a:t>A brand is an object, a brand is a personality</a:t>
            </a:r>
          </a:p>
          <a:p>
            <a:endParaRPr lang="en-US" i="1" dirty="0"/>
          </a:p>
          <a:p>
            <a:r>
              <a:rPr lang="en-US" i="1" dirty="0" smtClean="0"/>
              <a:t>A product can be quickly outdated, a successful brand is timeless </a:t>
            </a:r>
          </a:p>
          <a:p>
            <a:endParaRPr lang="en-US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706470" y="1237130"/>
            <a:ext cx="130436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70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9727" y="3038857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orbel" panose="020B0503020204020204" pitchFamily="34" charset="0"/>
              </a:rPr>
              <a:t>Your Brand Must Be Able to </a:t>
            </a:r>
            <a:r>
              <a:rPr lang="en-US" sz="3600" b="1" i="1" dirty="0" smtClean="0">
                <a:solidFill>
                  <a:srgbClr val="800000"/>
                </a:solidFill>
                <a:latin typeface="Corbel" panose="020B0503020204020204" pitchFamily="34" charset="0"/>
              </a:rPr>
              <a:t>Differentiate</a:t>
            </a:r>
            <a:r>
              <a:rPr lang="en-US" sz="3600" b="1" dirty="0" smtClean="0">
                <a:latin typeface="Corbel" panose="020B0503020204020204" pitchFamily="34" charset="0"/>
              </a:rPr>
              <a:t> You From the </a:t>
            </a:r>
            <a:r>
              <a:rPr lang="en-US" sz="3600" b="1" dirty="0">
                <a:latin typeface="Corbel" panose="020B0503020204020204" pitchFamily="34" charset="0"/>
              </a:rPr>
              <a:t>O</a:t>
            </a:r>
            <a:r>
              <a:rPr lang="en-US" sz="3600" b="1" dirty="0" smtClean="0">
                <a:latin typeface="Corbel" panose="020B0503020204020204" pitchFamily="34" charset="0"/>
              </a:rPr>
              <a:t>ther</a:t>
            </a:r>
            <a:endParaRPr lang="en-US" sz="3600" b="1" dirty="0">
              <a:latin typeface="Corbel" panose="020B0503020204020204" pitchFamily="34" charset="0"/>
            </a:endParaRPr>
          </a:p>
        </p:txBody>
      </p:sp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277" y="1618861"/>
            <a:ext cx="30099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0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75" y="163536"/>
            <a:ext cx="7321665" cy="654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3212</TotalTime>
  <Words>494</Words>
  <Application>Microsoft Office PowerPoint</Application>
  <PresentationFormat>Widescreen</PresentationFormat>
  <Paragraphs>76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Corbel</vt:lpstr>
      <vt:lpstr>Impact</vt:lpstr>
      <vt:lpstr>Mangal</vt:lpstr>
      <vt:lpstr>Office Theme</vt:lpstr>
      <vt:lpstr>About Brand</vt:lpstr>
      <vt:lpstr>History of Brands</vt:lpstr>
      <vt:lpstr>Pengertian Brand</vt:lpstr>
      <vt:lpstr>Sejarah Pengelolaan Brand</vt:lpstr>
      <vt:lpstr>First Thing First…. Common Misconception About Brand</vt:lpstr>
      <vt:lpstr>A Brand is Not…</vt:lpstr>
      <vt:lpstr>Merek vs Produk</vt:lpstr>
      <vt:lpstr>PowerPoint Presentation</vt:lpstr>
      <vt:lpstr>PowerPoint Presentation</vt:lpstr>
      <vt:lpstr>Brand Pyramid</vt:lpstr>
      <vt:lpstr>Branding is about so much more than what people SEE.. It’s about how you make people FEEL..</vt:lpstr>
      <vt:lpstr>PowerPoint Presentation</vt:lpstr>
      <vt:lpstr>Apa Saja yang Bisa Diberi Merek?</vt:lpstr>
      <vt:lpstr>Produk Fisik</vt:lpstr>
      <vt:lpstr>Jasa/Service</vt:lpstr>
      <vt:lpstr>Tempat</vt:lpstr>
      <vt:lpstr>Ide/Gagasan</vt:lpstr>
      <vt:lpstr>Orang</vt:lpstr>
      <vt:lpstr>Organisasi</vt:lpstr>
      <vt:lpstr>Seni</vt:lpstr>
      <vt:lpstr>Olahraga</vt:lpstr>
      <vt:lpstr>Hiburan</vt:lpstr>
      <vt:lpstr>Proses Branding</vt:lpstr>
      <vt:lpstr>Logo Quiz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Better Food, Brighter Life</dc:title>
  <dc:creator>USER</dc:creator>
  <cp:lastModifiedBy>USER</cp:lastModifiedBy>
  <cp:revision>498</cp:revision>
  <dcterms:created xsi:type="dcterms:W3CDTF">2017-02-24T17:01:29Z</dcterms:created>
  <dcterms:modified xsi:type="dcterms:W3CDTF">2017-09-17T18:36:51Z</dcterms:modified>
</cp:coreProperties>
</file>