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9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266" r:id="rId14"/>
    <p:sldId id="270" r:id="rId15"/>
    <p:sldId id="268" r:id="rId16"/>
    <p:sldId id="271" r:id="rId17"/>
    <p:sldId id="272" r:id="rId18"/>
    <p:sldId id="273" r:id="rId19"/>
    <p:sldId id="274" r:id="rId20"/>
    <p:sldId id="275" r:id="rId21"/>
    <p:sldId id="276" r:id="rId22"/>
    <p:sldId id="279" r:id="rId23"/>
    <p:sldId id="280" r:id="rId24"/>
    <p:sldId id="277" r:id="rId25"/>
    <p:sldId id="282" r:id="rId26"/>
    <p:sldId id="283" r:id="rId27"/>
    <p:sldId id="286" r:id="rId28"/>
    <p:sldId id="284" r:id="rId29"/>
    <p:sldId id="287" r:id="rId30"/>
  </p:sldIdLst>
  <p:sldSz cx="12192000" cy="6858000"/>
  <p:notesSz cx="6858000" cy="9144000"/>
  <p:defaultTextStyle>
    <a:defPPr>
      <a:defRPr lang="id-ID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38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0690299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69393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59748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139838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732031"/>
            <a:ext cx="10515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1479284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582858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11641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66240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4088632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262086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556715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602076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id-ID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718A6-FCE1-4D34-A131-AAD3F87D4F0E}" type="datetimeFigureOut">
              <a:rPr lang="id-ID" smtClean="0"/>
              <a:t>24/09/2017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0DF9F-45CC-4338-85E9-8D1D1FF9507C}" type="slidenum">
              <a:rPr lang="id-ID" smtClean="0"/>
              <a:t>‹#›</a:t>
            </a:fld>
            <a:endParaRPr lang="id-ID"/>
          </a:p>
        </p:txBody>
      </p:sp>
      <p:sp>
        <p:nvSpPr>
          <p:cNvPr id="7" name="Rectangle 6"/>
          <p:cNvSpPr/>
          <p:nvPr userDrawn="1"/>
        </p:nvSpPr>
        <p:spPr>
          <a:xfrm>
            <a:off x="11353800" y="0"/>
            <a:ext cx="838200" cy="68580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016780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orbel" panose="020B05030202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orbel" panose="020B05030202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gif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gif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Brand Identity</a:t>
            </a:r>
            <a:endParaRPr lang="id-ID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47558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dirty="0" smtClean="0"/>
              <a:t>Nama </a:t>
            </a:r>
            <a:r>
              <a:rPr lang="en-US" sz="3600" dirty="0" err="1" smtClean="0"/>
              <a:t>Asosiasi</a:t>
            </a:r>
            <a:r>
              <a:rPr lang="en-US" sz="3600" dirty="0" smtClean="0"/>
              <a:t> yang </a:t>
            </a:r>
            <a:r>
              <a:rPr lang="en-US" sz="3600" dirty="0" err="1" smtClean="0"/>
              <a:t>Baik</a:t>
            </a:r>
            <a:r>
              <a:rPr lang="en-US" sz="3600" dirty="0" smtClean="0"/>
              <a:t> (Good Association Names)</a:t>
            </a:r>
            <a:endParaRPr lang="id-ID" sz="3600" dirty="0"/>
          </a:p>
        </p:txBody>
      </p:sp>
      <p:pic>
        <p:nvPicPr>
          <p:cNvPr id="7170" name="Picture 2" descr="Hasil gambar untuk al azha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152" y="3000936"/>
            <a:ext cx="1821142" cy="1821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asil gambar untuk nike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1905" y="3452579"/>
            <a:ext cx="2549599" cy="917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2375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Nama </a:t>
            </a:r>
            <a:r>
              <a:rPr lang="en-US" sz="4000" dirty="0" err="1" smtClean="0"/>
              <a:t>Deskriptif</a:t>
            </a:r>
            <a:r>
              <a:rPr lang="en-US" sz="4000" dirty="0" smtClean="0"/>
              <a:t> (Descriptive Names)</a:t>
            </a:r>
            <a:endParaRPr lang="id-ID" sz="4000" dirty="0"/>
          </a:p>
        </p:txBody>
      </p:sp>
      <p:pic>
        <p:nvPicPr>
          <p:cNvPr id="8194" name="Picture 2" descr="Hasil gambar untuk tolak angi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141" y="2934582"/>
            <a:ext cx="5021542" cy="167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87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Nama </a:t>
            </a:r>
            <a:r>
              <a:rPr lang="en-US" sz="4000" dirty="0" err="1" smtClean="0"/>
              <a:t>Mengandung</a:t>
            </a:r>
            <a:r>
              <a:rPr lang="en-US" sz="4000" dirty="0" smtClean="0"/>
              <a:t> </a:t>
            </a:r>
            <a:r>
              <a:rPr lang="en-US" sz="4000" dirty="0" err="1" smtClean="0"/>
              <a:t>Unsur</a:t>
            </a:r>
            <a:r>
              <a:rPr lang="en-US" sz="4000" dirty="0" smtClean="0"/>
              <a:t> </a:t>
            </a:r>
            <a:r>
              <a:rPr lang="en-US" sz="4000" dirty="0" err="1" smtClean="0"/>
              <a:t>Angka</a:t>
            </a:r>
            <a:r>
              <a:rPr lang="en-US" sz="4000" dirty="0" smtClean="0"/>
              <a:t> (Alpha-Numeric Brand Names)</a:t>
            </a:r>
            <a:endParaRPr lang="id-ID" sz="4000" dirty="0"/>
          </a:p>
        </p:txBody>
      </p:sp>
      <p:pic>
        <p:nvPicPr>
          <p:cNvPr id="10242" name="Picture 2" descr="Hasil gambar untuk djisamsoe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6152" y="2894386"/>
            <a:ext cx="3101421" cy="2323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asil gambar untuk 3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033" y="2482010"/>
            <a:ext cx="2345433" cy="2735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94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Nama </a:t>
            </a:r>
            <a:r>
              <a:rPr lang="en-US" dirty="0" err="1" smtClean="0"/>
              <a:t>Definitif</a:t>
            </a:r>
            <a:r>
              <a:rPr lang="en-US" dirty="0" smtClean="0"/>
              <a:t> (Definition Names)</a:t>
            </a:r>
            <a:endParaRPr lang="id-ID" dirty="0"/>
          </a:p>
        </p:txBody>
      </p:sp>
      <p:pic>
        <p:nvPicPr>
          <p:cNvPr id="9220" name="Picture 4" descr="https://s3.scoopwhoop.com/aka/brandnamesor/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405" y="2358261"/>
            <a:ext cx="2789929" cy="209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asil gambar untuk pepsi log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2978" y="2242295"/>
            <a:ext cx="1875425" cy="2581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743083" y="5274840"/>
            <a:ext cx="132760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/>
              <a:t>Dsb</a:t>
            </a:r>
            <a:r>
              <a:rPr lang="en-US" sz="3600" dirty="0" smtClean="0"/>
              <a:t>….</a:t>
            </a:r>
            <a:endParaRPr lang="id-ID" sz="3600" dirty="0"/>
          </a:p>
        </p:txBody>
      </p:sp>
      <p:pic>
        <p:nvPicPr>
          <p:cNvPr id="8" name="Picture 8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997" y="2697563"/>
            <a:ext cx="1755077" cy="17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2721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703308"/>
            <a:ext cx="10515600" cy="1325563"/>
          </a:xfrm>
        </p:spPr>
        <p:txBody>
          <a:bodyPr/>
          <a:lstStyle/>
          <a:p>
            <a:r>
              <a:rPr lang="en-US" dirty="0" smtClean="0"/>
              <a:t>Logo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12279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Name Only Logo</a:t>
            </a:r>
            <a:endParaRPr lang="id-ID" dirty="0"/>
          </a:p>
        </p:txBody>
      </p:sp>
      <p:pic>
        <p:nvPicPr>
          <p:cNvPr id="4" name="Picture 4" descr="Hasil gambar untuk jawa po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2" b="36823"/>
          <a:stretch/>
        </p:blipFill>
        <p:spPr bwMode="auto">
          <a:xfrm>
            <a:off x="960005" y="3153386"/>
            <a:ext cx="4252584" cy="9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6" name="Picture 2" descr="Hasil gambar untuk the new york tim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2346" y="2893873"/>
            <a:ext cx="4315337" cy="1362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473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Name Symbol Logo</a:t>
            </a:r>
            <a:endParaRPr lang="id-ID" dirty="0"/>
          </a:p>
        </p:txBody>
      </p:sp>
      <p:pic>
        <p:nvPicPr>
          <p:cNvPr id="12290" name="Picture 2" descr="Hasil gambar untuk goog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563" y="1795098"/>
            <a:ext cx="3031378" cy="2164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asil gambar untuk samsu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891" y="4416534"/>
            <a:ext cx="3381001" cy="1115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 descr="Hasil gambar untuk for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1870" y="2775993"/>
            <a:ext cx="2542854" cy="970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0076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Initial Letter Logo</a:t>
            </a:r>
            <a:endParaRPr lang="id-ID" dirty="0"/>
          </a:p>
        </p:txBody>
      </p:sp>
      <p:pic>
        <p:nvPicPr>
          <p:cNvPr id="13314" name="Picture 2" descr="Hasil gambar untuk IB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28" y="2103764"/>
            <a:ext cx="3206190" cy="2404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asil gambar untuk B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164" y="2773563"/>
            <a:ext cx="3516966" cy="1446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Gambar terkai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6" y="2619170"/>
            <a:ext cx="1755077" cy="17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33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Pictoral</a:t>
            </a:r>
            <a:r>
              <a:rPr lang="en-US" dirty="0" smtClean="0"/>
              <a:t> Names Logo</a:t>
            </a:r>
            <a:endParaRPr lang="id-ID" dirty="0"/>
          </a:p>
        </p:txBody>
      </p:sp>
      <p:pic>
        <p:nvPicPr>
          <p:cNvPr id="14338" name="Picture 2" descr="Hasil gambar untuk Koda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8519" y="2393578"/>
            <a:ext cx="2748846" cy="2487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Hasil gambar untuk nat ge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7461" y="2259106"/>
            <a:ext cx="3729970" cy="24931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2" name="Picture 6" descr="Hasil gambar untuk juventus 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286" y="1982322"/>
            <a:ext cx="2138401" cy="3310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24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Associative Logo</a:t>
            </a:r>
            <a:endParaRPr lang="id-ID" dirty="0"/>
          </a:p>
        </p:txBody>
      </p:sp>
      <p:pic>
        <p:nvPicPr>
          <p:cNvPr id="15362" name="Picture 2" descr="Hasil gambar untuk jaguar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5433" y="3125225"/>
            <a:ext cx="3706913" cy="1890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asil gambar untuk shell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351" y="2929467"/>
            <a:ext cx="2251449" cy="2086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18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732031"/>
            <a:ext cx="6211372" cy="4351338"/>
          </a:xfrm>
        </p:spPr>
        <p:txBody>
          <a:bodyPr/>
          <a:lstStyle/>
          <a:p>
            <a:r>
              <a:rPr lang="en-US" dirty="0" err="1" smtClean="0"/>
              <a:t>Identitas</a:t>
            </a:r>
            <a:r>
              <a:rPr lang="en-US" dirty="0" smtClean="0"/>
              <a:t> </a:t>
            </a:r>
            <a:r>
              <a:rPr lang="en-US" dirty="0" err="1" smtClean="0"/>
              <a:t>berfungsi</a:t>
            </a:r>
            <a:r>
              <a:rPr lang="en-US" dirty="0" smtClean="0"/>
              <a:t> </a:t>
            </a:r>
            <a:r>
              <a:rPr lang="en-US" dirty="0" err="1" smtClean="0"/>
              <a:t>sebagai</a:t>
            </a:r>
            <a:r>
              <a:rPr lang="en-US" dirty="0" smtClean="0"/>
              <a:t> </a:t>
            </a:r>
            <a:r>
              <a:rPr lang="en-US" dirty="0" err="1" smtClean="0"/>
              <a:t>pembeda</a:t>
            </a:r>
            <a:endParaRPr lang="en-US" dirty="0" smtClean="0"/>
          </a:p>
          <a:p>
            <a:r>
              <a:rPr lang="en-US" dirty="0" err="1" smtClean="0"/>
              <a:t>Sebuah</a:t>
            </a:r>
            <a:r>
              <a:rPr lang="en-US" dirty="0" smtClean="0"/>
              <a:t> </a:t>
            </a:r>
            <a:r>
              <a:rPr lang="en-US" dirty="0" err="1" smtClean="0"/>
              <a:t>ciri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umum</a:t>
            </a:r>
            <a:endParaRPr lang="en-US" dirty="0" smtClean="0"/>
          </a:p>
          <a:p>
            <a:r>
              <a:rPr lang="en-US" dirty="0" err="1" smtClean="0"/>
              <a:t>Identitas</a:t>
            </a:r>
            <a:r>
              <a:rPr lang="en-US" dirty="0" smtClean="0"/>
              <a:t> yang </a:t>
            </a:r>
            <a:r>
              <a:rPr lang="en-US" dirty="0" err="1" smtClean="0"/>
              <a:t>khas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memudahkan</a:t>
            </a:r>
            <a:r>
              <a:rPr lang="en-US" dirty="0" smtClean="0"/>
              <a:t> </a:t>
            </a:r>
            <a:r>
              <a:rPr lang="en-US" dirty="0" err="1" smtClean="0"/>
              <a:t>konsumen</a:t>
            </a:r>
            <a:r>
              <a:rPr lang="en-US" dirty="0" smtClean="0"/>
              <a:t> </a:t>
            </a:r>
            <a:r>
              <a:rPr lang="en-US" dirty="0" err="1" smtClean="0"/>
              <a:t>mengidentifikasi</a:t>
            </a:r>
            <a:r>
              <a:rPr lang="en-US" dirty="0" smtClean="0"/>
              <a:t> </a:t>
            </a:r>
            <a:r>
              <a:rPr lang="en-US" dirty="0" err="1" smtClean="0"/>
              <a:t>sebuah</a:t>
            </a:r>
            <a:r>
              <a:rPr lang="en-US" dirty="0" smtClean="0"/>
              <a:t> brand </a:t>
            </a:r>
            <a:r>
              <a:rPr lang="en-US" dirty="0" err="1" smtClean="0"/>
              <a:t>dengan</a:t>
            </a:r>
            <a:r>
              <a:rPr lang="en-US" dirty="0" smtClean="0"/>
              <a:t> brand lain</a:t>
            </a:r>
            <a:endParaRPr lang="id-ID" dirty="0"/>
          </a:p>
        </p:txBody>
      </p:sp>
      <p:pic>
        <p:nvPicPr>
          <p:cNvPr id="4" name="Picture 3" descr="imgr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4277" y="1618861"/>
            <a:ext cx="3009900" cy="27051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9087" y="4883040"/>
            <a:ext cx="731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Corbel" panose="020B0503020204020204" pitchFamily="34" charset="0"/>
              </a:rPr>
              <a:t>Your Brand Must Be Able to </a:t>
            </a:r>
            <a:r>
              <a:rPr lang="en-US" sz="3600" b="1" i="1" dirty="0" smtClean="0">
                <a:solidFill>
                  <a:srgbClr val="800000"/>
                </a:solidFill>
                <a:latin typeface="Corbel" panose="020B0503020204020204" pitchFamily="34" charset="0"/>
              </a:rPr>
              <a:t>Differentiate</a:t>
            </a:r>
            <a:r>
              <a:rPr lang="en-US" sz="3600" b="1" dirty="0" smtClean="0">
                <a:latin typeface="Corbel" panose="020B0503020204020204" pitchFamily="34" charset="0"/>
              </a:rPr>
              <a:t> You From the </a:t>
            </a:r>
            <a:r>
              <a:rPr lang="en-US" sz="3600" b="1" dirty="0">
                <a:latin typeface="Corbel" panose="020B0503020204020204" pitchFamily="34" charset="0"/>
              </a:rPr>
              <a:t>O</a:t>
            </a:r>
            <a:r>
              <a:rPr lang="en-US" sz="3600" b="1" dirty="0" smtClean="0">
                <a:latin typeface="Corbel" panose="020B0503020204020204" pitchFamily="34" charset="0"/>
              </a:rPr>
              <a:t>ther</a:t>
            </a:r>
            <a:endParaRPr lang="en-US" sz="36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260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Allusive Logo</a:t>
            </a:r>
            <a:endParaRPr lang="id-ID" dirty="0"/>
          </a:p>
        </p:txBody>
      </p:sp>
      <p:pic>
        <p:nvPicPr>
          <p:cNvPr id="16390" name="Picture 6" descr="Hasil gambar untuk mercedes 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492" y="2554941"/>
            <a:ext cx="3267075" cy="1943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asil gambar untuk crown plaza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3317" y="2192337"/>
            <a:ext cx="2668307" cy="26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0668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Abstract Logo</a:t>
            </a:r>
            <a:endParaRPr lang="id-ID" dirty="0"/>
          </a:p>
        </p:txBody>
      </p:sp>
      <p:pic>
        <p:nvPicPr>
          <p:cNvPr id="17410" name="Picture 2" descr="Hasil gambar untuk bakrie and brothers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44" y="2514599"/>
            <a:ext cx="2937249" cy="293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266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703308"/>
            <a:ext cx="10515600" cy="1325563"/>
          </a:xfrm>
        </p:spPr>
        <p:txBody>
          <a:bodyPr/>
          <a:lstStyle/>
          <a:p>
            <a:r>
              <a:rPr lang="en-US" dirty="0" err="1" smtClean="0"/>
              <a:t>Warna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5964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Manfaat</a:t>
            </a:r>
            <a:r>
              <a:rPr lang="en-US" dirty="0" smtClean="0"/>
              <a:t> </a:t>
            </a:r>
            <a:r>
              <a:rPr lang="en-US" dirty="0" err="1" smtClean="0"/>
              <a:t>Warna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0452" y="2012224"/>
            <a:ext cx="4933901" cy="4351338"/>
          </a:xfrm>
        </p:spPr>
        <p:txBody>
          <a:bodyPr/>
          <a:lstStyle/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grafis</a:t>
            </a:r>
            <a:r>
              <a:rPr lang="en-US" dirty="0" smtClean="0"/>
              <a:t> </a:t>
            </a:r>
            <a:r>
              <a:rPr lang="en-US" dirty="0" err="1" smtClean="0"/>
              <a:t>bertujuan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mempertegas</a:t>
            </a:r>
            <a:r>
              <a:rPr lang="en-US" dirty="0" smtClean="0"/>
              <a:t> </a:t>
            </a:r>
            <a:r>
              <a:rPr lang="en-US" dirty="0" err="1" smtClean="0"/>
              <a:t>simbol</a:t>
            </a:r>
            <a:r>
              <a:rPr lang="en-US" dirty="0" smtClean="0"/>
              <a:t> </a:t>
            </a:r>
            <a:r>
              <a:rPr lang="en-US" dirty="0" err="1" smtClean="0"/>
              <a:t>tersebut</a:t>
            </a:r>
            <a:r>
              <a:rPr lang="en-US" dirty="0" smtClean="0"/>
              <a:t> (</a:t>
            </a:r>
            <a:r>
              <a:rPr lang="en-US" dirty="0" err="1" smtClean="0"/>
              <a:t>Dreyfuss</a:t>
            </a:r>
            <a:r>
              <a:rPr lang="en-US" dirty="0" smtClean="0"/>
              <a:t>: 1972)</a:t>
            </a:r>
          </a:p>
          <a:p>
            <a:r>
              <a:rPr lang="en-US" dirty="0" err="1" smtClean="0"/>
              <a:t>Warna</a:t>
            </a:r>
            <a:r>
              <a:rPr lang="en-US" dirty="0" smtClean="0"/>
              <a:t> </a:t>
            </a:r>
            <a:r>
              <a:rPr lang="en-US" dirty="0" err="1" smtClean="0"/>
              <a:t>berdampak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psikologis</a:t>
            </a:r>
            <a:r>
              <a:rPr lang="en-US" dirty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memengaruhi</a:t>
            </a:r>
            <a:r>
              <a:rPr lang="en-US" dirty="0" smtClean="0"/>
              <a:t> </a:t>
            </a:r>
            <a:r>
              <a:rPr lang="en-US" dirty="0" err="1" smtClean="0"/>
              <a:t>karakter</a:t>
            </a:r>
            <a:endParaRPr lang="id-ID" dirty="0"/>
          </a:p>
        </p:txBody>
      </p:sp>
      <p:pic>
        <p:nvPicPr>
          <p:cNvPr id="19458" name="Picture 2" descr="Hasil gambar untuk col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8116" y="2012224"/>
            <a:ext cx="3999566" cy="3401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767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Warna</a:t>
            </a:r>
            <a:endParaRPr lang="id-ID" dirty="0"/>
          </a:p>
        </p:txBody>
      </p:sp>
      <p:pic>
        <p:nvPicPr>
          <p:cNvPr id="18434" name="Picture 2" descr="Hasil gambar untuk color emotion guid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388" y="1465401"/>
            <a:ext cx="10975556" cy="5069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26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703308"/>
            <a:ext cx="10515600" cy="1325563"/>
          </a:xfrm>
        </p:spPr>
        <p:txBody>
          <a:bodyPr/>
          <a:lstStyle/>
          <a:p>
            <a:r>
              <a:rPr lang="en-US" dirty="0" smtClean="0"/>
              <a:t>Slogan </a:t>
            </a:r>
            <a:r>
              <a:rPr lang="en-US" dirty="0" err="1" smtClean="0"/>
              <a:t>dan</a:t>
            </a:r>
            <a:r>
              <a:rPr lang="en-US" dirty="0" smtClean="0"/>
              <a:t> Tagline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2911112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Bedanya</a:t>
            </a:r>
            <a:r>
              <a:rPr lang="en-US" dirty="0" smtClean="0"/>
              <a:t> Tagline, Slogan, </a:t>
            </a:r>
            <a:r>
              <a:rPr lang="en-US" dirty="0" err="1" smtClean="0"/>
              <a:t>dan</a:t>
            </a:r>
            <a:r>
              <a:rPr lang="en-US" dirty="0" smtClean="0"/>
              <a:t> Motto?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fontAlgn="base"/>
            <a:r>
              <a:rPr lang="en-US" sz="2000" b="1" dirty="0"/>
              <a:t>Taglines</a:t>
            </a:r>
          </a:p>
          <a:p>
            <a:pPr marL="0" indent="0" fontAlgn="base">
              <a:buNone/>
            </a:pPr>
            <a:r>
              <a:rPr lang="en-US" sz="2000" b="1" dirty="0"/>
              <a:t>A tagline is for the life of a brand, </a:t>
            </a:r>
            <a:r>
              <a:rPr lang="en-US" sz="2000" dirty="0"/>
              <a:t>it usually sums up a thing such as a brand</a:t>
            </a:r>
            <a:r>
              <a:rPr lang="en-US" sz="2000" dirty="0" smtClean="0"/>
              <a:t>.</a:t>
            </a:r>
            <a:br>
              <a:rPr lang="en-US" sz="2000" dirty="0" smtClean="0"/>
            </a:br>
            <a:r>
              <a:rPr lang="en-US" sz="2000" dirty="0" err="1" smtClean="0"/>
              <a:t>Contoh</a:t>
            </a:r>
            <a:r>
              <a:rPr lang="en-US" sz="2000" dirty="0" smtClean="0"/>
              <a:t>: Nike “Just Do It”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fontAlgn="base"/>
            <a:r>
              <a:rPr lang="en-US" sz="2000" b="1" dirty="0"/>
              <a:t>Slogans</a:t>
            </a:r>
          </a:p>
          <a:p>
            <a:pPr marL="0" indent="0" fontAlgn="base">
              <a:buNone/>
            </a:pPr>
            <a:r>
              <a:rPr lang="en-US" sz="2000" b="1" dirty="0"/>
              <a:t>A slogan is more of an advertising campaign spearhead</a:t>
            </a:r>
            <a:r>
              <a:rPr lang="en-US" sz="2000" dirty="0"/>
              <a:t>, more product/service specific</a:t>
            </a:r>
            <a:r>
              <a:rPr lang="en-US" sz="2000" dirty="0" smtClean="0"/>
              <a:t>.</a:t>
            </a:r>
          </a:p>
          <a:p>
            <a:pPr marL="0" indent="0" fontAlgn="base"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: TEBS “Tea With Soda”</a:t>
            </a:r>
            <a:endParaRPr lang="en-US" sz="2000" dirty="0"/>
          </a:p>
          <a:p>
            <a:pPr marL="0" indent="0">
              <a:buNone/>
            </a:pPr>
            <a:endParaRPr lang="en-US" sz="2000" dirty="0" smtClean="0"/>
          </a:p>
          <a:p>
            <a:pPr fontAlgn="base"/>
            <a:r>
              <a:rPr lang="en-US" sz="2000" b="1" dirty="0"/>
              <a:t>Mottos</a:t>
            </a:r>
          </a:p>
          <a:p>
            <a:pPr marL="0" indent="0" fontAlgn="base">
              <a:buNone/>
            </a:pPr>
            <a:r>
              <a:rPr lang="en-US" sz="2000" b="1" dirty="0"/>
              <a:t>A Motto “saying”</a:t>
            </a:r>
            <a:r>
              <a:rPr lang="en-US" sz="2000" dirty="0"/>
              <a:t> is more of a political, religious or philosophical guideline, expressing an important ideal.</a:t>
            </a:r>
          </a:p>
          <a:p>
            <a:pPr marL="0" indent="0">
              <a:buNone/>
            </a:pPr>
            <a:r>
              <a:rPr lang="en-US" sz="2000" dirty="0" err="1" smtClean="0"/>
              <a:t>Contoh</a:t>
            </a:r>
            <a:r>
              <a:rPr lang="en-US" sz="2000" dirty="0" smtClean="0"/>
              <a:t>: “</a:t>
            </a:r>
            <a:r>
              <a:rPr lang="en-US" sz="2000" dirty="0" err="1" smtClean="0"/>
              <a:t>Maju</a:t>
            </a:r>
            <a:r>
              <a:rPr lang="en-US" sz="2000" dirty="0" smtClean="0"/>
              <a:t> </a:t>
            </a:r>
            <a:r>
              <a:rPr lang="en-US" sz="2000" dirty="0" err="1" smtClean="0"/>
              <a:t>terus</a:t>
            </a:r>
            <a:r>
              <a:rPr lang="en-US" sz="2000" dirty="0" smtClean="0"/>
              <a:t> </a:t>
            </a:r>
            <a:r>
              <a:rPr lang="en-US" sz="2000" dirty="0" err="1" smtClean="0"/>
              <a:t>pantang</a:t>
            </a:r>
            <a:r>
              <a:rPr lang="en-US" sz="2000" dirty="0" smtClean="0"/>
              <a:t> </a:t>
            </a:r>
            <a:r>
              <a:rPr lang="en-US" sz="2000" dirty="0" err="1" smtClean="0"/>
              <a:t>mundur</a:t>
            </a:r>
            <a:r>
              <a:rPr lang="en-US" sz="2000" dirty="0" smtClean="0"/>
              <a:t>”</a:t>
            </a:r>
          </a:p>
          <a:p>
            <a:pPr marL="0" indent="0">
              <a:buNone/>
            </a:pPr>
            <a:endParaRPr lang="id-ID" sz="2000" dirty="0"/>
          </a:p>
        </p:txBody>
      </p:sp>
    </p:spTree>
    <p:extLst>
      <p:ext uri="{BB962C8B-B14F-4D97-AF65-F5344CB8AC3E}">
        <p14:creationId xmlns:p14="http://schemas.microsoft.com/office/powerpoint/2010/main" val="428036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703308"/>
            <a:ext cx="10515600" cy="1325563"/>
          </a:xfrm>
        </p:spPr>
        <p:txBody>
          <a:bodyPr/>
          <a:lstStyle/>
          <a:p>
            <a:r>
              <a:rPr lang="en-US" dirty="0" err="1" smtClean="0"/>
              <a:t>Karakter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206149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Brand Character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4581" y="3039035"/>
            <a:ext cx="10515600" cy="2869522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/>
              <a:t>Brand character is related to its internal constitution, how it is perceived in term of integrity, trustworthiness, and honesty </a:t>
            </a:r>
            <a:r>
              <a:rPr lang="en-US" dirty="0" smtClean="0"/>
              <a:t>(</a:t>
            </a:r>
            <a:r>
              <a:rPr lang="en-US" dirty="0" err="1" smtClean="0"/>
              <a:t>Upshow</a:t>
            </a:r>
            <a:r>
              <a:rPr lang="en-US" dirty="0" smtClean="0"/>
              <a:t>: 1995)</a:t>
            </a:r>
            <a:endParaRPr lang="id-ID" i="1" dirty="0"/>
          </a:p>
        </p:txBody>
      </p:sp>
    </p:spTree>
    <p:extLst>
      <p:ext uri="{BB962C8B-B14F-4D97-AF65-F5344CB8AC3E}">
        <p14:creationId xmlns:p14="http://schemas.microsoft.com/office/powerpoint/2010/main" val="718030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Syarat</a:t>
            </a:r>
            <a:r>
              <a:rPr lang="en-US" dirty="0" smtClean="0"/>
              <a:t> </a:t>
            </a:r>
            <a:r>
              <a:rPr lang="en-US" dirty="0" err="1" smtClean="0"/>
              <a:t>Memilih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Mudah</a:t>
            </a:r>
            <a:r>
              <a:rPr lang="en-US" dirty="0" smtClean="0"/>
              <a:t> </a:t>
            </a:r>
            <a:r>
              <a:rPr lang="en-US" dirty="0" err="1" smtClean="0"/>
              <a:t>diingat</a:t>
            </a:r>
            <a:endParaRPr lang="en-US" dirty="0" smtClean="0"/>
          </a:p>
          <a:p>
            <a:r>
              <a:rPr lang="en-US" dirty="0" err="1" smtClean="0"/>
              <a:t>Menarik</a:t>
            </a:r>
            <a:r>
              <a:rPr lang="en-US" dirty="0" smtClean="0"/>
              <a:t> </a:t>
            </a:r>
            <a:r>
              <a:rPr lang="en-US" dirty="0" err="1" smtClean="0"/>
              <a:t>perhatian</a:t>
            </a:r>
            <a:endParaRPr lang="en-US" dirty="0" smtClean="0"/>
          </a:p>
          <a:p>
            <a:r>
              <a:rPr lang="en-US" dirty="0" err="1" smtClean="0"/>
              <a:t>Berbeda</a:t>
            </a:r>
            <a:endParaRPr lang="en-US" dirty="0" smtClean="0"/>
          </a:p>
          <a:p>
            <a:r>
              <a:rPr lang="en-US" dirty="0" err="1" smtClean="0"/>
              <a:t>Memiliki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endParaRPr lang="en-US" dirty="0" smtClean="0"/>
          </a:p>
          <a:p>
            <a:r>
              <a:rPr lang="en-US" dirty="0" err="1" smtClean="0"/>
              <a:t>Mengundang</a:t>
            </a:r>
            <a:r>
              <a:rPr lang="en-US" dirty="0" smtClean="0"/>
              <a:t> </a:t>
            </a:r>
            <a:r>
              <a:rPr lang="en-US" dirty="0" err="1" smtClean="0"/>
              <a:t>kesukaan</a:t>
            </a:r>
            <a:endParaRPr lang="en-US" dirty="0" smtClean="0"/>
          </a:p>
          <a:p>
            <a:r>
              <a:rPr lang="en-US" dirty="0" err="1" smtClean="0"/>
              <a:t>Fleksibel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86944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Komponen</a:t>
            </a:r>
            <a:r>
              <a:rPr lang="en-US" dirty="0" smtClean="0"/>
              <a:t> </a:t>
            </a:r>
            <a:r>
              <a:rPr lang="en-US" dirty="0" err="1" smtClean="0"/>
              <a:t>Identitas</a:t>
            </a:r>
            <a:r>
              <a:rPr lang="en-US" dirty="0" smtClean="0"/>
              <a:t> Brand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7" y="1732031"/>
            <a:ext cx="4732195" cy="4351338"/>
          </a:xfrm>
        </p:spPr>
        <p:txBody>
          <a:bodyPr/>
          <a:lstStyle/>
          <a:p>
            <a:r>
              <a:rPr lang="en-US" dirty="0" smtClean="0"/>
              <a:t>Nama</a:t>
            </a:r>
          </a:p>
          <a:p>
            <a:r>
              <a:rPr lang="en-US" dirty="0" smtClean="0"/>
              <a:t>Logo</a:t>
            </a:r>
          </a:p>
          <a:p>
            <a:r>
              <a:rPr lang="en-US" dirty="0" err="1" smtClean="0"/>
              <a:t>Warna</a:t>
            </a:r>
            <a:endParaRPr lang="en-US" dirty="0" smtClean="0"/>
          </a:p>
          <a:p>
            <a:r>
              <a:rPr lang="en-US" dirty="0" smtClean="0"/>
              <a:t>Slogan </a:t>
            </a:r>
            <a:r>
              <a:rPr lang="en-US" dirty="0" err="1" smtClean="0"/>
              <a:t>dan</a:t>
            </a:r>
            <a:r>
              <a:rPr lang="en-US" dirty="0" smtClean="0"/>
              <a:t> Tagline</a:t>
            </a:r>
          </a:p>
          <a:p>
            <a:r>
              <a:rPr lang="en-US" dirty="0" smtClean="0"/>
              <a:t>Brand ambassador</a:t>
            </a:r>
          </a:p>
          <a:p>
            <a:r>
              <a:rPr lang="en-US" dirty="0" err="1" smtClean="0"/>
              <a:t>Karakter</a:t>
            </a:r>
            <a:endParaRPr lang="en-US" dirty="0" smtClean="0"/>
          </a:p>
          <a:p>
            <a:r>
              <a:rPr lang="en-US" dirty="0" err="1" smtClean="0"/>
              <a:t>Saluran</a:t>
            </a:r>
            <a:r>
              <a:rPr lang="en-US" dirty="0" smtClean="0"/>
              <a:t> </a:t>
            </a:r>
            <a:r>
              <a:rPr lang="en-US" dirty="0" err="1" smtClean="0"/>
              <a:t>komunikasi</a:t>
            </a:r>
            <a:endParaRPr lang="en-US" dirty="0" smtClean="0"/>
          </a:p>
        </p:txBody>
      </p:sp>
      <p:pic>
        <p:nvPicPr>
          <p:cNvPr id="1026" name="Picture 2" descr="Hasil gambar untuk brand identi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0951" y="1732031"/>
            <a:ext cx="5238750" cy="3495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91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087" y="3703308"/>
            <a:ext cx="10515600" cy="1325563"/>
          </a:xfrm>
        </p:spPr>
        <p:txBody>
          <a:bodyPr/>
          <a:lstStyle/>
          <a:p>
            <a:r>
              <a:rPr lang="en-US" dirty="0" smtClean="0"/>
              <a:t>Nama</a:t>
            </a:r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147888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Nama</a:t>
            </a:r>
            <a:endParaRPr lang="id-ID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9086" y="1195812"/>
            <a:ext cx="6224819" cy="5662188"/>
          </a:xfrm>
        </p:spPr>
        <p:txBody>
          <a:bodyPr>
            <a:normAutofit lnSpcReduction="10000"/>
          </a:bodyPr>
          <a:lstStyle/>
          <a:p>
            <a:r>
              <a:rPr lang="en-US" dirty="0" err="1" smtClean="0"/>
              <a:t>Pemilihan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harus</a:t>
            </a:r>
            <a:r>
              <a:rPr lang="en-US" dirty="0" smtClean="0"/>
              <a:t> </a:t>
            </a:r>
            <a:r>
              <a:rPr lang="en-US" dirty="0" err="1" smtClean="0"/>
              <a:t>ditentukan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berbagai</a:t>
            </a:r>
            <a:r>
              <a:rPr lang="en-US" dirty="0" smtClean="0"/>
              <a:t> </a:t>
            </a:r>
            <a:r>
              <a:rPr lang="en-US" dirty="0" err="1" smtClean="0"/>
              <a:t>pertimbangan</a:t>
            </a:r>
            <a:endParaRPr lang="en-US" dirty="0" smtClean="0"/>
          </a:p>
          <a:p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sekadar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, </a:t>
            </a:r>
            <a:r>
              <a:rPr lang="en-US" dirty="0" err="1" smtClean="0"/>
              <a:t>atau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makna</a:t>
            </a:r>
            <a:r>
              <a:rPr lang="en-US" dirty="0" smtClean="0"/>
              <a:t> </a:t>
            </a:r>
            <a:r>
              <a:rPr lang="en-US" dirty="0" err="1" smtClean="0"/>
              <a:t>tertentu</a:t>
            </a:r>
            <a:endParaRPr lang="en-US" dirty="0" smtClean="0"/>
          </a:p>
          <a:p>
            <a:r>
              <a:rPr lang="en-US" dirty="0" err="1" smtClean="0"/>
              <a:t>Pemberian</a:t>
            </a:r>
            <a:r>
              <a:rPr lang="en-US" dirty="0" smtClean="0"/>
              <a:t> </a:t>
            </a:r>
            <a:r>
              <a:rPr lang="en-US" dirty="0" err="1" smtClean="0"/>
              <a:t>nama</a:t>
            </a:r>
            <a:r>
              <a:rPr lang="en-US" dirty="0" smtClean="0"/>
              <a:t> </a:t>
            </a:r>
            <a:r>
              <a:rPr lang="en-US" dirty="0" err="1" smtClean="0"/>
              <a:t>dapat</a:t>
            </a:r>
            <a:r>
              <a:rPr lang="en-US" dirty="0" smtClean="0"/>
              <a:t> </a:t>
            </a:r>
            <a:r>
              <a:rPr lang="en-US" dirty="0" err="1" smtClean="0"/>
              <a:t>diperoleh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beberapa</a:t>
            </a:r>
            <a:r>
              <a:rPr lang="en-US" dirty="0" smtClean="0"/>
              <a:t> </a:t>
            </a:r>
            <a:r>
              <a:rPr lang="en-US" dirty="0" err="1" smtClean="0"/>
              <a:t>unsur</a:t>
            </a:r>
            <a:r>
              <a:rPr lang="en-US" dirty="0" smtClean="0"/>
              <a:t> (</a:t>
            </a:r>
            <a:r>
              <a:rPr lang="en-US" dirty="0" err="1" smtClean="0"/>
              <a:t>Tjiptono</a:t>
            </a:r>
            <a:r>
              <a:rPr lang="en-US" dirty="0"/>
              <a:t>:</a:t>
            </a:r>
            <a:r>
              <a:rPr lang="en-US" dirty="0" smtClean="0"/>
              <a:t> 2005):</a:t>
            </a:r>
          </a:p>
          <a:p>
            <a:pPr lvl="1">
              <a:buFontTx/>
              <a:buChar char="-"/>
            </a:pPr>
            <a:r>
              <a:rPr lang="en-US" dirty="0" smtClean="0"/>
              <a:t>Nama orang</a:t>
            </a:r>
          </a:p>
          <a:p>
            <a:pPr lvl="1">
              <a:buFontTx/>
              <a:buChar char="-"/>
            </a:pPr>
            <a:r>
              <a:rPr lang="en-US" dirty="0" smtClean="0"/>
              <a:t>Nama </a:t>
            </a:r>
            <a:r>
              <a:rPr lang="en-US" dirty="0" err="1" smtClean="0"/>
              <a:t>tempat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Nama status</a:t>
            </a:r>
          </a:p>
          <a:p>
            <a:pPr lvl="1">
              <a:buFontTx/>
              <a:buChar char="-"/>
            </a:pPr>
            <a:r>
              <a:rPr lang="en-US" dirty="0" smtClean="0"/>
              <a:t>Nama </a:t>
            </a:r>
            <a:r>
              <a:rPr lang="en-US" dirty="0" err="1" smtClean="0"/>
              <a:t>artifisial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Nama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asosiasi</a:t>
            </a:r>
            <a:r>
              <a:rPr lang="en-US" dirty="0" smtClean="0"/>
              <a:t> yang </a:t>
            </a:r>
            <a:r>
              <a:rPr lang="en-US" dirty="0" err="1" smtClean="0"/>
              <a:t>baik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Nama </a:t>
            </a:r>
            <a:r>
              <a:rPr lang="en-US" dirty="0" err="1" smtClean="0"/>
              <a:t>deskriptif</a:t>
            </a:r>
            <a:endParaRPr lang="en-US" dirty="0" smtClean="0"/>
          </a:p>
          <a:p>
            <a:pPr lvl="1">
              <a:buFontTx/>
              <a:buChar char="-"/>
            </a:pPr>
            <a:r>
              <a:rPr lang="en-US" dirty="0" smtClean="0"/>
              <a:t>Nama yang </a:t>
            </a:r>
            <a:r>
              <a:rPr lang="en-US" dirty="0" err="1" smtClean="0"/>
              <a:t>mengandung</a:t>
            </a:r>
            <a:r>
              <a:rPr lang="en-US" dirty="0" smtClean="0"/>
              <a:t> </a:t>
            </a:r>
            <a:r>
              <a:rPr lang="en-US" dirty="0" err="1" smtClean="0"/>
              <a:t>angka</a:t>
            </a:r>
            <a:r>
              <a:rPr lang="en-US" dirty="0" smtClean="0"/>
              <a:t> (</a:t>
            </a:r>
            <a:r>
              <a:rPr lang="en-US" i="1" dirty="0" smtClean="0"/>
              <a:t>alpha-numeric brand</a:t>
            </a:r>
            <a:r>
              <a:rPr lang="en-US" dirty="0" smtClean="0"/>
              <a:t>)</a:t>
            </a:r>
          </a:p>
          <a:p>
            <a:pPr lvl="1">
              <a:buFontTx/>
              <a:buChar char="-"/>
            </a:pPr>
            <a:endParaRPr lang="id-ID" dirty="0"/>
          </a:p>
        </p:txBody>
      </p:sp>
      <p:pic>
        <p:nvPicPr>
          <p:cNvPr id="2050" name="Picture 2" descr="Hasil gambar untuk nam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693" y="1842246"/>
            <a:ext cx="4094953" cy="305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37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Nama Orang (Person-Based Brand Names)</a:t>
            </a:r>
            <a:endParaRPr lang="id-ID" dirty="0"/>
          </a:p>
        </p:txBody>
      </p:sp>
      <p:pic>
        <p:nvPicPr>
          <p:cNvPr id="3074" name="Picture 2" descr="Gambar terka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86" y="2066645"/>
            <a:ext cx="4105275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asil gambar untuk nyonya mene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043" y="2066645"/>
            <a:ext cx="3421343" cy="1710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asil gambar untuk mcdonal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9187" y="2185707"/>
            <a:ext cx="209550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asil gambar untuk adi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337" y="4260664"/>
            <a:ext cx="2374946" cy="2374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0" descr="Hasil gambar untuk b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d-ID"/>
          </a:p>
        </p:txBody>
      </p:sp>
      <p:pic>
        <p:nvPicPr>
          <p:cNvPr id="3084" name="Picture 12" descr="Hasil gambar untuk bic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9386" y="5115254"/>
            <a:ext cx="3219637" cy="93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asil gambar untuk hewlett packard  log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1452" y="4283959"/>
            <a:ext cx="2353235" cy="2353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4408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Nama </a:t>
            </a:r>
            <a:r>
              <a:rPr lang="en-US" dirty="0" err="1" smtClean="0"/>
              <a:t>Tempat</a:t>
            </a:r>
            <a:r>
              <a:rPr lang="en-US" dirty="0" smtClean="0"/>
              <a:t> (</a:t>
            </a:r>
            <a:r>
              <a:rPr lang="en-US" dirty="0" err="1" smtClean="0"/>
              <a:t>Geogaphical</a:t>
            </a:r>
            <a:r>
              <a:rPr lang="en-US" dirty="0" smtClean="0"/>
              <a:t> Brand Names)</a:t>
            </a:r>
            <a:endParaRPr lang="id-ID" dirty="0"/>
          </a:p>
        </p:txBody>
      </p:sp>
      <p:pic>
        <p:nvPicPr>
          <p:cNvPr id="4098" name="Picture 2" descr="Hasil gambar untuk persija jakart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5194" y="2615454"/>
            <a:ext cx="20574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asil gambar untuk jawa po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2" b="36823"/>
          <a:stretch/>
        </p:blipFill>
        <p:spPr bwMode="auto">
          <a:xfrm>
            <a:off x="4039381" y="3180280"/>
            <a:ext cx="4252584" cy="96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asil gambar untuk yogya dept sto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85" y="2635624"/>
            <a:ext cx="3502024" cy="175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asil gambar untuk fujifilm 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597" y="5061558"/>
            <a:ext cx="2047875" cy="990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asil gambar untuk nokia 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332" y="4845529"/>
            <a:ext cx="3016574" cy="120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9701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Nama Status (Status Brand Names)</a:t>
            </a:r>
            <a:endParaRPr lang="id-ID" dirty="0"/>
          </a:p>
        </p:txBody>
      </p:sp>
      <p:pic>
        <p:nvPicPr>
          <p:cNvPr id="5122" name="Picture 2" descr="Hasil gambar untuk crown plaza 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917" y="2403941"/>
            <a:ext cx="2668307" cy="2668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asil gambar untuk logo diamond ice cre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140" y="2785595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571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Nama </a:t>
            </a:r>
            <a:r>
              <a:rPr lang="en-US" dirty="0" err="1" smtClean="0"/>
              <a:t>Artifisial</a:t>
            </a:r>
            <a:r>
              <a:rPr lang="en-US" dirty="0" smtClean="0"/>
              <a:t> (Artificial Brand Names)</a:t>
            </a:r>
            <a:endParaRPr lang="id-ID" dirty="0"/>
          </a:p>
        </p:txBody>
      </p:sp>
      <p:pic>
        <p:nvPicPr>
          <p:cNvPr id="6146" name="Picture 2" descr="Hasil gambar untuk exxon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04" y="3066652"/>
            <a:ext cx="3381001" cy="1452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asil gambar untuk kodak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5423" y="2611432"/>
            <a:ext cx="4887072" cy="2378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333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3369</TotalTime>
  <Words>273</Words>
  <Application>Microsoft Office PowerPoint</Application>
  <PresentationFormat>Widescreen</PresentationFormat>
  <Paragraphs>70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Corbel</vt:lpstr>
      <vt:lpstr>Office Theme</vt:lpstr>
      <vt:lpstr>Brand Identity</vt:lpstr>
      <vt:lpstr>Manfaat Identitas</vt:lpstr>
      <vt:lpstr>Komponen Identitas Brand</vt:lpstr>
      <vt:lpstr>Nama</vt:lpstr>
      <vt:lpstr>Nama</vt:lpstr>
      <vt:lpstr>Nama Orang (Person-Based Brand Names)</vt:lpstr>
      <vt:lpstr>Nama Tempat (Geogaphical Brand Names)</vt:lpstr>
      <vt:lpstr>Nama Status (Status Brand Names)</vt:lpstr>
      <vt:lpstr>Nama Artifisial (Artificial Brand Names)</vt:lpstr>
      <vt:lpstr>Nama Asosiasi yang Baik (Good Association Names)</vt:lpstr>
      <vt:lpstr>Nama Deskriptif (Descriptive Names)</vt:lpstr>
      <vt:lpstr>Nama Mengandung Unsur Angka (Alpha-Numeric Brand Names)</vt:lpstr>
      <vt:lpstr>Nama Definitif (Definition Names)</vt:lpstr>
      <vt:lpstr>Logo</vt:lpstr>
      <vt:lpstr>Name Only Logo</vt:lpstr>
      <vt:lpstr>Name Symbol Logo</vt:lpstr>
      <vt:lpstr>Initial Letter Logo</vt:lpstr>
      <vt:lpstr>Pictoral Names Logo</vt:lpstr>
      <vt:lpstr>Associative Logo</vt:lpstr>
      <vt:lpstr>Allusive Logo</vt:lpstr>
      <vt:lpstr>Abstract Logo</vt:lpstr>
      <vt:lpstr>Warna</vt:lpstr>
      <vt:lpstr>Manfaat Warna</vt:lpstr>
      <vt:lpstr>Warna</vt:lpstr>
      <vt:lpstr>Slogan dan Tagline</vt:lpstr>
      <vt:lpstr>Bedanya Tagline, Slogan, dan Motto?</vt:lpstr>
      <vt:lpstr>Karakter</vt:lpstr>
      <vt:lpstr>Brand Character</vt:lpstr>
      <vt:lpstr>Syarat Memilih Identitas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Better Food, Brighter Life</dc:title>
  <dc:creator>USER</dc:creator>
  <cp:lastModifiedBy>USER</cp:lastModifiedBy>
  <cp:revision>513</cp:revision>
  <dcterms:created xsi:type="dcterms:W3CDTF">2017-02-24T17:01:29Z</dcterms:created>
  <dcterms:modified xsi:type="dcterms:W3CDTF">2017-09-24T18:30:21Z</dcterms:modified>
</cp:coreProperties>
</file>