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7" r:id="rId9"/>
    <p:sldId id="263" r:id="rId10"/>
    <p:sldId id="266" r:id="rId11"/>
    <p:sldId id="265" r:id="rId12"/>
    <p:sldId id="268" r:id="rId13"/>
    <p:sldId id="270" r:id="rId14"/>
    <p:sldId id="269" r:id="rId15"/>
    <p:sldId id="271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9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1BE87-AE6B-C54E-A23F-5D285C726433}" type="doc">
      <dgm:prSet loTypeId="urn:microsoft.com/office/officeart/2005/8/layout/pyramid2" loCatId="" qsTypeId="urn:microsoft.com/office/officeart/2005/8/quickstyle/simple4" qsCatId="simple" csTypeId="urn:microsoft.com/office/officeart/2005/8/colors/accent1_2" csCatId="accent1" phldr="1"/>
      <dgm:spPr/>
    </dgm:pt>
    <dgm:pt modelId="{0EA2A770-C826-D948-B6D9-4C57B0D36F7E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Emotional Benefits</a:t>
          </a:r>
          <a:endParaRPr lang="en-US" dirty="0"/>
        </a:p>
      </dgm:t>
    </dgm:pt>
    <dgm:pt modelId="{406CF98B-249E-3C4D-B8B1-78A4C7CCB4B9}" type="parTrans" cxnId="{A6E69CE5-8474-6241-8C2D-090EE832CAF9}">
      <dgm:prSet/>
      <dgm:spPr/>
      <dgm:t>
        <a:bodyPr/>
        <a:lstStyle/>
        <a:p>
          <a:endParaRPr lang="en-US"/>
        </a:p>
      </dgm:t>
    </dgm:pt>
    <dgm:pt modelId="{01FB8039-92C0-3341-A4BA-D67EA7AD7B3B}" type="sibTrans" cxnId="{A6E69CE5-8474-6241-8C2D-090EE832CAF9}">
      <dgm:prSet/>
      <dgm:spPr/>
      <dgm:t>
        <a:bodyPr/>
        <a:lstStyle/>
        <a:p>
          <a:endParaRPr lang="en-US"/>
        </a:p>
      </dgm:t>
    </dgm:pt>
    <dgm:pt modelId="{0F1409CD-05C7-5249-8D95-108639B2D0BB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Functional Benefits</a:t>
          </a:r>
          <a:endParaRPr lang="en-US" dirty="0"/>
        </a:p>
      </dgm:t>
    </dgm:pt>
    <dgm:pt modelId="{84C56395-F96A-AF41-B029-A6570E0224C3}" type="parTrans" cxnId="{13934A4C-C708-584D-B4C7-14CEE899ADE7}">
      <dgm:prSet/>
      <dgm:spPr/>
      <dgm:t>
        <a:bodyPr/>
        <a:lstStyle/>
        <a:p>
          <a:endParaRPr lang="en-US"/>
        </a:p>
      </dgm:t>
    </dgm:pt>
    <dgm:pt modelId="{69551234-B79B-6542-BA16-8EF635E31CDE}" type="sibTrans" cxnId="{13934A4C-C708-584D-B4C7-14CEE899ADE7}">
      <dgm:prSet/>
      <dgm:spPr/>
      <dgm:t>
        <a:bodyPr/>
        <a:lstStyle/>
        <a:p>
          <a:endParaRPr lang="en-US"/>
        </a:p>
      </dgm:t>
    </dgm:pt>
    <dgm:pt modelId="{1144F67C-B8BE-AB4F-8C64-AF38A9A9B455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Product Attributes</a:t>
          </a:r>
          <a:endParaRPr lang="en-US" dirty="0"/>
        </a:p>
      </dgm:t>
    </dgm:pt>
    <dgm:pt modelId="{749E1599-9084-A545-A409-6620B2DD2603}" type="parTrans" cxnId="{C4BF019F-059F-A546-B4F6-13A7EE2FAD47}">
      <dgm:prSet/>
      <dgm:spPr/>
      <dgm:t>
        <a:bodyPr/>
        <a:lstStyle/>
        <a:p>
          <a:endParaRPr lang="en-US"/>
        </a:p>
      </dgm:t>
    </dgm:pt>
    <dgm:pt modelId="{031F749D-095D-6F4D-A20D-D409CA3985C7}" type="sibTrans" cxnId="{C4BF019F-059F-A546-B4F6-13A7EE2FAD47}">
      <dgm:prSet/>
      <dgm:spPr/>
      <dgm:t>
        <a:bodyPr/>
        <a:lstStyle/>
        <a:p>
          <a:endParaRPr lang="en-US"/>
        </a:p>
      </dgm:t>
    </dgm:pt>
    <dgm:pt modelId="{DD1D1FD7-9D68-BE40-A946-A9F87326AC00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Values</a:t>
          </a:r>
          <a:endParaRPr lang="en-US" dirty="0"/>
        </a:p>
      </dgm:t>
    </dgm:pt>
    <dgm:pt modelId="{73F1C0F0-2CB9-2C4A-9C20-F122C53499CB}" type="parTrans" cxnId="{E54D02C9-8D9F-534B-AF7D-F6CF7D523E50}">
      <dgm:prSet/>
      <dgm:spPr/>
      <dgm:t>
        <a:bodyPr/>
        <a:lstStyle/>
        <a:p>
          <a:endParaRPr lang="en-US"/>
        </a:p>
      </dgm:t>
    </dgm:pt>
    <dgm:pt modelId="{6C15D688-2D69-2B45-9232-057CD84D7805}" type="sibTrans" cxnId="{E54D02C9-8D9F-534B-AF7D-F6CF7D523E50}">
      <dgm:prSet/>
      <dgm:spPr/>
      <dgm:t>
        <a:bodyPr/>
        <a:lstStyle/>
        <a:p>
          <a:endParaRPr lang="en-US"/>
        </a:p>
      </dgm:t>
    </dgm:pt>
    <dgm:pt modelId="{19A6960A-316C-1A46-B3B2-5FE0B78E94EA}">
      <dgm:prSet phldrT="[Text]"/>
      <dgm:spPr>
        <a:solidFill>
          <a:srgbClr val="F8F8F8">
            <a:alpha val="90000"/>
          </a:srgbClr>
        </a:solidFill>
      </dgm:spPr>
      <dgm:t>
        <a:bodyPr/>
        <a:lstStyle/>
        <a:p>
          <a:r>
            <a:rPr lang="en-US" dirty="0" smtClean="0"/>
            <a:t>Personalities</a:t>
          </a:r>
          <a:endParaRPr lang="en-US" dirty="0"/>
        </a:p>
      </dgm:t>
    </dgm:pt>
    <dgm:pt modelId="{2A52CBF0-84CB-DA48-9BEE-D656A82B93F9}" type="parTrans" cxnId="{6F83DBA3-8744-5744-B0BA-8347401B13E5}">
      <dgm:prSet/>
      <dgm:spPr/>
      <dgm:t>
        <a:bodyPr/>
        <a:lstStyle/>
        <a:p>
          <a:endParaRPr lang="en-US"/>
        </a:p>
      </dgm:t>
    </dgm:pt>
    <dgm:pt modelId="{BD7D60DB-A8F8-FE46-B1F9-D2FA50F549E0}" type="sibTrans" cxnId="{6F83DBA3-8744-5744-B0BA-8347401B13E5}">
      <dgm:prSet/>
      <dgm:spPr/>
      <dgm:t>
        <a:bodyPr/>
        <a:lstStyle/>
        <a:p>
          <a:endParaRPr lang="en-US"/>
        </a:p>
      </dgm:t>
    </dgm:pt>
    <dgm:pt modelId="{B60F18E4-B852-E948-B5B0-9B726048A3F8}" type="pres">
      <dgm:prSet presAssocID="{B981BE87-AE6B-C54E-A23F-5D285C726433}" presName="compositeShape" presStyleCnt="0">
        <dgm:presLayoutVars>
          <dgm:dir/>
          <dgm:resizeHandles/>
        </dgm:presLayoutVars>
      </dgm:prSet>
      <dgm:spPr/>
    </dgm:pt>
    <dgm:pt modelId="{0DC3B4CB-E962-8D41-803B-38E6617492C8}" type="pres">
      <dgm:prSet presAssocID="{B981BE87-AE6B-C54E-A23F-5D285C726433}" presName="pyramid" presStyleLbl="node1" presStyleIdx="0" presStyleCnt="1"/>
      <dgm:spPr/>
    </dgm:pt>
    <dgm:pt modelId="{56055E8D-4DB2-154E-A72C-A1B9C6BC87D0}" type="pres">
      <dgm:prSet presAssocID="{B981BE87-AE6B-C54E-A23F-5D285C726433}" presName="theList" presStyleCnt="0"/>
      <dgm:spPr/>
    </dgm:pt>
    <dgm:pt modelId="{A18DC060-A8EA-1549-B761-4D57926E3A01}" type="pres">
      <dgm:prSet presAssocID="{19A6960A-316C-1A46-B3B2-5FE0B78E94EA}" presName="aNode" presStyleLbl="fgAcc1" presStyleIdx="0" presStyleCnt="5" custLinFactY="-4108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5E260-BC02-C348-BBD1-0F5BDCE41204}" type="pres">
      <dgm:prSet presAssocID="{19A6960A-316C-1A46-B3B2-5FE0B78E94EA}" presName="aSpace" presStyleCnt="0"/>
      <dgm:spPr/>
    </dgm:pt>
    <dgm:pt modelId="{3C1B28B8-FA99-3646-81AB-70B6764EE130}" type="pres">
      <dgm:prSet presAssocID="{DD1D1FD7-9D68-BE40-A946-A9F87326AC00}" presName="aNode" presStyleLbl="fgAcc1" presStyleIdx="1" presStyleCnt="5" custLinFactY="-1965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066B8B-CC23-AD44-8103-F006C591EAA5}" type="pres">
      <dgm:prSet presAssocID="{DD1D1FD7-9D68-BE40-A946-A9F87326AC00}" presName="aSpace" presStyleCnt="0"/>
      <dgm:spPr/>
    </dgm:pt>
    <dgm:pt modelId="{FC292C62-FD9C-124A-8493-0508F6CFE9E0}" type="pres">
      <dgm:prSet presAssocID="{0EA2A770-C826-D948-B6D9-4C57B0D36F7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F9FF4-F0AE-FC43-AA23-DE20C0012641}" type="pres">
      <dgm:prSet presAssocID="{0EA2A770-C826-D948-B6D9-4C57B0D36F7E}" presName="aSpace" presStyleCnt="0"/>
      <dgm:spPr/>
    </dgm:pt>
    <dgm:pt modelId="{68FBF79B-BE4D-F440-A43D-1A5864647306}" type="pres">
      <dgm:prSet presAssocID="{0F1409CD-05C7-5249-8D95-108639B2D0BB}" presName="aNode" presStyleLbl="fgAcc1" presStyleIdx="3" presStyleCnt="5" custLinFactY="229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A5B94-0322-9842-9E05-68C2214A4050}" type="pres">
      <dgm:prSet presAssocID="{0F1409CD-05C7-5249-8D95-108639B2D0BB}" presName="aSpace" presStyleCnt="0"/>
      <dgm:spPr/>
    </dgm:pt>
    <dgm:pt modelId="{B334AA5F-7785-5640-A287-CB2A9FB0CD4C}" type="pres">
      <dgm:prSet presAssocID="{1144F67C-B8BE-AB4F-8C64-AF38A9A9B455}" presName="aNode" presStyleLbl="fgAcc1" presStyleIdx="4" presStyleCnt="5" custLinFactY="5816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39038-2CA5-4042-B948-A0F088231789}" type="pres">
      <dgm:prSet presAssocID="{1144F67C-B8BE-AB4F-8C64-AF38A9A9B455}" presName="aSpace" presStyleCnt="0"/>
      <dgm:spPr/>
    </dgm:pt>
  </dgm:ptLst>
  <dgm:cxnLst>
    <dgm:cxn modelId="{6F83DBA3-8744-5744-B0BA-8347401B13E5}" srcId="{B981BE87-AE6B-C54E-A23F-5D285C726433}" destId="{19A6960A-316C-1A46-B3B2-5FE0B78E94EA}" srcOrd="0" destOrd="0" parTransId="{2A52CBF0-84CB-DA48-9BEE-D656A82B93F9}" sibTransId="{BD7D60DB-A8F8-FE46-B1F9-D2FA50F549E0}"/>
    <dgm:cxn modelId="{E54D02C9-8D9F-534B-AF7D-F6CF7D523E50}" srcId="{B981BE87-AE6B-C54E-A23F-5D285C726433}" destId="{DD1D1FD7-9D68-BE40-A946-A9F87326AC00}" srcOrd="1" destOrd="0" parTransId="{73F1C0F0-2CB9-2C4A-9C20-F122C53499CB}" sibTransId="{6C15D688-2D69-2B45-9232-057CD84D7805}"/>
    <dgm:cxn modelId="{248D14FB-1AEA-4608-A9F6-965833AE9632}" type="presOf" srcId="{1144F67C-B8BE-AB4F-8C64-AF38A9A9B455}" destId="{B334AA5F-7785-5640-A287-CB2A9FB0CD4C}" srcOrd="0" destOrd="0" presId="urn:microsoft.com/office/officeart/2005/8/layout/pyramid2"/>
    <dgm:cxn modelId="{ACB7CEA9-A716-4BD4-9AD8-C0104493DFAB}" type="presOf" srcId="{0F1409CD-05C7-5249-8D95-108639B2D0BB}" destId="{68FBF79B-BE4D-F440-A43D-1A5864647306}" srcOrd="0" destOrd="0" presId="urn:microsoft.com/office/officeart/2005/8/layout/pyramid2"/>
    <dgm:cxn modelId="{C15098AA-DD49-4EAC-B78F-9FDC15A19F72}" type="presOf" srcId="{DD1D1FD7-9D68-BE40-A946-A9F87326AC00}" destId="{3C1B28B8-FA99-3646-81AB-70B6764EE130}" srcOrd="0" destOrd="0" presId="urn:microsoft.com/office/officeart/2005/8/layout/pyramid2"/>
    <dgm:cxn modelId="{13934A4C-C708-584D-B4C7-14CEE899ADE7}" srcId="{B981BE87-AE6B-C54E-A23F-5D285C726433}" destId="{0F1409CD-05C7-5249-8D95-108639B2D0BB}" srcOrd="3" destOrd="0" parTransId="{84C56395-F96A-AF41-B029-A6570E0224C3}" sibTransId="{69551234-B79B-6542-BA16-8EF635E31CDE}"/>
    <dgm:cxn modelId="{2AACF197-DBB7-4CE3-862C-458E2EC9FC0F}" type="presOf" srcId="{19A6960A-316C-1A46-B3B2-5FE0B78E94EA}" destId="{A18DC060-A8EA-1549-B761-4D57926E3A01}" srcOrd="0" destOrd="0" presId="urn:microsoft.com/office/officeart/2005/8/layout/pyramid2"/>
    <dgm:cxn modelId="{4442C8BC-5BD4-4783-BE7F-D3F2E2DEFDBE}" type="presOf" srcId="{B981BE87-AE6B-C54E-A23F-5D285C726433}" destId="{B60F18E4-B852-E948-B5B0-9B726048A3F8}" srcOrd="0" destOrd="0" presId="urn:microsoft.com/office/officeart/2005/8/layout/pyramid2"/>
    <dgm:cxn modelId="{A6E69CE5-8474-6241-8C2D-090EE832CAF9}" srcId="{B981BE87-AE6B-C54E-A23F-5D285C726433}" destId="{0EA2A770-C826-D948-B6D9-4C57B0D36F7E}" srcOrd="2" destOrd="0" parTransId="{406CF98B-249E-3C4D-B8B1-78A4C7CCB4B9}" sibTransId="{01FB8039-92C0-3341-A4BA-D67EA7AD7B3B}"/>
    <dgm:cxn modelId="{76975BA4-7FA8-4A6A-BE7C-BD0E22DD2D8E}" type="presOf" srcId="{0EA2A770-C826-D948-B6D9-4C57B0D36F7E}" destId="{FC292C62-FD9C-124A-8493-0508F6CFE9E0}" srcOrd="0" destOrd="0" presId="urn:microsoft.com/office/officeart/2005/8/layout/pyramid2"/>
    <dgm:cxn modelId="{C4BF019F-059F-A546-B4F6-13A7EE2FAD47}" srcId="{B981BE87-AE6B-C54E-A23F-5D285C726433}" destId="{1144F67C-B8BE-AB4F-8C64-AF38A9A9B455}" srcOrd="4" destOrd="0" parTransId="{749E1599-9084-A545-A409-6620B2DD2603}" sibTransId="{031F749D-095D-6F4D-A20D-D409CA3985C7}"/>
    <dgm:cxn modelId="{8CF71D0A-C258-47B8-85C8-271A6714BCBB}" type="presParOf" srcId="{B60F18E4-B852-E948-B5B0-9B726048A3F8}" destId="{0DC3B4CB-E962-8D41-803B-38E6617492C8}" srcOrd="0" destOrd="0" presId="urn:microsoft.com/office/officeart/2005/8/layout/pyramid2"/>
    <dgm:cxn modelId="{0476AC7F-D85B-42EC-B5AC-3EA227772DB6}" type="presParOf" srcId="{B60F18E4-B852-E948-B5B0-9B726048A3F8}" destId="{56055E8D-4DB2-154E-A72C-A1B9C6BC87D0}" srcOrd="1" destOrd="0" presId="urn:microsoft.com/office/officeart/2005/8/layout/pyramid2"/>
    <dgm:cxn modelId="{42C5F742-4728-4E82-8959-CCBD2FDD451B}" type="presParOf" srcId="{56055E8D-4DB2-154E-A72C-A1B9C6BC87D0}" destId="{A18DC060-A8EA-1549-B761-4D57926E3A01}" srcOrd="0" destOrd="0" presId="urn:microsoft.com/office/officeart/2005/8/layout/pyramid2"/>
    <dgm:cxn modelId="{899211BC-6B77-4514-89C0-29B1783D7625}" type="presParOf" srcId="{56055E8D-4DB2-154E-A72C-A1B9C6BC87D0}" destId="{68F5E260-BC02-C348-BBD1-0F5BDCE41204}" srcOrd="1" destOrd="0" presId="urn:microsoft.com/office/officeart/2005/8/layout/pyramid2"/>
    <dgm:cxn modelId="{0C0062D8-6DE2-485C-9BDF-561473B6273F}" type="presParOf" srcId="{56055E8D-4DB2-154E-A72C-A1B9C6BC87D0}" destId="{3C1B28B8-FA99-3646-81AB-70B6764EE130}" srcOrd="2" destOrd="0" presId="urn:microsoft.com/office/officeart/2005/8/layout/pyramid2"/>
    <dgm:cxn modelId="{FD64F55D-05D5-47BF-9606-A47278946CF6}" type="presParOf" srcId="{56055E8D-4DB2-154E-A72C-A1B9C6BC87D0}" destId="{44066B8B-CC23-AD44-8103-F006C591EAA5}" srcOrd="3" destOrd="0" presId="urn:microsoft.com/office/officeart/2005/8/layout/pyramid2"/>
    <dgm:cxn modelId="{411ED428-D567-499D-B5A7-F07FA5338F78}" type="presParOf" srcId="{56055E8D-4DB2-154E-A72C-A1B9C6BC87D0}" destId="{FC292C62-FD9C-124A-8493-0508F6CFE9E0}" srcOrd="4" destOrd="0" presId="urn:microsoft.com/office/officeart/2005/8/layout/pyramid2"/>
    <dgm:cxn modelId="{5E6AE540-1BC3-47B0-8341-44A6F76E4992}" type="presParOf" srcId="{56055E8D-4DB2-154E-A72C-A1B9C6BC87D0}" destId="{44EF9FF4-F0AE-FC43-AA23-DE20C0012641}" srcOrd="5" destOrd="0" presId="urn:microsoft.com/office/officeart/2005/8/layout/pyramid2"/>
    <dgm:cxn modelId="{9315E415-0060-4FF8-9185-B890B4145C73}" type="presParOf" srcId="{56055E8D-4DB2-154E-A72C-A1B9C6BC87D0}" destId="{68FBF79B-BE4D-F440-A43D-1A5864647306}" srcOrd="6" destOrd="0" presId="urn:microsoft.com/office/officeart/2005/8/layout/pyramid2"/>
    <dgm:cxn modelId="{2343131F-9425-4174-B89D-C21AD8C23111}" type="presParOf" srcId="{56055E8D-4DB2-154E-A72C-A1B9C6BC87D0}" destId="{827A5B94-0322-9842-9E05-68C2214A4050}" srcOrd="7" destOrd="0" presId="urn:microsoft.com/office/officeart/2005/8/layout/pyramid2"/>
    <dgm:cxn modelId="{DCFAAE26-E56D-40F7-8BBE-6240DF6BF3BC}" type="presParOf" srcId="{56055E8D-4DB2-154E-A72C-A1B9C6BC87D0}" destId="{B334AA5F-7785-5640-A287-CB2A9FB0CD4C}" srcOrd="8" destOrd="0" presId="urn:microsoft.com/office/officeart/2005/8/layout/pyramid2"/>
    <dgm:cxn modelId="{BC57ABBE-D3E7-420C-BE86-C948957CF690}" type="presParOf" srcId="{56055E8D-4DB2-154E-A72C-A1B9C6BC87D0}" destId="{04239038-2CA5-4042-B948-A0F088231789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3B4CB-E962-8D41-803B-38E6617492C8}">
      <dsp:nvSpPr>
        <dsp:cNvPr id="0" name=""/>
        <dsp:cNvSpPr/>
      </dsp:nvSpPr>
      <dsp:spPr>
        <a:xfrm>
          <a:off x="135464" y="0"/>
          <a:ext cx="3894666" cy="389466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8DC060-A8EA-1549-B761-4D57926E3A01}">
      <dsp:nvSpPr>
        <dsp:cNvPr id="0" name=""/>
        <dsp:cNvSpPr/>
      </dsp:nvSpPr>
      <dsp:spPr>
        <a:xfrm>
          <a:off x="2082797" y="93135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Personalities</a:t>
          </a:r>
          <a:endParaRPr lang="en-US" sz="2300" kern="1200" dirty="0"/>
        </a:p>
      </dsp:txBody>
      <dsp:txXfrm>
        <a:off x="2109830" y="120168"/>
        <a:ext cx="2477466" cy="499706"/>
      </dsp:txXfrm>
    </dsp:sp>
    <dsp:sp modelId="{3C1B28B8-FA99-3646-81AB-70B6764EE130}">
      <dsp:nvSpPr>
        <dsp:cNvPr id="0" name=""/>
        <dsp:cNvSpPr/>
      </dsp:nvSpPr>
      <dsp:spPr>
        <a:xfrm>
          <a:off x="2082797" y="834759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Values</a:t>
          </a:r>
          <a:endParaRPr lang="en-US" sz="2300" kern="1200" dirty="0"/>
        </a:p>
      </dsp:txBody>
      <dsp:txXfrm>
        <a:off x="2109830" y="861792"/>
        <a:ext cx="2477466" cy="499706"/>
      </dsp:txXfrm>
    </dsp:sp>
    <dsp:sp modelId="{FC292C62-FD9C-124A-8493-0508F6CFE9E0}">
      <dsp:nvSpPr>
        <dsp:cNvPr id="0" name=""/>
        <dsp:cNvSpPr/>
      </dsp:nvSpPr>
      <dsp:spPr>
        <a:xfrm>
          <a:off x="2082797" y="1635835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Emotional Benefits</a:t>
          </a:r>
          <a:endParaRPr lang="en-US" sz="2300" kern="1200" dirty="0"/>
        </a:p>
      </dsp:txBody>
      <dsp:txXfrm>
        <a:off x="2109830" y="1662868"/>
        <a:ext cx="2477466" cy="499706"/>
      </dsp:txXfrm>
    </dsp:sp>
    <dsp:sp modelId="{68FBF79B-BE4D-F440-A43D-1A5864647306}">
      <dsp:nvSpPr>
        <dsp:cNvPr id="0" name=""/>
        <dsp:cNvSpPr/>
      </dsp:nvSpPr>
      <dsp:spPr>
        <a:xfrm>
          <a:off x="2082797" y="2455330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Functional Benefits</a:t>
          </a:r>
          <a:endParaRPr lang="en-US" sz="2300" kern="1200" dirty="0"/>
        </a:p>
      </dsp:txBody>
      <dsp:txXfrm>
        <a:off x="2109830" y="2482363"/>
        <a:ext cx="2477466" cy="499706"/>
      </dsp:txXfrm>
    </dsp:sp>
    <dsp:sp modelId="{B334AA5F-7785-5640-A287-CB2A9FB0CD4C}">
      <dsp:nvSpPr>
        <dsp:cNvPr id="0" name=""/>
        <dsp:cNvSpPr/>
      </dsp:nvSpPr>
      <dsp:spPr>
        <a:xfrm>
          <a:off x="2082797" y="3273159"/>
          <a:ext cx="2531532" cy="553772"/>
        </a:xfrm>
        <a:prstGeom prst="roundRect">
          <a:avLst/>
        </a:prstGeom>
        <a:solidFill>
          <a:srgbClr val="F8F8F8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Product Attributes</a:t>
          </a:r>
          <a:endParaRPr lang="en-US" sz="2300" kern="1200" dirty="0"/>
        </a:p>
      </dsp:txBody>
      <dsp:txXfrm>
        <a:off x="2109830" y="3300192"/>
        <a:ext cx="2477466" cy="49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90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9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7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13983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732031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79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285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64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24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86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20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71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20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718A6-FCE1-4D34-A131-AAD3F87D4F0E}" type="datetimeFigureOut">
              <a:rPr lang="id-ID" smtClean="0"/>
              <a:t>23/10/2017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67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Brand Communication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52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endParaRPr lang="id-ID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6145306" y="1465401"/>
          <a:ext cx="4749794" cy="389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581836" y="3983922"/>
            <a:ext cx="4087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praktis</a:t>
            </a:r>
            <a:r>
              <a:rPr lang="en-US" dirty="0" smtClean="0"/>
              <a:t>, </a:t>
            </a:r>
            <a:r>
              <a:rPr lang="en-US" dirty="0" err="1" smtClean="0"/>
              <a:t>akurasi</a:t>
            </a:r>
            <a:r>
              <a:rPr lang="en-US" dirty="0" smtClean="0"/>
              <a:t>, </a:t>
            </a:r>
            <a:r>
              <a:rPr lang="en-US" dirty="0" err="1" smtClean="0"/>
              <a:t>kepastian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, </a:t>
            </a:r>
            <a:r>
              <a:rPr lang="en-US" dirty="0" err="1" smtClean="0"/>
              <a:t>kemudahan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,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81835" y="3154971"/>
            <a:ext cx="4087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 smtClean="0"/>
              <a:t>Keamanan</a:t>
            </a:r>
            <a:r>
              <a:rPr lang="en-US" dirty="0" smtClean="0"/>
              <a:t>, </a:t>
            </a:r>
            <a:r>
              <a:rPr lang="en-US" dirty="0" err="1" smtClean="0"/>
              <a:t>kenyamanan</a:t>
            </a:r>
            <a:r>
              <a:rPr lang="en-US" dirty="0" smtClean="0"/>
              <a:t>, </a:t>
            </a:r>
            <a:r>
              <a:rPr lang="en-US" dirty="0" err="1" smtClean="0"/>
              <a:t>kebanggaan</a:t>
            </a:r>
            <a:r>
              <a:rPr lang="en-US" dirty="0" smtClean="0"/>
              <a:t> Indonesia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81835" y="1845858"/>
            <a:ext cx="3899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 smtClean="0"/>
              <a:t>Inovatif</a:t>
            </a:r>
            <a:r>
              <a:rPr lang="en-US" dirty="0" smtClean="0"/>
              <a:t>, </a:t>
            </a:r>
            <a:r>
              <a:rPr lang="en-US" dirty="0" err="1" smtClean="0"/>
              <a:t>kreatif</a:t>
            </a:r>
            <a:r>
              <a:rPr lang="en-US" dirty="0" smtClean="0"/>
              <a:t>, tech-savvy, </a:t>
            </a:r>
            <a:r>
              <a:rPr lang="en-US" dirty="0" err="1" smtClean="0"/>
              <a:t>kekinian</a:t>
            </a:r>
            <a:r>
              <a:rPr lang="en-US" dirty="0" smtClean="0"/>
              <a:t>,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i="1" dirty="0" smtClean="0"/>
              <a:t>empowerment, </a:t>
            </a:r>
            <a:r>
              <a:rPr lang="en-US" dirty="0" err="1" smtClean="0"/>
              <a:t>kecepatan</a:t>
            </a:r>
            <a:r>
              <a:rPr lang="en-US" dirty="0" smtClean="0"/>
              <a:t>, </a:t>
            </a:r>
            <a:r>
              <a:rPr lang="en-US" dirty="0" err="1" smtClean="0"/>
              <a:t>menginspirasi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6911788" y="3036216"/>
            <a:ext cx="1008531" cy="75303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 rot="10800000">
            <a:off x="6669740" y="3930569"/>
            <a:ext cx="1196207" cy="75303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Arrow 9"/>
          <p:cNvSpPr/>
          <p:nvPr/>
        </p:nvSpPr>
        <p:spPr>
          <a:xfrm rot="10800000">
            <a:off x="7113493" y="1836004"/>
            <a:ext cx="806825" cy="75303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 descr="Hasil gambar untuk goj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" y="2872646"/>
            <a:ext cx="2331532" cy="6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160" y="2484554"/>
            <a:ext cx="30243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Differentiation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160" y="1019221"/>
            <a:ext cx="30243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 Do You Do? 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160" y="1707229"/>
            <a:ext cx="30243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 Whom?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0280" y="3188961"/>
            <a:ext cx="30243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Positioning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161" y="4677801"/>
            <a:ext cx="305539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Statement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0280" y="5361064"/>
            <a:ext cx="304927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Promise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160" y="3973394"/>
            <a:ext cx="305539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Persona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0668" y="6133843"/>
            <a:ext cx="304927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Communication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2" descr="Hasil gambar untuk goj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3" y="67235"/>
            <a:ext cx="2331532" cy="6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751729" y="858563"/>
            <a:ext cx="72076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noProof="1" smtClean="0">
                <a:latin typeface="Cambria" panose="02040503050406030204" pitchFamily="18" charset="0"/>
              </a:rPr>
              <a:t>Memberikan layanan transportasi, logistic, pembayaran, layanan antar-makanan, serta layanan on-demand lainnya melalui aplikasi mobile platform</a:t>
            </a:r>
            <a:endParaRPr lang="id-ID" sz="1600" noProof="1"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2053" y="1543758"/>
            <a:ext cx="7866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noProof="1" smtClean="0">
                <a:latin typeface="Cambria" panose="02040503050406030204" pitchFamily="18" charset="0"/>
              </a:rPr>
              <a:t>Untuk masyarakat perkotaan yang dinamis, yang membutuhkan layanan on-demand melalui jasa transportasi. Serta untuk para mitra </a:t>
            </a:r>
            <a:r>
              <a:rPr lang="en-US" sz="1600" i="1" noProof="1" smtClean="0">
                <a:latin typeface="Cambria" panose="02040503050406030204" pitchFamily="18" charset="0"/>
              </a:rPr>
              <a:t>driver </a:t>
            </a:r>
            <a:r>
              <a:rPr lang="en-US" sz="1600" noProof="1" smtClean="0">
                <a:latin typeface="Cambria" panose="02040503050406030204" pitchFamily="18" charset="0"/>
              </a:rPr>
              <a:t>di sektor informal yang membutuhkan peningkatan kualitas hidupnya </a:t>
            </a:r>
            <a:endParaRPr lang="id-ID" sz="1600" noProof="1"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2053" y="2486621"/>
            <a:ext cx="80682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noProof="1" smtClean="0">
                <a:latin typeface="Cambria" panose="02040503050406030204" pitchFamily="18" charset="0"/>
              </a:rPr>
              <a:t>Perusahaan teknologi asli Indonesia dengan 18 layanan di aplikasi untuk memenuhi kebutuhan para pelanggan serta memberikan dampak sosial untuk masyarakat Indonesia</a:t>
            </a:r>
            <a:endParaRPr lang="id-ID" sz="1600" noProof="1"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36576" y="3245266"/>
            <a:ext cx="7393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noProof="1" smtClean="0">
                <a:latin typeface="Cambria" panose="02040503050406030204" pitchFamily="18" charset="0"/>
              </a:rPr>
              <a:t>GO-JEK merupakan karya anak bangsa untuk masyarakat perkotaan yang membutuhkan layanan transportasi lebih lengkap dan praktis</a:t>
            </a:r>
            <a:endParaRPr lang="id-ID" sz="1600" noProof="1">
              <a:latin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68365" y="4056145"/>
            <a:ext cx="6575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noProof="1" smtClean="0">
                <a:latin typeface="Cambria" panose="02040503050406030204" pitchFamily="18" charset="0"/>
              </a:rPr>
              <a:t>Inovatif, kreatif, tech-savvy, cepat, praktis, jiwa sosial, empati, inspirator   </a:t>
            </a:r>
            <a:endParaRPr lang="id-ID" sz="1600" noProof="1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68365" y="4760552"/>
            <a:ext cx="6575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noProof="1" smtClean="0">
                <a:latin typeface="Cambria" panose="02040503050406030204" pitchFamily="18" charset="0"/>
              </a:rPr>
              <a:t>An Ojek For Every Needs / Apapun Kebutuhannya, Gojekin Aja</a:t>
            </a:r>
            <a:endParaRPr lang="id-ID" sz="1600" noProof="1">
              <a:latin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8365" y="5356715"/>
            <a:ext cx="68600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GO-JEK </a:t>
            </a:r>
            <a:r>
              <a:rPr lang="en-US" sz="1600" dirty="0" err="1">
                <a:latin typeface="Cambria" panose="02040503050406030204" pitchFamily="18" charset="0"/>
              </a:rPr>
              <a:t>mampu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menyediakan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layanan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transportasi</a:t>
            </a:r>
            <a:r>
              <a:rPr lang="en-US" sz="1600" dirty="0">
                <a:latin typeface="Cambria" panose="02040503050406030204" pitchFamily="18" charset="0"/>
              </a:rPr>
              <a:t> yang </a:t>
            </a:r>
            <a:r>
              <a:rPr lang="en-US" sz="1600" dirty="0" err="1">
                <a:latin typeface="Cambria" panose="02040503050406030204" pitchFamily="18" charset="0"/>
              </a:rPr>
              <a:t>praktis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untuk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semua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kebutuhan</a:t>
            </a:r>
            <a:r>
              <a:rPr lang="en-US" sz="1600" dirty="0">
                <a:latin typeface="Cambria" panose="02040503050406030204" pitchFamily="18" charset="0"/>
              </a:rPr>
              <a:t> di </a:t>
            </a:r>
            <a:r>
              <a:rPr lang="en-US" sz="1600" dirty="0" err="1">
                <a:latin typeface="Cambria" panose="02040503050406030204" pitchFamily="18" charset="0"/>
              </a:rPr>
              <a:t>tengah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padatnya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</a:rPr>
              <a:t>perkotaan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6977" y="6216594"/>
            <a:ext cx="68600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mbria" panose="02040503050406030204" pitchFamily="18" charset="0"/>
              </a:rPr>
              <a:t>???</a:t>
            </a:r>
            <a:endParaRPr 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sil gambar untuk goj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3" y="484094"/>
            <a:ext cx="2331532" cy="6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607" r="2720" b="6842"/>
          <a:stretch/>
        </p:blipFill>
        <p:spPr>
          <a:xfrm>
            <a:off x="387493" y="1481746"/>
            <a:ext cx="10195342" cy="498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sil gambar untuk brosur goj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19" y="4204447"/>
            <a:ext cx="7960658" cy="265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gojek 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19" y="0"/>
            <a:ext cx="7732058" cy="40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2" t="9196" r="23014" b="5664"/>
          <a:stretch/>
        </p:blipFill>
        <p:spPr>
          <a:xfrm>
            <a:off x="443751" y="295835"/>
            <a:ext cx="10139084" cy="636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898" t="16258" r="29632" b="6057"/>
          <a:stretch/>
        </p:blipFill>
        <p:spPr>
          <a:xfrm>
            <a:off x="5876364" y="766482"/>
            <a:ext cx="5056096" cy="5325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566" t="41172" r="29192" b="41957"/>
          <a:stretch/>
        </p:blipFill>
        <p:spPr>
          <a:xfrm>
            <a:off x="121023" y="847163"/>
            <a:ext cx="5150224" cy="115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448" t="13511" r="17059" b="8411"/>
          <a:stretch/>
        </p:blipFill>
        <p:spPr>
          <a:xfrm>
            <a:off x="316279" y="2528049"/>
            <a:ext cx="5560085" cy="35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Communication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Usaha yang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/</a:t>
            </a:r>
            <a:r>
              <a:rPr lang="en-US" i="1" dirty="0" smtClean="0"/>
              <a:t>brand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mengkomunikasikan</a:t>
            </a:r>
            <a:r>
              <a:rPr lang="en-US" dirty="0" smtClean="0"/>
              <a:t> </a:t>
            </a:r>
            <a:r>
              <a:rPr lang="en-US" dirty="0" err="1" smtClean="0"/>
              <a:t>keunikan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i="1" dirty="0" smtClean="0"/>
              <a:t>brand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yang </a:t>
            </a:r>
            <a:r>
              <a:rPr lang="en-US" dirty="0" err="1" smtClean="0"/>
              <a:t>tepat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yang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i="1" dirty="0" smtClean="0"/>
              <a:t>brand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tersampaikan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benak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Brand communication </a:t>
            </a:r>
            <a:r>
              <a:rPr lang="en-US" dirty="0" err="1" smtClean="0"/>
              <a:t>diperlukan</a:t>
            </a:r>
            <a:r>
              <a:rPr lang="en-US" dirty="0" smtClean="0"/>
              <a:t> agar </a:t>
            </a:r>
            <a:r>
              <a:rPr lang="en-US" i="1" dirty="0" smtClean="0"/>
              <a:t>brand </a:t>
            </a:r>
            <a:r>
              <a:rPr lang="en-US" dirty="0" err="1" smtClean="0"/>
              <a:t>dikenal</a:t>
            </a:r>
            <a:r>
              <a:rPr lang="en-US" dirty="0" smtClean="0"/>
              <a:t> di target </a:t>
            </a:r>
            <a:r>
              <a:rPr lang="en-US" dirty="0" err="1" smtClean="0"/>
              <a:t>pasar</a:t>
            </a:r>
            <a:r>
              <a:rPr lang="en-US" dirty="0" smtClean="0"/>
              <a:t>/</a:t>
            </a:r>
            <a:r>
              <a:rPr lang="en-US" dirty="0" err="1" smtClean="0"/>
              <a:t>audiens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10379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Brand Awareness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040" y="2041314"/>
            <a:ext cx="3239572" cy="283996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David Aaker:</a:t>
            </a:r>
          </a:p>
          <a:p>
            <a:r>
              <a:rPr lang="en-US" dirty="0" smtClean="0"/>
              <a:t>Unaware of Brand</a:t>
            </a:r>
          </a:p>
          <a:p>
            <a:r>
              <a:rPr lang="en-US" dirty="0" smtClean="0"/>
              <a:t>Brand Recognition</a:t>
            </a:r>
          </a:p>
          <a:p>
            <a:r>
              <a:rPr lang="en-US" dirty="0" smtClean="0"/>
              <a:t>Brand Recall</a:t>
            </a:r>
          </a:p>
          <a:p>
            <a:r>
              <a:rPr lang="en-US" dirty="0" smtClean="0"/>
              <a:t>Top of Mind</a:t>
            </a:r>
            <a:endParaRPr lang="id-ID" dirty="0"/>
          </a:p>
        </p:txBody>
      </p:sp>
      <p:pic>
        <p:nvPicPr>
          <p:cNvPr id="1026" name="Picture 2" descr="Hasil gambar untuk brand aware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4" y="2688500"/>
            <a:ext cx="5043750" cy="41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4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edero"/>
              </a:rPr>
              <a:t>3S of Power</a:t>
            </a:r>
            <a:endParaRPr lang="id-ID" dirty="0">
              <a:latin typeface="Fede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Stopping Power</a:t>
            </a:r>
          </a:p>
          <a:p>
            <a:pPr marL="0" indent="0">
              <a:buNone/>
            </a:pPr>
            <a:r>
              <a:rPr lang="en-US" dirty="0" smtClean="0"/>
              <a:t>Orang </a:t>
            </a:r>
            <a:r>
              <a:rPr lang="en-US" dirty="0" err="1" smtClean="0"/>
              <a:t>berhenti</a:t>
            </a:r>
            <a:r>
              <a:rPr lang="en-US" dirty="0" smtClean="0"/>
              <a:t> </a:t>
            </a:r>
            <a:r>
              <a:rPr lang="en-US" dirty="0" err="1" smtClean="0"/>
              <a:t>sejenak</a:t>
            </a:r>
            <a:r>
              <a:rPr lang="en-US" dirty="0" smtClean="0"/>
              <a:t> </a:t>
            </a:r>
            <a:r>
              <a:rPr lang="en-US" dirty="0" err="1" smtClean="0"/>
              <a:t>melihat-lihat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/brand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Striking Power</a:t>
            </a:r>
          </a:p>
          <a:p>
            <a:pPr marL="0" indent="0">
              <a:buNone/>
            </a:pPr>
            <a:r>
              <a:rPr lang="en-US" dirty="0" smtClean="0"/>
              <a:t>Orang </a:t>
            </a:r>
            <a:r>
              <a:rPr lang="en-US" dirty="0" err="1" smtClean="0"/>
              <a:t>terkesan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bilang</a:t>
            </a:r>
            <a:r>
              <a:rPr lang="en-US" dirty="0" smtClean="0"/>
              <a:t> “Wow”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Sticking Power</a:t>
            </a:r>
          </a:p>
          <a:p>
            <a:pPr marL="0" indent="0">
              <a:buNone/>
            </a:pPr>
            <a:r>
              <a:rPr lang="en-US" dirty="0" smtClean="0"/>
              <a:t>Orang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mengingat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990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Components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475" y="2342639"/>
            <a:ext cx="2728584" cy="2167617"/>
          </a:xfrm>
        </p:spPr>
        <p:txBody>
          <a:bodyPr>
            <a:noAutofit/>
          </a:bodyPr>
          <a:lstStyle/>
          <a:p>
            <a:r>
              <a:rPr lang="en-US" dirty="0" smtClean="0"/>
              <a:t>Audience</a:t>
            </a:r>
          </a:p>
          <a:p>
            <a:r>
              <a:rPr lang="en-US" dirty="0" smtClean="0"/>
              <a:t>Message</a:t>
            </a:r>
          </a:p>
          <a:p>
            <a:r>
              <a:rPr lang="en-US" dirty="0" smtClean="0"/>
              <a:t>Media</a:t>
            </a:r>
          </a:p>
          <a:p>
            <a:r>
              <a:rPr lang="en-US" dirty="0" smtClean="0"/>
              <a:t>Creativity</a:t>
            </a:r>
            <a:endParaRPr lang="id-ID" dirty="0"/>
          </a:p>
        </p:txBody>
      </p:sp>
      <p:pic>
        <p:nvPicPr>
          <p:cNvPr id="2050" name="Picture 2" descr="Hasil gambar untuk brand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551" y="2003612"/>
            <a:ext cx="4268508" cy="284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1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Right Media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Iklan</a:t>
            </a:r>
            <a:r>
              <a:rPr lang="en-US" dirty="0" smtClean="0"/>
              <a:t> (TV, media </a:t>
            </a:r>
            <a:r>
              <a:rPr lang="en-US" dirty="0" err="1" smtClean="0"/>
              <a:t>cetak</a:t>
            </a:r>
            <a:r>
              <a:rPr lang="en-US" dirty="0" smtClean="0"/>
              <a:t>, digital, media </a:t>
            </a:r>
            <a:r>
              <a:rPr lang="en-US" dirty="0" err="1" smtClean="0"/>
              <a:t>sosial</a:t>
            </a:r>
            <a:r>
              <a:rPr lang="en-US" dirty="0" smtClean="0"/>
              <a:t>, OOH, </a:t>
            </a:r>
            <a:r>
              <a:rPr lang="en-US" dirty="0" err="1" smtClean="0"/>
              <a:t>dsb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Collateral media (</a:t>
            </a:r>
            <a:r>
              <a:rPr lang="en-US" dirty="0" err="1" smtClean="0"/>
              <a:t>brosur</a:t>
            </a:r>
            <a:r>
              <a:rPr lang="en-US" dirty="0" smtClean="0"/>
              <a:t>, flyer, </a:t>
            </a:r>
            <a:r>
              <a:rPr lang="en-US" dirty="0" err="1" smtClean="0"/>
              <a:t>dsb</a:t>
            </a:r>
            <a:r>
              <a:rPr lang="en-US" dirty="0" smtClean="0"/>
              <a:t>)</a:t>
            </a:r>
          </a:p>
          <a:p>
            <a:r>
              <a:rPr lang="en-US" dirty="0" smtClean="0"/>
              <a:t>Sales promotion (</a:t>
            </a:r>
            <a:r>
              <a:rPr lang="en-US" dirty="0" err="1" smtClean="0"/>
              <a:t>pameran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Event</a:t>
            </a:r>
          </a:p>
          <a:p>
            <a:r>
              <a:rPr lang="en-US" dirty="0" smtClean="0"/>
              <a:t>Direct marketing (email, door to door, SMS, </a:t>
            </a:r>
            <a:r>
              <a:rPr lang="en-US" dirty="0" err="1" smtClean="0"/>
              <a:t>dsb</a:t>
            </a:r>
            <a:r>
              <a:rPr lang="en-US" dirty="0" smtClean="0"/>
              <a:t>)</a:t>
            </a:r>
          </a:p>
          <a:p>
            <a:r>
              <a:rPr lang="en-US" dirty="0" smtClean="0"/>
              <a:t>Personal selling</a:t>
            </a:r>
          </a:p>
          <a:p>
            <a:r>
              <a:rPr lang="en-US" dirty="0" smtClean="0"/>
              <a:t>Sponsorship</a:t>
            </a:r>
          </a:p>
          <a:p>
            <a:r>
              <a:rPr lang="en-US" dirty="0" smtClean="0"/>
              <a:t>Public relations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799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Federo"/>
              </a:rPr>
              <a:t>Brand Communication Is about Making Your Promises Seen/Heard and Your Target Market Can Verify Them</a:t>
            </a:r>
            <a:br>
              <a:rPr lang="en-US" sz="2800" dirty="0">
                <a:latin typeface="Federo"/>
              </a:rPr>
            </a:br>
            <a:endParaRPr lang="id-ID" sz="2800" dirty="0">
              <a:latin typeface="Federo"/>
            </a:endParaRPr>
          </a:p>
        </p:txBody>
      </p:sp>
      <p:pic>
        <p:nvPicPr>
          <p:cNvPr id="4" name="Picture 3" descr="arro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534" y="1852148"/>
            <a:ext cx="7227887" cy="401478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10794" y="3594847"/>
            <a:ext cx="1283369" cy="5293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Brand</a:t>
            </a:r>
          </a:p>
        </p:txBody>
      </p:sp>
    </p:spTree>
    <p:extLst>
      <p:ext uri="{BB962C8B-B14F-4D97-AF65-F5344CB8AC3E}">
        <p14:creationId xmlns:p14="http://schemas.microsoft.com/office/powerpoint/2010/main" val="40618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11621"/>
              </p:ext>
            </p:extLst>
          </p:nvPr>
        </p:nvGraphicFramePr>
        <p:xfrm>
          <a:off x="149085" y="1478520"/>
          <a:ext cx="10689244" cy="302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72311"/>
                <a:gridCol w="2672311"/>
                <a:gridCol w="2672311"/>
                <a:gridCol w="26723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Message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Media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Time</a:t>
                      </a:r>
                      <a:endParaRPr lang="id-ID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Siapa</a:t>
                      </a:r>
                      <a:r>
                        <a:rPr lang="en-US" baseline="0" dirty="0" smtClean="0"/>
                        <a:t> target </a:t>
                      </a:r>
                      <a:r>
                        <a:rPr lang="en-US" baseline="0" dirty="0" err="1" smtClean="0"/>
                        <a:t>audiensnya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disampaikan</a:t>
                      </a:r>
                      <a:r>
                        <a:rPr lang="en-US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Saluran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komunikasi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apa</a:t>
                      </a:r>
                      <a:r>
                        <a:rPr lang="en-US" baseline="0" dirty="0" smtClean="0"/>
                        <a:t> yang </a:t>
                      </a:r>
                      <a:r>
                        <a:rPr lang="en-US" baseline="0" dirty="0" err="1" smtClean="0"/>
                        <a:t>digunakan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Kapan </a:t>
                      </a:r>
                      <a:r>
                        <a:rPr lang="en-US" dirty="0" err="1" smtClean="0"/>
                        <a:t>dilaksanakan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Internal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Jurnalis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Pelanggan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Pemegang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saham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Regulator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Tentang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produk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Diskon</a:t>
                      </a:r>
                      <a:r>
                        <a:rPr lang="en-US" dirty="0" smtClean="0"/>
                        <a:t>/promo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Event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PR</a:t>
                      </a:r>
                      <a:r>
                        <a:rPr lang="en-US" baseline="0" dirty="0" smtClean="0"/>
                        <a:t> &amp; Media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Media digital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Luar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ruang</a:t>
                      </a:r>
                      <a:endParaRPr lang="en-U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 smtClean="0"/>
                        <a:t>Kolateral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brosur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dll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Iklan</a:t>
                      </a:r>
                      <a:r>
                        <a:rPr lang="en-US" dirty="0" smtClean="0"/>
                        <a:t> visual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Advertorial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Bulan</a:t>
                      </a:r>
                      <a:r>
                        <a:rPr lang="en-US" dirty="0" smtClean="0"/>
                        <a:t> I?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Minggu</a:t>
                      </a:r>
                      <a:r>
                        <a:rPr lang="en-US" dirty="0" smtClean="0"/>
                        <a:t> II?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 smtClean="0"/>
                        <a:t>dsb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4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139838"/>
            <a:ext cx="10515600" cy="840701"/>
          </a:xfrm>
        </p:spPr>
        <p:txBody>
          <a:bodyPr/>
          <a:lstStyle/>
          <a:p>
            <a:r>
              <a:rPr lang="en-US" dirty="0" smtClean="0"/>
              <a:t>Branding Steps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920289" y="2071717"/>
            <a:ext cx="30243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Differentiation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289" y="606384"/>
            <a:ext cx="30243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 Do You Do? 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0289" y="1294392"/>
            <a:ext cx="30243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 Whom?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6409" y="2776124"/>
            <a:ext cx="30243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Positioning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0290" y="4264964"/>
            <a:ext cx="305539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Statement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6409" y="4948227"/>
            <a:ext cx="304927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Promise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0289" y="3560557"/>
            <a:ext cx="305539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Persona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797" y="5721006"/>
            <a:ext cx="3049279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Brand Communication</a:t>
            </a:r>
            <a:endParaRPr lang="id-ID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4452</TotalTime>
  <Words>431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</vt:lpstr>
      <vt:lpstr>Corbel</vt:lpstr>
      <vt:lpstr>Federo</vt:lpstr>
      <vt:lpstr>Office Theme</vt:lpstr>
      <vt:lpstr>Brand Communication</vt:lpstr>
      <vt:lpstr>Brand Communication</vt:lpstr>
      <vt:lpstr>Level of Brand Awareness</vt:lpstr>
      <vt:lpstr>3S of Power</vt:lpstr>
      <vt:lpstr>Key Components</vt:lpstr>
      <vt:lpstr>Choosing the Right Media</vt:lpstr>
      <vt:lpstr>Brand Communication Is about Making Your Promises Seen/Heard and Your Target Market Can Verify Them </vt:lpstr>
      <vt:lpstr>Merancang Rencana Komunikasi</vt:lpstr>
      <vt:lpstr>Branding Steps</vt:lpstr>
      <vt:lpstr>Contoh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Food, Brighter Life</dc:title>
  <dc:creator>USER</dc:creator>
  <cp:lastModifiedBy>badu</cp:lastModifiedBy>
  <cp:revision>614</cp:revision>
  <dcterms:created xsi:type="dcterms:W3CDTF">2017-02-24T17:01:29Z</dcterms:created>
  <dcterms:modified xsi:type="dcterms:W3CDTF">2017-10-23T04:25:09Z</dcterms:modified>
</cp:coreProperties>
</file>