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57" r:id="rId7"/>
    <p:sldId id="264" r:id="rId8"/>
    <p:sldId id="265" r:id="rId9"/>
    <p:sldId id="266" r:id="rId10"/>
    <p:sldId id="268" r:id="rId11"/>
    <p:sldId id="267" r:id="rId12"/>
    <p:sldId id="269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6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902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393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974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87" y="13983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087" y="1732031"/>
            <a:ext cx="10515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7928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285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1641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24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863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2620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67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207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718A6-FCE1-4D34-A131-AAD3F87D4F0E}" type="datetimeFigureOut">
              <a:rPr lang="id-ID" smtClean="0"/>
              <a:t>19/11/2017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0DF9F-45CC-4338-85E9-8D1D1FF9507C}" type="slidenum">
              <a:rPr lang="id-ID" smtClean="0"/>
              <a:t>‹#›</a:t>
            </a:fld>
            <a:endParaRPr lang="id-ID"/>
          </a:p>
        </p:txBody>
      </p:sp>
      <p:sp>
        <p:nvSpPr>
          <p:cNvPr id="7" name="Rectangle 6"/>
          <p:cNvSpPr/>
          <p:nvPr userDrawn="1"/>
        </p:nvSpPr>
        <p:spPr>
          <a:xfrm>
            <a:off x="11353800" y="0"/>
            <a:ext cx="838200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6780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Brand Strategy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1588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Brand Activation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687" y="1839608"/>
            <a:ext cx="3481619" cy="4351338"/>
          </a:xfrm>
        </p:spPr>
        <p:txBody>
          <a:bodyPr/>
          <a:lstStyle/>
          <a:p>
            <a:r>
              <a:rPr lang="en-US" dirty="0" smtClean="0"/>
              <a:t>Advertising</a:t>
            </a:r>
          </a:p>
          <a:p>
            <a:r>
              <a:rPr lang="en-US" dirty="0" smtClean="0"/>
              <a:t>Event</a:t>
            </a:r>
          </a:p>
          <a:p>
            <a:r>
              <a:rPr lang="en-US" dirty="0" smtClean="0"/>
              <a:t>Quiz</a:t>
            </a:r>
          </a:p>
          <a:p>
            <a:r>
              <a:rPr lang="en-US" dirty="0" smtClean="0"/>
              <a:t>Digital Campaign</a:t>
            </a:r>
            <a:endParaRPr lang="id-ID" dirty="0"/>
          </a:p>
        </p:txBody>
      </p:sp>
      <p:pic>
        <p:nvPicPr>
          <p:cNvPr id="4" name="Picture 2" descr="Hasil gambar untuk brand activ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451" y="1204754"/>
            <a:ext cx="3557140" cy="2000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Gambar terka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05645"/>
            <a:ext cx="3550024" cy="202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asil gambar untuk brand activ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846" y="4945890"/>
            <a:ext cx="3140124" cy="174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04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asil gambar untuk brand activ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22" y="163804"/>
            <a:ext cx="4846731" cy="272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asil gambar untuk brand activ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9222" name="Picture 6" descr="Gambar terka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68000"/>
            <a:ext cx="5715000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Hasil gambar untuk brand activa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22" y="3509683"/>
            <a:ext cx="4788329" cy="266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6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822" y="945962"/>
            <a:ext cx="5935942" cy="499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0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Apa Itu Strategi?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2192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id-ID" dirty="0" err="1" smtClean="0"/>
              <a:t>Sejarawan</a:t>
            </a:r>
            <a:r>
              <a:rPr lang="en-US" altLang="id-ID" dirty="0" smtClean="0"/>
              <a:t> Theodore Dodge </a:t>
            </a:r>
            <a:r>
              <a:rPr lang="en-US" altLang="id-ID" dirty="0" err="1" smtClean="0"/>
              <a:t>menamakan</a:t>
            </a:r>
            <a:r>
              <a:rPr lang="en-US" altLang="id-ID" dirty="0" smtClean="0"/>
              <a:t> Hannibal </a:t>
            </a:r>
            <a:r>
              <a:rPr lang="en-US" altLang="id-ID" dirty="0" err="1" smtClean="0"/>
              <a:t>sebagai</a:t>
            </a:r>
            <a:r>
              <a:rPr lang="en-US" altLang="id-ID" dirty="0" smtClean="0"/>
              <a:t> “</a:t>
            </a:r>
            <a:r>
              <a:rPr lang="en-US" altLang="id-ID" i="1" dirty="0" smtClean="0"/>
              <a:t>Father of Strategy</a:t>
            </a:r>
            <a:r>
              <a:rPr lang="en-US" altLang="id-ID" dirty="0" smtClean="0"/>
              <a:t>”</a:t>
            </a:r>
          </a:p>
        </p:txBody>
      </p:sp>
      <p:sp>
        <p:nvSpPr>
          <p:cNvPr id="18436" name="AutoShape 2" descr="http://upload.wikimedia.org/wikipedia/commons/5/51/Battle_cannae_destruction.gif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pic>
        <p:nvPicPr>
          <p:cNvPr id="8196" name="Picture 4" descr="http://upload.wikimedia.org/wikipedia/commons/5/51/Battle_cannae_destructi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0" y="2286001"/>
            <a:ext cx="3143250" cy="241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 descr="http://www.stuffofheroes.com/Vol.%20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2286001"/>
            <a:ext cx="34766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133600" y="4876800"/>
            <a:ext cx="78486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Dalam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perang</a:t>
            </a:r>
            <a:r>
              <a:rPr lang="en-US" sz="2000" b="1" dirty="0">
                <a:solidFill>
                  <a:schemeClr val="tx1"/>
                </a:solidFill>
              </a:rPr>
              <a:t> Cannae, </a:t>
            </a:r>
            <a:r>
              <a:rPr lang="en-US" sz="2000" b="1" dirty="0" err="1">
                <a:solidFill>
                  <a:schemeClr val="tx1"/>
                </a:solidFill>
              </a:rPr>
              <a:t>pasukan</a:t>
            </a:r>
            <a:r>
              <a:rPr lang="en-US" sz="2000" b="1" dirty="0">
                <a:solidFill>
                  <a:schemeClr val="tx1"/>
                </a:solidFill>
              </a:rPr>
              <a:t> Hannibal yang </a:t>
            </a:r>
            <a:r>
              <a:rPr lang="en-US" sz="2000" b="1" dirty="0" err="1">
                <a:solidFill>
                  <a:schemeClr val="tx1"/>
                </a:solidFill>
              </a:rPr>
              <a:t>hanya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terdiri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55.000 orang, </a:t>
            </a:r>
            <a:r>
              <a:rPr lang="en-US" sz="2000" b="1" dirty="0" err="1">
                <a:solidFill>
                  <a:schemeClr val="tx1"/>
                </a:solidFill>
              </a:rPr>
              <a:t>membantai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pasukan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Romawi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terdiri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dari</a:t>
            </a:r>
            <a:r>
              <a:rPr lang="en-US" sz="2000" b="1" dirty="0">
                <a:solidFill>
                  <a:schemeClr val="tx1"/>
                </a:solidFill>
              </a:rPr>
              <a:t> 85.000 orang</a:t>
            </a:r>
          </a:p>
        </p:txBody>
      </p:sp>
    </p:spTree>
    <p:extLst>
      <p:ext uri="{BB962C8B-B14F-4D97-AF65-F5344CB8AC3E}">
        <p14:creationId xmlns:p14="http://schemas.microsoft.com/office/powerpoint/2010/main" val="41928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1" y="230654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Cara Hannibal </a:t>
            </a:r>
            <a:r>
              <a:rPr lang="en-US" dirty="0" err="1" smtClean="0"/>
              <a:t>Memenangkan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Cannae (</a:t>
            </a:r>
            <a:r>
              <a:rPr lang="en-US" dirty="0" err="1" smtClean="0"/>
              <a:t>Inilah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Mula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9459" name="Picture 2" descr="http://www.livius.org/a/1/maps/cannae_map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166" y="1792941"/>
            <a:ext cx="2670175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 descr="https://upload.wikimedia.org/wikipedia/commons/thumb/b/bd/Pincer.png/220px-Pinc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918" y="3023254"/>
            <a:ext cx="3251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93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Strategi Itu Harus…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13965" y="1743637"/>
            <a:ext cx="8229600" cy="4937125"/>
          </a:xfrm>
        </p:spPr>
        <p:txBody>
          <a:bodyPr/>
          <a:lstStyle/>
          <a:p>
            <a:pPr eaLnBrk="1" hangingPunct="1"/>
            <a:r>
              <a:rPr lang="en-US" altLang="id-ID" dirty="0" err="1" smtClean="0"/>
              <a:t>Didahului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dengan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tujuan</a:t>
            </a:r>
            <a:r>
              <a:rPr lang="en-US" altLang="id-ID" dirty="0" smtClean="0"/>
              <a:t>/</a:t>
            </a:r>
            <a:r>
              <a:rPr lang="en-US" altLang="id-ID" dirty="0" err="1" smtClean="0"/>
              <a:t>objektif</a:t>
            </a:r>
            <a:endParaRPr lang="en-US" altLang="id-ID" dirty="0" smtClean="0"/>
          </a:p>
          <a:p>
            <a:pPr eaLnBrk="1" hangingPunct="1"/>
            <a:r>
              <a:rPr lang="en-US" altLang="id-ID" dirty="0" err="1" smtClean="0"/>
              <a:t>Didahului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analisa</a:t>
            </a:r>
            <a:r>
              <a:rPr lang="en-US" altLang="id-ID" dirty="0" smtClean="0"/>
              <a:t>/</a:t>
            </a:r>
            <a:r>
              <a:rPr lang="en-US" altLang="id-ID" dirty="0" err="1" smtClean="0"/>
              <a:t>diagnosa</a:t>
            </a:r>
            <a:endParaRPr lang="en-US" altLang="id-ID" dirty="0" smtClean="0"/>
          </a:p>
          <a:p>
            <a:pPr eaLnBrk="1" hangingPunct="1"/>
            <a:r>
              <a:rPr lang="en-US" altLang="id-ID" dirty="0" err="1" smtClean="0"/>
              <a:t>Fokus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atas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apa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ingin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dilakukan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ingin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dicapai</a:t>
            </a:r>
            <a:endParaRPr lang="en-US" altLang="id-ID" dirty="0" smtClean="0"/>
          </a:p>
          <a:p>
            <a:pPr eaLnBrk="1" hangingPunct="1"/>
            <a:r>
              <a:rPr lang="en-US" altLang="id-ID" dirty="0" err="1" smtClean="0"/>
              <a:t>Memanfaatkan</a:t>
            </a:r>
            <a:r>
              <a:rPr lang="en-US" altLang="id-ID" dirty="0" smtClean="0"/>
              <a:t> &amp; </a:t>
            </a:r>
            <a:r>
              <a:rPr lang="en-US" altLang="id-ID" dirty="0" err="1" smtClean="0"/>
              <a:t>memunculkan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kekuatan</a:t>
            </a:r>
            <a:endParaRPr lang="en-US" altLang="id-ID" dirty="0" smtClean="0"/>
          </a:p>
          <a:p>
            <a:pPr eaLnBrk="1" hangingPunct="1"/>
            <a:r>
              <a:rPr lang="en-US" altLang="id-ID" dirty="0" err="1" smtClean="0"/>
              <a:t>Jelas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bukan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hanya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bahasa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mengambang</a:t>
            </a:r>
            <a:r>
              <a:rPr lang="en-US" altLang="id-ID" dirty="0" smtClean="0"/>
              <a:t>)</a:t>
            </a:r>
          </a:p>
          <a:p>
            <a:pPr eaLnBrk="1" hangingPunct="1"/>
            <a:r>
              <a:rPr lang="en-US" altLang="id-ID" dirty="0" err="1" smtClean="0"/>
              <a:t>Bersifat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memandu</a:t>
            </a:r>
            <a:endParaRPr lang="en-US" altLang="id-ID" dirty="0" smtClean="0"/>
          </a:p>
          <a:p>
            <a:pPr eaLnBrk="1" hangingPunct="1"/>
            <a:r>
              <a:rPr lang="en-US" altLang="id-ID" dirty="0" err="1" smtClean="0"/>
              <a:t>Didukung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oleh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kegiatan-kegiatan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terpadu</a:t>
            </a:r>
            <a:r>
              <a:rPr lang="en-US" altLang="id-ID" dirty="0" smtClean="0"/>
              <a:t> di </a:t>
            </a:r>
            <a:r>
              <a:rPr lang="en-US" altLang="id-ID" dirty="0" err="1" smtClean="0"/>
              <a:t>tingkat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pelaksanaan</a:t>
            </a:r>
            <a:endParaRPr lang="en-US" altLang="id-ID" dirty="0" smtClean="0"/>
          </a:p>
          <a:p>
            <a:pPr eaLnBrk="1" hangingPunct="1"/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19683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Apa Itu Taktik?</a:t>
            </a:r>
          </a:p>
        </p:txBody>
      </p:sp>
      <p:sp>
        <p:nvSpPr>
          <p:cNvPr id="4" name="Rectangle 3"/>
          <p:cNvSpPr/>
          <p:nvPr/>
        </p:nvSpPr>
        <p:spPr>
          <a:xfrm>
            <a:off x="2133600" y="4876800"/>
            <a:ext cx="7848600" cy="1143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Rangkaian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aktivitas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komunikasi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digunakan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secara</a:t>
            </a:r>
            <a:r>
              <a:rPr lang="en-US" sz="2000" b="1" dirty="0">
                <a:solidFill>
                  <a:schemeClr val="tx1"/>
                </a:solidFill>
              </a:rPr>
              <a:t> TERPADU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DIPANDU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strategi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mencapai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tujuan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sudah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ditetapkan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asil gambar untuk tac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233" y="1690688"/>
            <a:ext cx="4241613" cy="282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4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Brand Strategy?</a:t>
            </a:r>
            <a:endParaRPr lang="id-ID" dirty="0"/>
          </a:p>
        </p:txBody>
      </p:sp>
      <p:sp>
        <p:nvSpPr>
          <p:cNvPr id="7" name="Rectangle 6"/>
          <p:cNvSpPr/>
          <p:nvPr/>
        </p:nvSpPr>
        <p:spPr>
          <a:xfrm>
            <a:off x="476181" y="2233184"/>
            <a:ext cx="9340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d-ID" sz="2000" dirty="0" err="1" smtClean="0"/>
              <a:t>Manajemen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suatu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merek</a:t>
            </a:r>
            <a:r>
              <a:rPr lang="en-US" altLang="id-ID" sz="2000" dirty="0" smtClean="0"/>
              <a:t> di mana </a:t>
            </a:r>
            <a:r>
              <a:rPr lang="en-US" altLang="id-ID" sz="2000" dirty="0" err="1" smtClean="0"/>
              <a:t>terdapat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sebagai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kegiatan</a:t>
            </a:r>
            <a:r>
              <a:rPr lang="en-US" altLang="id-ID" sz="2000" dirty="0" smtClean="0"/>
              <a:t> yang </a:t>
            </a:r>
            <a:r>
              <a:rPr lang="en-US" altLang="id-ID" sz="2000" dirty="0" err="1" smtClean="0"/>
              <a:t>mengatur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semua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elemen</a:t>
            </a:r>
            <a:r>
              <a:rPr lang="en-US" altLang="id-ID" sz="2000" dirty="0" smtClean="0"/>
              <a:t> yang </a:t>
            </a:r>
            <a:r>
              <a:rPr lang="en-US" altLang="id-ID" sz="2000" dirty="0" err="1" smtClean="0"/>
              <a:t>bertujuan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untuk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membentuk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suatu</a:t>
            </a:r>
            <a:r>
              <a:rPr lang="en-US" altLang="id-ID" sz="2000" dirty="0" smtClean="0"/>
              <a:t> </a:t>
            </a:r>
            <a:r>
              <a:rPr lang="en-US" altLang="id-ID" sz="2000" i="1" dirty="0" smtClean="0"/>
              <a:t>brand </a:t>
            </a:r>
            <a:r>
              <a:rPr lang="en-US" altLang="id-ID" sz="2000" dirty="0" smtClean="0"/>
              <a:t>(Schultz &amp; Barnes; 1999)</a:t>
            </a:r>
            <a:endParaRPr lang="en-US" altLang="id-ID" sz="2000" dirty="0"/>
          </a:p>
        </p:txBody>
      </p:sp>
      <p:sp>
        <p:nvSpPr>
          <p:cNvPr id="10" name="Rectangle 9"/>
          <p:cNvSpPr/>
          <p:nvPr/>
        </p:nvSpPr>
        <p:spPr>
          <a:xfrm>
            <a:off x="1892604" y="3708854"/>
            <a:ext cx="9340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The brand strategy defines what </a:t>
            </a:r>
            <a:r>
              <a:rPr lang="en-US" sz="2000" i="1" dirty="0" smtClean="0"/>
              <a:t>the brand </a:t>
            </a:r>
            <a:r>
              <a:rPr lang="en-US" sz="2000" i="1" dirty="0"/>
              <a:t>is supposed to achieve in terms of consumer attitudes and </a:t>
            </a:r>
            <a:r>
              <a:rPr lang="en-US" sz="2000" i="1" dirty="0" smtClean="0"/>
              <a:t>behavior </a:t>
            </a:r>
            <a:r>
              <a:rPr lang="en-US" sz="2000" dirty="0" smtClean="0"/>
              <a:t>(</a:t>
            </a:r>
            <a:r>
              <a:rPr lang="en-US" sz="2000" dirty="0" err="1" smtClean="0"/>
              <a:t>Gelder</a:t>
            </a:r>
            <a:r>
              <a:rPr lang="en-US" sz="2000" dirty="0" smtClean="0"/>
              <a:t>; 2005)</a:t>
            </a:r>
            <a:endParaRPr lang="en-US" altLang="id-ID" sz="2000" i="1" dirty="0"/>
          </a:p>
        </p:txBody>
      </p:sp>
    </p:spTree>
    <p:extLst>
      <p:ext uri="{BB962C8B-B14F-4D97-AF65-F5344CB8AC3E}">
        <p14:creationId xmlns:p14="http://schemas.microsoft.com/office/powerpoint/2010/main" val="387399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Brand Strategy?</a:t>
            </a:r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688904" y="1919831"/>
            <a:ext cx="5026096" cy="73941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Analysis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8904" y="3528723"/>
            <a:ext cx="5026096" cy="73941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Guiding Policy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8904" y="5137615"/>
            <a:ext cx="5026096" cy="73941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dirty="0"/>
              <a:t>Coherent Actions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6271863" y="1919831"/>
            <a:ext cx="47950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d-ID" dirty="0" smtClean="0"/>
              <a:t>Proses </a:t>
            </a:r>
            <a:r>
              <a:rPr lang="en-US" altLang="id-ID" dirty="0" err="1" smtClean="0"/>
              <a:t>analisis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dilakukan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berdasarkan</a:t>
            </a:r>
            <a:r>
              <a:rPr lang="en-US" altLang="id-ID" dirty="0" smtClean="0"/>
              <a:t> data, </a:t>
            </a:r>
            <a:r>
              <a:rPr lang="en-US" altLang="id-ID" dirty="0" err="1" smtClean="0"/>
              <a:t>baik</a:t>
            </a:r>
            <a:r>
              <a:rPr lang="en-US" altLang="id-ID" dirty="0" smtClean="0"/>
              <a:t> data </a:t>
            </a:r>
            <a:r>
              <a:rPr lang="en-US" altLang="id-ID" dirty="0" err="1" smtClean="0"/>
              <a:t>kuantitatif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atau</a:t>
            </a:r>
            <a:r>
              <a:rPr lang="en-US" altLang="id-ID" dirty="0" smtClean="0"/>
              <a:t> data </a:t>
            </a:r>
            <a:r>
              <a:rPr lang="en-US" altLang="id-ID" dirty="0" err="1" smtClean="0"/>
              <a:t>kualitatif</a:t>
            </a:r>
            <a:endParaRPr lang="en-US" altLang="id-ID" dirty="0"/>
          </a:p>
        </p:txBody>
      </p:sp>
      <p:sp>
        <p:nvSpPr>
          <p:cNvPr id="8" name="Rectangle 7"/>
          <p:cNvSpPr/>
          <p:nvPr/>
        </p:nvSpPr>
        <p:spPr>
          <a:xfrm>
            <a:off x="6271863" y="3390148"/>
            <a:ext cx="4795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d-ID" dirty="0" err="1" smtClean="0"/>
              <a:t>Sebuah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panduan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menggambarkan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keseluruhan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strategi</a:t>
            </a:r>
            <a:r>
              <a:rPr lang="en-US" altLang="id-ID" dirty="0" smtClean="0"/>
              <a:t> brand, </a:t>
            </a:r>
            <a:r>
              <a:rPr lang="en-US" altLang="id-ID" dirty="0" err="1" smtClean="0"/>
              <a:t>solusi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masalah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sudah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dinyatakan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dalam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analisis</a:t>
            </a:r>
            <a:r>
              <a:rPr lang="en-US" altLang="id-ID" dirty="0" smtClean="0"/>
              <a:t>/</a:t>
            </a:r>
            <a:r>
              <a:rPr lang="en-US" altLang="id-ID" dirty="0" err="1" smtClean="0"/>
              <a:t>hipotesa</a:t>
            </a:r>
            <a:endParaRPr lang="en-US" altLang="id-ID" dirty="0"/>
          </a:p>
        </p:txBody>
      </p:sp>
      <p:sp>
        <p:nvSpPr>
          <p:cNvPr id="9" name="Rectangle 8"/>
          <p:cNvSpPr/>
          <p:nvPr/>
        </p:nvSpPr>
        <p:spPr>
          <a:xfrm>
            <a:off x="6271863" y="5137615"/>
            <a:ext cx="4795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id-ID" dirty="0" err="1" smtClean="0"/>
              <a:t>Kegiatan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komunikasi</a:t>
            </a:r>
            <a:r>
              <a:rPr lang="en-US" altLang="id-ID" dirty="0" smtClean="0"/>
              <a:t> / marketing yang </a:t>
            </a:r>
            <a:r>
              <a:rPr lang="en-US" altLang="id-ID" dirty="0" err="1" smtClean="0"/>
              <a:t>sesuai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dengan</a:t>
            </a:r>
            <a:r>
              <a:rPr lang="en-US" altLang="id-ID" dirty="0" smtClean="0"/>
              <a:t> “Guiding Policy” </a:t>
            </a:r>
            <a:r>
              <a:rPr lang="en-US" altLang="id-ID" dirty="0" err="1" smtClean="0"/>
              <a:t>atau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strategi</a:t>
            </a:r>
            <a:r>
              <a:rPr lang="en-US" altLang="id-ID" dirty="0" smtClean="0"/>
              <a:t> brand yang </a:t>
            </a:r>
            <a:r>
              <a:rPr lang="en-US" altLang="id-ID" dirty="0" err="1" smtClean="0"/>
              <a:t>ditentukan</a:t>
            </a:r>
            <a:r>
              <a:rPr lang="en-US" altLang="id-ID" dirty="0" smtClean="0"/>
              <a:t> </a:t>
            </a:r>
            <a:endParaRPr lang="en-US" altLang="id-ID" dirty="0"/>
          </a:p>
        </p:txBody>
      </p:sp>
    </p:spTree>
    <p:extLst>
      <p:ext uri="{BB962C8B-B14F-4D97-AF65-F5344CB8AC3E}">
        <p14:creationId xmlns:p14="http://schemas.microsoft.com/office/powerpoint/2010/main" val="30113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SWOT</a:t>
            </a:r>
            <a:endParaRPr lang="id-ID" dirty="0"/>
          </a:p>
        </p:txBody>
      </p:sp>
      <p:pic>
        <p:nvPicPr>
          <p:cNvPr id="6146" name="Picture 2" descr="Hasil gambar untuk SW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16" y="1465401"/>
            <a:ext cx="5277037" cy="527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68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Activation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id-ID" dirty="0" smtClean="0"/>
              <a:t>ktivasi </a:t>
            </a:r>
            <a:r>
              <a:rPr lang="id-ID" dirty="0"/>
              <a:t>merek didefinisikan sebagai suatu bentuk kegiatan promosi merek dengan berinteraksi lebih dekat ke penggunanya melalui berbagai kegiatan pengalaman akan suatu merek yang menarik perhatian </a:t>
            </a:r>
            <a:r>
              <a:rPr lang="id-ID" dirty="0" smtClean="0"/>
              <a:t>merek</a:t>
            </a:r>
            <a:endParaRPr lang="en-US" dirty="0" smtClean="0"/>
          </a:p>
          <a:p>
            <a:r>
              <a:rPr lang="id-ID" i="1" dirty="0"/>
              <a:t>Brand activation</a:t>
            </a:r>
            <a:r>
              <a:rPr lang="id-ID" dirty="0"/>
              <a:t> dapat dilakukan dengan berbagai kegiatan, baik </a:t>
            </a:r>
            <a:r>
              <a:rPr lang="id-ID" i="1" dirty="0"/>
              <a:t>online</a:t>
            </a:r>
            <a:r>
              <a:rPr lang="id-ID" dirty="0"/>
              <a:t> dan </a:t>
            </a:r>
            <a:r>
              <a:rPr lang="id-ID" i="1" dirty="0"/>
              <a:t>offline</a:t>
            </a:r>
            <a:r>
              <a:rPr lang="id-ID" dirty="0"/>
              <a:t>. Secara </a:t>
            </a:r>
            <a:r>
              <a:rPr lang="id-ID" i="1" dirty="0" smtClean="0"/>
              <a:t>online</a:t>
            </a:r>
            <a:r>
              <a:rPr lang="en-US" i="1" dirty="0" smtClean="0"/>
              <a:t> </a:t>
            </a:r>
            <a:r>
              <a:rPr lang="id-ID" dirty="0" smtClean="0"/>
              <a:t>dilakukan </a:t>
            </a:r>
            <a:r>
              <a:rPr lang="id-ID" dirty="0"/>
              <a:t>melalui aktivasi komunitas lewat media </a:t>
            </a:r>
            <a:r>
              <a:rPr lang="en-US" dirty="0" smtClean="0"/>
              <a:t>digital</a:t>
            </a:r>
            <a:r>
              <a:rPr lang="id-ID" dirty="0" smtClean="0"/>
              <a:t>, </a:t>
            </a:r>
            <a:r>
              <a:rPr lang="id-ID" dirty="0"/>
              <a:t>sedangkan secara </a:t>
            </a:r>
            <a:r>
              <a:rPr lang="id-ID" i="1" dirty="0"/>
              <a:t>offline</a:t>
            </a:r>
            <a:r>
              <a:rPr lang="id-ID" dirty="0"/>
              <a:t> melalui aktivasi merek.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575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4676</TotalTime>
  <Words>257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Gill Sans MT</vt:lpstr>
      <vt:lpstr>Office Theme</vt:lpstr>
      <vt:lpstr>Brand Strategy</vt:lpstr>
      <vt:lpstr>Apa Itu Strategi?</vt:lpstr>
      <vt:lpstr>Cara Hannibal Memenangkan Perang Cannae (Inilah Asal Mula Strategi)</vt:lpstr>
      <vt:lpstr>Strategi Itu Harus…</vt:lpstr>
      <vt:lpstr>Apa Itu Taktik?</vt:lpstr>
      <vt:lpstr>Apa Itu Brand Strategy?</vt:lpstr>
      <vt:lpstr>Apa Itu Brand Strategy?</vt:lpstr>
      <vt:lpstr>Analisa SWOT</vt:lpstr>
      <vt:lpstr>Brand Activation</vt:lpstr>
      <vt:lpstr>Macam-Macam Brand Activation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Food, Brighter Life</dc:title>
  <dc:creator>USER</dc:creator>
  <cp:lastModifiedBy>badu</cp:lastModifiedBy>
  <cp:revision>637</cp:revision>
  <dcterms:created xsi:type="dcterms:W3CDTF">2017-02-24T17:01:29Z</dcterms:created>
  <dcterms:modified xsi:type="dcterms:W3CDTF">2017-11-19T17:14:43Z</dcterms:modified>
</cp:coreProperties>
</file>