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1"/>
  </p:notesMasterIdLst>
  <p:sldIdLst>
    <p:sldId id="256" r:id="rId2"/>
    <p:sldId id="257" r:id="rId3"/>
    <p:sldId id="260" r:id="rId4"/>
    <p:sldId id="261" r:id="rId5"/>
    <p:sldId id="262" r:id="rId6"/>
    <p:sldId id="263" r:id="rId7"/>
    <p:sldId id="301" r:id="rId8"/>
    <p:sldId id="302" r:id="rId9"/>
    <p:sldId id="303" r:id="rId10"/>
    <p:sldId id="304" r:id="rId11"/>
    <p:sldId id="264" r:id="rId12"/>
    <p:sldId id="265" r:id="rId13"/>
    <p:sldId id="298" r:id="rId14"/>
    <p:sldId id="275" r:id="rId15"/>
    <p:sldId id="267" r:id="rId16"/>
    <p:sldId id="277" r:id="rId17"/>
    <p:sldId id="299" r:id="rId18"/>
    <p:sldId id="270" r:id="rId19"/>
    <p:sldId id="280" r:id="rId20"/>
    <p:sldId id="268" r:id="rId21"/>
    <p:sldId id="269" r:id="rId22"/>
    <p:sldId id="271" r:id="rId23"/>
    <p:sldId id="300" r:id="rId24"/>
    <p:sldId id="281" r:id="rId25"/>
    <p:sldId id="282" r:id="rId26"/>
    <p:sldId id="283" r:id="rId27"/>
    <p:sldId id="272" r:id="rId28"/>
    <p:sldId id="284" r:id="rId29"/>
    <p:sldId id="285" r:id="rId30"/>
    <p:sldId id="292" r:id="rId31"/>
    <p:sldId id="293" r:id="rId32"/>
    <p:sldId id="286" r:id="rId33"/>
    <p:sldId id="295" r:id="rId34"/>
    <p:sldId id="290" r:id="rId35"/>
    <p:sldId id="289" r:id="rId36"/>
    <p:sldId id="288" r:id="rId37"/>
    <p:sldId id="287" r:id="rId38"/>
    <p:sldId id="297" r:id="rId39"/>
    <p:sldId id="273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63" autoAdjust="0"/>
  </p:normalViewPr>
  <p:slideViewPr>
    <p:cSldViewPr>
      <p:cViewPr>
        <p:scale>
          <a:sx n="77" d="100"/>
          <a:sy n="77" d="100"/>
        </p:scale>
        <p:origin x="-30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1C3044-C6B7-42A7-98E4-6436D4D84760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7BE7F-8A7F-4E74-AE04-9811964462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47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FD42-81B5-4DDE-88BC-7B06C294B0C9}" type="datetime1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AA4E-1074-4315-8645-9729B4C60E91}" type="datetime1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B245-02B2-4DD8-9AA7-1135C5D6CF16}" type="datetime1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B35C-CAD6-4D96-ADE8-2699366082E3}" type="datetime1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5DAC-94CF-4D24-80C6-EF93C96DB9FD}" type="datetime1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0C45-3DD3-43AF-B63B-B03D10F7C64C}" type="datetime1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286-B315-4DDF-8EA5-F31EA1ED4E84}" type="datetime1">
              <a:rPr lang="en-US" smtClean="0"/>
              <a:t>4/25/2015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0CAC-EA16-4665-AB1C-33C664455C29}" type="datetime1">
              <a:rPr lang="en-US" smtClean="0"/>
              <a:t>4/25/2015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6A92-CD0F-4250-9845-FA8E7347CE69}" type="datetime1">
              <a:rPr lang="en-US" smtClean="0"/>
              <a:t>4/25/2015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4C5B2-8C47-467B-9946-0D8FFD8DF339}" type="datetime1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5579-D62B-47BD-BA56-ACB802DC72E0}" type="datetime1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330AC-06B6-4A2B-8968-0BE7D69189EE}" type="datetime1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Pertemuan 4  Sarana dan Prasarana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12575-F00D-43D1-9AB0-15ABCD46D6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390650"/>
          </a:xfrm>
        </p:spPr>
        <p:txBody>
          <a:bodyPr>
            <a:normAutofit/>
          </a:bodyPr>
          <a:lstStyle/>
          <a:p>
            <a:r>
              <a:rPr lang="en-US" sz="4800" b="1" dirty="0" err="1" smtClean="0">
                <a:solidFill>
                  <a:srgbClr val="FFFF00"/>
                </a:solidFill>
                <a:latin typeface="Comic Sans MS" pitchFamily="66" charset="0"/>
              </a:rPr>
              <a:t>Pertemuan</a:t>
            </a:r>
            <a:r>
              <a:rPr lang="en-US" sz="4800" b="1" smtClean="0">
                <a:solidFill>
                  <a:srgbClr val="FFFF00"/>
                </a:solidFill>
                <a:latin typeface="Comic Sans MS" pitchFamily="66" charset="0"/>
              </a:rPr>
              <a:t> 4</a:t>
            </a:r>
            <a:endParaRPr lang="en-US" sz="48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sz="4800" b="1" dirty="0" err="1" smtClean="0">
                <a:solidFill>
                  <a:schemeClr val="bg1"/>
                </a:solidFill>
                <a:latin typeface="Comic Sans MS" pitchFamily="66" charset="0"/>
              </a:rPr>
              <a:t>Sarana</a:t>
            </a: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4800" b="1" dirty="0" err="1">
                <a:solidFill>
                  <a:schemeClr val="bg1"/>
                </a:solidFill>
                <a:latin typeface="Comic Sans MS" pitchFamily="66" charset="0"/>
              </a:rPr>
              <a:t>P</a:t>
            </a:r>
            <a:r>
              <a:rPr lang="en-US" sz="4800" b="1" dirty="0" err="1" smtClean="0">
                <a:solidFill>
                  <a:schemeClr val="bg1"/>
                </a:solidFill>
                <a:latin typeface="Comic Sans MS" pitchFamily="66" charset="0"/>
              </a:rPr>
              <a:t>rasarana</a:t>
            </a: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r>
              <a:rPr lang="en-US" sz="4800" b="1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r>
              <a:rPr lang="en-US" sz="4800" b="1" dirty="0" err="1" smtClean="0">
                <a:solidFill>
                  <a:schemeClr val="bg1"/>
                </a:solidFill>
                <a:latin typeface="Comic Sans MS" pitchFamily="66" charset="0"/>
              </a:rPr>
              <a:t>Pendukung</a:t>
            </a: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 (Biro </a:t>
            </a:r>
            <a:r>
              <a:rPr lang="en-US" sz="4800" b="1" dirty="0" err="1" smtClean="0">
                <a:solidFill>
                  <a:schemeClr val="bg1"/>
                </a:solidFill>
                <a:latin typeface="Comic Sans MS" pitchFamily="66" charset="0"/>
              </a:rPr>
              <a:t>Iklan</a:t>
            </a:r>
            <a:r>
              <a:rPr lang="en-US" sz="4800" b="1" dirty="0" smtClean="0">
                <a:solidFill>
                  <a:schemeClr val="bg1"/>
                </a:solidFill>
                <a:latin typeface="Comic Sans MS" pitchFamily="66" charset="0"/>
              </a:rPr>
              <a:t>, PH)</a:t>
            </a:r>
            <a:endParaRPr lang="en-US" sz="4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>
                <a:solidFill>
                  <a:schemeClr val="bg1"/>
                </a:solidFill>
              </a:rPr>
              <a:pPr/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Pertemuan 4  Sarana dan Prasarana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AKUSTIK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2763" indent="-512763"/>
            <a:endParaRPr lang="en-US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600" b="1" dirty="0" err="1" smtClean="0">
                <a:solidFill>
                  <a:schemeClr val="bg1"/>
                </a:solidFill>
              </a:rPr>
              <a:t>Dinding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tembok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glasswool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b="1" dirty="0" err="1" smtClean="0">
                <a:solidFill>
                  <a:schemeClr val="bg1"/>
                </a:solidFill>
              </a:rPr>
              <a:t>Plafon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akustil</a:t>
            </a:r>
            <a:r>
              <a:rPr lang="en-US" sz="3600" b="1" dirty="0" smtClean="0">
                <a:solidFill>
                  <a:schemeClr val="bg1"/>
                </a:solidFill>
              </a:rPr>
              <a:t> tile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err="1" smtClean="0">
                <a:solidFill>
                  <a:schemeClr val="bg1"/>
                </a:solidFill>
              </a:rPr>
              <a:t>Lantai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karpet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52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  <a:latin typeface="Comic Sans MS" pitchFamily="66" charset="0"/>
              </a:rPr>
              <a:t>Ruang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 editing off line</a:t>
            </a:r>
            <a:endParaRPr lang="en-US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sv-SE" sz="3600" b="1" dirty="0" smtClean="0">
                <a:solidFill>
                  <a:schemeClr val="bg1"/>
                </a:solidFill>
                <a:latin typeface="Comic Sans MS" pitchFamily="66" charset="0"/>
              </a:rPr>
              <a:t>Ialah ruangan yang dipergunakan oleh editor yang biasanya merangkap sebagai sound mixer untuk program radio/iklan radio dan vision mixer untuk program televisi/iklan televisi, mengedit program yang telah direkam.</a:t>
            </a:r>
          </a:p>
          <a:p>
            <a:pPr>
              <a:lnSpc>
                <a:spcPct val="80000"/>
              </a:lnSpc>
            </a:pPr>
            <a:r>
              <a:rPr lang="sv-SE" sz="3600" b="1" dirty="0" smtClean="0">
                <a:solidFill>
                  <a:schemeClr val="bg1"/>
                </a:solidFill>
                <a:latin typeface="Comic Sans MS" pitchFamily="66" charset="0"/>
              </a:rPr>
              <a:t>Editing disini bersifat masih membuang audio atau atau audio visual yang salah ketika sedang merekam audio atau audio visual.</a:t>
            </a:r>
          </a:p>
          <a:p>
            <a:pPr>
              <a:lnSpc>
                <a:spcPct val="80000"/>
              </a:lnSpc>
              <a:buNone/>
            </a:pPr>
            <a:endParaRPr lang="sv-SE" sz="3600" b="1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  <a:latin typeface="Comic Sans MS" pitchFamily="66" charset="0"/>
              </a:rPr>
              <a:t>Ruang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 editing on line (radio)</a:t>
            </a:r>
            <a:endParaRPr lang="en-US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sv-SE" sz="3600" b="1" dirty="0" smtClean="0">
                <a:solidFill>
                  <a:schemeClr val="bg1"/>
                </a:solidFill>
                <a:latin typeface="Comic Sans MS" pitchFamily="66" charset="0"/>
              </a:rPr>
              <a:t>Pada proses ini sound mixer bersama sutradara mengecek durasinya. </a:t>
            </a:r>
          </a:p>
          <a:p>
            <a:pPr>
              <a:lnSpc>
                <a:spcPct val="80000"/>
              </a:lnSpc>
            </a:pPr>
            <a:r>
              <a:rPr lang="sv-SE" sz="3600" b="1" dirty="0" smtClean="0">
                <a:solidFill>
                  <a:schemeClr val="bg1"/>
                </a:solidFill>
                <a:latin typeface="Comic Sans MS" pitchFamily="66" charset="0"/>
              </a:rPr>
              <a:t>Bila durasi dinyatakan ok, kemudian sound mixer mengisi musik serta sound effect sesuai dengan naskah (perempat final). </a:t>
            </a:r>
          </a:p>
          <a:p>
            <a:pPr>
              <a:lnSpc>
                <a:spcPct val="80000"/>
              </a:lnSpc>
            </a:pPr>
            <a:r>
              <a:rPr lang="sv-SE" sz="3600" b="1" dirty="0" smtClean="0">
                <a:solidFill>
                  <a:schemeClr val="bg1"/>
                </a:solidFill>
                <a:latin typeface="Comic Sans MS" pitchFamily="66" charset="0"/>
              </a:rPr>
              <a:t>Proses ini dikenal dengan istilah mixing</a:t>
            </a:r>
          </a:p>
          <a:p>
            <a:pPr>
              <a:lnSpc>
                <a:spcPct val="80000"/>
              </a:lnSpc>
            </a:pPr>
            <a:r>
              <a:rPr lang="sv-SE" sz="3600" b="1" dirty="0" smtClean="0">
                <a:solidFill>
                  <a:schemeClr val="bg1"/>
                </a:solidFill>
                <a:latin typeface="Comic Sans MS" pitchFamily="66" charset="0"/>
              </a:rPr>
              <a:t>Sutradara kemudian mengontrol hasil mixing dan menyesuaikan dengan naskah (semi final)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sz="3400" b="1" dirty="0" err="1" smtClean="0">
                <a:solidFill>
                  <a:schemeClr val="bg1"/>
                </a:solidFill>
                <a:latin typeface="Comic Sans MS" pitchFamily="66" charset="0"/>
              </a:rPr>
              <a:t>Kemudian</a:t>
            </a:r>
            <a:r>
              <a:rPr lang="en-US" sz="3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400" b="1" dirty="0" err="1" smtClean="0">
                <a:solidFill>
                  <a:schemeClr val="bg1"/>
                </a:solidFill>
                <a:latin typeface="Comic Sans MS" pitchFamily="66" charset="0"/>
              </a:rPr>
              <a:t>hasil</a:t>
            </a:r>
            <a:r>
              <a:rPr lang="en-US" sz="3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400" b="1" dirty="0" err="1" smtClean="0">
                <a:solidFill>
                  <a:schemeClr val="bg1"/>
                </a:solidFill>
                <a:latin typeface="Comic Sans MS" pitchFamily="66" charset="0"/>
              </a:rPr>
              <a:t>itu</a:t>
            </a:r>
            <a:r>
              <a:rPr lang="en-US" sz="3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400" b="1" dirty="0" err="1" smtClean="0">
                <a:solidFill>
                  <a:schemeClr val="bg1"/>
                </a:solidFill>
                <a:latin typeface="Comic Sans MS" pitchFamily="66" charset="0"/>
              </a:rPr>
              <a:t>dipreview</a:t>
            </a:r>
            <a:r>
              <a:rPr lang="en-US" sz="3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400" b="1" dirty="0" err="1" smtClean="0">
                <a:solidFill>
                  <a:schemeClr val="bg1"/>
                </a:solidFill>
                <a:latin typeface="Comic Sans MS" pitchFamily="66" charset="0"/>
              </a:rPr>
              <a:t>bersama</a:t>
            </a:r>
            <a:r>
              <a:rPr lang="en-US" sz="3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400" b="1" dirty="0" err="1" smtClean="0">
                <a:solidFill>
                  <a:schemeClr val="bg1"/>
                </a:solidFill>
                <a:latin typeface="Comic Sans MS" pitchFamily="66" charset="0"/>
              </a:rPr>
              <a:t>dengan</a:t>
            </a:r>
            <a:r>
              <a:rPr lang="en-US" sz="3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400" b="1" dirty="0" err="1" smtClean="0">
                <a:solidFill>
                  <a:schemeClr val="bg1"/>
                </a:solidFill>
                <a:latin typeface="Comic Sans MS" pitchFamily="66" charset="0"/>
              </a:rPr>
              <a:t>produsen</a:t>
            </a:r>
            <a:r>
              <a:rPr lang="en-US" sz="3400" b="1" dirty="0" smtClean="0">
                <a:solidFill>
                  <a:schemeClr val="bg1"/>
                </a:solidFill>
                <a:latin typeface="Comic Sans MS" pitchFamily="66" charset="0"/>
              </a:rPr>
              <a:t> (</a:t>
            </a:r>
            <a:r>
              <a:rPr lang="en-US" sz="3400" b="1" dirty="0" err="1" smtClean="0">
                <a:solidFill>
                  <a:schemeClr val="bg1"/>
                </a:solidFill>
                <a:latin typeface="Comic Sans MS" pitchFamily="66" charset="0"/>
              </a:rPr>
              <a:t>pengiklan</a:t>
            </a:r>
            <a:r>
              <a:rPr lang="en-US" sz="3400" b="1" dirty="0" smtClean="0">
                <a:solidFill>
                  <a:schemeClr val="bg1"/>
                </a:solidFill>
                <a:latin typeface="Comic Sans MS" pitchFamily="66" charset="0"/>
              </a:rPr>
              <a:t>) </a:t>
            </a:r>
            <a:r>
              <a:rPr lang="en-US" sz="3400" b="1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3400" b="1" dirty="0" smtClean="0">
                <a:solidFill>
                  <a:schemeClr val="bg1"/>
                </a:solidFill>
                <a:latin typeface="Comic Sans MS" pitchFamily="66" charset="0"/>
              </a:rPr>
              <a:t> biro </a:t>
            </a:r>
            <a:r>
              <a:rPr lang="en-US" sz="3400" b="1" dirty="0" err="1" smtClean="0">
                <a:solidFill>
                  <a:schemeClr val="bg1"/>
                </a:solidFill>
                <a:latin typeface="Comic Sans MS" pitchFamily="66" charset="0"/>
              </a:rPr>
              <a:t>iklan</a:t>
            </a:r>
            <a:endParaRPr lang="en-US" sz="3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sz="3400" b="1" dirty="0" err="1" smtClean="0">
                <a:solidFill>
                  <a:schemeClr val="bg1"/>
                </a:solidFill>
                <a:latin typeface="Comic Sans MS" pitchFamily="66" charset="0"/>
              </a:rPr>
              <a:t>Bila</a:t>
            </a:r>
            <a:r>
              <a:rPr lang="en-US" sz="3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400" b="1" dirty="0" err="1" smtClean="0">
                <a:solidFill>
                  <a:schemeClr val="bg1"/>
                </a:solidFill>
                <a:latin typeface="Comic Sans MS" pitchFamily="66" charset="0"/>
              </a:rPr>
              <a:t>hasilnya</a:t>
            </a:r>
            <a:r>
              <a:rPr lang="en-US" sz="3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400" b="1" dirty="0" err="1" smtClean="0">
                <a:solidFill>
                  <a:schemeClr val="bg1"/>
                </a:solidFill>
                <a:latin typeface="Comic Sans MS" pitchFamily="66" charset="0"/>
              </a:rPr>
              <a:t>dinyatakan</a:t>
            </a:r>
            <a:r>
              <a:rPr lang="en-US" sz="3400" b="1" dirty="0" smtClean="0">
                <a:solidFill>
                  <a:schemeClr val="bg1"/>
                </a:solidFill>
                <a:latin typeface="Comic Sans MS" pitchFamily="66" charset="0"/>
              </a:rPr>
              <a:t> ok, </a:t>
            </a:r>
            <a:r>
              <a:rPr lang="en-US" sz="3400" b="1" dirty="0" err="1" smtClean="0">
                <a:solidFill>
                  <a:schemeClr val="bg1"/>
                </a:solidFill>
                <a:latin typeface="Comic Sans MS" pitchFamily="66" charset="0"/>
              </a:rPr>
              <a:t>maka</a:t>
            </a:r>
            <a:r>
              <a:rPr lang="en-US" sz="3400" b="1" dirty="0" smtClean="0">
                <a:solidFill>
                  <a:schemeClr val="bg1"/>
                </a:solidFill>
                <a:latin typeface="Comic Sans MS" pitchFamily="66" charset="0"/>
              </a:rPr>
              <a:t> program </a:t>
            </a:r>
            <a:r>
              <a:rPr lang="en-US" sz="3400" b="1" dirty="0" err="1" smtClean="0">
                <a:solidFill>
                  <a:schemeClr val="bg1"/>
                </a:solidFill>
                <a:latin typeface="Comic Sans MS" pitchFamily="66" charset="0"/>
              </a:rPr>
              <a:t>tersebut</a:t>
            </a:r>
            <a:r>
              <a:rPr lang="en-US" sz="3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400" b="1" dirty="0" err="1" smtClean="0">
                <a:solidFill>
                  <a:schemeClr val="bg1"/>
                </a:solidFill>
                <a:latin typeface="Comic Sans MS" pitchFamily="66" charset="0"/>
              </a:rPr>
              <a:t>sudah</a:t>
            </a:r>
            <a:r>
              <a:rPr lang="en-US" sz="3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400" b="1" dirty="0" err="1" smtClean="0">
                <a:solidFill>
                  <a:schemeClr val="bg1"/>
                </a:solidFill>
                <a:latin typeface="Comic Sans MS" pitchFamily="66" charset="0"/>
              </a:rPr>
              <a:t>layak</a:t>
            </a:r>
            <a:r>
              <a:rPr lang="en-US" sz="3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400" b="1" dirty="0" err="1" smtClean="0">
                <a:solidFill>
                  <a:schemeClr val="bg1"/>
                </a:solidFill>
                <a:latin typeface="Comic Sans MS" pitchFamily="66" charset="0"/>
              </a:rPr>
              <a:t>siar</a:t>
            </a:r>
            <a:r>
              <a:rPr lang="en-US" sz="3400" b="1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r>
              <a:rPr lang="en-US" sz="3400" b="1" dirty="0" err="1" smtClean="0">
                <a:solidFill>
                  <a:schemeClr val="bg1"/>
                </a:solidFill>
                <a:latin typeface="Comic Sans MS" pitchFamily="66" charset="0"/>
              </a:rPr>
              <a:t>Namun</a:t>
            </a:r>
            <a:r>
              <a:rPr lang="en-US" sz="3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400" b="1" dirty="0" err="1" smtClean="0">
                <a:solidFill>
                  <a:schemeClr val="bg1"/>
                </a:solidFill>
                <a:latin typeface="Comic Sans MS" pitchFamily="66" charset="0"/>
              </a:rPr>
              <a:t>biasanya</a:t>
            </a:r>
            <a:r>
              <a:rPr lang="en-US" sz="3400" b="1" dirty="0" smtClean="0">
                <a:solidFill>
                  <a:schemeClr val="bg1"/>
                </a:solidFill>
                <a:latin typeface="Comic Sans MS" pitchFamily="66" charset="0"/>
              </a:rPr>
              <a:t> program </a:t>
            </a:r>
            <a:r>
              <a:rPr lang="en-US" sz="3400" b="1" dirty="0" err="1" smtClean="0">
                <a:solidFill>
                  <a:schemeClr val="bg1"/>
                </a:solidFill>
                <a:latin typeface="Comic Sans MS" pitchFamily="66" charset="0"/>
              </a:rPr>
              <a:t>tersebut</a:t>
            </a:r>
            <a:r>
              <a:rPr lang="en-US" sz="3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400" b="1" dirty="0" err="1" smtClean="0">
                <a:solidFill>
                  <a:schemeClr val="bg1"/>
                </a:solidFill>
                <a:latin typeface="Comic Sans MS" pitchFamily="66" charset="0"/>
              </a:rPr>
              <a:t>harus</a:t>
            </a:r>
            <a:r>
              <a:rPr lang="en-US" sz="3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400" b="1" dirty="0" err="1" smtClean="0">
                <a:solidFill>
                  <a:schemeClr val="bg1"/>
                </a:solidFill>
                <a:latin typeface="Comic Sans MS" pitchFamily="66" charset="0"/>
              </a:rPr>
              <a:t>disensor</a:t>
            </a:r>
            <a:r>
              <a:rPr lang="en-US" sz="3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400" b="1" dirty="0" err="1" smtClean="0">
                <a:solidFill>
                  <a:schemeClr val="bg1"/>
                </a:solidFill>
                <a:latin typeface="Comic Sans MS" pitchFamily="66" charset="0"/>
              </a:rPr>
              <a:t>dulu</a:t>
            </a:r>
            <a:r>
              <a:rPr lang="en-US" sz="3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400" b="1" dirty="0" err="1" smtClean="0">
                <a:solidFill>
                  <a:schemeClr val="bg1"/>
                </a:solidFill>
                <a:latin typeface="Comic Sans MS" pitchFamily="66" charset="0"/>
              </a:rPr>
              <a:t>oleh</a:t>
            </a:r>
            <a:r>
              <a:rPr lang="en-US" sz="3400" b="1" dirty="0" smtClean="0">
                <a:solidFill>
                  <a:schemeClr val="bg1"/>
                </a:solidFill>
                <a:latin typeface="Comic Sans MS" pitchFamily="66" charset="0"/>
              </a:rPr>
              <a:t>  </a:t>
            </a:r>
            <a:r>
              <a:rPr lang="en-US" sz="3400" b="1" dirty="0" err="1" smtClean="0">
                <a:solidFill>
                  <a:schemeClr val="bg1"/>
                </a:solidFill>
                <a:latin typeface="Comic Sans MS" pitchFamily="66" charset="0"/>
              </a:rPr>
              <a:t>Badan</a:t>
            </a:r>
            <a:r>
              <a:rPr lang="en-US" sz="3400" b="1" dirty="0" smtClean="0">
                <a:solidFill>
                  <a:schemeClr val="bg1"/>
                </a:solidFill>
                <a:latin typeface="Comic Sans MS" pitchFamily="66" charset="0"/>
              </a:rPr>
              <a:t> Sensor </a:t>
            </a:r>
            <a:r>
              <a:rPr lang="en-US" sz="3400" b="1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3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400" b="1" dirty="0" err="1" smtClean="0">
                <a:solidFill>
                  <a:schemeClr val="bg1"/>
                </a:solidFill>
                <a:latin typeface="Comic Sans MS" pitchFamily="66" charset="0"/>
              </a:rPr>
              <a:t>bila</a:t>
            </a:r>
            <a:r>
              <a:rPr lang="en-US" sz="3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400" b="1" dirty="0" err="1" smtClean="0">
                <a:solidFill>
                  <a:schemeClr val="bg1"/>
                </a:solidFill>
                <a:latin typeface="Comic Sans MS" pitchFamily="66" charset="0"/>
              </a:rPr>
              <a:t>sudah</a:t>
            </a:r>
            <a:r>
              <a:rPr lang="en-US" sz="3400" b="1" dirty="0" smtClean="0">
                <a:solidFill>
                  <a:schemeClr val="bg1"/>
                </a:solidFill>
                <a:latin typeface="Comic Sans MS" pitchFamily="66" charset="0"/>
              </a:rPr>
              <a:t> lulus sensor </a:t>
            </a:r>
            <a:r>
              <a:rPr lang="en-US" sz="3400" b="1" dirty="0" err="1" smtClean="0">
                <a:solidFill>
                  <a:schemeClr val="bg1"/>
                </a:solidFill>
                <a:latin typeface="Comic Sans MS" pitchFamily="66" charset="0"/>
              </a:rPr>
              <a:t>baru</a:t>
            </a:r>
            <a:r>
              <a:rPr lang="en-US" sz="3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400" b="1" dirty="0" err="1" smtClean="0">
                <a:solidFill>
                  <a:schemeClr val="bg1"/>
                </a:solidFill>
                <a:latin typeface="Comic Sans MS" pitchFamily="66" charset="0"/>
              </a:rPr>
              <a:t>dapat</a:t>
            </a:r>
            <a:r>
              <a:rPr lang="en-US" sz="3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400" b="1" dirty="0" err="1" smtClean="0">
                <a:solidFill>
                  <a:schemeClr val="bg1"/>
                </a:solidFill>
                <a:latin typeface="Comic Sans MS" pitchFamily="66" charset="0"/>
              </a:rPr>
              <a:t>disiarkan</a:t>
            </a:r>
            <a:endParaRPr lang="en-US" sz="3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18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3162"/>
          </a:xfrm>
        </p:spPr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  <a:latin typeface="Comic Sans MS" pitchFamily="66" charset="0"/>
              </a:rPr>
              <a:t>Ruang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 editing on line (video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)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sv-SE" sz="3600" b="1" dirty="0" smtClean="0">
                <a:solidFill>
                  <a:schemeClr val="bg1"/>
                </a:solidFill>
                <a:latin typeface="Comic Sans MS" pitchFamily="66" charset="0"/>
              </a:rPr>
              <a:t>Pada proses ini vision mixer bersama sutradara mengecek audio visual dan durasinya. </a:t>
            </a:r>
          </a:p>
          <a:p>
            <a:pPr>
              <a:lnSpc>
                <a:spcPct val="80000"/>
              </a:lnSpc>
            </a:pPr>
            <a:r>
              <a:rPr lang="sv-SE" sz="3600" b="1" dirty="0" smtClean="0">
                <a:solidFill>
                  <a:schemeClr val="bg1"/>
                </a:solidFill>
                <a:latin typeface="Comic Sans MS" pitchFamily="66" charset="0"/>
              </a:rPr>
              <a:t>Bila durasi ok, kemudian vision mixer mengisi narasi, komentar, musik serta sound effect sesuai dengan naskah (perempat final). </a:t>
            </a:r>
          </a:p>
          <a:p>
            <a:pPr>
              <a:lnSpc>
                <a:spcPct val="80000"/>
              </a:lnSpc>
            </a:pPr>
            <a:r>
              <a:rPr lang="sv-SE" sz="3600" b="1" dirty="0" smtClean="0">
                <a:solidFill>
                  <a:schemeClr val="bg1"/>
                </a:solidFill>
                <a:latin typeface="Comic Sans MS" pitchFamily="66" charset="0"/>
              </a:rPr>
              <a:t>Proses ini dikenal dengan istilah mixing</a:t>
            </a:r>
          </a:p>
          <a:p>
            <a:pPr>
              <a:lnSpc>
                <a:spcPct val="80000"/>
              </a:lnSpc>
            </a:pPr>
            <a:r>
              <a:rPr lang="sv-SE" sz="3600" b="1" dirty="0" smtClean="0">
                <a:solidFill>
                  <a:schemeClr val="bg1"/>
                </a:solidFill>
                <a:latin typeface="Comic Sans MS" pitchFamily="66" charset="0"/>
              </a:rPr>
              <a:t>Sutradara kemudian mengontrol hasil mixing dan menyesuaikan dengan naskah (semi final)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  <a:latin typeface="Comic Sans MS" pitchFamily="66" charset="0"/>
              </a:rPr>
              <a:t>Ruang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 preview (radio)</a:t>
            </a:r>
            <a:endParaRPr lang="en-US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Pemesan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(user)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bersama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sutradara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sound mixer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bersama-sama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mendengarkan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hasil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rekaman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bila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user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mengatakan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setuju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dengan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sedikit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perubahan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maka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hasil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rekaman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tadi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diperbaiki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hasilnya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merupakan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master final.</a:t>
            </a:r>
          </a:p>
          <a:p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Sebaliknya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bila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user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setuju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maka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hasil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rekaman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itu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langsung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final.</a:t>
            </a:r>
            <a:endParaRPr lang="en-US" sz="3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  <a:latin typeface="Comic Sans MS" pitchFamily="66" charset="0"/>
              </a:rPr>
              <a:t>Ruang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 preview (video)</a:t>
            </a:r>
            <a:endParaRPr lang="en-US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Pemesan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(user)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bersama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sutradara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vision mixer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bersama-sama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menlihat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hasil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rekaman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bila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user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mengatakan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setuju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dengan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sedikit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perubahan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maka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hasil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rekaman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tadi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diperbaiki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hasilnya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merupakan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master final.</a:t>
            </a:r>
          </a:p>
          <a:p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Sebaliknya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bila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user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setuju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maka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hasil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rekaman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itu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langsung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final.</a:t>
            </a:r>
            <a:endParaRPr lang="en-US" sz="3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err="1">
                <a:solidFill>
                  <a:schemeClr val="bg1"/>
                </a:solidFill>
                <a:latin typeface="Comic Sans MS" pitchFamily="66" charset="0"/>
              </a:rPr>
              <a:t>Namun</a:t>
            </a: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Comic Sans MS" pitchFamily="66" charset="0"/>
              </a:rPr>
              <a:t>biasanya</a:t>
            </a: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 program </a:t>
            </a:r>
            <a:r>
              <a:rPr lang="en-US" sz="3600" b="1" dirty="0" err="1">
                <a:solidFill>
                  <a:schemeClr val="bg1"/>
                </a:solidFill>
                <a:latin typeface="Comic Sans MS" pitchFamily="66" charset="0"/>
              </a:rPr>
              <a:t>tersebut</a:t>
            </a: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Comic Sans MS" pitchFamily="66" charset="0"/>
              </a:rPr>
              <a:t>harus</a:t>
            </a: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Comic Sans MS" pitchFamily="66" charset="0"/>
              </a:rPr>
              <a:t>disensor</a:t>
            </a: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Comic Sans MS" pitchFamily="66" charset="0"/>
              </a:rPr>
              <a:t>dulu</a:t>
            </a: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Comic Sans MS" pitchFamily="66" charset="0"/>
              </a:rPr>
              <a:t>oleh</a:t>
            </a: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  </a:t>
            </a:r>
            <a:r>
              <a:rPr lang="en-US" sz="3600" b="1" dirty="0" err="1">
                <a:solidFill>
                  <a:schemeClr val="bg1"/>
                </a:solidFill>
                <a:latin typeface="Comic Sans MS" pitchFamily="66" charset="0"/>
              </a:rPr>
              <a:t>Badan</a:t>
            </a: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 Sensor </a:t>
            </a:r>
            <a:r>
              <a:rPr lang="en-US" sz="3600" b="1" dirty="0" err="1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Comic Sans MS" pitchFamily="66" charset="0"/>
              </a:rPr>
              <a:t>bila</a:t>
            </a: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Comic Sans MS" pitchFamily="66" charset="0"/>
              </a:rPr>
              <a:t>sudah</a:t>
            </a: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 lulus sensor </a:t>
            </a:r>
            <a:r>
              <a:rPr lang="en-US" sz="3600" b="1" dirty="0" err="1">
                <a:solidFill>
                  <a:schemeClr val="bg1"/>
                </a:solidFill>
                <a:latin typeface="Comic Sans MS" pitchFamily="66" charset="0"/>
              </a:rPr>
              <a:t>baru</a:t>
            </a: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Comic Sans MS" pitchFamily="66" charset="0"/>
              </a:rPr>
              <a:t>dapat</a:t>
            </a: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disiarkan</a:t>
            </a:r>
            <a:endParaRPr lang="en-US" sz="36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Badan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Sensor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akan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mengeluarkan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surat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keterangan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bahwa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program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tersebut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sudah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Lulus Sensor.</a:t>
            </a:r>
            <a:endParaRPr lang="en-US" sz="3600" b="1" dirty="0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sz="3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15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  <a:latin typeface="Comic Sans MS" pitchFamily="66" charset="0"/>
              </a:rPr>
              <a:t>Ruang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Comic Sans MS" pitchFamily="66" charset="0"/>
              </a:rPr>
              <a:t>siaran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 radio (on air)</a:t>
            </a:r>
            <a:endParaRPr lang="en-US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Pada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umumnya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untuk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stasiun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radio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mempunyai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minimal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satu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ruangan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siaran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kecil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(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siaran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berita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)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satu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lagi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ruangan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lebih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besar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(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siaran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talk show)</a:t>
            </a:r>
          </a:p>
          <a:p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Untuk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ruang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rekaman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, minimal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ada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dua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ruangan</a:t>
            </a:r>
            <a:endParaRPr lang="en-US" sz="3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  <a:latin typeface="Comic Sans MS" pitchFamily="66" charset="0"/>
              </a:rPr>
              <a:t>Ruang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Comic Sans MS" pitchFamily="66" charset="0"/>
              </a:rPr>
              <a:t>siaran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Comic Sans MS" pitchFamily="66" charset="0"/>
              </a:rPr>
              <a:t>televisi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 (on air)</a:t>
            </a:r>
            <a:endParaRPr lang="en-US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Pada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umumnya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untuk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stasiun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televisi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mempunyai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minimal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satu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ruangan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siaran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memadai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untuk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siaran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berita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satu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lagi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ruangan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lebih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besar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(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siaran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talk show)</a:t>
            </a:r>
          </a:p>
          <a:p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Untuk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ruang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rekaman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, minimal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ada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dua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ruangan</a:t>
            </a:r>
            <a:endParaRPr lang="en-US" sz="3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  <a:latin typeface="Comic Sans MS" pitchFamily="66" charset="0"/>
              </a:rPr>
              <a:t>Sarana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Comic Sans MS" pitchFamily="66" charset="0"/>
              </a:rPr>
              <a:t>dan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Comic Sans MS" pitchFamily="66" charset="0"/>
              </a:rPr>
              <a:t>prasarana</a:t>
            </a:r>
            <a:endParaRPr lang="en-US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Untuk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keperluan</a:t>
            </a:r>
            <a:r>
              <a:rPr lang="id-ID" sz="3600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kegiatan perekaman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/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produksi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semua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program radio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termasuk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iklan</a:t>
            </a:r>
            <a:r>
              <a:rPr lang="id-ID" sz="3600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radio </a:t>
            </a:r>
            <a:r>
              <a:rPr lang="id-ID" sz="3600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dan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semua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program </a:t>
            </a:r>
            <a:r>
              <a:rPr lang="id-ID" sz="3600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televisi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termasuk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iklan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televisi</a:t>
            </a:r>
            <a:r>
              <a:rPr lang="id-ID" sz="3600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diperlukan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sarana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ruangan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studio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produksi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Ruangan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itu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harus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memenuhi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persyaratan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tertentu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agar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dapat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dipergunakan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untuk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kegiatan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produksi</a:t>
            </a: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baik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radio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atau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televisi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 lnSpcReduction="10000"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Tentu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saja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juga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diperlukan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ruang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lain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untuk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kenyamanan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orang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untuk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bekerja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seperti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ruang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rapat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ruang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redaksi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ruang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teknisi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gudang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pantri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ruang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tamu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dll</a:t>
            </a:r>
            <a:endParaRPr lang="en-US" sz="36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Itu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idealnya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namun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semua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itu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tergantung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kondisi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stasiun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radio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televisi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bersangkutan</a:t>
            </a:r>
            <a:endParaRPr lang="en-US" sz="3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533400"/>
            <a:ext cx="541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FF00"/>
                </a:solidFill>
                <a:latin typeface="Comic Sans MS" pitchFamily="66" charset="0"/>
              </a:rPr>
              <a:t>Ruang</a:t>
            </a:r>
            <a:r>
              <a:rPr lang="en-US" sz="44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Comic Sans MS" pitchFamily="66" charset="0"/>
              </a:rPr>
              <a:t>kerja</a:t>
            </a:r>
            <a:r>
              <a:rPr lang="en-US" sz="44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endParaRPr lang="en-US" sz="4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FFFF00"/>
                </a:solidFill>
                <a:latin typeface="Comic Sans MS" pitchFamily="66" charset="0"/>
              </a:rPr>
              <a:t>Ruang</a:t>
            </a:r>
            <a:r>
              <a:rPr lang="en-US" sz="40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Comic Sans MS" pitchFamily="66" charset="0"/>
              </a:rPr>
              <a:t>pemancar</a:t>
            </a:r>
            <a:r>
              <a:rPr lang="en-US" sz="40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Comic Sans MS" pitchFamily="66" charset="0"/>
              </a:rPr>
              <a:t>dan</a:t>
            </a:r>
            <a:r>
              <a:rPr lang="en-US" sz="40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Comic Sans MS" pitchFamily="66" charset="0"/>
              </a:rPr>
              <a:t>antene</a:t>
            </a:r>
            <a:endParaRPr lang="en-US" sz="40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Dan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ruang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pemancar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untuk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radio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atau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untuk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televisi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mutlak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harus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ada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agar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dapat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mengudara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Akan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tetapi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pemancar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tersebut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harus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ada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antenenya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sebagai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alat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untuk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memancarkan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frekuensi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gelombang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elektro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magnitik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baik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program radio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atau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televisi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endParaRPr lang="en-US" sz="3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  <a:latin typeface="Comic Sans MS" pitchFamily="66" charset="0"/>
              </a:rPr>
              <a:t>Ruang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Comic Sans MS" pitchFamily="66" charset="0"/>
              </a:rPr>
              <a:t>genset</a:t>
            </a:r>
            <a:endParaRPr lang="en-US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Untuk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siaran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radio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televisi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aliran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listrik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harus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ada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sebagai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antispasinya</a:t>
            </a:r>
            <a:r>
              <a:rPr lang="en-US" sz="36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perlu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ada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genset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Karena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kadang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kala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pasokan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listrik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dari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PLN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sewaktu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waktu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mengalami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gangguan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/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pemadaman</a:t>
            </a:r>
            <a:endParaRPr lang="en-US" sz="36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Karena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itu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perlu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generator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sebagai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gantinya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agar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tetap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dapat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berproduksi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melakukan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siaran</a:t>
            </a:r>
            <a:endParaRPr lang="en-US" sz="3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Tatakrama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Stasiun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penyiaran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(radio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televisi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)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Biro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Iklan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Ada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ketentuan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untuk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beriklan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diatur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oleh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Undang-Undang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setidaknya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menyakup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:</a:t>
            </a:r>
            <a:endParaRPr lang="en-US" sz="3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61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  <a:latin typeface="Comic Sans MS" pitchFamily="66" charset="0"/>
              </a:rPr>
              <a:t>Tiga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Comic Sans MS" pitchFamily="66" charset="0"/>
              </a:rPr>
              <a:t>unsur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endParaRPr lang="en-US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Produsen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barang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atau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jasa</a:t>
            </a:r>
            <a:endParaRPr lang="en-US" sz="36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1270000" indent="-533400"/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Produsen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barang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atau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jasa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tidak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dapat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merencanakan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pesan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atau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iklan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dari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produk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atau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jasa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dihasilkannya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</a:p>
          <a:p>
            <a:pPr marL="1320800" indent="-584200"/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Untuk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itu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produsen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meminta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biro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iklan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membuatnya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87963"/>
          </a:xfrm>
        </p:spPr>
        <p:txBody>
          <a:bodyPr>
            <a:normAutofit fontScale="92500" lnSpcReduction="10000"/>
          </a:bodyPr>
          <a:lstStyle/>
          <a:p>
            <a:pPr marL="571500" indent="-520700">
              <a:buNone/>
            </a:pPr>
            <a:r>
              <a:rPr lang="en-US" sz="4300" b="1" dirty="0" smtClean="0">
                <a:solidFill>
                  <a:srgbClr val="FFFF00"/>
                </a:solidFill>
                <a:latin typeface="Comic Sans MS" pitchFamily="66" charset="0"/>
              </a:rPr>
              <a:t>2.	Biro </a:t>
            </a:r>
            <a:r>
              <a:rPr lang="en-US" sz="4300" b="1" dirty="0" err="1" smtClean="0">
                <a:solidFill>
                  <a:srgbClr val="FFFF00"/>
                </a:solidFill>
                <a:latin typeface="Comic Sans MS" pitchFamily="66" charset="0"/>
              </a:rPr>
              <a:t>iklan</a:t>
            </a:r>
            <a:r>
              <a:rPr lang="en-US" sz="43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</a:br>
            <a:endParaRPr lang="en-US" sz="36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1143000" indent="-457200"/>
            <a:r>
              <a:rPr lang="en-US" sz="3700" b="1" dirty="0" smtClean="0">
                <a:solidFill>
                  <a:schemeClr val="bg1"/>
                </a:solidFill>
                <a:latin typeface="Comic Sans MS" pitchFamily="66" charset="0"/>
              </a:rPr>
              <a:t>Biro </a:t>
            </a:r>
            <a:r>
              <a:rPr lang="en-US" sz="3700" b="1" dirty="0" err="1" smtClean="0">
                <a:solidFill>
                  <a:schemeClr val="bg1"/>
                </a:solidFill>
                <a:latin typeface="Comic Sans MS" pitchFamily="66" charset="0"/>
              </a:rPr>
              <a:t>iklan</a:t>
            </a:r>
            <a:r>
              <a:rPr lang="en-US" sz="3700" b="1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sz="3700" b="1" dirty="0" err="1" smtClean="0">
                <a:solidFill>
                  <a:schemeClr val="bg1"/>
                </a:solidFill>
                <a:latin typeface="Comic Sans MS" pitchFamily="66" charset="0"/>
              </a:rPr>
              <a:t>menerima</a:t>
            </a:r>
            <a:r>
              <a:rPr lang="en-US" sz="3700" b="1" dirty="0" smtClean="0">
                <a:solidFill>
                  <a:schemeClr val="bg1"/>
                </a:solidFill>
                <a:latin typeface="Comic Sans MS" pitchFamily="66" charset="0"/>
              </a:rPr>
              <a:t> order </a:t>
            </a:r>
            <a:r>
              <a:rPr lang="en-US" sz="3700" b="1" dirty="0" err="1" smtClean="0">
                <a:solidFill>
                  <a:schemeClr val="bg1"/>
                </a:solidFill>
                <a:latin typeface="Comic Sans MS" pitchFamily="66" charset="0"/>
              </a:rPr>
              <a:t>lalu</a:t>
            </a:r>
            <a:r>
              <a:rPr lang="en-US" sz="37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700" b="1" dirty="0" err="1" smtClean="0">
                <a:solidFill>
                  <a:schemeClr val="bg1"/>
                </a:solidFill>
                <a:latin typeface="Comic Sans MS" pitchFamily="66" charset="0"/>
              </a:rPr>
              <a:t>membicarakan</a:t>
            </a:r>
            <a:r>
              <a:rPr lang="en-US" sz="37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700" b="1" dirty="0" err="1" smtClean="0">
                <a:solidFill>
                  <a:schemeClr val="bg1"/>
                </a:solidFill>
                <a:latin typeface="Comic Sans MS" pitchFamily="66" charset="0"/>
              </a:rPr>
              <a:t>dengan</a:t>
            </a:r>
            <a:r>
              <a:rPr lang="en-US" sz="37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700" b="1" dirty="0" err="1" smtClean="0">
                <a:solidFill>
                  <a:schemeClr val="bg1"/>
                </a:solidFill>
                <a:latin typeface="Comic Sans MS" pitchFamily="66" charset="0"/>
              </a:rPr>
              <a:t>pihak</a:t>
            </a:r>
            <a:r>
              <a:rPr lang="en-US" sz="37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700" b="1" dirty="0" err="1" smtClean="0">
                <a:solidFill>
                  <a:schemeClr val="bg1"/>
                </a:solidFill>
                <a:latin typeface="Comic Sans MS" pitchFamily="66" charset="0"/>
              </a:rPr>
              <a:t>produsen</a:t>
            </a:r>
            <a:r>
              <a:rPr lang="en-US" sz="37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700" b="1" dirty="0" err="1" smtClean="0">
                <a:solidFill>
                  <a:schemeClr val="bg1"/>
                </a:solidFill>
                <a:latin typeface="Comic Sans MS" pitchFamily="66" charset="0"/>
              </a:rPr>
              <a:t>tentang</a:t>
            </a:r>
            <a:r>
              <a:rPr lang="en-US" sz="37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700" b="1" dirty="0" err="1" smtClean="0">
                <a:solidFill>
                  <a:schemeClr val="bg1"/>
                </a:solidFill>
                <a:latin typeface="Comic Sans MS" pitchFamily="66" charset="0"/>
              </a:rPr>
              <a:t>kelebihan</a:t>
            </a:r>
            <a:r>
              <a:rPr lang="en-US" sz="37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700" b="1" dirty="0" err="1" smtClean="0">
                <a:solidFill>
                  <a:schemeClr val="bg1"/>
                </a:solidFill>
                <a:latin typeface="Comic Sans MS" pitchFamily="66" charset="0"/>
              </a:rPr>
              <a:t>dari</a:t>
            </a:r>
            <a:r>
              <a:rPr lang="en-US" sz="37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700" b="1" dirty="0" err="1" smtClean="0">
                <a:solidFill>
                  <a:schemeClr val="bg1"/>
                </a:solidFill>
                <a:latin typeface="Comic Sans MS" pitchFamily="66" charset="0"/>
              </a:rPr>
              <a:t>produk</a:t>
            </a:r>
            <a:r>
              <a:rPr lang="en-US" sz="37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700" b="1" dirty="0" err="1" smtClean="0">
                <a:solidFill>
                  <a:schemeClr val="bg1"/>
                </a:solidFill>
                <a:latin typeface="Comic Sans MS" pitchFamily="66" charset="0"/>
              </a:rPr>
              <a:t>atau</a:t>
            </a:r>
            <a:r>
              <a:rPr lang="en-US" sz="37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700" b="1" dirty="0" err="1" smtClean="0">
                <a:solidFill>
                  <a:schemeClr val="bg1"/>
                </a:solidFill>
                <a:latin typeface="Comic Sans MS" pitchFamily="66" charset="0"/>
              </a:rPr>
              <a:t>jasanya</a:t>
            </a:r>
            <a:r>
              <a:rPr lang="en-US" sz="3700" b="1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sz="3700" b="1" dirty="0" err="1" smtClean="0">
                <a:solidFill>
                  <a:schemeClr val="bg1"/>
                </a:solidFill>
                <a:latin typeface="Comic Sans MS" pitchFamily="66" charset="0"/>
              </a:rPr>
              <a:t>serupa</a:t>
            </a:r>
            <a:r>
              <a:rPr lang="en-US" sz="37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700" b="1" dirty="0" err="1" smtClean="0">
                <a:solidFill>
                  <a:schemeClr val="bg1"/>
                </a:solidFill>
                <a:latin typeface="Comic Sans MS" pitchFamily="66" charset="0"/>
              </a:rPr>
              <a:t>atau</a:t>
            </a:r>
            <a:r>
              <a:rPr lang="en-US" sz="37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700" b="1" dirty="0" err="1" smtClean="0">
                <a:solidFill>
                  <a:schemeClr val="bg1"/>
                </a:solidFill>
                <a:latin typeface="Comic Sans MS" pitchFamily="66" charset="0"/>
              </a:rPr>
              <a:t>sejenis</a:t>
            </a:r>
            <a:r>
              <a:rPr lang="en-US" sz="3700" b="1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pPr marL="1092200" indent="-508000"/>
            <a:r>
              <a:rPr lang="en-US" sz="3700" b="1" dirty="0" smtClean="0">
                <a:solidFill>
                  <a:schemeClr val="bg1"/>
                </a:solidFill>
                <a:latin typeface="Comic Sans MS" pitchFamily="66" charset="0"/>
              </a:rPr>
              <a:t>Hal </a:t>
            </a:r>
            <a:r>
              <a:rPr lang="en-US" sz="3700" b="1" dirty="0" err="1" smtClean="0">
                <a:solidFill>
                  <a:schemeClr val="bg1"/>
                </a:solidFill>
                <a:latin typeface="Comic Sans MS" pitchFamily="66" charset="0"/>
              </a:rPr>
              <a:t>ini</a:t>
            </a:r>
            <a:r>
              <a:rPr lang="en-US" sz="37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700" b="1" dirty="0" err="1" smtClean="0">
                <a:solidFill>
                  <a:schemeClr val="bg1"/>
                </a:solidFill>
                <a:latin typeface="Comic Sans MS" pitchFamily="66" charset="0"/>
              </a:rPr>
              <a:t>merupakan</a:t>
            </a:r>
            <a:r>
              <a:rPr lang="en-US" sz="37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700" b="1" dirty="0" err="1" smtClean="0">
                <a:solidFill>
                  <a:schemeClr val="bg1"/>
                </a:solidFill>
                <a:latin typeface="Comic Sans MS" pitchFamily="66" charset="0"/>
              </a:rPr>
              <a:t>daya</a:t>
            </a:r>
            <a:r>
              <a:rPr lang="en-US" sz="37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700" b="1" dirty="0" err="1" smtClean="0">
                <a:solidFill>
                  <a:schemeClr val="bg1"/>
                </a:solidFill>
                <a:latin typeface="Comic Sans MS" pitchFamily="66" charset="0"/>
              </a:rPr>
              <a:t>tarik</a:t>
            </a:r>
            <a:r>
              <a:rPr lang="en-US" sz="37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700" b="1" dirty="0" err="1" smtClean="0">
                <a:solidFill>
                  <a:schemeClr val="bg1"/>
                </a:solidFill>
                <a:latin typeface="Comic Sans MS" pitchFamily="66" charset="0"/>
              </a:rPr>
              <a:t>tersendiri</a:t>
            </a:r>
            <a:r>
              <a:rPr lang="en-US" sz="3700" b="1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sz="3700" b="1" dirty="0" err="1" smtClean="0">
                <a:solidFill>
                  <a:schemeClr val="bg1"/>
                </a:solidFill>
                <a:latin typeface="Comic Sans MS" pitchFamily="66" charset="0"/>
              </a:rPr>
              <a:t>akan</a:t>
            </a:r>
            <a:r>
              <a:rPr lang="en-US" sz="37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700" b="1" dirty="0" err="1" smtClean="0">
                <a:solidFill>
                  <a:schemeClr val="bg1"/>
                </a:solidFill>
                <a:latin typeface="Comic Sans MS" pitchFamily="66" charset="0"/>
              </a:rPr>
              <a:t>ditonjolkan</a:t>
            </a:r>
            <a:r>
              <a:rPr lang="en-US" sz="37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700" b="1" dirty="0" err="1" smtClean="0">
                <a:solidFill>
                  <a:schemeClr val="bg1"/>
                </a:solidFill>
                <a:latin typeface="Comic Sans MS" pitchFamily="66" charset="0"/>
              </a:rPr>
              <a:t>dalam</a:t>
            </a:r>
            <a:r>
              <a:rPr lang="en-US" sz="37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700" b="1" dirty="0" err="1" smtClean="0">
                <a:solidFill>
                  <a:schemeClr val="bg1"/>
                </a:solidFill>
                <a:latin typeface="Comic Sans MS" pitchFamily="66" charset="0"/>
              </a:rPr>
              <a:t>naskah</a:t>
            </a:r>
            <a:r>
              <a:rPr lang="en-US" sz="37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700" b="1" dirty="0" err="1" smtClean="0">
                <a:solidFill>
                  <a:schemeClr val="bg1"/>
                </a:solidFill>
                <a:latin typeface="Comic Sans MS" pitchFamily="66" charset="0"/>
              </a:rPr>
              <a:t>iklan</a:t>
            </a:r>
            <a:endParaRPr lang="en-US" sz="37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57451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300" b="1" dirty="0" smtClean="0">
                <a:solidFill>
                  <a:srgbClr val="FFFF00"/>
                </a:solidFill>
                <a:latin typeface="Comic Sans MS" pitchFamily="66" charset="0"/>
              </a:rPr>
              <a:t>3.	</a:t>
            </a:r>
            <a:r>
              <a:rPr lang="en-US" sz="4300" b="1" dirty="0" err="1" smtClean="0">
                <a:solidFill>
                  <a:srgbClr val="FFFF00"/>
                </a:solidFill>
                <a:latin typeface="Comic Sans MS" pitchFamily="66" charset="0"/>
              </a:rPr>
              <a:t>Stasiun</a:t>
            </a:r>
            <a:r>
              <a:rPr lang="en-US" sz="4300" b="1" dirty="0" smtClean="0">
                <a:solidFill>
                  <a:srgbClr val="FFFF00"/>
                </a:solidFill>
                <a:latin typeface="Comic Sans MS" pitchFamily="66" charset="0"/>
              </a:rPr>
              <a:t> Radio</a:t>
            </a:r>
          </a:p>
          <a:p>
            <a:pPr marL="1498600" indent="-584200"/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Setelah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naskah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iklan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radio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jadi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disetujui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oleh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produsen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maka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 Biro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iklan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menghubungi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stasiun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radio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mengatur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waktu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untuk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memproduksi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pPr marL="1422400" indent="-457200"/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Setelah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selesai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diproduksi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maka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diaturlah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jadwal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penyiarannya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dimana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tarifnya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berdasar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durasi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waktu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siar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telah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disepakati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  <a:endParaRPr lang="en-US" sz="3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  <a:latin typeface="Comic Sans MS" pitchFamily="66" charset="0"/>
              </a:rPr>
              <a:t>Kerja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Comic Sans MS" pitchFamily="66" charset="0"/>
              </a:rPr>
              <a:t>sama</a:t>
            </a:r>
            <a:endParaRPr lang="en-US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Keberadaan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dari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Biro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Iklan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sangat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diperlukan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karena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Biro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Iklan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biasanya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sudah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menjalin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hubungan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erat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dengan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para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produsen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dalam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mengiklankan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produk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mereka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Produsen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tahunya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produknya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diiklankan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biro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iklan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lah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sebagai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jembatan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ke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productio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house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atau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kestasiun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radio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atau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stasiun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televisi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  <a:endParaRPr lang="en-US" sz="3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>
                <a:solidFill>
                  <a:schemeClr val="bg1"/>
                </a:solidFill>
              </a:rPr>
              <a:pPr/>
              <a:t>27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Pertemuan 4  Sarana dan Prasarana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5638800"/>
          </a:xfrm>
        </p:spPr>
        <p:txBody>
          <a:bodyPr>
            <a:normAutofit fontScale="92500"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Ada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kalanya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stasiun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radio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tidak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dapat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memproduksi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iklan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tersebut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karena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fuul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capasity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Sekarang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sudah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banyak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Production House (PH) yang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begerak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dalam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bidang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usaha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cetak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mencetak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, audio,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dubbking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atau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atau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audio visual</a:t>
            </a:r>
          </a:p>
          <a:p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Malahan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PH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PH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itu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juga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sudah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kerjasama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dengan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agency yang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memasok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kebutuhan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pemain</a:t>
            </a:r>
            <a:endParaRPr lang="en-US" sz="3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FFFF00"/>
                </a:solidFill>
                <a:latin typeface="Comic Sans MS" pitchFamily="66" charset="0"/>
              </a:rPr>
              <a:t>Sebutan</a:t>
            </a:r>
            <a:r>
              <a:rPr lang="en-US" sz="4000" b="1" dirty="0" smtClean="0">
                <a:solidFill>
                  <a:srgbClr val="FFFF00"/>
                </a:solidFill>
                <a:latin typeface="Comic Sans MS" pitchFamily="66" charset="0"/>
              </a:rPr>
              <a:t>  </a:t>
            </a:r>
            <a:r>
              <a:rPr lang="en-US" sz="4000" b="1" dirty="0" err="1" smtClean="0">
                <a:solidFill>
                  <a:srgbClr val="FFFF00"/>
                </a:solidFill>
                <a:latin typeface="Comic Sans MS" pitchFamily="66" charset="0"/>
              </a:rPr>
              <a:t>Bidang</a:t>
            </a:r>
            <a:r>
              <a:rPr lang="en-US" sz="4000" b="1" dirty="0" smtClean="0">
                <a:solidFill>
                  <a:srgbClr val="FFFF00"/>
                </a:solidFill>
                <a:latin typeface="Comic Sans MS" pitchFamily="66" charset="0"/>
              </a:rPr>
              <a:t> Usaha</a:t>
            </a:r>
            <a:endParaRPr lang="en-US" sz="40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Bidang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usaha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memberikan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pelayanan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informasi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tercetak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disebut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u="sng" dirty="0" smtClean="0">
                <a:solidFill>
                  <a:schemeClr val="bg1"/>
                </a:solidFill>
                <a:latin typeface="Comic Sans MS" pitchFamily="66" charset="0"/>
              </a:rPr>
              <a:t>Publishing House </a:t>
            </a:r>
          </a:p>
          <a:p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Saat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ini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dunia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cetak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mencetak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sudah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computerise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mencetak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baliho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ukuran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besar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untuk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media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luar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ruang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bisa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mencetak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jarak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jauh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untuk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surat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kabar</a:t>
            </a:r>
            <a:endParaRPr lang="en-US" sz="3600" b="1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0207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FF00"/>
                </a:solidFill>
                <a:latin typeface="Comic Sans MS" pitchFamily="66" charset="0"/>
              </a:rPr>
              <a:t>Sarana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Comic Sans MS" pitchFamily="66" charset="0"/>
              </a:rPr>
              <a:t>Ruangan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Comic Sans MS" pitchFamily="66" charset="0"/>
              </a:rPr>
              <a:t>itu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Comic Sans MS" pitchFamily="66" charset="0"/>
              </a:rPr>
              <a:t>terdiri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Comic Sans MS" pitchFamily="66" charset="0"/>
              </a:rPr>
              <a:t>dari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 :</a:t>
            </a: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b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</a:br>
            <a:endParaRPr lang="en-US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1147763" indent="-403225"/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Ruang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rekaman</a:t>
            </a:r>
            <a:endParaRPr lang="en-US" sz="3600" b="1" dirty="0" smtClean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marL="1147763" indent="-403225"/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Ruang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kontrol</a:t>
            </a:r>
            <a:endParaRPr lang="en-US" sz="3600" b="1" dirty="0" smtClean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marL="1147763" indent="-403225"/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Ruang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editing of line</a:t>
            </a:r>
          </a:p>
          <a:p>
            <a:pPr marL="1147763" indent="-403225"/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Ruang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editing on line</a:t>
            </a:r>
            <a:endParaRPr lang="id-ID" sz="3600" b="1" dirty="0" smtClean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marL="1147763" indent="-403225"/>
            <a:r>
              <a:rPr lang="id-ID" sz="3600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Ruang siaran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(on air)</a:t>
            </a:r>
          </a:p>
          <a:p>
            <a:pPr marL="1147763" indent="-403225"/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Ruang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preview</a:t>
            </a:r>
          </a:p>
          <a:p>
            <a:pPr marL="1147763" indent="-403225"/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Ruang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kerja</a:t>
            </a:r>
            <a:endParaRPr lang="en-US" sz="3600" b="1" dirty="0" smtClean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pPr marL="1147763" indent="-403225"/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Ruang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pemancar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  <a:cs typeface="Arial" charset="0"/>
              </a:rPr>
              <a:t>antene</a:t>
            </a:r>
            <a:endParaRPr lang="en-US" sz="3600" b="1" dirty="0" smtClean="0">
              <a:solidFill>
                <a:schemeClr val="bg1"/>
              </a:solidFill>
              <a:latin typeface="Comic Sans MS" pitchFamily="66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5440363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30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81000" y="990600"/>
            <a:ext cx="2362200" cy="1295400"/>
            <a:chOff x="457200" y="2514600"/>
            <a:chExt cx="2362200" cy="1295400"/>
          </a:xfrm>
        </p:grpSpPr>
        <p:sp>
          <p:nvSpPr>
            <p:cNvPr id="7" name="Rectangle 6"/>
            <p:cNvSpPr/>
            <p:nvPr/>
          </p:nvSpPr>
          <p:spPr>
            <a:xfrm>
              <a:off x="457200" y="2514600"/>
              <a:ext cx="2362200" cy="1295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5800" y="2743200"/>
              <a:ext cx="2133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err="1" smtClean="0"/>
                <a:t>Informasi</a:t>
              </a:r>
              <a:endParaRPr lang="en-US" sz="3600" b="1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556000" y="812800"/>
            <a:ext cx="3657600" cy="1828800"/>
            <a:chOff x="3810000" y="2438400"/>
            <a:chExt cx="3657600" cy="1828800"/>
          </a:xfrm>
        </p:grpSpPr>
        <p:sp>
          <p:nvSpPr>
            <p:cNvPr id="10" name="Oval 9"/>
            <p:cNvSpPr/>
            <p:nvPr/>
          </p:nvSpPr>
          <p:spPr>
            <a:xfrm>
              <a:off x="3810000" y="2438400"/>
              <a:ext cx="3505200" cy="1828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810000" y="2971800"/>
              <a:ext cx="3657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Publishing house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876800" y="3733800"/>
            <a:ext cx="2438400" cy="1524000"/>
            <a:chOff x="6248400" y="4191000"/>
            <a:chExt cx="2438400" cy="1524000"/>
          </a:xfrm>
        </p:grpSpPr>
        <p:sp>
          <p:nvSpPr>
            <p:cNvPr id="13" name="Rounded Rectangle 12"/>
            <p:cNvSpPr/>
            <p:nvPr/>
          </p:nvSpPr>
          <p:spPr>
            <a:xfrm>
              <a:off x="6248400" y="4191000"/>
              <a:ext cx="2438400" cy="1524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553200" y="4343400"/>
              <a:ext cx="1828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err="1" smtClean="0"/>
                <a:t>Barang</a:t>
              </a:r>
              <a:endParaRPr lang="en-US" sz="3600" b="1" dirty="0" smtClean="0"/>
            </a:p>
            <a:p>
              <a:r>
                <a:rPr lang="en-US" sz="3600" b="1" dirty="0" err="1" smtClean="0"/>
                <a:t>cetakan</a:t>
              </a:r>
              <a:endParaRPr lang="en-US" sz="3600" b="1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85800" y="3581400"/>
            <a:ext cx="3429000" cy="1828800"/>
            <a:chOff x="457200" y="3581400"/>
            <a:chExt cx="3429000" cy="1828800"/>
          </a:xfrm>
        </p:grpSpPr>
        <p:sp>
          <p:nvSpPr>
            <p:cNvPr id="16" name="Round Same Side Corner Rectangle 15"/>
            <p:cNvSpPr/>
            <p:nvPr/>
          </p:nvSpPr>
          <p:spPr>
            <a:xfrm>
              <a:off x="457200" y="3581400"/>
              <a:ext cx="3429000" cy="1828800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85800" y="3581400"/>
              <a:ext cx="312420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err="1" smtClean="0"/>
                <a:t>Pasar</a:t>
              </a:r>
              <a:r>
                <a:rPr lang="en-US" sz="3600" b="1" dirty="0" smtClean="0"/>
                <a:t> :</a:t>
              </a:r>
            </a:p>
            <a:p>
              <a:r>
                <a:rPr lang="en-US" sz="3600" b="1" dirty="0" err="1" smtClean="0"/>
                <a:t>Masyarakat</a:t>
              </a:r>
              <a:r>
                <a:rPr lang="en-US" sz="3600" b="1" dirty="0" smtClean="0"/>
                <a:t>, </a:t>
              </a:r>
              <a:r>
                <a:rPr lang="en-US" sz="3600" b="1" dirty="0" err="1" smtClean="0"/>
                <a:t>Toko</a:t>
              </a:r>
              <a:r>
                <a:rPr lang="en-US" sz="3600" b="1" dirty="0" smtClean="0"/>
                <a:t> </a:t>
              </a:r>
              <a:r>
                <a:rPr lang="en-US" sz="3600" b="1" dirty="0" err="1" smtClean="0"/>
                <a:t>buku</a:t>
              </a:r>
              <a:r>
                <a:rPr lang="en-US" sz="3600" b="1" dirty="0" smtClean="0"/>
                <a:t> </a:t>
              </a:r>
              <a:r>
                <a:rPr lang="en-US" sz="3600" b="1" dirty="0" err="1" smtClean="0"/>
                <a:t>dll</a:t>
              </a:r>
              <a:endParaRPr lang="en-US" sz="3600" b="1" dirty="0" smtClean="0"/>
            </a:p>
          </p:txBody>
        </p:sp>
      </p:grpSp>
      <p:sp>
        <p:nvSpPr>
          <p:cNvPr id="18" name="Right Arrow 17"/>
          <p:cNvSpPr/>
          <p:nvPr/>
        </p:nvSpPr>
        <p:spPr>
          <a:xfrm>
            <a:off x="2743200" y="1371600"/>
            <a:ext cx="838200" cy="6096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-Turn Arrow 19"/>
          <p:cNvSpPr/>
          <p:nvPr/>
        </p:nvSpPr>
        <p:spPr>
          <a:xfrm rot="5400000">
            <a:off x="6019800" y="2590800"/>
            <a:ext cx="2895600" cy="762000"/>
          </a:xfrm>
          <a:prstGeom prst="utur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Left Arrow 20"/>
          <p:cNvSpPr/>
          <p:nvPr/>
        </p:nvSpPr>
        <p:spPr>
          <a:xfrm>
            <a:off x="4089400" y="4064000"/>
            <a:ext cx="838200" cy="68580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Bidang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usaha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memproduksi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pelayanan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audio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audio visual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gerak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elektris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atau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statis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disebut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u="sng" dirty="0" smtClean="0">
                <a:solidFill>
                  <a:schemeClr val="bg1"/>
                </a:solidFill>
                <a:latin typeface="Comic Sans MS" pitchFamily="66" charset="0"/>
              </a:rPr>
              <a:t>Production House (PH)</a:t>
            </a:r>
          </a:p>
          <a:p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Fungsi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dari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PH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ialah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memproduksi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benda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abstrak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berupa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informasi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tertulis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menjadi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informasi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audio, audio visual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gerak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atau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statis</a:t>
            </a:r>
            <a:endParaRPr lang="en-US" sz="3600" b="1" u="sng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Termasuk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program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musik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, program radio/program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iklan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radio program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berita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radio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dll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maupun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program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televisi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/program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iklan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televisi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, program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berita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televisi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dll</a:t>
            </a:r>
            <a:endParaRPr lang="en-US" sz="36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sz="3600" b="1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5440363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33</a:t>
            </a:fld>
            <a:endParaRPr lang="en-US"/>
          </a:p>
        </p:txBody>
      </p:sp>
      <p:grpSp>
        <p:nvGrpSpPr>
          <p:cNvPr id="2" name="Group 8"/>
          <p:cNvGrpSpPr/>
          <p:nvPr/>
        </p:nvGrpSpPr>
        <p:grpSpPr>
          <a:xfrm>
            <a:off x="381000" y="990600"/>
            <a:ext cx="2362200" cy="1295400"/>
            <a:chOff x="457200" y="2514600"/>
            <a:chExt cx="2362200" cy="1295400"/>
          </a:xfrm>
        </p:grpSpPr>
        <p:sp>
          <p:nvSpPr>
            <p:cNvPr id="7" name="Rectangle 6"/>
            <p:cNvSpPr/>
            <p:nvPr/>
          </p:nvSpPr>
          <p:spPr>
            <a:xfrm>
              <a:off x="457200" y="2514600"/>
              <a:ext cx="2362200" cy="1295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5800" y="2743200"/>
              <a:ext cx="2133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err="1" smtClean="0">
                  <a:solidFill>
                    <a:srgbClr val="FFFF00"/>
                  </a:solidFill>
                </a:rPr>
                <a:t>Informasi</a:t>
              </a:r>
              <a:endParaRPr lang="en-US" sz="36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6" name="Group 11"/>
          <p:cNvGrpSpPr/>
          <p:nvPr/>
        </p:nvGrpSpPr>
        <p:grpSpPr>
          <a:xfrm>
            <a:off x="3556000" y="812800"/>
            <a:ext cx="3657600" cy="1828800"/>
            <a:chOff x="3810000" y="2438400"/>
            <a:chExt cx="3657600" cy="1828800"/>
          </a:xfrm>
        </p:grpSpPr>
        <p:sp>
          <p:nvSpPr>
            <p:cNvPr id="10" name="Oval 9"/>
            <p:cNvSpPr/>
            <p:nvPr/>
          </p:nvSpPr>
          <p:spPr>
            <a:xfrm>
              <a:off x="3810000" y="2438400"/>
              <a:ext cx="3505200" cy="1828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810000" y="2971800"/>
              <a:ext cx="3657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FFFF00"/>
                  </a:solidFill>
                </a:rPr>
                <a:t>Production house</a:t>
              </a:r>
            </a:p>
          </p:txBody>
        </p:sp>
      </p:grpSp>
      <p:grpSp>
        <p:nvGrpSpPr>
          <p:cNvPr id="9" name="Group 14"/>
          <p:cNvGrpSpPr/>
          <p:nvPr/>
        </p:nvGrpSpPr>
        <p:grpSpPr>
          <a:xfrm>
            <a:off x="4876800" y="3733800"/>
            <a:ext cx="2438400" cy="1524000"/>
            <a:chOff x="6248400" y="4191000"/>
            <a:chExt cx="2438400" cy="1524000"/>
          </a:xfrm>
        </p:grpSpPr>
        <p:sp>
          <p:nvSpPr>
            <p:cNvPr id="13" name="Rounded Rectangle 12"/>
            <p:cNvSpPr/>
            <p:nvPr/>
          </p:nvSpPr>
          <p:spPr>
            <a:xfrm>
              <a:off x="6248400" y="4191000"/>
              <a:ext cx="2438400" cy="1524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24600" y="4362271"/>
              <a:ext cx="23622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FFFF00"/>
                  </a:solidFill>
                </a:rPr>
                <a:t>CD, VCD</a:t>
              </a:r>
            </a:p>
            <a:p>
              <a:r>
                <a:rPr lang="en-US" sz="3600" b="1" dirty="0" err="1" smtClean="0">
                  <a:solidFill>
                    <a:srgbClr val="FFFF00"/>
                  </a:solidFill>
                </a:rPr>
                <a:t>Foto</a:t>
              </a:r>
              <a:r>
                <a:rPr lang="en-US" sz="3600" b="1" dirty="0" smtClean="0">
                  <a:solidFill>
                    <a:srgbClr val="FFFF00"/>
                  </a:solidFill>
                </a:rPr>
                <a:t>, </a:t>
              </a:r>
              <a:r>
                <a:rPr lang="en-US" sz="3600" b="1" dirty="0" err="1" smtClean="0">
                  <a:solidFill>
                    <a:srgbClr val="FFFF00"/>
                  </a:solidFill>
                </a:rPr>
                <a:t>kaset</a:t>
              </a:r>
              <a:endParaRPr lang="en-US" sz="36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2" name="Group 21"/>
          <p:cNvGrpSpPr/>
          <p:nvPr/>
        </p:nvGrpSpPr>
        <p:grpSpPr>
          <a:xfrm>
            <a:off x="635000" y="3581400"/>
            <a:ext cx="3429000" cy="1828800"/>
            <a:chOff x="457200" y="3581400"/>
            <a:chExt cx="3429000" cy="1828800"/>
          </a:xfrm>
        </p:grpSpPr>
        <p:sp>
          <p:nvSpPr>
            <p:cNvPr id="16" name="Round Same Side Corner Rectangle 15"/>
            <p:cNvSpPr/>
            <p:nvPr/>
          </p:nvSpPr>
          <p:spPr>
            <a:xfrm>
              <a:off x="457200" y="3581400"/>
              <a:ext cx="3429000" cy="1828800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7200" y="3581400"/>
              <a:ext cx="335280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err="1" smtClean="0">
                  <a:solidFill>
                    <a:srgbClr val="FFFF00"/>
                  </a:solidFill>
                </a:rPr>
                <a:t>Pasar</a:t>
              </a:r>
              <a:r>
                <a:rPr lang="en-US" sz="3600" b="1" dirty="0" smtClean="0">
                  <a:solidFill>
                    <a:srgbClr val="FFFF00"/>
                  </a:solidFill>
                </a:rPr>
                <a:t> :</a:t>
              </a:r>
            </a:p>
            <a:p>
              <a:r>
                <a:rPr lang="en-US" sz="3600" b="1" dirty="0" err="1" smtClean="0">
                  <a:solidFill>
                    <a:srgbClr val="FFFF00"/>
                  </a:solidFill>
                </a:rPr>
                <a:t>Masyarakat</a:t>
              </a:r>
              <a:r>
                <a:rPr lang="en-US" sz="3600" b="1" dirty="0" smtClean="0">
                  <a:solidFill>
                    <a:srgbClr val="FFFF00"/>
                  </a:solidFill>
                </a:rPr>
                <a:t>, </a:t>
              </a:r>
              <a:r>
                <a:rPr lang="en-US" sz="3600" b="1" dirty="0" err="1" smtClean="0">
                  <a:solidFill>
                    <a:srgbClr val="FFFF00"/>
                  </a:solidFill>
                </a:rPr>
                <a:t>Toko</a:t>
              </a:r>
              <a:r>
                <a:rPr lang="en-US" sz="3600" b="1" dirty="0" smtClean="0">
                  <a:solidFill>
                    <a:srgbClr val="FFFF00"/>
                  </a:solidFill>
                </a:rPr>
                <a:t> </a:t>
              </a:r>
              <a:r>
                <a:rPr lang="en-US" sz="3600" b="1" dirty="0" err="1" smtClean="0">
                  <a:solidFill>
                    <a:srgbClr val="FFFF00"/>
                  </a:solidFill>
                </a:rPr>
                <a:t>kaset</a:t>
              </a:r>
              <a:r>
                <a:rPr lang="en-US" sz="3600" b="1" dirty="0" smtClean="0">
                  <a:solidFill>
                    <a:srgbClr val="FFFF00"/>
                  </a:solidFill>
                </a:rPr>
                <a:t> video</a:t>
              </a:r>
            </a:p>
          </p:txBody>
        </p:sp>
      </p:grpSp>
      <p:sp>
        <p:nvSpPr>
          <p:cNvPr id="18" name="Right Arrow 17"/>
          <p:cNvSpPr/>
          <p:nvPr/>
        </p:nvSpPr>
        <p:spPr>
          <a:xfrm>
            <a:off x="2743200" y="1371600"/>
            <a:ext cx="838200" cy="6096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-Turn Arrow 19"/>
          <p:cNvSpPr/>
          <p:nvPr/>
        </p:nvSpPr>
        <p:spPr>
          <a:xfrm rot="5400000">
            <a:off x="6019800" y="2743200"/>
            <a:ext cx="2895600" cy="762000"/>
          </a:xfrm>
          <a:prstGeom prst="utur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Left Arrow 20"/>
          <p:cNvSpPr/>
          <p:nvPr/>
        </p:nvSpPr>
        <p:spPr>
          <a:xfrm>
            <a:off x="4038600" y="4064000"/>
            <a:ext cx="838200" cy="685800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Out put 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b="1" dirty="0" smtClean="0"/>
          </a:p>
          <a:p>
            <a:endParaRPr lang="en-US" sz="3600" b="1" dirty="0" smtClean="0"/>
          </a:p>
          <a:p>
            <a:endParaRPr lang="en-US" sz="3600" b="1" dirty="0" smtClean="0"/>
          </a:p>
          <a:p>
            <a:pPr algn="ctr"/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Berupa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program yang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mampu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mengubah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sikap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pendapat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perilaku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individu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kelompok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serta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kelompok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masyarakat</a:t>
            </a:r>
            <a:endParaRPr lang="en-US" sz="3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038600" y="2133600"/>
            <a:ext cx="990600" cy="6858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Sekarang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banyak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kita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jumpai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banyak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PH yang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memproduksi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program – program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televisi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kejar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tayang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(striping).</a:t>
            </a:r>
          </a:p>
          <a:p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Yang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kadang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kala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kalau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kita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amati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bergeser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dari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filosofi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dari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PH yang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mencerminkan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keseimbangan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antara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pencapaian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tujuan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material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ideal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secara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proposional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err="1" smtClean="0">
                <a:solidFill>
                  <a:srgbClr val="FFFF00"/>
                </a:solidFill>
                <a:latin typeface="Comic Sans MS" pitchFamily="66" charset="0"/>
              </a:rPr>
              <a:t>Batasan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 Production House</a:t>
            </a:r>
            <a:endParaRPr lang="en-US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5000" indent="-635000"/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Production House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adalah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badan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usaha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mempunyai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organisasi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keahlian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serta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kemampuan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dalam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memproduksi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program audio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ataupun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audio visual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untuk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disajikan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kepada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khalayak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secara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langsung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ataupun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melalui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Broadcasting House</a:t>
            </a:r>
            <a:endParaRPr lang="en-US" sz="3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Bidang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usaha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memproduksi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pelayanan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audio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audio visual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gerak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elektris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menyiarkannya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disebut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u="sng" dirty="0" smtClean="0">
                <a:solidFill>
                  <a:schemeClr val="bg1"/>
                </a:solidFill>
                <a:latin typeface="Comic Sans MS" pitchFamily="66" charset="0"/>
              </a:rPr>
              <a:t>Broadcasting House</a:t>
            </a:r>
          </a:p>
          <a:p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Broadcasting House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pada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umumnya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adalah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semua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  <a:latin typeface="Comic Sans MS" pitchFamily="66" charset="0"/>
              </a:rPr>
              <a:t>S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tasiun-Stasiun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Radio/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Televisi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Swasta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RRI/TVRI yang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ada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dipusat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atau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daerah</a:t>
            </a:r>
            <a:endParaRPr lang="en-US" sz="3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440363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38</a:t>
            </a:fld>
            <a:endParaRPr lang="en-US"/>
          </a:p>
        </p:txBody>
      </p:sp>
      <p:grpSp>
        <p:nvGrpSpPr>
          <p:cNvPr id="2" name="Group 8"/>
          <p:cNvGrpSpPr/>
          <p:nvPr/>
        </p:nvGrpSpPr>
        <p:grpSpPr>
          <a:xfrm>
            <a:off x="381000" y="990600"/>
            <a:ext cx="2362200" cy="1295400"/>
            <a:chOff x="457200" y="2514600"/>
            <a:chExt cx="2362200" cy="1295400"/>
          </a:xfrm>
        </p:grpSpPr>
        <p:sp>
          <p:nvSpPr>
            <p:cNvPr id="7" name="Rectangle 6"/>
            <p:cNvSpPr/>
            <p:nvPr/>
          </p:nvSpPr>
          <p:spPr>
            <a:xfrm>
              <a:off x="457200" y="2514600"/>
              <a:ext cx="2362200" cy="1295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5800" y="2743200"/>
              <a:ext cx="2133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err="1" smtClean="0"/>
                <a:t>Informasi</a:t>
              </a:r>
              <a:endParaRPr lang="en-US" sz="3600" b="1" dirty="0"/>
            </a:p>
          </p:txBody>
        </p:sp>
      </p:grpSp>
      <p:grpSp>
        <p:nvGrpSpPr>
          <p:cNvPr id="6" name="Group 11"/>
          <p:cNvGrpSpPr/>
          <p:nvPr/>
        </p:nvGrpSpPr>
        <p:grpSpPr>
          <a:xfrm>
            <a:off x="3556000" y="812800"/>
            <a:ext cx="4216400" cy="1828800"/>
            <a:chOff x="3810000" y="2438400"/>
            <a:chExt cx="4216400" cy="1828800"/>
          </a:xfrm>
        </p:grpSpPr>
        <p:sp>
          <p:nvSpPr>
            <p:cNvPr id="10" name="Oval 9"/>
            <p:cNvSpPr/>
            <p:nvPr/>
          </p:nvSpPr>
          <p:spPr>
            <a:xfrm>
              <a:off x="3810000" y="2438400"/>
              <a:ext cx="3505200" cy="1828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68800" y="2844800"/>
              <a:ext cx="36576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Broadcasting house</a:t>
              </a:r>
            </a:p>
          </p:txBody>
        </p:sp>
      </p:grpSp>
      <p:grpSp>
        <p:nvGrpSpPr>
          <p:cNvPr id="9" name="Group 14"/>
          <p:cNvGrpSpPr/>
          <p:nvPr/>
        </p:nvGrpSpPr>
        <p:grpSpPr>
          <a:xfrm>
            <a:off x="4876800" y="3733800"/>
            <a:ext cx="2438400" cy="1524000"/>
            <a:chOff x="6248400" y="4191000"/>
            <a:chExt cx="2438400" cy="1524000"/>
          </a:xfrm>
        </p:grpSpPr>
        <p:sp>
          <p:nvSpPr>
            <p:cNvPr id="13" name="Rounded Rectangle 12"/>
            <p:cNvSpPr/>
            <p:nvPr/>
          </p:nvSpPr>
          <p:spPr>
            <a:xfrm>
              <a:off x="6248400" y="4191000"/>
              <a:ext cx="2438400" cy="1524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24600" y="4362271"/>
              <a:ext cx="23622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Program </a:t>
              </a:r>
            </a:p>
            <a:p>
              <a:r>
                <a:rPr lang="en-US" sz="3600" b="1" dirty="0" err="1" smtClean="0"/>
                <a:t>siaran</a:t>
              </a:r>
              <a:endParaRPr lang="en-US" sz="3600" b="1" dirty="0"/>
            </a:p>
          </p:txBody>
        </p:sp>
      </p:grpSp>
      <p:grpSp>
        <p:nvGrpSpPr>
          <p:cNvPr id="12" name="Group 21"/>
          <p:cNvGrpSpPr/>
          <p:nvPr/>
        </p:nvGrpSpPr>
        <p:grpSpPr>
          <a:xfrm>
            <a:off x="635000" y="3581400"/>
            <a:ext cx="3429000" cy="1828800"/>
            <a:chOff x="457200" y="3581400"/>
            <a:chExt cx="3429000" cy="1828800"/>
          </a:xfrm>
        </p:grpSpPr>
        <p:sp>
          <p:nvSpPr>
            <p:cNvPr id="16" name="Round Same Side Corner Rectangle 15"/>
            <p:cNvSpPr/>
            <p:nvPr/>
          </p:nvSpPr>
          <p:spPr>
            <a:xfrm>
              <a:off x="457200" y="3581400"/>
              <a:ext cx="3429000" cy="1828800"/>
            </a:xfrm>
            <a:prstGeom prst="round2Same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7200" y="3581400"/>
              <a:ext cx="335280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err="1" smtClean="0"/>
                <a:t>Pasar</a:t>
              </a:r>
              <a:r>
                <a:rPr lang="en-US" sz="3600" b="1" dirty="0" smtClean="0"/>
                <a:t> :</a:t>
              </a:r>
            </a:p>
            <a:p>
              <a:r>
                <a:rPr lang="en-US" sz="3600" b="1" dirty="0" err="1" smtClean="0"/>
                <a:t>Masyarakat</a:t>
              </a:r>
              <a:r>
                <a:rPr lang="en-US" sz="3600" b="1" dirty="0" smtClean="0"/>
                <a:t>, </a:t>
              </a:r>
              <a:r>
                <a:rPr lang="en-US" sz="3600" b="1" dirty="0" err="1" smtClean="0"/>
                <a:t>lewat</a:t>
              </a:r>
              <a:r>
                <a:rPr lang="en-US" sz="3600" b="1" dirty="0" smtClean="0"/>
                <a:t> </a:t>
              </a:r>
              <a:r>
                <a:rPr lang="en-US" sz="3600" b="1" dirty="0" err="1" smtClean="0"/>
                <a:t>siaran</a:t>
              </a:r>
              <a:endParaRPr lang="en-US" sz="3600" b="1" dirty="0" smtClean="0"/>
            </a:p>
          </p:txBody>
        </p:sp>
      </p:grpSp>
      <p:sp>
        <p:nvSpPr>
          <p:cNvPr id="18" name="Right Arrow 17"/>
          <p:cNvSpPr/>
          <p:nvPr/>
        </p:nvSpPr>
        <p:spPr>
          <a:xfrm>
            <a:off x="2743200" y="1295400"/>
            <a:ext cx="838200" cy="6096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-Turn Arrow 19"/>
          <p:cNvSpPr/>
          <p:nvPr/>
        </p:nvSpPr>
        <p:spPr>
          <a:xfrm rot="5400000">
            <a:off x="6019800" y="2743200"/>
            <a:ext cx="2895600" cy="762000"/>
          </a:xfrm>
          <a:prstGeom prst="utur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Left Arrow 20"/>
          <p:cNvSpPr/>
          <p:nvPr/>
        </p:nvSpPr>
        <p:spPr>
          <a:xfrm>
            <a:off x="4038600" y="4064000"/>
            <a:ext cx="838200" cy="68580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36331" y="2967335"/>
            <a:ext cx="256352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Selesai</a:t>
            </a:r>
            <a:r>
              <a:rPr lang="en-US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endParaRPr lang="en-US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/>
          </a:bodyPr>
          <a:lstStyle/>
          <a:p>
            <a:r>
              <a:rPr lang="sv-SE" sz="3600" b="1" dirty="0" smtClean="0">
                <a:solidFill>
                  <a:schemeClr val="bg1"/>
                </a:solidFill>
                <a:latin typeface="Comic Sans MS" pitchFamily="66" charset="0"/>
              </a:rPr>
              <a:t>Khusus untuk ruang rekaman program radio dan rekaman program televisi diperlukan ruangan yang mempunyai konstruksi (akustik)  khusus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sv-SE" sz="3600" b="1" dirty="0" smtClean="0">
                <a:solidFill>
                  <a:schemeClr val="bg1"/>
                </a:solidFill>
                <a:latin typeface="Comic Sans MS" pitchFamily="66" charset="0"/>
              </a:rPr>
              <a:t>yang mampu mereduksi sekecil mugkin gangguan suara dari luar yang tidak diinginkan ketika sedang melakukan proses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produksi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(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ruang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kedap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suara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)</a:t>
            </a:r>
            <a:endParaRPr lang="en-US" sz="3600" b="1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  <a:latin typeface="Comic Sans MS" pitchFamily="66" charset="0"/>
              </a:rPr>
              <a:t>Ruang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Comic Sans MS" pitchFamily="66" charset="0"/>
              </a:rPr>
              <a:t>rekaman</a:t>
            </a:r>
            <a:endParaRPr lang="en-US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sv-SE" sz="4000" b="1" dirty="0" smtClean="0">
                <a:solidFill>
                  <a:schemeClr val="bg1"/>
                </a:solidFill>
                <a:latin typeface="Comic Sans MS" pitchFamily="66" charset="0"/>
              </a:rPr>
              <a:t>Ialah ruangan yang kedap suara tempat para narator membaca  naskah untuk program radio/iklan radio dan atau para pemain berakting untuk program televisi/iklan televisi.</a:t>
            </a:r>
          </a:p>
          <a:p>
            <a:pPr>
              <a:lnSpc>
                <a:spcPct val="90000"/>
              </a:lnSpc>
            </a:pPr>
            <a:r>
              <a:rPr lang="sv-SE" sz="4000" b="1" dirty="0" smtClean="0">
                <a:solidFill>
                  <a:schemeClr val="bg1"/>
                </a:solidFill>
                <a:latin typeface="Comic Sans MS" pitchFamily="66" charset="0"/>
              </a:rPr>
              <a:t>Pada ruangan ini para pemain tidak dapat mendengar suara yang berasal dari luar ruang rekam. </a:t>
            </a:r>
          </a:p>
          <a:p>
            <a:pPr>
              <a:lnSpc>
                <a:spcPct val="90000"/>
              </a:lnSpc>
            </a:pPr>
            <a:r>
              <a:rPr lang="sv-SE" sz="4000" b="1" dirty="0" smtClean="0">
                <a:solidFill>
                  <a:schemeClr val="bg1"/>
                </a:solidFill>
                <a:latin typeface="Comic Sans MS" pitchFamily="66" charset="0"/>
              </a:rPr>
              <a:t>Pada ruang rekam dan ruang control terdapat pintu yang menghubungi kedua ruang itu. </a:t>
            </a:r>
            <a:endParaRPr lang="en-US" sz="4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  <a:latin typeface="Comic Sans MS" pitchFamily="66" charset="0"/>
              </a:rPr>
              <a:t>Ruang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Comic Sans MS" pitchFamily="66" charset="0"/>
              </a:rPr>
              <a:t>kontrol</a:t>
            </a:r>
            <a:endParaRPr lang="en-US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800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sv-SE" sz="3900" b="1" dirty="0" smtClean="0">
                <a:solidFill>
                  <a:schemeClr val="bg1"/>
                </a:solidFill>
              </a:rPr>
              <a:t>I</a:t>
            </a:r>
            <a:r>
              <a:rPr lang="sv-SE" sz="3900" b="1" dirty="0" smtClean="0">
                <a:solidFill>
                  <a:schemeClr val="bg1"/>
                </a:solidFill>
                <a:latin typeface="Comic Sans MS" pitchFamily="66" charset="0"/>
              </a:rPr>
              <a:t>alah ruangan yang berisi  seperangkat peralatan rekam untuk merekam audio/dialog dan audio visual para pemain. </a:t>
            </a:r>
          </a:p>
          <a:p>
            <a:pPr>
              <a:lnSpc>
                <a:spcPct val="90000"/>
              </a:lnSpc>
            </a:pPr>
            <a:r>
              <a:rPr lang="sv-SE" sz="3900" b="1" dirty="0" smtClean="0">
                <a:solidFill>
                  <a:schemeClr val="bg1"/>
                </a:solidFill>
                <a:latin typeface="Comic Sans MS" pitchFamily="66" charset="0"/>
              </a:rPr>
              <a:t>Didalam ruangan ini tempat para kerabat kerja yang bertugas mengoperasikan peralatan dan sutradara yang mengatur atau memimpin jalannya proses rekaman</a:t>
            </a:r>
            <a:r>
              <a:rPr lang="sv-SE" sz="3600" b="1" dirty="0" smtClean="0">
                <a:solidFill>
                  <a:schemeClr val="bg1"/>
                </a:solidFill>
                <a:latin typeface="Comic Sans MS" pitchFamily="66" charset="0"/>
              </a:rPr>
              <a:t> atau produksi </a:t>
            </a:r>
            <a:endParaRPr lang="en-US" sz="3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FF00"/>
                </a:solidFill>
              </a:rPr>
              <a:t>Ruang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kontrol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dan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rekama</a:t>
            </a:r>
            <a:r>
              <a:rPr lang="en-US" dirty="0" err="1">
                <a:solidFill>
                  <a:srgbClr val="FFFF00"/>
                </a:solidFill>
              </a:rPr>
              <a:t>n</a:t>
            </a:r>
            <a:r>
              <a:rPr lang="en-US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621" y="3357169"/>
            <a:ext cx="426757" cy="1012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77545"/>
            <a:ext cx="7310437" cy="398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625642" y="1441450"/>
            <a:ext cx="379412" cy="9207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311442" y="3244334"/>
            <a:ext cx="13555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Ruang</a:t>
            </a:r>
            <a:r>
              <a:rPr lang="en-US" sz="2800" b="1" dirty="0"/>
              <a:t> </a:t>
            </a:r>
            <a:r>
              <a:rPr lang="en-US" sz="2800" b="1" dirty="0" err="1"/>
              <a:t>Kontrol</a:t>
            </a:r>
            <a:endParaRPr lang="en-US" sz="2800" b="1" dirty="0"/>
          </a:p>
        </p:txBody>
      </p:sp>
      <p:sp>
        <p:nvSpPr>
          <p:cNvPr id="9" name="Rectangle 8"/>
          <p:cNvSpPr/>
          <p:nvPr/>
        </p:nvSpPr>
        <p:spPr>
          <a:xfrm>
            <a:off x="3816216" y="3244334"/>
            <a:ext cx="25875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/>
              <a:t>Ruang</a:t>
            </a:r>
            <a:r>
              <a:rPr lang="en-US" sz="2800" b="1" dirty="0"/>
              <a:t> </a:t>
            </a:r>
            <a:r>
              <a:rPr lang="en-US" sz="2800" b="1" dirty="0" err="1" smtClean="0"/>
              <a:t>Rekaman</a:t>
            </a:r>
            <a:endParaRPr lang="en-US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3882048" y="2362200"/>
            <a:ext cx="30523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Double </a:t>
            </a:r>
            <a:r>
              <a:rPr lang="en-US" sz="2800" b="1" dirty="0" err="1"/>
              <a:t>kaca</a:t>
            </a:r>
            <a:r>
              <a:rPr lang="en-US" sz="2800" b="1" dirty="0"/>
              <a:t> miring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958248" y="4278868"/>
            <a:ext cx="20953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Double</a:t>
            </a:r>
            <a:r>
              <a:rPr lang="en-US" dirty="0"/>
              <a:t> </a:t>
            </a:r>
            <a:r>
              <a:rPr lang="en-US" sz="2800" b="1" dirty="0" err="1" smtClean="0"/>
              <a:t>Pintu</a:t>
            </a:r>
            <a:endParaRPr lang="en-US" sz="2800" b="1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200400" y="2623810"/>
            <a:ext cx="6054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352800" y="4540478"/>
            <a:ext cx="5292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741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Double </a:t>
            </a:r>
            <a:r>
              <a:rPr lang="en-U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kaca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miring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44" y="1600200"/>
            <a:ext cx="8079111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0712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Akustik</a:t>
            </a:r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Studio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4  Sarana dan Prasarana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12575-F00D-43D1-9AB0-15ABCD46D647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520" y="2057400"/>
            <a:ext cx="2645880" cy="400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886201" y="1997058"/>
            <a:ext cx="4023092" cy="4022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822032" y="3429000"/>
            <a:ext cx="228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648200" y="3073915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AKUSTIK</a:t>
            </a:r>
            <a:endParaRPr lang="en-US" sz="2800" b="1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400800" y="3309610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82389" y="3597135"/>
            <a:ext cx="0" cy="18892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524000" y="3309610"/>
            <a:ext cx="3124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524500" y="2438400"/>
            <a:ext cx="0" cy="6355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5139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</TotalTime>
  <Words>1461</Words>
  <Application>Microsoft Office PowerPoint</Application>
  <PresentationFormat>On-screen Show (4:3)</PresentationFormat>
  <Paragraphs>209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Pertemuan 4</vt:lpstr>
      <vt:lpstr>Sarana dan prasarana</vt:lpstr>
      <vt:lpstr>Sarana Ruangan itu terdiri dari :  </vt:lpstr>
      <vt:lpstr>PowerPoint Presentation</vt:lpstr>
      <vt:lpstr>Ruang rekaman</vt:lpstr>
      <vt:lpstr>Ruang kontrol</vt:lpstr>
      <vt:lpstr>Ruang kontrol dan rekaman </vt:lpstr>
      <vt:lpstr>Double kaca miring</vt:lpstr>
      <vt:lpstr>Akustik Studio </vt:lpstr>
      <vt:lpstr>MATERIAL AKUSTIK</vt:lpstr>
      <vt:lpstr>Ruang editing off line</vt:lpstr>
      <vt:lpstr>Ruang editing on line (radio)</vt:lpstr>
      <vt:lpstr>PowerPoint Presentation</vt:lpstr>
      <vt:lpstr>Ruang editing on line (video)</vt:lpstr>
      <vt:lpstr>Ruang preview (radio)</vt:lpstr>
      <vt:lpstr>Ruang preview (video)</vt:lpstr>
      <vt:lpstr>PowerPoint Presentation</vt:lpstr>
      <vt:lpstr>Ruang siaran radio (on air)</vt:lpstr>
      <vt:lpstr>Ruang siaran televisi (on air)</vt:lpstr>
      <vt:lpstr>PowerPoint Presentation</vt:lpstr>
      <vt:lpstr>Ruang pemancar dan antene</vt:lpstr>
      <vt:lpstr>Ruang genset</vt:lpstr>
      <vt:lpstr>PowerPoint Presentation</vt:lpstr>
      <vt:lpstr>Tiga unsur </vt:lpstr>
      <vt:lpstr>PowerPoint Presentation</vt:lpstr>
      <vt:lpstr>PowerPoint Presentation</vt:lpstr>
      <vt:lpstr>Kerja sama</vt:lpstr>
      <vt:lpstr>PowerPoint Presentation</vt:lpstr>
      <vt:lpstr>Sebutan  Bidang Usaha</vt:lpstr>
      <vt:lpstr>PowerPoint Presentation</vt:lpstr>
      <vt:lpstr>PowerPoint Presentation</vt:lpstr>
      <vt:lpstr>PowerPoint Presentation</vt:lpstr>
      <vt:lpstr>PowerPoint Presentation</vt:lpstr>
      <vt:lpstr>Out put </vt:lpstr>
      <vt:lpstr>PowerPoint Presentation</vt:lpstr>
      <vt:lpstr>Batasan Production House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2</dc:title>
  <dc:creator>ADVAN</dc:creator>
  <cp:lastModifiedBy>May</cp:lastModifiedBy>
  <cp:revision>30</cp:revision>
  <dcterms:created xsi:type="dcterms:W3CDTF">2013-02-08T10:42:21Z</dcterms:created>
  <dcterms:modified xsi:type="dcterms:W3CDTF">2015-04-25T07:43:10Z</dcterms:modified>
</cp:coreProperties>
</file>