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1" r:id="rId3"/>
    <p:sldId id="274" r:id="rId4"/>
    <p:sldId id="293" r:id="rId5"/>
    <p:sldId id="275" r:id="rId6"/>
    <p:sldId id="271" r:id="rId7"/>
    <p:sldId id="276" r:id="rId8"/>
    <p:sldId id="264" r:id="rId9"/>
    <p:sldId id="277" r:id="rId10"/>
    <p:sldId id="278" r:id="rId11"/>
    <p:sldId id="285" r:id="rId12"/>
    <p:sldId id="284" r:id="rId13"/>
    <p:sldId id="279" r:id="rId14"/>
    <p:sldId id="286" r:id="rId15"/>
    <p:sldId id="282" r:id="rId16"/>
    <p:sldId id="283" r:id="rId17"/>
    <p:sldId id="281" r:id="rId18"/>
    <p:sldId id="289" r:id="rId19"/>
    <p:sldId id="287" r:id="rId20"/>
    <p:sldId id="290" r:id="rId21"/>
    <p:sldId id="291" r:id="rId22"/>
    <p:sldId id="292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570"/>
    <a:srgbClr val="525000"/>
    <a:srgbClr val="FFFF15"/>
    <a:srgbClr val="FFF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38" autoAdjust="0"/>
  </p:normalViewPr>
  <p:slideViewPr>
    <p:cSldViewPr>
      <p:cViewPr>
        <p:scale>
          <a:sx n="77" d="100"/>
          <a:sy n="77" d="100"/>
        </p:scale>
        <p:origin x="-30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0D969-7C43-4DB3-905A-0EE60D8CCA2A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B4788-61F5-406A-B61C-2CC5E8D3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44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6668-91FA-4337-A905-EEB3820AAB54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54DC-46BE-45DA-9E50-CAD653931F14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6543-DD60-4F0D-B761-4D3AD0DFE80D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3C11-537D-4EA0-AA1D-D6AAA4ABBBE4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8D77-0007-4649-BF20-D85ECEFDC90C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C151-9016-422C-933A-53E6C8966CEA}" type="datetime1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7B8D-6CDF-4DC1-9E9F-31CF4E7763AB}" type="datetime1">
              <a:rPr lang="en-US" smtClean="0"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3C7F-CCE4-4556-9939-A42E42B3CB6B}" type="datetime1">
              <a:rPr lang="en-US" smtClean="0"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304F-3D0E-4C80-9518-87F29436992A}" type="datetime1">
              <a:rPr lang="en-US" smtClean="0"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AC45-5B66-4F03-852C-E1E91388D399}" type="datetime1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20A-EAE9-4392-B3FC-5F566B66B466}" type="datetime1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CF02D-7DD5-409C-A285-C8E4AC8633C6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68672-0D98-4A91-AB24-BC5F9DE6A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Istilah</a:t>
            </a:r>
            <a:r>
              <a:rPr lang="en-US" b="1" dirty="0" smtClean="0"/>
              <a:t> </a:t>
            </a:r>
            <a:r>
              <a:rPr lang="en-US" b="1" dirty="0" err="1" smtClean="0"/>
              <a:t>Teknis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rgbClr val="FFFF15"/>
                </a:solidFill>
              </a:rPr>
              <a:t>Dalam</a:t>
            </a:r>
            <a:r>
              <a:rPr lang="en-US" sz="4400" b="1" dirty="0" smtClean="0">
                <a:solidFill>
                  <a:srgbClr val="FFFF15"/>
                </a:solidFill>
              </a:rPr>
              <a:t> </a:t>
            </a:r>
            <a:r>
              <a:rPr lang="en-US" sz="4400" b="1" dirty="0" err="1" smtClean="0">
                <a:solidFill>
                  <a:srgbClr val="FFFF15"/>
                </a:solidFill>
              </a:rPr>
              <a:t>Penulisan</a:t>
            </a:r>
            <a:r>
              <a:rPr lang="en-US" sz="4400" b="1" dirty="0" smtClean="0">
                <a:solidFill>
                  <a:srgbClr val="FFFF15"/>
                </a:solidFill>
              </a:rPr>
              <a:t> </a:t>
            </a:r>
            <a:r>
              <a:rPr lang="en-US" sz="4400" b="1" dirty="0" err="1" smtClean="0">
                <a:solidFill>
                  <a:srgbClr val="FFFF15"/>
                </a:solidFill>
              </a:rPr>
              <a:t>dan</a:t>
            </a:r>
            <a:r>
              <a:rPr lang="en-US" sz="4400" b="1" dirty="0" smtClean="0">
                <a:solidFill>
                  <a:srgbClr val="FFFF15"/>
                </a:solidFill>
              </a:rPr>
              <a:t> </a:t>
            </a:r>
            <a:r>
              <a:rPr lang="en-US" sz="4400" b="1" dirty="0" err="1" smtClean="0">
                <a:solidFill>
                  <a:srgbClr val="FFFF15"/>
                </a:solidFill>
              </a:rPr>
              <a:t>Produksi</a:t>
            </a:r>
            <a:r>
              <a:rPr lang="en-US" sz="4400" b="1" dirty="0" smtClean="0">
                <a:solidFill>
                  <a:srgbClr val="FFFF15"/>
                </a:solidFill>
              </a:rPr>
              <a:t> </a:t>
            </a:r>
            <a:endParaRPr lang="en-US" sz="4400" b="1" dirty="0">
              <a:solidFill>
                <a:srgbClr val="FFFF1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marL="609600" indent="-609600" algn="just" eaLnBrk="1" hangingPunct="1">
              <a:buFontTx/>
              <a:buNone/>
            </a:pPr>
            <a:r>
              <a:rPr lang="en-US" sz="3400" b="1" dirty="0" smtClean="0">
                <a:latin typeface="Century Gothic" pitchFamily="34" charset="0"/>
              </a:rPr>
              <a:t>	IN – UP – DOWN – UNDER – UP – OUT  </a:t>
            </a:r>
          </a:p>
          <a:p>
            <a:pPr marL="2209800" lvl="4" indent="-381000" eaLnBrk="1" hangingPunct="1"/>
            <a:endParaRPr lang="en-US" sz="1800" dirty="0" smtClean="0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1143000" y="2743200"/>
            <a:ext cx="0" cy="1765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143000" y="4495800"/>
            <a:ext cx="647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 flipV="1">
            <a:off x="1143000" y="3810000"/>
            <a:ext cx="457200" cy="6858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>
            <a:off x="1609725" y="3810000"/>
            <a:ext cx="1219200" cy="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3" name="Line 10"/>
          <p:cNvSpPr>
            <a:spLocks noChangeShapeType="1"/>
          </p:cNvSpPr>
          <p:nvPr/>
        </p:nvSpPr>
        <p:spPr bwMode="auto">
          <a:xfrm>
            <a:off x="2806700" y="3810000"/>
            <a:ext cx="381000" cy="4572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4" name="Line 11"/>
          <p:cNvSpPr>
            <a:spLocks noChangeShapeType="1"/>
          </p:cNvSpPr>
          <p:nvPr/>
        </p:nvSpPr>
        <p:spPr bwMode="auto">
          <a:xfrm>
            <a:off x="3187700" y="4267200"/>
            <a:ext cx="1828800" cy="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5" name="Line 12"/>
          <p:cNvSpPr>
            <a:spLocks noChangeShapeType="1"/>
          </p:cNvSpPr>
          <p:nvPr/>
        </p:nvSpPr>
        <p:spPr bwMode="auto">
          <a:xfrm flipV="1">
            <a:off x="5016500" y="3810000"/>
            <a:ext cx="457200" cy="4572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6" name="Line 13"/>
          <p:cNvSpPr>
            <a:spLocks noChangeShapeType="1"/>
          </p:cNvSpPr>
          <p:nvPr/>
        </p:nvSpPr>
        <p:spPr bwMode="auto">
          <a:xfrm>
            <a:off x="5464175" y="3829050"/>
            <a:ext cx="869950" cy="349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7" name="Line 14"/>
          <p:cNvSpPr>
            <a:spLocks noChangeShapeType="1"/>
          </p:cNvSpPr>
          <p:nvPr/>
        </p:nvSpPr>
        <p:spPr bwMode="auto">
          <a:xfrm>
            <a:off x="6334125" y="3886200"/>
            <a:ext cx="609600" cy="6096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8" name="Rectangle 19"/>
          <p:cNvSpPr>
            <a:spLocks noChangeArrowheads="1"/>
          </p:cNvSpPr>
          <p:nvPr/>
        </p:nvSpPr>
        <p:spPr bwMode="auto">
          <a:xfrm>
            <a:off x="990600" y="5486400"/>
            <a:ext cx="76200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    </a:t>
            </a:r>
            <a:r>
              <a:rPr lang="en-US" sz="3000" b="1" dirty="0"/>
              <a:t>IN – UP – DOWN – UNDER – UP – OUT</a:t>
            </a:r>
            <a:r>
              <a:rPr lang="en-US" sz="3000" dirty="0"/>
              <a:t> 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 flipH="1" flipV="1">
            <a:off x="1447800" y="4267200"/>
            <a:ext cx="152400" cy="1219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 flipV="1">
            <a:off x="2133600" y="3962400"/>
            <a:ext cx="152400" cy="1447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H="1" flipV="1">
            <a:off x="2971800" y="4191000"/>
            <a:ext cx="381000" cy="1295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H="1" flipV="1">
            <a:off x="4038600" y="4343400"/>
            <a:ext cx="1066800" cy="1219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 flipH="1" flipV="1">
            <a:off x="5257800" y="4114800"/>
            <a:ext cx="1219200" cy="1295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 flipH="1" flipV="1">
            <a:off x="6934200" y="4572000"/>
            <a:ext cx="533400" cy="914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50B5E-130C-4993-A1FA-40F2D5EBB0CB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9488" name="Text Box 38"/>
          <p:cNvSpPr txBox="1">
            <a:spLocks noChangeArrowheads="1"/>
          </p:cNvSpPr>
          <p:nvPr/>
        </p:nvSpPr>
        <p:spPr bwMode="auto">
          <a:xfrm>
            <a:off x="457200" y="2438400"/>
            <a:ext cx="6096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L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E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V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E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L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    0</a:t>
            </a:r>
          </a:p>
          <a:p>
            <a:pPr>
              <a:spcBef>
                <a:spcPct val="50000"/>
              </a:spcBef>
            </a:pPr>
            <a:endParaRPr lang="en-US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990600" y="3732212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90600" y="3884612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90600" y="4037012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90600" y="4189412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90600" y="4341812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494" name="TextBox 29"/>
          <p:cNvSpPr txBox="1">
            <a:spLocks noChangeArrowheads="1"/>
          </p:cNvSpPr>
          <p:nvPr/>
        </p:nvSpPr>
        <p:spPr bwMode="auto">
          <a:xfrm>
            <a:off x="1447800" y="45720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err="1"/>
              <a:t>Waktu</a:t>
            </a:r>
            <a:r>
              <a:rPr lang="en-US" sz="2000" b="1" dirty="0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  <p:bldP spid="19468" grpId="0"/>
      <p:bldP spid="19488" grpId="0"/>
      <p:bldP spid="194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Microsoft Sans Serif" pitchFamily="34" charset="0"/>
              </a:rPr>
              <a:t>Cross fade</a:t>
            </a:r>
            <a:r>
              <a:rPr lang="en-US" b="1" i="1" dirty="0" smtClean="0">
                <a:latin typeface="Microsoft Sans Serif" pitchFamily="34" charset="0"/>
              </a:rPr>
              <a:t/>
            </a:r>
            <a:br>
              <a:rPr lang="en-US" b="1" i="1" dirty="0" smtClean="0">
                <a:latin typeface="Microsoft Sans Serif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Cross fade </a:t>
            </a:r>
            <a:r>
              <a:rPr lang="en-US" sz="3600" b="1" dirty="0" err="1" smtClean="0"/>
              <a:t>ialah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bertemunya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dua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sumber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suara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dimana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sumber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pertama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menghilang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perlahan-lahan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sumber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kedua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masuk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perlahan-lahan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titik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tertentu</a:t>
            </a:r>
            <a:endParaRPr lang="en-US" sz="3600" b="1" dirty="0" smtClean="0"/>
          </a:p>
          <a:p>
            <a:r>
              <a:rPr lang="en-US" sz="3600" b="1" dirty="0" err="1" smtClean="0"/>
              <a:t>Sumber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bisa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antara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naratif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musik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musik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musik</a:t>
            </a:r>
            <a:r>
              <a:rPr lang="en-US" sz="3600" b="1" dirty="0" smtClean="0"/>
              <a:t>, sound </a:t>
            </a:r>
            <a:r>
              <a:rPr lang="en-US" sz="3600" b="1" dirty="0" err="1" smtClean="0"/>
              <a:t>efeck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musik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naratif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sound </a:t>
            </a:r>
            <a:r>
              <a:rPr lang="en-US" sz="3600" b="1" dirty="0" err="1" smtClean="0"/>
              <a:t>efeck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sound </a:t>
            </a:r>
            <a:r>
              <a:rPr lang="en-US" sz="3600" b="1" dirty="0" err="1" smtClean="0"/>
              <a:t>efeck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sound </a:t>
            </a:r>
            <a:r>
              <a:rPr lang="en-US" sz="3600" b="1" dirty="0" err="1" smtClean="0"/>
              <a:t>efeck</a:t>
            </a:r>
            <a:endParaRPr lang="en-US" sz="3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38200" indent="-838200"/>
            <a:r>
              <a:rPr lang="en-US" sz="3600" b="1" i="1" dirty="0">
                <a:latin typeface="Microsoft Sans Serif" pitchFamily="34" charset="0"/>
              </a:rPr>
              <a:t>Cross fade</a:t>
            </a:r>
            <a:br>
              <a:rPr lang="en-US" sz="3600" b="1" i="1" dirty="0">
                <a:latin typeface="Microsoft Sans Serif" pitchFamily="34" charset="0"/>
              </a:rPr>
            </a:br>
            <a:endParaRPr lang="en-US" sz="3600" b="1" i="1" dirty="0">
              <a:latin typeface="Microsoft Sans Serif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1306513" indent="-1306513">
              <a:buFontTx/>
              <a:buNone/>
              <a:tabLst>
                <a:tab pos="239713" algn="l"/>
              </a:tabLst>
            </a:pPr>
            <a:endParaRPr lang="en-US" dirty="0"/>
          </a:p>
          <a:p>
            <a:pPr marL="1306513" indent="-1306513">
              <a:buFontTx/>
              <a:buNone/>
              <a:tabLst>
                <a:tab pos="239713" algn="l"/>
              </a:tabLst>
            </a:pPr>
            <a:r>
              <a:rPr lang="en-US" b="1" dirty="0"/>
              <a:t>                           cross fade</a:t>
            </a:r>
          </a:p>
          <a:p>
            <a:pPr marL="1306513" indent="-1306513">
              <a:buFontTx/>
              <a:buNone/>
              <a:tabLst>
                <a:tab pos="239713" algn="l"/>
              </a:tabLst>
            </a:pPr>
            <a:r>
              <a:rPr lang="en-US" b="1" dirty="0"/>
              <a:t>              </a:t>
            </a:r>
            <a:r>
              <a:rPr lang="en-US" b="1" dirty="0" err="1"/>
              <a:t>Musik</a:t>
            </a:r>
            <a:r>
              <a:rPr lang="en-US" b="1" dirty="0"/>
              <a:t>  1          </a:t>
            </a:r>
            <a:r>
              <a:rPr lang="en-US" b="1" dirty="0" err="1"/>
              <a:t>musik</a:t>
            </a:r>
            <a:r>
              <a:rPr lang="en-US" b="1" dirty="0"/>
              <a:t> 2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47800" y="304800"/>
            <a:ext cx="586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/>
          </a:p>
          <a:p>
            <a:pPr algn="ctr" eaLnBrk="0" hangingPunct="0"/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219200" y="1828800"/>
            <a:ext cx="6781800" cy="3352800"/>
            <a:chOff x="768" y="1920"/>
            <a:chExt cx="3840" cy="1392"/>
          </a:xfrm>
        </p:grpSpPr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768" y="1920"/>
              <a:ext cx="0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768" y="3312"/>
              <a:ext cx="38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 flipV="1">
              <a:off x="768" y="2736"/>
              <a:ext cx="432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200" y="2736"/>
              <a:ext cx="1728" cy="576"/>
              <a:chOff x="1200" y="2736"/>
              <a:chExt cx="1728" cy="576"/>
            </a:xfrm>
          </p:grpSpPr>
          <p:sp>
            <p:nvSpPr>
              <p:cNvPr id="5129" name="Line 9"/>
              <p:cNvSpPr>
                <a:spLocks noChangeShapeType="1"/>
              </p:cNvSpPr>
              <p:nvPr/>
            </p:nvSpPr>
            <p:spPr bwMode="auto">
              <a:xfrm>
                <a:off x="1200" y="2736"/>
                <a:ext cx="12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Line 10"/>
              <p:cNvSpPr>
                <a:spLocks noChangeShapeType="1"/>
              </p:cNvSpPr>
              <p:nvPr/>
            </p:nvSpPr>
            <p:spPr bwMode="auto">
              <a:xfrm>
                <a:off x="2400" y="2736"/>
                <a:ext cx="528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2874" y="2736"/>
              <a:ext cx="1728" cy="576"/>
              <a:chOff x="1200" y="2736"/>
              <a:chExt cx="1728" cy="576"/>
            </a:xfrm>
          </p:grpSpPr>
          <p:sp>
            <p:nvSpPr>
              <p:cNvPr id="5135" name="Line 15"/>
              <p:cNvSpPr>
                <a:spLocks noChangeShapeType="1"/>
              </p:cNvSpPr>
              <p:nvPr/>
            </p:nvSpPr>
            <p:spPr bwMode="auto">
              <a:xfrm>
                <a:off x="1200" y="2736"/>
                <a:ext cx="12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Line 16"/>
              <p:cNvSpPr>
                <a:spLocks noChangeShapeType="1"/>
              </p:cNvSpPr>
              <p:nvPr/>
            </p:nvSpPr>
            <p:spPr bwMode="auto">
              <a:xfrm>
                <a:off x="2400" y="2736"/>
                <a:ext cx="528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 flipV="1">
              <a:off x="2448" y="2736"/>
              <a:ext cx="432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AutoShape 18"/>
            <p:cNvSpPr>
              <a:spLocks noChangeArrowheads="1"/>
            </p:cNvSpPr>
            <p:nvPr/>
          </p:nvSpPr>
          <p:spPr bwMode="auto">
            <a:xfrm>
              <a:off x="2584" y="3002"/>
              <a:ext cx="144" cy="144"/>
            </a:xfrm>
            <a:prstGeom prst="flowChartConnector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3429000" y="2286000"/>
            <a:ext cx="106680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b="1" dirty="0"/>
              <a:t>ISTILAH  TEKNIS</a:t>
            </a:r>
            <a:endParaRPr lang="en-US" b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SE" sz="3400" b="1" dirty="0" smtClean="0"/>
              <a:t>ASBG</a:t>
            </a:r>
          </a:p>
          <a:p>
            <a:pPr eaLnBrk="1" hangingPunct="1"/>
            <a:r>
              <a:rPr lang="sv-SE" sz="3400" b="1" dirty="0" smtClean="0"/>
              <a:t>Permintaan agar pada dialog itu diberi latar belakang musik atau sound efect untuk membangun suasana.</a:t>
            </a:r>
          </a:p>
          <a:p>
            <a:pPr eaLnBrk="1" hangingPunct="1">
              <a:buNone/>
            </a:pPr>
            <a:r>
              <a:rPr lang="sv-SE" sz="3400" b="1" dirty="0" smtClean="0"/>
              <a:t>CONTOH</a:t>
            </a:r>
          </a:p>
          <a:p>
            <a:r>
              <a:rPr lang="sv-SE" sz="3400" b="1" dirty="0" smtClean="0"/>
              <a:t>Cross  fade antara musik dengan narasi (grafik)</a:t>
            </a:r>
          </a:p>
          <a:p>
            <a:pPr eaLnBrk="1" hangingPunct="1"/>
            <a:endParaRPr lang="sv-SE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5FD1A-0BE7-4BDB-9D84-88117CD2A71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8305800" cy="47244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en-US" b="1" dirty="0" smtClean="0"/>
              <a:t>ASBG</a:t>
            </a:r>
            <a:endParaRPr lang="en-US" b="1" dirty="0"/>
          </a:p>
          <a:p>
            <a:pPr marL="2209800" lvl="4" indent="-381000">
              <a:buNone/>
            </a:pPr>
            <a:endParaRPr lang="en-US" dirty="0" smtClean="0"/>
          </a:p>
          <a:p>
            <a:pPr marL="2209800" lvl="4" indent="-381000">
              <a:buNone/>
            </a:pPr>
            <a:endParaRPr lang="en-US" dirty="0" smtClean="0"/>
          </a:p>
          <a:p>
            <a:pPr marL="2209800" lvl="4" indent="-1458913">
              <a:buNone/>
            </a:pPr>
            <a:endParaRPr lang="en-US" sz="2800" b="1" dirty="0" smtClean="0"/>
          </a:p>
          <a:p>
            <a:pPr marL="2209800" lvl="4" indent="-1458913">
              <a:buNone/>
            </a:pPr>
            <a:r>
              <a:rPr lang="en-US" sz="2800" b="1" dirty="0" smtClean="0"/>
              <a:t>MUSIK         NARASI</a:t>
            </a:r>
            <a:endParaRPr lang="en-US" sz="2800" b="1" dirty="0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143000" y="2743200"/>
            <a:ext cx="0" cy="1765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143000" y="4495800"/>
            <a:ext cx="647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1143000" y="3810000"/>
            <a:ext cx="457200" cy="6858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1647092" y="3804138"/>
            <a:ext cx="1219200" cy="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2919046" y="3833446"/>
            <a:ext cx="381000" cy="4572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3429000" y="4267200"/>
            <a:ext cx="1828800" cy="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990600" y="5486400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/>
              <a:t>    </a:t>
            </a:r>
            <a:r>
              <a:rPr lang="en-US" sz="2800" b="1" dirty="0"/>
              <a:t>IN – UP – DOWN – </a:t>
            </a:r>
            <a:r>
              <a:rPr lang="en-US" sz="2800" b="1" dirty="0" smtClean="0"/>
              <a:t> ASBG </a:t>
            </a:r>
            <a:endParaRPr lang="en-US" sz="2800" b="1" dirty="0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 flipH="1" flipV="1">
            <a:off x="1219200" y="4572000"/>
            <a:ext cx="381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 flipV="1">
            <a:off x="1981200" y="3962400"/>
            <a:ext cx="3048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H="1" flipV="1">
            <a:off x="2971800" y="4114800"/>
            <a:ext cx="1524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H="1" flipV="1">
            <a:off x="4038600" y="43434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>
            <a:off x="4953000" y="4267200"/>
            <a:ext cx="1828800" cy="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 flipV="1">
            <a:off x="2743200" y="3733800"/>
            <a:ext cx="457200" cy="6858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>
            <a:off x="3276600" y="3733800"/>
            <a:ext cx="1219200" cy="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  <p:bldP spid="41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38200" indent="-838200"/>
            <a:r>
              <a:rPr lang="en-US" b="1" dirty="0"/>
              <a:t>On </a:t>
            </a:r>
            <a:r>
              <a:rPr lang="en-US" b="1" dirty="0" err="1"/>
              <a:t>mic</a:t>
            </a:r>
            <a:r>
              <a:rPr lang="en-US" b="1" dirty="0"/>
              <a:t>/mike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sv-SE" b="1" dirty="0" smtClean="0"/>
              <a:t>ON MIKE</a:t>
            </a:r>
          </a:p>
          <a:p>
            <a:pPr>
              <a:lnSpc>
                <a:spcPct val="90000"/>
              </a:lnSpc>
            </a:pPr>
            <a:r>
              <a:rPr lang="sv-SE" b="1" dirty="0" smtClean="0"/>
              <a:t>Mulut pemain ketika berbicara tepat lurus didepan mike dengan jarak ± 15/20 cm  </a:t>
            </a:r>
          </a:p>
        </p:txBody>
      </p:sp>
      <p:pic>
        <p:nvPicPr>
          <p:cNvPr id="12294" name="Picture 6" descr="j02860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443287"/>
            <a:ext cx="2209800" cy="2957513"/>
          </a:xfrm>
          <a:prstGeom prst="rect">
            <a:avLst/>
          </a:prstGeom>
          <a:noFill/>
        </p:spPr>
      </p:pic>
      <p:grpSp>
        <p:nvGrpSpPr>
          <p:cNvPr id="3" name="Group 9"/>
          <p:cNvGrpSpPr>
            <a:grpSpLocks/>
          </p:cNvGrpSpPr>
          <p:nvPr/>
        </p:nvGrpSpPr>
        <p:grpSpPr bwMode="auto">
          <a:xfrm rot="10607878">
            <a:off x="775527" y="4715012"/>
            <a:ext cx="2417496" cy="551901"/>
            <a:chOff x="3120" y="2380"/>
            <a:chExt cx="1316" cy="288"/>
          </a:xfrm>
        </p:grpSpPr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>
              <a:off x="3428" y="2448"/>
              <a:ext cx="1008" cy="14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Oval 11"/>
            <p:cNvSpPr>
              <a:spLocks noChangeArrowheads="1"/>
            </p:cNvSpPr>
            <p:nvPr/>
          </p:nvSpPr>
          <p:spPr bwMode="auto">
            <a:xfrm>
              <a:off x="3120" y="2380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3358950" y="4953000"/>
            <a:ext cx="114161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33044" y="4415135"/>
            <a:ext cx="1796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15/20 cm</a:t>
            </a:r>
            <a:endParaRPr lang="en-US" sz="24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Posisi</a:t>
            </a:r>
            <a:r>
              <a:rPr lang="en-US" sz="3600" b="1" dirty="0" smtClean="0"/>
              <a:t> on </a:t>
            </a:r>
            <a:r>
              <a:rPr lang="en-US" sz="3600" b="1" dirty="0" err="1" smtClean="0"/>
              <a:t>mic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adalah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memberi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kesan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bagi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pendengar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bahwa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lawan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bicara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kita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didekat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kita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sedang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berbicara</a:t>
            </a:r>
            <a:r>
              <a:rPr lang="en-US" sz="3600" b="1" dirty="0" smtClean="0"/>
              <a:t>.</a:t>
            </a:r>
          </a:p>
          <a:p>
            <a:r>
              <a:rPr lang="en-US" sz="3600" b="1" dirty="0" err="1" smtClean="0"/>
              <a:t>Suaranya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antara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orang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satu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satunya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adalah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balans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tidak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ada</a:t>
            </a:r>
            <a:r>
              <a:rPr lang="en-US" sz="3600" b="1" dirty="0" smtClean="0"/>
              <a:t> yang  </a:t>
            </a:r>
            <a:r>
              <a:rPr lang="en-US" sz="3600" b="1" dirty="0" err="1" smtClean="0"/>
              <a:t>lebih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keras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lebih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lemah</a:t>
            </a:r>
            <a:r>
              <a:rPr lang="en-US" sz="3600" b="1" dirty="0" smtClean="0"/>
              <a:t>.</a:t>
            </a:r>
          </a:p>
          <a:p>
            <a:r>
              <a:rPr lang="en-US" sz="3600" b="1" dirty="0" smtClean="0"/>
              <a:t>Dialog </a:t>
            </a:r>
            <a:r>
              <a:rPr lang="en-US" sz="3600" b="1" dirty="0" err="1" smtClean="0"/>
              <a:t>terjadi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posisi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sama-sama</a:t>
            </a:r>
            <a:r>
              <a:rPr lang="en-US" sz="3600" b="1" dirty="0" smtClean="0"/>
              <a:t> on </a:t>
            </a:r>
            <a:r>
              <a:rPr lang="en-US" sz="3600" b="1" dirty="0" err="1" smtClean="0"/>
              <a:t>mic</a:t>
            </a:r>
            <a:endParaRPr lang="en-US" sz="36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rmAutofit fontScale="90000"/>
          </a:bodyPr>
          <a:lstStyle/>
          <a:p>
            <a:pPr marL="838200" indent="-838200"/>
            <a:r>
              <a:rPr lang="en-US" sz="3600" b="1" dirty="0">
                <a:latin typeface="Microsoft Sans Serif" pitchFamily="34" charset="0"/>
              </a:rPr>
              <a:t>Off </a:t>
            </a:r>
            <a:r>
              <a:rPr lang="en-US" sz="3600" b="1" dirty="0" err="1">
                <a:latin typeface="Microsoft Sans Serif" pitchFamily="34" charset="0"/>
              </a:rPr>
              <a:t>mic</a:t>
            </a:r>
            <a:r>
              <a:rPr lang="en-US" sz="3600" b="1" dirty="0">
                <a:latin typeface="Microsoft Sans Serif" pitchFamily="34" charset="0"/>
              </a:rPr>
              <a:t>/mike</a:t>
            </a:r>
            <a:br>
              <a:rPr lang="en-US" sz="3600" b="1" dirty="0">
                <a:latin typeface="Microsoft Sans Serif" pitchFamily="34" charset="0"/>
              </a:rPr>
            </a:br>
            <a:endParaRPr lang="en-US" sz="3600" b="1" dirty="0">
              <a:latin typeface="Microsoft Sans Serif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sv-SE" b="1" dirty="0" smtClean="0"/>
              <a:t>OFF MIKE</a:t>
            </a:r>
          </a:p>
          <a:p>
            <a:pPr>
              <a:lnSpc>
                <a:spcPct val="90000"/>
              </a:lnSpc>
            </a:pPr>
            <a:r>
              <a:rPr lang="sv-SE" b="1" dirty="0" smtClean="0"/>
              <a:t>Dalam membaca naskah posisi mulut pemain menjauh dari  mike dengan jarak  ±  50 cm</a:t>
            </a:r>
          </a:p>
          <a:p>
            <a:pPr lvl="8">
              <a:lnSpc>
                <a:spcPct val="90000"/>
              </a:lnSpc>
            </a:pPr>
            <a:endParaRPr lang="sv-SE" b="1" dirty="0" smtClean="0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 rot="10800000">
            <a:off x="685800" y="4572000"/>
            <a:ext cx="2089150" cy="457200"/>
            <a:chOff x="3120" y="2380"/>
            <a:chExt cx="1316" cy="288"/>
          </a:xfrm>
        </p:grpSpPr>
        <p:sp>
          <p:nvSpPr>
            <p:cNvPr id="11276" name="AutoShape 12"/>
            <p:cNvSpPr>
              <a:spLocks noChangeArrowheads="1"/>
            </p:cNvSpPr>
            <p:nvPr/>
          </p:nvSpPr>
          <p:spPr bwMode="auto">
            <a:xfrm>
              <a:off x="3428" y="2448"/>
              <a:ext cx="1008" cy="14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Oval 13"/>
            <p:cNvSpPr>
              <a:spLocks noChangeArrowheads="1"/>
            </p:cNvSpPr>
            <p:nvPr/>
          </p:nvSpPr>
          <p:spPr bwMode="auto">
            <a:xfrm>
              <a:off x="3120" y="2380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9" name="Picture 6" descr="j02860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3443287"/>
            <a:ext cx="2209800" cy="2957513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4691062"/>
            <a:ext cx="2757487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05200" y="4126468"/>
            <a:ext cx="1199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50 </a:t>
            </a:r>
            <a:r>
              <a:rPr lang="en-US" sz="3200" b="1" dirty="0"/>
              <a:t>cm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Posisi</a:t>
            </a:r>
            <a:r>
              <a:rPr lang="en-US" sz="3600" b="1" dirty="0" smtClean="0"/>
              <a:t> off </a:t>
            </a:r>
            <a:r>
              <a:rPr lang="en-US" sz="3600" b="1" dirty="0" err="1" smtClean="0"/>
              <a:t>mic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adalah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memberi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kesan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bagi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pendengar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bahwa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lawan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bicara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kita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berjauhan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kita</a:t>
            </a:r>
            <a:r>
              <a:rPr lang="en-US" sz="3600" b="1" dirty="0" smtClean="0"/>
              <a:t>.</a:t>
            </a:r>
          </a:p>
          <a:p>
            <a:r>
              <a:rPr lang="en-US" sz="3600" b="1" dirty="0" err="1" smtClean="0"/>
              <a:t>Suaranya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antara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orang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satu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satunya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tidak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balans</a:t>
            </a:r>
            <a:r>
              <a:rPr lang="en-US" sz="3600" b="1" dirty="0" smtClean="0"/>
              <a:t>, yang  </a:t>
            </a:r>
            <a:r>
              <a:rPr lang="en-US" sz="3600" b="1" dirty="0" err="1" smtClean="0"/>
              <a:t>satu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lebih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keras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satunya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yang  </a:t>
            </a:r>
            <a:r>
              <a:rPr lang="en-US" sz="3600" b="1" dirty="0" err="1" smtClean="0"/>
              <a:t>lebih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lemah</a:t>
            </a:r>
            <a:r>
              <a:rPr lang="en-US" sz="3600" b="1" dirty="0" smtClean="0"/>
              <a:t>.</a:t>
            </a:r>
          </a:p>
          <a:p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/>
              <a:t>d</a:t>
            </a:r>
            <a:r>
              <a:rPr lang="en-US" sz="3600" b="1" dirty="0" smtClean="0"/>
              <a:t>ialog </a:t>
            </a:r>
            <a:r>
              <a:rPr lang="en-US" sz="3600" b="1" dirty="0" err="1" smtClean="0"/>
              <a:t>mengesankan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dari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tempat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tidak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sama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sz="4000" b="1" i="1" dirty="0">
                <a:latin typeface="Microsoft Sans Serif" pitchFamily="34" charset="0"/>
              </a:rPr>
              <a:t>Fade in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/>
              <a:t>Dari off  </a:t>
            </a:r>
            <a:r>
              <a:rPr lang="en-US" b="1" dirty="0" err="1"/>
              <a:t>mic</a:t>
            </a:r>
            <a:r>
              <a:rPr lang="en-US" b="1" dirty="0"/>
              <a:t>                              </a:t>
            </a:r>
            <a:r>
              <a:rPr lang="en-US" b="1" dirty="0" err="1"/>
              <a:t>ke</a:t>
            </a:r>
            <a:r>
              <a:rPr lang="en-US" b="1" dirty="0"/>
              <a:t> on </a:t>
            </a:r>
            <a:r>
              <a:rPr lang="en-US" b="1" dirty="0" err="1"/>
              <a:t>mic</a:t>
            </a:r>
            <a:endParaRPr lang="en-US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914400" y="1828800"/>
            <a:ext cx="7848600" cy="2209800"/>
            <a:chOff x="914400" y="2514600"/>
            <a:chExt cx="7848600" cy="2209800"/>
          </a:xfrm>
        </p:grpSpPr>
        <p:grpSp>
          <p:nvGrpSpPr>
            <p:cNvPr id="2" name="Group 7"/>
            <p:cNvGrpSpPr>
              <a:grpSpLocks/>
            </p:cNvGrpSpPr>
            <p:nvPr/>
          </p:nvGrpSpPr>
          <p:grpSpPr bwMode="auto">
            <a:xfrm>
              <a:off x="914400" y="3200400"/>
              <a:ext cx="2819400" cy="1143000"/>
              <a:chOff x="1392" y="2016"/>
              <a:chExt cx="2784" cy="1008"/>
            </a:xfrm>
          </p:grpSpPr>
          <p:sp>
            <p:nvSpPr>
              <p:cNvPr id="13320" name="AutoShape 8"/>
              <p:cNvSpPr>
                <a:spLocks noChangeArrowheads="1"/>
              </p:cNvSpPr>
              <p:nvPr/>
            </p:nvSpPr>
            <p:spPr bwMode="auto">
              <a:xfrm>
                <a:off x="1392" y="2016"/>
                <a:ext cx="1056" cy="1008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" name="Group 9"/>
              <p:cNvGrpSpPr>
                <a:grpSpLocks/>
              </p:cNvGrpSpPr>
              <p:nvPr/>
            </p:nvGrpSpPr>
            <p:grpSpPr bwMode="auto">
              <a:xfrm>
                <a:off x="2860" y="2380"/>
                <a:ext cx="1316" cy="288"/>
                <a:chOff x="3120" y="2380"/>
                <a:chExt cx="1316" cy="288"/>
              </a:xfrm>
            </p:grpSpPr>
            <p:sp>
              <p:nvSpPr>
                <p:cNvPr id="13322" name="AutoShape 10"/>
                <p:cNvSpPr>
                  <a:spLocks noChangeArrowheads="1"/>
                </p:cNvSpPr>
                <p:nvPr/>
              </p:nvSpPr>
              <p:spPr bwMode="auto">
                <a:xfrm>
                  <a:off x="3428" y="2448"/>
                  <a:ext cx="1008" cy="14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23" name="Oval 11"/>
                <p:cNvSpPr>
                  <a:spLocks noChangeArrowheads="1"/>
                </p:cNvSpPr>
                <p:nvPr/>
              </p:nvSpPr>
              <p:spPr bwMode="auto">
                <a:xfrm>
                  <a:off x="3120" y="2380"/>
                  <a:ext cx="336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4643438" y="2514600"/>
              <a:ext cx="4119562" cy="2209800"/>
              <a:chOff x="1677" y="1584"/>
              <a:chExt cx="2787" cy="1863"/>
            </a:xfrm>
          </p:grpSpPr>
          <p:pic>
            <p:nvPicPr>
              <p:cNvPr id="13325" name="Picture 13" descr="j0286034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072" y="1584"/>
                <a:ext cx="1392" cy="1863"/>
              </a:xfrm>
              <a:prstGeom prst="rect">
                <a:avLst/>
              </a:prstGeom>
              <a:noFill/>
            </p:spPr>
          </p:pic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 rot="10607878">
                <a:off x="1677" y="2366"/>
                <a:ext cx="836" cy="226"/>
                <a:chOff x="3120" y="2380"/>
                <a:chExt cx="1316" cy="288"/>
              </a:xfrm>
            </p:grpSpPr>
            <p:sp>
              <p:nvSpPr>
                <p:cNvPr id="13327" name="AutoShape 15"/>
                <p:cNvSpPr>
                  <a:spLocks noChangeArrowheads="1"/>
                </p:cNvSpPr>
                <p:nvPr/>
              </p:nvSpPr>
              <p:spPr bwMode="auto">
                <a:xfrm>
                  <a:off x="3428" y="2448"/>
                  <a:ext cx="1008" cy="14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28" name="Oval 16"/>
                <p:cNvSpPr>
                  <a:spLocks noChangeArrowheads="1"/>
                </p:cNvSpPr>
                <p:nvPr/>
              </p:nvSpPr>
              <p:spPr bwMode="auto">
                <a:xfrm>
                  <a:off x="3120" y="2380"/>
                  <a:ext cx="336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2667000" y="19050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3400" y="4334470"/>
            <a:ext cx="7848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/>
              <a:t>Pada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posisi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mengesankan</a:t>
            </a:r>
            <a:r>
              <a:rPr lang="en-US" sz="3600" b="1" dirty="0" smtClean="0"/>
              <a:t> dialog </a:t>
            </a:r>
            <a:r>
              <a:rPr lang="en-US" sz="3600" b="1" dirty="0" err="1" smtClean="0"/>
              <a:t>terjadi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tempat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agak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jauh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kemudian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makin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keras</a:t>
            </a:r>
            <a:r>
              <a:rPr lang="en-US" sz="3600" b="1" dirty="0" smtClean="0"/>
              <a:t>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0BEF-4410-4F02-91A7-82632DD186B5}" type="slidenum">
              <a:rPr lang="en-US"/>
              <a:pPr/>
              <a:t>2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/>
              <a:t>ISTILAH  TEKNIS</a:t>
            </a:r>
            <a:endParaRPr lang="en-US" b="1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v-SE" sz="3600" b="1" dirty="0"/>
              <a:t>Scriptwriter </a:t>
            </a:r>
            <a:r>
              <a:rPr lang="sv-SE" sz="3600" b="1" dirty="0" smtClean="0"/>
              <a:t>atau copywriting dibelahan </a:t>
            </a:r>
            <a:r>
              <a:rPr lang="sv-SE" sz="3600" b="1" dirty="0"/>
              <a:t>manapun didunia harus mengetahui </a:t>
            </a:r>
            <a:r>
              <a:rPr lang="sv-SE" sz="3600" b="1" dirty="0" smtClean="0"/>
              <a:t>istilah </a:t>
            </a:r>
            <a:r>
              <a:rPr lang="sv-SE" sz="3600" b="1" dirty="0"/>
              <a:t>tehnis yang lazim dipakai</a:t>
            </a:r>
            <a:r>
              <a:rPr lang="sv-SE" sz="3600" b="1" dirty="0" smtClean="0"/>
              <a:t>, dan telah </a:t>
            </a:r>
            <a:r>
              <a:rPr lang="sv-SE" sz="3600" b="1" dirty="0"/>
              <a:t>baku dan berlaku secara internasional.</a:t>
            </a:r>
          </a:p>
          <a:p>
            <a:r>
              <a:rPr lang="sv-SE" sz="3600" b="1" dirty="0"/>
              <a:t>Pada umumnya istilah yang sering dipergunakan pada penulisan naskah iklan radio dan program radio yaitu :</a:t>
            </a:r>
            <a:endParaRPr lang="en-US" sz="3600" b="1" dirty="0"/>
          </a:p>
          <a:p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sz="4000" b="1" i="1" dirty="0">
                <a:latin typeface="Microsoft Sans Serif" pitchFamily="34" charset="0"/>
              </a:rPr>
              <a:t>Fade </a:t>
            </a:r>
            <a:r>
              <a:rPr lang="en-US" sz="4000" b="1" i="1" dirty="0" smtClean="0">
                <a:latin typeface="Microsoft Sans Serif" pitchFamily="34" charset="0"/>
              </a:rPr>
              <a:t>out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/>
              <a:t>Dari </a:t>
            </a:r>
            <a:r>
              <a:rPr lang="en-US" b="1" dirty="0" smtClean="0"/>
              <a:t>on  </a:t>
            </a:r>
            <a:r>
              <a:rPr lang="en-US" b="1" dirty="0" err="1"/>
              <a:t>mic</a:t>
            </a:r>
            <a:r>
              <a:rPr lang="en-US" b="1" dirty="0"/>
              <a:t>                             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smtClean="0"/>
              <a:t>off </a:t>
            </a:r>
            <a:r>
              <a:rPr lang="en-US" b="1" dirty="0" err="1" smtClean="0"/>
              <a:t>mic</a:t>
            </a:r>
            <a:endParaRPr lang="en-US" b="1" dirty="0" smtClean="0"/>
          </a:p>
          <a:p>
            <a:pPr>
              <a:buFontTx/>
              <a:buNone/>
            </a:pPr>
            <a:endParaRPr lang="en-US" b="1" dirty="0" smtClean="0"/>
          </a:p>
          <a:p>
            <a:pPr>
              <a:buFontTx/>
              <a:buNone/>
            </a:pPr>
            <a:endParaRPr lang="en-US" b="1" dirty="0" smtClean="0"/>
          </a:p>
          <a:p>
            <a:pPr>
              <a:buFontTx/>
              <a:buNone/>
            </a:pPr>
            <a:endParaRPr lang="en-US" b="1" dirty="0" smtClean="0"/>
          </a:p>
          <a:p>
            <a:pPr>
              <a:buFontTx/>
              <a:buNone/>
            </a:pPr>
            <a:endParaRPr lang="en-US" b="1" dirty="0" smtClean="0"/>
          </a:p>
          <a:p>
            <a:pPr>
              <a:buFontTx/>
              <a:buNone/>
            </a:pPr>
            <a:endParaRPr lang="en-US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43756" y="2133600"/>
            <a:ext cx="5767804" cy="2209800"/>
            <a:chOff x="1043756" y="2514600"/>
            <a:chExt cx="5767804" cy="2209800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5562879" y="3308346"/>
              <a:ext cx="1248681" cy="326571"/>
              <a:chOff x="1878" y="2380"/>
              <a:chExt cx="1233" cy="288"/>
            </a:xfrm>
          </p:grpSpPr>
          <p:sp>
            <p:nvSpPr>
              <p:cNvPr id="13322" name="AutoShape 10"/>
              <p:cNvSpPr>
                <a:spLocks noChangeArrowheads="1"/>
              </p:cNvSpPr>
              <p:nvPr/>
            </p:nvSpPr>
            <p:spPr bwMode="auto">
              <a:xfrm>
                <a:off x="2103" y="2448"/>
                <a:ext cx="1008" cy="14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3" name="Oval 11"/>
              <p:cNvSpPr>
                <a:spLocks noChangeArrowheads="1"/>
              </p:cNvSpPr>
              <p:nvPr/>
            </p:nvSpPr>
            <p:spPr bwMode="auto">
              <a:xfrm>
                <a:off x="1878" y="2380"/>
                <a:ext cx="336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1043756" y="2514600"/>
              <a:ext cx="3604444" cy="2209800"/>
              <a:chOff x="1043756" y="2514600"/>
              <a:chExt cx="3604444" cy="2209800"/>
            </a:xfrm>
          </p:grpSpPr>
          <p:pic>
            <p:nvPicPr>
              <p:cNvPr id="13325" name="Picture 13" descr="j0286034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590636" y="2514600"/>
                <a:ext cx="2057564" cy="2209800"/>
              </a:xfrm>
              <a:prstGeom prst="rect">
                <a:avLst/>
              </a:prstGeom>
              <a:noFill/>
            </p:spPr>
          </p:pic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 rot="10607878">
                <a:off x="1043756" y="3442170"/>
                <a:ext cx="1235721" cy="268070"/>
                <a:chOff x="3120" y="2380"/>
                <a:chExt cx="1316" cy="288"/>
              </a:xfrm>
            </p:grpSpPr>
            <p:sp>
              <p:nvSpPr>
                <p:cNvPr id="13327" name="AutoShape 15"/>
                <p:cNvSpPr>
                  <a:spLocks noChangeArrowheads="1"/>
                </p:cNvSpPr>
                <p:nvPr/>
              </p:nvSpPr>
              <p:spPr bwMode="auto">
                <a:xfrm>
                  <a:off x="3428" y="2448"/>
                  <a:ext cx="1008" cy="14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28" name="Oval 16"/>
                <p:cNvSpPr>
                  <a:spLocks noChangeArrowheads="1"/>
                </p:cNvSpPr>
                <p:nvPr/>
              </p:nvSpPr>
              <p:spPr bwMode="auto">
                <a:xfrm>
                  <a:off x="3120" y="2380"/>
                  <a:ext cx="336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2667000" y="19050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04800" y="4648200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/>
              <a:t>Pada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posisi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mengesankan</a:t>
            </a:r>
            <a:r>
              <a:rPr lang="en-US" sz="3600" b="1" dirty="0" smtClean="0"/>
              <a:t> dialog </a:t>
            </a:r>
            <a:r>
              <a:rPr lang="en-US" sz="3600" b="1" dirty="0" err="1" smtClean="0"/>
              <a:t>terjadi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tempat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dekat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kemudian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menjauh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makin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lemah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b="1" dirty="0"/>
              <a:t>ISTILAH  TEKNIS</a:t>
            </a:r>
            <a:endParaRPr lang="en-US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SE" b="1" dirty="0" smtClean="0"/>
              <a:t>AD LIB</a:t>
            </a:r>
          </a:p>
          <a:p>
            <a:pPr eaLnBrk="1" hangingPunct="1"/>
            <a:r>
              <a:rPr lang="sv-SE" b="1" dirty="0" smtClean="0"/>
              <a:t>Ad libitum, yaitu  dialog spontan tampa dipersiapkan dalam naskah, yang menghidupkan jalannya suasana dialog ketika sedang produksi</a:t>
            </a:r>
          </a:p>
          <a:p>
            <a:pPr eaLnBrk="1" hangingPunct="1">
              <a:buFontTx/>
              <a:buNone/>
            </a:pPr>
            <a:r>
              <a:rPr lang="sv-SE" b="1" dirty="0" smtClean="0"/>
              <a:t>DURASI</a:t>
            </a:r>
          </a:p>
          <a:p>
            <a:pPr eaLnBrk="1" hangingPunct="1"/>
            <a:r>
              <a:rPr lang="sv-SE" b="1" dirty="0" smtClean="0"/>
              <a:t>Panjang program atau lama putar/siaran</a:t>
            </a:r>
            <a:endParaRPr lang="en-US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7ADDE0-F449-4581-B5E9-E9F70D34E2AE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b="1" dirty="0"/>
              <a:t>ISTILAH  TEKNIS</a:t>
            </a:r>
            <a:endParaRPr lang="en-US" b="1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b="1" dirty="0" smtClean="0"/>
              <a:t>ECHO </a:t>
            </a:r>
          </a:p>
          <a:p>
            <a:pPr algn="just" eaLnBrk="1" hangingPunct="1">
              <a:lnSpc>
                <a:spcPct val="90000"/>
              </a:lnSpc>
            </a:pPr>
            <a:r>
              <a:rPr lang="sv-SE" b="1" dirty="0" smtClean="0"/>
              <a:t>Bunyi gema, yang dihasilkan melalu audio mixer/program pada komputer untuk mendapatkan efek suara tertentu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6453E-E361-462B-93F7-DCBA6C08C37D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2253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00347" y="2967335"/>
            <a:ext cx="280237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Selesai</a:t>
            </a:r>
            <a:r>
              <a:rPr lang="en-US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en-US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sz="4000" b="1" dirty="0" smtClean="0"/>
              <a:t>ANNOUNCER </a:t>
            </a:r>
            <a:br>
              <a:rPr lang="sv-SE" sz="4000" b="1" dirty="0" smtClean="0"/>
            </a:br>
            <a:endParaRPr lang="en-US" sz="40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sv-SE" sz="3900" b="1" dirty="0" smtClean="0"/>
              <a:t>Biasa disingkat dengan ANNX, ANX atau ANNC </a:t>
            </a:r>
            <a:r>
              <a:rPr lang="sv-SE" sz="3600" b="1" dirty="0" smtClean="0"/>
              <a:t>yang artinya penyiar. </a:t>
            </a:r>
          </a:p>
          <a:p>
            <a:pPr eaLnBrk="1" hangingPunct="1">
              <a:lnSpc>
                <a:spcPct val="90000"/>
              </a:lnSpc>
            </a:pPr>
            <a:r>
              <a:rPr lang="sv-SE" sz="3600" b="1" dirty="0" smtClean="0"/>
              <a:t>Yaitu orang  yang memperkenalkan kepada pendengar tentang acara program siaran yang akan disampaikan. Jadi Announcer adalah orang yang membuka program, dan juga  menutup program bila selesai.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D35E-E59C-41D1-9A03-6268740742A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Juga</a:t>
            </a:r>
            <a:r>
              <a:rPr lang="en-US" sz="3600" b="1" dirty="0"/>
              <a:t> </a:t>
            </a:r>
            <a:r>
              <a:rPr lang="en-US" sz="3600" b="1" dirty="0" err="1"/>
              <a:t>disebut</a:t>
            </a:r>
            <a:r>
              <a:rPr lang="en-US" sz="3600" b="1" dirty="0"/>
              <a:t> host </a:t>
            </a:r>
            <a:r>
              <a:rPr lang="en-US" sz="3600" b="1" dirty="0" err="1"/>
              <a:t>atau</a:t>
            </a:r>
            <a:r>
              <a:rPr lang="en-US" sz="3600" b="1" dirty="0"/>
              <a:t> anchor </a:t>
            </a:r>
            <a:r>
              <a:rPr lang="en-US" sz="3600" b="1" dirty="0" err="1"/>
              <a:t>pada</a:t>
            </a:r>
            <a:r>
              <a:rPr lang="en-US" sz="3600" b="1" dirty="0"/>
              <a:t> program </a:t>
            </a:r>
            <a:r>
              <a:rPr lang="en-US" sz="3600" b="1" dirty="0" err="1"/>
              <a:t>televisi</a:t>
            </a:r>
            <a:endParaRPr lang="en-US" sz="3600" b="1" dirty="0"/>
          </a:p>
          <a:p>
            <a:r>
              <a:rPr lang="en-US" sz="3600" b="1" dirty="0" err="1"/>
              <a:t>Istilah</a:t>
            </a:r>
            <a:r>
              <a:rPr lang="en-US" sz="3600" b="1" dirty="0"/>
              <a:t> </a:t>
            </a:r>
            <a:r>
              <a:rPr lang="en-US" sz="3600" b="1" dirty="0" err="1"/>
              <a:t>ini</a:t>
            </a:r>
            <a:r>
              <a:rPr lang="en-US" sz="3600" b="1" dirty="0"/>
              <a:t> </a:t>
            </a:r>
            <a:r>
              <a:rPr lang="en-US" sz="3600" b="1" dirty="0" err="1"/>
              <a:t>lazim</a:t>
            </a:r>
            <a:r>
              <a:rPr lang="en-US" sz="3600" b="1" dirty="0"/>
              <a:t> </a:t>
            </a:r>
            <a:r>
              <a:rPr lang="en-US" sz="3600" b="1" dirty="0" err="1"/>
              <a:t>dipergunakan</a:t>
            </a:r>
            <a:r>
              <a:rPr lang="en-US" sz="3600" b="1" dirty="0"/>
              <a:t> </a:t>
            </a:r>
            <a:r>
              <a:rPr lang="en-US" sz="3600" b="1" dirty="0" err="1"/>
              <a:t>dalam</a:t>
            </a:r>
            <a:r>
              <a:rPr lang="en-US" sz="3600" b="1" dirty="0"/>
              <a:t> </a:t>
            </a:r>
            <a:r>
              <a:rPr lang="en-US" sz="3600" b="1" dirty="0" err="1"/>
              <a:t>produksi</a:t>
            </a:r>
            <a:r>
              <a:rPr lang="en-US" sz="3600" b="1" dirty="0"/>
              <a:t> program radio/</a:t>
            </a:r>
            <a:r>
              <a:rPr lang="en-US" sz="3600" b="1" dirty="0" err="1"/>
              <a:t>iklan</a:t>
            </a:r>
            <a:r>
              <a:rPr lang="en-US" sz="3600" b="1" dirty="0"/>
              <a:t> radio, program </a:t>
            </a:r>
            <a:r>
              <a:rPr lang="en-US" sz="3600" b="1" dirty="0" err="1"/>
              <a:t>tv</a:t>
            </a:r>
            <a:r>
              <a:rPr lang="en-US" sz="3600" b="1" dirty="0"/>
              <a:t> /</a:t>
            </a:r>
            <a:r>
              <a:rPr lang="en-US" sz="3600" b="1" dirty="0" err="1"/>
              <a:t>iklan</a:t>
            </a:r>
            <a:r>
              <a:rPr lang="en-US" sz="3600" b="1" dirty="0"/>
              <a:t> </a:t>
            </a:r>
            <a:r>
              <a:rPr lang="en-US" sz="3600" b="1" dirty="0" err="1"/>
              <a:t>tv</a:t>
            </a:r>
            <a:endParaRPr lang="en-US" sz="3600" b="1" dirty="0"/>
          </a:p>
          <a:p>
            <a:endParaRPr lang="en-US" sz="36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3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3600" b="1" dirty="0" smtClean="0"/>
              <a:t>NARRATOR</a:t>
            </a:r>
          </a:p>
          <a:p>
            <a:pPr>
              <a:lnSpc>
                <a:spcPct val="90000"/>
              </a:lnSpc>
            </a:pPr>
            <a:r>
              <a:rPr lang="sv-SE" sz="3600" b="1" dirty="0" smtClean="0"/>
              <a:t>Adalah orang yang membawakan materi yang akan disampaikan. </a:t>
            </a:r>
          </a:p>
          <a:p>
            <a:pPr>
              <a:lnSpc>
                <a:spcPct val="90000"/>
              </a:lnSpc>
            </a:pPr>
            <a:r>
              <a:rPr lang="sv-SE" sz="3600" b="1" dirty="0" smtClean="0"/>
              <a:t>Adakalanya  narrator juga memberikan komentar atau penjelasan pada program audio visual berupa narasi.</a:t>
            </a:r>
          </a:p>
          <a:p>
            <a:pPr>
              <a:lnSpc>
                <a:spcPct val="90000"/>
              </a:lnSpc>
            </a:pPr>
            <a:r>
              <a:rPr lang="sv-SE" sz="3600" b="1" dirty="0"/>
              <a:t>M</a:t>
            </a:r>
            <a:r>
              <a:rPr lang="sv-SE" sz="3600" b="1" dirty="0" smtClean="0"/>
              <a:t>enghubungkan adegan satu dengan adegan  yang lain pada program untuk radio </a:t>
            </a:r>
            <a:r>
              <a:rPr lang="sv-SE" sz="3600" b="1" dirty="0"/>
              <a:t>(tv atau film) </a:t>
            </a:r>
            <a:endParaRPr lang="sv-SE" sz="3600" b="1" dirty="0" smtClean="0"/>
          </a:p>
          <a:p>
            <a:pPr>
              <a:lnSpc>
                <a:spcPct val="90000"/>
              </a:lnSpc>
            </a:pPr>
            <a:r>
              <a:rPr lang="sv-SE" sz="3600" b="1" dirty="0" smtClean="0"/>
              <a:t>Biasa disingkat NAR atau NARR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40C44-1180-4703-BBBA-730F49094CD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sv-SE" sz="3600" b="1" dirty="0" smtClean="0"/>
              <a:t>SFX atau FX </a:t>
            </a:r>
          </a:p>
          <a:p>
            <a:pPr algn="just">
              <a:lnSpc>
                <a:spcPct val="90000"/>
              </a:lnSpc>
            </a:pPr>
            <a:r>
              <a:rPr lang="sv-SE" sz="3600" b="1" dirty="0" smtClean="0"/>
              <a:t>Singkatan dari sound efect, yang merupakan sumber suara selain tutur kata dan musik. </a:t>
            </a:r>
          </a:p>
          <a:p>
            <a:pPr algn="just">
              <a:lnSpc>
                <a:spcPct val="90000"/>
              </a:lnSpc>
              <a:buNone/>
            </a:pPr>
            <a:r>
              <a:rPr lang="sv-SE" sz="3600" b="1" dirty="0" smtClean="0"/>
              <a:t>SUMBER SUARA</a:t>
            </a:r>
          </a:p>
          <a:p>
            <a:pPr algn="just">
              <a:lnSpc>
                <a:spcPct val="90000"/>
              </a:lnSpc>
            </a:pPr>
            <a:r>
              <a:rPr lang="sv-SE" sz="3600" b="1" dirty="0" smtClean="0"/>
              <a:t>Dialog, monolog, tutur kata</a:t>
            </a:r>
          </a:p>
          <a:p>
            <a:pPr algn="just">
              <a:lnSpc>
                <a:spcPct val="90000"/>
              </a:lnSpc>
            </a:pPr>
            <a:r>
              <a:rPr lang="sv-SE" sz="3600" b="1" dirty="0" smtClean="0"/>
              <a:t>Musik</a:t>
            </a:r>
          </a:p>
          <a:p>
            <a:pPr algn="just">
              <a:lnSpc>
                <a:spcPct val="90000"/>
              </a:lnSpc>
            </a:pPr>
            <a:r>
              <a:rPr lang="sv-SE" sz="3600" b="1" dirty="0" smtClean="0"/>
              <a:t>Sound efeck</a:t>
            </a:r>
            <a:endParaRPr lang="en-US" sz="3600" b="1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672-0D98-4A91-AB24-BC5F9DE6A8A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sz="4000" b="1" dirty="0"/>
              <a:t>ISTILAH  TEKNIS</a:t>
            </a:r>
            <a:endParaRPr lang="en-US" sz="40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sv-SE" sz="3400" b="1" dirty="0" smtClean="0"/>
              <a:t>MUSIK IN</a:t>
            </a:r>
          </a:p>
          <a:p>
            <a:pPr algn="just" eaLnBrk="1" hangingPunct="1"/>
            <a:r>
              <a:rPr lang="sv-SE" sz="3400" b="1" dirty="0" smtClean="0"/>
              <a:t>Suara musik masuk perlahan dengan halus</a:t>
            </a:r>
          </a:p>
          <a:p>
            <a:pPr algn="just" eaLnBrk="1" hangingPunct="1">
              <a:buFontTx/>
              <a:buNone/>
            </a:pPr>
            <a:r>
              <a:rPr lang="sv-SE" sz="3400" b="1" dirty="0" smtClean="0"/>
              <a:t>MUSIK UP </a:t>
            </a:r>
          </a:p>
          <a:p>
            <a:pPr algn="just" eaLnBrk="1" hangingPunct="1"/>
            <a:r>
              <a:rPr lang="sv-SE" sz="3400" b="1" dirty="0" smtClean="0"/>
              <a:t>Suara musik semakin keras sampai level tertentu</a:t>
            </a:r>
          </a:p>
          <a:p>
            <a:pPr algn="just" eaLnBrk="1" hangingPunct="1">
              <a:buFontTx/>
              <a:buNone/>
            </a:pPr>
            <a:r>
              <a:rPr lang="sv-SE" sz="3400" b="1" dirty="0" smtClean="0"/>
              <a:t>MUSIK DOWN</a:t>
            </a:r>
          </a:p>
          <a:p>
            <a:pPr algn="just" eaLnBrk="1" hangingPunct="1"/>
            <a:r>
              <a:rPr lang="sv-SE" sz="3400" b="1" dirty="0" smtClean="0"/>
              <a:t>Suara musik diperlemah sampai batas tertentu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E3197-C6A1-4898-ABE9-F004C215635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7A81-5787-4C7F-9A07-3DF9D9CC5871}" type="slidenum">
              <a:rPr lang="en-US"/>
              <a:pPr/>
              <a:t>8</a:t>
            </a:fld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81534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/>
              <a:t>        </a:t>
            </a:r>
            <a:endParaRPr lang="en-US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        </a:t>
            </a:r>
            <a:r>
              <a:rPr lang="en-US" sz="2800" b="1" dirty="0"/>
              <a:t>MUSIK  IN      MUSIK UP   MUSIK DOWN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dirty="0"/>
          </a:p>
          <a:p>
            <a:pPr>
              <a:lnSpc>
                <a:spcPct val="80000"/>
              </a:lnSpc>
              <a:buFontTx/>
              <a:buNone/>
            </a:pPr>
            <a:endParaRPr lang="en-US" sz="1600" dirty="0"/>
          </a:p>
          <a:p>
            <a:pPr>
              <a:lnSpc>
                <a:spcPct val="80000"/>
              </a:lnSpc>
              <a:buFontTx/>
              <a:buNone/>
            </a:pPr>
            <a:endParaRPr lang="en-US" sz="1600" dirty="0"/>
          </a:p>
          <a:p>
            <a:pPr>
              <a:lnSpc>
                <a:spcPct val="80000"/>
              </a:lnSpc>
              <a:buFontTx/>
              <a:buNone/>
            </a:pPr>
            <a:endParaRPr lang="en-US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dirty="0"/>
          </a:p>
          <a:p>
            <a:pPr>
              <a:lnSpc>
                <a:spcPct val="80000"/>
              </a:lnSpc>
              <a:buFontTx/>
              <a:buNone/>
            </a:pPr>
            <a:endParaRPr lang="en-US" sz="1600" dirty="0"/>
          </a:p>
          <a:p>
            <a:pPr>
              <a:lnSpc>
                <a:spcPct val="80000"/>
              </a:lnSpc>
              <a:buFontTx/>
              <a:buNone/>
            </a:pPr>
            <a:endParaRPr lang="en-US" sz="1600" dirty="0"/>
          </a:p>
          <a:p>
            <a:pPr>
              <a:lnSpc>
                <a:spcPct val="80000"/>
              </a:lnSpc>
              <a:buFontTx/>
              <a:buNone/>
            </a:pPr>
            <a:endParaRPr lang="en-US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0</a:t>
            </a:r>
            <a:endParaRPr lang="en-US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/>
              <a:t>                   </a:t>
            </a:r>
            <a:r>
              <a:rPr lang="en-US" sz="2000" b="1" dirty="0"/>
              <a:t>WAKTU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416050" y="1828800"/>
            <a:ext cx="5365750" cy="4572000"/>
            <a:chOff x="892" y="1152"/>
            <a:chExt cx="3380" cy="2880"/>
          </a:xfrm>
        </p:grpSpPr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 flipH="1">
              <a:off x="960" y="1872"/>
              <a:ext cx="0" cy="164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960" y="3504"/>
              <a:ext cx="331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auto">
            <a:xfrm>
              <a:off x="960" y="2544"/>
              <a:ext cx="2208" cy="960"/>
            </a:xfrm>
            <a:custGeom>
              <a:avLst/>
              <a:gdLst/>
              <a:ahLst/>
              <a:cxnLst>
                <a:cxn ang="0">
                  <a:pos x="0" y="1136"/>
                </a:cxn>
                <a:cxn ang="0">
                  <a:pos x="1104" y="176"/>
                </a:cxn>
                <a:cxn ang="0">
                  <a:pos x="3600" y="80"/>
                </a:cxn>
              </a:cxnLst>
              <a:rect l="0" t="0" r="r" b="b"/>
              <a:pathLst>
                <a:path w="3600" h="1136">
                  <a:moveTo>
                    <a:pt x="0" y="1136"/>
                  </a:moveTo>
                  <a:cubicBezTo>
                    <a:pt x="252" y="744"/>
                    <a:pt x="504" y="352"/>
                    <a:pt x="1104" y="176"/>
                  </a:cubicBezTo>
                  <a:cubicBezTo>
                    <a:pt x="1704" y="0"/>
                    <a:pt x="3176" y="96"/>
                    <a:pt x="3600" y="80"/>
                  </a:cubicBezTo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 flipH="1">
              <a:off x="1104" y="1200"/>
              <a:ext cx="0" cy="192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 flipH="1">
              <a:off x="1488" y="1152"/>
              <a:ext cx="1344" cy="158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 flipH="1">
              <a:off x="892" y="3312"/>
              <a:ext cx="48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 flipH="1">
              <a:off x="974" y="3408"/>
              <a:ext cx="48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 flipH="1">
              <a:off x="1070" y="3504"/>
              <a:ext cx="48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 flipH="1">
              <a:off x="892" y="3100"/>
              <a:ext cx="48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 flipH="1">
              <a:off x="892" y="3210"/>
              <a:ext cx="48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402" name="Line 18"/>
            <p:cNvSpPr>
              <a:spLocks noChangeShapeType="1"/>
            </p:cNvSpPr>
            <p:nvPr/>
          </p:nvSpPr>
          <p:spPr bwMode="auto">
            <a:xfrm flipH="1">
              <a:off x="892" y="2852"/>
              <a:ext cx="48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403" name="Line 19"/>
            <p:cNvSpPr>
              <a:spLocks noChangeShapeType="1"/>
            </p:cNvSpPr>
            <p:nvPr/>
          </p:nvSpPr>
          <p:spPr bwMode="auto">
            <a:xfrm flipH="1">
              <a:off x="906" y="3402"/>
              <a:ext cx="48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 flipH="1">
              <a:off x="892" y="2980"/>
              <a:ext cx="48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405" name="Line 21"/>
            <p:cNvSpPr>
              <a:spLocks noChangeShapeType="1"/>
            </p:cNvSpPr>
            <p:nvPr/>
          </p:nvSpPr>
          <p:spPr bwMode="auto">
            <a:xfrm>
              <a:off x="1536" y="3490"/>
              <a:ext cx="0" cy="14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406" name="Line 22"/>
            <p:cNvSpPr>
              <a:spLocks noChangeShapeType="1"/>
            </p:cNvSpPr>
            <p:nvPr/>
          </p:nvSpPr>
          <p:spPr bwMode="auto">
            <a:xfrm>
              <a:off x="1818" y="3442"/>
              <a:ext cx="0" cy="192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407" name="Line 23"/>
            <p:cNvSpPr>
              <a:spLocks noChangeShapeType="1"/>
            </p:cNvSpPr>
            <p:nvPr/>
          </p:nvSpPr>
          <p:spPr bwMode="auto">
            <a:xfrm>
              <a:off x="1200" y="3490"/>
              <a:ext cx="0" cy="14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>
              <a:off x="2100" y="3504"/>
              <a:ext cx="0" cy="14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>
              <a:off x="2354" y="3504"/>
              <a:ext cx="0" cy="14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2634" y="3504"/>
              <a:ext cx="0" cy="14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2928" y="3504"/>
              <a:ext cx="0" cy="96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>
              <a:off x="1728" y="4032"/>
              <a:ext cx="86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419" name="Freeform 35"/>
            <p:cNvSpPr>
              <a:spLocks/>
            </p:cNvSpPr>
            <p:nvPr/>
          </p:nvSpPr>
          <p:spPr bwMode="auto">
            <a:xfrm>
              <a:off x="2976" y="2592"/>
              <a:ext cx="1152" cy="912"/>
            </a:xfrm>
            <a:custGeom>
              <a:avLst/>
              <a:gdLst/>
              <a:ahLst/>
              <a:cxnLst>
                <a:cxn ang="0">
                  <a:pos x="1248" y="912"/>
                </a:cxn>
                <a:cxn ang="0">
                  <a:pos x="864" y="240"/>
                </a:cxn>
                <a:cxn ang="0">
                  <a:pos x="0" y="0"/>
                </a:cxn>
              </a:cxnLst>
              <a:rect l="0" t="0" r="r" b="b"/>
              <a:pathLst>
                <a:path w="1248" h="912">
                  <a:moveTo>
                    <a:pt x="1248" y="912"/>
                  </a:moveTo>
                  <a:cubicBezTo>
                    <a:pt x="1160" y="652"/>
                    <a:pt x="1072" y="392"/>
                    <a:pt x="864" y="240"/>
                  </a:cubicBezTo>
                  <a:cubicBezTo>
                    <a:pt x="656" y="88"/>
                    <a:pt x="144" y="40"/>
                    <a:pt x="0" y="0"/>
                  </a:cubicBezTo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6096000" y="1905000"/>
            <a:ext cx="152400" cy="2819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066800" y="2819400"/>
            <a:ext cx="60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</a:t>
            </a:r>
          </a:p>
          <a:p>
            <a:r>
              <a:rPr lang="en-US" sz="2800" b="1" dirty="0" smtClean="0"/>
              <a:t>E</a:t>
            </a:r>
          </a:p>
          <a:p>
            <a:r>
              <a:rPr lang="en-US" sz="2800" b="1" dirty="0" smtClean="0"/>
              <a:t>V</a:t>
            </a:r>
          </a:p>
          <a:p>
            <a:r>
              <a:rPr lang="en-US" sz="2800" b="1" dirty="0" smtClean="0"/>
              <a:t>E</a:t>
            </a:r>
          </a:p>
          <a:p>
            <a:r>
              <a:rPr lang="en-US" sz="2800" b="1" dirty="0"/>
              <a:t>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sz="4000" b="1" dirty="0"/>
              <a:t>ISTILAH  TEKNIS</a:t>
            </a:r>
            <a:endParaRPr lang="en-US" sz="4000" b="1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sv-SE" sz="3400" b="1" dirty="0" smtClean="0"/>
              <a:t>MUSIK UNDER</a:t>
            </a:r>
          </a:p>
          <a:p>
            <a:pPr eaLnBrk="1" hangingPunct="1"/>
            <a:r>
              <a:rPr lang="sv-SE" sz="3400" b="1" dirty="0" smtClean="0"/>
              <a:t>Suara musik setelah down dipertahankan pada level yang sama</a:t>
            </a:r>
          </a:p>
          <a:p>
            <a:pPr eaLnBrk="1" hangingPunct="1">
              <a:buFontTx/>
              <a:buNone/>
            </a:pPr>
            <a:r>
              <a:rPr lang="sv-SE" sz="3400" b="1" dirty="0" smtClean="0"/>
              <a:t>MUSIK OUT</a:t>
            </a:r>
          </a:p>
          <a:p>
            <a:pPr eaLnBrk="1" hangingPunct="1"/>
            <a:r>
              <a:rPr lang="sv-SE" sz="3400" b="1" dirty="0" smtClean="0"/>
              <a:t>Suara musik menghilang perlahan dengan halus</a:t>
            </a:r>
          </a:p>
          <a:p>
            <a:pPr eaLnBrk="1" hangingPunct="1">
              <a:buFontTx/>
              <a:buNone/>
            </a:pPr>
            <a:r>
              <a:rPr lang="en-US" sz="3400" b="1" dirty="0" err="1" smtClean="0"/>
              <a:t>Penulisan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lengkap</a:t>
            </a:r>
            <a:r>
              <a:rPr lang="en-US" sz="3400" b="1" dirty="0" smtClean="0"/>
              <a:t> :</a:t>
            </a:r>
          </a:p>
          <a:p>
            <a:pPr eaLnBrk="1" hangingPunct="1">
              <a:buFontTx/>
              <a:buNone/>
            </a:pPr>
            <a:r>
              <a:rPr lang="en-US" sz="3400" b="1" dirty="0" smtClean="0"/>
              <a:t>IN – UP – UNDER – DOWN – OUT</a:t>
            </a:r>
          </a:p>
          <a:p>
            <a:pPr eaLnBrk="1" hangingPunct="1"/>
            <a:endParaRPr lang="en-US" sz="34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DB507-3E99-4D0B-9A07-5693BAF62CE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6 Istilah Teknis</a:t>
            </a:r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730</Words>
  <Application>Microsoft Office PowerPoint</Application>
  <PresentationFormat>On-screen Show (4:3)</PresentationFormat>
  <Paragraphs>165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Istilah Teknis</vt:lpstr>
      <vt:lpstr>ISTILAH  TEKNIS</vt:lpstr>
      <vt:lpstr>ANNOUNCER  </vt:lpstr>
      <vt:lpstr>PowerPoint Presentation</vt:lpstr>
      <vt:lpstr>PowerPoint Presentation</vt:lpstr>
      <vt:lpstr>PowerPoint Presentation</vt:lpstr>
      <vt:lpstr>ISTILAH  TEKNIS</vt:lpstr>
      <vt:lpstr>PowerPoint Presentation</vt:lpstr>
      <vt:lpstr>ISTILAH  TEKNIS</vt:lpstr>
      <vt:lpstr>PowerPoint Presentation</vt:lpstr>
      <vt:lpstr>Cross fade </vt:lpstr>
      <vt:lpstr>Cross fade </vt:lpstr>
      <vt:lpstr>ISTILAH  TEKNIS</vt:lpstr>
      <vt:lpstr>PowerPoint Presentation</vt:lpstr>
      <vt:lpstr>On mic/mike </vt:lpstr>
      <vt:lpstr>PowerPoint Presentation</vt:lpstr>
      <vt:lpstr>Off mic/mike </vt:lpstr>
      <vt:lpstr>PowerPoint Presentation</vt:lpstr>
      <vt:lpstr>Fade in</vt:lpstr>
      <vt:lpstr>Fade out</vt:lpstr>
      <vt:lpstr>ISTILAH  TEKNIS</vt:lpstr>
      <vt:lpstr>ISTILAH  TEKNIS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ADVAN</dc:creator>
  <cp:lastModifiedBy>May</cp:lastModifiedBy>
  <cp:revision>17</cp:revision>
  <dcterms:created xsi:type="dcterms:W3CDTF">2013-02-19T07:26:25Z</dcterms:created>
  <dcterms:modified xsi:type="dcterms:W3CDTF">2015-04-25T07:43:51Z</dcterms:modified>
</cp:coreProperties>
</file>