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handoutMasterIdLst>
    <p:handoutMasterId r:id="rId31"/>
  </p:handoutMasterIdLst>
  <p:sldIdLst>
    <p:sldId id="256" r:id="rId2"/>
    <p:sldId id="262" r:id="rId3"/>
    <p:sldId id="263" r:id="rId4"/>
    <p:sldId id="264" r:id="rId5"/>
    <p:sldId id="265" r:id="rId6"/>
    <p:sldId id="266" r:id="rId7"/>
    <p:sldId id="275" r:id="rId8"/>
    <p:sldId id="278" r:id="rId9"/>
    <p:sldId id="276" r:id="rId10"/>
    <p:sldId id="277" r:id="rId11"/>
    <p:sldId id="267" r:id="rId12"/>
    <p:sldId id="279" r:id="rId13"/>
    <p:sldId id="280" r:id="rId14"/>
    <p:sldId id="269" r:id="rId15"/>
    <p:sldId id="259" r:id="rId16"/>
    <p:sldId id="287" r:id="rId17"/>
    <p:sldId id="271" r:id="rId18"/>
    <p:sldId id="260" r:id="rId19"/>
    <p:sldId id="286" r:id="rId20"/>
    <p:sldId id="292" r:id="rId21"/>
    <p:sldId id="270" r:id="rId22"/>
    <p:sldId id="282" r:id="rId23"/>
    <p:sldId id="283" r:id="rId24"/>
    <p:sldId id="284" r:id="rId25"/>
    <p:sldId id="285" r:id="rId26"/>
    <p:sldId id="290" r:id="rId27"/>
    <p:sldId id="281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77" autoAdjust="0"/>
    <p:restoredTop sz="94737" autoAdjust="0"/>
  </p:normalViewPr>
  <p:slideViewPr>
    <p:cSldViewPr>
      <p:cViewPr>
        <p:scale>
          <a:sx n="58" d="100"/>
          <a:sy n="58" d="100"/>
        </p:scale>
        <p:origin x="-708" y="-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976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06B22-261A-49C8-B602-61697C5AEBFB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AF34C-927F-4E60-B23E-260214E7A8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70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BDEED-CD69-432D-B5A8-E34169181F8E}" type="datetimeFigureOut">
              <a:rPr lang="en-US" smtClean="0"/>
              <a:pPr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C6950-C082-4C09-A938-E3FE50671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63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3ACCD-413F-47D5-BDEF-47699D7F7A8B}" type="datetime1">
              <a:rPr lang="en-US" smtClean="0"/>
              <a:t>4/25/2015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5A004-24E1-46B9-9F2D-EF933C71020C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E77810-660A-455D-853C-D805C899B2F6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1E805E6-3B15-4AA9-8D51-CA85800E49F8}" type="datetime1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66D0869-2369-4E5E-828D-8EA194FD1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1C48F76-916E-4895-A1FF-A9A4A49D1D69}" type="datetime1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89988F0-5677-4009-AF3B-B3DF5229E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A230C5-6E71-4BA3-9181-3400D05E0A71}" type="datetime1">
              <a:rPr lang="en-US" smtClean="0"/>
              <a:t>4/25/2015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B81D9-5781-47A0-9516-46170940CCEC}" type="datetime1">
              <a:rPr lang="en-US" smtClean="0"/>
              <a:t>4/25/2015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C1E0B-2EFD-492F-B4AE-9459523C57CD}" type="datetime1">
              <a:rPr lang="en-US" smtClean="0"/>
              <a:t>4/25/2015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971E-9C6C-4189-8CFE-151D1507ECBB}" type="datetime1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6CAB-B258-490C-9A80-EC7EB08D2D31}" type="datetime1">
              <a:rPr lang="en-US" smtClean="0"/>
              <a:t>4/25/2015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208D7-5B0E-4C70-BF64-2CC34A2D362A}" type="datetime1">
              <a:rPr lang="en-US" smtClean="0"/>
              <a:t>4/25/2015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A130-5D5E-45BA-AFBF-1F6DBB2BD15D}" type="datetime1">
              <a:rPr lang="en-US" smtClean="0"/>
              <a:t>4/25/2015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5AD5A-6C15-46D8-9067-F7FA644380DC}" type="datetime1">
              <a:rPr lang="en-US" smtClean="0"/>
              <a:t>4/25/2015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2EFBF44-4BEE-41D9-A229-4650ECE6C6F0}" type="datetime1">
              <a:rPr lang="en-US" smtClean="0"/>
              <a:t>4/25/2015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E50EF8-A0F3-40F3-8545-FFF0B460AD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352801"/>
            <a:ext cx="8458200" cy="1600199"/>
          </a:xfrm>
        </p:spPr>
        <p:txBody>
          <a:bodyPr/>
          <a:lstStyle/>
          <a:p>
            <a:pPr algn="ctr"/>
            <a:r>
              <a:rPr lang="en-US" b="1" dirty="0" err="1" smtClean="0"/>
              <a:t>peralatan</a:t>
            </a:r>
            <a:r>
              <a:rPr lang="en-US" b="1" dirty="0" smtClean="0"/>
              <a:t> studio radio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Blok Diagram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533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/>
              <a:t>Pertemuan</a:t>
            </a:r>
            <a:r>
              <a:rPr lang="en-US" sz="3600" b="1" dirty="0" smtClean="0"/>
              <a:t> </a:t>
            </a:r>
            <a:r>
              <a:rPr lang="en-US" sz="3600" b="1" dirty="0"/>
              <a:t>8</a:t>
            </a:r>
            <a:endParaRPr lang="id-ID" sz="3600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86800" cy="5470525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Saat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ini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penyiar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radio,siaran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hanya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sendiri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terutama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siaran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berita</a:t>
            </a:r>
            <a:r>
              <a:rPr lang="en-US" sz="4000" b="1" dirty="0" smtClean="0"/>
              <a:t>.</a:t>
            </a:r>
          </a:p>
          <a:p>
            <a:r>
              <a:rPr lang="en-US" sz="4000" b="1" dirty="0" err="1" smtClean="0"/>
              <a:t>Jadi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seorang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penyiar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dituntut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mampu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mengoperasikan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peralatan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diruang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siaran</a:t>
            </a:r>
            <a:r>
              <a:rPr lang="en-US" sz="4000" b="1" dirty="0" smtClean="0"/>
              <a:t>.</a:t>
            </a:r>
          </a:p>
          <a:p>
            <a:r>
              <a:rPr lang="en-US" sz="4000" b="1" dirty="0" err="1" smtClean="0"/>
              <a:t>Termasuk</a:t>
            </a:r>
            <a:r>
              <a:rPr lang="en-US" sz="4000" b="1" dirty="0" smtClean="0"/>
              <a:t> audio mixer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komputer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ada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sesuai</a:t>
            </a:r>
            <a:r>
              <a:rPr lang="en-US" sz="4000" b="1" dirty="0" smtClean="0"/>
              <a:t> rundown yang </a:t>
            </a:r>
            <a:r>
              <a:rPr lang="en-US" sz="4000" b="1" dirty="0" err="1" smtClean="0"/>
              <a:t>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ditangannya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7338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57200" y="533399"/>
            <a:ext cx="8305800" cy="579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A8D1F-17D7-4811-9092-DF093AF92D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5814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7338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92692" y="609600"/>
            <a:ext cx="7665508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6576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609601"/>
            <a:ext cx="7467600" cy="525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304800" y="381000"/>
            <a:ext cx="8305800" cy="589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5814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Dynamic Microphone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3352800"/>
            <a:ext cx="5638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33400" y="1828800"/>
            <a:ext cx="784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Dynamic microphone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tombol</a:t>
            </a:r>
            <a:r>
              <a:rPr lang="en-US" sz="3200" b="1" dirty="0" smtClean="0"/>
              <a:t> on/off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5814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5814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Flowchart: Connector 6"/>
          <p:cNvSpPr/>
          <p:nvPr/>
        </p:nvSpPr>
        <p:spPr>
          <a:xfrm>
            <a:off x="990600" y="3581400"/>
            <a:ext cx="457200" cy="457200"/>
          </a:xfrm>
          <a:prstGeom prst="flowChartConnector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 noGrp="1"/>
          </p:cNvGrpSpPr>
          <p:nvPr/>
        </p:nvGrpSpPr>
        <p:grpSpPr bwMode="auto">
          <a:xfrm>
            <a:off x="4267200" y="2514600"/>
            <a:ext cx="3429000" cy="914400"/>
            <a:chOff x="2688" y="2524"/>
            <a:chExt cx="1632" cy="381"/>
          </a:xfrm>
        </p:grpSpPr>
        <p:sp>
          <p:nvSpPr>
            <p:cNvPr id="5" name="AutoShape 13"/>
            <p:cNvSpPr>
              <a:spLocks noChangeArrowheads="1"/>
            </p:cNvSpPr>
            <p:nvPr/>
          </p:nvSpPr>
          <p:spPr bwMode="auto">
            <a:xfrm>
              <a:off x="2688" y="2592"/>
              <a:ext cx="1050" cy="226"/>
            </a:xfrm>
            <a:prstGeom prst="flowChartTerminator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14"/>
            <p:cNvSpPr>
              <a:spLocks noChangeArrowheads="1"/>
            </p:cNvSpPr>
            <p:nvPr/>
          </p:nvSpPr>
          <p:spPr bwMode="auto">
            <a:xfrm rot="81000000">
              <a:off x="3769" y="2355"/>
              <a:ext cx="381" cy="720"/>
            </a:xfrm>
            <a:prstGeom prst="flowChartManualOperation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AutoShape 17"/>
            <p:cNvSpPr>
              <a:spLocks noChangeArrowheads="1"/>
            </p:cNvSpPr>
            <p:nvPr/>
          </p:nvSpPr>
          <p:spPr bwMode="auto">
            <a:xfrm>
              <a:off x="2921" y="2581"/>
              <a:ext cx="59" cy="226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905000" y="2362200"/>
            <a:ext cx="13716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2286000" y="2667000"/>
            <a:ext cx="609600" cy="609600"/>
          </a:xfrm>
          <a:prstGeom prst="flowChartConnector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17230" y="4964668"/>
            <a:ext cx="4207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/>
              <a:t>Konektor</a:t>
            </a:r>
            <a:r>
              <a:rPr lang="en-US" sz="3600" b="1" dirty="0" smtClean="0"/>
              <a:t> phone jack</a:t>
            </a:r>
            <a:endParaRPr lang="en-US" sz="3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8100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Condensor</a:t>
            </a:r>
            <a:r>
              <a:rPr lang="en-US" dirty="0" smtClean="0"/>
              <a:t> microphone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838197" y="1600199"/>
            <a:ext cx="2209802" cy="48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505200" y="1371600"/>
            <a:ext cx="5105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9713" indent="-239713">
              <a:buFont typeface="Arial" pitchFamily="34" charset="0"/>
              <a:buChar char="•"/>
              <a:tabLst>
                <a:tab pos="282575" algn="l"/>
              </a:tabLst>
            </a:pPr>
            <a:r>
              <a:rPr lang="en-US" sz="3200" b="1" dirty="0" smtClean="0"/>
              <a:t> </a:t>
            </a:r>
            <a:r>
              <a:rPr lang="en-US" sz="3200" b="1" dirty="0" err="1" smtClean="0"/>
              <a:t>Condensor</a:t>
            </a:r>
            <a:r>
              <a:rPr lang="en-US" sz="3200" b="1" dirty="0" smtClean="0"/>
              <a:t> microphone </a:t>
            </a:r>
            <a:r>
              <a:rPr lang="en-US" sz="3200" b="1" dirty="0" err="1" smtClean="0"/>
              <a:t>menggunakan</a:t>
            </a:r>
            <a:r>
              <a:rPr lang="en-US" sz="3200" b="1" dirty="0" smtClean="0"/>
              <a:t> power supply </a:t>
            </a:r>
            <a:r>
              <a:rPr lang="en-US" sz="3200" b="1" dirty="0" err="1" smtClean="0"/>
              <a:t>atau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batere</a:t>
            </a:r>
            <a:r>
              <a:rPr lang="en-US" sz="3200" b="1" dirty="0" smtClean="0"/>
              <a:t>.</a:t>
            </a:r>
          </a:p>
          <a:p>
            <a:pPr marL="239713" indent="-239713"/>
            <a:r>
              <a:rPr lang="en-US" sz="3200" b="1" dirty="0" smtClean="0"/>
              <a:t>	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jenis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prof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menggunakan</a:t>
            </a:r>
            <a:r>
              <a:rPr lang="en-US" sz="3200" b="1" dirty="0" smtClean="0"/>
              <a:t> power </a:t>
            </a:r>
            <a:r>
              <a:rPr lang="en-US" sz="3200" b="1" dirty="0" err="1" smtClean="0"/>
              <a:t>suplly</a:t>
            </a:r>
            <a:r>
              <a:rPr lang="en-US" sz="3200" b="1" dirty="0" smtClean="0"/>
              <a:t> 12—48 volt yang </a:t>
            </a:r>
            <a:r>
              <a:rPr lang="en-US" sz="3200" b="1" dirty="0" err="1" smtClean="0"/>
              <a:t>didapat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pada</a:t>
            </a:r>
            <a:r>
              <a:rPr lang="en-US" sz="3200" b="1" dirty="0" smtClean="0"/>
              <a:t> audio mixer (</a:t>
            </a:r>
            <a:r>
              <a:rPr lang="en-US" sz="3200" b="1" dirty="0" err="1" smtClean="0"/>
              <a:t>phamtom</a:t>
            </a:r>
            <a:r>
              <a:rPr lang="en-US" sz="3200" b="1" dirty="0" smtClean="0"/>
              <a:t>) </a:t>
            </a:r>
          </a:p>
          <a:p>
            <a:pPr marL="239713" indent="-239713">
              <a:buFont typeface="Arial" pitchFamily="34" charset="0"/>
              <a:buChar char="•"/>
            </a:pPr>
            <a:r>
              <a:rPr lang="en-US" sz="3200" b="1" dirty="0" err="1" smtClean="0"/>
              <a:t>Terdapat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swith</a:t>
            </a:r>
            <a:r>
              <a:rPr lang="en-US" sz="3200" b="1" dirty="0" smtClean="0"/>
              <a:t>  </a:t>
            </a:r>
            <a:r>
              <a:rPr lang="en-US" sz="3200" b="1" dirty="0" err="1" smtClean="0"/>
              <a:t>untuk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polarisasi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suara</a:t>
            </a:r>
            <a:endParaRPr lang="en-US" sz="32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962400" cy="3810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9624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533400"/>
            <a:ext cx="75438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838200"/>
          </a:xfrm>
        </p:spPr>
        <p:txBody>
          <a:bodyPr>
            <a:normAutofit/>
          </a:bodyPr>
          <a:lstStyle/>
          <a:p>
            <a:r>
              <a:rPr lang="sv-SE" sz="3600" b="1" dirty="0"/>
              <a:t>Blok diagram </a:t>
            </a:r>
            <a:r>
              <a:rPr lang="sv-SE" sz="3600" b="1" dirty="0" smtClean="0"/>
              <a:t>peralatan Studio</a:t>
            </a:r>
            <a:endParaRPr lang="en-US" sz="36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839200" cy="5562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buNone/>
            </a:pPr>
            <a:r>
              <a:rPr lang="en-US" sz="3600" b="1" dirty="0" err="1" smtClean="0"/>
              <a:t>Sistem</a:t>
            </a:r>
            <a:r>
              <a:rPr lang="en-US" sz="3600" b="1" dirty="0" smtClean="0"/>
              <a:t> digital</a:t>
            </a:r>
          </a:p>
          <a:p>
            <a:pPr>
              <a:buNone/>
            </a:pPr>
            <a:r>
              <a:rPr lang="en-US" sz="2400" b="1" dirty="0" err="1" smtClean="0">
                <a:solidFill>
                  <a:schemeClr val="tx1"/>
                </a:solidFill>
              </a:rPr>
              <a:t>Mic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endParaRPr lang="en-US" sz="2400" b="1" dirty="0">
              <a:solidFill>
                <a:schemeClr val="tx1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9600" y="2642751"/>
            <a:ext cx="8077058" cy="3886561"/>
            <a:chOff x="609600" y="2642751"/>
            <a:chExt cx="8077058" cy="3886561"/>
          </a:xfrm>
        </p:grpSpPr>
        <p:sp>
          <p:nvSpPr>
            <p:cNvPr id="4101" name="Text Box 5"/>
            <p:cNvSpPr txBox="1">
              <a:spLocks noChangeArrowheads="1"/>
            </p:cNvSpPr>
            <p:nvPr/>
          </p:nvSpPr>
          <p:spPr bwMode="auto">
            <a:xfrm>
              <a:off x="2353874" y="2642751"/>
              <a:ext cx="1828376" cy="77817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b="1" dirty="0" smtClean="0"/>
                <a:t>CD Recorder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r>
                <a:rPr lang="en-US" sz="1200" dirty="0">
                  <a:solidFill>
                    <a:schemeClr val="bg1"/>
                  </a:solidFill>
                </a:rPr>
                <a:t>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609600" y="2705526"/>
              <a:ext cx="8077058" cy="3823786"/>
              <a:chOff x="2040" y="6325"/>
              <a:chExt cx="8177" cy="3533"/>
            </a:xfrm>
          </p:grpSpPr>
          <p:grpSp>
            <p:nvGrpSpPr>
              <p:cNvPr id="4" name="Group 7"/>
              <p:cNvGrpSpPr>
                <a:grpSpLocks/>
              </p:cNvGrpSpPr>
              <p:nvPr/>
            </p:nvGrpSpPr>
            <p:grpSpPr bwMode="auto">
              <a:xfrm>
                <a:off x="2040" y="6325"/>
                <a:ext cx="764" cy="543"/>
                <a:chOff x="2700" y="10303"/>
                <a:chExt cx="764" cy="543"/>
              </a:xfrm>
            </p:grpSpPr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2700" y="10303"/>
                  <a:ext cx="739" cy="193"/>
                  <a:chOff x="2700" y="10663"/>
                  <a:chExt cx="739" cy="193"/>
                </a:xfrm>
              </p:grpSpPr>
              <p:sp>
                <p:nvSpPr>
                  <p:cNvPr id="4105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2899" y="10676"/>
                    <a:ext cx="540" cy="180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6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2700" y="10663"/>
                    <a:ext cx="180" cy="180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6" name="Group 11"/>
                <p:cNvGrpSpPr>
                  <a:grpSpLocks/>
                </p:cNvGrpSpPr>
                <p:nvPr/>
              </p:nvGrpSpPr>
              <p:grpSpPr bwMode="auto">
                <a:xfrm>
                  <a:off x="2758" y="10650"/>
                  <a:ext cx="706" cy="196"/>
                  <a:chOff x="2758" y="10650"/>
                  <a:chExt cx="706" cy="196"/>
                </a:xfrm>
              </p:grpSpPr>
              <p:sp>
                <p:nvSpPr>
                  <p:cNvPr id="4108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2924" y="10650"/>
                    <a:ext cx="540" cy="180"/>
                  </a:xfrm>
                  <a:prstGeom prst="roundRect">
                    <a:avLst>
                      <a:gd name="adj" fmla="val 16667"/>
                    </a:avLst>
                  </a:prstGeom>
                  <a:ln>
                    <a:headEnd/>
                    <a:tailEnd/>
                  </a:ln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4109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2758" y="10666"/>
                    <a:ext cx="180" cy="180"/>
                  </a:xfrm>
                  <a:prstGeom prst="flowChartConnector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>
                <a:off x="6257" y="6352"/>
                <a:ext cx="2417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b="1" dirty="0">
                    <a:solidFill>
                      <a:schemeClr val="bg1"/>
                    </a:solidFill>
                  </a:rPr>
                  <a:t>CD</a:t>
                </a:r>
                <a:r>
                  <a:rPr lang="en-US" sz="2400" b="1" dirty="0"/>
                  <a:t> </a:t>
                </a:r>
                <a:r>
                  <a:rPr lang="en-US" sz="2400" b="1" dirty="0" err="1" smtClean="0"/>
                  <a:t>CD</a:t>
                </a:r>
                <a:r>
                  <a:rPr lang="en-US" sz="2400" b="1" dirty="0" smtClean="0"/>
                  <a:t> Player</a:t>
                </a:r>
                <a:r>
                  <a:rPr lang="en-US" sz="2400" b="1" dirty="0" smtClean="0">
                    <a:solidFill>
                      <a:schemeClr val="bg1"/>
                    </a:solidFill>
                  </a:rPr>
                  <a:t> </a:t>
                </a:r>
                <a:endParaRPr lang="en-US" sz="2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115" name="Text Box 19"/>
              <p:cNvSpPr txBox="1">
                <a:spLocks noChangeArrowheads="1"/>
              </p:cNvSpPr>
              <p:nvPr/>
            </p:nvSpPr>
            <p:spPr bwMode="auto">
              <a:xfrm>
                <a:off x="3960" y="8082"/>
                <a:ext cx="2520" cy="54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400" b="1" dirty="0"/>
                  <a:t>Audio </a:t>
                </a:r>
                <a:r>
                  <a:rPr lang="en-US" sz="2400" b="1" dirty="0" smtClean="0"/>
                  <a:t>Mixer</a:t>
                </a:r>
                <a:endParaRPr lang="en-US" sz="2400" b="1" dirty="0"/>
              </a:p>
            </p:txBody>
          </p:sp>
          <p:sp>
            <p:nvSpPr>
              <p:cNvPr id="4135" name="Text Box 39"/>
              <p:cNvSpPr txBox="1">
                <a:spLocks noChangeArrowheads="1"/>
              </p:cNvSpPr>
              <p:nvPr/>
            </p:nvSpPr>
            <p:spPr bwMode="auto">
              <a:xfrm>
                <a:off x="6720" y="8082"/>
                <a:ext cx="1560" cy="45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400" b="1" dirty="0"/>
                  <a:t>Amplifier</a:t>
                </a:r>
              </a:p>
            </p:txBody>
          </p:sp>
          <p:sp>
            <p:nvSpPr>
              <p:cNvPr id="4136" name="Line 40"/>
              <p:cNvSpPr>
                <a:spLocks noChangeShapeType="1"/>
              </p:cNvSpPr>
              <p:nvPr/>
            </p:nvSpPr>
            <p:spPr bwMode="auto">
              <a:xfrm flipV="1">
                <a:off x="6000" y="7722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37" name="Line 41"/>
              <p:cNvSpPr>
                <a:spLocks noChangeShapeType="1"/>
              </p:cNvSpPr>
              <p:nvPr/>
            </p:nvSpPr>
            <p:spPr bwMode="auto">
              <a:xfrm>
                <a:off x="6000" y="7722"/>
                <a:ext cx="1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38" name="Line 42"/>
              <p:cNvSpPr>
                <a:spLocks noChangeShapeType="1"/>
              </p:cNvSpPr>
              <p:nvPr/>
            </p:nvSpPr>
            <p:spPr bwMode="auto">
              <a:xfrm>
                <a:off x="7260" y="7722"/>
                <a:ext cx="0" cy="3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39" name="Text Box 43"/>
              <p:cNvSpPr txBox="1">
                <a:spLocks noChangeArrowheads="1"/>
              </p:cNvSpPr>
              <p:nvPr/>
            </p:nvSpPr>
            <p:spPr bwMode="auto">
              <a:xfrm>
                <a:off x="8520" y="8113"/>
                <a:ext cx="1697" cy="53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r>
                  <a:rPr lang="en-US" sz="2400" b="1" dirty="0" err="1" smtClean="0"/>
                  <a:t>computer</a:t>
                </a:r>
                <a:r>
                  <a:rPr lang="en-US" sz="1200" dirty="0" err="1" smtClean="0"/>
                  <a:t>r</a:t>
                </a:r>
                <a:endParaRPr lang="en-US" dirty="0"/>
              </a:p>
            </p:txBody>
          </p:sp>
          <p:sp>
            <p:nvSpPr>
              <p:cNvPr id="4140" name="Line 44"/>
              <p:cNvSpPr>
                <a:spLocks noChangeShapeType="1"/>
              </p:cNvSpPr>
              <p:nvPr/>
            </p:nvSpPr>
            <p:spPr bwMode="auto">
              <a:xfrm flipV="1">
                <a:off x="5820" y="7542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41" name="Line 45"/>
              <p:cNvSpPr>
                <a:spLocks noChangeShapeType="1"/>
              </p:cNvSpPr>
              <p:nvPr/>
            </p:nvSpPr>
            <p:spPr bwMode="auto">
              <a:xfrm>
                <a:off x="5820" y="7542"/>
                <a:ext cx="30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42" name="Line 46"/>
              <p:cNvSpPr>
                <a:spLocks noChangeShapeType="1"/>
              </p:cNvSpPr>
              <p:nvPr/>
            </p:nvSpPr>
            <p:spPr bwMode="auto">
              <a:xfrm>
                <a:off x="8880" y="7542"/>
                <a:ext cx="0" cy="5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7" name="Group 47"/>
              <p:cNvGrpSpPr>
                <a:grpSpLocks/>
              </p:cNvGrpSpPr>
              <p:nvPr/>
            </p:nvGrpSpPr>
            <p:grpSpPr bwMode="auto">
              <a:xfrm>
                <a:off x="6540" y="8568"/>
                <a:ext cx="1774" cy="1290"/>
                <a:chOff x="6330" y="4014"/>
                <a:chExt cx="1774" cy="1290"/>
              </a:xfrm>
            </p:grpSpPr>
            <p:sp>
              <p:nvSpPr>
                <p:cNvPr id="4144" name="Text Box 48"/>
                <p:cNvSpPr txBox="1">
                  <a:spLocks noChangeArrowheads="1"/>
                </p:cNvSpPr>
                <p:nvPr/>
              </p:nvSpPr>
              <p:spPr bwMode="auto">
                <a:xfrm>
                  <a:off x="6330" y="4764"/>
                  <a:ext cx="72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L</a:t>
                  </a:r>
                  <a:r>
                    <a:rPr lang="en-US" sz="2400" b="1" dirty="0" smtClean="0"/>
                    <a:t>LS</a:t>
                  </a:r>
                  <a:endParaRPr lang="en-US" sz="2400" b="1" dirty="0"/>
                </a:p>
                <a:p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45" name="Line 49"/>
                <p:cNvSpPr>
                  <a:spLocks noChangeShapeType="1"/>
                </p:cNvSpPr>
                <p:nvPr/>
              </p:nvSpPr>
              <p:spPr bwMode="auto">
                <a:xfrm>
                  <a:off x="6840" y="4374"/>
                  <a:ext cx="900" cy="1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46" name="Line 50"/>
                <p:cNvSpPr>
                  <a:spLocks noChangeShapeType="1"/>
                </p:cNvSpPr>
                <p:nvPr/>
              </p:nvSpPr>
              <p:spPr bwMode="auto">
                <a:xfrm>
                  <a:off x="6840" y="4374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47" name="Line 51"/>
                <p:cNvSpPr>
                  <a:spLocks noChangeShapeType="1"/>
                </p:cNvSpPr>
                <p:nvPr/>
              </p:nvSpPr>
              <p:spPr bwMode="auto">
                <a:xfrm>
                  <a:off x="7739" y="4374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48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7274" y="4014"/>
                  <a:ext cx="1" cy="36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49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384" y="4764"/>
                  <a:ext cx="720" cy="540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400" b="1" dirty="0" smtClean="0"/>
                    <a:t>LS</a:t>
                  </a:r>
                  <a:r>
                    <a:rPr lang="en-US" sz="2400" b="1" dirty="0" smtClean="0">
                      <a:solidFill>
                        <a:schemeClr val="bg1"/>
                      </a:solidFill>
                    </a:rPr>
                    <a:t> 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cxnSp>
        <p:nvCxnSpPr>
          <p:cNvPr id="59" name="Straight Connector 58"/>
          <p:cNvCxnSpPr/>
          <p:nvPr/>
        </p:nvCxnSpPr>
        <p:spPr>
          <a:xfrm rot="5400000">
            <a:off x="5334794" y="3550126"/>
            <a:ext cx="457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10800000">
            <a:off x="4038600" y="3810000"/>
            <a:ext cx="1524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5400000">
            <a:off x="3619500" y="42291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101" idx="2"/>
          </p:cNvCxnSpPr>
          <p:nvPr/>
        </p:nvCxnSpPr>
        <p:spPr>
          <a:xfrm rot="16200000" flipH="1">
            <a:off x="2670820" y="4018531"/>
            <a:ext cx="1203022" cy="85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1425734" y="3390106"/>
            <a:ext cx="1218406" cy="79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981200" y="3992880"/>
            <a:ext cx="12192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10800000">
            <a:off x="1295400" y="2819400"/>
            <a:ext cx="7620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/>
          <p:nvPr/>
        </p:nvCxnSpPr>
        <p:spPr>
          <a:xfrm rot="5400000">
            <a:off x="2857500" y="431292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/>
          <p:nvPr/>
        </p:nvCxnSpPr>
        <p:spPr>
          <a:xfrm rot="5400000">
            <a:off x="2704306" y="4457700"/>
            <a:ext cx="381794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rot="10800000">
            <a:off x="1828800" y="4267200"/>
            <a:ext cx="106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rot="5400000" flipH="1" flipV="1">
            <a:off x="1294606" y="3733006"/>
            <a:ext cx="10668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1295400" y="3198812"/>
            <a:ext cx="5334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11"/>
          </p:nvPr>
        </p:nvSpPr>
        <p:spPr>
          <a:xfrm>
            <a:off x="3581400" y="6553200"/>
            <a:ext cx="44196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775325"/>
          </a:xfrm>
        </p:spPr>
        <p:txBody>
          <a:bodyPr>
            <a:normAutofit fontScale="70000" lnSpcReduction="20000"/>
          </a:bodyPr>
          <a:lstStyle/>
          <a:p>
            <a:endParaRPr lang="en-US" sz="5700" b="1" dirty="0" smtClean="0"/>
          </a:p>
          <a:p>
            <a:pPr>
              <a:buNone/>
            </a:pPr>
            <a:r>
              <a:rPr lang="en-US" sz="5700" b="1" dirty="0" err="1" smtClean="0"/>
              <a:t>Konektor</a:t>
            </a:r>
            <a:r>
              <a:rPr lang="en-US" sz="5700" b="1" dirty="0" smtClean="0"/>
              <a:t>  jack</a:t>
            </a:r>
          </a:p>
          <a:p>
            <a:pPr>
              <a:buNone/>
            </a:pPr>
            <a:r>
              <a:rPr lang="en-US" sz="3600" b="1" dirty="0" smtClean="0"/>
              <a:t>				</a:t>
            </a:r>
          </a:p>
          <a:p>
            <a:pPr>
              <a:buNone/>
            </a:pPr>
            <a:r>
              <a:rPr lang="en-US" sz="3600" b="1" dirty="0" smtClean="0"/>
              <a:t>                                                     </a:t>
            </a:r>
          </a:p>
          <a:p>
            <a:pPr>
              <a:buNone/>
            </a:pPr>
            <a:r>
              <a:rPr lang="en-US" sz="3600" b="1" dirty="0" smtClean="0"/>
              <a:t>       </a:t>
            </a:r>
            <a:r>
              <a:rPr lang="en-US" sz="5800" b="1" dirty="0" smtClean="0"/>
              <a:t>female</a:t>
            </a:r>
          </a:p>
          <a:p>
            <a:pPr>
              <a:buNone/>
            </a:pPr>
            <a:r>
              <a:rPr lang="en-US" sz="5800" b="1" dirty="0" smtClean="0"/>
              <a:t>                                                      </a:t>
            </a:r>
          </a:p>
          <a:p>
            <a:pPr>
              <a:buNone/>
            </a:pPr>
            <a:r>
              <a:rPr lang="en-US" sz="5800" b="1" dirty="0" smtClean="0"/>
              <a:t>                                           male</a:t>
            </a:r>
          </a:p>
          <a:p>
            <a:pPr>
              <a:buNone/>
            </a:pPr>
            <a:r>
              <a:rPr lang="en-US" sz="3600" b="1" dirty="0" smtClean="0"/>
              <a:t>                                                               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                  </a:t>
            </a:r>
          </a:p>
          <a:p>
            <a:pPr>
              <a:buNone/>
            </a:pPr>
            <a:r>
              <a:rPr lang="en-US" sz="3600" b="1" dirty="0" smtClean="0"/>
              <a:t>                       			</a:t>
            </a:r>
            <a:endParaRPr lang="en-US" sz="4600" dirty="0"/>
          </a:p>
        </p:txBody>
      </p: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6019800" y="4572000"/>
            <a:ext cx="2514600" cy="990600"/>
            <a:chOff x="3360" y="2440"/>
            <a:chExt cx="1584" cy="722"/>
          </a:xfrm>
        </p:grpSpPr>
        <p:sp>
          <p:nvSpPr>
            <p:cNvPr id="5" name="AutoShape 50"/>
            <p:cNvSpPr>
              <a:spLocks noChangeArrowheads="1"/>
            </p:cNvSpPr>
            <p:nvPr/>
          </p:nvSpPr>
          <p:spPr bwMode="auto">
            <a:xfrm rot="10800000">
              <a:off x="3360" y="2496"/>
              <a:ext cx="912" cy="624"/>
            </a:xfrm>
            <a:prstGeom prst="flowChartMagneticDrum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51"/>
            <p:cNvSpPr>
              <a:spLocks noChangeArrowheads="1"/>
            </p:cNvSpPr>
            <p:nvPr/>
          </p:nvSpPr>
          <p:spPr bwMode="auto">
            <a:xfrm rot="16200000">
              <a:off x="4127" y="2345"/>
              <a:ext cx="722" cy="912"/>
            </a:xfrm>
            <a:prstGeom prst="flowChartManualOpe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55"/>
            <p:cNvSpPr>
              <a:spLocks noChangeShapeType="1"/>
            </p:cNvSpPr>
            <p:nvPr/>
          </p:nvSpPr>
          <p:spPr bwMode="auto">
            <a:xfrm flipH="1">
              <a:off x="3510" y="2804"/>
              <a:ext cx="1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56"/>
            <p:cNvSpPr>
              <a:spLocks noChangeShapeType="1"/>
            </p:cNvSpPr>
            <p:nvPr/>
          </p:nvSpPr>
          <p:spPr bwMode="auto">
            <a:xfrm>
              <a:off x="3456" y="2688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7"/>
            <p:cNvSpPr>
              <a:spLocks noChangeShapeType="1"/>
            </p:cNvSpPr>
            <p:nvPr/>
          </p:nvSpPr>
          <p:spPr bwMode="auto">
            <a:xfrm>
              <a:off x="3456" y="2928"/>
              <a:ext cx="192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1447800" y="2895600"/>
            <a:ext cx="939800" cy="930275"/>
            <a:chOff x="720" y="1680"/>
            <a:chExt cx="672" cy="672"/>
          </a:xfrm>
        </p:grpSpPr>
        <p:sp>
          <p:nvSpPr>
            <p:cNvPr id="11" name="Oval 42"/>
            <p:cNvSpPr>
              <a:spLocks noChangeArrowheads="1"/>
            </p:cNvSpPr>
            <p:nvPr/>
          </p:nvSpPr>
          <p:spPr bwMode="auto">
            <a:xfrm>
              <a:off x="720" y="1680"/>
              <a:ext cx="672" cy="6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43"/>
            <p:cNvSpPr>
              <a:spLocks noChangeArrowheads="1"/>
            </p:cNvSpPr>
            <p:nvPr/>
          </p:nvSpPr>
          <p:spPr bwMode="auto">
            <a:xfrm flipH="1" flipV="1">
              <a:off x="994" y="2100"/>
              <a:ext cx="144" cy="144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44"/>
            <p:cNvSpPr>
              <a:spLocks noChangeArrowheads="1"/>
            </p:cNvSpPr>
            <p:nvPr/>
          </p:nvSpPr>
          <p:spPr bwMode="auto">
            <a:xfrm flipH="1" flipV="1">
              <a:off x="1124" y="1872"/>
              <a:ext cx="144" cy="144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45"/>
            <p:cNvSpPr>
              <a:spLocks noChangeArrowheads="1"/>
            </p:cNvSpPr>
            <p:nvPr/>
          </p:nvSpPr>
          <p:spPr bwMode="auto">
            <a:xfrm flipH="1" flipV="1">
              <a:off x="816" y="1872"/>
              <a:ext cx="144" cy="144"/>
            </a:xfrm>
            <a:prstGeom prst="flowChartConnector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46"/>
            <p:cNvSpPr>
              <a:spLocks noChangeArrowheads="1"/>
            </p:cNvSpPr>
            <p:nvPr/>
          </p:nvSpPr>
          <p:spPr bwMode="auto">
            <a:xfrm rot="2627445">
              <a:off x="1309" y="2178"/>
              <a:ext cx="52" cy="96"/>
            </a:xfrm>
            <a:prstGeom prst="flowChartDelay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2766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382000" cy="5775325"/>
          </a:xfrm>
        </p:spPr>
        <p:txBody>
          <a:bodyPr>
            <a:normAutofit fontScale="92500" lnSpcReduction="10000"/>
          </a:bodyPr>
          <a:lstStyle/>
          <a:p>
            <a:r>
              <a:rPr lang="en-US" sz="4700" b="1" dirty="0" err="1" smtClean="0"/>
              <a:t>Ada</a:t>
            </a:r>
            <a:r>
              <a:rPr lang="en-US" sz="4700" b="1" dirty="0" smtClean="0"/>
              <a:t> </a:t>
            </a:r>
            <a:r>
              <a:rPr lang="en-US" sz="4700" b="1" dirty="0" err="1" smtClean="0"/>
              <a:t>swith</a:t>
            </a:r>
            <a:r>
              <a:rPr lang="en-US" sz="4700" b="1" dirty="0" smtClean="0"/>
              <a:t>  </a:t>
            </a:r>
            <a:r>
              <a:rPr lang="en-US" sz="4700" b="1" dirty="0" err="1" smtClean="0"/>
              <a:t>untuk</a:t>
            </a:r>
            <a:r>
              <a:rPr lang="en-US" sz="4700" b="1" dirty="0" smtClean="0"/>
              <a:t> </a:t>
            </a:r>
            <a:r>
              <a:rPr lang="en-US" sz="4700" b="1" dirty="0" err="1" smtClean="0"/>
              <a:t>polarisasi</a:t>
            </a:r>
            <a:r>
              <a:rPr lang="en-US" sz="4700" b="1" dirty="0" smtClean="0"/>
              <a:t> </a:t>
            </a:r>
            <a:r>
              <a:rPr lang="en-US" sz="4700" b="1" dirty="0" err="1" smtClean="0"/>
              <a:t>suara</a:t>
            </a:r>
            <a:r>
              <a:rPr lang="en-US" sz="4700" b="1" dirty="0" smtClean="0"/>
              <a:t>  </a:t>
            </a:r>
          </a:p>
          <a:p>
            <a:endParaRPr lang="en-US" sz="5100" b="1" dirty="0" smtClean="0"/>
          </a:p>
          <a:p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                                             </a:t>
            </a:r>
          </a:p>
          <a:p>
            <a:pPr>
              <a:buNone/>
            </a:pPr>
            <a:r>
              <a:rPr lang="en-US" sz="3600" b="1" dirty="0" smtClean="0"/>
              <a:t>                                                                                                                  </a:t>
            </a:r>
          </a:p>
          <a:p>
            <a:endParaRPr lang="en-US" sz="3600" b="1" dirty="0" smtClean="0"/>
          </a:p>
          <a:p>
            <a:endParaRPr lang="en-US" sz="3600" b="1" dirty="0" smtClean="0"/>
          </a:p>
          <a:p>
            <a:pPr>
              <a:buNone/>
            </a:pPr>
            <a:r>
              <a:rPr lang="en-US" sz="3600" b="1" dirty="0" smtClean="0"/>
              <a:t>                   </a:t>
            </a:r>
          </a:p>
          <a:p>
            <a:pPr>
              <a:buNone/>
            </a:pPr>
            <a:r>
              <a:rPr lang="en-US" sz="3600" b="1" dirty="0" smtClean="0"/>
              <a:t>                       			</a:t>
            </a:r>
            <a:endParaRPr lang="en-US" sz="4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1371600" y="1447800"/>
            <a:ext cx="6477000" cy="457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3528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7719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533400"/>
            <a:ext cx="5486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172200" y="1371600"/>
            <a:ext cx="2362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Polarisasi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menerima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semua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arah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657600" cy="3810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5562600" cy="53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248400" y="1371600"/>
            <a:ext cx="2590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Polarisasi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menerima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dua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arah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5814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1066800"/>
            <a:ext cx="5562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400800" y="1371600"/>
            <a:ext cx="2362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Polarisasi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menerima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depan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jarak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dekat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848100" cy="4572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295400"/>
            <a:ext cx="5105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0" y="1371600"/>
            <a:ext cx="2667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Polarisasi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menerima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depan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jarak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sedang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atay</a:t>
            </a:r>
            <a:r>
              <a:rPr lang="en-US" sz="3200" b="1" dirty="0" smtClean="0"/>
              <a:t> shot gun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581400" cy="4572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533400"/>
            <a:ext cx="4267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19800" y="1371600"/>
            <a:ext cx="2743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Polarisasi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ini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mic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hanya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dapat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menerima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suara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dari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arah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depan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dengan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jarak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lebih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jauh</a:t>
            </a:r>
            <a:r>
              <a:rPr lang="en-US" sz="3200" b="1" dirty="0" smtClean="0"/>
              <a:t>, gun </a:t>
            </a:r>
            <a:r>
              <a:rPr lang="en-US" sz="3200" b="1" dirty="0" err="1" smtClean="0"/>
              <a:t>mic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2495550" y="3352800"/>
            <a:ext cx="152400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/>
          <a:lstStyle/>
          <a:p>
            <a:r>
              <a:rPr lang="en-US" b="1" dirty="0" err="1" smtClean="0"/>
              <a:t>Untuk</a:t>
            </a:r>
            <a:r>
              <a:rPr lang="en-US" b="1" dirty="0" smtClean="0"/>
              <a:t>  </a:t>
            </a:r>
            <a:r>
              <a:rPr lang="en-US" b="1" dirty="0" err="1" smtClean="0"/>
              <a:t>peralatan</a:t>
            </a:r>
            <a:r>
              <a:rPr lang="en-US" b="1" dirty="0" smtClean="0"/>
              <a:t> studio yang lain </a:t>
            </a:r>
            <a:r>
              <a:rPr lang="en-US" b="1" dirty="0" err="1" smtClean="0"/>
              <a:t>seperti</a:t>
            </a:r>
            <a:r>
              <a:rPr lang="en-US" b="1" dirty="0" smtClean="0"/>
              <a:t> headphone, loudspeaker, </a:t>
            </a:r>
            <a:r>
              <a:rPr lang="en-US" b="1" dirty="0" err="1" smtClean="0"/>
              <a:t>komputer</a:t>
            </a:r>
            <a:r>
              <a:rPr lang="en-US" b="1" dirty="0" smtClean="0"/>
              <a:t>, stand </a:t>
            </a:r>
            <a:r>
              <a:rPr lang="en-US" b="1" dirty="0" err="1" smtClean="0"/>
              <a:t>mic</a:t>
            </a:r>
            <a:r>
              <a:rPr lang="en-US" b="1" dirty="0" smtClean="0"/>
              <a:t> yang </a:t>
            </a:r>
            <a:r>
              <a:rPr lang="en-US" b="1" dirty="0" err="1" smtClean="0"/>
              <a:t>tidak</a:t>
            </a:r>
            <a:r>
              <a:rPr lang="en-US" b="1" dirty="0" smtClean="0"/>
              <a:t> </a:t>
            </a:r>
            <a:r>
              <a:rPr lang="en-US" b="1" dirty="0" err="1" smtClean="0"/>
              <a:t>digambarkan</a:t>
            </a:r>
            <a:r>
              <a:rPr lang="en-US" b="1" dirty="0" smtClean="0"/>
              <a:t> </a:t>
            </a:r>
            <a:r>
              <a:rPr lang="en-US" b="1" dirty="0" err="1" smtClean="0"/>
              <a:t>disini</a:t>
            </a:r>
            <a:r>
              <a:rPr lang="en-US" b="1" dirty="0" smtClean="0"/>
              <a:t>, </a:t>
            </a:r>
            <a:r>
              <a:rPr lang="en-US" b="1" dirty="0" err="1" smtClean="0"/>
              <a:t>tentu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r>
              <a:rPr lang="en-US" b="1" dirty="0" smtClean="0"/>
              <a:t> </a:t>
            </a:r>
            <a:r>
              <a:rPr lang="en-US" b="1" dirty="0" err="1" smtClean="0"/>
              <a:t>semua</a:t>
            </a:r>
            <a:r>
              <a:rPr lang="en-US" b="1" dirty="0" smtClean="0"/>
              <a:t> </a:t>
            </a:r>
            <a:r>
              <a:rPr lang="en-US" b="1" dirty="0" err="1" smtClean="0"/>
              <a:t>sudah</a:t>
            </a:r>
            <a:r>
              <a:rPr lang="en-US" b="1" dirty="0" smtClean="0"/>
              <a:t> </a:t>
            </a:r>
            <a:r>
              <a:rPr lang="en-US" b="1" dirty="0" err="1" smtClean="0"/>
              <a:t>mengetahuinya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Demikian</a:t>
            </a:r>
            <a:r>
              <a:rPr lang="en-US" b="1" dirty="0" smtClean="0"/>
              <a:t> pula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fungsi-fungsi</a:t>
            </a:r>
            <a:r>
              <a:rPr lang="en-US" b="1" dirty="0" smtClean="0"/>
              <a:t> </a:t>
            </a:r>
            <a:r>
              <a:rPr lang="en-US" b="1" dirty="0" err="1" smtClean="0"/>
              <a:t>dari</a:t>
            </a:r>
            <a:r>
              <a:rPr lang="en-US" b="1" dirty="0" smtClean="0"/>
              <a:t> </a:t>
            </a:r>
            <a:r>
              <a:rPr lang="en-US" b="1" dirty="0" err="1" smtClean="0"/>
              <a:t>peralatan</a:t>
            </a:r>
            <a:r>
              <a:rPr lang="en-US" b="1" dirty="0" smtClean="0"/>
              <a:t> </a:t>
            </a:r>
            <a:r>
              <a:rPr lang="en-US" b="1" dirty="0" err="1" smtClean="0"/>
              <a:t>tersebut</a:t>
            </a:r>
            <a:endParaRPr lang="en-US" b="1" dirty="0" smtClean="0"/>
          </a:p>
          <a:p>
            <a:r>
              <a:rPr lang="en-US" b="1" dirty="0" err="1" smtClean="0"/>
              <a:t>Diskusikan</a:t>
            </a:r>
            <a:r>
              <a:rPr lang="en-US" b="1" dirty="0" smtClean="0"/>
              <a:t> </a:t>
            </a:r>
            <a:r>
              <a:rPr lang="en-US" b="1" dirty="0" err="1" smtClean="0"/>
              <a:t>dengan</a:t>
            </a:r>
            <a:r>
              <a:rPr lang="en-US" b="1" dirty="0" smtClean="0"/>
              <a:t> </a:t>
            </a:r>
            <a:r>
              <a:rPr lang="en-US" b="1" dirty="0" err="1" smtClean="0"/>
              <a:t>teman-teman</a:t>
            </a:r>
            <a:r>
              <a:rPr lang="en-US" b="1" dirty="0" smtClean="0"/>
              <a:t> </a:t>
            </a:r>
            <a:r>
              <a:rPr lang="en-US" b="1" dirty="0" err="1" smtClean="0"/>
              <a:t>anda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352800" cy="3810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395731" y="2967335"/>
            <a:ext cx="24817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Selesai</a:t>
            </a:r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38200" y="2971800"/>
            <a:ext cx="5943600" cy="3352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/>
              <a:t>Fungsi</a:t>
            </a:r>
            <a:r>
              <a:rPr lang="en-US" sz="4000" b="1" dirty="0"/>
              <a:t> </a:t>
            </a:r>
            <a:r>
              <a:rPr lang="en-US" sz="4000" b="1" dirty="0" err="1"/>
              <a:t>peralatan</a:t>
            </a:r>
            <a:endParaRPr lang="en-US" sz="4000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b="1" dirty="0" err="1"/>
              <a:t>Mikrofon</a:t>
            </a:r>
            <a:r>
              <a:rPr lang="en-US" sz="3600" b="1" dirty="0"/>
              <a:t>  : </a:t>
            </a:r>
            <a:r>
              <a:rPr lang="en-US" sz="3600" b="1" dirty="0" err="1"/>
              <a:t>Merubah</a:t>
            </a:r>
            <a:r>
              <a:rPr lang="en-US" sz="3600" b="1" dirty="0"/>
              <a:t> </a:t>
            </a:r>
            <a:r>
              <a:rPr lang="en-US" sz="3600" b="1" dirty="0" err="1"/>
              <a:t>getaran</a:t>
            </a:r>
            <a:r>
              <a:rPr lang="en-US" sz="3600" b="1" dirty="0"/>
              <a:t> </a:t>
            </a:r>
            <a:r>
              <a:rPr lang="en-US" sz="3600" b="1" dirty="0" err="1"/>
              <a:t>suara</a:t>
            </a:r>
            <a:r>
              <a:rPr lang="en-US" sz="3600" b="1" dirty="0"/>
              <a:t> men-		   </a:t>
            </a:r>
            <a:r>
              <a:rPr lang="en-US" sz="3600" b="1" dirty="0" err="1" smtClean="0"/>
              <a:t>jadi</a:t>
            </a:r>
            <a:r>
              <a:rPr lang="en-US" sz="3600" b="1" dirty="0" smtClean="0"/>
              <a:t> </a:t>
            </a:r>
            <a:r>
              <a:rPr lang="en-US" sz="3600" b="1" dirty="0" err="1"/>
              <a:t>menjadi</a:t>
            </a:r>
            <a:r>
              <a:rPr lang="en-US" sz="3600" b="1" dirty="0"/>
              <a:t> </a:t>
            </a:r>
            <a:r>
              <a:rPr lang="en-US" sz="3600" b="1" dirty="0" err="1"/>
              <a:t>getaran</a:t>
            </a:r>
            <a:r>
              <a:rPr lang="en-US" sz="3600" b="1" dirty="0"/>
              <a:t> </a:t>
            </a:r>
            <a:r>
              <a:rPr lang="en-US" sz="3600" b="1" dirty="0" err="1"/>
              <a:t>listrik</a:t>
            </a:r>
            <a:r>
              <a:rPr lang="en-US" sz="3600" b="1" dirty="0"/>
              <a:t>.</a:t>
            </a:r>
          </a:p>
          <a:p>
            <a:pPr>
              <a:buFontTx/>
              <a:buNone/>
            </a:pPr>
            <a:r>
              <a:rPr lang="en-US" sz="3600" b="1" dirty="0"/>
              <a:t>			</a:t>
            </a:r>
          </a:p>
          <a:p>
            <a:pPr>
              <a:buFontTx/>
              <a:buNone/>
            </a:pPr>
            <a:endParaRPr lang="en-US" sz="2800" dirty="0"/>
          </a:p>
        </p:txBody>
      </p:sp>
      <p:pic>
        <p:nvPicPr>
          <p:cNvPr id="2059" name="Picture 11" descr="connected_multipl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447800" y="3657600"/>
            <a:ext cx="2133600" cy="2590800"/>
          </a:xfrm>
        </p:spPr>
      </p:pic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D0869-2369-4E5E-828D-8EA194FD1BF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3124200" y="6457950"/>
            <a:ext cx="4724400" cy="47625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438400" y="3657600"/>
            <a:ext cx="1219200" cy="2514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3" name="Rectangle 22"/>
          <p:cNvSpPr/>
          <p:nvPr/>
        </p:nvSpPr>
        <p:spPr>
          <a:xfrm>
            <a:off x="2286000" y="3733800"/>
            <a:ext cx="1219200" cy="236220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2514600" y="4010378"/>
            <a:ext cx="3733800" cy="1552222"/>
            <a:chOff x="1536" y="2256"/>
            <a:chExt cx="2352" cy="1056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536" y="2256"/>
              <a:ext cx="336" cy="1056"/>
              <a:chOff x="3648" y="2256"/>
              <a:chExt cx="336" cy="1056"/>
            </a:xfrm>
          </p:grpSpPr>
          <p:sp>
            <p:nvSpPr>
              <p:cNvPr id="2070" name="Freeform 22"/>
              <p:cNvSpPr>
                <a:spLocks/>
              </p:cNvSpPr>
              <p:nvPr/>
            </p:nvSpPr>
            <p:spPr bwMode="auto">
              <a:xfrm>
                <a:off x="3648" y="2448"/>
                <a:ext cx="48" cy="57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240"/>
                  </a:cxn>
                  <a:cxn ang="0">
                    <a:pos x="192" y="480"/>
                  </a:cxn>
                  <a:cxn ang="0">
                    <a:pos x="0" y="720"/>
                  </a:cxn>
                </a:cxnLst>
                <a:rect l="0" t="0" r="r" b="b"/>
                <a:pathLst>
                  <a:path w="224" h="720">
                    <a:moveTo>
                      <a:pt x="0" y="0"/>
                    </a:moveTo>
                    <a:cubicBezTo>
                      <a:pt x="80" y="80"/>
                      <a:pt x="160" y="160"/>
                      <a:pt x="192" y="240"/>
                    </a:cubicBezTo>
                    <a:cubicBezTo>
                      <a:pt x="224" y="320"/>
                      <a:pt x="224" y="400"/>
                      <a:pt x="192" y="480"/>
                    </a:cubicBezTo>
                    <a:cubicBezTo>
                      <a:pt x="160" y="560"/>
                      <a:pt x="32" y="680"/>
                      <a:pt x="0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Freeform 23"/>
              <p:cNvSpPr>
                <a:spLocks/>
              </p:cNvSpPr>
              <p:nvPr/>
            </p:nvSpPr>
            <p:spPr bwMode="auto">
              <a:xfrm>
                <a:off x="3744" y="2400"/>
                <a:ext cx="48" cy="7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240"/>
                  </a:cxn>
                  <a:cxn ang="0">
                    <a:pos x="192" y="480"/>
                  </a:cxn>
                  <a:cxn ang="0">
                    <a:pos x="0" y="720"/>
                  </a:cxn>
                </a:cxnLst>
                <a:rect l="0" t="0" r="r" b="b"/>
                <a:pathLst>
                  <a:path w="224" h="720">
                    <a:moveTo>
                      <a:pt x="0" y="0"/>
                    </a:moveTo>
                    <a:cubicBezTo>
                      <a:pt x="80" y="80"/>
                      <a:pt x="160" y="160"/>
                      <a:pt x="192" y="240"/>
                    </a:cubicBezTo>
                    <a:cubicBezTo>
                      <a:pt x="224" y="320"/>
                      <a:pt x="224" y="400"/>
                      <a:pt x="192" y="480"/>
                    </a:cubicBezTo>
                    <a:cubicBezTo>
                      <a:pt x="160" y="560"/>
                      <a:pt x="32" y="680"/>
                      <a:pt x="0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Freeform 24"/>
              <p:cNvSpPr>
                <a:spLocks/>
              </p:cNvSpPr>
              <p:nvPr/>
            </p:nvSpPr>
            <p:spPr bwMode="auto">
              <a:xfrm>
                <a:off x="3840" y="2304"/>
                <a:ext cx="48" cy="9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240"/>
                  </a:cxn>
                  <a:cxn ang="0">
                    <a:pos x="192" y="480"/>
                  </a:cxn>
                  <a:cxn ang="0">
                    <a:pos x="0" y="720"/>
                  </a:cxn>
                </a:cxnLst>
                <a:rect l="0" t="0" r="r" b="b"/>
                <a:pathLst>
                  <a:path w="224" h="720">
                    <a:moveTo>
                      <a:pt x="0" y="0"/>
                    </a:moveTo>
                    <a:cubicBezTo>
                      <a:pt x="80" y="80"/>
                      <a:pt x="160" y="160"/>
                      <a:pt x="192" y="240"/>
                    </a:cubicBezTo>
                    <a:cubicBezTo>
                      <a:pt x="224" y="320"/>
                      <a:pt x="224" y="400"/>
                      <a:pt x="192" y="480"/>
                    </a:cubicBezTo>
                    <a:cubicBezTo>
                      <a:pt x="160" y="560"/>
                      <a:pt x="32" y="680"/>
                      <a:pt x="0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Freeform 25"/>
              <p:cNvSpPr>
                <a:spLocks/>
              </p:cNvSpPr>
              <p:nvPr/>
            </p:nvSpPr>
            <p:spPr bwMode="auto">
              <a:xfrm>
                <a:off x="3936" y="2256"/>
                <a:ext cx="48" cy="105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2" y="240"/>
                  </a:cxn>
                  <a:cxn ang="0">
                    <a:pos x="192" y="480"/>
                  </a:cxn>
                  <a:cxn ang="0">
                    <a:pos x="0" y="720"/>
                  </a:cxn>
                </a:cxnLst>
                <a:rect l="0" t="0" r="r" b="b"/>
                <a:pathLst>
                  <a:path w="224" h="720">
                    <a:moveTo>
                      <a:pt x="0" y="0"/>
                    </a:moveTo>
                    <a:cubicBezTo>
                      <a:pt x="80" y="80"/>
                      <a:pt x="160" y="160"/>
                      <a:pt x="192" y="240"/>
                    </a:cubicBezTo>
                    <a:cubicBezTo>
                      <a:pt x="224" y="320"/>
                      <a:pt x="224" y="400"/>
                      <a:pt x="192" y="480"/>
                    </a:cubicBezTo>
                    <a:cubicBezTo>
                      <a:pt x="160" y="560"/>
                      <a:pt x="32" y="680"/>
                      <a:pt x="0" y="72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2112" y="2592"/>
              <a:ext cx="794" cy="240"/>
              <a:chOff x="1942" y="2609"/>
              <a:chExt cx="1082" cy="384"/>
            </a:xfrm>
          </p:grpSpPr>
          <p:sp>
            <p:nvSpPr>
              <p:cNvPr id="2076" name="AutoShape 28"/>
              <p:cNvSpPr>
                <a:spLocks noChangeArrowheads="1"/>
              </p:cNvSpPr>
              <p:nvPr/>
            </p:nvSpPr>
            <p:spPr bwMode="auto">
              <a:xfrm>
                <a:off x="2016" y="2688"/>
                <a:ext cx="1008" cy="24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77" name="AutoShape 29"/>
              <p:cNvSpPr>
                <a:spLocks noChangeArrowheads="1"/>
              </p:cNvSpPr>
              <p:nvPr/>
            </p:nvSpPr>
            <p:spPr bwMode="auto">
              <a:xfrm>
                <a:off x="1942" y="2609"/>
                <a:ext cx="432" cy="384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40"/>
            <p:cNvGrpSpPr>
              <a:grpSpLocks/>
            </p:cNvGrpSpPr>
            <p:nvPr/>
          </p:nvGrpSpPr>
          <p:grpSpPr bwMode="auto">
            <a:xfrm>
              <a:off x="3216" y="2592"/>
              <a:ext cx="672" cy="384"/>
              <a:chOff x="3408" y="2352"/>
              <a:chExt cx="1418" cy="755"/>
            </a:xfrm>
          </p:grpSpPr>
          <p:sp>
            <p:nvSpPr>
              <p:cNvPr id="2086" name="Freeform 38"/>
              <p:cNvSpPr>
                <a:spLocks/>
              </p:cNvSpPr>
              <p:nvPr/>
            </p:nvSpPr>
            <p:spPr bwMode="auto">
              <a:xfrm>
                <a:off x="3408" y="2352"/>
                <a:ext cx="720" cy="384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144" y="0"/>
                  </a:cxn>
                  <a:cxn ang="0">
                    <a:pos x="336" y="384"/>
                  </a:cxn>
                </a:cxnLst>
                <a:rect l="0" t="0" r="r" b="b"/>
                <a:pathLst>
                  <a:path w="336" h="384">
                    <a:moveTo>
                      <a:pt x="0" y="384"/>
                    </a:moveTo>
                    <a:cubicBezTo>
                      <a:pt x="44" y="192"/>
                      <a:pt x="88" y="0"/>
                      <a:pt x="144" y="0"/>
                    </a:cubicBezTo>
                    <a:cubicBezTo>
                      <a:pt x="200" y="0"/>
                      <a:pt x="304" y="320"/>
                      <a:pt x="336" y="3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Freeform 39"/>
              <p:cNvSpPr>
                <a:spLocks/>
              </p:cNvSpPr>
              <p:nvPr/>
            </p:nvSpPr>
            <p:spPr bwMode="auto">
              <a:xfrm rot="10800000">
                <a:off x="4106" y="2723"/>
                <a:ext cx="720" cy="384"/>
              </a:xfrm>
              <a:custGeom>
                <a:avLst/>
                <a:gdLst/>
                <a:ahLst/>
                <a:cxnLst>
                  <a:cxn ang="0">
                    <a:pos x="0" y="384"/>
                  </a:cxn>
                  <a:cxn ang="0">
                    <a:pos x="144" y="0"/>
                  </a:cxn>
                  <a:cxn ang="0">
                    <a:pos x="336" y="384"/>
                  </a:cxn>
                </a:cxnLst>
                <a:rect l="0" t="0" r="r" b="b"/>
                <a:pathLst>
                  <a:path w="336" h="384">
                    <a:moveTo>
                      <a:pt x="0" y="384"/>
                    </a:moveTo>
                    <a:cubicBezTo>
                      <a:pt x="44" y="192"/>
                      <a:pt x="88" y="0"/>
                      <a:pt x="144" y="0"/>
                    </a:cubicBezTo>
                    <a:cubicBezTo>
                      <a:pt x="200" y="0"/>
                      <a:pt x="304" y="320"/>
                      <a:pt x="336" y="38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0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Fungsi</a:t>
            </a:r>
            <a:r>
              <a:rPr lang="en-US" sz="4400" b="1" dirty="0"/>
              <a:t> </a:t>
            </a:r>
            <a:r>
              <a:rPr lang="en-US" sz="4400" b="1" dirty="0" err="1"/>
              <a:t>peralatan</a:t>
            </a:r>
            <a:endParaRPr lang="en-US" sz="4400" b="1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09600" y="1600200"/>
            <a:ext cx="8153400" cy="4525963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2395538" algn="l"/>
                <a:tab pos="2917825" algn="l"/>
              </a:tabLst>
            </a:pPr>
            <a:r>
              <a:rPr lang="en-US" sz="3600" b="1" dirty="0"/>
              <a:t>Audio mixer  : 	</a:t>
            </a:r>
            <a:r>
              <a:rPr lang="en-US" sz="3600" b="1" dirty="0" err="1" smtClean="0"/>
              <a:t>Berfungsi</a:t>
            </a:r>
            <a:r>
              <a:rPr lang="en-US" sz="3600" b="1" dirty="0" smtClean="0"/>
              <a:t> </a:t>
            </a:r>
            <a:r>
              <a:rPr lang="en-US" sz="3600" b="1" dirty="0" err="1"/>
              <a:t>untuk</a:t>
            </a:r>
            <a:r>
              <a:rPr lang="en-US" sz="3600" b="1" dirty="0"/>
              <a:t> 				</a:t>
            </a:r>
            <a:r>
              <a:rPr lang="en-US" sz="3600" b="1" dirty="0" err="1"/>
              <a:t>mencampur</a:t>
            </a:r>
            <a:r>
              <a:rPr lang="en-US" sz="3600" b="1" dirty="0"/>
              <a:t> </a:t>
            </a:r>
            <a:r>
              <a:rPr lang="en-US" sz="3600" b="1" dirty="0" err="1"/>
              <a:t>sumber</a:t>
            </a:r>
            <a:r>
              <a:rPr lang="en-US" sz="3600" b="1" dirty="0"/>
              <a:t> </a:t>
            </a:r>
            <a:r>
              <a:rPr lang="en-US" sz="3600" b="1" dirty="0" smtClean="0"/>
              <a:t>-</a:t>
            </a:r>
            <a:r>
              <a:rPr lang="en-US" sz="3600" b="1" dirty="0"/>
              <a:t>		 	</a:t>
            </a:r>
            <a:r>
              <a:rPr lang="en-US" sz="3600" b="1" dirty="0" err="1"/>
              <a:t>sumber</a:t>
            </a:r>
            <a:r>
              <a:rPr lang="en-US" sz="3600" b="1" dirty="0"/>
              <a:t> </a:t>
            </a:r>
            <a:r>
              <a:rPr lang="en-US" sz="3600" b="1" dirty="0" err="1"/>
              <a:t>suara</a:t>
            </a:r>
            <a:r>
              <a:rPr lang="en-US" sz="3600" b="1" dirty="0"/>
              <a:t> yang 			</a:t>
            </a:r>
            <a:r>
              <a:rPr lang="en-US" sz="3600" b="1" dirty="0" err="1" smtClean="0"/>
              <a:t>berasal</a:t>
            </a:r>
            <a:r>
              <a:rPr lang="en-US" sz="3600" b="1" dirty="0" smtClean="0"/>
              <a:t> </a:t>
            </a:r>
            <a:r>
              <a:rPr lang="en-US" sz="3600" b="1" dirty="0" err="1"/>
              <a:t>dari</a:t>
            </a:r>
            <a:r>
              <a:rPr lang="en-US" sz="3600" b="1" dirty="0"/>
              <a:t> </a:t>
            </a:r>
            <a:r>
              <a:rPr lang="en-US" sz="3600" b="1" dirty="0" err="1" smtClean="0"/>
              <a:t>mic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/>
              <a:t>		 	CD </a:t>
            </a:r>
            <a:r>
              <a:rPr lang="en-US" sz="3600" b="1" dirty="0" smtClean="0"/>
              <a:t>player</a:t>
            </a:r>
            <a:r>
              <a:rPr lang="en-US" sz="3600" b="1" dirty="0"/>
              <a:t>	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dll</a:t>
            </a:r>
            <a:r>
              <a:rPr lang="en-US" sz="3600" b="1" dirty="0"/>
              <a:t>	</a:t>
            </a:r>
          </a:p>
          <a:p>
            <a:pPr>
              <a:lnSpc>
                <a:spcPct val="80000"/>
              </a:lnSpc>
              <a:tabLst>
                <a:tab pos="2395538" algn="l"/>
                <a:tab pos="2917825" algn="l"/>
              </a:tabLst>
            </a:pPr>
            <a:r>
              <a:rPr lang="en-US" sz="3600" b="1" dirty="0" smtClean="0"/>
              <a:t>CD player</a:t>
            </a:r>
            <a:r>
              <a:rPr lang="en-US" sz="3600" b="1" dirty="0"/>
              <a:t>	</a:t>
            </a:r>
            <a:r>
              <a:rPr lang="en-US" sz="3600" b="1" dirty="0" smtClean="0"/>
              <a:t>	:</a:t>
            </a:r>
            <a:r>
              <a:rPr lang="en-US" sz="3600" b="1" dirty="0"/>
              <a:t>	</a:t>
            </a:r>
            <a:r>
              <a:rPr lang="en-US" sz="3600" b="1" dirty="0" err="1" smtClean="0"/>
              <a:t>Sumber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suara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berupa</a:t>
            </a:r>
            <a:r>
              <a:rPr lang="en-US" sz="3600" b="1" dirty="0" smtClean="0"/>
              <a:t> 			</a:t>
            </a:r>
            <a:r>
              <a:rPr lang="en-US" sz="3600" b="1" dirty="0" err="1" smtClean="0"/>
              <a:t>musik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dan</a:t>
            </a:r>
            <a:r>
              <a:rPr lang="en-US" sz="3600" b="1" dirty="0" smtClean="0"/>
              <a:t> sound 				</a:t>
            </a:r>
            <a:r>
              <a:rPr lang="en-US" sz="3600" b="1" dirty="0" err="1" smtClean="0"/>
              <a:t>efect</a:t>
            </a:r>
            <a:r>
              <a:rPr lang="en-US" sz="3600" b="1" dirty="0" smtClean="0"/>
              <a:t> </a:t>
            </a:r>
            <a:endParaRPr lang="en-US" sz="3600" b="1" dirty="0"/>
          </a:p>
          <a:p>
            <a:pPr>
              <a:lnSpc>
                <a:spcPct val="80000"/>
              </a:lnSpc>
              <a:tabLst>
                <a:tab pos="2395538" algn="l"/>
                <a:tab pos="2917825" algn="l"/>
              </a:tabLst>
            </a:pPr>
            <a:endParaRPr lang="en-US" b="1" dirty="0"/>
          </a:p>
          <a:p>
            <a:pPr>
              <a:lnSpc>
                <a:spcPct val="80000"/>
              </a:lnSpc>
              <a:buFontTx/>
              <a:buNone/>
              <a:tabLst>
                <a:tab pos="2395538" algn="l"/>
                <a:tab pos="2917825" algn="l"/>
              </a:tabLst>
            </a:pP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988F0-5677-4009-AF3B-B3DF5229EFE7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172200"/>
            <a:ext cx="3962400" cy="47625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err="1"/>
              <a:t>Fungsi</a:t>
            </a:r>
            <a:r>
              <a:rPr lang="en-US" sz="4400" b="1" dirty="0"/>
              <a:t> </a:t>
            </a:r>
            <a:r>
              <a:rPr lang="en-US" sz="4400" b="1" dirty="0" err="1" smtClean="0"/>
              <a:t>peralatan</a:t>
            </a:r>
            <a:endParaRPr lang="en-US" sz="4400" b="1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b="1" dirty="0"/>
          </a:p>
          <a:p>
            <a:r>
              <a:rPr lang="en-US" sz="4000" b="1" dirty="0" smtClean="0"/>
              <a:t>CD recorder,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merekam</a:t>
            </a:r>
            <a:r>
              <a:rPr lang="en-US" sz="4000" b="1" dirty="0" smtClean="0"/>
              <a:t>/burning program </a:t>
            </a:r>
            <a:r>
              <a:rPr lang="en-US" sz="4000" b="1" dirty="0" err="1" smtClean="0"/>
              <a:t>sebagai</a:t>
            </a:r>
            <a:r>
              <a:rPr lang="en-US" sz="4000" b="1" dirty="0" smtClean="0"/>
              <a:t> master program</a:t>
            </a:r>
          </a:p>
          <a:p>
            <a:r>
              <a:rPr lang="en-US" sz="4000" b="1" dirty="0" err="1" smtClean="0"/>
              <a:t>Komputer</a:t>
            </a:r>
            <a:r>
              <a:rPr lang="en-US" sz="4000" b="1" dirty="0"/>
              <a:t>, </a:t>
            </a:r>
            <a:r>
              <a:rPr lang="en-US" sz="4000" b="1" dirty="0" err="1"/>
              <a:t>alat</a:t>
            </a:r>
            <a:r>
              <a:rPr lang="en-US" sz="4000" b="1" dirty="0"/>
              <a:t> </a:t>
            </a:r>
            <a:r>
              <a:rPr lang="en-US" sz="4000" b="1" dirty="0" err="1"/>
              <a:t>untuk</a:t>
            </a:r>
            <a:r>
              <a:rPr lang="en-US" sz="4000" b="1" dirty="0"/>
              <a:t> </a:t>
            </a:r>
            <a:r>
              <a:rPr lang="en-US" sz="4000" b="1" dirty="0" err="1"/>
              <a:t>merekam</a:t>
            </a:r>
            <a:r>
              <a:rPr lang="en-US" sz="4000" b="1" dirty="0"/>
              <a:t> </a:t>
            </a:r>
            <a:r>
              <a:rPr lang="en-US" sz="4000" b="1" dirty="0" err="1"/>
              <a:t>suara</a:t>
            </a:r>
            <a:r>
              <a:rPr lang="en-US" sz="4000" b="1" dirty="0"/>
              <a:t> </a:t>
            </a:r>
            <a:r>
              <a:rPr lang="en-US" sz="4000" b="1" dirty="0" err="1"/>
              <a:t>menggunakan</a:t>
            </a:r>
            <a:r>
              <a:rPr lang="en-US" sz="4000" b="1" dirty="0"/>
              <a:t> </a:t>
            </a:r>
            <a:r>
              <a:rPr lang="en-US" sz="4000" b="1" dirty="0" err="1"/>
              <a:t>hardisk</a:t>
            </a:r>
            <a:r>
              <a:rPr lang="en-US" sz="4000" b="1" dirty="0"/>
              <a:t> </a:t>
            </a:r>
            <a:r>
              <a:rPr lang="en-US" sz="4000" b="1" dirty="0" err="1"/>
              <a:t>pada</a:t>
            </a:r>
            <a:r>
              <a:rPr lang="en-US" sz="4000" b="1" dirty="0"/>
              <a:t> CPU </a:t>
            </a:r>
            <a:r>
              <a:rPr lang="en-US" sz="4000" b="1" dirty="0" err="1" smtClean="0"/>
              <a:t>komputer</a:t>
            </a:r>
            <a:endParaRPr lang="en-US" sz="4000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962400" cy="381000"/>
          </a:xfrm>
        </p:spPr>
        <p:txBody>
          <a:bodyPr/>
          <a:lstStyle/>
          <a:p>
            <a:r>
              <a:rPr lang="en-US" smtClean="0"/>
              <a:t>Pertemuan 8  Blok Diagram peralatan Radio</a:t>
            </a:r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838200"/>
          </a:xfrm>
        </p:spPr>
        <p:txBody>
          <a:bodyPr>
            <a:normAutofit/>
          </a:bodyPr>
          <a:lstStyle/>
          <a:p>
            <a:r>
              <a:rPr lang="en-US" sz="4400" b="1" dirty="0" err="1"/>
              <a:t>Fungsi</a:t>
            </a:r>
            <a:r>
              <a:rPr lang="en-US" sz="4400" b="1" dirty="0"/>
              <a:t> </a:t>
            </a:r>
            <a:r>
              <a:rPr lang="en-US" sz="4400" b="1" dirty="0" err="1"/>
              <a:t>peralatan</a:t>
            </a:r>
            <a:endParaRPr lang="en-US" sz="4400" b="1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86800" cy="4784725"/>
          </a:xfrm>
        </p:spPr>
        <p:txBody>
          <a:bodyPr>
            <a:noAutofit/>
          </a:bodyPr>
          <a:lstStyle/>
          <a:p>
            <a:pPr defTabSz="1092200">
              <a:tabLst>
                <a:tab pos="3200400" algn="l"/>
                <a:tab pos="3497263" algn="l"/>
              </a:tabLst>
            </a:pPr>
            <a:r>
              <a:rPr lang="en-US" sz="3800" b="1" dirty="0"/>
              <a:t>Amplifier  </a:t>
            </a:r>
            <a:r>
              <a:rPr lang="en-US" sz="3800" b="1" dirty="0" smtClean="0"/>
              <a:t>	: 	</a:t>
            </a:r>
            <a:r>
              <a:rPr lang="en-US" sz="3800" b="1" dirty="0" err="1" smtClean="0"/>
              <a:t>alat</a:t>
            </a:r>
            <a:r>
              <a:rPr lang="en-US" sz="3800" b="1" dirty="0" smtClean="0"/>
              <a:t> </a:t>
            </a:r>
            <a:r>
              <a:rPr lang="en-US" sz="3800" b="1" dirty="0" err="1"/>
              <a:t>pengeras</a:t>
            </a:r>
            <a:r>
              <a:rPr lang="en-US" sz="3800" b="1" dirty="0"/>
              <a:t> </a:t>
            </a:r>
            <a:r>
              <a:rPr lang="en-US" sz="3800" b="1" dirty="0" err="1"/>
              <a:t>getaraan</a:t>
            </a:r>
            <a:r>
              <a:rPr lang="en-US" sz="3800" b="1" dirty="0"/>
              <a:t>   	</a:t>
            </a:r>
            <a:r>
              <a:rPr lang="en-US" sz="3800" b="1" dirty="0" smtClean="0"/>
              <a:t>	</a:t>
            </a:r>
            <a:r>
              <a:rPr lang="en-US" sz="3800" b="1" dirty="0" err="1" smtClean="0"/>
              <a:t>listrik</a:t>
            </a:r>
            <a:r>
              <a:rPr lang="en-US" sz="3800" b="1" dirty="0" smtClean="0"/>
              <a:t> </a:t>
            </a:r>
            <a:r>
              <a:rPr lang="en-US" sz="3800" b="1" dirty="0" err="1" smtClean="0"/>
              <a:t>sebelum</a:t>
            </a:r>
            <a:r>
              <a:rPr lang="en-US" sz="3800" b="1" dirty="0" smtClean="0"/>
              <a:t> </a:t>
            </a:r>
            <a:r>
              <a:rPr lang="en-US" sz="3800" b="1" dirty="0" err="1"/>
              <a:t>diumpan</a:t>
            </a:r>
            <a:r>
              <a:rPr lang="en-US" sz="3800" b="1" dirty="0"/>
              <a:t> </a:t>
            </a:r>
            <a:r>
              <a:rPr lang="en-US" sz="3800" b="1" dirty="0" smtClean="0"/>
              <a:t>		</a:t>
            </a:r>
            <a:r>
              <a:rPr lang="en-US" sz="3800" b="1" dirty="0" err="1" smtClean="0"/>
              <a:t>ke</a:t>
            </a:r>
            <a:r>
              <a:rPr lang="en-US" sz="3800" b="1" dirty="0" smtClean="0"/>
              <a:t> loud speaker </a:t>
            </a:r>
            <a:r>
              <a:rPr lang="en-US" sz="3800" b="1" dirty="0"/>
              <a:t>					</a:t>
            </a:r>
          </a:p>
          <a:p>
            <a:pPr defTabSz="1092200">
              <a:tabLst>
                <a:tab pos="3268663" algn="l"/>
              </a:tabLst>
            </a:pPr>
            <a:r>
              <a:rPr lang="en-US" sz="3800" b="1" dirty="0"/>
              <a:t>Loud Speaker : </a:t>
            </a:r>
            <a:r>
              <a:rPr lang="en-US" sz="3800" b="1" dirty="0" smtClean="0"/>
              <a:t>  </a:t>
            </a:r>
            <a:r>
              <a:rPr lang="en-US" sz="3800" b="1" dirty="0" err="1"/>
              <a:t>alat</a:t>
            </a:r>
            <a:r>
              <a:rPr lang="en-US" sz="3800" b="1" dirty="0"/>
              <a:t> yang </a:t>
            </a:r>
            <a:r>
              <a:rPr lang="en-US" sz="3800" b="1" dirty="0" err="1"/>
              <a:t>merubah</a:t>
            </a:r>
            <a:r>
              <a:rPr lang="en-US" sz="3800" b="1" dirty="0"/>
              <a:t> 		 </a:t>
            </a:r>
            <a:r>
              <a:rPr lang="en-US" sz="3800" b="1" dirty="0" smtClean="0"/>
              <a:t>   </a:t>
            </a:r>
            <a:r>
              <a:rPr lang="en-US" sz="3800" b="1" dirty="0" err="1" smtClean="0"/>
              <a:t>getaran</a:t>
            </a:r>
            <a:r>
              <a:rPr lang="en-US" sz="3800" b="1" dirty="0" smtClean="0"/>
              <a:t> </a:t>
            </a:r>
            <a:r>
              <a:rPr lang="en-US" sz="3800" b="1" dirty="0" err="1"/>
              <a:t>listrik</a:t>
            </a:r>
            <a:r>
              <a:rPr lang="en-US" sz="3800" b="1" dirty="0"/>
              <a:t> </a:t>
            </a:r>
            <a:r>
              <a:rPr lang="en-US" sz="3800" b="1" dirty="0" smtClean="0"/>
              <a:t>	</a:t>
            </a:r>
            <a:r>
              <a:rPr lang="en-US" sz="3800" b="1" dirty="0"/>
              <a:t> </a:t>
            </a:r>
            <a:r>
              <a:rPr lang="en-US" sz="3800" b="1" dirty="0" smtClean="0"/>
              <a:t>   </a:t>
            </a:r>
            <a:r>
              <a:rPr lang="en-US" sz="3800" b="1" dirty="0" err="1" smtClean="0"/>
              <a:t>menjadi</a:t>
            </a:r>
            <a:r>
              <a:rPr lang="en-US" sz="3800" b="1" dirty="0" smtClean="0"/>
              <a:t>  </a:t>
            </a:r>
            <a:r>
              <a:rPr lang="en-US" sz="3800" b="1" dirty="0" err="1"/>
              <a:t>getaran</a:t>
            </a:r>
            <a:r>
              <a:rPr lang="en-US" sz="3800" b="1" dirty="0"/>
              <a:t> </a:t>
            </a:r>
            <a:r>
              <a:rPr lang="en-US" sz="3800" b="1" dirty="0" smtClean="0"/>
              <a:t>  	     </a:t>
            </a:r>
            <a:r>
              <a:rPr lang="en-US" sz="3800" b="1" dirty="0" err="1" smtClean="0"/>
              <a:t>suara</a:t>
            </a:r>
            <a:endParaRPr lang="en-US" sz="3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4419600" cy="3048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562600"/>
          </a:xfrm>
        </p:spPr>
        <p:txBody>
          <a:bodyPr>
            <a:normAutofit fontScale="92500" lnSpcReduction="10000"/>
          </a:bodyPr>
          <a:lstStyle/>
          <a:p>
            <a:pPr marL="387350" indent="-277813"/>
            <a:r>
              <a:rPr lang="en-US" sz="4000" b="1" dirty="0" err="1" smtClean="0"/>
              <a:t>Komputer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berfungsi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merekam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sember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suara</a:t>
            </a:r>
            <a:r>
              <a:rPr lang="en-US" sz="4000" b="1" dirty="0" smtClean="0"/>
              <a:t> 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audio mixer, </a:t>
            </a:r>
            <a:r>
              <a:rPr lang="en-US" sz="4000" b="1" dirty="0" err="1" smtClean="0"/>
              <a:t>termasuk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hasil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rekaman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reporter </a:t>
            </a:r>
            <a:r>
              <a:rPr lang="en-US" sz="4000" b="1" dirty="0" err="1" smtClean="0"/>
              <a:t>dilapangan</a:t>
            </a:r>
            <a:r>
              <a:rPr lang="en-US" sz="4000" b="1" dirty="0" smtClean="0"/>
              <a:t>.</a:t>
            </a:r>
          </a:p>
          <a:p>
            <a:pPr marL="387350" indent="-277813"/>
            <a:r>
              <a:rPr lang="en-US" sz="4000" b="1" dirty="0" err="1" smtClean="0"/>
              <a:t>Selain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hasil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rekaman</a:t>
            </a:r>
            <a:r>
              <a:rPr lang="en-US" sz="4000" b="1" dirty="0" smtClean="0"/>
              <a:t>, reporter </a:t>
            </a:r>
            <a:r>
              <a:rPr lang="en-US" sz="4000" b="1" dirty="0" err="1" smtClean="0"/>
              <a:t>juga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mencatat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fakta</a:t>
            </a:r>
            <a:r>
              <a:rPr lang="en-US" sz="4000" b="1" dirty="0" smtClean="0"/>
              <a:t>/data yang </a:t>
            </a:r>
            <a:r>
              <a:rPr lang="en-US" sz="4000" b="1" dirty="0" err="1" smtClean="0"/>
              <a:t>ditemui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dilapangan</a:t>
            </a:r>
            <a:r>
              <a:rPr lang="en-US" sz="4000" b="1" dirty="0" smtClean="0"/>
              <a:t>, </a:t>
            </a:r>
          </a:p>
          <a:p>
            <a:pPr marL="387350" indent="-277813"/>
            <a:r>
              <a:rPr lang="en-US" sz="4000" b="1" dirty="0" err="1" smtClean="0"/>
              <a:t>Fakta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tadi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kemudian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ditulis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menjadi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berita</a:t>
            </a:r>
            <a:r>
              <a:rPr lang="en-US" sz="4000" b="1" dirty="0" smtClean="0"/>
              <a:t>, yang </a:t>
            </a:r>
            <a:r>
              <a:rPr lang="en-US" sz="4000" b="1" dirty="0" err="1" smtClean="0"/>
              <a:t>bisa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saja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dibacakan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sendiri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atau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oleh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penyiar</a:t>
            </a:r>
            <a:r>
              <a:rPr lang="en-US" sz="4000" b="1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267200" y="152400"/>
            <a:ext cx="2895600" cy="288925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86800" cy="4860925"/>
          </a:xfrm>
        </p:spPr>
        <p:txBody>
          <a:bodyPr>
            <a:normAutofit/>
          </a:bodyPr>
          <a:lstStyle/>
          <a:p>
            <a:pPr marL="387350" indent="-277813"/>
            <a:r>
              <a:rPr lang="en-US" sz="4000" b="1" dirty="0" smtClean="0"/>
              <a:t>Program radio </a:t>
            </a:r>
            <a:r>
              <a:rPr lang="en-US" sz="4000" b="1" dirty="0" err="1" smtClean="0"/>
              <a:t>tadi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masih</a:t>
            </a:r>
            <a:r>
              <a:rPr lang="en-US" sz="4000" b="1" dirty="0" smtClean="0"/>
              <a:t> program </a:t>
            </a:r>
            <a:r>
              <a:rPr lang="en-US" sz="4000" b="1" dirty="0" err="1" smtClean="0"/>
              <a:t>setengah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jadi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belum</a:t>
            </a:r>
            <a:r>
              <a:rPr lang="en-US" sz="4000" b="1" dirty="0" smtClean="0"/>
              <a:t> final), </a:t>
            </a:r>
            <a:r>
              <a:rPr lang="en-US" sz="4000" b="1" dirty="0" err="1" smtClean="0"/>
              <a:t>lalu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dilakukan</a:t>
            </a:r>
            <a:r>
              <a:rPr lang="en-US" sz="4000" b="1" dirty="0" smtClean="0"/>
              <a:t> editing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menyesuaiakan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dengan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durasi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tersedia</a:t>
            </a:r>
            <a:r>
              <a:rPr lang="en-US" sz="4000" b="1" dirty="0" smtClean="0"/>
              <a:t>, </a:t>
            </a:r>
            <a:r>
              <a:rPr lang="en-US" sz="4000" b="1" dirty="0" err="1" smtClean="0"/>
              <a:t>Durasi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termasuk</a:t>
            </a:r>
            <a:r>
              <a:rPr lang="en-US" sz="4000" b="1" dirty="0" smtClean="0"/>
              <a:t> tune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pembukaan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penyiar</a:t>
            </a:r>
            <a:r>
              <a:rPr lang="en-US" sz="4000" b="1" dirty="0" smtClean="0"/>
              <a:t>.</a:t>
            </a:r>
            <a:endParaRPr lang="en-US" sz="40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810000" cy="3810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On air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/>
            <a:r>
              <a:rPr lang="en-US" sz="4000" b="1" dirty="0" smtClean="0"/>
              <a:t>Program yang </a:t>
            </a:r>
            <a:r>
              <a:rPr lang="en-US" sz="4000" b="1" dirty="0" err="1" smtClean="0"/>
              <a:t>telah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diedit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lalu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dikirim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keserver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komputer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dapat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diakses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komputer</a:t>
            </a:r>
            <a:r>
              <a:rPr lang="en-US" sz="4000" b="1" dirty="0" smtClean="0"/>
              <a:t> yang </a:t>
            </a:r>
            <a:r>
              <a:rPr lang="en-US" sz="4000" b="1" dirty="0" err="1" smtClean="0"/>
              <a:t>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diruangan</a:t>
            </a:r>
            <a:r>
              <a:rPr lang="en-US" sz="4000" b="1" dirty="0" smtClean="0"/>
              <a:t> on air (</a:t>
            </a:r>
            <a:r>
              <a:rPr lang="en-US" sz="4000" b="1" dirty="0" err="1" smtClean="0"/>
              <a:t>ruang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siaran</a:t>
            </a:r>
            <a:r>
              <a:rPr lang="en-US" sz="4000" b="1" dirty="0" smtClean="0"/>
              <a:t>)</a:t>
            </a:r>
          </a:p>
          <a:p>
            <a:pPr marL="457200" indent="-457200"/>
            <a:r>
              <a:rPr lang="en-US" sz="4000" b="1" dirty="0" err="1" smtClean="0"/>
              <a:t>Pada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komputer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telah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tersusun</a:t>
            </a:r>
            <a:r>
              <a:rPr lang="en-US" sz="4000" b="1" dirty="0" smtClean="0"/>
              <a:t> play list </a:t>
            </a:r>
            <a:r>
              <a:rPr lang="en-US" sz="4000" b="1" dirty="0" err="1" smtClean="0"/>
              <a:t>acara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siaran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siaran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harian</a:t>
            </a:r>
            <a:r>
              <a:rPr lang="en-US" sz="4000" b="1" dirty="0" smtClean="0"/>
              <a:t> minimal </a:t>
            </a:r>
            <a:r>
              <a:rPr lang="en-US" sz="4000" b="1" dirty="0" err="1" smtClean="0"/>
              <a:t>untuk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seminggu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dari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pagi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sampai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malam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hari</a:t>
            </a:r>
            <a:endParaRPr lang="en-US" sz="4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E50EF8-A0F3-40F3-8545-FFF0B460AD6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3810000" cy="457200"/>
          </a:xfrm>
        </p:spPr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8  Blok Diagram </a:t>
            </a:r>
            <a:r>
              <a:rPr lang="en-US" dirty="0" err="1" smtClean="0"/>
              <a:t>peralatan</a:t>
            </a:r>
            <a:r>
              <a:rPr lang="en-US" dirty="0" smtClean="0"/>
              <a:t> Radio</a:t>
            </a:r>
            <a:endParaRPr lang="en-US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740</TotalTime>
  <Words>550</Words>
  <Application>Microsoft Office PowerPoint</Application>
  <PresentationFormat>On-screen Show (4:3)</PresentationFormat>
  <Paragraphs>129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Trek</vt:lpstr>
      <vt:lpstr>peralatan studio radio</vt:lpstr>
      <vt:lpstr>Blok diagram peralatan Studio</vt:lpstr>
      <vt:lpstr>Fungsi peralatan</vt:lpstr>
      <vt:lpstr>Fungsi peralatan</vt:lpstr>
      <vt:lpstr>Fungsi peralatan</vt:lpstr>
      <vt:lpstr>Fungsi peralatan</vt:lpstr>
      <vt:lpstr>PowerPoint Presentation</vt:lpstr>
      <vt:lpstr>PowerPoint Presentation</vt:lpstr>
      <vt:lpstr>On air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Dynamic Microphone</vt:lpstr>
      <vt:lpstr>PowerPoint Presentation</vt:lpstr>
      <vt:lpstr>PowerPoint Presentation</vt:lpstr>
      <vt:lpstr>Condensor microphone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ADVAN</dc:creator>
  <cp:lastModifiedBy>May</cp:lastModifiedBy>
  <cp:revision>29</cp:revision>
  <dcterms:created xsi:type="dcterms:W3CDTF">2011-11-27T01:39:28Z</dcterms:created>
  <dcterms:modified xsi:type="dcterms:W3CDTF">2015-04-25T07:44:40Z</dcterms:modified>
</cp:coreProperties>
</file>