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8" r:id="rId4"/>
    <p:sldId id="269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27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085F-7AC7-4F39-829E-D65B38D28ACE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EACB-088B-477B-B6EE-F3696759E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79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085F-7AC7-4F39-829E-D65B38D28ACE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EACB-088B-477B-B6EE-F3696759E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7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085F-7AC7-4F39-829E-D65B38D28ACE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EACB-088B-477B-B6EE-F3696759E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1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085F-7AC7-4F39-829E-D65B38D28ACE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EACB-088B-477B-B6EE-F3696759E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9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085F-7AC7-4F39-829E-D65B38D28ACE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EACB-088B-477B-B6EE-F3696759E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085F-7AC7-4F39-829E-D65B38D28ACE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EACB-088B-477B-B6EE-F3696759E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3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085F-7AC7-4F39-829E-D65B38D28ACE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EACB-088B-477B-B6EE-F3696759E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2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085F-7AC7-4F39-829E-D65B38D28ACE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EACB-088B-477B-B6EE-F3696759E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085F-7AC7-4F39-829E-D65B38D28ACE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EACB-088B-477B-B6EE-F3696759E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5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085F-7AC7-4F39-829E-D65B38D28ACE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EACB-088B-477B-B6EE-F3696759E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69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085F-7AC7-4F39-829E-D65B38D28ACE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EACB-088B-477B-B6EE-F3696759E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6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085F-7AC7-4F39-829E-D65B38D28ACE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9EACB-088B-477B-B6EE-F3696759E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6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4" t="8019" r="10967" b="14471"/>
          <a:stretch/>
        </p:blipFill>
        <p:spPr>
          <a:xfrm>
            <a:off x="7751928" y="2590800"/>
            <a:ext cx="1392072" cy="13644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787775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/>
              <a:t>Mata </a:t>
            </a:r>
            <a:r>
              <a:rPr lang="en-US" sz="2800" dirty="0" err="1" smtClean="0"/>
              <a:t>kuliah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/>
              <a:t>PSA/IKLAN LAYANAN MASYARAKAT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791200"/>
            <a:ext cx="6400800" cy="1066800"/>
          </a:xfrm>
        </p:spPr>
        <p:txBody>
          <a:bodyPr>
            <a:normAutofit/>
          </a:bodyPr>
          <a:lstStyle/>
          <a:p>
            <a:pPr algn="r"/>
            <a:r>
              <a:rPr lang="en-US" sz="2400" dirty="0" err="1" smtClean="0"/>
              <a:t>Dosen</a:t>
            </a:r>
            <a:r>
              <a:rPr lang="en-US" sz="2400" dirty="0" smtClean="0"/>
              <a:t>:</a:t>
            </a:r>
          </a:p>
          <a:p>
            <a:pPr algn="r"/>
            <a:r>
              <a:rPr lang="en-US" sz="2400" dirty="0" smtClean="0"/>
              <a:t>Andri Budiwidodo, </a:t>
            </a:r>
            <a:r>
              <a:rPr lang="en-US" sz="2400" dirty="0" err="1" smtClean="0"/>
              <a:t>S.Si</a:t>
            </a:r>
            <a:r>
              <a:rPr lang="en-US" sz="2400" dirty="0" smtClean="0"/>
              <a:t>., </a:t>
            </a:r>
            <a:r>
              <a:rPr lang="en-US" sz="2400" dirty="0" err="1" smtClean="0"/>
              <a:t>M.I.Kom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0"/>
            <a:ext cx="3733800" cy="26770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4495800"/>
            <a:ext cx="3721455" cy="2362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73" b="10285"/>
          <a:stretch/>
        </p:blipFill>
        <p:spPr>
          <a:xfrm>
            <a:off x="164733" y="2647950"/>
            <a:ext cx="3721454" cy="19379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0"/>
            <a:ext cx="3746122" cy="2661719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371600" y="457797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800" dirty="0" err="1" smtClean="0"/>
              <a:t>Pertemuan</a:t>
            </a:r>
            <a:r>
              <a:rPr lang="en-US" sz="2800" dirty="0" smtClean="0"/>
              <a:t> 12</a:t>
            </a:r>
          </a:p>
        </p:txBody>
      </p:sp>
    </p:spTree>
    <p:extLst>
      <p:ext uri="{BB962C8B-B14F-4D97-AF65-F5344CB8AC3E}">
        <p14:creationId xmlns:p14="http://schemas.microsoft.com/office/powerpoint/2010/main" val="191258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Above The Line</a:t>
            </a:r>
            <a:r>
              <a:rPr lang="en-US" b="1" dirty="0" smtClean="0"/>
              <a:t> (ATL)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dirty="0" smtClean="0"/>
              <a:t>Above the line </a:t>
            </a:r>
            <a:r>
              <a:rPr lang="en-US" dirty="0" err="1" smtClean="0"/>
              <a:t>adalah</a:t>
            </a:r>
            <a:r>
              <a:rPr lang="en-US" dirty="0" smtClean="0"/>
              <a:t> media </a:t>
            </a:r>
            <a:r>
              <a:rPr lang="en-US" dirty="0" err="1" smtClean="0"/>
              <a:t>lini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Komunikasinya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media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massal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koran</a:t>
            </a:r>
            <a:r>
              <a:rPr lang="en-US" dirty="0" smtClean="0"/>
              <a:t>, </a:t>
            </a:r>
            <a:r>
              <a:rPr lang="en-US" dirty="0" err="1" smtClean="0"/>
              <a:t>majalah</a:t>
            </a:r>
            <a:r>
              <a:rPr lang="en-US" dirty="0" smtClean="0"/>
              <a:t>, </a:t>
            </a:r>
            <a:r>
              <a:rPr lang="en-US" dirty="0" err="1" smtClean="0"/>
              <a:t>televisi</a:t>
            </a:r>
            <a:r>
              <a:rPr lang="en-US" dirty="0" smtClean="0"/>
              <a:t>, radio, internet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</a:p>
          <a:p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pasang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di </a:t>
            </a:r>
            <a:r>
              <a:rPr lang="en-US" dirty="0" err="1" smtClean="0"/>
              <a:t>koran</a:t>
            </a:r>
            <a:r>
              <a:rPr lang="en-US" dirty="0" smtClean="0"/>
              <a:t>, </a:t>
            </a:r>
            <a:r>
              <a:rPr lang="en-US" dirty="0" err="1" smtClean="0"/>
              <a:t>majalah</a:t>
            </a:r>
            <a:r>
              <a:rPr lang="en-US" dirty="0" smtClean="0"/>
              <a:t>, </a:t>
            </a:r>
            <a:r>
              <a:rPr lang="en-US" dirty="0" err="1" smtClean="0"/>
              <a:t>televisi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internet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image,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full factor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 </a:t>
            </a:r>
            <a:r>
              <a:rPr lang="en-US" dirty="0" err="1" smtClean="0"/>
              <a:t>berbagai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dipasang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, </a:t>
            </a:r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terlunasi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pemasangan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cuma-Cuma</a:t>
            </a:r>
            <a:r>
              <a:rPr lang="en-US" dirty="0" smtClean="0"/>
              <a:t> (free) </a:t>
            </a:r>
            <a:r>
              <a:rPr lang="en-US" dirty="0" err="1" smtClean="0"/>
              <a:t>karena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untung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yang </a:t>
            </a:r>
            <a:r>
              <a:rPr lang="en-US" dirty="0" err="1" smtClean="0"/>
              <a:t>diterbitkan</a:t>
            </a:r>
            <a:r>
              <a:rPr lang="en-US" dirty="0" smtClean="0"/>
              <a:t> di media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7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Koran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Koran </a:t>
            </a:r>
            <a:r>
              <a:rPr lang="en-US" dirty="0" err="1" smtClean="0"/>
              <a:t>merupakan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.</a:t>
            </a:r>
          </a:p>
          <a:p>
            <a:r>
              <a:rPr lang="en-US" dirty="0"/>
              <a:t>Media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koran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.</a:t>
            </a:r>
          </a:p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i="1" dirty="0" smtClean="0"/>
              <a:t>display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koran</a:t>
            </a:r>
            <a:r>
              <a:rPr lang="en-US" dirty="0" smtClean="0"/>
              <a:t> (</a:t>
            </a:r>
            <a:r>
              <a:rPr lang="en-US" i="1" dirty="0" smtClean="0"/>
              <a:t>display</a:t>
            </a:r>
            <a:r>
              <a:rPr lang="en-US" dirty="0" smtClean="0"/>
              <a:t>)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,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seperempat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koran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koran</a:t>
            </a:r>
            <a:r>
              <a:rPr lang="en-US" dirty="0" smtClean="0"/>
              <a:t> (</a:t>
            </a:r>
            <a:r>
              <a:rPr lang="en-US" i="1" dirty="0" smtClean="0"/>
              <a:t>display</a:t>
            </a:r>
            <a:r>
              <a:rPr lang="en-US" dirty="0" smtClean="0"/>
              <a:t>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(</a:t>
            </a:r>
            <a:r>
              <a:rPr lang="en-US" i="1" dirty="0" smtClean="0"/>
              <a:t>headline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(</a:t>
            </a:r>
            <a:r>
              <a:rPr lang="en-US" dirty="0" err="1" smtClean="0"/>
              <a:t>gambar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visual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Secara</a:t>
            </a:r>
            <a:r>
              <a:rPr lang="en-US" dirty="0" smtClean="0"/>
              <a:t> visual, </a:t>
            </a:r>
            <a:r>
              <a:rPr lang="en-US" dirty="0" err="1" smtClean="0"/>
              <a:t>tampilan</a:t>
            </a:r>
            <a:r>
              <a:rPr lang="en-US" dirty="0" smtClean="0"/>
              <a:t> yang </a:t>
            </a:r>
            <a:r>
              <a:rPr lang="en-US" dirty="0" err="1" smtClean="0"/>
              <a:t>ditonjolkan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gambarnya</a:t>
            </a:r>
            <a:r>
              <a:rPr lang="en-US" dirty="0" smtClean="0"/>
              <a:t>,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(</a:t>
            </a:r>
            <a:r>
              <a:rPr lang="en-US" i="1" dirty="0" smtClean="0"/>
              <a:t>headline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23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Kelebihan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Kekurangan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Iklan</a:t>
            </a:r>
            <a:r>
              <a:rPr lang="en-US" sz="3600" b="1" dirty="0" smtClean="0"/>
              <a:t> Display </a:t>
            </a:r>
            <a:r>
              <a:rPr lang="en-US" sz="3600" b="1" dirty="0" err="1" smtClean="0"/>
              <a:t>pada</a:t>
            </a:r>
            <a:r>
              <a:rPr lang="en-US" sz="3600" b="1" dirty="0" smtClean="0"/>
              <a:t> Koran/Surat </a:t>
            </a:r>
            <a:r>
              <a:rPr lang="en-US" sz="3600" b="1" dirty="0" err="1" smtClean="0"/>
              <a:t>Kabar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4040188" cy="639762"/>
          </a:xfrm>
        </p:spPr>
        <p:txBody>
          <a:bodyPr/>
          <a:lstStyle/>
          <a:p>
            <a:r>
              <a:rPr lang="en-US" dirty="0" err="1" smtClean="0"/>
              <a:t>Kelebihan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25561"/>
            <a:ext cx="4040188" cy="5303839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Jangkauan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perkotaan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Fleksibilitas</a:t>
            </a:r>
            <a:r>
              <a:rPr lang="en-US" dirty="0" smtClean="0"/>
              <a:t>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sewaktu-waktu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diterbitkan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media yang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, </a:t>
            </a:r>
            <a:r>
              <a:rPr lang="en-US" dirty="0" err="1" smtClean="0"/>
              <a:t>penempatan</a:t>
            </a:r>
            <a:r>
              <a:rPr lang="en-US" dirty="0" smtClean="0"/>
              <a:t> yang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interest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menganggap</a:t>
            </a:r>
            <a:r>
              <a:rPr lang="en-US" dirty="0" smtClean="0"/>
              <a:t> </a:t>
            </a:r>
            <a:r>
              <a:rPr lang="en-US" dirty="0" err="1" smtClean="0"/>
              <a:t>koran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media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menjangkau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, regional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(</a:t>
            </a:r>
            <a:r>
              <a:rPr lang="en-US" dirty="0" err="1" smtClean="0"/>
              <a:t>jangkauan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Fleksibel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endParaRPr lang="en-US" dirty="0" smtClean="0"/>
          </a:p>
          <a:p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terperinci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dibawa</a:t>
            </a:r>
            <a:r>
              <a:rPr lang="en-US" dirty="0" smtClean="0"/>
              <a:t> </a:t>
            </a:r>
            <a:r>
              <a:rPr lang="en-US" dirty="0" err="1" smtClean="0"/>
              <a:t>kemana</a:t>
            </a:r>
            <a:r>
              <a:rPr lang="en-US" dirty="0" smtClean="0"/>
              <a:t>-mana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685800"/>
            <a:ext cx="4041775" cy="639762"/>
          </a:xfrm>
        </p:spPr>
        <p:txBody>
          <a:bodyPr/>
          <a:lstStyle/>
          <a:p>
            <a:r>
              <a:rPr lang="en-US" dirty="0" err="1" smtClean="0"/>
              <a:t>Kekurangan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25562"/>
            <a:ext cx="4041775" cy="395128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menggunak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buram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terendah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pasang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endParaRPr lang="en-US" dirty="0" smtClean="0"/>
          </a:p>
          <a:p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bertahan</a:t>
            </a:r>
            <a:r>
              <a:rPr lang="en-US" dirty="0" smtClean="0"/>
              <a:t> lama di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yang </a:t>
            </a:r>
            <a:r>
              <a:rPr lang="en-US" dirty="0" err="1" smtClean="0"/>
              <a:t>enggan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terbitan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koran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71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Koran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lebarnya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lebar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koran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panjangnya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ditampilkan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kata-kata (</a:t>
            </a:r>
            <a:r>
              <a:rPr lang="en-US" dirty="0" err="1" smtClean="0"/>
              <a:t>teks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Tampilannya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(</a:t>
            </a:r>
            <a:r>
              <a:rPr lang="en-US" i="1" dirty="0" smtClean="0"/>
              <a:t>headline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dikombinasikan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25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Kelebihan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Kekurangan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Iklan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Kolom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pada</a:t>
            </a:r>
            <a:r>
              <a:rPr lang="en-US" sz="3600" b="1" dirty="0" smtClean="0"/>
              <a:t> Koran/Surat </a:t>
            </a:r>
            <a:r>
              <a:rPr lang="en-US" sz="3600" b="1" dirty="0" err="1" smtClean="0"/>
              <a:t>Kabar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4040188" cy="639762"/>
          </a:xfrm>
        </p:spPr>
        <p:txBody>
          <a:bodyPr/>
          <a:lstStyle/>
          <a:p>
            <a:r>
              <a:rPr lang="en-US" dirty="0" err="1" smtClean="0"/>
              <a:t>Kelebihan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219200"/>
            <a:ext cx="4495800" cy="5303839"/>
          </a:xfrm>
        </p:spPr>
        <p:txBody>
          <a:bodyPr>
            <a:noAutofit/>
          </a:bodyPr>
          <a:lstStyle/>
          <a:p>
            <a:r>
              <a:rPr lang="en-US" sz="1600" dirty="0" err="1" smtClean="0"/>
              <a:t>Jangkauan</a:t>
            </a:r>
            <a:r>
              <a:rPr lang="en-US" sz="1600" dirty="0" smtClean="0"/>
              <a:t> </a:t>
            </a:r>
            <a:r>
              <a:rPr lang="en-US" sz="1600" dirty="0" err="1" smtClean="0"/>
              <a:t>pasar</a:t>
            </a:r>
            <a:r>
              <a:rPr lang="en-US" sz="1600" dirty="0" smtClean="0"/>
              <a:t> </a:t>
            </a:r>
            <a:r>
              <a:rPr lang="en-US" sz="1600" dirty="0" err="1" smtClean="0"/>
              <a:t>cukup</a:t>
            </a:r>
            <a:r>
              <a:rPr lang="en-US" sz="1600" dirty="0" smtClean="0"/>
              <a:t> </a:t>
            </a:r>
            <a:r>
              <a:rPr lang="en-US" sz="1600" dirty="0" err="1" smtClean="0"/>
              <a:t>luas</a:t>
            </a:r>
            <a:r>
              <a:rPr lang="en-US" sz="1600" dirty="0" smtClean="0"/>
              <a:t>, </a:t>
            </a:r>
            <a:r>
              <a:rPr lang="en-US" sz="1600" dirty="0" err="1" smtClean="0"/>
              <a:t>khususnya</a:t>
            </a:r>
            <a:r>
              <a:rPr lang="en-US" sz="1600" dirty="0" smtClean="0"/>
              <a:t> </a:t>
            </a:r>
            <a:r>
              <a:rPr lang="en-US" sz="1600" dirty="0" err="1" smtClean="0"/>
              <a:t>perkotaan</a:t>
            </a:r>
            <a:r>
              <a:rPr lang="en-US" sz="1600" dirty="0" smtClean="0"/>
              <a:t>;</a:t>
            </a:r>
          </a:p>
          <a:p>
            <a:r>
              <a:rPr lang="en-US" sz="1600" dirty="0" err="1" smtClean="0"/>
              <a:t>Fleksibilitas</a:t>
            </a:r>
            <a:r>
              <a:rPr lang="en-US" sz="1600" dirty="0" smtClean="0"/>
              <a:t>, </a:t>
            </a:r>
            <a:r>
              <a:rPr lang="en-US" sz="1600" dirty="0" err="1" smtClean="0"/>
              <a:t>bisa</a:t>
            </a:r>
            <a:r>
              <a:rPr lang="en-US" sz="1600" dirty="0" smtClean="0"/>
              <a:t> </a:t>
            </a:r>
            <a:r>
              <a:rPr lang="en-US" sz="1600" dirty="0" err="1" smtClean="0"/>
              <a:t>ditulis</a:t>
            </a:r>
            <a:r>
              <a:rPr lang="en-US" sz="1600" dirty="0" smtClean="0"/>
              <a:t> </a:t>
            </a:r>
            <a:r>
              <a:rPr lang="en-US" sz="1600" dirty="0" err="1" smtClean="0"/>
              <a:t>sewaktu-waktu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diterbitkan</a:t>
            </a:r>
            <a:r>
              <a:rPr lang="en-US" sz="1600" dirty="0" smtClean="0"/>
              <a:t>;</a:t>
            </a:r>
          </a:p>
          <a:p>
            <a:r>
              <a:rPr lang="en-US" sz="1600" dirty="0" err="1" smtClean="0"/>
              <a:t>Sikap</a:t>
            </a:r>
            <a:r>
              <a:rPr lang="en-US" sz="1600" dirty="0" smtClean="0"/>
              <a:t> </a:t>
            </a:r>
            <a:r>
              <a:rPr lang="en-US" sz="1600" dirty="0" err="1" smtClean="0"/>
              <a:t>penerimaan</a:t>
            </a:r>
            <a:r>
              <a:rPr lang="en-US" sz="1600" dirty="0" smtClean="0"/>
              <a:t> </a:t>
            </a:r>
            <a:r>
              <a:rPr lang="en-US" sz="1600" dirty="0" err="1" smtClean="0"/>
              <a:t>audiens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baik</a:t>
            </a:r>
            <a:r>
              <a:rPr lang="en-US" sz="1600" dirty="0" smtClean="0"/>
              <a:t> </a:t>
            </a:r>
            <a:r>
              <a:rPr lang="en-US" sz="1600" dirty="0" err="1" smtClean="0"/>
              <a:t>terhadap</a:t>
            </a:r>
            <a:r>
              <a:rPr lang="en-US" sz="1600" dirty="0" smtClean="0"/>
              <a:t> </a:t>
            </a:r>
            <a:r>
              <a:rPr lang="en-US" sz="1600" dirty="0" err="1" smtClean="0"/>
              <a:t>isi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iklan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disampaikan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surat</a:t>
            </a:r>
            <a:r>
              <a:rPr lang="en-US" sz="1600" dirty="0" smtClean="0"/>
              <a:t> </a:t>
            </a:r>
            <a:r>
              <a:rPr lang="en-US" sz="1600" dirty="0" err="1" smtClean="0"/>
              <a:t>kabar</a:t>
            </a:r>
            <a:r>
              <a:rPr lang="en-US" sz="1600" dirty="0" smtClean="0"/>
              <a:t>;</a:t>
            </a:r>
          </a:p>
          <a:p>
            <a:r>
              <a:rPr lang="en-US" sz="1600" dirty="0" err="1" smtClean="0"/>
              <a:t>Merupakan</a:t>
            </a:r>
            <a:r>
              <a:rPr lang="en-US" sz="1600" dirty="0" smtClean="0"/>
              <a:t> media yang </a:t>
            </a:r>
            <a:r>
              <a:rPr lang="en-US" sz="1600" dirty="0" err="1" smtClean="0"/>
              <a:t>menyediakan</a:t>
            </a:r>
            <a:r>
              <a:rPr lang="en-US" sz="1600" dirty="0" smtClean="0"/>
              <a:t> </a:t>
            </a:r>
            <a:r>
              <a:rPr lang="en-US" sz="1600" dirty="0" err="1" smtClean="0"/>
              <a:t>segala</a:t>
            </a:r>
            <a:r>
              <a:rPr lang="en-US" sz="1600" dirty="0" smtClean="0"/>
              <a:t> </a:t>
            </a:r>
            <a:r>
              <a:rPr lang="en-US" sz="1600" dirty="0" err="1" smtClean="0"/>
              <a:t>macam</a:t>
            </a:r>
            <a:r>
              <a:rPr lang="en-US" sz="1600" dirty="0" smtClean="0"/>
              <a:t> </a:t>
            </a:r>
            <a:r>
              <a:rPr lang="en-US" sz="1600" dirty="0" err="1" smtClean="0"/>
              <a:t>ukuran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iklan</a:t>
            </a:r>
            <a:r>
              <a:rPr lang="en-US" sz="1600" dirty="0" smtClean="0"/>
              <a:t>, </a:t>
            </a:r>
            <a:r>
              <a:rPr lang="en-US" sz="1600" dirty="0" err="1" smtClean="0"/>
              <a:t>penempatan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cepat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interest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audiens</a:t>
            </a:r>
            <a:r>
              <a:rPr lang="en-US" sz="1600" dirty="0" smtClean="0"/>
              <a:t>;</a:t>
            </a:r>
          </a:p>
          <a:p>
            <a:r>
              <a:rPr lang="en-US" sz="1600" dirty="0" err="1" smtClean="0"/>
              <a:t>Pembaca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umum</a:t>
            </a:r>
            <a:r>
              <a:rPr lang="en-US" sz="1600" dirty="0" smtClean="0"/>
              <a:t> </a:t>
            </a:r>
            <a:r>
              <a:rPr lang="en-US" sz="1600" dirty="0" err="1" smtClean="0"/>
              <a:t>menganggap</a:t>
            </a:r>
            <a:r>
              <a:rPr lang="en-US" sz="1600" dirty="0" smtClean="0"/>
              <a:t> </a:t>
            </a:r>
            <a:r>
              <a:rPr lang="en-US" sz="1600" dirty="0" err="1" smtClean="0"/>
              <a:t>koran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sumber</a:t>
            </a:r>
            <a:r>
              <a:rPr lang="en-US" sz="1600" dirty="0" smtClean="0"/>
              <a:t> </a:t>
            </a:r>
            <a:r>
              <a:rPr lang="en-US" sz="1600" dirty="0" err="1" smtClean="0"/>
              <a:t>informasi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menggunakannya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media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mempengaruhi</a:t>
            </a:r>
            <a:r>
              <a:rPr lang="en-US" sz="1600" dirty="0" smtClean="0"/>
              <a:t> </a:t>
            </a:r>
            <a:r>
              <a:rPr lang="en-US" sz="1600" dirty="0" err="1" smtClean="0"/>
              <a:t>masyarakat</a:t>
            </a:r>
            <a:r>
              <a:rPr lang="en-US" sz="1600" dirty="0" smtClean="0"/>
              <a:t>;</a:t>
            </a:r>
          </a:p>
          <a:p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menjangkau</a:t>
            </a:r>
            <a:r>
              <a:rPr lang="en-US" sz="1600" dirty="0" smtClean="0"/>
              <a:t> </a:t>
            </a:r>
            <a:r>
              <a:rPr lang="en-US" sz="1600" dirty="0" err="1" smtClean="0"/>
              <a:t>daerah</a:t>
            </a:r>
            <a:r>
              <a:rPr lang="en-US" sz="1600" dirty="0" smtClean="0"/>
              <a:t> </a:t>
            </a:r>
            <a:r>
              <a:rPr lang="en-US" sz="1600" dirty="0" err="1" smtClean="0"/>
              <a:t>lokal</a:t>
            </a:r>
            <a:r>
              <a:rPr lang="en-US" sz="1600" dirty="0" smtClean="0"/>
              <a:t>, regional </a:t>
            </a:r>
            <a:r>
              <a:rPr lang="en-US" sz="1600" dirty="0" err="1" smtClean="0"/>
              <a:t>maupun</a:t>
            </a:r>
            <a:r>
              <a:rPr lang="en-US" sz="1600" dirty="0" smtClean="0"/>
              <a:t> </a:t>
            </a:r>
            <a:r>
              <a:rPr lang="en-US" sz="1600" dirty="0" err="1" smtClean="0"/>
              <a:t>nasional</a:t>
            </a:r>
            <a:r>
              <a:rPr lang="en-US" sz="1600" dirty="0" smtClean="0"/>
              <a:t> (</a:t>
            </a:r>
            <a:r>
              <a:rPr lang="en-US" sz="1600" dirty="0" err="1" smtClean="0"/>
              <a:t>jangkauan</a:t>
            </a:r>
            <a:r>
              <a:rPr lang="en-US" sz="1600" dirty="0" smtClean="0"/>
              <a:t> </a:t>
            </a:r>
            <a:r>
              <a:rPr lang="en-US" sz="1600" dirty="0" err="1" smtClean="0"/>
              <a:t>khalayak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luas</a:t>
            </a:r>
            <a:r>
              <a:rPr lang="en-US" sz="1600" dirty="0" smtClean="0"/>
              <a:t>)</a:t>
            </a:r>
          </a:p>
          <a:p>
            <a:r>
              <a:rPr lang="en-US" sz="1600" dirty="0" err="1" smtClean="0"/>
              <a:t>Fleksibel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menyesuaikan</a:t>
            </a:r>
            <a:r>
              <a:rPr lang="en-US" sz="1600" dirty="0" smtClean="0"/>
              <a:t> </a:t>
            </a:r>
            <a:r>
              <a:rPr lang="en-US" sz="1600" dirty="0" err="1" smtClean="0"/>
              <a:t>materi</a:t>
            </a:r>
            <a:r>
              <a:rPr lang="en-US" sz="1600" dirty="0" smtClean="0"/>
              <a:t> </a:t>
            </a:r>
            <a:r>
              <a:rPr lang="en-US" sz="1600" dirty="0" err="1" smtClean="0"/>
              <a:t>iklan</a:t>
            </a:r>
            <a:endParaRPr lang="en-US" sz="1600" dirty="0" smtClean="0"/>
          </a:p>
          <a:p>
            <a:r>
              <a:rPr lang="en-US" sz="1600" dirty="0" err="1" smtClean="0"/>
              <a:t>Mampu</a:t>
            </a:r>
            <a:r>
              <a:rPr lang="en-US" sz="1600" dirty="0" smtClean="0"/>
              <a:t> </a:t>
            </a:r>
            <a:r>
              <a:rPr lang="en-US" sz="1600" dirty="0" err="1" smtClean="0"/>
              <a:t>menyajikan</a:t>
            </a:r>
            <a:r>
              <a:rPr lang="en-US" sz="1600" dirty="0" smtClean="0"/>
              <a:t> </a:t>
            </a:r>
            <a:r>
              <a:rPr lang="en-US" sz="1600" dirty="0" err="1" smtClean="0"/>
              <a:t>pesan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terperinci</a:t>
            </a:r>
            <a:r>
              <a:rPr lang="en-US" sz="1600" dirty="0" smtClean="0"/>
              <a:t>;</a:t>
            </a:r>
          </a:p>
          <a:p>
            <a:r>
              <a:rPr lang="en-US" sz="1600" dirty="0" err="1" smtClean="0"/>
              <a:t>Mudah</a:t>
            </a:r>
            <a:r>
              <a:rPr lang="en-US" sz="1600" dirty="0" smtClean="0"/>
              <a:t> </a:t>
            </a:r>
            <a:r>
              <a:rPr lang="en-US" sz="1600" dirty="0" err="1" smtClean="0"/>
              <a:t>dibawa</a:t>
            </a:r>
            <a:r>
              <a:rPr lang="en-US" sz="1600" dirty="0" smtClean="0"/>
              <a:t> </a:t>
            </a:r>
            <a:r>
              <a:rPr lang="en-US" sz="1600" dirty="0" err="1" smtClean="0"/>
              <a:t>kemana</a:t>
            </a:r>
            <a:r>
              <a:rPr lang="en-US" sz="1600" dirty="0" smtClean="0"/>
              <a:t>-mana</a:t>
            </a:r>
          </a:p>
          <a:p>
            <a:r>
              <a:rPr lang="en-US" sz="1600" dirty="0" err="1" smtClean="0"/>
              <a:t>Harga</a:t>
            </a:r>
            <a:r>
              <a:rPr lang="en-US" sz="1600" dirty="0" smtClean="0"/>
              <a:t> </a:t>
            </a:r>
            <a:r>
              <a:rPr lang="en-US" sz="1600" dirty="0" err="1" smtClean="0"/>
              <a:t>tarif</a:t>
            </a:r>
            <a:r>
              <a:rPr lang="en-US" sz="1600" dirty="0" smtClean="0"/>
              <a:t> </a:t>
            </a:r>
            <a:r>
              <a:rPr lang="en-US" sz="1600" dirty="0" err="1" smtClean="0"/>
              <a:t>iklan</a:t>
            </a:r>
            <a:r>
              <a:rPr lang="en-US" sz="1600" dirty="0" smtClean="0"/>
              <a:t> </a:t>
            </a:r>
            <a:r>
              <a:rPr lang="en-US" sz="1600" dirty="0" err="1" smtClean="0"/>
              <a:t>relatif</a:t>
            </a:r>
            <a:r>
              <a:rPr lang="en-US" sz="1600" dirty="0" smtClean="0"/>
              <a:t> </a:t>
            </a:r>
            <a:r>
              <a:rPr lang="en-US" sz="1600" dirty="0" err="1" smtClean="0"/>
              <a:t>murah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685800"/>
            <a:ext cx="4041775" cy="639762"/>
          </a:xfrm>
        </p:spPr>
        <p:txBody>
          <a:bodyPr/>
          <a:lstStyle/>
          <a:p>
            <a:r>
              <a:rPr lang="en-US" dirty="0" err="1" smtClean="0"/>
              <a:t>Kekurangan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25562"/>
            <a:ext cx="4041775" cy="3951288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menggunak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buram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terendah</a:t>
            </a:r>
            <a:r>
              <a:rPr lang="en-US" dirty="0" smtClean="0"/>
              <a:t>;</a:t>
            </a:r>
          </a:p>
          <a:p>
            <a:r>
              <a:rPr lang="en-US" i="1" dirty="0" smtClean="0"/>
              <a:t>Space</a:t>
            </a:r>
            <a:r>
              <a:rPr lang="en-US" dirty="0" smtClean="0"/>
              <a:t>-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malas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bertahan</a:t>
            </a:r>
            <a:r>
              <a:rPr lang="en-US" dirty="0" smtClean="0"/>
              <a:t> lama di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yang </a:t>
            </a:r>
            <a:r>
              <a:rPr lang="en-US" dirty="0" err="1" smtClean="0"/>
              <a:t>enggan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terbitan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koran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7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Majalah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Majalah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penerbitan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r>
              <a:rPr lang="en-US" dirty="0" smtClean="0"/>
              <a:t> </a:t>
            </a:r>
            <a:r>
              <a:rPr lang="en-US" dirty="0" err="1" smtClean="0"/>
              <a:t>berkala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sampul</a:t>
            </a:r>
            <a:r>
              <a:rPr lang="en-US" dirty="0" smtClean="0"/>
              <a:t> yang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yang </a:t>
            </a:r>
            <a:r>
              <a:rPr lang="en-US" dirty="0" err="1" smtClean="0"/>
              <a:t>dihiasi</a:t>
            </a:r>
            <a:r>
              <a:rPr lang="en-US" dirty="0" smtClean="0"/>
              <a:t> </a:t>
            </a:r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foto-foto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majalah</a:t>
            </a:r>
            <a:r>
              <a:rPr lang="en-US" dirty="0" smtClean="0"/>
              <a:t> di Indonesia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yang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hiburan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berlatar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581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Ciri-ciri</a:t>
            </a:r>
            <a:r>
              <a:rPr lang="en-US" b="1" dirty="0" smtClean="0"/>
              <a:t> </a:t>
            </a:r>
            <a:r>
              <a:rPr lang="en-US" b="1" dirty="0" err="1" smtClean="0"/>
              <a:t>Majalah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lembaran-lembaran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 yang </a:t>
            </a:r>
            <a:r>
              <a:rPr lang="en-US" dirty="0" err="1" smtClean="0"/>
              <a:t>dijilid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tematis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Diterbitkan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periodik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mingguan</a:t>
            </a:r>
            <a:r>
              <a:rPr lang="en-US" dirty="0" smtClean="0"/>
              <a:t>, </a:t>
            </a:r>
            <a:r>
              <a:rPr lang="en-US" dirty="0" err="1" smtClean="0"/>
              <a:t>dwi</a:t>
            </a:r>
            <a:r>
              <a:rPr lang="en-US" dirty="0" smtClean="0"/>
              <a:t> </a:t>
            </a:r>
            <a:r>
              <a:rPr lang="en-US" dirty="0" err="1" smtClean="0"/>
              <a:t>minggukan</a:t>
            </a:r>
            <a:r>
              <a:rPr lang="en-US" dirty="0" smtClean="0"/>
              <a:t>, </a:t>
            </a:r>
            <a:r>
              <a:rPr lang="en-US" dirty="0" err="1" smtClean="0"/>
              <a:t>bulanan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;</a:t>
            </a:r>
          </a:p>
          <a:p>
            <a:r>
              <a:rPr lang="en-US" dirty="0" smtClean="0"/>
              <a:t>Target </a:t>
            </a:r>
            <a:r>
              <a:rPr lang="en-US" dirty="0" err="1" smtClean="0"/>
              <a:t>audiens</a:t>
            </a:r>
            <a:r>
              <a:rPr lang="en-US" dirty="0" smtClean="0"/>
              <a:t> media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orang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media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,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majalan</a:t>
            </a:r>
            <a:r>
              <a:rPr lang="en-US" dirty="0" smtClean="0"/>
              <a:t>. 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majalah</a:t>
            </a:r>
            <a:r>
              <a:rPr lang="en-US" dirty="0" smtClean="0"/>
              <a:t> </a:t>
            </a:r>
            <a:r>
              <a:rPr lang="en-US" i="1" dirty="0" err="1"/>
              <a:t>K</a:t>
            </a:r>
            <a:r>
              <a:rPr lang="en-US" i="1" dirty="0" err="1" smtClean="0"/>
              <a:t>artini</a:t>
            </a:r>
            <a:r>
              <a:rPr lang="en-US" i="1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, </a:t>
            </a:r>
            <a:r>
              <a:rPr lang="en-US" dirty="0" err="1" smtClean="0"/>
              <a:t>majalah</a:t>
            </a:r>
            <a:r>
              <a:rPr lang="en-US" dirty="0" smtClean="0"/>
              <a:t> </a:t>
            </a:r>
            <a:r>
              <a:rPr lang="en-US" dirty="0" err="1" smtClean="0"/>
              <a:t>sepak</a:t>
            </a:r>
            <a:r>
              <a:rPr lang="en-US" dirty="0" smtClean="0"/>
              <a:t> bola yang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utamanya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para </a:t>
            </a:r>
            <a:r>
              <a:rPr lang="en-US" dirty="0" err="1" smtClean="0"/>
              <a:t>penggemar</a:t>
            </a:r>
            <a:r>
              <a:rPr lang="en-US" dirty="0" smtClean="0"/>
              <a:t> (</a:t>
            </a:r>
            <a:r>
              <a:rPr lang="en-US" dirty="0" err="1" smtClean="0"/>
              <a:t>penggila</a:t>
            </a:r>
            <a:r>
              <a:rPr lang="en-US" dirty="0" smtClean="0"/>
              <a:t>) </a:t>
            </a:r>
            <a:r>
              <a:rPr lang="en-US" dirty="0" err="1" smtClean="0"/>
              <a:t>sepak</a:t>
            </a:r>
            <a:r>
              <a:rPr lang="en-US" dirty="0" smtClean="0"/>
              <a:t> bola.</a:t>
            </a:r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sponsor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886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 smtClean="0"/>
              <a:t>majalah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majalah</a:t>
            </a:r>
            <a:r>
              <a:rPr lang="en-US" dirty="0"/>
              <a:t> </a:t>
            </a:r>
            <a:r>
              <a:rPr lang="en-US" dirty="0" err="1" smtClean="0"/>
              <a:t>diterbitkan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/target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segmentasi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terwujudlah</a:t>
            </a:r>
            <a:r>
              <a:rPr lang="en-US" dirty="0" smtClean="0"/>
              <a:t> </a:t>
            </a:r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majalah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Majalah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 err="1" smtClean="0">
                <a:sym typeface="Wingdings" panose="05000000000000000000" pitchFamily="2" charset="2"/>
              </a:rPr>
              <a:t>majalah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konsumen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diterbitkan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guna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memenuhi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masyarakat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membutuhkan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informasi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ringan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bersifat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hiburan</a:t>
            </a:r>
            <a:r>
              <a:rPr lang="en-US" dirty="0" smtClean="0">
                <a:sym typeface="Wingdings" panose="05000000000000000000" pitchFamily="2" charset="2"/>
              </a:rPr>
              <a:t>.  </a:t>
            </a:r>
            <a:r>
              <a:rPr lang="en-US" dirty="0" err="1" smtClean="0">
                <a:sym typeface="Wingdings" panose="05000000000000000000" pitchFamily="2" charset="2"/>
              </a:rPr>
              <a:t>Masalah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konsumen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diklasifikasikan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kategori</a:t>
            </a:r>
            <a:r>
              <a:rPr lang="en-US" dirty="0" smtClean="0">
                <a:sym typeface="Wingdings" panose="05000000000000000000" pitchFamily="2" charset="2"/>
              </a:rPr>
              <a:t> (1) </a:t>
            </a:r>
            <a:r>
              <a:rPr lang="en-US" dirty="0" err="1" smtClean="0">
                <a:sym typeface="Wingdings" panose="05000000000000000000" pitchFamily="2" charset="2"/>
              </a:rPr>
              <a:t>Majalah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umum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dirty="0" err="1" smtClean="0">
                <a:sym typeface="Wingdings" panose="05000000000000000000" pitchFamily="2" charset="2"/>
              </a:rPr>
              <a:t>Gatra</a:t>
            </a:r>
            <a:r>
              <a:rPr lang="en-US" dirty="0" smtClean="0">
                <a:sym typeface="Wingdings" panose="05000000000000000000" pitchFamily="2" charset="2"/>
              </a:rPr>
              <a:t>, Tempo); (2) </a:t>
            </a:r>
            <a:r>
              <a:rPr lang="en-US" dirty="0" err="1" smtClean="0">
                <a:sym typeface="Wingdings" panose="05000000000000000000" pitchFamily="2" charset="2"/>
              </a:rPr>
              <a:t>Majalah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wanita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dirty="0" err="1" smtClean="0">
                <a:sym typeface="Wingdings" panose="05000000000000000000" pitchFamily="2" charset="2"/>
              </a:rPr>
              <a:t>Kartini</a:t>
            </a:r>
            <a:r>
              <a:rPr lang="en-US" dirty="0" smtClean="0">
                <a:sym typeface="Wingdings" panose="05000000000000000000" pitchFamily="2" charset="2"/>
              </a:rPr>
              <a:t>, Dewi, </a:t>
            </a:r>
            <a:r>
              <a:rPr lang="en-US" dirty="0" err="1" smtClean="0">
                <a:sym typeface="Wingdings" panose="05000000000000000000" pitchFamily="2" charset="2"/>
              </a:rPr>
              <a:t>Femina</a:t>
            </a:r>
            <a:r>
              <a:rPr lang="en-US" dirty="0" smtClean="0">
                <a:sym typeface="Wingdings" panose="05000000000000000000" pitchFamily="2" charset="2"/>
              </a:rPr>
              <a:t>); (3) </a:t>
            </a:r>
            <a:r>
              <a:rPr lang="en-US" dirty="0" err="1" smtClean="0">
                <a:sym typeface="Wingdings" panose="05000000000000000000" pitchFamily="2" charset="2"/>
              </a:rPr>
              <a:t>Majalah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Pria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dirty="0" err="1" smtClean="0">
                <a:sym typeface="Wingdings" panose="05000000000000000000" pitchFamily="2" charset="2"/>
              </a:rPr>
              <a:t>Matra</a:t>
            </a:r>
            <a:r>
              <a:rPr lang="en-US" dirty="0" smtClean="0">
                <a:sym typeface="Wingdings" panose="05000000000000000000" pitchFamily="2" charset="2"/>
              </a:rPr>
              <a:t>, ME); (4) </a:t>
            </a:r>
            <a:r>
              <a:rPr lang="en-US" dirty="0" err="1" smtClean="0">
                <a:sym typeface="Wingdings" panose="05000000000000000000" pitchFamily="2" charset="2"/>
              </a:rPr>
              <a:t>Majalah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kesehatan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(Senior, </a:t>
            </a:r>
            <a:r>
              <a:rPr lang="en-US" dirty="0" err="1" smtClean="0">
                <a:sym typeface="Wingdings" panose="05000000000000000000" pitchFamily="2" charset="2"/>
              </a:rPr>
              <a:t>Higina</a:t>
            </a:r>
            <a:r>
              <a:rPr lang="en-US" dirty="0" smtClean="0">
                <a:sym typeface="Wingdings" panose="05000000000000000000" pitchFamily="2" charset="2"/>
              </a:rPr>
              <a:t>); (5) </a:t>
            </a:r>
            <a:r>
              <a:rPr lang="en-US" dirty="0" err="1" smtClean="0">
                <a:sym typeface="Wingdings" panose="05000000000000000000" pitchFamily="2" charset="2"/>
              </a:rPr>
              <a:t>Majalah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hobi</a:t>
            </a:r>
            <a:r>
              <a:rPr lang="en-US" dirty="0" smtClean="0">
                <a:sym typeface="Wingdings" panose="05000000000000000000" pitchFamily="2" charset="2"/>
              </a:rPr>
              <a:t>/</a:t>
            </a:r>
            <a:r>
              <a:rPr lang="en-US" dirty="0" err="1" smtClean="0">
                <a:sym typeface="Wingdings" panose="05000000000000000000" pitchFamily="2" charset="2"/>
              </a:rPr>
              <a:t>minat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dirty="0" err="1" smtClean="0">
                <a:sym typeface="Wingdings" panose="05000000000000000000" pitchFamily="2" charset="2"/>
              </a:rPr>
              <a:t>AutoBild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MobilMotor</a:t>
            </a:r>
            <a:r>
              <a:rPr lang="en-US" dirty="0" smtClean="0">
                <a:sym typeface="Wingdings" panose="05000000000000000000" pitchFamily="2" charset="2"/>
              </a:rPr>
              <a:t>); (6) </a:t>
            </a:r>
            <a:r>
              <a:rPr lang="en-US" dirty="0" err="1" smtClean="0">
                <a:sym typeface="Wingdings" panose="05000000000000000000" pitchFamily="2" charset="2"/>
              </a:rPr>
              <a:t>Majalah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wisata</a:t>
            </a:r>
            <a:r>
              <a:rPr lang="en-US" dirty="0" smtClean="0">
                <a:sym typeface="Wingdings" panose="05000000000000000000" pitchFamily="2" charset="2"/>
              </a:rPr>
              <a:t>: Travel, </a:t>
            </a:r>
            <a:r>
              <a:rPr lang="en-US" dirty="0" err="1" smtClean="0">
                <a:sym typeface="Wingdings" panose="05000000000000000000" pitchFamily="2" charset="2"/>
              </a:rPr>
              <a:t>Tamasya</a:t>
            </a:r>
            <a:r>
              <a:rPr lang="en-US" dirty="0" smtClean="0">
                <a:sym typeface="Wingdings" panose="05000000000000000000" pitchFamily="2" charset="2"/>
              </a:rPr>
              <a:t>, Panorama.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428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 smtClean="0"/>
              <a:t>majalah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Majalah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 </a:t>
            </a:r>
            <a:r>
              <a:rPr lang="en-US" sz="2400" dirty="0" err="1" smtClean="0">
                <a:sym typeface="Wingdings" panose="05000000000000000000" pitchFamily="2" charset="2"/>
              </a:rPr>
              <a:t>Majalah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bisnis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diterbitkan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untuk</a:t>
            </a:r>
            <a:r>
              <a:rPr lang="en-US" sz="2400" dirty="0" smtClean="0">
                <a:sym typeface="Wingdings" panose="05000000000000000000" pitchFamily="2" charset="2"/>
              </a:rPr>
              <a:t> para </a:t>
            </a:r>
            <a:r>
              <a:rPr lang="en-US" sz="2400" dirty="0" err="1" smtClean="0">
                <a:sym typeface="Wingdings" panose="05000000000000000000" pitchFamily="2" charset="2"/>
              </a:rPr>
              <a:t>pebisnis</a:t>
            </a:r>
            <a:r>
              <a:rPr lang="en-US" sz="2400" dirty="0" smtClean="0"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sym typeface="Wingdings" panose="05000000000000000000" pitchFamily="2" charset="2"/>
              </a:rPr>
              <a:t>masyarakat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pekerja</a:t>
            </a:r>
            <a:r>
              <a:rPr lang="en-US" sz="2400" dirty="0" smtClean="0"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sym typeface="Wingdings" panose="05000000000000000000" pitchFamily="2" charset="2"/>
              </a:rPr>
              <a:t>sektor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industri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atau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masyarakat</a:t>
            </a:r>
            <a:r>
              <a:rPr lang="en-US" sz="2400" dirty="0" smtClean="0">
                <a:sym typeface="Wingdings" panose="05000000000000000000" pitchFamily="2" charset="2"/>
              </a:rPr>
              <a:t> yang </a:t>
            </a:r>
            <a:r>
              <a:rPr lang="en-US" sz="2400" dirty="0" err="1" smtClean="0">
                <a:sym typeface="Wingdings" panose="05000000000000000000" pitchFamily="2" charset="2"/>
              </a:rPr>
              <a:t>mempunyai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jiwa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bisnis</a:t>
            </a:r>
            <a:r>
              <a:rPr lang="en-US" sz="2400" dirty="0" smtClean="0">
                <a:sym typeface="Wingdings" panose="05000000000000000000" pitchFamily="2" charset="2"/>
              </a:rPr>
              <a:t>.  </a:t>
            </a:r>
            <a:r>
              <a:rPr lang="en-US" sz="2400" dirty="0" err="1" smtClean="0">
                <a:sym typeface="Wingdings" panose="05000000000000000000" pitchFamily="2" charset="2"/>
              </a:rPr>
              <a:t>Majalah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bisnis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dirancang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untuk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menjangkau</a:t>
            </a:r>
            <a:r>
              <a:rPr lang="en-US" sz="2400" dirty="0" smtClean="0">
                <a:sym typeface="Wingdings" panose="05000000000000000000" pitchFamily="2" charset="2"/>
              </a:rPr>
              <a:t> para </a:t>
            </a:r>
            <a:r>
              <a:rPr lang="en-US" sz="2400" dirty="0" err="1" smtClean="0">
                <a:sym typeface="Wingdings" panose="05000000000000000000" pitchFamily="2" charset="2"/>
              </a:rPr>
              <a:t>profesional</a:t>
            </a:r>
            <a:r>
              <a:rPr lang="en-US" sz="2400" dirty="0" smtClean="0">
                <a:sym typeface="Wingdings" panose="05000000000000000000" pitchFamily="2" charset="2"/>
              </a:rPr>
              <a:t> yang </a:t>
            </a:r>
            <a:r>
              <a:rPr lang="en-US" sz="2400" dirty="0" err="1" smtClean="0">
                <a:sym typeface="Wingdings" panose="05000000000000000000" pitchFamily="2" charset="2"/>
              </a:rPr>
              <a:t>ingin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mengetahui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berbagai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informasi</a:t>
            </a:r>
            <a:r>
              <a:rPr lang="en-US" sz="2400" dirty="0" smtClean="0">
                <a:sym typeface="Wingdings" panose="05000000000000000000" pitchFamily="2" charset="2"/>
              </a:rPr>
              <a:t> yang </a:t>
            </a:r>
            <a:r>
              <a:rPr lang="en-US" sz="2400" dirty="0" err="1" smtClean="0">
                <a:sym typeface="Wingdings" panose="05000000000000000000" pitchFamily="2" charset="2"/>
              </a:rPr>
              <a:t>relevan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tentang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perusahaan</a:t>
            </a:r>
            <a:r>
              <a:rPr lang="en-US" sz="2400" dirty="0" smtClean="0"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sym typeface="Wingdings" panose="05000000000000000000" pitchFamily="2" charset="2"/>
              </a:rPr>
              <a:t>industri</a:t>
            </a:r>
            <a:r>
              <a:rPr lang="en-US" sz="2400" dirty="0" smtClean="0"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sym typeface="Wingdings" panose="05000000000000000000" pitchFamily="2" charset="2"/>
              </a:rPr>
              <a:t>pemasaran</a:t>
            </a:r>
            <a:r>
              <a:rPr lang="en-US" sz="2400" dirty="0" smtClean="0"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sym typeface="Wingdings" panose="05000000000000000000" pitchFamily="2" charset="2"/>
              </a:rPr>
              <a:t>perdagangan</a:t>
            </a:r>
            <a:r>
              <a:rPr lang="en-US" sz="2400" dirty="0" smtClean="0"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sym typeface="Wingdings" panose="05000000000000000000" pitchFamily="2" charset="2"/>
              </a:rPr>
              <a:t>pekerjaan</a:t>
            </a:r>
            <a:r>
              <a:rPr lang="en-US" sz="2400" dirty="0" smtClean="0"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sym typeface="Wingdings" panose="05000000000000000000" pitchFamily="2" charset="2"/>
              </a:rPr>
              <a:t>produk</a:t>
            </a:r>
            <a:r>
              <a:rPr lang="en-US" sz="2400" dirty="0" smtClean="0"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sym typeface="Wingdings" panose="05000000000000000000" pitchFamily="2" charset="2"/>
              </a:rPr>
              <a:t>maupun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karir</a:t>
            </a:r>
            <a:r>
              <a:rPr lang="en-US" sz="2400" dirty="0" smtClean="0">
                <a:sym typeface="Wingdings" panose="05000000000000000000" pitchFamily="2" charset="2"/>
              </a:rPr>
              <a:t> yang </a:t>
            </a:r>
            <a:r>
              <a:rPr lang="en-US" sz="2400" dirty="0" err="1" smtClean="0">
                <a:sym typeface="Wingdings" panose="05000000000000000000" pitchFamily="2" charset="2"/>
              </a:rPr>
              <a:t>ditekuni</a:t>
            </a:r>
            <a:r>
              <a:rPr lang="en-US" sz="2400" dirty="0" smtClean="0">
                <a:sym typeface="Wingdings" panose="05000000000000000000" pitchFamily="2" charset="2"/>
              </a:rPr>
              <a:t>.  </a:t>
            </a:r>
            <a:r>
              <a:rPr lang="en-US" sz="2400" dirty="0" err="1" smtClean="0">
                <a:sym typeface="Wingdings" panose="05000000000000000000" pitchFamily="2" charset="2"/>
              </a:rPr>
              <a:t>Majalah</a:t>
            </a:r>
            <a:r>
              <a:rPr lang="en-US" sz="2400" dirty="0" smtClean="0">
                <a:sym typeface="Wingdings" panose="05000000000000000000" pitchFamily="2" charset="2"/>
              </a:rPr>
              <a:t> yang </a:t>
            </a:r>
            <a:r>
              <a:rPr lang="en-US" sz="2400" dirty="0" err="1" smtClean="0">
                <a:sym typeface="Wingdings" panose="05000000000000000000" pitchFamily="2" charset="2"/>
              </a:rPr>
              <a:t>termasuk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kategori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ini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adalah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i="1" dirty="0" smtClean="0">
                <a:sym typeface="Wingdings" panose="05000000000000000000" pitchFamily="2" charset="2"/>
              </a:rPr>
              <a:t>Marketing</a:t>
            </a:r>
            <a:r>
              <a:rPr lang="en-US" sz="2400" dirty="0" smtClean="0">
                <a:sym typeface="Wingdings" panose="05000000000000000000" pitchFamily="2" charset="2"/>
              </a:rPr>
              <a:t>, </a:t>
            </a:r>
            <a:r>
              <a:rPr lang="en-US" sz="2400" i="1" dirty="0" err="1" smtClean="0">
                <a:sym typeface="Wingdings" panose="05000000000000000000" pitchFamily="2" charset="2"/>
              </a:rPr>
              <a:t>Swa</a:t>
            </a:r>
            <a:r>
              <a:rPr lang="en-US" sz="2400" dirty="0" smtClean="0">
                <a:sym typeface="Wingdings" panose="05000000000000000000" pitchFamily="2" charset="2"/>
              </a:rPr>
              <a:t>, </a:t>
            </a:r>
            <a:r>
              <a:rPr lang="en-US" sz="2400" i="1" dirty="0" err="1" smtClean="0">
                <a:sym typeface="Wingdings" panose="05000000000000000000" pitchFamily="2" charset="2"/>
              </a:rPr>
              <a:t>Cakram</a:t>
            </a:r>
            <a:r>
              <a:rPr lang="en-US" sz="2400" dirty="0" smtClean="0">
                <a:sym typeface="Wingdings" panose="05000000000000000000" pitchFamily="2" charset="2"/>
              </a:rPr>
              <a:t>, </a:t>
            </a:r>
            <a:r>
              <a:rPr lang="en-US" sz="2400" i="1" dirty="0" smtClean="0">
                <a:sym typeface="Wingdings" panose="05000000000000000000" pitchFamily="2" charset="2"/>
              </a:rPr>
              <a:t>Forbes Indonesia</a:t>
            </a:r>
            <a:r>
              <a:rPr lang="en-US" sz="2400" dirty="0" smtClean="0"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sym typeface="Wingdings" panose="05000000000000000000" pitchFamily="2" charset="2"/>
              </a:rPr>
              <a:t>dll</a:t>
            </a:r>
            <a:r>
              <a:rPr lang="en-US" sz="2400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US" sz="2400" dirty="0" err="1" smtClean="0">
                <a:sym typeface="Wingdings" panose="05000000000000000000" pitchFamily="2" charset="2"/>
              </a:rPr>
              <a:t>Majalah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Pertanian</a:t>
            </a:r>
            <a:r>
              <a:rPr lang="en-US" sz="2400" dirty="0" smtClean="0">
                <a:sym typeface="Wingdings" panose="05000000000000000000" pitchFamily="2" charset="2"/>
              </a:rPr>
              <a:t>  </a:t>
            </a:r>
            <a:r>
              <a:rPr lang="en-US" sz="2400" dirty="0" err="1" smtClean="0">
                <a:sym typeface="Wingdings" panose="05000000000000000000" pitchFamily="2" charset="2"/>
              </a:rPr>
              <a:t>majalah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pertanian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dirancangn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untuk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memenuhi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kebutuhan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bagi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masyarakat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pembaca</a:t>
            </a:r>
            <a:r>
              <a:rPr lang="en-US" sz="2400" dirty="0" smtClean="0">
                <a:sym typeface="Wingdings" panose="05000000000000000000" pitchFamily="2" charset="2"/>
              </a:rPr>
              <a:t> yang </a:t>
            </a:r>
            <a:r>
              <a:rPr lang="en-US" sz="2400" dirty="0" err="1" smtClean="0">
                <a:sym typeface="Wingdings" panose="05000000000000000000" pitchFamily="2" charset="2"/>
              </a:rPr>
              <a:t>mempunyai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minat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dalam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pertanian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peternakan</a:t>
            </a:r>
            <a:r>
              <a:rPr lang="en-US" sz="2400" dirty="0" smtClean="0">
                <a:sym typeface="Wingdings" panose="05000000000000000000" pitchFamily="2" charset="2"/>
              </a:rPr>
              <a:t>.  </a:t>
            </a:r>
            <a:r>
              <a:rPr lang="en-US" sz="2400" dirty="0" err="1" smtClean="0">
                <a:sym typeface="Wingdings" panose="05000000000000000000" pitchFamily="2" charset="2"/>
              </a:rPr>
              <a:t>Majalah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ini</a:t>
            </a:r>
            <a:r>
              <a:rPr lang="en-US" sz="2400" dirty="0" smtClean="0">
                <a:sym typeface="Wingdings" panose="05000000000000000000" pitchFamily="2" charset="2"/>
              </a:rPr>
              <a:t> yang </a:t>
            </a:r>
            <a:r>
              <a:rPr lang="en-US" sz="2400" dirty="0" err="1" smtClean="0">
                <a:sym typeface="Wingdings" panose="05000000000000000000" pitchFamily="2" charset="2"/>
              </a:rPr>
              <a:t>ditargetkan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kepada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petani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atau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masyarakat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peminat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pertanian</a:t>
            </a:r>
            <a:r>
              <a:rPr lang="en-US" sz="2400" dirty="0" smtClean="0">
                <a:sym typeface="Wingdings" panose="05000000000000000000" pitchFamily="2" charset="2"/>
              </a:rPr>
              <a:t>.  </a:t>
            </a:r>
            <a:r>
              <a:rPr lang="en-US" sz="2400" dirty="0" err="1" smtClean="0">
                <a:sym typeface="Wingdings" panose="05000000000000000000" pitchFamily="2" charset="2"/>
              </a:rPr>
              <a:t>Majalah</a:t>
            </a:r>
            <a:r>
              <a:rPr lang="en-US" sz="2400" dirty="0" smtClean="0">
                <a:sym typeface="Wingdings" panose="05000000000000000000" pitchFamily="2" charset="2"/>
              </a:rPr>
              <a:t> yang </a:t>
            </a:r>
            <a:r>
              <a:rPr lang="en-US" sz="2400" dirty="0" err="1" smtClean="0">
                <a:sym typeface="Wingdings" panose="05000000000000000000" pitchFamily="2" charset="2"/>
              </a:rPr>
              <a:t>termasuk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kategori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ini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adalah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majalah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ym typeface="Wingdings" panose="05000000000000000000" pitchFamily="2" charset="2"/>
              </a:rPr>
              <a:t>Trubus</a:t>
            </a:r>
            <a:r>
              <a:rPr lang="en-US" sz="2400" dirty="0" smtClean="0">
                <a:sym typeface="Wingdings" panose="05000000000000000000" pitchFamily="2" charset="2"/>
              </a:rPr>
              <a:t>, </a:t>
            </a:r>
            <a:r>
              <a:rPr lang="en-US" sz="2400" i="1" dirty="0" err="1" smtClean="0">
                <a:sym typeface="Wingdings" panose="05000000000000000000" pitchFamily="2" charset="2"/>
              </a:rPr>
              <a:t>Agrobisnis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dll</a:t>
            </a:r>
            <a:r>
              <a:rPr lang="en-US" sz="2400" dirty="0" smtClean="0">
                <a:sym typeface="Wingdings" panose="05000000000000000000" pitchFamily="2" charset="2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7927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 smtClean="0"/>
              <a:t>majalah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Majalah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/Internet </a:t>
            </a:r>
            <a:r>
              <a:rPr lang="en-US" sz="2400" dirty="0" smtClean="0">
                <a:sym typeface="Wingdings" panose="05000000000000000000" pitchFamily="2" charset="2"/>
              </a:rPr>
              <a:t> </a:t>
            </a:r>
            <a:r>
              <a:rPr lang="en-US" sz="2400" dirty="0" err="1" smtClean="0">
                <a:sym typeface="Wingdings" panose="05000000000000000000" pitchFamily="2" charset="2"/>
              </a:rPr>
              <a:t>majalah</a:t>
            </a:r>
            <a:r>
              <a:rPr lang="en-US" sz="2400" dirty="0" smtClean="0">
                <a:sym typeface="Wingdings" panose="05000000000000000000" pitchFamily="2" charset="2"/>
              </a:rPr>
              <a:t> yang </a:t>
            </a:r>
            <a:r>
              <a:rPr lang="en-US" sz="2400" dirty="0" err="1" smtClean="0">
                <a:sym typeface="Wingdings" panose="05000000000000000000" pitchFamily="2" charset="2"/>
              </a:rPr>
              <a:t>ditargetkan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kepada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masyarakat</a:t>
            </a:r>
            <a:r>
              <a:rPr lang="en-US" sz="2400" dirty="0" smtClean="0">
                <a:sym typeface="Wingdings" panose="05000000000000000000" pitchFamily="2" charset="2"/>
              </a:rPr>
              <a:t> yang </a:t>
            </a:r>
            <a:r>
              <a:rPr lang="en-US" sz="2400" dirty="0" err="1" smtClean="0">
                <a:sym typeface="Wingdings" panose="05000000000000000000" pitchFamily="2" charset="2"/>
              </a:rPr>
              <a:t>mempunyai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minat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dalam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komputer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dan</a:t>
            </a:r>
            <a:r>
              <a:rPr lang="en-US" sz="2400" dirty="0" smtClean="0">
                <a:sym typeface="Wingdings" panose="05000000000000000000" pitchFamily="2" charset="2"/>
              </a:rPr>
              <a:t> internet.  </a:t>
            </a:r>
            <a:r>
              <a:rPr lang="en-US" sz="2400" dirty="0" err="1" smtClean="0">
                <a:sym typeface="Wingdings" panose="05000000000000000000" pitchFamily="2" charset="2"/>
              </a:rPr>
              <a:t>Jenis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majalan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ini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memberitakan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tentang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perkembangan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komputer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dan</a:t>
            </a:r>
            <a:r>
              <a:rPr lang="en-US" sz="2400" dirty="0" smtClean="0">
                <a:sym typeface="Wingdings" panose="05000000000000000000" pitchFamily="2" charset="2"/>
              </a:rPr>
              <a:t> internet </a:t>
            </a:r>
            <a:r>
              <a:rPr lang="en-US" sz="2400" dirty="0" err="1" smtClean="0">
                <a:sym typeface="Wingdings" panose="05000000000000000000" pitchFamily="2" charset="2"/>
              </a:rPr>
              <a:t>bagi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pembaca</a:t>
            </a:r>
            <a:r>
              <a:rPr lang="en-US" sz="2400" dirty="0" smtClean="0">
                <a:sym typeface="Wingdings" panose="05000000000000000000" pitchFamily="2" charset="2"/>
              </a:rPr>
              <a:t> yang </a:t>
            </a:r>
            <a:r>
              <a:rPr lang="en-US" sz="2400" dirty="0" err="1" smtClean="0">
                <a:sym typeface="Wingdings" panose="05000000000000000000" pitchFamily="2" charset="2"/>
              </a:rPr>
              <a:t>membutuhkannya</a:t>
            </a:r>
            <a:r>
              <a:rPr lang="en-US" sz="2400" dirty="0" smtClean="0">
                <a:sym typeface="Wingdings" panose="05000000000000000000" pitchFamily="2" charset="2"/>
              </a:rPr>
              <a:t>.  </a:t>
            </a:r>
            <a:r>
              <a:rPr lang="en-US" sz="2400" dirty="0" err="1" smtClean="0">
                <a:sym typeface="Wingdings" panose="05000000000000000000" pitchFamily="2" charset="2"/>
              </a:rPr>
              <a:t>Majalah</a:t>
            </a:r>
            <a:r>
              <a:rPr lang="en-US" sz="2400" dirty="0" smtClean="0">
                <a:sym typeface="Wingdings" panose="05000000000000000000" pitchFamily="2" charset="2"/>
              </a:rPr>
              <a:t> yang </a:t>
            </a:r>
            <a:r>
              <a:rPr lang="en-US" sz="2400" dirty="0" err="1" smtClean="0">
                <a:sym typeface="Wingdings" panose="05000000000000000000" pitchFamily="2" charset="2"/>
              </a:rPr>
              <a:t>termasuk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kelompok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ini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adalah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i="1" dirty="0" smtClean="0">
                <a:sym typeface="Wingdings" panose="05000000000000000000" pitchFamily="2" charset="2"/>
              </a:rPr>
              <a:t>PC Magazine</a:t>
            </a:r>
            <a:r>
              <a:rPr lang="en-US" sz="2400" dirty="0" smtClean="0">
                <a:sym typeface="Wingdings" panose="05000000000000000000" pitchFamily="2" charset="2"/>
              </a:rPr>
              <a:t>, </a:t>
            </a:r>
            <a:r>
              <a:rPr lang="en-US" sz="2400" i="1" dirty="0" smtClean="0">
                <a:sym typeface="Wingdings" panose="05000000000000000000" pitchFamily="2" charset="2"/>
              </a:rPr>
              <a:t>Chip</a:t>
            </a:r>
            <a:r>
              <a:rPr lang="en-US" sz="2400" dirty="0" smtClean="0">
                <a:sym typeface="Wingdings" panose="05000000000000000000" pitchFamily="2" charset="2"/>
              </a:rPr>
              <a:t>, </a:t>
            </a:r>
            <a:r>
              <a:rPr lang="en-US" sz="2400" i="1" dirty="0" smtClean="0">
                <a:sym typeface="Wingdings" panose="05000000000000000000" pitchFamily="2" charset="2"/>
              </a:rPr>
              <a:t>Computer Easy</a:t>
            </a:r>
            <a:r>
              <a:rPr lang="en-US" sz="2400" dirty="0" smtClean="0"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sym typeface="Wingdings" panose="05000000000000000000" pitchFamily="2" charset="2"/>
              </a:rPr>
              <a:t>dll</a:t>
            </a:r>
            <a:r>
              <a:rPr lang="en-US" sz="2400" dirty="0" smtClean="0">
                <a:sym typeface="Wingdings" panose="05000000000000000000" pitchFamily="2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964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0"/>
            <a:ext cx="5121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Kelompok</a:t>
            </a:r>
            <a:r>
              <a:rPr lang="en-US" sz="2400" b="1" dirty="0" smtClean="0"/>
              <a:t> Media </a:t>
            </a:r>
            <a:r>
              <a:rPr lang="en-US" sz="2400" b="1" dirty="0" err="1" smtClean="0"/>
              <a:t>Periklanan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ILM: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94647"/>
            <a:ext cx="4419600" cy="62435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56" y="494647"/>
            <a:ext cx="4910944" cy="6243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39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display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majalah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Majalah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/>
              <a:t>media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inilah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mengiklankan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 smtClean="0"/>
              <a:t>dikehendaki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 </a:t>
            </a:r>
            <a:r>
              <a:rPr lang="en-US" dirty="0"/>
              <a:t>media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tarif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dipasang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dikomunikasikan</a:t>
            </a:r>
            <a:r>
              <a:rPr lang="en-US" dirty="0"/>
              <a:t>. </a:t>
            </a:r>
          </a:p>
          <a:p>
            <a:r>
              <a:rPr lang="en-US" dirty="0"/>
              <a:t>Agar </a:t>
            </a:r>
            <a:r>
              <a:rPr lang="en-US" dirty="0" err="1"/>
              <a:t>iklan</a:t>
            </a:r>
            <a:r>
              <a:rPr lang="en-US" dirty="0"/>
              <a:t> yang </a:t>
            </a:r>
            <a:r>
              <a:rPr lang="en-US" dirty="0" err="1"/>
              <a:t>tampil</a:t>
            </a:r>
            <a:r>
              <a:rPr lang="en-US" dirty="0"/>
              <a:t> </a:t>
            </a:r>
            <a:r>
              <a:rPr lang="en-US" dirty="0" err="1"/>
              <a:t>mempunyak</a:t>
            </a:r>
            <a:r>
              <a:rPr lang="en-US" dirty="0"/>
              <a:t> </a:t>
            </a:r>
            <a:r>
              <a:rPr lang="en-US" dirty="0" err="1"/>
              <a:t>estetik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di media </a:t>
            </a:r>
            <a:r>
              <a:rPr lang="en-US" dirty="0" err="1"/>
              <a:t>massa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majalah</a:t>
            </a:r>
            <a:r>
              <a:rPr lang="en-US" dirty="0" smtClean="0"/>
              <a:t> (display) </a:t>
            </a:r>
            <a:r>
              <a:rPr lang="en-US" dirty="0" err="1" smtClean="0"/>
              <a:t>antara</a:t>
            </a:r>
            <a:r>
              <a:rPr lang="en-US" dirty="0" smtClean="0"/>
              <a:t> lain: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,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seperempat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majalah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masajalh</a:t>
            </a:r>
            <a:r>
              <a:rPr lang="en-US" dirty="0" smtClean="0"/>
              <a:t> (display)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(</a:t>
            </a:r>
            <a:r>
              <a:rPr lang="en-US" i="1" dirty="0" smtClean="0"/>
              <a:t>headline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(</a:t>
            </a:r>
            <a:r>
              <a:rPr lang="en-US" dirty="0" err="1" smtClean="0"/>
              <a:t>gambar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visual </a:t>
            </a:r>
            <a:r>
              <a:rPr lang="en-US" dirty="0" err="1" smtClean="0"/>
              <a:t>lainnya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Secara</a:t>
            </a:r>
            <a:r>
              <a:rPr lang="en-US" dirty="0" smtClean="0"/>
              <a:t> visual, </a:t>
            </a:r>
            <a:r>
              <a:rPr lang="en-US" dirty="0" err="1" smtClean="0"/>
              <a:t>tampilan</a:t>
            </a:r>
            <a:r>
              <a:rPr lang="en-US" dirty="0" smtClean="0"/>
              <a:t> yang </a:t>
            </a:r>
            <a:r>
              <a:rPr lang="en-US" dirty="0" err="1" smtClean="0"/>
              <a:t>ditonjolkan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berwarna</a:t>
            </a:r>
            <a:r>
              <a:rPr lang="en-US" dirty="0" smtClean="0"/>
              <a:t>,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(</a:t>
            </a:r>
            <a:r>
              <a:rPr lang="en-US" i="1" dirty="0" smtClean="0"/>
              <a:t>headline</a:t>
            </a:r>
            <a:r>
              <a:rPr lang="en-US" dirty="0" smtClean="0"/>
              <a:t>)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i="1" dirty="0" err="1" smtClean="0"/>
              <a:t>bodycopy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5884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Kelebihan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Kekurangan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Iklan</a:t>
            </a:r>
            <a:r>
              <a:rPr lang="en-US" sz="3600" b="1" dirty="0" smtClean="0"/>
              <a:t> Display </a:t>
            </a:r>
            <a:r>
              <a:rPr lang="en-US" sz="3600" b="1" dirty="0" err="1" smtClean="0"/>
              <a:t>pada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Majalah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4040188" cy="639762"/>
          </a:xfrm>
        </p:spPr>
        <p:txBody>
          <a:bodyPr/>
          <a:lstStyle/>
          <a:p>
            <a:r>
              <a:rPr lang="en-US" dirty="0" err="1" smtClean="0"/>
              <a:t>Kelebihan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77961"/>
            <a:ext cx="4040188" cy="5303839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Jangkauan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selektif</a:t>
            </a:r>
            <a:r>
              <a:rPr lang="en-US" dirty="0" smtClean="0"/>
              <a:t> (</a:t>
            </a:r>
            <a:r>
              <a:rPr lang="en-US" dirty="0" err="1" smtClean="0"/>
              <a:t>khusus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Berkualitas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yang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kreativitas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lama;</a:t>
            </a:r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prestise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diterbitkan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majalah</a:t>
            </a:r>
            <a:r>
              <a:rPr lang="en-US" dirty="0" smtClean="0"/>
              <a:t> </a:t>
            </a:r>
            <a:r>
              <a:rPr lang="en-US" dirty="0" err="1" smtClean="0"/>
              <a:t>ternama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Fleksibel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terperinci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dibawa</a:t>
            </a:r>
            <a:r>
              <a:rPr lang="en-US" dirty="0" smtClean="0"/>
              <a:t> </a:t>
            </a:r>
            <a:r>
              <a:rPr lang="en-US" dirty="0" err="1" smtClean="0"/>
              <a:t>kemana</a:t>
            </a:r>
            <a:r>
              <a:rPr lang="en-US" dirty="0" smtClean="0"/>
              <a:t>-mana.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838200"/>
            <a:ext cx="4041775" cy="639762"/>
          </a:xfrm>
        </p:spPr>
        <p:txBody>
          <a:bodyPr/>
          <a:lstStyle/>
          <a:p>
            <a:r>
              <a:rPr lang="en-US" dirty="0" err="1" smtClean="0"/>
              <a:t>Kekurangan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7962"/>
            <a:ext cx="4041775" cy="395128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Penerbitan</a:t>
            </a:r>
            <a:r>
              <a:rPr lang="en-US" dirty="0" smtClean="0"/>
              <a:t> di </a:t>
            </a:r>
            <a:r>
              <a:rPr lang="en-US" dirty="0" err="1" smtClean="0"/>
              <a:t>majalah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Jangkauan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;</a:t>
            </a:r>
          </a:p>
          <a:p>
            <a:r>
              <a:rPr lang="en-US" dirty="0" smtClean="0"/>
              <a:t>Proses </a:t>
            </a:r>
            <a:r>
              <a:rPr lang="en-US" dirty="0" err="1" smtClean="0"/>
              <a:t>pemuatan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lama;</a:t>
            </a:r>
          </a:p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majalah</a:t>
            </a:r>
            <a:r>
              <a:rPr lang="en-US" dirty="0" smtClean="0"/>
              <a:t> </a:t>
            </a:r>
            <a:r>
              <a:rPr lang="en-US" dirty="0" err="1" smtClean="0"/>
              <a:t>terkenal</a:t>
            </a:r>
            <a:r>
              <a:rPr lang="en-US" dirty="0" smtClean="0"/>
              <a:t>,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saingan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yang </a:t>
            </a:r>
            <a:r>
              <a:rPr lang="en-US" dirty="0" err="1" smtClean="0"/>
              <a:t>diterbitkan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Hanya</a:t>
            </a:r>
            <a:r>
              <a:rPr lang="en-US" dirty="0" smtClean="0"/>
              <a:t> orang-orang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majalah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7773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Ukuran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penempatan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iklan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pada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Majalah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penempatannya</a:t>
            </a:r>
            <a:r>
              <a:rPr lang="en-US" dirty="0" smtClean="0"/>
              <a:t>,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majalan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Iklan</a:t>
            </a:r>
            <a:r>
              <a:rPr lang="en-US" dirty="0" smtClean="0"/>
              <a:t> cover </a:t>
            </a:r>
            <a:r>
              <a:rPr lang="en-US" dirty="0" smtClean="0">
                <a:sym typeface="Wingdings" panose="05000000000000000000" pitchFamily="2" charset="2"/>
              </a:rPr>
              <a:t> yang </a:t>
            </a:r>
            <a:r>
              <a:rPr lang="en-US" dirty="0" err="1" smtClean="0">
                <a:sym typeface="Wingdings" panose="05000000000000000000" pitchFamily="2" charset="2"/>
              </a:rPr>
              <a:t>ditampiklan</a:t>
            </a:r>
            <a:r>
              <a:rPr lang="en-US" dirty="0" smtClean="0">
                <a:sym typeface="Wingdings" panose="05000000000000000000" pitchFamily="2" charset="2"/>
              </a:rPr>
              <a:t> di </a:t>
            </a:r>
            <a:r>
              <a:rPr lang="en-US" dirty="0" err="1" smtClean="0">
                <a:sym typeface="Wingdings" panose="05000000000000000000" pitchFamily="2" charset="2"/>
              </a:rPr>
              <a:t>depan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bagian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, di </a:t>
            </a:r>
            <a:r>
              <a:rPr lang="en-US" dirty="0" err="1" smtClean="0">
                <a:sym typeface="Wingdings" panose="05000000000000000000" pitchFamily="2" charset="2"/>
              </a:rPr>
              <a:t>belakang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bagian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luar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di </a:t>
            </a:r>
            <a:r>
              <a:rPr lang="en-US" dirty="0" err="1" smtClean="0">
                <a:sym typeface="Wingdings" panose="05000000000000000000" pitchFamily="2" charset="2"/>
              </a:rPr>
              <a:t>belakang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bagian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Iklan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dua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halaman</a:t>
            </a:r>
            <a:r>
              <a:rPr lang="en-US" dirty="0" smtClean="0">
                <a:sym typeface="Wingdings" panose="05000000000000000000" pitchFamily="2" charset="2"/>
              </a:rPr>
              <a:t>  </a:t>
            </a:r>
            <a:r>
              <a:rPr lang="en-US" dirty="0" err="1" smtClean="0">
                <a:sym typeface="Wingdings" panose="05000000000000000000" pitchFamily="2" charset="2"/>
              </a:rPr>
              <a:t>biasanya</a:t>
            </a:r>
            <a:r>
              <a:rPr lang="en-US" dirty="0" smtClean="0">
                <a:sym typeface="Wingdings" panose="05000000000000000000" pitchFamily="2" charset="2"/>
              </a:rPr>
              <a:t> di </a:t>
            </a:r>
            <a:r>
              <a:rPr lang="en-US" dirty="0" err="1" smtClean="0">
                <a:sym typeface="Wingdings" panose="05000000000000000000" pitchFamily="2" charset="2"/>
              </a:rPr>
              <a:t>tengah-tengah</a:t>
            </a:r>
            <a:r>
              <a:rPr lang="en-US" dirty="0" smtClean="0">
                <a:sym typeface="Wingdings" panose="05000000000000000000" pitchFamily="2" charset="2"/>
              </a:rPr>
              <a:t>’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Iklan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satu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halaman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Iklan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setengah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halaman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8087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Iklan</a:t>
            </a:r>
            <a:r>
              <a:rPr lang="en-US" b="1" dirty="0" smtClean="0"/>
              <a:t> </a:t>
            </a:r>
            <a:r>
              <a:rPr lang="en-US" b="1" dirty="0" err="1" smtClean="0"/>
              <a:t>Layanan</a:t>
            </a:r>
            <a:r>
              <a:rPr lang="en-US" b="1" dirty="0" smtClean="0"/>
              <a:t> </a:t>
            </a:r>
            <a:r>
              <a:rPr lang="en-US" b="1" dirty="0" err="1" smtClean="0"/>
              <a:t>Masyarakat</a:t>
            </a:r>
            <a:r>
              <a:rPr lang="en-US" b="1" dirty="0" smtClean="0"/>
              <a:t> di </a:t>
            </a:r>
            <a:r>
              <a:rPr lang="en-US" b="1" dirty="0" err="1" smtClean="0"/>
              <a:t>Majalah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8037"/>
            <a:ext cx="8229600" cy="4525963"/>
          </a:xfrm>
        </p:spPr>
        <p:txBody>
          <a:bodyPr>
            <a:noAutofit/>
          </a:bodyPr>
          <a:lstStyle/>
          <a:p>
            <a:r>
              <a:rPr lang="en-US" sz="1800" dirty="0" err="1" smtClean="0"/>
              <a:t>Biaya</a:t>
            </a:r>
            <a:r>
              <a:rPr lang="en-US" sz="1800" dirty="0" smtClean="0"/>
              <a:t> </a:t>
            </a:r>
            <a:r>
              <a:rPr lang="en-US" sz="1800" dirty="0" err="1" smtClean="0"/>
              <a:t>pemasangan</a:t>
            </a:r>
            <a:r>
              <a:rPr lang="en-US" sz="1800" dirty="0" smtClean="0"/>
              <a:t> </a:t>
            </a:r>
            <a:r>
              <a:rPr lang="en-US" sz="1800" dirty="0" err="1" smtClean="0"/>
              <a:t>iklan</a:t>
            </a:r>
            <a:r>
              <a:rPr lang="en-US" sz="1800" dirty="0" smtClean="0"/>
              <a:t> di </a:t>
            </a:r>
            <a:r>
              <a:rPr lang="en-US" sz="1800" dirty="0" err="1" smtClean="0"/>
              <a:t>majalah</a:t>
            </a:r>
            <a:r>
              <a:rPr lang="en-US" sz="1800" dirty="0" smtClean="0"/>
              <a:t> </a:t>
            </a:r>
            <a:r>
              <a:rPr lang="en-US" sz="1800" dirty="0" err="1" smtClean="0"/>
              <a:t>relatif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mahal</a:t>
            </a:r>
            <a:r>
              <a:rPr lang="en-US" sz="1800" dirty="0" smtClean="0"/>
              <a:t> </a:t>
            </a:r>
            <a:r>
              <a:rPr lang="en-US" sz="1800" dirty="0" err="1" smtClean="0"/>
              <a:t>dibandingkan</a:t>
            </a:r>
            <a:r>
              <a:rPr lang="en-US" sz="1800" dirty="0" smtClean="0"/>
              <a:t> </a:t>
            </a:r>
            <a:r>
              <a:rPr lang="en-US" sz="1800" dirty="0" err="1" smtClean="0"/>
              <a:t>koran</a:t>
            </a:r>
            <a:r>
              <a:rPr lang="en-US" sz="1800" dirty="0" smtClean="0"/>
              <a:t> </a:t>
            </a:r>
            <a:r>
              <a:rPr lang="en-US" sz="1800" dirty="0" err="1" smtClean="0"/>
              <a:t>maupun</a:t>
            </a:r>
            <a:r>
              <a:rPr lang="en-US" sz="1800" dirty="0" smtClean="0"/>
              <a:t> tabloid,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ongkos</a:t>
            </a:r>
            <a:r>
              <a:rPr lang="en-US" sz="1800" dirty="0" smtClean="0"/>
              <a:t> </a:t>
            </a:r>
            <a:r>
              <a:rPr lang="en-US" sz="1800" dirty="0" err="1" smtClean="0"/>
              <a:t>cetak</a:t>
            </a:r>
            <a:r>
              <a:rPr lang="en-US" sz="1800" dirty="0" smtClean="0"/>
              <a:t> yang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mahal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masa </a:t>
            </a:r>
            <a:r>
              <a:rPr lang="en-US" sz="1800" dirty="0" err="1" smtClean="0"/>
              <a:t>baca</a:t>
            </a:r>
            <a:r>
              <a:rPr lang="en-US" sz="1800" dirty="0" smtClean="0"/>
              <a:t> </a:t>
            </a:r>
            <a:r>
              <a:rPr lang="en-US" sz="1800" dirty="0" err="1" smtClean="0"/>
              <a:t>sampai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hingga</a:t>
            </a:r>
            <a:r>
              <a:rPr lang="en-US" sz="1800" dirty="0" smtClean="0"/>
              <a:t> </a:t>
            </a:r>
            <a:r>
              <a:rPr lang="en-US" sz="1800" dirty="0" err="1" smtClean="0"/>
              <a:t>dua</a:t>
            </a:r>
            <a:r>
              <a:rPr lang="en-US" sz="1800" dirty="0" smtClean="0"/>
              <a:t> </a:t>
            </a:r>
            <a:r>
              <a:rPr lang="en-US" sz="1800" dirty="0" err="1" smtClean="0"/>
              <a:t>bulanan</a:t>
            </a:r>
            <a:r>
              <a:rPr lang="en-US" sz="1800" dirty="0" smtClean="0"/>
              <a:t>.</a:t>
            </a:r>
          </a:p>
          <a:p>
            <a:r>
              <a:rPr lang="en-US" sz="1800" dirty="0" err="1" smtClean="0"/>
              <a:t>Mahalnya</a:t>
            </a:r>
            <a:r>
              <a:rPr lang="en-US" sz="1800" dirty="0" smtClean="0"/>
              <a:t> </a:t>
            </a:r>
            <a:r>
              <a:rPr lang="en-US" sz="1800" dirty="0" err="1" smtClean="0"/>
              <a:t>biaya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tentunya</a:t>
            </a:r>
            <a:r>
              <a:rPr lang="en-US" sz="1800" dirty="0" smtClean="0"/>
              <a:t> </a:t>
            </a:r>
            <a:r>
              <a:rPr lang="en-US" sz="1800" dirty="0" err="1" smtClean="0"/>
              <a:t>mempengaruji</a:t>
            </a:r>
            <a:r>
              <a:rPr lang="en-US" sz="1800" dirty="0" smtClean="0"/>
              <a:t> </a:t>
            </a:r>
            <a:r>
              <a:rPr lang="en-US" sz="1800" dirty="0" err="1" smtClean="0"/>
              <a:t>publikasi</a:t>
            </a:r>
            <a:r>
              <a:rPr lang="en-US" sz="1800" dirty="0" smtClean="0"/>
              <a:t> </a:t>
            </a:r>
            <a:r>
              <a:rPr lang="en-US" sz="1800" dirty="0" err="1" smtClean="0"/>
              <a:t>Iklan</a:t>
            </a:r>
            <a:r>
              <a:rPr lang="en-US" sz="1800" dirty="0" smtClean="0"/>
              <a:t> </a:t>
            </a:r>
            <a:r>
              <a:rPr lang="en-US" sz="1800" dirty="0" err="1" smtClean="0"/>
              <a:t>Layanan</a:t>
            </a:r>
            <a:r>
              <a:rPr lang="en-US" sz="1800" dirty="0" smtClean="0"/>
              <a:t> </a:t>
            </a:r>
            <a:r>
              <a:rPr lang="en-US" sz="1800" dirty="0" err="1" smtClean="0"/>
              <a:t>Masyarakat</a:t>
            </a:r>
            <a:r>
              <a:rPr lang="en-US" sz="1800" dirty="0" smtClean="0"/>
              <a:t> (ILM)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penerbitan</a:t>
            </a:r>
            <a:r>
              <a:rPr lang="en-US" sz="1800" dirty="0" smtClean="0"/>
              <a:t> </a:t>
            </a:r>
            <a:r>
              <a:rPr lang="en-US" sz="1800" dirty="0" err="1" smtClean="0"/>
              <a:t>majalah</a:t>
            </a:r>
            <a:r>
              <a:rPr lang="en-US" sz="1800" dirty="0" smtClean="0"/>
              <a:t>.</a:t>
            </a:r>
          </a:p>
          <a:p>
            <a:r>
              <a:rPr lang="en-US" sz="1800" dirty="0" err="1" smtClean="0"/>
              <a:t>Minimnya</a:t>
            </a:r>
            <a:r>
              <a:rPr lang="en-US" sz="1800" dirty="0" smtClean="0"/>
              <a:t> dana </a:t>
            </a:r>
            <a:r>
              <a:rPr lang="en-US" sz="1800" dirty="0" err="1" smtClean="0"/>
              <a:t>bagi</a:t>
            </a:r>
            <a:r>
              <a:rPr lang="en-US" sz="1800" dirty="0" smtClean="0"/>
              <a:t> ILM, </a:t>
            </a:r>
            <a:r>
              <a:rPr lang="en-US" sz="1800" dirty="0" err="1" smtClean="0"/>
              <a:t>kadang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menunggu</a:t>
            </a:r>
            <a:r>
              <a:rPr lang="en-US" sz="1800" dirty="0" smtClean="0"/>
              <a:t> </a:t>
            </a:r>
            <a:r>
              <a:rPr lang="en-US" sz="1800" dirty="0" err="1" smtClean="0"/>
              <a:t>terbitan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kesekian</a:t>
            </a:r>
            <a:r>
              <a:rPr lang="en-US" sz="1800" dirty="0" smtClean="0"/>
              <a:t> kali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terbit</a:t>
            </a:r>
            <a:r>
              <a:rPr lang="en-US" sz="1800" dirty="0" smtClean="0"/>
              <a:t> </a:t>
            </a:r>
            <a:r>
              <a:rPr lang="en-US" sz="1800" dirty="0" err="1" smtClean="0"/>
              <a:t>asalkan</a:t>
            </a:r>
            <a:r>
              <a:rPr lang="en-US" sz="1800" dirty="0" smtClean="0"/>
              <a:t> </a:t>
            </a:r>
            <a:r>
              <a:rPr lang="en-US" sz="1800" dirty="0" err="1" smtClean="0"/>
              <a:t>si</a:t>
            </a:r>
            <a:r>
              <a:rPr lang="en-US" sz="1800" dirty="0" smtClean="0"/>
              <a:t> </a:t>
            </a:r>
            <a:r>
              <a:rPr lang="en-US" sz="1800" dirty="0" err="1" smtClean="0"/>
              <a:t>pemesan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memilih</a:t>
            </a:r>
            <a:r>
              <a:rPr lang="en-US" sz="1800" dirty="0" smtClean="0"/>
              <a:t> di </a:t>
            </a:r>
            <a:r>
              <a:rPr lang="en-US" sz="1800" dirty="0" err="1" smtClean="0"/>
              <a:t>halaman</a:t>
            </a:r>
            <a:r>
              <a:rPr lang="en-US" sz="1800" dirty="0" smtClean="0"/>
              <a:t> </a:t>
            </a:r>
            <a:r>
              <a:rPr lang="en-US" sz="1800" dirty="0" err="1" smtClean="0"/>
              <a:t>berapa</a:t>
            </a:r>
            <a:r>
              <a:rPr lang="en-US" sz="1800" dirty="0" smtClean="0"/>
              <a:t> ILM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diterbitkan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ILM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hal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,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posisi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pengisi</a:t>
            </a:r>
            <a:r>
              <a:rPr lang="en-US" sz="1800" dirty="0" smtClean="0"/>
              <a:t> </a:t>
            </a:r>
            <a:r>
              <a:rPr lang="en-US" sz="1800" dirty="0" err="1" smtClean="0"/>
              <a:t>halaman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memenuhi</a:t>
            </a:r>
            <a:r>
              <a:rPr lang="en-US" sz="1800" dirty="0" smtClean="0"/>
              <a:t> </a:t>
            </a:r>
            <a:r>
              <a:rPr lang="en-US" sz="1800" dirty="0" err="1" smtClean="0"/>
              <a:t>standar</a:t>
            </a:r>
            <a:r>
              <a:rPr lang="en-US" sz="1800" dirty="0" smtClean="0"/>
              <a:t> </a:t>
            </a:r>
            <a:r>
              <a:rPr lang="en-US" sz="1800" dirty="0" err="1" smtClean="0"/>
              <a:t>terbit</a:t>
            </a:r>
            <a:r>
              <a:rPr lang="en-US" sz="1800" dirty="0" smtClean="0"/>
              <a:t> </a:t>
            </a:r>
            <a:r>
              <a:rPr lang="en-US" sz="1800" dirty="0" err="1" smtClean="0"/>
              <a:t>majalah</a:t>
            </a:r>
            <a:r>
              <a:rPr lang="en-US" sz="1800" dirty="0" smtClean="0"/>
              <a:t>.</a:t>
            </a:r>
          </a:p>
          <a:p>
            <a:r>
              <a:rPr lang="en-US" sz="1800" dirty="0" err="1" smtClean="0"/>
              <a:t>Namun</a:t>
            </a:r>
            <a:r>
              <a:rPr lang="en-US" sz="1800" dirty="0" smtClean="0"/>
              <a:t>, </a:t>
            </a:r>
            <a:r>
              <a:rPr lang="en-US" sz="1800" dirty="0" err="1" smtClean="0"/>
              <a:t>ada</a:t>
            </a:r>
            <a:r>
              <a:rPr lang="en-US" sz="1800" dirty="0" smtClean="0"/>
              <a:t> juga </a:t>
            </a:r>
            <a:r>
              <a:rPr lang="en-US" sz="1800" dirty="0" err="1" smtClean="0"/>
              <a:t>pemasang</a:t>
            </a:r>
            <a:r>
              <a:rPr lang="en-US" sz="1800" dirty="0" smtClean="0"/>
              <a:t> ILM yang </a:t>
            </a: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banyak</a:t>
            </a:r>
            <a:r>
              <a:rPr lang="en-US" sz="1800" dirty="0" smtClean="0"/>
              <a:t> dana (</a:t>
            </a:r>
            <a:r>
              <a:rPr lang="en-US" sz="1800" dirty="0" err="1" smtClean="0"/>
              <a:t>biasanya</a:t>
            </a:r>
            <a:r>
              <a:rPr lang="en-US" sz="1800" dirty="0" smtClean="0"/>
              <a:t> </a:t>
            </a:r>
            <a:r>
              <a:rPr lang="en-US" sz="1800" dirty="0" err="1" smtClean="0"/>
              <a:t>bersifat</a:t>
            </a:r>
            <a:r>
              <a:rPr lang="en-US" sz="1800" dirty="0" smtClean="0"/>
              <a:t> propaganda),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  <a:r>
              <a:rPr lang="en-US" sz="1800" dirty="0" err="1" smtClean="0"/>
              <a:t>bidang</a:t>
            </a:r>
            <a:r>
              <a:rPr lang="en-US" sz="1800" dirty="0" smtClean="0"/>
              <a:t> </a:t>
            </a:r>
            <a:r>
              <a:rPr lang="en-US" sz="1800" dirty="0" err="1" smtClean="0"/>
              <a:t>perbankan</a:t>
            </a:r>
            <a:r>
              <a:rPr lang="en-US" sz="1800" dirty="0" smtClean="0"/>
              <a:t>, </a:t>
            </a:r>
            <a:r>
              <a:rPr lang="en-US" sz="1800" dirty="0" err="1" smtClean="0"/>
              <a:t>otomotif</a:t>
            </a:r>
            <a:r>
              <a:rPr lang="en-US" sz="1800" dirty="0" smtClean="0"/>
              <a:t>, </a:t>
            </a:r>
            <a:r>
              <a:rPr lang="en-US" sz="1800" dirty="0" err="1" smtClean="0"/>
              <a:t>perminyakan</a:t>
            </a:r>
            <a:r>
              <a:rPr lang="en-US" sz="1800" dirty="0" smtClean="0"/>
              <a:t>, </a:t>
            </a:r>
            <a:r>
              <a:rPr lang="en-US" sz="1800" dirty="0" err="1" smtClean="0"/>
              <a:t>kelistrikan</a:t>
            </a:r>
            <a:r>
              <a:rPr lang="en-US" sz="1800" dirty="0" smtClean="0"/>
              <a:t>, </a:t>
            </a:r>
            <a:r>
              <a:rPr lang="en-US" sz="1800" dirty="0" err="1" smtClean="0"/>
              <a:t>jasa</a:t>
            </a:r>
            <a:r>
              <a:rPr lang="en-US" sz="1800" dirty="0" smtClean="0"/>
              <a:t> </a:t>
            </a:r>
            <a:r>
              <a:rPr lang="en-US" sz="1800" dirty="0" err="1" smtClean="0"/>
              <a:t>penerbangan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pemerintah</a:t>
            </a:r>
            <a:r>
              <a:rPr lang="en-US" sz="1800" dirty="0" smtClean="0"/>
              <a:t> </a:t>
            </a:r>
            <a:r>
              <a:rPr lang="en-US" sz="1800" dirty="0" err="1" smtClean="0"/>
              <a:t>selaku</a:t>
            </a:r>
            <a:r>
              <a:rPr lang="en-US" sz="1800" dirty="0" smtClean="0"/>
              <a:t> </a:t>
            </a:r>
            <a:r>
              <a:rPr lang="en-US" sz="1800" dirty="0" err="1" smtClean="0"/>
              <a:t>pembuat</a:t>
            </a:r>
            <a:r>
              <a:rPr lang="en-US" sz="1800" dirty="0" smtClean="0"/>
              <a:t> </a:t>
            </a:r>
            <a:r>
              <a:rPr lang="en-US" sz="1800" dirty="0" err="1" smtClean="0"/>
              <a:t>keputusan</a:t>
            </a:r>
            <a:r>
              <a:rPr lang="en-US" sz="1800" dirty="0" smtClean="0"/>
              <a:t>,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Kementerian</a:t>
            </a:r>
            <a:r>
              <a:rPr lang="en-US" sz="1800" dirty="0" smtClean="0"/>
              <a:t> </a:t>
            </a:r>
            <a:r>
              <a:rPr lang="en-US" sz="1800" dirty="0" err="1" smtClean="0"/>
              <a:t>Kominfo</a:t>
            </a:r>
            <a:r>
              <a:rPr lang="en-US" sz="1800" dirty="0" smtClean="0"/>
              <a:t>, </a:t>
            </a:r>
            <a:r>
              <a:rPr lang="en-US" sz="1800" dirty="0" err="1" smtClean="0"/>
              <a:t>Kementerian</a:t>
            </a:r>
            <a:r>
              <a:rPr lang="en-US" sz="1800" dirty="0" smtClean="0"/>
              <a:t> </a:t>
            </a:r>
            <a:r>
              <a:rPr lang="en-US" sz="1800" dirty="0" err="1" smtClean="0"/>
              <a:t>Perdagangan</a:t>
            </a:r>
            <a:r>
              <a:rPr lang="en-US" sz="1800" dirty="0" smtClean="0"/>
              <a:t>, BKKBN, </a:t>
            </a:r>
            <a:r>
              <a:rPr lang="en-US" sz="1800" dirty="0" err="1" smtClean="0"/>
              <a:t>Kementerian</a:t>
            </a:r>
            <a:r>
              <a:rPr lang="en-US" sz="1800" dirty="0" smtClean="0"/>
              <a:t> </a:t>
            </a:r>
            <a:r>
              <a:rPr lang="en-US" sz="1800" dirty="0" err="1" smtClean="0"/>
              <a:t>Lingkungan</a:t>
            </a:r>
            <a:r>
              <a:rPr lang="en-US" sz="1800" dirty="0" smtClean="0"/>
              <a:t> </a:t>
            </a:r>
            <a:r>
              <a:rPr lang="en-US" sz="1800" dirty="0" err="1" smtClean="0"/>
              <a:t>Hidup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Kehutanan</a:t>
            </a:r>
            <a:r>
              <a:rPr lang="en-US" sz="1800" dirty="0" smtClean="0"/>
              <a:t>, </a:t>
            </a:r>
            <a:r>
              <a:rPr lang="en-US" sz="1800" dirty="0" err="1" smtClean="0"/>
              <a:t>dll</a:t>
            </a:r>
            <a:r>
              <a:rPr lang="en-US" sz="1800" dirty="0" smtClean="0"/>
              <a:t>.</a:t>
            </a:r>
          </a:p>
          <a:p>
            <a:r>
              <a:rPr lang="en-US" sz="1800" dirty="0" err="1" smtClean="0"/>
              <a:t>Kelompok-kelompok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mempunyai</a:t>
            </a:r>
            <a:r>
              <a:rPr lang="en-US" sz="1800" dirty="0" smtClean="0"/>
              <a:t> modal </a:t>
            </a:r>
            <a:r>
              <a:rPr lang="en-US" sz="1800" dirty="0" err="1" smtClean="0"/>
              <a:t>besan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kekuatan</a:t>
            </a:r>
            <a:r>
              <a:rPr lang="en-US" sz="1800" dirty="0" smtClean="0"/>
              <a:t> </a:t>
            </a:r>
            <a:r>
              <a:rPr lang="en-US" sz="1800" dirty="0" err="1" smtClean="0"/>
              <a:t>politik</a:t>
            </a:r>
            <a:r>
              <a:rPr lang="en-US" sz="1800" dirty="0" smtClean="0"/>
              <a:t> </a:t>
            </a:r>
            <a:r>
              <a:rPr lang="en-US" sz="1800" dirty="0" err="1" smtClean="0"/>
              <a:t>inilah</a:t>
            </a:r>
            <a:r>
              <a:rPr lang="en-US" sz="1800" dirty="0" smtClean="0"/>
              <a:t> yang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mengatur</a:t>
            </a:r>
            <a:r>
              <a:rPr lang="en-US" sz="1800" dirty="0" smtClean="0"/>
              <a:t> di </a:t>
            </a:r>
            <a:r>
              <a:rPr lang="en-US" sz="1800" dirty="0" err="1" smtClean="0"/>
              <a:t>halaman</a:t>
            </a:r>
            <a:r>
              <a:rPr lang="en-US" sz="1800" dirty="0" smtClean="0"/>
              <a:t> mana </a:t>
            </a:r>
            <a:r>
              <a:rPr lang="en-US" sz="1800" dirty="0" err="1" smtClean="0"/>
              <a:t>ILMnya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diterbitkan</a:t>
            </a:r>
            <a:r>
              <a:rPr lang="en-US" sz="1800" dirty="0" smtClean="0"/>
              <a:t>,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momen</a:t>
            </a:r>
            <a:r>
              <a:rPr lang="en-US" sz="1800" dirty="0" smtClean="0"/>
              <a:t> </a:t>
            </a:r>
            <a:r>
              <a:rPr lang="en-US" sz="1800" dirty="0" err="1" smtClean="0"/>
              <a:t>apa</a:t>
            </a:r>
            <a:r>
              <a:rPr lang="en-US" sz="1800" dirty="0" smtClean="0"/>
              <a:t>, </a:t>
            </a:r>
            <a:r>
              <a:rPr lang="en-US" sz="1800" dirty="0" err="1" smtClean="0"/>
              <a:t>halaman</a:t>
            </a:r>
            <a:r>
              <a:rPr lang="en-US" sz="1800" dirty="0"/>
              <a:t> </a:t>
            </a:r>
            <a:r>
              <a:rPr lang="en-US" sz="1800" dirty="0" smtClean="0"/>
              <a:t>yang </a:t>
            </a:r>
            <a:r>
              <a:rPr lang="en-US" sz="1800" dirty="0" err="1" smtClean="0"/>
              <a:t>strategis</a:t>
            </a:r>
            <a:r>
              <a:rPr lang="en-US" sz="1800" dirty="0" smtClean="0"/>
              <a:t>, </a:t>
            </a:r>
            <a:r>
              <a:rPr lang="en-US" sz="1800" dirty="0" err="1" smtClean="0"/>
              <a:t>berwarna</a:t>
            </a:r>
            <a:r>
              <a:rPr lang="en-US" sz="1800" dirty="0" smtClean="0"/>
              <a:t> agar </a:t>
            </a:r>
            <a:r>
              <a:rPr lang="en-US" sz="1800" dirty="0" err="1" smtClean="0"/>
              <a:t>menarik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mudah</a:t>
            </a:r>
            <a:r>
              <a:rPr lang="en-US" sz="1800" dirty="0" smtClean="0"/>
              <a:t> </a:t>
            </a:r>
            <a:r>
              <a:rPr lang="en-US" sz="1800" dirty="0" err="1" smtClean="0"/>
              <a:t>dibaca</a:t>
            </a:r>
            <a:r>
              <a:rPr lang="en-US" sz="1800" dirty="0" smtClean="0"/>
              <a:t>, </a:t>
            </a:r>
            <a:r>
              <a:rPr lang="en-US" sz="1800" dirty="0" err="1" smtClean="0"/>
              <a:t>serta</a:t>
            </a:r>
            <a:r>
              <a:rPr lang="en-US" sz="1800" dirty="0" smtClean="0"/>
              <a:t> </a:t>
            </a:r>
            <a:r>
              <a:rPr lang="en-US" sz="1800" dirty="0" err="1" smtClean="0"/>
              <a:t>majalah</a:t>
            </a:r>
            <a:r>
              <a:rPr lang="en-US" sz="1800" dirty="0" smtClean="0"/>
              <a:t> </a:t>
            </a:r>
            <a:r>
              <a:rPr lang="en-US" sz="1800" dirty="0" err="1" smtClean="0"/>
              <a:t>nasional</a:t>
            </a:r>
            <a:r>
              <a:rPr lang="en-US" sz="1800" dirty="0" smtClean="0"/>
              <a:t> yang </a:t>
            </a:r>
            <a:r>
              <a:rPr lang="en-US" sz="1800" dirty="0" err="1" smtClean="0"/>
              <a:t>oplahnya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, </a:t>
            </a:r>
            <a:r>
              <a:rPr lang="en-US" sz="1800" dirty="0" err="1" smtClean="0"/>
              <a:t>sehingga</a:t>
            </a:r>
            <a:r>
              <a:rPr lang="en-US" sz="1800" dirty="0" smtClean="0"/>
              <a:t>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menjangkau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berbagai</a:t>
            </a:r>
            <a:r>
              <a:rPr lang="en-US" sz="1800" dirty="0" smtClean="0"/>
              <a:t> </a:t>
            </a:r>
            <a:r>
              <a:rPr lang="en-US" sz="1800" dirty="0" err="1" smtClean="0"/>
              <a:t>sisi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53211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Televisi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 Indonesia,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kali </a:t>
            </a:r>
            <a:r>
              <a:rPr lang="en-US" dirty="0" err="1" smtClean="0"/>
              <a:t>diperkenalkan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1962 </a:t>
            </a:r>
            <a:r>
              <a:rPr lang="en-US" dirty="0" err="1" smtClean="0"/>
              <a:t>oleh</a:t>
            </a:r>
            <a:r>
              <a:rPr lang="en-US" dirty="0" smtClean="0"/>
              <a:t> TVRI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Asian Games di Jakarta.</a:t>
            </a:r>
          </a:p>
          <a:p>
            <a:r>
              <a:rPr lang="en-US" dirty="0" err="1" smtClean="0"/>
              <a:t>Kini</a:t>
            </a:r>
            <a:r>
              <a:rPr lang="en-US" dirty="0" smtClean="0"/>
              <a:t> di Indonesia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, di </a:t>
            </a:r>
            <a:r>
              <a:rPr lang="en-US" dirty="0" err="1" smtClean="0"/>
              <a:t>antaranya</a:t>
            </a:r>
            <a:r>
              <a:rPr lang="en-US" dirty="0" smtClean="0"/>
              <a:t> 13 </a:t>
            </a:r>
            <a:r>
              <a:rPr lang="en-US" dirty="0" err="1" smtClean="0"/>
              <a:t>stasiun</a:t>
            </a:r>
            <a:r>
              <a:rPr lang="en-US" dirty="0" smtClean="0"/>
              <a:t> TVRI </a:t>
            </a:r>
            <a:r>
              <a:rPr lang="en-US" dirty="0" err="1" smtClean="0"/>
              <a:t>milih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tv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lain: RCTI, MNC, SCTV, </a:t>
            </a:r>
            <a:r>
              <a:rPr lang="en-US" dirty="0" err="1" smtClean="0"/>
              <a:t>Anteve</a:t>
            </a:r>
            <a:r>
              <a:rPr lang="en-US" dirty="0" smtClean="0"/>
              <a:t>, </a:t>
            </a:r>
            <a:r>
              <a:rPr lang="en-US" dirty="0" err="1" smtClean="0"/>
              <a:t>MetroTV</a:t>
            </a:r>
            <a:r>
              <a:rPr lang="en-US" dirty="0" smtClean="0"/>
              <a:t>, </a:t>
            </a:r>
            <a:r>
              <a:rPr lang="en-US" dirty="0" err="1" smtClean="0"/>
              <a:t>TVOne</a:t>
            </a:r>
            <a:r>
              <a:rPr lang="en-US" dirty="0" smtClean="0"/>
              <a:t>, </a:t>
            </a:r>
            <a:r>
              <a:rPr lang="en-US" dirty="0" err="1" smtClean="0"/>
              <a:t>GlobalTV</a:t>
            </a:r>
            <a:r>
              <a:rPr lang="en-US" dirty="0" smtClean="0"/>
              <a:t>, </a:t>
            </a:r>
            <a:r>
              <a:rPr lang="en-US" dirty="0" err="1" smtClean="0"/>
              <a:t>TransTV</a:t>
            </a:r>
            <a:r>
              <a:rPr lang="en-US" dirty="0" smtClean="0"/>
              <a:t>, Trans7, </a:t>
            </a:r>
            <a:r>
              <a:rPr lang="en-US" dirty="0" err="1" smtClean="0"/>
              <a:t>KompasTV</a:t>
            </a:r>
            <a:r>
              <a:rPr lang="en-US" dirty="0" smtClean="0"/>
              <a:t>, </a:t>
            </a:r>
            <a:r>
              <a:rPr lang="en-US" dirty="0" err="1" smtClean="0"/>
              <a:t>NetTV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4250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Televisi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Televisi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berfungsi</a:t>
            </a:r>
            <a:r>
              <a:rPr lang="en-US" sz="2400" dirty="0" smtClean="0"/>
              <a:t> </a:t>
            </a:r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hiburan</a:t>
            </a:r>
            <a:r>
              <a:rPr lang="en-US" sz="2400" dirty="0" smtClean="0"/>
              <a:t>, juga </a:t>
            </a:r>
            <a:r>
              <a:rPr lang="en-US" sz="2400" dirty="0" err="1" smtClean="0"/>
              <a:t>difungsikan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di </a:t>
            </a:r>
            <a:r>
              <a:rPr lang="en-US" sz="2400" dirty="0" err="1" smtClean="0"/>
              <a:t>negara-negara</a:t>
            </a:r>
            <a:r>
              <a:rPr lang="en-US" sz="2400" dirty="0" smtClean="0"/>
              <a:t>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berkembang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mendorong</a:t>
            </a:r>
            <a:r>
              <a:rPr lang="en-US" sz="2400" dirty="0" smtClean="0"/>
              <a:t> </a:t>
            </a:r>
            <a:r>
              <a:rPr lang="en-US" sz="2400" dirty="0" err="1" smtClean="0"/>
              <a:t>percepatan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, </a:t>
            </a:r>
            <a:r>
              <a:rPr lang="en-US" sz="2400" dirty="0" err="1" smtClean="0"/>
              <a:t>terutama</a:t>
            </a:r>
            <a:r>
              <a:rPr lang="en-US" sz="2400" dirty="0" smtClean="0"/>
              <a:t> di </a:t>
            </a:r>
            <a:r>
              <a:rPr lang="en-US" sz="2400" dirty="0" err="1" smtClean="0"/>
              <a:t>sektor</a:t>
            </a:r>
            <a:r>
              <a:rPr lang="en-US" sz="2400" dirty="0" smtClean="0"/>
              <a:t> </a:t>
            </a:r>
            <a:r>
              <a:rPr lang="en-US" sz="2400" dirty="0" err="1" smtClean="0"/>
              <a:t>penerangan</a:t>
            </a:r>
            <a:r>
              <a:rPr lang="en-US" sz="2400" dirty="0" smtClean="0"/>
              <a:t>,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, </a:t>
            </a:r>
            <a:r>
              <a:rPr lang="en-US" sz="2400" dirty="0" err="1" smtClean="0"/>
              <a:t>kebudayaan</a:t>
            </a:r>
            <a:r>
              <a:rPr lang="en-US" sz="2400" dirty="0" smtClean="0"/>
              <a:t> ,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endParaRPr lang="en-US" sz="2400" dirty="0" smtClean="0"/>
          </a:p>
          <a:p>
            <a:r>
              <a:rPr lang="en-US" sz="2400" dirty="0" err="1" smtClean="0"/>
              <a:t>Apapun</a:t>
            </a:r>
            <a:r>
              <a:rPr lang="en-US" sz="2400" dirty="0" smtClean="0"/>
              <a:t> </a:t>
            </a:r>
            <a:r>
              <a:rPr lang="en-US" sz="2400" dirty="0" err="1" smtClean="0"/>
              <a:t>alasannya</a:t>
            </a:r>
            <a:r>
              <a:rPr lang="en-US" sz="2400" dirty="0" smtClean="0"/>
              <a:t>, </a:t>
            </a:r>
            <a:r>
              <a:rPr lang="en-US" sz="2400" dirty="0" err="1" smtClean="0"/>
              <a:t>iklan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muncul</a:t>
            </a:r>
            <a:r>
              <a:rPr lang="en-US" sz="2400" dirty="0" smtClean="0"/>
              <a:t> di </a:t>
            </a:r>
            <a:r>
              <a:rPr lang="en-US" sz="2400" dirty="0" err="1" smtClean="0"/>
              <a:t>layar</a:t>
            </a:r>
            <a:r>
              <a:rPr lang="en-US" sz="2400" dirty="0" smtClean="0"/>
              <a:t> </a:t>
            </a:r>
            <a:r>
              <a:rPr lang="en-US" sz="2400" dirty="0" err="1" smtClean="0"/>
              <a:t>televisi</a:t>
            </a:r>
            <a:r>
              <a:rPr lang="en-US" sz="2400" dirty="0" smtClean="0"/>
              <a:t> di </a:t>
            </a:r>
            <a:r>
              <a:rPr lang="en-US" sz="2400" dirty="0" err="1" smtClean="0"/>
              <a:t>sela-sela</a:t>
            </a:r>
            <a:r>
              <a:rPr lang="en-US" sz="2400" dirty="0" smtClean="0"/>
              <a:t> acara yang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lihat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Kadang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merasa</a:t>
            </a:r>
            <a:r>
              <a:rPr lang="en-US" sz="2400" dirty="0" smtClean="0"/>
              <a:t> </a:t>
            </a:r>
            <a:r>
              <a:rPr lang="en-US" sz="2400" dirty="0" err="1" smtClean="0"/>
              <a:t>jengkel</a:t>
            </a:r>
            <a:r>
              <a:rPr lang="en-US" sz="2400" dirty="0" smtClean="0"/>
              <a:t>,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asyik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penuh</a:t>
            </a:r>
            <a:r>
              <a:rPr lang="en-US" sz="2400" dirty="0" smtClean="0"/>
              <a:t> </a:t>
            </a:r>
            <a:r>
              <a:rPr lang="en-US" sz="2400" dirty="0" err="1" smtClean="0"/>
              <a:t>konsentrasi</a:t>
            </a:r>
            <a:r>
              <a:rPr lang="en-US" sz="2400" dirty="0" smtClean="0"/>
              <a:t> </a:t>
            </a:r>
            <a:r>
              <a:rPr lang="en-US" sz="2400" dirty="0" err="1" smtClean="0"/>
              <a:t>melihat</a:t>
            </a:r>
            <a:r>
              <a:rPr lang="en-US" sz="2400" dirty="0" smtClean="0"/>
              <a:t> acara di </a:t>
            </a:r>
            <a:r>
              <a:rPr lang="en-US" sz="2400" dirty="0" err="1" smtClean="0"/>
              <a:t>televisi</a:t>
            </a:r>
            <a:r>
              <a:rPr lang="en-US" sz="2400" dirty="0" smtClean="0"/>
              <a:t> </a:t>
            </a:r>
            <a:r>
              <a:rPr lang="en-US" sz="2400" dirty="0" err="1" smtClean="0"/>
              <a:t>diputus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munculnya</a:t>
            </a:r>
            <a:r>
              <a:rPr lang="en-US" sz="2400" dirty="0" smtClean="0"/>
              <a:t> </a:t>
            </a:r>
            <a:r>
              <a:rPr lang="en-US" sz="2400" dirty="0" err="1" smtClean="0"/>
              <a:t>iklan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membosankan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Agar </a:t>
            </a:r>
            <a:r>
              <a:rPr lang="en-US" sz="2400" dirty="0" err="1" smtClean="0"/>
              <a:t>pemirsa</a:t>
            </a:r>
            <a:r>
              <a:rPr lang="en-US" sz="2400" dirty="0" smtClean="0"/>
              <a:t> </a:t>
            </a:r>
            <a:r>
              <a:rPr lang="en-US" sz="2400" dirty="0" err="1" smtClean="0"/>
              <a:t>televisi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merasa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menontonnya</a:t>
            </a:r>
            <a:r>
              <a:rPr lang="en-US" sz="2400" dirty="0" smtClean="0"/>
              <a:t> </a:t>
            </a:r>
            <a:r>
              <a:rPr lang="en-US" sz="2400" dirty="0" err="1" smtClean="0"/>
              <a:t>terganggu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pengemasan</a:t>
            </a:r>
            <a:r>
              <a:rPr lang="en-US" sz="2400" dirty="0" smtClean="0"/>
              <a:t> </a:t>
            </a:r>
            <a:r>
              <a:rPr lang="en-US" sz="2400" dirty="0" err="1" smtClean="0"/>
              <a:t>iklan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baik</a:t>
            </a:r>
            <a:r>
              <a:rPr lang="en-US" sz="2400" dirty="0" smtClean="0"/>
              <a:t>, </a:t>
            </a:r>
            <a:r>
              <a:rPr lang="en-US" sz="2400" dirty="0" err="1" smtClean="0"/>
              <a:t>mendidik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membosankan</a:t>
            </a:r>
            <a:r>
              <a:rPr lang="en-US" sz="2400" dirty="0" smtClean="0"/>
              <a:t> (</a:t>
            </a:r>
            <a:r>
              <a:rPr lang="en-US" sz="2400" dirty="0" err="1" smtClean="0"/>
              <a:t>menghibur</a:t>
            </a:r>
            <a:r>
              <a:rPr lang="en-US" sz="2400" dirty="0" smtClean="0"/>
              <a:t>).</a:t>
            </a:r>
          </a:p>
          <a:p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tampilnya</a:t>
            </a:r>
            <a:r>
              <a:rPr lang="en-US" sz="2400" dirty="0"/>
              <a:t> </a:t>
            </a:r>
            <a:r>
              <a:rPr lang="en-US" sz="2400" dirty="0" err="1" smtClean="0"/>
              <a:t>Iklan</a:t>
            </a:r>
            <a:r>
              <a:rPr lang="en-US" sz="2400" dirty="0" smtClean="0"/>
              <a:t> </a:t>
            </a:r>
            <a:r>
              <a:rPr lang="en-US" sz="2400" dirty="0" err="1" smtClean="0"/>
              <a:t>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,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dikemas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, </a:t>
            </a:r>
            <a:r>
              <a:rPr lang="en-US" sz="2400" dirty="0" err="1" smtClean="0"/>
              <a:t>mendidik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komunikatif</a:t>
            </a:r>
            <a:r>
              <a:rPr lang="en-US" sz="2400" dirty="0" smtClean="0"/>
              <a:t> </a:t>
            </a:r>
            <a:r>
              <a:rPr lang="en-US" sz="2400" dirty="0" err="1" smtClean="0"/>
              <a:t>tentunya</a:t>
            </a:r>
            <a:r>
              <a:rPr lang="en-US" sz="2400" dirty="0" smtClean="0"/>
              <a:t> </a:t>
            </a:r>
            <a:r>
              <a:rPr lang="en-US" sz="2400" dirty="0" err="1" smtClean="0"/>
              <a:t>pemirsa</a:t>
            </a:r>
            <a:r>
              <a:rPr lang="en-US" sz="2400" dirty="0" smtClean="0"/>
              <a:t> </a:t>
            </a:r>
            <a:r>
              <a:rPr lang="en-US" sz="2400" dirty="0" err="1" smtClean="0"/>
              <a:t>televisi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senang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tindakan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24108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b="1" dirty="0" smtClean="0"/>
              <a:t>Internet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Internet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jensi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ATL yang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Internet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Monle</a:t>
            </a:r>
            <a:r>
              <a:rPr lang="en-US" dirty="0" smtClean="0"/>
              <a:t> Lee </a:t>
            </a:r>
            <a:r>
              <a:rPr lang="en-US" dirty="0" err="1" smtClean="0"/>
              <a:t>dan</a:t>
            </a:r>
            <a:r>
              <a:rPr lang="en-US" dirty="0" smtClean="0"/>
              <a:t> Carla Johnson (2004)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maya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supercepat</a:t>
            </a:r>
            <a:r>
              <a:rPr lang="en-US" dirty="0" smtClean="0"/>
              <a:t> (</a:t>
            </a:r>
            <a:r>
              <a:rPr lang="en-US" i="1" dirty="0" smtClean="0"/>
              <a:t>superhighway information</a:t>
            </a:r>
            <a:r>
              <a:rPr lang="en-US" dirty="0" smtClean="0"/>
              <a:t>) yang </a:t>
            </a:r>
            <a:r>
              <a:rPr lang="en-US" dirty="0" err="1" smtClean="0"/>
              <a:t>memungkinkan</a:t>
            </a:r>
            <a:r>
              <a:rPr lang="en-US" dirty="0" smtClean="0"/>
              <a:t> transfer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global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komputer-komputer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bercakap-cakap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manapun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ribuan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lain, </a:t>
            </a:r>
            <a:r>
              <a:rPr lang="en-US" dirty="0" err="1" smtClean="0"/>
              <a:t>seandainya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juga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Internet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di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yang </a:t>
            </a:r>
            <a:r>
              <a:rPr lang="en-US" dirty="0" err="1" smtClean="0"/>
              <a:t>memungkinkan</a:t>
            </a:r>
            <a:r>
              <a:rPr lang="en-US" dirty="0" smtClean="0"/>
              <a:t> transfer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6866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b="1" dirty="0" smtClean="0"/>
              <a:t>Internet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Autofit/>
          </a:bodyPr>
          <a:lstStyle/>
          <a:p>
            <a:r>
              <a:rPr lang="en-US" sz="2600" dirty="0" err="1" smtClean="0"/>
              <a:t>Suatu</a:t>
            </a:r>
            <a:r>
              <a:rPr lang="en-US" sz="2600" dirty="0" smtClean="0"/>
              <a:t> </a:t>
            </a:r>
            <a:r>
              <a:rPr lang="en-US" sz="2600" dirty="0" err="1" smtClean="0"/>
              <a:t>organisasi</a:t>
            </a:r>
            <a:r>
              <a:rPr lang="en-US" sz="2600" dirty="0" smtClean="0"/>
              <a:t> </a:t>
            </a:r>
            <a:r>
              <a:rPr lang="en-US" sz="2600" dirty="0" err="1" smtClean="0"/>
              <a:t>riset</a:t>
            </a:r>
            <a:r>
              <a:rPr lang="en-US" sz="2600" dirty="0" smtClean="0"/>
              <a:t> </a:t>
            </a:r>
            <a:r>
              <a:rPr lang="en-US" sz="2600" dirty="0" err="1" smtClean="0"/>
              <a:t>penting</a:t>
            </a:r>
            <a:r>
              <a:rPr lang="en-US" sz="2600" dirty="0" smtClean="0"/>
              <a:t> </a:t>
            </a:r>
            <a:r>
              <a:rPr lang="en-US" sz="2600" dirty="0" err="1" smtClean="0"/>
              <a:t>menyatakan</a:t>
            </a:r>
            <a:r>
              <a:rPr lang="en-US" sz="2600" dirty="0" smtClean="0"/>
              <a:t> </a:t>
            </a:r>
            <a:r>
              <a:rPr lang="en-US" sz="2600" dirty="0" err="1" smtClean="0"/>
              <a:t>bahwa</a:t>
            </a:r>
            <a:r>
              <a:rPr lang="en-US" sz="2600" dirty="0" smtClean="0"/>
              <a:t> </a:t>
            </a:r>
            <a:r>
              <a:rPr lang="en-US" sz="2600" dirty="0" err="1" smtClean="0"/>
              <a:t>revolusi</a:t>
            </a:r>
            <a:r>
              <a:rPr lang="en-US" sz="2600" dirty="0" smtClean="0"/>
              <a:t> internet </a:t>
            </a:r>
            <a:r>
              <a:rPr lang="en-US" sz="2600" dirty="0" err="1" smtClean="0"/>
              <a:t>sedang</a:t>
            </a:r>
            <a:r>
              <a:rPr lang="en-US" sz="2600" dirty="0" smtClean="0"/>
              <a:t> </a:t>
            </a:r>
            <a:r>
              <a:rPr lang="en-US" sz="2600" dirty="0" err="1" smtClean="0"/>
              <a:t>menyapu</a:t>
            </a:r>
            <a:r>
              <a:rPr lang="en-US" sz="2600" dirty="0" smtClean="0"/>
              <a:t> bola </a:t>
            </a:r>
            <a:r>
              <a:rPr lang="en-US" sz="2600" dirty="0" err="1" smtClean="0"/>
              <a:t>bumi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kecepatan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sedemikian</a:t>
            </a:r>
            <a:r>
              <a:rPr lang="en-US" sz="2600" dirty="0" smtClean="0"/>
              <a:t> </a:t>
            </a:r>
            <a:r>
              <a:rPr lang="en-US" sz="2600" dirty="0" err="1" smtClean="0"/>
              <a:t>rupa</a:t>
            </a:r>
            <a:r>
              <a:rPr lang="en-US" sz="2600" dirty="0" smtClean="0"/>
              <a:t>, </a:t>
            </a:r>
            <a:r>
              <a:rPr lang="en-US" sz="2600" dirty="0" err="1" smtClean="0"/>
              <a:t>sehingga</a:t>
            </a:r>
            <a:r>
              <a:rPr lang="en-US" sz="2600" dirty="0" smtClean="0"/>
              <a:t> </a:t>
            </a:r>
            <a:r>
              <a:rPr lang="en-US" sz="2600" dirty="0" err="1" smtClean="0"/>
              <a:t>perusahaan</a:t>
            </a:r>
            <a:r>
              <a:rPr lang="en-US" sz="2600" dirty="0" smtClean="0"/>
              <a:t> </a:t>
            </a:r>
            <a:r>
              <a:rPr lang="en-US" sz="2600" dirty="0" err="1" smtClean="0"/>
              <a:t>maupun</a:t>
            </a:r>
            <a:r>
              <a:rPr lang="en-US" sz="2600" dirty="0" smtClean="0"/>
              <a:t> </a:t>
            </a:r>
            <a:r>
              <a:rPr lang="en-US" sz="2600" dirty="0" err="1" smtClean="0"/>
              <a:t>lembaga</a:t>
            </a:r>
            <a:r>
              <a:rPr lang="en-US" sz="2600" dirty="0" smtClean="0"/>
              <a:t> </a:t>
            </a:r>
            <a:r>
              <a:rPr lang="en-US" sz="2600" dirty="0" err="1" smtClean="0"/>
              <a:t>mencoba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giat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mengerti</a:t>
            </a:r>
            <a:r>
              <a:rPr lang="en-US" sz="2600" dirty="0" smtClean="0"/>
              <a:t> </a:t>
            </a:r>
            <a:r>
              <a:rPr lang="en-US" sz="2600" dirty="0" err="1" smtClean="0"/>
              <a:t>apa</a:t>
            </a:r>
            <a:r>
              <a:rPr lang="en-US" sz="2600" dirty="0" smtClean="0"/>
              <a:t> yang </a:t>
            </a:r>
            <a:r>
              <a:rPr lang="en-US" sz="2600" dirty="0" err="1" smtClean="0"/>
              <a:t>sedang</a:t>
            </a:r>
            <a:r>
              <a:rPr lang="en-US" sz="2600" dirty="0" smtClean="0"/>
              <a:t> </a:t>
            </a:r>
            <a:r>
              <a:rPr lang="en-US" sz="2600" dirty="0" err="1" smtClean="0"/>
              <a:t>terjadi</a:t>
            </a:r>
            <a:r>
              <a:rPr lang="en-US" sz="2600" dirty="0" smtClean="0"/>
              <a:t>, </a:t>
            </a:r>
            <a:r>
              <a:rPr lang="en-US" sz="2600" dirty="0" err="1" smtClean="0"/>
              <a:t>apa</a:t>
            </a:r>
            <a:r>
              <a:rPr lang="en-US" sz="2600" dirty="0" smtClean="0"/>
              <a:t> </a:t>
            </a:r>
            <a:r>
              <a:rPr lang="en-US" sz="2600" dirty="0" err="1" smtClean="0"/>
              <a:t>arti</a:t>
            </a:r>
            <a:r>
              <a:rPr lang="en-US" sz="2600" dirty="0" smtClean="0"/>
              <a:t> </a:t>
            </a:r>
            <a:r>
              <a:rPr lang="en-US" sz="2600" dirty="0" err="1" smtClean="0"/>
              <a:t>semua</a:t>
            </a:r>
            <a:r>
              <a:rPr lang="en-US" sz="2600" dirty="0" smtClean="0"/>
              <a:t> </a:t>
            </a:r>
            <a:r>
              <a:rPr lang="en-US" sz="2600" dirty="0" err="1" smtClean="0"/>
              <a:t>itu</a:t>
            </a:r>
            <a:r>
              <a:rPr lang="en-US" sz="2600" dirty="0" smtClean="0"/>
              <a:t>, </a:t>
            </a:r>
            <a:r>
              <a:rPr lang="en-US" sz="2600" dirty="0" err="1" smtClean="0"/>
              <a:t>kemana</a:t>
            </a:r>
            <a:r>
              <a:rPr lang="en-US" sz="2600" dirty="0" smtClean="0"/>
              <a:t> </a:t>
            </a:r>
            <a:r>
              <a:rPr lang="en-US" sz="2600" dirty="0" err="1" smtClean="0"/>
              <a:t>perginya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bagaimana</a:t>
            </a:r>
            <a:r>
              <a:rPr lang="en-US" sz="2600" dirty="0" smtClean="0"/>
              <a:t> </a:t>
            </a:r>
            <a:r>
              <a:rPr lang="en-US" sz="2600" dirty="0" err="1" smtClean="0"/>
              <a:t>menggugah</a:t>
            </a:r>
            <a:r>
              <a:rPr lang="en-US" sz="2600" dirty="0" smtClean="0"/>
              <a:t> </a:t>
            </a:r>
            <a:r>
              <a:rPr lang="en-US" sz="2600" dirty="0" err="1" smtClean="0"/>
              <a:t>kesempatan</a:t>
            </a:r>
            <a:r>
              <a:rPr lang="en-US" sz="2600" dirty="0" smtClean="0"/>
              <a:t> </a:t>
            </a:r>
            <a:r>
              <a:rPr lang="en-US" sz="2600" dirty="0" err="1" smtClean="0"/>
              <a:t>baru</a:t>
            </a:r>
            <a:r>
              <a:rPr lang="en-US" sz="2600" dirty="0" smtClean="0"/>
              <a:t>.</a:t>
            </a:r>
          </a:p>
          <a:p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adanya</a:t>
            </a:r>
            <a:r>
              <a:rPr lang="en-US" sz="2600" dirty="0" smtClean="0"/>
              <a:t> media </a:t>
            </a:r>
            <a:r>
              <a:rPr lang="en-US" sz="2600" dirty="0" err="1" smtClean="0"/>
              <a:t>baru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r>
              <a:rPr lang="en-US" sz="2600" dirty="0" smtClean="0"/>
              <a:t>, </a:t>
            </a:r>
            <a:r>
              <a:rPr lang="en-US" sz="2600" dirty="0" err="1" smtClean="0"/>
              <a:t>jutaan</a:t>
            </a:r>
            <a:r>
              <a:rPr lang="en-US" sz="2600" dirty="0" smtClean="0"/>
              <a:t> orang di </a:t>
            </a:r>
            <a:r>
              <a:rPr lang="en-US" sz="2600" dirty="0" err="1" smtClean="0"/>
              <a:t>seluruh</a:t>
            </a:r>
            <a:r>
              <a:rPr lang="en-US" sz="2600" dirty="0" smtClean="0"/>
              <a:t> </a:t>
            </a:r>
            <a:r>
              <a:rPr lang="en-US" sz="2600" dirty="0" err="1" smtClean="0"/>
              <a:t>dunia</a:t>
            </a:r>
            <a:r>
              <a:rPr lang="en-US" sz="2600" dirty="0" smtClean="0"/>
              <a:t> </a:t>
            </a:r>
            <a:r>
              <a:rPr lang="en-US" sz="2600" dirty="0" err="1" smtClean="0"/>
              <a:t>mempunya</a:t>
            </a:r>
            <a:r>
              <a:rPr lang="en-US" sz="2600" dirty="0" smtClean="0"/>
              <a:t> </a:t>
            </a:r>
            <a:r>
              <a:rPr lang="en-US" sz="2600" dirty="0" err="1" smtClean="0"/>
              <a:t>akses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internet, </a:t>
            </a:r>
            <a:r>
              <a:rPr lang="en-US" sz="2600" dirty="0" err="1" smtClean="0"/>
              <a:t>utamanya</a:t>
            </a:r>
            <a:r>
              <a:rPr lang="en-US" sz="2600" dirty="0" smtClean="0"/>
              <a:t> </a:t>
            </a:r>
            <a:r>
              <a:rPr lang="en-US" sz="2600" dirty="0" err="1" smtClean="0"/>
              <a:t>melalui</a:t>
            </a:r>
            <a:r>
              <a:rPr lang="en-US" sz="2600" dirty="0" smtClean="0"/>
              <a:t> World Wide Web (www) (</a:t>
            </a:r>
            <a:r>
              <a:rPr lang="en-US" sz="2600" dirty="0" err="1" smtClean="0"/>
              <a:t>Shimp</a:t>
            </a:r>
            <a:r>
              <a:rPr lang="en-US" sz="2600" dirty="0" smtClean="0"/>
              <a:t>, 2003).</a:t>
            </a:r>
          </a:p>
          <a:p>
            <a:r>
              <a:rPr lang="en-US" sz="2600" dirty="0" err="1" smtClean="0"/>
              <a:t>Menurut</a:t>
            </a:r>
            <a:r>
              <a:rPr lang="en-US" sz="2600" dirty="0" smtClean="0"/>
              <a:t> </a:t>
            </a:r>
            <a:r>
              <a:rPr lang="en-US" sz="2600" dirty="0" err="1" smtClean="0"/>
              <a:t>seorang</a:t>
            </a:r>
            <a:r>
              <a:rPr lang="en-US" sz="2600" dirty="0" smtClean="0"/>
              <a:t> </a:t>
            </a:r>
            <a:r>
              <a:rPr lang="en-US" sz="2600" dirty="0" err="1" smtClean="0"/>
              <a:t>penulis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The Economist (</a:t>
            </a:r>
            <a:r>
              <a:rPr lang="en-US" sz="2600" dirty="0" err="1" smtClean="0"/>
              <a:t>Monle</a:t>
            </a:r>
            <a:r>
              <a:rPr lang="en-US" sz="2600" dirty="0" smtClean="0"/>
              <a:t>, 2004), </a:t>
            </a:r>
            <a:r>
              <a:rPr lang="en-US" sz="2600" dirty="0" err="1" smtClean="0"/>
              <a:t>pertumbuhan</a:t>
            </a:r>
            <a:r>
              <a:rPr lang="en-US" sz="2600" dirty="0" smtClean="0"/>
              <a:t> internet </a:t>
            </a:r>
            <a:r>
              <a:rPr lang="en-US" sz="2600" dirty="0" err="1" smtClean="0"/>
              <a:t>bukanlah</a:t>
            </a:r>
            <a:r>
              <a:rPr lang="en-US" sz="2600" dirty="0" smtClean="0"/>
              <a:t> </a:t>
            </a:r>
            <a:r>
              <a:rPr lang="en-US" sz="2600" dirty="0" err="1" smtClean="0"/>
              <a:t>semacam</a:t>
            </a:r>
            <a:r>
              <a:rPr lang="en-US" sz="2600" dirty="0" smtClean="0"/>
              <a:t> </a:t>
            </a:r>
            <a:r>
              <a:rPr lang="en-US" sz="2600" dirty="0" err="1" smtClean="0"/>
              <a:t>kebetulan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gairah</a:t>
            </a:r>
            <a:r>
              <a:rPr lang="en-US" sz="2600" dirty="0" smtClean="0"/>
              <a:t> </a:t>
            </a:r>
            <a:r>
              <a:rPr lang="en-US" sz="2600" dirty="0" err="1" smtClean="0"/>
              <a:t>meluap-luap</a:t>
            </a:r>
            <a:r>
              <a:rPr lang="en-US" sz="2600" dirty="0" smtClean="0"/>
              <a:t>, </a:t>
            </a:r>
            <a:r>
              <a:rPr lang="en-US" sz="2600" dirty="0" err="1" smtClean="0"/>
              <a:t>melainkan</a:t>
            </a:r>
            <a:r>
              <a:rPr lang="en-US" sz="2600" dirty="0" smtClean="0"/>
              <a:t> </a:t>
            </a:r>
            <a:r>
              <a:rPr lang="en-US" sz="2600" dirty="0" err="1" smtClean="0"/>
              <a:t>konsekuensi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lepasnya</a:t>
            </a:r>
            <a:r>
              <a:rPr lang="en-US" sz="2600" dirty="0" smtClean="0"/>
              <a:t> </a:t>
            </a:r>
            <a:r>
              <a:rPr lang="en-US" sz="2600" dirty="0" err="1" smtClean="0"/>
              <a:t>kekuatan</a:t>
            </a:r>
            <a:r>
              <a:rPr lang="en-US" sz="2600" dirty="0" smtClean="0"/>
              <a:t> </a:t>
            </a:r>
            <a:r>
              <a:rPr lang="en-US" sz="2600" dirty="0" err="1" smtClean="0"/>
              <a:t>kreativitas</a:t>
            </a:r>
            <a:r>
              <a:rPr lang="en-US" sz="2600" dirty="0" smtClean="0"/>
              <a:t> individual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mendorong</a:t>
            </a:r>
            <a:r>
              <a:rPr lang="en-US" sz="2600" dirty="0" smtClean="0"/>
              <a:t> </a:t>
            </a:r>
            <a:r>
              <a:rPr lang="en-US" sz="2600" dirty="0" err="1" smtClean="0"/>
              <a:t>keterbukaan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interaktivitas</a:t>
            </a:r>
            <a:r>
              <a:rPr lang="en-US" sz="2600" dirty="0" smtClean="0"/>
              <a:t>, yang </a:t>
            </a:r>
            <a:r>
              <a:rPr lang="en-US" sz="2600" dirty="0" err="1" smtClean="0"/>
              <a:t>menjadikan</a:t>
            </a:r>
            <a:r>
              <a:rPr lang="en-US" sz="2600" dirty="0" smtClean="0"/>
              <a:t> </a:t>
            </a:r>
            <a:r>
              <a:rPr lang="en-US" sz="2600" dirty="0" err="1" smtClean="0"/>
              <a:t>sebuah</a:t>
            </a:r>
            <a:r>
              <a:rPr lang="en-US" sz="2600" dirty="0" smtClean="0"/>
              <a:t> </a:t>
            </a:r>
            <a:r>
              <a:rPr lang="en-US" sz="2600" dirty="0" err="1" smtClean="0"/>
              <a:t>kombinasi</a:t>
            </a:r>
            <a:r>
              <a:rPr lang="en-US" sz="2600" dirty="0" smtClean="0"/>
              <a:t> </a:t>
            </a:r>
            <a:r>
              <a:rPr lang="en-US" sz="2600" dirty="0" err="1" smtClean="0"/>
              <a:t>komunitas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pasar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161455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Below The Line</a:t>
            </a:r>
            <a:r>
              <a:rPr lang="en-US" b="1" dirty="0" smtClean="0"/>
              <a:t> (BTL)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i="1" dirty="0" smtClean="0"/>
              <a:t>Above the line </a:t>
            </a:r>
            <a:r>
              <a:rPr lang="en-US" dirty="0" err="1" smtClean="0"/>
              <a:t>adalah</a:t>
            </a:r>
            <a:r>
              <a:rPr lang="en-US" dirty="0" smtClean="0"/>
              <a:t> media </a:t>
            </a:r>
            <a:r>
              <a:rPr lang="en-US" dirty="0" err="1" smtClean="0"/>
              <a:t>lini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.</a:t>
            </a:r>
          </a:p>
          <a:p>
            <a:r>
              <a:rPr lang="en-US" dirty="0" smtClean="0"/>
              <a:t>BTL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pelengkap</a:t>
            </a:r>
            <a:r>
              <a:rPr lang="en-US" dirty="0" smtClean="0"/>
              <a:t> yang </a:t>
            </a:r>
            <a:r>
              <a:rPr lang="en-US" dirty="0" err="1" smtClean="0"/>
              <a:t>mendukung</a:t>
            </a:r>
            <a:r>
              <a:rPr lang="en-US" dirty="0" smtClean="0"/>
              <a:t> ATL.</a:t>
            </a:r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i="1" dirty="0" smtClean="0"/>
              <a:t>sales promotion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merchandizing</a:t>
            </a:r>
            <a:r>
              <a:rPr lang="en-US" dirty="0" smtClean="0"/>
              <a:t>, yang </a:t>
            </a:r>
            <a:r>
              <a:rPr lang="en-US" dirty="0" err="1" smtClean="0"/>
              <a:t>dipadukan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BTL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menguatkan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Aktivitas</a:t>
            </a:r>
            <a:r>
              <a:rPr lang="en-US" dirty="0" smtClean="0"/>
              <a:t> BTL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, </a:t>
            </a:r>
            <a:r>
              <a:rPr lang="en-US" i="1" dirty="0" smtClean="0"/>
              <a:t>sponsorship</a:t>
            </a:r>
            <a:r>
              <a:rPr lang="en-US" dirty="0" smtClean="0"/>
              <a:t>, </a:t>
            </a:r>
            <a:r>
              <a:rPr lang="en-US" i="1" dirty="0" smtClean="0"/>
              <a:t>live telecast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</a:p>
          <a:p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mendekatkan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,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, </a:t>
            </a:r>
            <a:r>
              <a:rPr lang="en-US" dirty="0" err="1" smtClean="0"/>
              <a:t>mengundang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,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loyalitas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dijakan</a:t>
            </a:r>
            <a:r>
              <a:rPr lang="en-US" dirty="0" smtClean="0"/>
              <a:t> </a:t>
            </a:r>
            <a:r>
              <a:rPr lang="en-US" dirty="0" err="1" smtClean="0"/>
              <a:t>ajang</a:t>
            </a:r>
            <a:r>
              <a:rPr lang="en-US" dirty="0" smtClean="0"/>
              <a:t> </a:t>
            </a:r>
            <a:r>
              <a:rPr lang="en-US" dirty="0" err="1" smtClean="0"/>
              <a:t>membina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5235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Below The Line</a:t>
            </a:r>
            <a:r>
              <a:rPr lang="en-US" b="1" dirty="0" smtClean="0"/>
              <a:t> (BTL)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Media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BTL </a:t>
            </a:r>
            <a:r>
              <a:rPr lang="en-US" dirty="0" err="1" smtClean="0"/>
              <a:t>seperti</a:t>
            </a:r>
            <a:r>
              <a:rPr lang="en-US" dirty="0" smtClean="0"/>
              <a:t> brochures, presentation kits, training, catalogues, price lists, demonstration videos,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POS (Point of Sales)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senjata</a:t>
            </a:r>
            <a:r>
              <a:rPr lang="en-US" dirty="0" smtClean="0"/>
              <a:t> the war at retail level, hanging mobile, self taker, wobbler, posters, signage displays, window banners, floor stickers, gifts </a:t>
            </a:r>
            <a:r>
              <a:rPr lang="en-US" dirty="0" err="1" smtClean="0"/>
              <a:t>dan</a:t>
            </a:r>
            <a:r>
              <a:rPr lang="en-US" dirty="0" smtClean="0"/>
              <a:t> memorable prizes,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</a:p>
          <a:p>
            <a:r>
              <a:rPr lang="en-US" dirty="0" smtClean="0"/>
              <a:t>BTL </a:t>
            </a:r>
            <a:r>
              <a:rPr lang="en-US" dirty="0" err="1" smtClean="0"/>
              <a:t>sifatnya</a:t>
            </a:r>
            <a:r>
              <a:rPr lang="en-US" dirty="0" smtClean="0"/>
              <a:t> highly segmented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orang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tertarik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Keefektifan</a:t>
            </a:r>
            <a:r>
              <a:rPr lang="en-US" dirty="0" smtClean="0"/>
              <a:t> BTL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ILM. </a:t>
            </a:r>
          </a:p>
          <a:p>
            <a:r>
              <a:rPr lang="en-US" dirty="0" smtClean="0"/>
              <a:t>Ada ILM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orang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menanggapinya</a:t>
            </a:r>
            <a:r>
              <a:rPr lang="en-US" dirty="0" smtClean="0"/>
              <a:t>, </a:t>
            </a:r>
            <a:r>
              <a:rPr lang="en-US" dirty="0" err="1" smtClean="0"/>
              <a:t>contonya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imbauan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demam</a:t>
            </a:r>
            <a:r>
              <a:rPr lang="en-US" dirty="0" smtClean="0"/>
              <a:t> </a:t>
            </a:r>
            <a:r>
              <a:rPr lang="en-US" dirty="0" err="1" smtClean="0"/>
              <a:t>berdarah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93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Buku</a:t>
            </a:r>
            <a:r>
              <a:rPr lang="en-US" b="1" dirty="0" smtClean="0"/>
              <a:t> </a:t>
            </a:r>
            <a:r>
              <a:rPr lang="en-US" b="1" dirty="0" err="1" smtClean="0"/>
              <a:t>Acuan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78792"/>
            <a:ext cx="4390931" cy="53218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157021"/>
            <a:ext cx="3645074" cy="532180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752600" y="6477000"/>
            <a:ext cx="1060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Pujiyanto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74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146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TERIMA KASIH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Andri Budiwidodo, </a:t>
            </a:r>
            <a:r>
              <a:rPr lang="en-US" dirty="0" err="1" smtClean="0"/>
              <a:t>S.Si</a:t>
            </a:r>
            <a:r>
              <a:rPr lang="en-US" dirty="0" smtClean="0"/>
              <a:t>., </a:t>
            </a:r>
            <a:r>
              <a:rPr lang="en-US" dirty="0" err="1" smtClean="0"/>
              <a:t>M.I.Kom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9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Buku</a:t>
            </a:r>
            <a:r>
              <a:rPr lang="en-US" b="1" dirty="0" smtClean="0"/>
              <a:t> </a:t>
            </a:r>
            <a:r>
              <a:rPr lang="en-US" b="1" dirty="0" err="1" smtClean="0"/>
              <a:t>Acuan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31900"/>
            <a:ext cx="4038600" cy="5168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231899"/>
            <a:ext cx="3810000" cy="50902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6477000"/>
            <a:ext cx="1540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Rhenald</a:t>
            </a:r>
            <a:r>
              <a:rPr lang="en-US" dirty="0" smtClean="0"/>
              <a:t> </a:t>
            </a:r>
            <a:r>
              <a:rPr lang="en-US" dirty="0" err="1" smtClean="0"/>
              <a:t>Kasali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59317" y="6411686"/>
            <a:ext cx="1507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Kustrianto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62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Materi</a:t>
            </a:r>
            <a:r>
              <a:rPr lang="en-US" b="1" dirty="0" smtClean="0"/>
              <a:t> </a:t>
            </a:r>
            <a:r>
              <a:rPr lang="en-US" b="1" dirty="0" err="1" smtClean="0"/>
              <a:t>pertemuan</a:t>
            </a:r>
            <a:r>
              <a:rPr lang="en-US" b="1" dirty="0" smtClean="0"/>
              <a:t> </a:t>
            </a:r>
            <a:r>
              <a:rPr lang="en-US" b="1" dirty="0" err="1" smtClean="0"/>
              <a:t>hari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/>
              <a:t>media </a:t>
            </a:r>
            <a:r>
              <a:rPr lang="en-US" dirty="0" err="1"/>
              <a:t>periklanan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ILM (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/>
              <a:t>1)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i="1" dirty="0"/>
              <a:t>Above the Line</a:t>
            </a:r>
            <a:r>
              <a:rPr lang="en-US" dirty="0"/>
              <a:t> (</a:t>
            </a:r>
            <a:r>
              <a:rPr lang="en-US" dirty="0" smtClean="0"/>
              <a:t>ATL)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i="1" dirty="0" smtClean="0"/>
              <a:t>Below </a:t>
            </a:r>
            <a:r>
              <a:rPr lang="en-US" i="1" dirty="0"/>
              <a:t>the Line </a:t>
            </a:r>
            <a:r>
              <a:rPr lang="en-US" dirty="0"/>
              <a:t>(BTL)</a:t>
            </a:r>
          </a:p>
        </p:txBody>
      </p:sp>
    </p:spTree>
    <p:extLst>
      <p:ext uri="{BB962C8B-B14F-4D97-AF65-F5344CB8AC3E}">
        <p14:creationId xmlns:p14="http://schemas.microsoft.com/office/powerpoint/2010/main" val="347717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Pengantar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Melalui</a:t>
            </a:r>
            <a:r>
              <a:rPr lang="en-US" dirty="0" smtClean="0"/>
              <a:t> proses </a:t>
            </a:r>
            <a:r>
              <a:rPr lang="en-US" dirty="0" err="1" smtClean="0"/>
              <a:t>komunikasi</a:t>
            </a:r>
            <a:r>
              <a:rPr lang="en-US" dirty="0" smtClean="0"/>
              <a:t>,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infromasi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pengirim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kesesatan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media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memperjelas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</a:t>
            </a:r>
          </a:p>
          <a:p>
            <a:r>
              <a:rPr lang="en-US" dirty="0" smtClean="0"/>
              <a:t>Agar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(ILM)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target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803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Pengantar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Strategi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membidik</a:t>
            </a:r>
            <a:r>
              <a:rPr lang="en-US" dirty="0" smtClean="0"/>
              <a:t> </a:t>
            </a:r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pengelompokan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segmentasi</a:t>
            </a:r>
            <a:r>
              <a:rPr lang="en-US" dirty="0" smtClean="0"/>
              <a:t> yang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media </a:t>
            </a:r>
            <a:r>
              <a:rPr lang="en-US" dirty="0" err="1" smtClean="0"/>
              <a:t>periklanan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data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menginformasikan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161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Pengantar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di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(ILM).</a:t>
            </a:r>
          </a:p>
          <a:p>
            <a:r>
              <a:rPr lang="en-US" dirty="0" err="1" smtClean="0"/>
              <a:t>Menurut</a:t>
            </a:r>
            <a:r>
              <a:rPr lang="en-US" dirty="0" smtClean="0"/>
              <a:t> Kotler (2010), </a:t>
            </a:r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memilah-milah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(</a:t>
            </a:r>
            <a:r>
              <a:rPr lang="en-US" dirty="0" err="1" smtClean="0"/>
              <a:t>audiens</a:t>
            </a:r>
            <a:r>
              <a:rPr lang="en-US" dirty="0" smtClean="0"/>
              <a:t>) yang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kelompok-kelompok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geografi</a:t>
            </a:r>
            <a:r>
              <a:rPr lang="en-US" dirty="0" smtClean="0"/>
              <a:t>, </a:t>
            </a:r>
            <a:r>
              <a:rPr lang="en-US" dirty="0" err="1" smtClean="0"/>
              <a:t>demografi</a:t>
            </a:r>
            <a:r>
              <a:rPr lang="en-US" dirty="0" smtClean="0"/>
              <a:t>, </a:t>
            </a:r>
            <a:r>
              <a:rPr lang="en-US" dirty="0" err="1" smtClean="0"/>
              <a:t>psikografi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behavioristik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986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Pengantar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pengelompokan</a:t>
            </a:r>
            <a:r>
              <a:rPr lang="en-US" dirty="0" smtClean="0"/>
              <a:t> </a:t>
            </a:r>
            <a:r>
              <a:rPr lang="en-US" dirty="0" err="1" smtClean="0"/>
              <a:t>segmentasi</a:t>
            </a:r>
            <a:r>
              <a:rPr lang="en-US" dirty="0" smtClean="0"/>
              <a:t>, </a:t>
            </a:r>
            <a:r>
              <a:rPr lang="en-US" dirty="0" err="1" smtClean="0"/>
              <a:t>perlu</a:t>
            </a:r>
            <a:r>
              <a:rPr lang="en-US" dirty="0" smtClean="0"/>
              <a:t> juga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media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pemesan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(ILM)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milenium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media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dikelompok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986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14779</TotalTime>
  <Words>2368</Words>
  <Application>Microsoft Office PowerPoint</Application>
  <PresentationFormat>On-screen Show (4:3)</PresentationFormat>
  <Paragraphs>164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Mata kuliah PSA/IKLAN LAYANAN MASYARAKAT</vt:lpstr>
      <vt:lpstr>PowerPoint Presentation</vt:lpstr>
      <vt:lpstr>Buku Acuan</vt:lpstr>
      <vt:lpstr>Buku Acuan</vt:lpstr>
      <vt:lpstr>Materi pertemuan hari ini</vt:lpstr>
      <vt:lpstr>Pengantar</vt:lpstr>
      <vt:lpstr>Pengantar</vt:lpstr>
      <vt:lpstr>Pengantar</vt:lpstr>
      <vt:lpstr>Pengantar</vt:lpstr>
      <vt:lpstr>Above The Line (ATL)</vt:lpstr>
      <vt:lpstr>Koran</vt:lpstr>
      <vt:lpstr>Kelebihan dan Kekurangan Iklan Display pada Koran/Surat Kabar</vt:lpstr>
      <vt:lpstr>Koran</vt:lpstr>
      <vt:lpstr>Kelebihan dan Kekurangan Iklan Kolom pada Koran/Surat Kabar</vt:lpstr>
      <vt:lpstr>Majalah</vt:lpstr>
      <vt:lpstr>Ciri-ciri Majalah</vt:lpstr>
      <vt:lpstr>Jenis majalah</vt:lpstr>
      <vt:lpstr>Jenis majalah</vt:lpstr>
      <vt:lpstr>Jenis majalah</vt:lpstr>
      <vt:lpstr>Ciri-ciri iklan display pada majalah</vt:lpstr>
      <vt:lpstr>Kelebihan dan Kekurangan Iklan Display pada Majalah</vt:lpstr>
      <vt:lpstr>Ukuran dan penempatan iklan pada Majalah</vt:lpstr>
      <vt:lpstr>Iklan Layanan Masyarakat di Majalah</vt:lpstr>
      <vt:lpstr>Televisi</vt:lpstr>
      <vt:lpstr>Televisi</vt:lpstr>
      <vt:lpstr>Internet</vt:lpstr>
      <vt:lpstr>Internet</vt:lpstr>
      <vt:lpstr>Below The Line (BTL)</vt:lpstr>
      <vt:lpstr>Below The Line (BTL)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ABWidodo</dc:creator>
  <cp:lastModifiedBy>ABWidodo</cp:lastModifiedBy>
  <cp:revision>179</cp:revision>
  <dcterms:created xsi:type="dcterms:W3CDTF">2018-03-24T00:44:02Z</dcterms:created>
  <dcterms:modified xsi:type="dcterms:W3CDTF">2018-07-10T14:14:28Z</dcterms:modified>
</cp:coreProperties>
</file>