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3" r:id="rId4"/>
    <p:sldId id="258" r:id="rId5"/>
    <p:sldId id="269" r:id="rId6"/>
    <p:sldId id="292" r:id="rId7"/>
    <p:sldId id="319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085F-7AC7-4F39-829E-D65B38D28AC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8019" r="10967" b="14471"/>
          <a:stretch/>
        </p:blipFill>
        <p:spPr>
          <a:xfrm>
            <a:off x="7751928" y="2590800"/>
            <a:ext cx="1392072" cy="1364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78777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Mata </a:t>
            </a:r>
            <a:r>
              <a:rPr lang="en-US" sz="2800" dirty="0" err="1" smtClean="0"/>
              <a:t>kuliah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PSA/IKLAN </a:t>
            </a:r>
            <a:r>
              <a:rPr lang="en-US" sz="2800" dirty="0" smtClean="0"/>
              <a:t>LAYANAN MASYARAKAT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791200"/>
            <a:ext cx="6400800" cy="106680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/>
              <a:t>Dosen</a:t>
            </a:r>
            <a:r>
              <a:rPr lang="en-US" sz="2400" dirty="0" smtClean="0"/>
              <a:t>:</a:t>
            </a:r>
          </a:p>
          <a:p>
            <a:pPr algn="r"/>
            <a:r>
              <a:rPr lang="en-US" sz="2400" dirty="0" smtClean="0"/>
              <a:t>Andri Budiwidodo, </a:t>
            </a:r>
            <a:r>
              <a:rPr lang="en-US" sz="2400" dirty="0" err="1" smtClean="0"/>
              <a:t>S.Si</a:t>
            </a:r>
            <a:r>
              <a:rPr lang="en-US" sz="2400" dirty="0" smtClean="0"/>
              <a:t>., </a:t>
            </a:r>
            <a:r>
              <a:rPr lang="en-US" sz="2400" dirty="0" err="1" smtClean="0"/>
              <a:t>M.IKom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33800" cy="267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495800"/>
            <a:ext cx="372145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10285"/>
          <a:stretch/>
        </p:blipFill>
        <p:spPr>
          <a:xfrm>
            <a:off x="164733" y="2647950"/>
            <a:ext cx="3721454" cy="193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3746122" cy="2661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71600" y="45779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err="1" smtClean="0"/>
              <a:t>Pertemuan</a:t>
            </a:r>
            <a:r>
              <a:rPr lang="en-US" sz="2400" dirty="0" smtClean="0"/>
              <a:t> 6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125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Estetika</a:t>
            </a:r>
            <a:r>
              <a:rPr lang="en-US" b="1" dirty="0" smtClean="0"/>
              <a:t> (2/3)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Walaupun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periklanan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dinominasikan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estetika</a:t>
            </a:r>
            <a:r>
              <a:rPr lang="en-US" sz="2000" dirty="0" smtClean="0"/>
              <a:t>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dipungkiri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keduanya</a:t>
            </a:r>
            <a:r>
              <a:rPr lang="en-US" sz="2000" dirty="0" smtClean="0"/>
              <a:t>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erat</a:t>
            </a:r>
            <a:endParaRPr lang="en-US" sz="2000" dirty="0" smtClean="0"/>
          </a:p>
          <a:p>
            <a:r>
              <a:rPr lang="en-US" sz="2000" dirty="0" smtClean="0"/>
              <a:t>Hal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kali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merancang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layout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tipografi</a:t>
            </a:r>
            <a:r>
              <a:rPr lang="en-US" sz="2000" dirty="0" smtClean="0"/>
              <a:t>, </a:t>
            </a:r>
            <a:r>
              <a:rPr lang="en-US" sz="2000" dirty="0" err="1" smtClean="0"/>
              <a:t>pasti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keinginan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tampil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khas</a:t>
            </a:r>
            <a:r>
              <a:rPr lang="en-US" sz="2000" dirty="0" smtClean="0"/>
              <a:t> pula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cara-cara</a:t>
            </a:r>
            <a:r>
              <a:rPr lang="en-US" sz="2000" dirty="0" smtClean="0"/>
              <a:t> </a:t>
            </a:r>
            <a:r>
              <a:rPr lang="en-US" sz="2000" dirty="0" err="1" smtClean="0"/>
              <a:t>khas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pendekatan-pedekatan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estetika</a:t>
            </a:r>
            <a:r>
              <a:rPr lang="en-US" sz="2000" dirty="0" smtClean="0"/>
              <a:t> (</a:t>
            </a:r>
            <a:r>
              <a:rPr lang="en-US" sz="2000" dirty="0" err="1" smtClean="0"/>
              <a:t>Kusmiati</a:t>
            </a:r>
            <a:r>
              <a:rPr lang="en-US" sz="2000" dirty="0" smtClean="0"/>
              <a:t>, 1999).</a:t>
            </a:r>
          </a:p>
          <a:p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Estetika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mempelajari</a:t>
            </a:r>
            <a:r>
              <a:rPr lang="en-US" sz="2000" dirty="0" smtClean="0"/>
              <a:t> </a:t>
            </a: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keindahan</a:t>
            </a:r>
            <a:r>
              <a:rPr lang="en-US" sz="2000" dirty="0" smtClean="0"/>
              <a:t>, </a:t>
            </a:r>
            <a:r>
              <a:rPr lang="en-US" sz="2000" dirty="0" err="1" smtClean="0"/>
              <a:t>mempelajari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kit </a:t>
            </a:r>
            <a:r>
              <a:rPr lang="en-US" sz="2000" dirty="0" err="1" smtClean="0"/>
              <a:t>asebut</a:t>
            </a:r>
            <a:r>
              <a:rPr lang="en-US" sz="2000" dirty="0" smtClean="0"/>
              <a:t> </a:t>
            </a:r>
            <a:r>
              <a:rPr lang="en-US" sz="2000" dirty="0" err="1" smtClean="0"/>
              <a:t>keindahan</a:t>
            </a:r>
            <a:r>
              <a:rPr lang="en-US" sz="2000" dirty="0" smtClean="0"/>
              <a:t> (</a:t>
            </a:r>
            <a:r>
              <a:rPr lang="en-US" sz="2000" dirty="0" err="1" smtClean="0"/>
              <a:t>Djelantik</a:t>
            </a:r>
            <a:r>
              <a:rPr lang="en-US" sz="2000" dirty="0" smtClean="0"/>
              <a:t>, 1999).</a:t>
            </a:r>
          </a:p>
          <a:p>
            <a:r>
              <a:rPr lang="en-US" sz="2000" dirty="0" smtClean="0"/>
              <a:t>Edmund Burke </a:t>
            </a:r>
            <a:r>
              <a:rPr lang="en-US" sz="2000" dirty="0" err="1" smtClean="0"/>
              <a:t>mengatakan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teoritikus</a:t>
            </a:r>
            <a:r>
              <a:rPr lang="en-US" sz="2000" dirty="0" smtClean="0"/>
              <a:t> </a:t>
            </a:r>
            <a:r>
              <a:rPr lang="en-US" sz="2000" dirty="0" err="1" smtClean="0"/>
              <a:t>seni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dewasa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cenderung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istilah</a:t>
            </a:r>
            <a:r>
              <a:rPr lang="en-US" sz="2000" dirty="0" smtClean="0"/>
              <a:t> </a:t>
            </a:r>
            <a:r>
              <a:rPr lang="en-US" sz="2000" dirty="0" err="1" smtClean="0"/>
              <a:t>estetika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pengamatan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terpisah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seni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(</a:t>
            </a:r>
            <a:r>
              <a:rPr lang="en-US" sz="2000" dirty="0" err="1" smtClean="0"/>
              <a:t>Suradjijo</a:t>
            </a:r>
            <a:r>
              <a:rPr lang="en-US" sz="2000" dirty="0" smtClean="0"/>
              <a:t>, 1990).</a:t>
            </a:r>
          </a:p>
          <a:p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istilah</a:t>
            </a:r>
            <a:r>
              <a:rPr lang="en-US" sz="2000" dirty="0" smtClean="0"/>
              <a:t> </a:t>
            </a:r>
            <a:r>
              <a:rPr lang="en-US" sz="2000" dirty="0" err="1" smtClean="0"/>
              <a:t>estetika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keindahan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indah</a:t>
            </a:r>
            <a:r>
              <a:rPr lang="en-US" sz="2000" dirty="0" smtClean="0"/>
              <a:t>,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terhadapnya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motif yang </a:t>
            </a:r>
            <a:r>
              <a:rPr lang="en-US" sz="2000" dirty="0" err="1" smtClean="0"/>
              <a:t>mendasari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menciptakannya</a:t>
            </a:r>
            <a:r>
              <a:rPr lang="en-US" sz="2000" dirty="0" smtClean="0"/>
              <a:t> (</a:t>
            </a:r>
            <a:r>
              <a:rPr lang="en-US" sz="2000" dirty="0" err="1" smtClean="0"/>
              <a:t>Humardani</a:t>
            </a:r>
            <a:r>
              <a:rPr lang="en-US" sz="2000" dirty="0" smtClean="0"/>
              <a:t>, 1981).</a:t>
            </a:r>
          </a:p>
        </p:txBody>
      </p:sp>
    </p:spTree>
    <p:extLst>
      <p:ext uri="{BB962C8B-B14F-4D97-AF65-F5344CB8AC3E}">
        <p14:creationId xmlns:p14="http://schemas.microsoft.com/office/powerpoint/2010/main" val="76960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Estetika</a:t>
            </a:r>
            <a:r>
              <a:rPr lang="en-US" b="1" dirty="0" smtClean="0"/>
              <a:t> (3/3)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err="1"/>
              <a:t>Estetika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yan</a:t>
            </a:r>
            <a:r>
              <a:rPr lang="en-US" sz="1800" dirty="0"/>
              <a:t> </a:t>
            </a:r>
            <a:r>
              <a:rPr lang="en-US" sz="1800" dirty="0" err="1"/>
              <a:t>gmempelajari</a:t>
            </a:r>
            <a:r>
              <a:rPr lang="en-US" sz="1800" dirty="0"/>
              <a:t>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keindahan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impuls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pengalaman</a:t>
            </a:r>
            <a:r>
              <a:rPr lang="en-US" sz="1800" dirty="0"/>
              <a:t> </a:t>
            </a:r>
            <a:r>
              <a:rPr lang="en-US" sz="1800" dirty="0" err="1"/>
              <a:t>estetik</a:t>
            </a:r>
            <a:r>
              <a:rPr lang="en-US" sz="1800" dirty="0"/>
              <a:t> </a:t>
            </a:r>
            <a:r>
              <a:rPr lang="en-US" sz="1800" dirty="0" err="1"/>
              <a:t>pencipta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pengamatannya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Estetika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konteks</a:t>
            </a:r>
            <a:r>
              <a:rPr lang="en-US" sz="1800" dirty="0" smtClean="0"/>
              <a:t> </a:t>
            </a:r>
            <a:r>
              <a:rPr lang="en-US" sz="1800" dirty="0" err="1" smtClean="0"/>
              <a:t>penciptaan</a:t>
            </a:r>
            <a:r>
              <a:rPr lang="en-US" sz="1800" dirty="0" smtClean="0"/>
              <a:t> </a:t>
            </a:r>
            <a:r>
              <a:rPr lang="en-US" sz="1800" dirty="0" err="1" smtClean="0"/>
              <a:t>menurut</a:t>
            </a:r>
            <a:r>
              <a:rPr lang="en-US" sz="1800" dirty="0" smtClean="0"/>
              <a:t> John </a:t>
            </a:r>
            <a:r>
              <a:rPr lang="en-US" sz="1800" dirty="0" err="1" smtClean="0"/>
              <a:t>Hosper</a:t>
            </a:r>
            <a:r>
              <a:rPr lang="en-US" sz="1800" dirty="0" smtClean="0"/>
              <a:t>,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filsafat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berkaitan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proses </a:t>
            </a:r>
            <a:r>
              <a:rPr lang="en-US" sz="1800" dirty="0" err="1" smtClean="0"/>
              <a:t>penciptaan</a:t>
            </a:r>
            <a:r>
              <a:rPr lang="en-US" sz="1800" dirty="0" smtClean="0"/>
              <a:t> </a:t>
            </a:r>
            <a:r>
              <a:rPr lang="en-US" sz="1800" dirty="0" err="1" smtClean="0"/>
              <a:t>karya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indah</a:t>
            </a:r>
            <a:r>
              <a:rPr lang="en-US" sz="1800" dirty="0" smtClean="0"/>
              <a:t> (</a:t>
            </a:r>
            <a:r>
              <a:rPr lang="en-US" sz="1800" dirty="0" err="1" smtClean="0"/>
              <a:t>Sachari</a:t>
            </a:r>
            <a:r>
              <a:rPr lang="en-US" sz="1800" dirty="0" smtClean="0"/>
              <a:t>, 1989).</a:t>
            </a:r>
          </a:p>
          <a:p>
            <a:r>
              <a:rPr lang="en-US" sz="1800" dirty="0" smtClean="0"/>
              <a:t>Dari </a:t>
            </a:r>
            <a:r>
              <a:rPr lang="en-US" sz="1800" dirty="0" err="1" smtClean="0"/>
              <a:t>pengertian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dipahami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estetika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ilmu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mempelajari</a:t>
            </a:r>
            <a:r>
              <a:rPr lang="en-US" sz="1800" dirty="0" smtClean="0"/>
              <a:t> </a:t>
            </a:r>
            <a:r>
              <a:rPr lang="en-US" sz="1800" dirty="0" err="1" smtClean="0"/>
              <a:t>kualitas</a:t>
            </a:r>
            <a:r>
              <a:rPr lang="en-US" sz="1800" dirty="0" smtClean="0"/>
              <a:t> </a:t>
            </a:r>
            <a:r>
              <a:rPr lang="en-US" sz="1800" dirty="0" err="1" smtClean="0"/>
              <a:t>estetik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benda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karya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impuls</a:t>
            </a:r>
            <a:r>
              <a:rPr lang="en-US" sz="1800" dirty="0" smtClean="0"/>
              <a:t>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pengalaman</a:t>
            </a:r>
            <a:r>
              <a:rPr lang="en-US" sz="1800" dirty="0" smtClean="0"/>
              <a:t> </a:t>
            </a:r>
            <a:r>
              <a:rPr lang="en-US" sz="1800" dirty="0" err="1" smtClean="0"/>
              <a:t>estetik</a:t>
            </a:r>
            <a:r>
              <a:rPr lang="en-US" sz="1800" dirty="0" smtClean="0"/>
              <a:t> </a:t>
            </a:r>
            <a:r>
              <a:rPr lang="en-US" sz="1800" dirty="0" err="1" smtClean="0"/>
              <a:t>pencipta</a:t>
            </a:r>
            <a:r>
              <a:rPr lang="en-US" sz="1800" dirty="0" smtClean="0"/>
              <a:t> </a:t>
            </a:r>
            <a:r>
              <a:rPr lang="en-US" sz="1800" dirty="0" err="1" smtClean="0"/>
              <a:t>maupun</a:t>
            </a:r>
            <a:r>
              <a:rPr lang="en-US" sz="1800" dirty="0" smtClean="0"/>
              <a:t> </a:t>
            </a:r>
            <a:r>
              <a:rPr lang="en-US" sz="1800" dirty="0" err="1" smtClean="0"/>
              <a:t>penghayat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benda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karya</a:t>
            </a:r>
            <a:endParaRPr lang="en-US" sz="1800" dirty="0" smtClean="0"/>
          </a:p>
          <a:p>
            <a:r>
              <a:rPr lang="en-US" sz="1800" dirty="0" smtClean="0"/>
              <a:t>Dari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pendapat</a:t>
            </a:r>
            <a:r>
              <a:rPr lang="en-US" sz="1800" dirty="0" smtClean="0"/>
              <a:t> di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disimpulkan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estetika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hal-hal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mempelajari</a:t>
            </a:r>
            <a:r>
              <a:rPr lang="en-US" sz="1800" dirty="0" smtClean="0"/>
              <a:t> </a:t>
            </a:r>
            <a:r>
              <a:rPr lang="en-US" sz="1800" dirty="0" err="1" smtClean="0"/>
              <a:t>keindahan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berasal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objek</a:t>
            </a:r>
            <a:r>
              <a:rPr lang="en-US" sz="1800" dirty="0" smtClean="0"/>
              <a:t> </a:t>
            </a:r>
            <a:r>
              <a:rPr lang="en-US" sz="1800" dirty="0" err="1" smtClean="0"/>
              <a:t>maupun</a:t>
            </a:r>
            <a:r>
              <a:rPr lang="en-US" sz="1800" dirty="0" smtClean="0"/>
              <a:t> </a:t>
            </a:r>
            <a:r>
              <a:rPr lang="en-US" sz="1800" dirty="0" err="1" smtClean="0"/>
              <a:t>keindahan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berasal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subjek</a:t>
            </a:r>
            <a:r>
              <a:rPr lang="en-US" sz="1800" dirty="0" smtClean="0"/>
              <a:t> (</a:t>
            </a:r>
            <a:r>
              <a:rPr lang="en-US" sz="1800" dirty="0" err="1" smtClean="0"/>
              <a:t>pengalaman</a:t>
            </a:r>
            <a:r>
              <a:rPr lang="en-US" sz="1800" dirty="0" smtClean="0"/>
              <a:t>/</a:t>
            </a:r>
            <a:r>
              <a:rPr lang="en-US" sz="1800" dirty="0" err="1" smtClean="0"/>
              <a:t>pencipta</a:t>
            </a:r>
            <a:r>
              <a:rPr lang="en-US" sz="1800" dirty="0" smtClean="0"/>
              <a:t>).</a:t>
            </a:r>
          </a:p>
          <a:p>
            <a:r>
              <a:rPr lang="en-US" sz="1800" dirty="0" err="1" smtClean="0"/>
              <a:t>Keindahan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objek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penilaian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karya</a:t>
            </a:r>
            <a:r>
              <a:rPr lang="en-US" sz="1800" dirty="0" smtClean="0"/>
              <a:t> (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ILM),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bagaimana</a:t>
            </a:r>
            <a:r>
              <a:rPr lang="en-US" sz="1800" dirty="0" smtClean="0"/>
              <a:t> media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diterima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(target </a:t>
            </a:r>
            <a:r>
              <a:rPr lang="en-US" sz="1800" dirty="0" err="1" smtClean="0"/>
              <a:t>audiens</a:t>
            </a:r>
            <a:r>
              <a:rPr lang="en-US" sz="1800" dirty="0" smtClean="0"/>
              <a:t>)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institusi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mengakui</a:t>
            </a:r>
            <a:r>
              <a:rPr lang="en-US" sz="1800" dirty="0" smtClean="0"/>
              <a:t> </a:t>
            </a:r>
            <a:r>
              <a:rPr lang="en-US" sz="1800" dirty="0" err="1" smtClean="0"/>
              <a:t>kelebihannya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Keindahan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berasal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subjek</a:t>
            </a:r>
            <a:r>
              <a:rPr lang="en-US" sz="1800" dirty="0" smtClean="0"/>
              <a:t> </a:t>
            </a:r>
            <a:r>
              <a:rPr lang="en-US" sz="1800" dirty="0" err="1" smtClean="0"/>
              <a:t>penciptanya</a:t>
            </a:r>
            <a:r>
              <a:rPr lang="en-US" sz="1800" dirty="0" smtClean="0"/>
              <a:t> </a:t>
            </a:r>
            <a:r>
              <a:rPr lang="en-US" sz="1800" dirty="0" err="1" smtClean="0"/>
              <a:t>berkaitan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proses </a:t>
            </a:r>
            <a:r>
              <a:rPr lang="en-US" sz="1800" dirty="0" err="1" smtClean="0"/>
              <a:t>kreatif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filosofisnya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Pengertian</a:t>
            </a:r>
            <a:r>
              <a:rPr lang="en-US" sz="1800" dirty="0" smtClean="0"/>
              <a:t> </a:t>
            </a:r>
            <a:r>
              <a:rPr lang="en-US" sz="1800" dirty="0" err="1" smtClean="0"/>
              <a:t>estetika</a:t>
            </a:r>
            <a:r>
              <a:rPr lang="en-US" sz="1800" dirty="0" smtClean="0"/>
              <a:t> </a:t>
            </a:r>
            <a:r>
              <a:rPr lang="en-US" sz="1800" dirty="0" err="1" smtClean="0"/>
              <a:t>terus</a:t>
            </a:r>
            <a:r>
              <a:rPr lang="en-US" sz="1800" dirty="0" smtClean="0"/>
              <a:t> </a:t>
            </a:r>
            <a:r>
              <a:rPr lang="en-US" sz="1800" dirty="0" err="1" smtClean="0"/>
              <a:t>berkembang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peradaban</a:t>
            </a:r>
            <a:r>
              <a:rPr lang="en-US" sz="1800" dirty="0" smtClean="0"/>
              <a:t> </a:t>
            </a:r>
            <a:r>
              <a:rPr lang="en-US" sz="1800" dirty="0" err="1" smtClean="0"/>
              <a:t>kebudayaan</a:t>
            </a:r>
            <a:r>
              <a:rPr lang="en-US" sz="1800" dirty="0" smtClean="0"/>
              <a:t>, </a:t>
            </a:r>
            <a:r>
              <a:rPr lang="en-US" sz="1800" dirty="0" err="1" smtClean="0"/>
              <a:t>konsepsi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, </a:t>
            </a:r>
            <a:r>
              <a:rPr lang="en-US" sz="1800" dirty="0" err="1" smtClean="0"/>
              <a:t>keadaan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zamannya</a:t>
            </a:r>
            <a:r>
              <a:rPr lang="en-US" sz="1800" dirty="0" smtClean="0"/>
              <a:t>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pandangan</a:t>
            </a:r>
            <a:r>
              <a:rPr lang="en-US" sz="1800" dirty="0" smtClean="0"/>
              <a:t> </a:t>
            </a:r>
            <a:r>
              <a:rPr lang="en-US" sz="1800" dirty="0" err="1" smtClean="0"/>
              <a:t>estetik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berkonsepsi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indah</a:t>
            </a:r>
            <a:r>
              <a:rPr lang="en-US" sz="1800" dirty="0" smtClean="0"/>
              <a:t>,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indah</a:t>
            </a:r>
            <a:r>
              <a:rPr lang="en-US" sz="1800" dirty="0" smtClean="0"/>
              <a:t>, </a:t>
            </a:r>
            <a:r>
              <a:rPr lang="en-US" sz="1800" dirty="0" err="1" smtClean="0"/>
              <a:t>murah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indah</a:t>
            </a:r>
            <a:r>
              <a:rPr lang="en-US" sz="1800" dirty="0" smtClean="0"/>
              <a:t> </a:t>
            </a:r>
            <a:r>
              <a:rPr lang="en-US" sz="1800" dirty="0" err="1" smtClean="0"/>
              <a:t>dll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424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Estetika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Industri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Desain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Periklanan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Advertiser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pencipta</a:t>
            </a:r>
            <a:r>
              <a:rPr lang="en-US" sz="2200" dirty="0" smtClean="0"/>
              <a:t> </a:t>
            </a:r>
            <a:r>
              <a:rPr lang="en-US" sz="2200" dirty="0" err="1" smtClean="0"/>
              <a:t>karya-karya</a:t>
            </a:r>
            <a:r>
              <a:rPr lang="en-US" sz="2200" dirty="0" smtClean="0"/>
              <a:t> </a:t>
            </a:r>
            <a:r>
              <a:rPr lang="en-US" sz="2200" dirty="0" err="1" smtClean="0"/>
              <a:t>iklan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indah</a:t>
            </a:r>
            <a:r>
              <a:rPr lang="en-US" sz="2200" dirty="0" smtClean="0"/>
              <a:t> </a:t>
            </a:r>
            <a:r>
              <a:rPr lang="en-US" sz="2200" dirty="0" err="1" smtClean="0"/>
              <a:t>diharapkan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memuaskan</a:t>
            </a:r>
            <a:r>
              <a:rPr lang="en-US" sz="2200" dirty="0" smtClean="0"/>
              <a:t> </a:t>
            </a:r>
            <a:r>
              <a:rPr lang="en-US" sz="2200" dirty="0" err="1" smtClean="0"/>
              <a:t>dirinya</a:t>
            </a:r>
            <a:r>
              <a:rPr lang="en-US" sz="2200" dirty="0" smtClean="0"/>
              <a:t> </a:t>
            </a:r>
            <a:r>
              <a:rPr lang="en-US" sz="2200" dirty="0" err="1" smtClean="0"/>
              <a:t>sendiri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orang lain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segi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kegunaan</a:t>
            </a:r>
            <a:r>
              <a:rPr lang="en-US" sz="2200" dirty="0" smtClean="0"/>
              <a:t> </a:t>
            </a:r>
            <a:r>
              <a:rPr lang="en-US" sz="2200" dirty="0" err="1" smtClean="0"/>
              <a:t>karya</a:t>
            </a:r>
            <a:r>
              <a:rPr lang="en-US" sz="2200" dirty="0" smtClean="0"/>
              <a:t> </a:t>
            </a:r>
            <a:r>
              <a:rPr lang="en-US" sz="2200" dirty="0" err="1" smtClean="0"/>
              <a:t>penciptanya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karya-karya</a:t>
            </a:r>
            <a:r>
              <a:rPr lang="en-US" sz="2200" dirty="0" smtClean="0"/>
              <a:t> </a:t>
            </a:r>
            <a:r>
              <a:rPr lang="en-US" sz="2200" dirty="0" err="1" smtClean="0"/>
              <a:t>iklan</a:t>
            </a:r>
            <a:r>
              <a:rPr lang="en-US" sz="2200" dirty="0" smtClean="0"/>
              <a:t>,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memperhatikan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hal</a:t>
            </a:r>
            <a:r>
              <a:rPr lang="en-US" sz="2200" dirty="0" smtClean="0"/>
              <a:t>,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lain </a:t>
            </a:r>
            <a:r>
              <a:rPr lang="en-US" sz="2200" dirty="0" err="1" smtClean="0"/>
              <a:t>komunikasi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, </a:t>
            </a:r>
            <a:r>
              <a:rPr lang="en-US" sz="2200" dirty="0" err="1" smtClean="0"/>
              <a:t>fungsi</a:t>
            </a:r>
            <a:r>
              <a:rPr lang="en-US" sz="2200" dirty="0" smtClean="0"/>
              <a:t>, </a:t>
            </a:r>
            <a:r>
              <a:rPr lang="en-US" sz="2200" dirty="0" err="1" smtClean="0"/>
              <a:t>ekonomi</a:t>
            </a:r>
            <a:r>
              <a:rPr lang="en-US" sz="2200" dirty="0" smtClean="0"/>
              <a:t>, target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sebagainya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itulah</a:t>
            </a:r>
            <a:r>
              <a:rPr lang="en-US" sz="2200" dirty="0" smtClean="0"/>
              <a:t> </a:t>
            </a:r>
            <a:r>
              <a:rPr lang="en-US" sz="2200" dirty="0" err="1" smtClean="0"/>
              <a:t>kualitas</a:t>
            </a:r>
            <a:r>
              <a:rPr lang="en-US" sz="2200" dirty="0" smtClean="0"/>
              <a:t> </a:t>
            </a:r>
            <a:r>
              <a:rPr lang="en-US" sz="2200" dirty="0" err="1" smtClean="0"/>
              <a:t>estetik</a:t>
            </a:r>
            <a:r>
              <a:rPr lang="en-US" sz="2200" dirty="0" smtClean="0"/>
              <a:t> </a:t>
            </a:r>
            <a:r>
              <a:rPr lang="en-US" sz="2200" dirty="0" err="1" smtClean="0"/>
              <a:t>terjepit</a:t>
            </a:r>
            <a:r>
              <a:rPr lang="en-US" sz="2200" dirty="0" smtClean="0"/>
              <a:t> di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ketidakpuasan</a:t>
            </a:r>
            <a:r>
              <a:rPr lang="en-US" sz="2200" dirty="0" smtClean="0"/>
              <a:t> advertiser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estetika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target </a:t>
            </a:r>
            <a:r>
              <a:rPr lang="en-US" sz="2200" dirty="0" err="1" smtClean="0"/>
              <a:t>audiens</a:t>
            </a:r>
            <a:r>
              <a:rPr lang="en-US" sz="2200" dirty="0" smtClean="0"/>
              <a:t> </a:t>
            </a:r>
            <a:r>
              <a:rPr lang="en-US" sz="2200" dirty="0" err="1" smtClean="0"/>
              <a:t>guna</a:t>
            </a:r>
            <a:r>
              <a:rPr lang="en-US" sz="2200" dirty="0" smtClean="0"/>
              <a:t> </a:t>
            </a:r>
            <a:r>
              <a:rPr lang="en-US" sz="2200" dirty="0" err="1" smtClean="0"/>
              <a:t>pencapaian</a:t>
            </a:r>
            <a:r>
              <a:rPr lang="en-US" sz="2200" dirty="0" smtClean="0"/>
              <a:t> </a:t>
            </a:r>
            <a:r>
              <a:rPr lang="en-US" sz="2200" dirty="0" err="1" smtClean="0"/>
              <a:t>tujuan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iklan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berkualitas</a:t>
            </a:r>
            <a:r>
              <a:rPr lang="en-US" sz="2200" dirty="0" smtClean="0"/>
              <a:t> </a:t>
            </a:r>
            <a:r>
              <a:rPr lang="en-US" sz="2200" dirty="0" err="1" smtClean="0"/>
              <a:t>sesaat</a:t>
            </a:r>
            <a:r>
              <a:rPr lang="en-US" sz="2200" dirty="0" smtClean="0"/>
              <a:t> di mana </a:t>
            </a:r>
            <a:r>
              <a:rPr lang="en-US" sz="2200" dirty="0" err="1" smtClean="0"/>
              <a:t>terbelenggu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pesanan</a:t>
            </a:r>
            <a:r>
              <a:rPr lang="en-US" sz="2200" dirty="0" smtClean="0"/>
              <a:t> </a:t>
            </a:r>
            <a:r>
              <a:rPr lang="en-US" sz="2200" dirty="0" err="1" smtClean="0"/>
              <a:t>klien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memaksa</a:t>
            </a:r>
            <a:r>
              <a:rPr lang="en-US" sz="2200" dirty="0" smtClean="0"/>
              <a:t> </a:t>
            </a:r>
            <a:r>
              <a:rPr lang="en-US" sz="2200" dirty="0" err="1" smtClean="0"/>
              <a:t>tampilnya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karya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Karya</a:t>
            </a:r>
            <a:r>
              <a:rPr lang="en-US" sz="2200" dirty="0" smtClean="0"/>
              <a:t> </a:t>
            </a:r>
            <a:r>
              <a:rPr lang="en-US" sz="2200" dirty="0" err="1" smtClean="0"/>
              <a:t>periklanan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mementingkan</a:t>
            </a:r>
            <a:r>
              <a:rPr lang="en-US" sz="2200" dirty="0" smtClean="0"/>
              <a:t> </a:t>
            </a:r>
            <a:r>
              <a:rPr lang="en-US" sz="2200" dirty="0" err="1" smtClean="0"/>
              <a:t>penampulan</a:t>
            </a:r>
            <a:r>
              <a:rPr lang="en-US" sz="2200" dirty="0" smtClean="0"/>
              <a:t> </a:t>
            </a:r>
            <a:r>
              <a:rPr lang="en-US" sz="2200" dirty="0" err="1" smtClean="0"/>
              <a:t>kualitas</a:t>
            </a:r>
            <a:r>
              <a:rPr lang="en-US" sz="2200" dirty="0" smtClean="0"/>
              <a:t> </a:t>
            </a:r>
            <a:r>
              <a:rPr lang="en-US" sz="2200" dirty="0" err="1" smtClean="0"/>
              <a:t>estetik</a:t>
            </a:r>
            <a:r>
              <a:rPr lang="en-US" sz="2200" dirty="0" smtClean="0"/>
              <a:t> </a:t>
            </a:r>
            <a:r>
              <a:rPr lang="en-US" sz="2200" dirty="0" err="1" smtClean="0"/>
              <a:t>saja</a:t>
            </a:r>
            <a:r>
              <a:rPr lang="en-US" sz="2200" dirty="0" smtClean="0"/>
              <a:t>, </a:t>
            </a:r>
            <a:r>
              <a:rPr lang="en-US" sz="2200" dirty="0" err="1" smtClean="0"/>
              <a:t>tetapi</a:t>
            </a:r>
            <a:r>
              <a:rPr lang="en-US" sz="2200" dirty="0" smtClean="0"/>
              <a:t> </a:t>
            </a:r>
            <a:r>
              <a:rPr lang="en-US" sz="2200" dirty="0" err="1" smtClean="0"/>
              <a:t>jua</a:t>
            </a:r>
            <a:r>
              <a:rPr lang="en-US" sz="2200" dirty="0" smtClean="0"/>
              <a:t> </a:t>
            </a:r>
            <a:r>
              <a:rPr lang="en-US" sz="2200" dirty="0" err="1" smtClean="0"/>
              <a:t>diharapkan</a:t>
            </a:r>
            <a:r>
              <a:rPr lang="en-US" sz="2200" dirty="0" smtClean="0"/>
              <a:t>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dinikmati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Tugas</a:t>
            </a:r>
            <a:r>
              <a:rPr lang="en-US" sz="2200" dirty="0" smtClean="0"/>
              <a:t> advertiser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menciptakan</a:t>
            </a:r>
            <a:r>
              <a:rPr lang="en-US" sz="2200" dirty="0" smtClean="0"/>
              <a:t> </a:t>
            </a:r>
            <a:r>
              <a:rPr lang="en-US" sz="2200" dirty="0" err="1" smtClean="0"/>
              <a:t>karya</a:t>
            </a:r>
            <a:r>
              <a:rPr lang="en-US" sz="2200" dirty="0" smtClean="0"/>
              <a:t> yang </a:t>
            </a:r>
            <a:r>
              <a:rPr lang="en-US" sz="2200" dirty="0" err="1" smtClean="0"/>
              <a:t>estetik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bernilai</a:t>
            </a:r>
            <a:r>
              <a:rPr lang="en-US" sz="2200" dirty="0" smtClean="0"/>
              <a:t> </a:t>
            </a:r>
            <a:r>
              <a:rPr lang="en-US" sz="2200" dirty="0" err="1" smtClean="0"/>
              <a:t>guna</a:t>
            </a:r>
            <a:r>
              <a:rPr lang="en-US" sz="2200" dirty="0" smtClean="0"/>
              <a:t> </a:t>
            </a:r>
            <a:r>
              <a:rPr lang="en-US" sz="2200" dirty="0" err="1" smtClean="0"/>
              <a:t>saja</a:t>
            </a:r>
            <a:r>
              <a:rPr lang="en-US" sz="2200" dirty="0" smtClean="0"/>
              <a:t>, </a:t>
            </a:r>
            <a:r>
              <a:rPr lang="en-US" sz="2200" dirty="0" err="1" smtClean="0"/>
              <a:t>melainkan</a:t>
            </a:r>
            <a:r>
              <a:rPr lang="en-US" sz="2200" dirty="0" smtClean="0"/>
              <a:t> advertiser juga </a:t>
            </a:r>
            <a:r>
              <a:rPr lang="en-US" sz="2200" dirty="0" err="1" smtClean="0"/>
              <a:t>diharapkan</a:t>
            </a:r>
            <a:r>
              <a:rPr lang="en-US" sz="2200" dirty="0" smtClean="0"/>
              <a:t> </a:t>
            </a:r>
            <a:r>
              <a:rPr lang="en-US" sz="2200" dirty="0" err="1" smtClean="0"/>
              <a:t>jeli</a:t>
            </a:r>
            <a:r>
              <a:rPr lang="en-US" sz="2200" dirty="0" smtClean="0"/>
              <a:t> </a:t>
            </a:r>
            <a:r>
              <a:rPr lang="en-US" sz="2200" dirty="0" err="1" smtClean="0"/>
              <a:t>membaca</a:t>
            </a:r>
            <a:r>
              <a:rPr lang="en-US" sz="2200" dirty="0" smtClean="0"/>
              <a:t> </a:t>
            </a:r>
            <a:r>
              <a:rPr lang="en-US" sz="2200" dirty="0" err="1" smtClean="0"/>
              <a:t>audiens</a:t>
            </a:r>
            <a:r>
              <a:rPr lang="en-US" sz="2200" dirty="0" smtClean="0"/>
              <a:t> </a:t>
            </a:r>
            <a:r>
              <a:rPr lang="en-US" sz="2200" dirty="0" err="1" smtClean="0"/>
              <a:t>guna</a:t>
            </a:r>
            <a:r>
              <a:rPr lang="en-US" sz="2200" dirty="0" smtClean="0"/>
              <a:t> </a:t>
            </a:r>
            <a:r>
              <a:rPr lang="en-US" sz="2200" dirty="0" err="1" smtClean="0"/>
              <a:t>menginformasikan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mengkomunikasikan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berita</a:t>
            </a:r>
            <a:r>
              <a:rPr lang="en-US" sz="2200" dirty="0" smtClean="0"/>
              <a:t> yang </a:t>
            </a:r>
            <a:r>
              <a:rPr lang="en-US" sz="2200" dirty="0" err="1" smtClean="0"/>
              <a:t>urgen</a:t>
            </a:r>
            <a:r>
              <a:rPr lang="en-US" sz="2200" dirty="0" smtClean="0"/>
              <a:t> di </a:t>
            </a:r>
            <a:r>
              <a:rPr lang="en-US" sz="2200" dirty="0" err="1" smtClean="0"/>
              <a:t>masyarakat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45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Estetika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industri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desain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periklanan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John </a:t>
            </a:r>
            <a:r>
              <a:rPr lang="en-US" sz="2200" dirty="0" err="1" smtClean="0"/>
              <a:t>Wistrand</a:t>
            </a:r>
            <a:r>
              <a:rPr lang="en-US" sz="2200" dirty="0" smtClean="0"/>
              <a:t> (1974) </a:t>
            </a:r>
            <a:r>
              <a:rPr lang="en-US" sz="2200" dirty="0" err="1" smtClean="0"/>
              <a:t>menyatakan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bekerja</a:t>
            </a:r>
            <a:r>
              <a:rPr lang="en-US" sz="2200" dirty="0" smtClean="0"/>
              <a:t> di </a:t>
            </a:r>
            <a:r>
              <a:rPr lang="en-US" sz="2200" dirty="0" err="1" smtClean="0"/>
              <a:t>industri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keadaan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menguntungkan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dihadapkan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di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sisi</a:t>
            </a:r>
            <a:r>
              <a:rPr lang="en-US" sz="2200" dirty="0" smtClean="0"/>
              <a:t> </a:t>
            </a:r>
            <a:r>
              <a:rPr lang="en-US" sz="2200" dirty="0" err="1" smtClean="0"/>
              <a:t>cenderung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</a:t>
            </a:r>
            <a:r>
              <a:rPr lang="en-US" sz="2200" dirty="0" err="1" smtClean="0"/>
              <a:t>bisnisnya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di </a:t>
            </a:r>
            <a:r>
              <a:rPr lang="en-US" sz="2200" dirty="0" err="1" smtClean="0"/>
              <a:t>sisi</a:t>
            </a:r>
            <a:r>
              <a:rPr lang="en-US" sz="2200" dirty="0" smtClean="0"/>
              <a:t> lain </a:t>
            </a:r>
            <a:r>
              <a:rPr lang="en-US" sz="2200" dirty="0" err="1" smtClean="0"/>
              <a:t>cenderung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</a:t>
            </a:r>
            <a:r>
              <a:rPr lang="en-US" sz="2200" dirty="0" err="1" smtClean="0"/>
              <a:t>estetikanya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Antara </a:t>
            </a:r>
            <a:r>
              <a:rPr lang="en-US" sz="2200" dirty="0" err="1" smtClean="0"/>
              <a:t>bisnis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</a:t>
            </a:r>
            <a:r>
              <a:rPr lang="en-US" sz="2200" dirty="0" err="1" smtClean="0"/>
              <a:t>estetika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industri</a:t>
            </a:r>
            <a:r>
              <a:rPr lang="en-US" sz="2200" dirty="0" smtClean="0"/>
              <a:t> </a:t>
            </a:r>
            <a:r>
              <a:rPr lang="en-US" sz="2200" dirty="0" err="1" smtClean="0"/>
              <a:t>perikalan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dipisahkan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terikat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hubungan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saling</a:t>
            </a:r>
            <a:r>
              <a:rPr lang="en-US" sz="2200" dirty="0" smtClean="0"/>
              <a:t> </a:t>
            </a:r>
            <a:r>
              <a:rPr lang="en-US" sz="2200" dirty="0" err="1" smtClean="0"/>
              <a:t>membutuhkan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mengisi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karya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perikalan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dikatakan</a:t>
            </a:r>
            <a:r>
              <a:rPr lang="en-US" sz="2200" dirty="0" smtClean="0"/>
              <a:t> </a:t>
            </a:r>
            <a:r>
              <a:rPr lang="en-US" sz="2200" dirty="0" err="1" smtClean="0"/>
              <a:t>berhasil</a:t>
            </a:r>
            <a:r>
              <a:rPr lang="en-US" sz="2200" dirty="0" smtClean="0"/>
              <a:t> </a:t>
            </a:r>
            <a:r>
              <a:rPr lang="en-US" sz="2200" dirty="0" err="1" smtClean="0"/>
              <a:t>bila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aspek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periklanan</a:t>
            </a:r>
            <a:r>
              <a:rPr lang="en-US" sz="2200" dirty="0" smtClean="0"/>
              <a:t>, </a:t>
            </a:r>
            <a:r>
              <a:rPr lang="en-US" sz="2200" dirty="0" err="1" smtClean="0"/>
              <a:t>aspek</a:t>
            </a:r>
            <a:r>
              <a:rPr lang="en-US" sz="2200" dirty="0" smtClean="0"/>
              <a:t> yang </a:t>
            </a:r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dipertimbangkan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, </a:t>
            </a:r>
            <a:r>
              <a:rPr lang="en-US" sz="2200" dirty="0" err="1" smtClean="0"/>
              <a:t>fungsi</a:t>
            </a:r>
            <a:r>
              <a:rPr lang="en-US" sz="2200" dirty="0" smtClean="0"/>
              <a:t>, </a:t>
            </a:r>
            <a:r>
              <a:rPr lang="en-US" sz="2200" dirty="0" err="1" smtClean="0"/>
              <a:t>keefektifan</a:t>
            </a:r>
            <a:r>
              <a:rPr lang="en-US" sz="2200" dirty="0" smtClean="0"/>
              <a:t>,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dampak</a:t>
            </a:r>
            <a:r>
              <a:rPr lang="en-US" sz="2200" dirty="0" smtClean="0"/>
              <a:t> </a:t>
            </a:r>
            <a:r>
              <a:rPr lang="en-US" sz="2200" dirty="0" err="1" smtClean="0"/>
              <a:t>produk</a:t>
            </a:r>
            <a:r>
              <a:rPr lang="en-US" sz="2200" dirty="0" smtClean="0"/>
              <a:t> </a:t>
            </a:r>
            <a:r>
              <a:rPr lang="en-US" sz="2200" dirty="0" err="1" smtClean="0"/>
              <a:t>karya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manusia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periklanan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salah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manifestasi</a:t>
            </a:r>
            <a:r>
              <a:rPr lang="en-US" sz="2200" dirty="0" smtClean="0"/>
              <a:t> </a:t>
            </a:r>
            <a:r>
              <a:rPr lang="en-US" sz="2200" dirty="0" err="1" smtClean="0"/>
              <a:t>kebudayaan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terwujud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periklanan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karya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nilai-nilai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berlaku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kurun</a:t>
            </a:r>
            <a:r>
              <a:rPr lang="en-US" sz="2200" dirty="0" smtClean="0"/>
              <a:t> </a:t>
            </a:r>
            <a:r>
              <a:rPr lang="en-US" sz="2200" dirty="0" err="1" smtClean="0"/>
              <a:t>waktu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0907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Estetika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Industri</a:t>
            </a:r>
            <a:r>
              <a:rPr lang="en-US" b="1" dirty="0" smtClean="0"/>
              <a:t> </a:t>
            </a:r>
            <a:r>
              <a:rPr lang="en-US" b="1" dirty="0" err="1" smtClean="0"/>
              <a:t>Periklanan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spiritual.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(</a:t>
            </a:r>
            <a:r>
              <a:rPr lang="en-US" dirty="0" err="1" smtClean="0"/>
              <a:t>Widagdo</a:t>
            </a:r>
            <a:r>
              <a:rPr lang="en-US" dirty="0" smtClean="0"/>
              <a:t>, 1993).</a:t>
            </a:r>
          </a:p>
        </p:txBody>
      </p:sp>
    </p:spTree>
    <p:extLst>
      <p:ext uri="{BB962C8B-B14F-4D97-AF65-F5344CB8AC3E}">
        <p14:creationId xmlns:p14="http://schemas.microsoft.com/office/powerpoint/2010/main" val="159582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US" sz="2300" dirty="0" err="1" smtClean="0"/>
              <a:t>Rekayasa</a:t>
            </a:r>
            <a:r>
              <a:rPr lang="en-US" sz="2300" dirty="0" smtClean="0"/>
              <a:t> </a:t>
            </a:r>
            <a:r>
              <a:rPr lang="en-US" sz="2300" dirty="0" err="1" smtClean="0"/>
              <a:t>Estetik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desain</a:t>
            </a:r>
            <a:r>
              <a:rPr lang="en-US" sz="2300" dirty="0" smtClean="0"/>
              <a:t> </a:t>
            </a:r>
            <a:r>
              <a:rPr lang="en-US" sz="2300" dirty="0" err="1" smtClean="0"/>
              <a:t>periklanan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teknik</a:t>
            </a:r>
            <a:r>
              <a:rPr lang="en-US" sz="2300" dirty="0" smtClean="0"/>
              <a:t> </a:t>
            </a:r>
            <a:r>
              <a:rPr lang="en-US" sz="2300" dirty="0" err="1" smtClean="0"/>
              <a:t>pengungkapan</a:t>
            </a:r>
            <a:r>
              <a:rPr lang="en-US" sz="2300" dirty="0" smtClean="0"/>
              <a:t> </a:t>
            </a:r>
            <a:r>
              <a:rPr lang="en-US" sz="2300" dirty="0" err="1" smtClean="0"/>
              <a:t>estetika</a:t>
            </a:r>
            <a:r>
              <a:rPr lang="en-US" sz="2300" dirty="0" smtClean="0"/>
              <a:t> </a:t>
            </a:r>
            <a:r>
              <a:rPr lang="en-US" sz="2300" dirty="0" err="1" smtClean="0"/>
              <a:t>terapan</a:t>
            </a:r>
            <a:r>
              <a:rPr lang="en-US" sz="2300" dirty="0" smtClean="0"/>
              <a:t> </a:t>
            </a:r>
            <a:r>
              <a:rPr lang="en-US" sz="2300" dirty="0" err="1" smtClean="0"/>
              <a:t>melalui</a:t>
            </a:r>
            <a:r>
              <a:rPr lang="en-US" sz="2300" dirty="0" smtClean="0"/>
              <a:t> proses </a:t>
            </a:r>
            <a:r>
              <a:rPr lang="en-US" sz="2300" dirty="0" err="1" smtClean="0"/>
              <a:t>belajar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proses </a:t>
            </a:r>
            <a:r>
              <a:rPr lang="en-US" sz="2300" dirty="0" err="1" smtClean="0"/>
              <a:t>kreatif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pelaksanaannya</a:t>
            </a:r>
            <a:r>
              <a:rPr lang="en-US" sz="2300" dirty="0" smtClean="0"/>
              <a:t>, </a:t>
            </a:r>
            <a:r>
              <a:rPr lang="en-US" sz="2300" dirty="0" err="1" smtClean="0"/>
              <a:t>rekayasa</a:t>
            </a:r>
            <a:r>
              <a:rPr lang="en-US" sz="2300" dirty="0" smtClean="0"/>
              <a:t> </a:t>
            </a:r>
            <a:r>
              <a:rPr lang="en-US" sz="2300" dirty="0" err="1" smtClean="0"/>
              <a:t>estetik</a:t>
            </a:r>
            <a:r>
              <a:rPr lang="en-US" sz="2300" dirty="0" smtClean="0"/>
              <a:t> </a:t>
            </a:r>
            <a:r>
              <a:rPr lang="en-US" sz="2300" dirty="0" err="1" smtClean="0"/>
              <a:t>melalui</a:t>
            </a:r>
            <a:r>
              <a:rPr lang="en-US" sz="2300" dirty="0" smtClean="0"/>
              <a:t> proses </a:t>
            </a:r>
            <a:r>
              <a:rPr lang="en-US" sz="2300" dirty="0" err="1" smtClean="0"/>
              <a:t>panjang</a:t>
            </a:r>
            <a:r>
              <a:rPr lang="en-US" sz="2300" dirty="0" smtClean="0"/>
              <a:t> </a:t>
            </a:r>
            <a:r>
              <a:rPr lang="en-US" sz="2300" dirty="0" err="1" smtClean="0"/>
              <a:t>mulai</a:t>
            </a:r>
            <a:r>
              <a:rPr lang="en-US" sz="2300" dirty="0" smtClean="0"/>
              <a:t> </a:t>
            </a:r>
            <a:r>
              <a:rPr lang="en-US" sz="2300" dirty="0" err="1" smtClean="0"/>
              <a:t>dari</a:t>
            </a:r>
            <a:r>
              <a:rPr lang="en-US" sz="2300" dirty="0" smtClean="0"/>
              <a:t> </a:t>
            </a:r>
            <a:r>
              <a:rPr lang="en-US" sz="2300" dirty="0" err="1" smtClean="0"/>
              <a:t>tahap</a:t>
            </a:r>
            <a:r>
              <a:rPr lang="en-US" sz="2300" dirty="0" smtClean="0"/>
              <a:t> </a:t>
            </a:r>
            <a:r>
              <a:rPr lang="en-US" sz="2300" dirty="0" err="1" smtClean="0"/>
              <a:t>desain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proses </a:t>
            </a:r>
            <a:r>
              <a:rPr lang="en-US" sz="2300" dirty="0" err="1" smtClean="0"/>
              <a:t>pengerjaannya</a:t>
            </a:r>
            <a:r>
              <a:rPr lang="en-US" sz="2300" dirty="0" smtClean="0"/>
              <a:t> </a:t>
            </a:r>
            <a:r>
              <a:rPr lang="en-US" sz="2300" dirty="0" err="1" smtClean="0"/>
              <a:t>sampai</a:t>
            </a:r>
            <a:r>
              <a:rPr lang="en-US" sz="2300" dirty="0" smtClean="0"/>
              <a:t> </a:t>
            </a:r>
            <a:r>
              <a:rPr lang="en-US" sz="2300" dirty="0" err="1" smtClean="0"/>
              <a:t>produk</a:t>
            </a:r>
            <a:r>
              <a:rPr lang="en-US" sz="2300" dirty="0" smtClean="0"/>
              <a:t> </a:t>
            </a:r>
            <a:r>
              <a:rPr lang="en-US" sz="2300" dirty="0" err="1" smtClean="0"/>
              <a:t>jadi</a:t>
            </a:r>
            <a:r>
              <a:rPr lang="en-US" sz="2300" dirty="0" smtClean="0"/>
              <a:t>. </a:t>
            </a:r>
          </a:p>
          <a:p>
            <a:r>
              <a:rPr lang="en-US" sz="2300" dirty="0" smtClean="0"/>
              <a:t>John </a:t>
            </a:r>
            <a:r>
              <a:rPr lang="en-US" sz="2300" dirty="0" err="1" smtClean="0"/>
              <a:t>Wistrand</a:t>
            </a:r>
            <a:r>
              <a:rPr lang="en-US" sz="2300" dirty="0" smtClean="0"/>
              <a:t> (1974) </a:t>
            </a:r>
            <a:r>
              <a:rPr lang="en-US" sz="2300" dirty="0" err="1" smtClean="0"/>
              <a:t>berpendapat</a:t>
            </a:r>
            <a:r>
              <a:rPr lang="en-US" sz="2300" dirty="0" smtClean="0"/>
              <a:t> </a:t>
            </a:r>
            <a:r>
              <a:rPr lang="en-US" sz="2300" dirty="0" err="1" smtClean="0"/>
              <a:t>bahwa</a:t>
            </a:r>
            <a:r>
              <a:rPr lang="en-US" sz="2300" dirty="0" smtClean="0"/>
              <a:t> </a:t>
            </a:r>
            <a:r>
              <a:rPr lang="en-US" sz="2300" dirty="0" err="1" smtClean="0"/>
              <a:t>desain</a:t>
            </a:r>
            <a:r>
              <a:rPr lang="en-US" sz="2300" dirty="0" smtClean="0"/>
              <a:t> </a:t>
            </a:r>
            <a:r>
              <a:rPr lang="en-US" sz="2300" dirty="0" err="1" smtClean="0"/>
              <a:t>harus</a:t>
            </a:r>
            <a:r>
              <a:rPr lang="en-US" sz="2300" dirty="0" smtClean="0"/>
              <a:t> </a:t>
            </a:r>
            <a:r>
              <a:rPr lang="en-US" sz="2300" dirty="0" err="1" smtClean="0"/>
              <a:t>merupakan</a:t>
            </a:r>
            <a:r>
              <a:rPr lang="en-US" sz="2300" dirty="0" smtClean="0"/>
              <a:t> </a:t>
            </a:r>
            <a:r>
              <a:rPr lang="en-US" sz="2300" dirty="0" err="1" smtClean="0"/>
              <a:t>desain</a:t>
            </a:r>
            <a:r>
              <a:rPr lang="en-US" sz="2300" dirty="0" smtClean="0"/>
              <a:t> </a:t>
            </a:r>
            <a:r>
              <a:rPr lang="en-US" sz="2300" dirty="0" err="1" smtClean="0"/>
              <a:t>keseluruhan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melihat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proyek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produk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mencoba</a:t>
            </a:r>
            <a:r>
              <a:rPr lang="en-US" sz="2300" dirty="0" smtClean="0"/>
              <a:t> </a:t>
            </a:r>
            <a:r>
              <a:rPr lang="en-US" sz="2300" dirty="0" err="1" smtClean="0"/>
              <a:t>menganalisisnya</a:t>
            </a:r>
            <a:r>
              <a:rPr lang="en-US" sz="2300" dirty="0" smtClean="0"/>
              <a:t> </a:t>
            </a:r>
            <a:r>
              <a:rPr lang="en-US" sz="2300" dirty="0" err="1" smtClean="0"/>
              <a:t>sepenuhnya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Advertiser </a:t>
            </a:r>
            <a:r>
              <a:rPr lang="en-US" sz="2300" dirty="0" err="1" smtClean="0"/>
              <a:t>merancang</a:t>
            </a:r>
            <a:r>
              <a:rPr lang="en-US" sz="2300" dirty="0" smtClean="0"/>
              <a:t> </a:t>
            </a:r>
            <a:r>
              <a:rPr lang="en-US" sz="2300" dirty="0" err="1" smtClean="0"/>
              <a:t>iklan</a:t>
            </a:r>
            <a:r>
              <a:rPr lang="en-US" sz="2300" dirty="0" smtClean="0"/>
              <a:t> </a:t>
            </a:r>
            <a:r>
              <a:rPr lang="en-US" sz="2300" dirty="0" err="1" smtClean="0"/>
              <a:t>menjadi</a:t>
            </a:r>
            <a:r>
              <a:rPr lang="en-US" sz="2300" dirty="0" smtClean="0"/>
              <a:t> </a:t>
            </a:r>
            <a:r>
              <a:rPr lang="en-US" sz="2300" dirty="0" err="1" smtClean="0"/>
              <a:t>sebuah</a:t>
            </a:r>
            <a:r>
              <a:rPr lang="en-US" sz="2300" dirty="0" smtClean="0"/>
              <a:t> </a:t>
            </a:r>
            <a:r>
              <a:rPr lang="en-US" sz="2300" dirty="0" err="1" smtClean="0"/>
              <a:t>alat</a:t>
            </a:r>
            <a:r>
              <a:rPr lang="en-US" sz="2300" dirty="0" smtClean="0"/>
              <a:t> </a:t>
            </a:r>
            <a:r>
              <a:rPr lang="en-US" sz="2300" dirty="0" err="1" smtClean="0"/>
              <a:t>komunikasi</a:t>
            </a:r>
            <a:r>
              <a:rPr lang="en-US" sz="2300" dirty="0" smtClean="0"/>
              <a:t> yang </a:t>
            </a:r>
            <a:r>
              <a:rPr lang="en-US" sz="2300" dirty="0" err="1" smtClean="0"/>
              <a:t>berguna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tidah</a:t>
            </a:r>
            <a:r>
              <a:rPr lang="en-US" sz="2300" dirty="0" smtClean="0"/>
              <a:t> </a:t>
            </a:r>
            <a:r>
              <a:rPr lang="en-US" sz="2300" dirty="0" err="1" smtClean="0"/>
              <a:t>hanya</a:t>
            </a:r>
            <a:r>
              <a:rPr lang="en-US" sz="2300" dirty="0" smtClean="0"/>
              <a:t> </a:t>
            </a:r>
            <a:r>
              <a:rPr lang="en-US" sz="2300" dirty="0" err="1" smtClean="0"/>
              <a:t>menentukan</a:t>
            </a:r>
            <a:r>
              <a:rPr lang="en-US" sz="2300" dirty="0" smtClean="0"/>
              <a:t> </a:t>
            </a:r>
            <a:r>
              <a:rPr lang="en-US" sz="2300" dirty="0" err="1" smtClean="0"/>
              <a:t>penampilannya</a:t>
            </a:r>
            <a:r>
              <a:rPr lang="en-US" sz="2300" dirty="0" smtClean="0"/>
              <a:t> </a:t>
            </a:r>
            <a:r>
              <a:rPr lang="en-US" sz="2300" dirty="0" err="1" smtClean="0"/>
              <a:t>saja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Kesan</a:t>
            </a:r>
            <a:r>
              <a:rPr lang="en-US" sz="2300" dirty="0" smtClean="0"/>
              <a:t> </a:t>
            </a:r>
            <a:r>
              <a:rPr lang="en-US" sz="2300" dirty="0" err="1" smtClean="0"/>
              <a:t>pertama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kepentingan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harus</a:t>
            </a:r>
            <a:r>
              <a:rPr lang="en-US" sz="2300" dirty="0" smtClean="0"/>
              <a:t> </a:t>
            </a:r>
            <a:r>
              <a:rPr lang="en-US" sz="2300" dirty="0" err="1" smtClean="0"/>
              <a:t>dipertimbangkan</a:t>
            </a:r>
            <a:r>
              <a:rPr lang="en-US" sz="2300" dirty="0" smtClean="0"/>
              <a:t> </a:t>
            </a:r>
            <a:r>
              <a:rPr lang="en-US" sz="2300" dirty="0" err="1" smtClean="0"/>
              <a:t>berbagai</a:t>
            </a:r>
            <a:r>
              <a:rPr lang="en-US" sz="2300" dirty="0" smtClean="0"/>
              <a:t> </a:t>
            </a:r>
            <a:r>
              <a:rPr lang="en-US" sz="2300" dirty="0" err="1" smtClean="0"/>
              <a:t>bidang</a:t>
            </a:r>
            <a:r>
              <a:rPr lang="en-US" sz="2300" dirty="0" smtClean="0"/>
              <a:t> </a:t>
            </a:r>
            <a:r>
              <a:rPr lang="en-US" sz="2300" dirty="0" err="1" smtClean="0"/>
              <a:t>sehingga</a:t>
            </a:r>
            <a:r>
              <a:rPr lang="en-US" sz="2300" dirty="0" smtClean="0"/>
              <a:t> </a:t>
            </a:r>
            <a:r>
              <a:rPr lang="en-US" sz="2300" dirty="0" err="1" smtClean="0"/>
              <a:t>menjadi</a:t>
            </a:r>
            <a:r>
              <a:rPr lang="en-US" sz="2300" dirty="0" smtClean="0"/>
              <a:t> </a:t>
            </a:r>
            <a:r>
              <a:rPr lang="en-US" sz="2300" dirty="0" err="1" smtClean="0"/>
              <a:t>lebih</a:t>
            </a:r>
            <a:r>
              <a:rPr lang="en-US" sz="2300" dirty="0" smtClean="0"/>
              <a:t> </a:t>
            </a:r>
            <a:r>
              <a:rPr lang="en-US" sz="2300" dirty="0" err="1" smtClean="0"/>
              <a:t>baik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benar-benar</a:t>
            </a:r>
            <a:r>
              <a:rPr lang="en-US" sz="2300" dirty="0" smtClean="0"/>
              <a:t> </a:t>
            </a:r>
            <a:r>
              <a:rPr lang="en-US" sz="2300" dirty="0" err="1" smtClean="0"/>
              <a:t>berguna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8031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seorang</a:t>
            </a:r>
            <a:r>
              <a:rPr lang="en-US" dirty="0" smtClean="0"/>
              <a:t> advertiser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konsepnya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Ada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yang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lvl="1"/>
            <a:r>
              <a:rPr lang="en-US" dirty="0" err="1" smtClean="0"/>
              <a:t>Rasional</a:t>
            </a:r>
            <a:r>
              <a:rPr lang="en-US" dirty="0" smtClean="0"/>
              <a:t>: ILM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 yang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4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Iklan</a:t>
            </a:r>
            <a:r>
              <a:rPr lang="en-US" b="1" dirty="0" smtClean="0"/>
              <a:t> - </a:t>
            </a:r>
            <a:r>
              <a:rPr lang="en-US" b="1" dirty="0" err="1" smtClean="0"/>
              <a:t>Rasional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086600" cy="5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Iklan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smtClean="0"/>
              <a:t>Humor/</a:t>
            </a:r>
            <a:r>
              <a:rPr lang="en-US" dirty="0" err="1" smtClean="0"/>
              <a:t>jenaka</a:t>
            </a:r>
            <a:r>
              <a:rPr lang="en-US" dirty="0" smtClean="0"/>
              <a:t>: </a:t>
            </a:r>
            <a:r>
              <a:rPr lang="en-US" dirty="0" err="1" smtClean="0"/>
              <a:t>penggunaan</a:t>
            </a:r>
            <a:r>
              <a:rPr lang="en-US" dirty="0" smtClean="0"/>
              <a:t> humor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orang yang </a:t>
            </a:r>
            <a:r>
              <a:rPr lang="en-US" dirty="0" err="1" smtClean="0"/>
              <a:t>melihatnya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Rasa </a:t>
            </a:r>
            <a:r>
              <a:rPr lang="en-US" dirty="0" err="1" smtClean="0"/>
              <a:t>takut</a:t>
            </a:r>
            <a:r>
              <a:rPr lang="en-US" dirty="0" smtClean="0"/>
              <a:t>: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(1)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(2)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Iklan</a:t>
            </a:r>
            <a:r>
              <a:rPr lang="en-US" b="1" dirty="0" smtClean="0"/>
              <a:t> – Humor/</a:t>
            </a:r>
            <a:r>
              <a:rPr lang="en-US" b="1" dirty="0" err="1" smtClean="0"/>
              <a:t>jenaka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/>
          <a:stretch/>
        </p:blipFill>
        <p:spPr>
          <a:xfrm>
            <a:off x="2057400" y="685800"/>
            <a:ext cx="4648200" cy="58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60"/>
            <a:ext cx="9144000" cy="6158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1254" y="0"/>
            <a:ext cx="46626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/>
              <a:t>WELCOME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6323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Iklan</a:t>
            </a:r>
            <a:r>
              <a:rPr lang="en-US" b="1" dirty="0" smtClean="0"/>
              <a:t> – Rasa </a:t>
            </a:r>
            <a:r>
              <a:rPr lang="en-US" b="1" dirty="0" err="1" smtClean="0"/>
              <a:t>Takut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68" y="1371600"/>
            <a:ext cx="678493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9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Iklan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 smtClean="0"/>
              <a:t>Patriotik</a:t>
            </a:r>
            <a:r>
              <a:rPr lang="en-US" dirty="0" smtClean="0"/>
              <a:t>: </a:t>
            </a:r>
            <a:r>
              <a:rPr lang="en-US" dirty="0" err="1" smtClean="0"/>
              <a:t>tampilan</a:t>
            </a:r>
            <a:r>
              <a:rPr lang="en-US" dirty="0" smtClean="0"/>
              <a:t> visual </a:t>
            </a:r>
            <a:r>
              <a:rPr lang="en-US" dirty="0" err="1" smtClean="0"/>
              <a:t>patriotik</a:t>
            </a:r>
            <a:r>
              <a:rPr lang="en-US" dirty="0" smtClean="0"/>
              <a:t> (hero)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dihadirkan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rasa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yang </a:t>
            </a:r>
            <a:r>
              <a:rPr lang="en-US" dirty="0" err="1" smtClean="0"/>
              <a:t>diinformasikan</a:t>
            </a:r>
            <a:endParaRPr lang="en-US" dirty="0" smtClean="0"/>
          </a:p>
          <a:p>
            <a:pPr lvl="1"/>
            <a:r>
              <a:rPr lang="en-US" dirty="0" err="1" smtClean="0"/>
              <a:t>Kesalahan</a:t>
            </a:r>
            <a:r>
              <a:rPr lang="en-US" dirty="0" smtClean="0"/>
              <a:t>: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menyimpang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  </a:t>
            </a:r>
            <a:r>
              <a:rPr lang="en-US" dirty="0" err="1" smtClean="0"/>
              <a:t>Audiens</a:t>
            </a:r>
            <a:r>
              <a:rPr lang="en-US" dirty="0" smtClean="0"/>
              <a:t> yang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adegan</a:t>
            </a:r>
            <a:r>
              <a:rPr lang="en-US" dirty="0" smtClean="0"/>
              <a:t> </a:t>
            </a:r>
            <a:r>
              <a:rPr lang="en-US" dirty="0" err="1" smtClean="0"/>
              <a:t>kesalahn</a:t>
            </a:r>
            <a:r>
              <a:rPr lang="en-US" dirty="0" smtClean="0"/>
              <a:t> yang </a:t>
            </a:r>
            <a:r>
              <a:rPr lang="en-US" dirty="0" err="1" smtClean="0"/>
              <a:t>diinformasikan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55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Iklan</a:t>
            </a:r>
            <a:r>
              <a:rPr lang="en-US" b="1" dirty="0" smtClean="0"/>
              <a:t> – </a:t>
            </a:r>
            <a:r>
              <a:rPr lang="en-US" b="1" dirty="0" err="1" smtClean="0"/>
              <a:t>Patriotik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8371"/>
            <a:ext cx="8763000" cy="46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0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Iklan</a:t>
            </a:r>
            <a:r>
              <a:rPr lang="en-US" b="1" dirty="0" smtClean="0"/>
              <a:t> – </a:t>
            </a:r>
            <a:r>
              <a:rPr lang="en-US" b="1" dirty="0" err="1" smtClean="0"/>
              <a:t>Kesalahan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95400"/>
            <a:ext cx="801895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Iklan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 smtClean="0"/>
              <a:t>Kaidah</a:t>
            </a:r>
            <a:r>
              <a:rPr lang="en-US" dirty="0" smtClean="0"/>
              <a:t>: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aturan-aturan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menyinggung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, agama, </a:t>
            </a:r>
            <a:r>
              <a:rPr lang="en-US" dirty="0" err="1" smtClean="0"/>
              <a:t>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istiadat</a:t>
            </a:r>
            <a:r>
              <a:rPr lang="en-US" dirty="0" smtClean="0"/>
              <a:t> (SARA).</a:t>
            </a:r>
          </a:p>
          <a:p>
            <a:pPr lvl="1"/>
            <a:r>
              <a:rPr lang="en-US" dirty="0" err="1" smtClean="0"/>
              <a:t>Simbol</a:t>
            </a:r>
            <a:r>
              <a:rPr lang="en-US" dirty="0" smtClean="0"/>
              <a:t>: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peraturannya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 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r>
              <a:rPr lang="en-US" dirty="0" smtClean="0"/>
              <a:t> yang </a:t>
            </a:r>
            <a:r>
              <a:rPr lang="en-US" dirty="0" err="1" smtClean="0"/>
              <a:t>mengintepretasikan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 orang lain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pengalamannya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3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– </a:t>
            </a:r>
            <a:r>
              <a:rPr lang="en-US" dirty="0" err="1" smtClean="0"/>
              <a:t>Kaidah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0737"/>
            <a:ext cx="8686800" cy="48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– </a:t>
            </a:r>
            <a:r>
              <a:rPr lang="en-US" dirty="0" err="1" smtClean="0"/>
              <a:t>Simbol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9" y="1219200"/>
            <a:ext cx="799101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 smtClean="0"/>
              <a:t>Pengandaian</a:t>
            </a:r>
            <a:r>
              <a:rPr lang="en-US" dirty="0" smtClean="0"/>
              <a:t>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angan-angan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  </a:t>
            </a:r>
            <a:r>
              <a:rPr lang="en-US" dirty="0" err="1" smtClean="0"/>
              <a:t>Pengandaian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impian</a:t>
            </a:r>
            <a:r>
              <a:rPr lang="en-US" dirty="0" smtClean="0"/>
              <a:t> yang </a:t>
            </a:r>
            <a:r>
              <a:rPr lang="en-US" dirty="0" err="1" smtClean="0"/>
              <a:t>seakan-akan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Emosional</a:t>
            </a:r>
            <a:r>
              <a:rPr lang="en-US" dirty="0" smtClean="0"/>
              <a:t>: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67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- </a:t>
            </a:r>
            <a:r>
              <a:rPr lang="en-US" dirty="0" err="1" smtClean="0"/>
              <a:t>Pengandaian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48" y="990600"/>
            <a:ext cx="418785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16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Iklan</a:t>
            </a:r>
            <a:r>
              <a:rPr lang="en-US" b="1" dirty="0" smtClean="0"/>
              <a:t> - </a:t>
            </a:r>
            <a:r>
              <a:rPr lang="en-US" b="1" dirty="0" err="1" smtClean="0"/>
              <a:t>Emosional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1066800"/>
            <a:ext cx="8086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Estetika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Etika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beriklan</a:t>
            </a:r>
            <a:endParaRPr lang="en-US" b="1" dirty="0"/>
          </a:p>
        </p:txBody>
      </p:sp>
      <p:pic>
        <p:nvPicPr>
          <p:cNvPr id="3" name="Ads - XBOX ads bann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29540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Penekanan</a:t>
            </a:r>
            <a:r>
              <a:rPr lang="en-US" b="1" dirty="0" smtClean="0"/>
              <a:t> </a:t>
            </a:r>
            <a:r>
              <a:rPr lang="en-US" b="1" dirty="0" err="1" smtClean="0"/>
              <a:t>Penguasaan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Periklanan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(1) </a:t>
            </a:r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; (2) </a:t>
            </a:r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; (3) </a:t>
            </a:r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; (4) </a:t>
            </a:r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(5) </a:t>
            </a:r>
            <a:r>
              <a:rPr lang="en-US" dirty="0" err="1" smtClean="0"/>
              <a:t>estetika</a:t>
            </a:r>
            <a:r>
              <a:rPr lang="en-US" dirty="0" smtClean="0"/>
              <a:t> media, yang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proses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terciptanya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655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Masuk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apa</a:t>
            </a:r>
            <a:r>
              <a:rPr lang="en-US" b="1" dirty="0" smtClean="0"/>
              <a:t> ILM </a:t>
            </a:r>
            <a:r>
              <a:rPr lang="en-US" b="1" dirty="0" err="1" smtClean="0"/>
              <a:t>ini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924800" cy="56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70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Yang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termasuk</a:t>
            </a:r>
            <a:r>
              <a:rPr lang="en-US" b="1" dirty="0" smtClean="0"/>
              <a:t> </a:t>
            </a:r>
            <a:r>
              <a:rPr lang="en-US" b="1" dirty="0" err="1" smtClean="0"/>
              <a:t>apa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1227"/>
            <a:ext cx="7924800" cy="52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59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Andri Budiwidodo, </a:t>
            </a:r>
            <a:r>
              <a:rPr lang="en-US" dirty="0" err="1" smtClean="0"/>
              <a:t>S.Si</a:t>
            </a:r>
            <a:r>
              <a:rPr lang="en-US" dirty="0" smtClean="0"/>
              <a:t>., </a:t>
            </a:r>
            <a:r>
              <a:rPr lang="en-US" dirty="0" err="1" smtClean="0"/>
              <a:t>M.I.Kom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Acuan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8792"/>
            <a:ext cx="4390931" cy="5321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57021"/>
            <a:ext cx="3645074" cy="5321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0" y="6477000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Pujiyanto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1900"/>
            <a:ext cx="4038600" cy="516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31899"/>
            <a:ext cx="3810000" cy="5090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477000"/>
            <a:ext cx="154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Rhenald</a:t>
            </a:r>
            <a:r>
              <a:rPr lang="en-US" dirty="0" smtClean="0"/>
              <a:t> </a:t>
            </a:r>
            <a:r>
              <a:rPr lang="en-US" dirty="0" err="1" smtClean="0"/>
              <a:t>Kasali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9317" y="6411686"/>
            <a:ext cx="150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Kustrianto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Estetika</a:t>
            </a:r>
            <a:r>
              <a:rPr lang="en-US" b="1" dirty="0" smtClean="0"/>
              <a:t> </a:t>
            </a:r>
            <a:r>
              <a:rPr lang="en-US" b="1" dirty="0" err="1" smtClean="0"/>
              <a:t>Desain</a:t>
            </a:r>
            <a:r>
              <a:rPr lang="en-US" b="1" dirty="0" smtClean="0"/>
              <a:t> ILM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endParaRPr lang="en-US" dirty="0" smtClean="0"/>
          </a:p>
          <a:p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endParaRPr lang="en-US" dirty="0" smtClean="0"/>
          </a:p>
          <a:p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endParaRPr lang="en-US" dirty="0" smtClean="0"/>
          </a:p>
          <a:p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3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ILM - </a:t>
            </a:r>
            <a:r>
              <a:rPr lang="en-US" sz="3600" b="1" dirty="0" err="1" smtClean="0"/>
              <a:t>Kekerasan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Rumah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Tangga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bagaimana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estetikanya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dibangun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pic>
        <p:nvPicPr>
          <p:cNvPr id="3" name="Abus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5240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Pengantar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keindahan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 </a:t>
            </a:r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ungkapan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r>
              <a:rPr lang="en-US" dirty="0" smtClean="0"/>
              <a:t> </a:t>
            </a:r>
            <a:r>
              <a:rPr lang="en-US" dirty="0" err="1" smtClean="0"/>
              <a:t>senimannya</a:t>
            </a:r>
            <a:r>
              <a:rPr lang="en-US" dirty="0" smtClean="0"/>
              <a:t>,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mengutamakan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teknologi</a:t>
            </a:r>
            <a:r>
              <a:rPr lang="en-US" dirty="0" smtClean="0"/>
              <a:t>,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pengetahuan</a:t>
            </a:r>
            <a:r>
              <a:rPr lang="en-US" dirty="0" smtClean="0"/>
              <a:t> media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target </a:t>
            </a:r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Estetika</a:t>
            </a:r>
            <a:r>
              <a:rPr lang="en-US" b="1" dirty="0" smtClean="0"/>
              <a:t> (1/3)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Istilah</a:t>
            </a:r>
            <a:r>
              <a:rPr lang="en-US" sz="2200" dirty="0" smtClean="0"/>
              <a:t> “</a:t>
            </a:r>
            <a:r>
              <a:rPr lang="en-US" sz="2200" dirty="0" err="1" smtClean="0"/>
              <a:t>estetika</a:t>
            </a:r>
            <a:r>
              <a:rPr lang="en-US" sz="2200" dirty="0" smtClean="0"/>
              <a:t>” yang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bahasa</a:t>
            </a:r>
            <a:r>
              <a:rPr lang="en-US" sz="2200" dirty="0" smtClean="0"/>
              <a:t> </a:t>
            </a:r>
            <a:r>
              <a:rPr lang="en-US" sz="2200" dirty="0" err="1" smtClean="0"/>
              <a:t>Yunani</a:t>
            </a:r>
            <a:r>
              <a:rPr lang="en-US" sz="2200" dirty="0" smtClean="0"/>
              <a:t> </a:t>
            </a:r>
            <a:r>
              <a:rPr lang="en-US" sz="2200" dirty="0" err="1" smtClean="0"/>
              <a:t>disebut</a:t>
            </a:r>
            <a:r>
              <a:rPr lang="en-US" sz="2200" dirty="0" smtClean="0"/>
              <a:t> </a:t>
            </a:r>
            <a:r>
              <a:rPr lang="en-US" sz="2200" dirty="0" err="1" smtClean="0"/>
              <a:t>aisthesis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berarti</a:t>
            </a:r>
            <a:r>
              <a:rPr lang="en-US" sz="2200" dirty="0" smtClean="0"/>
              <a:t> </a:t>
            </a:r>
            <a:r>
              <a:rPr lang="en-US" sz="2200" dirty="0" err="1" smtClean="0"/>
              <a:t>tanggapan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pengawasan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Selanjutnya</a:t>
            </a:r>
            <a:r>
              <a:rPr lang="en-US" sz="2200" dirty="0" smtClean="0"/>
              <a:t> </a:t>
            </a:r>
            <a:r>
              <a:rPr lang="en-US" sz="2200" dirty="0" err="1" smtClean="0"/>
              <a:t>dipopulerkan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nama</a:t>
            </a:r>
            <a:r>
              <a:rPr lang="en-US" sz="2200" dirty="0" smtClean="0"/>
              <a:t> </a:t>
            </a:r>
            <a:r>
              <a:rPr lang="en-US" sz="2200" i="1" dirty="0" err="1" smtClean="0"/>
              <a:t>aesthetica</a:t>
            </a:r>
            <a:r>
              <a:rPr lang="en-US" sz="2200" dirty="0" smtClean="0"/>
              <a:t> yang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</a:t>
            </a:r>
            <a:r>
              <a:rPr lang="en-US" sz="2200" dirty="0" err="1" smtClean="0"/>
              <a:t>berkembang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ilmu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mempelajari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keindahan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Keindahan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dipelajari</a:t>
            </a:r>
            <a:r>
              <a:rPr lang="en-US" sz="2200" dirty="0" smtClean="0"/>
              <a:t> </a:t>
            </a:r>
            <a:r>
              <a:rPr lang="en-US" sz="2200" dirty="0" err="1" smtClean="0"/>
              <a:t>berupa</a:t>
            </a:r>
            <a:r>
              <a:rPr lang="en-US" sz="2200" dirty="0" smtClean="0"/>
              <a:t> </a:t>
            </a:r>
            <a:r>
              <a:rPr lang="en-US" sz="2200" dirty="0" err="1" smtClean="0"/>
              <a:t>karya-karya</a:t>
            </a:r>
            <a:r>
              <a:rPr lang="en-US" sz="2200" dirty="0" smtClean="0"/>
              <a:t> </a:t>
            </a:r>
            <a:r>
              <a:rPr lang="en-US" sz="2200" dirty="0" err="1" smtClean="0"/>
              <a:t>seni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disebut</a:t>
            </a:r>
            <a:r>
              <a:rPr lang="en-US" sz="2200" dirty="0" smtClean="0"/>
              <a:t> </a:t>
            </a:r>
            <a:r>
              <a:rPr lang="en-US" sz="2200" dirty="0" err="1" smtClean="0"/>
              <a:t>objek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proses </a:t>
            </a:r>
            <a:r>
              <a:rPr lang="en-US" sz="2200" dirty="0" err="1" smtClean="0"/>
              <a:t>kreatif</a:t>
            </a:r>
            <a:r>
              <a:rPr lang="en-US" sz="2200" dirty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si</a:t>
            </a:r>
            <a:r>
              <a:rPr lang="en-US" sz="2200" dirty="0" smtClean="0"/>
              <a:t> </a:t>
            </a:r>
            <a:r>
              <a:rPr lang="en-US" sz="2200" dirty="0" err="1" smtClean="0"/>
              <a:t>perencana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subjek</a:t>
            </a:r>
            <a:endParaRPr lang="en-US" sz="2200" dirty="0" smtClean="0"/>
          </a:p>
          <a:p>
            <a:r>
              <a:rPr lang="en-US" sz="2200" i="1" dirty="0" smtClean="0"/>
              <a:t>Aesthetic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kata </a:t>
            </a:r>
            <a:r>
              <a:rPr lang="en-US" sz="2200" dirty="0" err="1" smtClean="0"/>
              <a:t>benda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berarti</a:t>
            </a:r>
            <a:r>
              <a:rPr lang="en-US" sz="2200" dirty="0" smtClean="0"/>
              <a:t> </a:t>
            </a:r>
            <a:r>
              <a:rPr lang="en-US" sz="2200" i="1" dirty="0" smtClean="0"/>
              <a:t>the theory of the beautiful in taste and art</a:t>
            </a:r>
          </a:p>
          <a:p>
            <a:r>
              <a:rPr lang="en-US" sz="2200" i="1" dirty="0" smtClean="0"/>
              <a:t>Aesthetic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kata </a:t>
            </a:r>
            <a:r>
              <a:rPr lang="en-US" sz="2200" dirty="0" err="1" smtClean="0"/>
              <a:t>sifat</a:t>
            </a:r>
            <a:r>
              <a:rPr lang="en-US" sz="2200" dirty="0" smtClean="0"/>
              <a:t> </a:t>
            </a:r>
            <a:r>
              <a:rPr lang="en-US" sz="2200" dirty="0" err="1" smtClean="0"/>
              <a:t>berarti</a:t>
            </a:r>
            <a:r>
              <a:rPr lang="en-US" sz="2200" dirty="0" smtClean="0"/>
              <a:t> </a:t>
            </a:r>
            <a:r>
              <a:rPr lang="en-US" sz="2200" i="1" dirty="0" smtClean="0"/>
              <a:t>of pertaining to beauty artistic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Istilah</a:t>
            </a:r>
            <a:r>
              <a:rPr lang="en-US" sz="2200" dirty="0" smtClean="0"/>
              <a:t> </a:t>
            </a:r>
            <a:r>
              <a:rPr lang="en-US" sz="2200" dirty="0" err="1" smtClean="0"/>
              <a:t>estetika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masalah-masalah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berkaitan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keindahan</a:t>
            </a:r>
            <a:endParaRPr lang="en-US" sz="2200" dirty="0" smtClean="0"/>
          </a:p>
          <a:p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pembahasan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pengantar</a:t>
            </a:r>
            <a:r>
              <a:rPr lang="en-US" sz="2200" dirty="0" smtClean="0"/>
              <a:t> proses </a:t>
            </a:r>
            <a:r>
              <a:rPr lang="en-US" sz="2200" dirty="0" err="1" smtClean="0"/>
              <a:t>desain</a:t>
            </a:r>
            <a:r>
              <a:rPr lang="en-US" sz="2200" dirty="0" smtClean="0"/>
              <a:t>,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periklanan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artinya</a:t>
            </a:r>
            <a:r>
              <a:rPr lang="en-US" sz="2200" dirty="0" smtClean="0"/>
              <a:t> </a:t>
            </a:r>
            <a:r>
              <a:rPr lang="en-US" sz="2200" dirty="0" err="1" smtClean="0"/>
              <a:t>bila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mementinkan</a:t>
            </a:r>
            <a:r>
              <a:rPr lang="en-US" sz="2200" dirty="0" smtClean="0"/>
              <a:t> </a:t>
            </a:r>
            <a:r>
              <a:rPr lang="en-US" sz="2200" dirty="0" err="1" smtClean="0"/>
              <a:t>gungsi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semata</a:t>
            </a:r>
            <a:r>
              <a:rPr lang="en-US" sz="2200" dirty="0" smtClean="0"/>
              <a:t>,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memperhatikan</a:t>
            </a:r>
            <a:r>
              <a:rPr lang="en-US" sz="2200" dirty="0" smtClean="0"/>
              <a:t> </a:t>
            </a:r>
            <a:r>
              <a:rPr lang="en-US" sz="2200" dirty="0" err="1" smtClean="0"/>
              <a:t>unsur-unsur</a:t>
            </a:r>
            <a:r>
              <a:rPr lang="en-US" sz="2200" dirty="0" smtClean="0"/>
              <a:t> </a:t>
            </a:r>
            <a:r>
              <a:rPr lang="en-US" sz="2200" dirty="0" err="1" smtClean="0"/>
              <a:t>keindahan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menjadikan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menarik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berkesan</a:t>
            </a:r>
            <a:r>
              <a:rPr lang="en-US" sz="2200" dirty="0" smtClean="0"/>
              <a:t>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01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1423</Words>
  <Application>Microsoft Office PowerPoint</Application>
  <PresentationFormat>On-screen Show (4:3)</PresentationFormat>
  <Paragraphs>101</Paragraphs>
  <Slides>33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Mata kuliah PSA/IKLAN LAYANAN MASYARAKAT</vt:lpstr>
      <vt:lpstr>PowerPoint Presentation</vt:lpstr>
      <vt:lpstr>Estetika dan Etika dalam beriklan</vt:lpstr>
      <vt:lpstr>Buku Acuan</vt:lpstr>
      <vt:lpstr>Buku Acuan</vt:lpstr>
      <vt:lpstr>Estetika Desain ILM</vt:lpstr>
      <vt:lpstr>ILM - Kekerasan dalam Rumah Tangga, bagaimana estetikanya dibangun?</vt:lpstr>
      <vt:lpstr>Pengantar</vt:lpstr>
      <vt:lpstr>Pengertian Estetika (1/3)</vt:lpstr>
      <vt:lpstr>Pengertian Estetika (2/3)</vt:lpstr>
      <vt:lpstr>Pengertian Estetika (3/3)</vt:lpstr>
      <vt:lpstr>Estetika dalam Industri Desain Periklanan</vt:lpstr>
      <vt:lpstr>Estetika dalam industri desain periklanan</vt:lpstr>
      <vt:lpstr>Estetika dalam Industri Periklanan</vt:lpstr>
      <vt:lpstr>Gagasan dalam Rekayasa Estetik Desain Periklanan</vt:lpstr>
      <vt:lpstr>Gagasan dalam Rekayasa Estetik Desain Periklanan</vt:lpstr>
      <vt:lpstr>Tema Iklan - Rasional</vt:lpstr>
      <vt:lpstr>Tema Iklan</vt:lpstr>
      <vt:lpstr>Tema Iklan – Humor/jenaka</vt:lpstr>
      <vt:lpstr>Tema Iklan – Rasa Takut</vt:lpstr>
      <vt:lpstr>Tema Iklan</vt:lpstr>
      <vt:lpstr>Tema Iklan – Patriotik</vt:lpstr>
      <vt:lpstr>Tema Iklan – Kesalahan</vt:lpstr>
      <vt:lpstr>Tema Iklan</vt:lpstr>
      <vt:lpstr>Tema Iklan – Kaidah</vt:lpstr>
      <vt:lpstr>Tema Iklan – Simbol</vt:lpstr>
      <vt:lpstr>Tema Iklan</vt:lpstr>
      <vt:lpstr>Tema Iklan - Pengandaian</vt:lpstr>
      <vt:lpstr>Tema Iklan - Emosional</vt:lpstr>
      <vt:lpstr>Penekanan Penguasaan dalam Desain Periklanan</vt:lpstr>
      <vt:lpstr>Masuk dalam tema apa ILM ini?</vt:lpstr>
      <vt:lpstr>Yang ini termasuk apa?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ABWidodo</dc:creator>
  <cp:lastModifiedBy>ABWidodo</cp:lastModifiedBy>
  <cp:revision>92</cp:revision>
  <dcterms:created xsi:type="dcterms:W3CDTF">2018-03-24T00:44:02Z</dcterms:created>
  <dcterms:modified xsi:type="dcterms:W3CDTF">2018-05-02T13:15:25Z</dcterms:modified>
</cp:coreProperties>
</file>