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85" r:id="rId5"/>
    <p:sldId id="286" r:id="rId6"/>
    <p:sldId id="283" r:id="rId7"/>
    <p:sldId id="284" r:id="rId8"/>
    <p:sldId id="292" r:id="rId9"/>
    <p:sldId id="279" r:id="rId10"/>
    <p:sldId id="290" r:id="rId11"/>
    <p:sldId id="288" r:id="rId12"/>
    <p:sldId id="289" r:id="rId13"/>
    <p:sldId id="291" r:id="rId14"/>
    <p:sldId id="293" r:id="rId15"/>
    <p:sldId id="298" r:id="rId16"/>
    <p:sldId id="294" r:id="rId17"/>
    <p:sldId id="299" r:id="rId18"/>
    <p:sldId id="295" r:id="rId19"/>
    <p:sldId id="297" r:id="rId20"/>
    <p:sldId id="280" r:id="rId21"/>
    <p:sldId id="281" r:id="rId22"/>
    <p:sldId id="282" r:id="rId23"/>
    <p:sldId id="259" r:id="rId24"/>
    <p:sldId id="267" r:id="rId25"/>
    <p:sldId id="268" r:id="rId26"/>
    <p:sldId id="260" r:id="rId27"/>
    <p:sldId id="262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085F-7AC7-4F39-829E-D65B38D28AC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EACB-088B-477B-B6EE-F3696759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8019" r="10967" b="14471"/>
          <a:stretch/>
        </p:blipFill>
        <p:spPr>
          <a:xfrm>
            <a:off x="7751928" y="2590800"/>
            <a:ext cx="1392072" cy="13644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38800"/>
            <a:ext cx="6400800" cy="10668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Dosen</a:t>
            </a:r>
            <a:r>
              <a:rPr lang="en-US" sz="2400" dirty="0" smtClean="0"/>
              <a:t>:</a:t>
            </a:r>
          </a:p>
          <a:p>
            <a:pPr algn="r"/>
            <a:r>
              <a:rPr lang="en-US" sz="2400" dirty="0" smtClean="0"/>
              <a:t>H. Andri Budiwidodo, </a:t>
            </a:r>
            <a:r>
              <a:rPr lang="en-US" sz="2400" dirty="0" err="1" smtClean="0"/>
              <a:t>S.Si</a:t>
            </a:r>
            <a:r>
              <a:rPr lang="en-US" sz="2400" dirty="0" smtClean="0"/>
              <a:t>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267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495800"/>
            <a:ext cx="372145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10285"/>
          <a:stretch/>
        </p:blipFill>
        <p:spPr>
          <a:xfrm>
            <a:off x="164733" y="2647950"/>
            <a:ext cx="3721454" cy="193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3746122" cy="2661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71600" y="45779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/>
              <a:t>Pertemuan</a:t>
            </a:r>
            <a:r>
              <a:rPr lang="en-US" sz="2800" dirty="0" smtClean="0"/>
              <a:t> 1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877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Mata </a:t>
            </a:r>
            <a:r>
              <a:rPr lang="en-US" sz="2800" dirty="0" err="1" smtClean="0"/>
              <a:t>kuliah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b="1" dirty="0" smtClean="0"/>
              <a:t>PSA/IKLAN LAYANAN MASYARAKAT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9125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Pengantar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bingung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Reklame</a:t>
            </a:r>
            <a:r>
              <a:rPr lang="en-US" dirty="0" smtClean="0"/>
              <a:t>, </a:t>
            </a:r>
            <a:r>
              <a:rPr lang="en-US" dirty="0" err="1" smtClean="0"/>
              <a:t>Iklan</a:t>
            </a:r>
            <a:r>
              <a:rPr lang="en-US" dirty="0" smtClean="0"/>
              <a:t> (Advertising), Propaganda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(ILM/PSA).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PSA,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dipublikasikan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7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Reklame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Reklame</a:t>
            </a:r>
            <a:r>
              <a:rPr lang="en-US" sz="2400" dirty="0" smtClean="0"/>
              <a:t>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Perancis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reclamare</a:t>
            </a:r>
            <a:r>
              <a:rPr lang="en-US" sz="2400" dirty="0" smtClean="0"/>
              <a:t>, 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meneriakkan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berulang-ulang</a:t>
            </a:r>
            <a:endParaRPr lang="en-US" sz="2400" dirty="0" smtClean="0"/>
          </a:p>
          <a:p>
            <a:r>
              <a:rPr lang="en-US" sz="2400" dirty="0" err="1" smtClean="0"/>
              <a:t>Teriakan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berulang-ulang</a:t>
            </a:r>
            <a:r>
              <a:rPr lang="en-US" sz="2400" dirty="0" smtClean="0"/>
              <a:t>, </a:t>
            </a:r>
            <a:r>
              <a:rPr lang="en-US" sz="2400" dirty="0" err="1" smtClean="0"/>
              <a:t>maksudnya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berulang-ulang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(</a:t>
            </a:r>
            <a:r>
              <a:rPr lang="en-US" sz="2400" dirty="0" err="1" smtClean="0"/>
              <a:t>Djajakusumah</a:t>
            </a:r>
            <a:r>
              <a:rPr lang="en-US" sz="2400" dirty="0" smtClean="0"/>
              <a:t>, 1982).</a:t>
            </a:r>
          </a:p>
          <a:p>
            <a:r>
              <a:rPr lang="en-US" sz="2400" dirty="0" err="1" smtClean="0"/>
              <a:t>Reklame</a:t>
            </a:r>
            <a:r>
              <a:rPr lang="en-US" sz="2400" dirty="0" smtClean="0"/>
              <a:t> juga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Belanda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klerfkracht</a:t>
            </a:r>
            <a:r>
              <a:rPr lang="en-US" sz="2400" dirty="0" smtClean="0"/>
              <a:t>, 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ditujukan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pedagang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afzet</a:t>
            </a:r>
            <a:r>
              <a:rPr lang="en-US" sz="2400" dirty="0" smtClean="0"/>
              <a:t>)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agar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Reklame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bentuan</a:t>
            </a:r>
            <a:r>
              <a:rPr lang="en-US" sz="2400" dirty="0" smtClean="0"/>
              <a:t> </a:t>
            </a:r>
            <a:r>
              <a:rPr lang="en-US" sz="2400" dirty="0" err="1" smtClean="0"/>
              <a:t>penyiaran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, </a:t>
            </a:r>
            <a:r>
              <a:rPr lang="en-US" sz="2400" dirty="0" err="1" smtClean="0"/>
              <a:t>barang-barang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penawar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 </a:t>
            </a:r>
            <a:r>
              <a:rPr lang="en-US" sz="2400" dirty="0" err="1" smtClean="0"/>
              <a:t>pihak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sifatnya</a:t>
            </a:r>
            <a:r>
              <a:rPr lang="en-US" sz="2400" dirty="0" smtClean="0"/>
              <a:t> </a:t>
            </a:r>
            <a:r>
              <a:rPr lang="en-US" sz="2400" dirty="0" err="1" smtClean="0"/>
              <a:t>reseptif</a:t>
            </a:r>
            <a:r>
              <a:rPr lang="en-US" sz="2400" dirty="0" smtClean="0"/>
              <a:t> (</a:t>
            </a:r>
            <a:r>
              <a:rPr lang="en-US" sz="2400" dirty="0" err="1" smtClean="0"/>
              <a:t>Junaedhie</a:t>
            </a:r>
            <a:r>
              <a:rPr lang="en-US" sz="2400" dirty="0" smtClean="0"/>
              <a:t>, 1991).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10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Iklan</a:t>
            </a:r>
            <a:r>
              <a:rPr lang="en-US" b="1" dirty="0" smtClean="0"/>
              <a:t> (</a:t>
            </a:r>
            <a:r>
              <a:rPr lang="en-US" b="1" i="1" dirty="0" smtClean="0"/>
              <a:t>Advertising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Iklan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Melayu</a:t>
            </a:r>
            <a:r>
              <a:rPr lang="en-US" sz="2800" dirty="0" smtClean="0"/>
              <a:t> (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Arab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I’lan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I’lanun</a:t>
            </a:r>
            <a:r>
              <a:rPr lang="en-US" sz="2800" dirty="0" smtClean="0"/>
              <a:t>)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harfiah</a:t>
            </a:r>
            <a:r>
              <a:rPr lang="en-US" sz="2800" dirty="0" smtClean="0"/>
              <a:t>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“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”.</a:t>
            </a:r>
          </a:p>
          <a:p>
            <a:r>
              <a:rPr lang="en-US" sz="2800" i="1" dirty="0" smtClean="0"/>
              <a:t>Advertising</a:t>
            </a:r>
            <a:r>
              <a:rPr lang="en-US" sz="2800" dirty="0" smtClean="0"/>
              <a:t>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Inggris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kata </a:t>
            </a:r>
            <a:r>
              <a:rPr lang="en-US" sz="2800" i="1" dirty="0" err="1" smtClean="0"/>
              <a:t>advertentir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Belanda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iklan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advertere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Latin yang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berlaru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(</a:t>
            </a:r>
            <a:r>
              <a:rPr lang="en-US" sz="2800" dirty="0" err="1" smtClean="0"/>
              <a:t>Riyanto</a:t>
            </a:r>
            <a:r>
              <a:rPr lang="en-US" sz="2800" dirty="0" smtClean="0"/>
              <a:t>, 2000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Winarno</a:t>
            </a:r>
            <a:r>
              <a:rPr lang="en-US" sz="2800" dirty="0" smtClean="0"/>
              <a:t>, 2008).</a:t>
            </a:r>
          </a:p>
          <a:p>
            <a:r>
              <a:rPr lang="en-US" sz="2800" dirty="0" smtClean="0"/>
              <a:t>Advertising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Latin </a:t>
            </a:r>
            <a:r>
              <a:rPr lang="en-US" sz="2800" dirty="0" err="1" smtClean="0"/>
              <a:t>advere</a:t>
            </a:r>
            <a:r>
              <a:rPr lang="en-US" sz="2800" dirty="0" smtClean="0"/>
              <a:t>, yang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mengoperkan</a:t>
            </a:r>
            <a:r>
              <a:rPr lang="en-US" sz="2800" dirty="0" smtClean="0"/>
              <a:t> </a:t>
            </a:r>
            <a:r>
              <a:rPr lang="en-US" sz="2800" dirty="0" err="1" smtClean="0"/>
              <a:t>pikiran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lain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mengalihkan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perhatian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mengalihkan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perhatian</a:t>
            </a:r>
            <a:r>
              <a:rPr lang="en-US" sz="2800" dirty="0" smtClean="0"/>
              <a:t> </a:t>
            </a:r>
            <a:r>
              <a:rPr lang="en-US" sz="2800" dirty="0" err="1" smtClean="0"/>
              <a:t>audiens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76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Iklan</a:t>
            </a:r>
            <a:r>
              <a:rPr lang="en-US" b="1" dirty="0" smtClean="0"/>
              <a:t> (</a:t>
            </a:r>
            <a:r>
              <a:rPr lang="en-US" b="1" i="1" dirty="0" smtClean="0"/>
              <a:t>Advertising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Periklanan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penyampaian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/</a:t>
            </a:r>
            <a:r>
              <a:rPr lang="en-US" sz="2800" dirty="0" err="1" smtClean="0"/>
              <a:t>jasa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sifatnya</a:t>
            </a:r>
            <a:r>
              <a:rPr lang="en-US" sz="2800" dirty="0" smtClean="0"/>
              <a:t> </a:t>
            </a:r>
            <a:r>
              <a:rPr lang="en-US" sz="2800" dirty="0" err="1" smtClean="0"/>
              <a:t>iklan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Iklan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iklan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mengkomunikasikan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“</a:t>
            </a:r>
            <a:r>
              <a:rPr lang="en-US" sz="2400" dirty="0" err="1" smtClean="0"/>
              <a:t>iklan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”.  </a:t>
            </a:r>
            <a:r>
              <a:rPr lang="en-US" sz="2400" dirty="0" err="1" smtClean="0"/>
              <a:t>Iklan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kampanye</a:t>
            </a:r>
            <a:r>
              <a:rPr lang="en-US" sz="2400" dirty="0" smtClean="0"/>
              <a:t> </a:t>
            </a:r>
            <a:r>
              <a:rPr lang="en-US" sz="2400" dirty="0" err="1" smtClean="0"/>
              <a:t>pemsasaran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dimuat</a:t>
            </a:r>
            <a:r>
              <a:rPr lang="en-US" sz="2400" dirty="0" smtClean="0"/>
              <a:t> di media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media lain.</a:t>
            </a:r>
          </a:p>
          <a:p>
            <a:pPr lvl="1"/>
            <a:r>
              <a:rPr lang="en-US" sz="2400" dirty="0" err="1" smtClean="0"/>
              <a:t>Iklan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non-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iklan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mengkomunikasikan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“</a:t>
            </a:r>
            <a:r>
              <a:rPr lang="en-US" sz="2400" dirty="0" err="1" smtClean="0"/>
              <a:t>Iklan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”.  ILM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kampanye</a:t>
            </a:r>
            <a:r>
              <a:rPr lang="en-US" sz="2400" dirty="0" smtClean="0"/>
              <a:t> </a:t>
            </a:r>
            <a:r>
              <a:rPr lang="en-US" sz="2400" i="1" dirty="0" smtClean="0"/>
              <a:t>social marketing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“</a:t>
            </a:r>
            <a:r>
              <a:rPr lang="en-US" sz="2400" dirty="0" err="1" smtClean="0"/>
              <a:t>menjual</a:t>
            </a:r>
            <a:r>
              <a:rPr lang="en-US" sz="2400" dirty="0" smtClean="0"/>
              <a:t>”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 </a:t>
            </a:r>
            <a:r>
              <a:rPr lang="en-US" sz="2400" dirty="0" err="1" smtClean="0"/>
              <a:t>atau</a:t>
            </a:r>
            <a:r>
              <a:rPr lang="en-US" sz="2400" dirty="0" smtClean="0"/>
              <a:t> ide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(</a:t>
            </a:r>
            <a:r>
              <a:rPr lang="en-US" sz="2400" i="1" dirty="0" smtClean="0"/>
              <a:t>public service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20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Propaganda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Propaganda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Latin </a:t>
            </a:r>
            <a:r>
              <a:rPr lang="en-US" sz="2400" i="1" dirty="0" err="1" smtClean="0"/>
              <a:t>propagare</a:t>
            </a:r>
            <a:r>
              <a:rPr lang="en-US" sz="2400" dirty="0" smtClean="0"/>
              <a:t>, yang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kali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Paus Gregorius XV yang </a:t>
            </a:r>
            <a:r>
              <a:rPr lang="en-US" sz="2400" dirty="0" err="1" smtClean="0"/>
              <a:t>menyebutnya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congregatio</a:t>
            </a:r>
            <a:r>
              <a:rPr lang="en-US" sz="2400" i="1" dirty="0" smtClean="0"/>
              <a:t> de propaganda fide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Kampanye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sengaja</a:t>
            </a:r>
            <a:r>
              <a:rPr lang="en-US" sz="2400" dirty="0" smtClean="0"/>
              <a:t> </a:t>
            </a:r>
            <a:r>
              <a:rPr lang="en-US" sz="2400" dirty="0" err="1" smtClean="0"/>
              <a:t>mengajak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membujuk</a:t>
            </a:r>
            <a:r>
              <a:rPr lang="en-US" sz="2400" dirty="0" smtClean="0"/>
              <a:t>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, </a:t>
            </a:r>
            <a:r>
              <a:rPr lang="en-US" sz="2400" dirty="0" err="1" smtClean="0"/>
              <a:t>sentimen</a:t>
            </a:r>
            <a:r>
              <a:rPr lang="en-US" sz="2400" dirty="0" smtClean="0"/>
              <a:t>,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khasnya</a:t>
            </a:r>
            <a:r>
              <a:rPr lang="en-US" sz="2400" dirty="0" smtClean="0"/>
              <a:t>,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memperdulikan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bermanfaat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Tujuannya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menanamkan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subjektif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penanamannya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sugestif</a:t>
            </a:r>
            <a:r>
              <a:rPr lang="en-US" sz="2400" dirty="0" smtClean="0"/>
              <a:t> (</a:t>
            </a:r>
            <a:r>
              <a:rPr lang="en-US" sz="2400" dirty="0" err="1" smtClean="0"/>
              <a:t>Junaedhie</a:t>
            </a:r>
            <a:r>
              <a:rPr lang="en-US" sz="2400" dirty="0" smtClean="0"/>
              <a:t>, 1991).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71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Propaganda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Penjajahan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di Indonesia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1738562"/>
            <a:ext cx="2858403" cy="435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8563"/>
            <a:ext cx="2993607" cy="4357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8563"/>
            <a:ext cx="3124200" cy="4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Propaganda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Propaganda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terorganisasi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pasif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tindakan-tindakan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individu-individu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dipersatukan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manipulasi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Propaganda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penyebaran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,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tingkah</a:t>
            </a:r>
            <a:r>
              <a:rPr lang="en-US" sz="2400" dirty="0" smtClean="0"/>
              <a:t> </a:t>
            </a:r>
            <a:r>
              <a:rPr lang="en-US" sz="2400" dirty="0" err="1" smtClean="0"/>
              <a:t>laku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/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komunikator</a:t>
            </a:r>
            <a:r>
              <a:rPr lang="en-US" sz="2400" dirty="0" smtClean="0"/>
              <a:t> (</a:t>
            </a:r>
            <a:r>
              <a:rPr lang="en-US" sz="2400" dirty="0" err="1" smtClean="0"/>
              <a:t>Suprapto</a:t>
            </a:r>
            <a:r>
              <a:rPr lang="en-US" sz="2400" dirty="0" smtClean="0"/>
              <a:t>, 2011).</a:t>
            </a:r>
          </a:p>
          <a:p>
            <a:r>
              <a:rPr lang="en-US" sz="2400" dirty="0" smtClean="0"/>
              <a:t>Propaganda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ideologi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78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Propaganda </a:t>
            </a:r>
            <a:r>
              <a:rPr lang="en-US" b="1" dirty="0" err="1" smtClean="0"/>
              <a:t>Politik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Saat</a:t>
            </a:r>
            <a:r>
              <a:rPr lang="en-US" b="1" dirty="0" smtClean="0"/>
              <a:t> PEMILU </a:t>
            </a:r>
            <a:r>
              <a:rPr lang="en-US" b="1" dirty="0" err="1" smtClean="0"/>
              <a:t>tahun</a:t>
            </a:r>
            <a:r>
              <a:rPr lang="en-US" b="1" dirty="0" smtClean="0"/>
              <a:t> 1955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2405062"/>
            <a:ext cx="222885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0" y="1229152"/>
            <a:ext cx="7717650" cy="54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Propaganda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Menurut</a:t>
            </a:r>
            <a:r>
              <a:rPr lang="en-US" sz="2400" dirty="0" smtClean="0"/>
              <a:t> Raymond Williams,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ideologi</a:t>
            </a:r>
            <a:r>
              <a:rPr lang="en-US" sz="2400" dirty="0" smtClean="0"/>
              <a:t>: (1)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menandai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; (2)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</a:t>
            </a:r>
            <a:r>
              <a:rPr lang="en-US" sz="2400" dirty="0" err="1" smtClean="0"/>
              <a:t>ilusioner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palsu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dikontraskan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sejati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; (3) proses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(Fiske, 2007).</a:t>
            </a:r>
          </a:p>
          <a:p>
            <a:r>
              <a:rPr lang="en-US" sz="2400" dirty="0" smtClean="0"/>
              <a:t>Propaganda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penyebarluasan</a:t>
            </a:r>
            <a:r>
              <a:rPr lang="en-US" sz="2400" dirty="0" smtClean="0"/>
              <a:t> </a:t>
            </a:r>
            <a:r>
              <a:rPr lang="en-US" sz="2400" dirty="0" err="1" smtClean="0"/>
              <a:t>doktrin</a:t>
            </a:r>
            <a:r>
              <a:rPr lang="en-US" sz="2400" dirty="0" smtClean="0"/>
              <a:t>,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lain-lain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religius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sekuler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Propaganda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individu-individu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mengontrol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sugesti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96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Propaganda </a:t>
            </a:r>
            <a:r>
              <a:rPr lang="en-US" b="1" dirty="0" err="1" smtClean="0"/>
              <a:t>Politik</a:t>
            </a:r>
            <a:r>
              <a:rPr lang="en-US" b="1" dirty="0" smtClean="0"/>
              <a:t> di </a:t>
            </a:r>
            <a:r>
              <a:rPr lang="en-US" b="1" dirty="0" err="1" smtClean="0"/>
              <a:t>Sosial</a:t>
            </a:r>
            <a:r>
              <a:rPr lang="en-US" b="1" dirty="0" smtClean="0"/>
              <a:t> Media</a:t>
            </a:r>
            <a:br>
              <a:rPr lang="en-US" b="1" dirty="0" smtClean="0"/>
            </a:b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Pilpres</a:t>
            </a:r>
            <a:r>
              <a:rPr lang="en-US" b="1" dirty="0" smtClean="0"/>
              <a:t> 2014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/>
        </p:blipFill>
        <p:spPr>
          <a:xfrm>
            <a:off x="1066800" y="1219200"/>
            <a:ext cx="6800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nny Ads - Remove Snow From Car - YouTube [360p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028700"/>
            <a:ext cx="726440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31" y="152400"/>
            <a:ext cx="9050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yakin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???</a:t>
            </a:r>
            <a:endParaRPr lang="en-US" sz="2400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err="1" smtClean="0">
                <a:sym typeface="Wingdings" panose="05000000000000000000" pitchFamily="2" charset="2"/>
              </a:rPr>
              <a:t>Karena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ini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kelas</a:t>
            </a:r>
            <a:r>
              <a:rPr lang="en-US" sz="2400" dirty="0" smtClean="0">
                <a:sym typeface="Wingdings" panose="05000000000000000000" pitchFamily="2" charset="2"/>
              </a:rPr>
              <a:t> PSA!!! (</a:t>
            </a:r>
            <a:r>
              <a:rPr lang="en-US" sz="2400" dirty="0" err="1" smtClean="0">
                <a:sym typeface="Wingdings" panose="05000000000000000000" pitchFamily="2" charset="2"/>
              </a:rPr>
              <a:t>jangan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sampai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seperti</a:t>
            </a:r>
            <a:r>
              <a:rPr lang="en-US" sz="2400" dirty="0" smtClean="0">
                <a:sym typeface="Wingdings" panose="05000000000000000000" pitchFamily="2" charset="2"/>
              </a:rPr>
              <a:t> video </a:t>
            </a:r>
            <a:r>
              <a:rPr lang="en-US" sz="2400" dirty="0" err="1" smtClean="0">
                <a:sym typeface="Wingdings" panose="05000000000000000000" pitchFamily="2" charset="2"/>
              </a:rPr>
              <a:t>berikut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ini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0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PSA (</a:t>
            </a:r>
            <a:r>
              <a:rPr lang="en-US" b="1" i="1" dirty="0" smtClean="0"/>
              <a:t>Public Service Announcement</a:t>
            </a:r>
            <a:r>
              <a:rPr lang="en-US" b="1" dirty="0" smtClean="0"/>
              <a:t>)/</a:t>
            </a:r>
            <a:br>
              <a:rPr lang="en-US" b="1" dirty="0" smtClean="0"/>
            </a:br>
            <a:r>
              <a:rPr lang="en-US" b="1" dirty="0" err="1" smtClean="0"/>
              <a:t>Iklan</a:t>
            </a:r>
            <a:r>
              <a:rPr lang="en-US" b="1" dirty="0" smtClean="0"/>
              <a:t> </a:t>
            </a:r>
            <a:r>
              <a:rPr lang="en-US" b="1" dirty="0" err="1" smtClean="0"/>
              <a:t>Layanan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(ILM)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(ILM)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mendidik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agar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pengetahuannya</a:t>
            </a:r>
            <a:r>
              <a:rPr lang="en-US" dirty="0"/>
              <a:t>,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sikapnya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perilakunya</a:t>
            </a:r>
            <a:r>
              <a:rPr lang="en-US" dirty="0"/>
              <a:t> agar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r>
              <a:rPr lang="en-US" dirty="0"/>
              <a:t>Agar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bangkitnya</a:t>
            </a:r>
            <a:r>
              <a:rPr lang="en-US" dirty="0"/>
              <a:t> ILM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propaganda di Indonesia </a:t>
            </a:r>
            <a:r>
              <a:rPr lang="en-US" dirty="0" err="1"/>
              <a:t>dari</a:t>
            </a:r>
            <a:r>
              <a:rPr lang="en-US" dirty="0"/>
              <a:t> masa </a:t>
            </a:r>
            <a:r>
              <a:rPr lang="en-US" dirty="0" err="1"/>
              <a:t>penjajahan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masa </a:t>
            </a:r>
            <a:r>
              <a:rPr lang="en-US" dirty="0" err="1"/>
              <a:t>Reformasi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dihadirkan</a:t>
            </a:r>
            <a:r>
              <a:rPr lang="en-US" dirty="0"/>
              <a:t> ILM </a:t>
            </a:r>
            <a:r>
              <a:rPr lang="en-US" dirty="0" err="1"/>
              <a:t>Mancanegara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430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PSA (</a:t>
            </a:r>
            <a:r>
              <a:rPr lang="en-US" b="1" i="1" dirty="0" smtClean="0"/>
              <a:t>Public Service Announcement</a:t>
            </a:r>
            <a:r>
              <a:rPr lang="en-US" b="1" dirty="0" smtClean="0"/>
              <a:t>)/</a:t>
            </a:r>
            <a:br>
              <a:rPr lang="en-US" b="1" dirty="0" smtClean="0"/>
            </a:br>
            <a:r>
              <a:rPr lang="en-US" b="1" dirty="0" err="1" smtClean="0"/>
              <a:t>Iklan</a:t>
            </a:r>
            <a:r>
              <a:rPr lang="en-US" b="1" dirty="0" smtClean="0"/>
              <a:t> </a:t>
            </a:r>
            <a:r>
              <a:rPr lang="en-US" b="1" dirty="0" err="1" smtClean="0"/>
              <a:t>Layanan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(ILM)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 </a:t>
            </a:r>
            <a:r>
              <a:rPr lang="en-US" dirty="0" err="1"/>
              <a:t>sisi</a:t>
            </a:r>
            <a:r>
              <a:rPr lang="en-US" dirty="0"/>
              <a:t> lain, ILM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dirty="0" err="1"/>
              <a:t>audiens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Agar </a:t>
            </a:r>
            <a:r>
              <a:rPr lang="en-US" dirty="0"/>
              <a:t>ILM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rasa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tipografi</a:t>
            </a:r>
            <a:r>
              <a:rPr lang="en-US" dirty="0"/>
              <a:t>, </a:t>
            </a:r>
            <a:r>
              <a:rPr lang="en-US" dirty="0" err="1"/>
              <a:t>ilustrasi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/</a:t>
            </a:r>
            <a:r>
              <a:rPr lang="en-US" dirty="0" err="1"/>
              <a:t>lembaga</a:t>
            </a:r>
            <a:r>
              <a:rPr lang="en-US" dirty="0"/>
              <a:t>, </a:t>
            </a:r>
            <a:r>
              <a:rPr lang="en-US" dirty="0" err="1"/>
              <a:t>animasi</a:t>
            </a:r>
            <a:r>
              <a:rPr lang="en-US" dirty="0"/>
              <a:t>, jingle,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layout.</a:t>
            </a:r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menciptakan</a:t>
            </a:r>
            <a:r>
              <a:rPr lang="en-US" dirty="0"/>
              <a:t> ILM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terobosan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konseptor</a:t>
            </a:r>
            <a:r>
              <a:rPr lang="en-US" dirty="0"/>
              <a:t> advertiser,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mental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berkarya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200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PSA (</a:t>
            </a:r>
            <a:r>
              <a:rPr lang="en-US" b="1" i="1" dirty="0" smtClean="0"/>
              <a:t>Public Service Announcement</a:t>
            </a:r>
            <a:r>
              <a:rPr lang="en-US" b="1" dirty="0" smtClean="0"/>
              <a:t>)/</a:t>
            </a:r>
            <a:br>
              <a:rPr lang="en-US" b="1" dirty="0" smtClean="0"/>
            </a:br>
            <a:r>
              <a:rPr lang="en-US" b="1" dirty="0" err="1" smtClean="0"/>
              <a:t>Iklan</a:t>
            </a:r>
            <a:r>
              <a:rPr lang="en-US" b="1" dirty="0" smtClean="0"/>
              <a:t> </a:t>
            </a:r>
            <a:r>
              <a:rPr lang="en-US" b="1" dirty="0" err="1" smtClean="0"/>
              <a:t>Layanan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(ILM)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Hadirnya</a:t>
            </a:r>
            <a:r>
              <a:rPr lang="en-US" dirty="0"/>
              <a:t> ILM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memerhatikan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demografis</a:t>
            </a:r>
            <a:r>
              <a:rPr lang="en-US" dirty="0"/>
              <a:t>,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psikografis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behavioristik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media above the line (ATL), below the line (BTL), through the line (TTL), </a:t>
            </a:r>
            <a:r>
              <a:rPr lang="en-US" dirty="0" err="1"/>
              <a:t>termasuk</a:t>
            </a:r>
            <a:r>
              <a:rPr lang="en-US" dirty="0"/>
              <a:t> ambient </a:t>
            </a:r>
            <a:r>
              <a:rPr lang="en-US" dirty="0" smtClean="0"/>
              <a:t>media.</a:t>
            </a:r>
          </a:p>
          <a:p>
            <a:r>
              <a:rPr lang="en-US" dirty="0" smtClean="0"/>
              <a:t>Media </a:t>
            </a:r>
            <a:r>
              <a:rPr lang="en-US" dirty="0"/>
              <a:t>ILM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sindiran</a:t>
            </a:r>
            <a:r>
              <a:rPr lang="en-US" dirty="0"/>
              <a:t>, </a:t>
            </a:r>
            <a:r>
              <a:rPr lang="en-US" dirty="0" err="1"/>
              <a:t>peringatan</a:t>
            </a:r>
            <a:r>
              <a:rPr lang="en-US" dirty="0"/>
              <a:t>, </a:t>
            </a:r>
            <a:r>
              <a:rPr lang="en-US" dirty="0" err="1"/>
              <a:t>imbauan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anjuran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13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00600" y="1397675"/>
            <a:ext cx="4114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/>
              <a:t>Iklan</a:t>
            </a:r>
            <a:r>
              <a:rPr lang="en-US" sz="2600" dirty="0" smtClean="0"/>
              <a:t> </a:t>
            </a:r>
            <a:r>
              <a:rPr lang="en-US" sz="2600" dirty="0" err="1" smtClean="0"/>
              <a:t>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(</a:t>
            </a:r>
            <a:r>
              <a:rPr lang="en-US" sz="2600" dirty="0" err="1" smtClean="0"/>
              <a:t>bahasa</a:t>
            </a:r>
            <a:r>
              <a:rPr lang="en-US" sz="2600" dirty="0" smtClean="0"/>
              <a:t> </a:t>
            </a:r>
            <a:r>
              <a:rPr lang="en-US" sz="2600" dirty="0" err="1" smtClean="0"/>
              <a:t>Inggris</a:t>
            </a:r>
            <a:r>
              <a:rPr lang="en-US" sz="2600" dirty="0" smtClean="0"/>
              <a:t>: </a:t>
            </a:r>
            <a:r>
              <a:rPr lang="en-US" sz="2600" i="1" dirty="0" smtClean="0"/>
              <a:t>Public Service Ad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disingkat</a:t>
            </a:r>
            <a:r>
              <a:rPr lang="en-US" sz="2600" dirty="0" smtClean="0"/>
              <a:t> PSA)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iklan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menyajikan</a:t>
            </a:r>
            <a:r>
              <a:rPr lang="en-US" sz="2600" dirty="0" smtClean="0"/>
              <a:t> </a:t>
            </a:r>
            <a:r>
              <a:rPr lang="en-US" sz="2600" dirty="0" err="1" smtClean="0"/>
              <a:t>pesan-pesan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bertujuan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membangkitkan</a:t>
            </a:r>
            <a:r>
              <a:rPr lang="en-US" sz="2600" dirty="0" smtClean="0"/>
              <a:t> </a:t>
            </a:r>
            <a:r>
              <a:rPr lang="en-US" sz="2600" dirty="0" err="1" smtClean="0"/>
              <a:t>kepedulian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sejumlah</a:t>
            </a:r>
            <a:r>
              <a:rPr lang="en-US" sz="2600" dirty="0" smtClean="0"/>
              <a:t> </a:t>
            </a:r>
            <a:r>
              <a:rPr lang="en-US" sz="2600" dirty="0" err="1" smtClean="0"/>
              <a:t>masalah</a:t>
            </a:r>
            <a:r>
              <a:rPr lang="en-US" sz="2600" dirty="0" smtClean="0"/>
              <a:t> yang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mereka</a:t>
            </a:r>
            <a:r>
              <a:rPr lang="en-US" sz="2600" dirty="0" smtClean="0"/>
              <a:t> </a:t>
            </a:r>
            <a:r>
              <a:rPr lang="en-US" sz="2600" dirty="0" err="1" smtClean="0"/>
              <a:t>hadapi</a:t>
            </a:r>
            <a:r>
              <a:rPr lang="en-US" sz="2600" dirty="0" smtClean="0"/>
              <a:t>, </a:t>
            </a:r>
            <a:r>
              <a:rPr lang="en-US" sz="2600" dirty="0" err="1" smtClean="0"/>
              <a:t>yakni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bisa</a:t>
            </a:r>
            <a:r>
              <a:rPr lang="en-US" sz="2600" dirty="0"/>
              <a:t> </a:t>
            </a:r>
            <a:r>
              <a:rPr lang="en-US" sz="2600" dirty="0" err="1" smtClean="0"/>
              <a:t>mengancam</a:t>
            </a:r>
            <a:r>
              <a:rPr lang="en-US" sz="2600" dirty="0" smtClean="0"/>
              <a:t> </a:t>
            </a:r>
            <a:r>
              <a:rPr lang="en-US" sz="2600" dirty="0" err="1" smtClean="0"/>
              <a:t>keselarasan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</a:t>
            </a:r>
            <a:r>
              <a:rPr lang="en-US" sz="2600" dirty="0" err="1" smtClean="0"/>
              <a:t>umum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419600" y="609600"/>
            <a:ext cx="472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Pujiyanto</a:t>
            </a:r>
            <a:r>
              <a:rPr lang="en-US" sz="2000" dirty="0" smtClean="0"/>
              <a:t> (2014),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(ILM)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mengajak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di mana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komersial</a:t>
            </a:r>
            <a:r>
              <a:rPr lang="en-US" sz="2000" dirty="0" smtClean="0"/>
              <a:t>,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menyampaikan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djabarkan</a:t>
            </a:r>
            <a:r>
              <a:rPr lang="en-US" sz="2000" dirty="0" smtClean="0"/>
              <a:t>, </a:t>
            </a:r>
            <a:r>
              <a:rPr lang="en-US" sz="2000" dirty="0" err="1" smtClean="0"/>
              <a:t>penambahan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wawasan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citra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di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khalayak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ILM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di </a:t>
            </a:r>
            <a:r>
              <a:rPr lang="en-US" sz="2000" dirty="0" err="1" smtClean="0"/>
              <a:t>landa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/</a:t>
            </a:r>
            <a:r>
              <a:rPr lang="en-US" sz="2000" dirty="0" err="1" smtClean="0"/>
              <a:t>isu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yang di </a:t>
            </a:r>
            <a:r>
              <a:rPr lang="en-US" sz="2000" dirty="0" err="1" smtClean="0"/>
              <a:t>sampaikan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6324"/>
            <a:ext cx="4388496" cy="53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267200" y="12192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Definisi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Lamb </a:t>
            </a:r>
            <a:r>
              <a:rPr lang="en-US" sz="2000" dirty="0" err="1" smtClean="0"/>
              <a:t>dan</a:t>
            </a:r>
            <a:r>
              <a:rPr lang="en-US" sz="2000" dirty="0" smtClean="0"/>
              <a:t> Crompton </a:t>
            </a:r>
            <a:r>
              <a:rPr lang="en-US" sz="2000" dirty="0" err="1" smtClean="0"/>
              <a:t>ialah</a:t>
            </a:r>
            <a:r>
              <a:rPr lang="en-US" sz="2000" dirty="0" smtClean="0"/>
              <a:t> ILM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bertuju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mempromosikan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progam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non profit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 smtClean="0"/>
              <a:t>khalayak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acara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promosi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prakiraan</a:t>
            </a:r>
            <a:r>
              <a:rPr lang="en-US" sz="2000" dirty="0" smtClean="0"/>
              <a:t> </a:t>
            </a:r>
            <a:r>
              <a:rPr lang="en-US" sz="2000" dirty="0" err="1" smtClean="0"/>
              <a:t>cuaca</a:t>
            </a:r>
            <a:r>
              <a:rPr lang="en-US" sz="2000" dirty="0" smtClean="0"/>
              <a:t> (</a:t>
            </a:r>
            <a:r>
              <a:rPr lang="en-US" sz="2000" dirty="0" err="1" smtClean="0"/>
              <a:t>Kasali</a:t>
            </a:r>
            <a:r>
              <a:rPr lang="en-US" sz="2000" dirty="0" smtClean="0"/>
              <a:t>, 1995 : 201).</a:t>
            </a:r>
          </a:p>
          <a:p>
            <a:r>
              <a:rPr lang="en-US" sz="2000" dirty="0" err="1"/>
              <a:t>Iklan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terikat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yang </a:t>
            </a:r>
            <a:r>
              <a:rPr lang="en-US" sz="2000" dirty="0" err="1"/>
              <a:t>rumit</a:t>
            </a:r>
            <a:r>
              <a:rPr lang="en-US" sz="2000" dirty="0"/>
              <a:t>, </a:t>
            </a:r>
            <a:r>
              <a:rPr lang="en-US" sz="2000" dirty="0" err="1"/>
              <a:t>penataan</a:t>
            </a:r>
            <a:r>
              <a:rPr lang="en-US" sz="2000" dirty="0"/>
              <a:t> yang </a:t>
            </a:r>
            <a:r>
              <a:rPr lang="en-US" sz="2000" dirty="0" err="1"/>
              <a:t>ketat</a:t>
            </a:r>
            <a:r>
              <a:rPr lang="en-US" sz="2000" dirty="0"/>
              <a:t>, </a:t>
            </a:r>
            <a:r>
              <a:rPr lang="en-US" sz="2000" dirty="0" err="1"/>
              <a:t>pemilihan</a:t>
            </a:r>
            <a:r>
              <a:rPr lang="en-US" sz="2000" dirty="0"/>
              <a:t> media yang </a:t>
            </a:r>
            <a:r>
              <a:rPr lang="en-US" sz="2000" dirty="0" err="1"/>
              <a:t>sesuai</a:t>
            </a:r>
            <a:r>
              <a:rPr lang="en-US" sz="2000" dirty="0"/>
              <a:t>,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888448" cy="54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Kriteria</a:t>
            </a:r>
            <a:r>
              <a:rPr lang="en-US" b="1" dirty="0" smtClean="0"/>
              <a:t> ILM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1219200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/>
              <a:t>1.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komersil</a:t>
            </a:r>
            <a:endParaRPr lang="en-US" sz="2600" dirty="0" smtClean="0"/>
          </a:p>
          <a:p>
            <a:r>
              <a:rPr lang="en-US" sz="2600" dirty="0" smtClean="0"/>
              <a:t>2.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bersifat</a:t>
            </a:r>
            <a:r>
              <a:rPr lang="en-US" sz="2600" dirty="0" smtClean="0"/>
              <a:t> </a:t>
            </a:r>
            <a:r>
              <a:rPr lang="en-US" sz="2600" dirty="0" err="1" smtClean="0"/>
              <a:t>keagamaan</a:t>
            </a:r>
            <a:endParaRPr lang="en-US" sz="2600" dirty="0" smtClean="0"/>
          </a:p>
          <a:p>
            <a:r>
              <a:rPr lang="en-US" sz="2600" dirty="0" smtClean="0"/>
              <a:t>3.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bersifat</a:t>
            </a:r>
            <a:r>
              <a:rPr lang="en-US" sz="2600" dirty="0" smtClean="0"/>
              <a:t> </a:t>
            </a:r>
            <a:r>
              <a:rPr lang="en-US" sz="2600" dirty="0" err="1" smtClean="0"/>
              <a:t>politis</a:t>
            </a:r>
            <a:endParaRPr lang="en-US" sz="2600" dirty="0" smtClean="0"/>
          </a:p>
          <a:p>
            <a:r>
              <a:rPr lang="en-US" sz="2600" dirty="0" smtClean="0"/>
              <a:t>4. </a:t>
            </a:r>
            <a:r>
              <a:rPr lang="en-US" sz="2600" dirty="0" err="1" smtClean="0"/>
              <a:t>Berwawasan</a:t>
            </a:r>
            <a:r>
              <a:rPr lang="en-US" sz="2600" dirty="0" smtClean="0"/>
              <a:t> </a:t>
            </a:r>
            <a:r>
              <a:rPr lang="en-US" sz="2600" dirty="0" err="1" smtClean="0"/>
              <a:t>nasional</a:t>
            </a:r>
            <a:r>
              <a:rPr lang="en-US" sz="2600" dirty="0" smtClean="0"/>
              <a:t> </a:t>
            </a:r>
            <a:r>
              <a:rPr lang="en-US" sz="2600" dirty="0" err="1" smtClean="0"/>
              <a:t>diperuntukkan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lapisan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endParaRPr lang="en-US" sz="2600" dirty="0" smtClean="0"/>
          </a:p>
          <a:p>
            <a:r>
              <a:rPr lang="en-US" sz="2600" dirty="0" smtClean="0"/>
              <a:t>5. </a:t>
            </a:r>
            <a:r>
              <a:rPr lang="en-US" sz="2600" dirty="0" err="1" smtClean="0"/>
              <a:t>Diajukan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telah</a:t>
            </a:r>
            <a:r>
              <a:rPr lang="en-US" sz="2600" dirty="0" smtClean="0"/>
              <a:t> </a:t>
            </a:r>
            <a:r>
              <a:rPr lang="en-US" sz="2600" dirty="0" err="1" smtClean="0"/>
              <a:t>diakui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diterima</a:t>
            </a:r>
            <a:endParaRPr lang="en-US" sz="2600" dirty="0" smtClean="0"/>
          </a:p>
          <a:p>
            <a:r>
              <a:rPr lang="en-US" sz="2600" dirty="0" smtClean="0"/>
              <a:t>6.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diiklankan</a:t>
            </a:r>
            <a:endParaRPr lang="en-US" sz="2600" dirty="0" smtClean="0"/>
          </a:p>
          <a:p>
            <a:r>
              <a:rPr lang="en-US" sz="2600" dirty="0" smtClean="0"/>
              <a:t>7.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kepentingan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patut</a:t>
            </a:r>
            <a:r>
              <a:rPr lang="en-US" sz="2600" dirty="0" smtClean="0"/>
              <a:t> </a:t>
            </a:r>
            <a:r>
              <a:rPr lang="en-US" sz="2600" dirty="0" err="1" smtClean="0"/>
              <a:t>memperoleh</a:t>
            </a:r>
            <a:r>
              <a:rPr lang="en-US" sz="2600" dirty="0" smtClean="0"/>
              <a:t> </a:t>
            </a:r>
            <a:r>
              <a:rPr lang="en-US" sz="2600" dirty="0" err="1" smtClean="0"/>
              <a:t>dukungan</a:t>
            </a:r>
            <a:r>
              <a:rPr lang="en-US" sz="2600" dirty="0" smtClean="0"/>
              <a:t> media </a:t>
            </a:r>
            <a:r>
              <a:rPr lang="en-US" sz="2600" dirty="0" err="1" smtClean="0"/>
              <a:t>lokal</a:t>
            </a:r>
            <a:r>
              <a:rPr lang="en-US" sz="2600" dirty="0" smtClean="0"/>
              <a:t> </a:t>
            </a:r>
            <a:r>
              <a:rPr lang="en-US" sz="2600" dirty="0" err="1" smtClean="0"/>
              <a:t>maupun</a:t>
            </a:r>
            <a:r>
              <a:rPr lang="en-US" sz="2600" dirty="0" smtClean="0"/>
              <a:t> </a:t>
            </a:r>
            <a:r>
              <a:rPr lang="en-US" sz="2600" dirty="0" err="1" smtClean="0"/>
              <a:t>nasional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038600" cy="57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Jenis-jenis</a:t>
            </a:r>
            <a:r>
              <a:rPr lang="en-US" b="1" dirty="0" smtClean="0"/>
              <a:t> ILM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733800" cy="5682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1219200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Quiz:</a:t>
            </a:r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jenis-jenis</a:t>
            </a:r>
            <a:r>
              <a:rPr lang="en-US" sz="2400" dirty="0" smtClean="0"/>
              <a:t> </a:t>
            </a:r>
            <a:r>
              <a:rPr lang="en-US" sz="2400" dirty="0" err="1" smtClean="0"/>
              <a:t>Iklan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ketahui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jenis-jenis</a:t>
            </a:r>
            <a:r>
              <a:rPr lang="en-US" sz="2400" dirty="0" smtClean="0"/>
              <a:t> ILM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poster (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poster digital), video (</a:t>
            </a:r>
            <a:r>
              <a:rPr lang="en-US" sz="2400" dirty="0" err="1" smtClean="0"/>
              <a:t>baik</a:t>
            </a:r>
            <a:r>
              <a:rPr lang="en-US" sz="2400" dirty="0" smtClean="0"/>
              <a:t> di </a:t>
            </a:r>
            <a:r>
              <a:rPr lang="en-US" sz="2400" dirty="0" err="1" smtClean="0"/>
              <a:t>televisi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via media </a:t>
            </a:r>
            <a:r>
              <a:rPr lang="en-US" sz="2400" dirty="0" err="1" smtClean="0"/>
              <a:t>sosial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Quiz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dikumpulkan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Sabtu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, </a:t>
            </a:r>
            <a:r>
              <a:rPr lang="en-US" sz="2400" dirty="0" err="1" smtClean="0"/>
              <a:t>harap</a:t>
            </a:r>
            <a:r>
              <a:rPr lang="en-US" sz="2400" dirty="0" smtClean="0"/>
              <a:t> </a:t>
            </a:r>
            <a:r>
              <a:rPr lang="en-US" sz="2400" dirty="0" err="1" smtClean="0"/>
              <a:t>kirim</a:t>
            </a:r>
            <a:r>
              <a:rPr lang="en-US" sz="2400" dirty="0" smtClean="0"/>
              <a:t> via email </a:t>
            </a:r>
            <a:r>
              <a:rPr lang="en-US" sz="2400" dirty="0" err="1" smtClean="0"/>
              <a:t>ke</a:t>
            </a:r>
            <a:r>
              <a:rPr lang="en-US" sz="2400" dirty="0" smtClean="0"/>
              <a:t>: </a:t>
            </a:r>
            <a:r>
              <a:rPr lang="en-US" sz="2800" b="1" dirty="0" smtClean="0"/>
              <a:t>andribw.ueu@gmail.com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44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52787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H. Andri </a:t>
            </a:r>
            <a:r>
              <a:rPr lang="en-US" dirty="0" smtClean="0"/>
              <a:t>Budiwidodo, </a:t>
            </a:r>
            <a:r>
              <a:rPr lang="en-US" dirty="0" err="1" smtClean="0"/>
              <a:t>S.Si</a:t>
            </a:r>
            <a:r>
              <a:rPr lang="en-US" dirty="0" smtClean="0"/>
              <a:t>., </a:t>
            </a:r>
            <a:r>
              <a:rPr lang="en-US" dirty="0" err="1" smtClean="0"/>
              <a:t>M.I.Kom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8019" r="10967" b="14471"/>
          <a:stretch/>
        </p:blipFill>
        <p:spPr>
          <a:xfrm>
            <a:off x="3810000" y="1600200"/>
            <a:ext cx="1392072" cy="13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3425"/>
            <a:ext cx="675239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64" y="2286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RANCANGAN PEMBELAJARAN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0164" y="1669025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Mata </a:t>
            </a:r>
            <a:r>
              <a:rPr lang="en-US" sz="2400" b="1" dirty="0" err="1" smtClean="0">
                <a:solidFill>
                  <a:schemeClr val="tx1"/>
                </a:solidFill>
              </a:rPr>
              <a:t>kuliah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2771" y="1295400"/>
            <a:ext cx="2318229" cy="12462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PSA (</a:t>
            </a:r>
            <a:r>
              <a:rPr lang="en-US" sz="2000" i="1" dirty="0" smtClean="0">
                <a:solidFill>
                  <a:schemeClr val="tx1"/>
                </a:solidFill>
              </a:rPr>
              <a:t>Public Service Announcement</a:t>
            </a:r>
            <a:r>
              <a:rPr lang="en-US" sz="2000" dirty="0" smtClean="0">
                <a:solidFill>
                  <a:schemeClr val="tx1"/>
                </a:solidFill>
              </a:rPr>
              <a:t>)/ILM (</a:t>
            </a:r>
            <a:r>
              <a:rPr lang="en-US" sz="2000" dirty="0" err="1" smtClean="0">
                <a:solidFill>
                  <a:schemeClr val="tx1"/>
                </a:solidFill>
              </a:rPr>
              <a:t>Iklan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Layanan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Masyarakat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9624" y="1654277"/>
            <a:ext cx="1114461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Dosen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1654277"/>
            <a:ext cx="3429000" cy="7152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H. Andri </a:t>
            </a:r>
            <a:r>
              <a:rPr lang="en-US" sz="1700" dirty="0" smtClean="0">
                <a:solidFill>
                  <a:schemeClr val="tx1"/>
                </a:solidFill>
              </a:rPr>
              <a:t>Budiwidodo, </a:t>
            </a:r>
            <a:r>
              <a:rPr lang="en-US" sz="1700" dirty="0" err="1" smtClean="0">
                <a:solidFill>
                  <a:schemeClr val="tx1"/>
                </a:solidFill>
              </a:rPr>
              <a:t>S.Si</a:t>
            </a:r>
            <a:r>
              <a:rPr lang="en-US" sz="1700" dirty="0" smtClean="0">
                <a:solidFill>
                  <a:schemeClr val="tx1"/>
                </a:solidFill>
              </a:rPr>
              <a:t>., </a:t>
            </a:r>
            <a:r>
              <a:rPr lang="en-US" sz="1700" dirty="0" err="1" smtClean="0">
                <a:solidFill>
                  <a:schemeClr val="tx1"/>
                </a:solidFill>
              </a:rPr>
              <a:t>M.IKom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277824"/>
            <a:ext cx="1487129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Deskripsi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Singkat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771" y="2617832"/>
            <a:ext cx="7042628" cy="2005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Materi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PSA </a:t>
            </a:r>
            <a:r>
              <a:rPr lang="en-US" sz="2000" dirty="0" err="1" smtClean="0">
                <a:solidFill>
                  <a:schemeClr val="tx1"/>
                </a:solidFill>
              </a:rPr>
              <a:t>meliputi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sejarah</a:t>
            </a:r>
            <a:r>
              <a:rPr lang="en-US" sz="2000" dirty="0" smtClean="0">
                <a:solidFill>
                  <a:schemeClr val="tx1"/>
                </a:solidFill>
              </a:rPr>
              <a:t> PSA,  </a:t>
            </a:r>
            <a:r>
              <a:rPr lang="en-US" sz="2000" dirty="0" err="1">
                <a:solidFill>
                  <a:schemeClr val="tx1"/>
                </a:solidFill>
              </a:rPr>
              <a:t>pengertian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PSA,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 PSA,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 PSA di era digital, </a:t>
            </a:r>
            <a:r>
              <a:rPr lang="en-US" sz="2000" dirty="0" err="1" smtClean="0">
                <a:solidFill>
                  <a:schemeClr val="tx1"/>
                </a:solidFill>
              </a:rPr>
              <a:t>Estetika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Desain</a:t>
            </a:r>
            <a:r>
              <a:rPr lang="en-US" sz="2000" dirty="0" smtClean="0">
                <a:solidFill>
                  <a:schemeClr val="tx1"/>
                </a:solidFill>
              </a:rPr>
              <a:t> PSA, </a:t>
            </a:r>
            <a:r>
              <a:rPr lang="en-US" sz="2000" dirty="0" err="1" smtClean="0">
                <a:solidFill>
                  <a:schemeClr val="tx1"/>
                </a:solidFill>
              </a:rPr>
              <a:t>Elemen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Desain</a:t>
            </a:r>
            <a:r>
              <a:rPr lang="en-US" sz="2000" dirty="0" smtClean="0">
                <a:solidFill>
                  <a:schemeClr val="tx1"/>
                </a:solidFill>
              </a:rPr>
              <a:t> PSA&lt; </a:t>
            </a:r>
            <a:r>
              <a:rPr lang="en-US" sz="2000" dirty="0" err="1" smtClean="0">
                <a:solidFill>
                  <a:schemeClr val="tx1"/>
                </a:solidFill>
              </a:rPr>
              <a:t>Kreativitas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PSA, </a:t>
            </a:r>
            <a:r>
              <a:rPr lang="en-US" sz="2000" dirty="0" err="1" smtClean="0">
                <a:solidFill>
                  <a:schemeClr val="tx1"/>
                </a:solidFill>
              </a:rPr>
              <a:t>Penekanan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Pesan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PSA.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035" y="5080816"/>
            <a:ext cx="1487129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Instruk-sional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72771" y="4699816"/>
            <a:ext cx="7042628" cy="20819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err="1">
                <a:solidFill>
                  <a:schemeClr val="tx1"/>
                </a:solidFill>
              </a:rPr>
              <a:t>Mahasiswa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mampu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mengembangkan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kemampuan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mengenai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pengertian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PSA,  </a:t>
            </a:r>
            <a:r>
              <a:rPr lang="en-US" sz="1900" dirty="0" err="1" smtClean="0">
                <a:solidFill>
                  <a:schemeClr val="tx1"/>
                </a:solidFill>
              </a:rPr>
              <a:t>mengerti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esensi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konteks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dan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penerapan</a:t>
            </a:r>
            <a:r>
              <a:rPr lang="en-US" sz="1900" dirty="0" smtClean="0">
                <a:solidFill>
                  <a:schemeClr val="tx1"/>
                </a:solidFill>
              </a:rPr>
              <a:t> PSA yang </a:t>
            </a:r>
            <a:r>
              <a:rPr lang="en-US" sz="1900" dirty="0" err="1" smtClean="0">
                <a:solidFill>
                  <a:schemeClr val="tx1"/>
                </a:solidFill>
              </a:rPr>
              <a:t>benar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64" y="228600"/>
            <a:ext cx="8705236" cy="99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KOMPOSISI PENILAIAN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0164" y="1371600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Absensi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72771" y="1371600"/>
            <a:ext cx="2589161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10%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698213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Tugas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1006" y="1371600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1006" y="3698213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91207" y="3698213"/>
            <a:ext cx="2589161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5% ( </a:t>
            </a:r>
            <a:r>
              <a:rPr lang="en-US" sz="2000" dirty="0" err="1" smtClean="0">
                <a:solidFill>
                  <a:schemeClr val="tx1"/>
                </a:solidFill>
              </a:rPr>
              <a:t>tugas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33613" y="1371600"/>
            <a:ext cx="2589161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30%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6413" y="3698213"/>
            <a:ext cx="2589161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35%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1836" y="5029200"/>
            <a:ext cx="164417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Perorangan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90798" y="5029200"/>
            <a:ext cx="1644172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1836" y="5797345"/>
            <a:ext cx="1644170" cy="6796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Jurnal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Buku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5797345"/>
            <a:ext cx="1644170" cy="6796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Studi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Kasus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4728144"/>
            <a:ext cx="4233332" cy="1981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06966" y="4270945"/>
            <a:ext cx="3276600" cy="828763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373920" y="5448301"/>
            <a:ext cx="2038965" cy="495300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164" y="2156215"/>
            <a:ext cx="425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16 </a:t>
            </a:r>
            <a:r>
              <a:rPr lang="en-US" dirty="0" err="1" smtClean="0"/>
              <a:t>pertemuan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2x </a:t>
            </a:r>
            <a:r>
              <a:rPr lang="en-US" dirty="0" err="1" smtClean="0"/>
              <a:t>untuk</a:t>
            </a:r>
            <a:r>
              <a:rPr lang="en-US" dirty="0" smtClean="0"/>
              <a:t> UTS </a:t>
            </a:r>
            <a:r>
              <a:rPr lang="en-US" dirty="0" err="1" smtClean="0"/>
              <a:t>dan</a:t>
            </a:r>
            <a:r>
              <a:rPr lang="en-US" dirty="0" smtClean="0"/>
              <a:t> UAS. 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75%, </a:t>
            </a:r>
            <a:r>
              <a:rPr lang="en-US" dirty="0" err="1" smtClean="0"/>
              <a:t>artinya</a:t>
            </a:r>
            <a:r>
              <a:rPr lang="en-US" dirty="0" smtClean="0"/>
              <a:t> WAJIB </a:t>
            </a:r>
            <a:r>
              <a:rPr lang="en-US" dirty="0" err="1" smtClean="0"/>
              <a:t>kehadiran</a:t>
            </a:r>
            <a:r>
              <a:rPr lang="en-US" dirty="0" smtClean="0"/>
              <a:t>/</a:t>
            </a:r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UTS </a:t>
            </a:r>
            <a:r>
              <a:rPr lang="en-US" dirty="0" err="1" smtClean="0"/>
              <a:t>dan</a:t>
            </a:r>
            <a:r>
              <a:rPr lang="en-US" dirty="0" smtClean="0"/>
              <a:t> UAS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7432" y="2213544"/>
            <a:ext cx="425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: </a:t>
            </a:r>
            <a:r>
              <a:rPr lang="en-US" i="1" dirty="0" smtClean="0"/>
              <a:t>take home </a:t>
            </a:r>
            <a:r>
              <a:rPr lang="en-US" dirty="0" smtClean="0"/>
              <a:t>(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Fakultas). </a:t>
            </a:r>
          </a:p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esai</a:t>
            </a:r>
            <a:r>
              <a:rPr lang="en-US" dirty="0" smtClean="0"/>
              <a:t>/</a:t>
            </a:r>
            <a:r>
              <a:rPr lang="en-US" dirty="0" err="1" smtClean="0"/>
              <a:t>uraian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Materi</a:t>
            </a:r>
            <a:r>
              <a:rPr lang="en-US" dirty="0" smtClean="0"/>
              <a:t>: </a:t>
            </a:r>
            <a:r>
              <a:rPr lang="en-US" dirty="0" err="1" smtClean="0"/>
              <a:t>pertemuan</a:t>
            </a:r>
            <a:r>
              <a:rPr lang="en-US" dirty="0" smtClean="0"/>
              <a:t> 1-7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3632" y="4499544"/>
            <a:ext cx="425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: </a:t>
            </a:r>
            <a:r>
              <a:rPr lang="en-US" i="1" dirty="0" smtClean="0"/>
              <a:t>take home </a:t>
            </a:r>
            <a:r>
              <a:rPr lang="en-US" dirty="0" smtClean="0"/>
              <a:t>(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Fakultas). </a:t>
            </a:r>
          </a:p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esai</a:t>
            </a:r>
            <a:r>
              <a:rPr lang="en-US" dirty="0" smtClean="0"/>
              <a:t>/</a:t>
            </a:r>
            <a:r>
              <a:rPr lang="en-US" dirty="0" err="1" smtClean="0"/>
              <a:t>uraian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Materi</a:t>
            </a:r>
            <a:r>
              <a:rPr lang="en-US" dirty="0" smtClean="0"/>
              <a:t>: </a:t>
            </a:r>
            <a:r>
              <a:rPr lang="en-US" dirty="0" err="1" smtClean="0"/>
              <a:t>pertemuan</a:t>
            </a:r>
            <a:r>
              <a:rPr lang="en-US" dirty="0" smtClean="0"/>
              <a:t> 9-15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71006" y="5794944"/>
            <a:ext cx="4251768" cy="9027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Nilai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akhir</a:t>
            </a:r>
            <a:r>
              <a:rPr lang="en-US" sz="2000" dirty="0" smtClean="0">
                <a:solidFill>
                  <a:schemeClr val="tx1"/>
                </a:solidFill>
              </a:rPr>
              <a:t>= 10%*</a:t>
            </a:r>
            <a:r>
              <a:rPr lang="en-US" sz="2000" dirty="0" err="1" smtClean="0">
                <a:solidFill>
                  <a:schemeClr val="tx1"/>
                </a:solidFill>
              </a:rPr>
              <a:t>Absensi</a:t>
            </a:r>
            <a:r>
              <a:rPr lang="en-US" sz="2000" dirty="0" smtClean="0">
                <a:solidFill>
                  <a:schemeClr val="tx1"/>
                </a:solidFill>
              </a:rPr>
              <a:t>+ 25%*</a:t>
            </a:r>
            <a:r>
              <a:rPr lang="en-US" sz="2000" dirty="0" err="1" smtClean="0">
                <a:solidFill>
                  <a:schemeClr val="tx1"/>
                </a:solidFill>
              </a:rPr>
              <a:t>Tugas</a:t>
            </a:r>
            <a:r>
              <a:rPr lang="en-US" sz="2000" dirty="0" smtClean="0">
                <a:solidFill>
                  <a:schemeClr val="tx1"/>
                </a:solidFill>
              </a:rPr>
              <a:t>+ 30%*UTS + 35%*UAS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Acuan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90931" cy="532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645074" cy="5321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Pujiyanto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Acuan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1900"/>
            <a:ext cx="4038600" cy="516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1899"/>
            <a:ext cx="3810000" cy="5090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477000"/>
            <a:ext cx="15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Rhenald</a:t>
            </a:r>
            <a:r>
              <a:rPr lang="en-US" dirty="0" smtClean="0"/>
              <a:t> </a:t>
            </a:r>
            <a:r>
              <a:rPr lang="en-US" dirty="0" err="1" smtClean="0"/>
              <a:t>Kasali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9317" y="6411686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Kustrianto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i #WaktunyaKita Bergerak, Berkarya, Mengisi Waktu dengan Hal Positi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267" y="1295400"/>
            <a:ext cx="8805333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7933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Kasus</a:t>
            </a:r>
            <a:r>
              <a:rPr lang="en-US" sz="3600" b="1" dirty="0" smtClean="0"/>
              <a:t>: Video PSA yang </a:t>
            </a:r>
            <a:r>
              <a:rPr lang="en-US" sz="3600" b="1" dirty="0" err="1" smtClean="0"/>
              <a:t>bertema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kekinian</a:t>
            </a:r>
            <a:endParaRPr lang="en-US" sz="3600" b="1" dirty="0" smtClean="0"/>
          </a:p>
          <a:p>
            <a:r>
              <a:rPr lang="en-US" sz="3600" b="1" dirty="0" err="1" smtClean="0"/>
              <a:t>NetTV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Ini</a:t>
            </a:r>
            <a:r>
              <a:rPr lang="en-US" sz="3600" b="1" dirty="0" smtClean="0"/>
              <a:t> #</a:t>
            </a:r>
            <a:r>
              <a:rPr lang="en-US" sz="3600" b="1" dirty="0" err="1" smtClean="0"/>
              <a:t>WaktunyaKita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28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</a:t>
            </a:r>
            <a:r>
              <a:rPr lang="en-US" dirty="0" err="1" smtClean="0"/>
              <a:t>Reklame</a:t>
            </a:r>
            <a:r>
              <a:rPr lang="en-US" dirty="0" smtClean="0"/>
              <a:t>; (2) </a:t>
            </a:r>
            <a:r>
              <a:rPr lang="en-US" dirty="0" err="1" smtClean="0"/>
              <a:t>Iklan</a:t>
            </a:r>
            <a:r>
              <a:rPr lang="en-US" dirty="0" smtClean="0"/>
              <a:t> (</a:t>
            </a:r>
            <a:r>
              <a:rPr lang="en-US" i="1" dirty="0" smtClean="0"/>
              <a:t>Advertising</a:t>
            </a:r>
            <a:r>
              <a:rPr lang="en-US" dirty="0" smtClean="0"/>
              <a:t>); (3) Propaganda; (4)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/PSA.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6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1543</Words>
  <Application>Microsoft Office PowerPoint</Application>
  <PresentationFormat>On-screen Show (4:3)</PresentationFormat>
  <Paragraphs>115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Mata kuliah PSA/IKLAN LAYANAN MASYARAKAT</vt:lpstr>
      <vt:lpstr>PowerPoint Presentation</vt:lpstr>
      <vt:lpstr>PowerPoint Presentation</vt:lpstr>
      <vt:lpstr>PowerPoint Presentation</vt:lpstr>
      <vt:lpstr>PowerPoint Presentation</vt:lpstr>
      <vt:lpstr>Buku Acuan</vt:lpstr>
      <vt:lpstr>Buku Acuan</vt:lpstr>
      <vt:lpstr>PowerPoint Presentation</vt:lpstr>
      <vt:lpstr>Materi pertemuan hari ini</vt:lpstr>
      <vt:lpstr>Pengantar</vt:lpstr>
      <vt:lpstr>Reklame</vt:lpstr>
      <vt:lpstr>Iklan (Advertising) </vt:lpstr>
      <vt:lpstr>Iklan (Advertising)</vt:lpstr>
      <vt:lpstr>Propaganda</vt:lpstr>
      <vt:lpstr>Propaganda saat Penjajahan Jepang di Indonesia</vt:lpstr>
      <vt:lpstr>Propaganda</vt:lpstr>
      <vt:lpstr>Propaganda Politik Saat PEMILU tahun 1955</vt:lpstr>
      <vt:lpstr>Propaganda</vt:lpstr>
      <vt:lpstr>Propaganda Politik di Sosial Media saat Pilpres 2014</vt:lpstr>
      <vt:lpstr>PSA (Public Service Announcement)/ Iklan Layanan Masyarakat (ILM)</vt:lpstr>
      <vt:lpstr>PSA (Public Service Announcement)/ Iklan Layanan Masyarakat (ILM)</vt:lpstr>
      <vt:lpstr>PSA (Public Service Announcement)/ Iklan Layanan Masyarakat (ILM)</vt:lpstr>
      <vt:lpstr>Definisi ILM</vt:lpstr>
      <vt:lpstr>Definisi ILM</vt:lpstr>
      <vt:lpstr>Definisi ILM</vt:lpstr>
      <vt:lpstr>Kriteria ILM</vt:lpstr>
      <vt:lpstr>Jenis-jenis ILM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ABWidodo</dc:creator>
  <cp:lastModifiedBy>ABWidodo</cp:lastModifiedBy>
  <cp:revision>41</cp:revision>
  <dcterms:created xsi:type="dcterms:W3CDTF">2018-03-24T00:44:02Z</dcterms:created>
  <dcterms:modified xsi:type="dcterms:W3CDTF">2019-04-01T07:32:04Z</dcterms:modified>
</cp:coreProperties>
</file>