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69" r:id="rId5"/>
    <p:sldId id="292" r:id="rId6"/>
    <p:sldId id="296" r:id="rId7"/>
    <p:sldId id="297" r:id="rId8"/>
    <p:sldId id="298" r:id="rId9"/>
    <p:sldId id="293" r:id="rId10"/>
    <p:sldId id="299" r:id="rId11"/>
    <p:sldId id="300" r:id="rId12"/>
    <p:sldId id="294" r:id="rId13"/>
    <p:sldId id="295" r:id="rId14"/>
    <p:sldId id="304" r:id="rId15"/>
    <p:sldId id="307" r:id="rId16"/>
    <p:sldId id="284" r:id="rId17"/>
    <p:sldId id="285" r:id="rId18"/>
    <p:sldId id="288" r:id="rId19"/>
    <p:sldId id="289" r:id="rId20"/>
    <p:sldId id="308" r:id="rId21"/>
    <p:sldId id="290" r:id="rId22"/>
    <p:sldId id="291" r:id="rId23"/>
    <p:sldId id="305" r:id="rId24"/>
    <p:sldId id="306" r:id="rId25"/>
    <p:sldId id="301" r:id="rId26"/>
    <p:sldId id="302" r:id="rId27"/>
    <p:sldId id="303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7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1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9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3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2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4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5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6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6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8085F-7AC7-4F39-829E-D65B38D28ACE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9EACB-088B-477B-B6EE-F3696759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6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andribw.ueu@gmail.com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t="8019" r="10967" b="14471"/>
          <a:stretch/>
        </p:blipFill>
        <p:spPr>
          <a:xfrm>
            <a:off x="7751928" y="2590800"/>
            <a:ext cx="1392072" cy="1364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787775"/>
            <a:ext cx="7772400" cy="1470025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Mata </a:t>
            </a:r>
            <a:r>
              <a:rPr lang="en-US" sz="2800" dirty="0" err="1" smtClean="0"/>
              <a:t>kuliah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IKLAN LAYANAN MASYARAKAT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562600"/>
            <a:ext cx="6400800" cy="1066800"/>
          </a:xfrm>
        </p:spPr>
        <p:txBody>
          <a:bodyPr>
            <a:normAutofit/>
          </a:bodyPr>
          <a:lstStyle/>
          <a:p>
            <a:pPr algn="r"/>
            <a:r>
              <a:rPr lang="en-US" sz="2400" dirty="0" err="1" smtClean="0"/>
              <a:t>Dosen</a:t>
            </a:r>
            <a:r>
              <a:rPr lang="en-US" sz="2400" dirty="0" smtClean="0"/>
              <a:t>:</a:t>
            </a:r>
          </a:p>
          <a:p>
            <a:pPr algn="r"/>
            <a:r>
              <a:rPr lang="en-US" sz="2400" dirty="0" smtClean="0"/>
              <a:t>H. Andri Budiwidodo, </a:t>
            </a:r>
            <a:r>
              <a:rPr lang="en-US" sz="2400" dirty="0" err="1" smtClean="0"/>
              <a:t>S.Si</a:t>
            </a:r>
            <a:r>
              <a:rPr lang="en-US" sz="2400" dirty="0" smtClean="0"/>
              <a:t>., </a:t>
            </a:r>
            <a:r>
              <a:rPr lang="en-US" sz="2400" dirty="0" err="1" smtClean="0"/>
              <a:t>M.I.Kom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0"/>
            <a:ext cx="3733800" cy="2677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495800"/>
            <a:ext cx="3721455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3" b="10285"/>
          <a:stretch/>
        </p:blipFill>
        <p:spPr>
          <a:xfrm>
            <a:off x="164733" y="2647950"/>
            <a:ext cx="3721454" cy="1937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0"/>
            <a:ext cx="3746122" cy="266171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71600" y="457797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err="1" smtClean="0"/>
              <a:t>Pertemuan</a:t>
            </a:r>
            <a:r>
              <a:rPr lang="en-US" sz="2800" dirty="0" smtClean="0"/>
              <a:t> 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258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Sejarah</a:t>
            </a:r>
            <a:r>
              <a:rPr lang="en-US" b="1" dirty="0" smtClean="0"/>
              <a:t> Media </a:t>
            </a:r>
            <a:r>
              <a:rPr lang="en-US" b="1" dirty="0" err="1" smtClean="0"/>
              <a:t>Komunikasi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295400"/>
            <a:ext cx="5029200" cy="4525963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Kehadiran</a:t>
            </a:r>
            <a:r>
              <a:rPr lang="en-US" sz="2800" dirty="0" smtClean="0"/>
              <a:t> </a:t>
            </a:r>
            <a:r>
              <a:rPr lang="en-US" sz="2800" dirty="0" err="1" smtClean="0"/>
              <a:t>pesawat</a:t>
            </a:r>
            <a:r>
              <a:rPr lang="en-US" sz="2800" dirty="0" smtClean="0"/>
              <a:t> radio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saja</a:t>
            </a:r>
            <a:r>
              <a:rPr lang="en-US" sz="2800" dirty="0" smtClean="0"/>
              <a:t> </a:t>
            </a:r>
            <a:r>
              <a:rPr lang="en-US" sz="2800" dirty="0" err="1" smtClean="0"/>
              <a:t>membawa</a:t>
            </a:r>
            <a:r>
              <a:rPr lang="en-US" sz="2800" dirty="0" smtClean="0"/>
              <a:t> </a:t>
            </a:r>
            <a:r>
              <a:rPr lang="en-US" sz="2800" dirty="0" err="1" smtClean="0"/>
              <a:t>manfaat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kepentingan</a:t>
            </a:r>
            <a:r>
              <a:rPr lang="en-US" sz="2800" dirty="0" smtClean="0"/>
              <a:t> </a:t>
            </a:r>
            <a:r>
              <a:rPr lang="en-US" sz="2800" dirty="0" err="1" smtClean="0"/>
              <a:t>dagang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pelayaran</a:t>
            </a:r>
            <a:r>
              <a:rPr lang="en-US" sz="2800" dirty="0" smtClean="0"/>
              <a:t>, </a:t>
            </a:r>
            <a:r>
              <a:rPr lang="en-US" sz="2800" dirty="0" err="1" smtClean="0"/>
              <a:t>tetapi</a:t>
            </a:r>
            <a:r>
              <a:rPr lang="en-US" sz="2800" dirty="0" smtClean="0"/>
              <a:t> juga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menyampaikan</a:t>
            </a:r>
            <a:r>
              <a:rPr lang="en-US" sz="2800" dirty="0" smtClean="0"/>
              <a:t> </a:t>
            </a:r>
            <a:r>
              <a:rPr lang="en-US" sz="2800" dirty="0" err="1" smtClean="0"/>
              <a:t>informasi</a:t>
            </a:r>
            <a:r>
              <a:rPr lang="en-US" sz="2800" dirty="0" smtClean="0"/>
              <a:t> yang </a:t>
            </a:r>
            <a:r>
              <a:rPr lang="en-US" sz="2800" dirty="0" err="1" smtClean="0"/>
              <a:t>lebih</a:t>
            </a:r>
            <a:r>
              <a:rPr lang="en-US" sz="2800" dirty="0" smtClean="0"/>
              <a:t> </a:t>
            </a:r>
            <a:r>
              <a:rPr lang="en-US" sz="2800" dirty="0" err="1" smtClean="0"/>
              <a:t>cepat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urusan-urusan</a:t>
            </a:r>
            <a:r>
              <a:rPr lang="en-US" sz="2800" dirty="0" smtClean="0"/>
              <a:t> </a:t>
            </a:r>
            <a:r>
              <a:rPr lang="en-US" sz="2800" dirty="0" err="1" smtClean="0"/>
              <a:t>militer</a:t>
            </a:r>
            <a:endParaRPr lang="en-US" sz="2800" dirty="0" smtClean="0"/>
          </a:p>
          <a:p>
            <a:r>
              <a:rPr lang="en-US" sz="2800" dirty="0" err="1" smtClean="0"/>
              <a:t>Kemajuan</a:t>
            </a:r>
            <a:r>
              <a:rPr lang="en-US" sz="2800" dirty="0" smtClean="0"/>
              <a:t> </a:t>
            </a:r>
            <a:r>
              <a:rPr lang="en-US" sz="2800" dirty="0" err="1" smtClean="0"/>
              <a:t>teknologi</a:t>
            </a:r>
            <a:r>
              <a:rPr lang="en-US" sz="2800" dirty="0" smtClean="0"/>
              <a:t> </a:t>
            </a:r>
            <a:r>
              <a:rPr lang="en-US" sz="2800" dirty="0" err="1" smtClean="0"/>
              <a:t>terus</a:t>
            </a:r>
            <a:r>
              <a:rPr lang="en-US" sz="2800" dirty="0" smtClean="0"/>
              <a:t> </a:t>
            </a:r>
            <a:r>
              <a:rPr lang="en-US" sz="2800" dirty="0" err="1" smtClean="0"/>
              <a:t>berlangsung</a:t>
            </a:r>
            <a:r>
              <a:rPr lang="en-US" sz="2800" dirty="0" smtClean="0"/>
              <a:t> </a:t>
            </a:r>
            <a:r>
              <a:rPr lang="en-US" sz="2800" dirty="0" err="1" smtClean="0"/>
              <a:t>hingga</a:t>
            </a:r>
            <a:r>
              <a:rPr lang="en-US" sz="2800" dirty="0" smtClean="0"/>
              <a:t> </a:t>
            </a:r>
            <a:r>
              <a:rPr lang="en-US" sz="2800" dirty="0" err="1" smtClean="0"/>
              <a:t>menemukan</a:t>
            </a:r>
            <a:r>
              <a:rPr lang="en-US" sz="2800" dirty="0" smtClean="0"/>
              <a:t> </a:t>
            </a:r>
            <a:r>
              <a:rPr lang="en-US" sz="2800" dirty="0" err="1" smtClean="0"/>
              <a:t>sebuah</a:t>
            </a:r>
            <a:r>
              <a:rPr lang="en-US" sz="2800" dirty="0" smtClean="0"/>
              <a:t> film, </a:t>
            </a:r>
            <a:r>
              <a:rPr lang="en-US" sz="2800" dirty="0" err="1" smtClean="0"/>
              <a:t>yaitu</a:t>
            </a:r>
            <a:r>
              <a:rPr lang="en-US" sz="2800" dirty="0" smtClean="0"/>
              <a:t> media yang </a:t>
            </a:r>
            <a:r>
              <a:rPr lang="en-US" sz="2800" dirty="0" err="1" smtClean="0"/>
              <a:t>bisa</a:t>
            </a:r>
            <a:r>
              <a:rPr lang="en-US" sz="2800" dirty="0" smtClean="0"/>
              <a:t> </a:t>
            </a:r>
            <a:r>
              <a:rPr lang="en-US" sz="2800" dirty="0" err="1" smtClean="0"/>
              <a:t>dilihat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didengar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0889"/>
          <a:stretch/>
        </p:blipFill>
        <p:spPr>
          <a:xfrm>
            <a:off x="76200" y="4038600"/>
            <a:ext cx="3782007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066800"/>
            <a:ext cx="3782007" cy="29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93" y="2024062"/>
            <a:ext cx="2447925" cy="186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Sejarah</a:t>
            </a:r>
            <a:r>
              <a:rPr lang="en-US" b="1" dirty="0" smtClean="0"/>
              <a:t> Media </a:t>
            </a:r>
            <a:r>
              <a:rPr lang="en-US" b="1" dirty="0" err="1" smtClean="0"/>
              <a:t>Komunikasi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570037"/>
            <a:ext cx="487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Penemuan</a:t>
            </a:r>
            <a:r>
              <a:rPr lang="en-US" dirty="0" smtClean="0"/>
              <a:t> TV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kombinasi</a:t>
            </a:r>
            <a:r>
              <a:rPr lang="en-US" dirty="0" smtClean="0"/>
              <a:t> radio </a:t>
            </a:r>
            <a:r>
              <a:rPr lang="en-US" dirty="0" err="1" smtClean="0"/>
              <a:t>dan</a:t>
            </a:r>
            <a:r>
              <a:rPr lang="en-US" dirty="0" smtClean="0"/>
              <a:t> film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penemuan</a:t>
            </a:r>
            <a:r>
              <a:rPr lang="en-US" dirty="0" smtClean="0"/>
              <a:t> yang </a:t>
            </a:r>
            <a:r>
              <a:rPr lang="en-US" dirty="0" err="1" smtClean="0"/>
              <a:t>luar</a:t>
            </a:r>
            <a:r>
              <a:rPr lang="en-US" dirty="0" smtClean="0"/>
              <a:t> </a:t>
            </a:r>
            <a:r>
              <a:rPr lang="en-US" dirty="0" err="1" smtClean="0"/>
              <a:t>biasa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abad</a:t>
            </a:r>
            <a:r>
              <a:rPr lang="en-US" dirty="0" smtClean="0"/>
              <a:t> ke-20</a:t>
            </a:r>
          </a:p>
          <a:p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1981, IBM </a:t>
            </a:r>
            <a:r>
              <a:rPr lang="en-US" dirty="0" err="1" smtClean="0"/>
              <a:t>memperkenalkan</a:t>
            </a:r>
            <a:r>
              <a:rPr lang="en-US" dirty="0" smtClean="0"/>
              <a:t> </a:t>
            </a:r>
            <a:r>
              <a:rPr lang="en-US" dirty="0" err="1" smtClean="0"/>
              <a:t>penggunaan</a:t>
            </a:r>
            <a:r>
              <a:rPr lang="en-US" dirty="0" smtClean="0"/>
              <a:t> Personal Computer (PC)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penggunaan</a:t>
            </a:r>
            <a:r>
              <a:rPr lang="en-US" dirty="0" smtClean="0"/>
              <a:t> di </a:t>
            </a:r>
            <a:r>
              <a:rPr lang="en-US" dirty="0" err="1" smtClean="0"/>
              <a:t>rumah</a:t>
            </a:r>
            <a:r>
              <a:rPr lang="en-US" dirty="0" smtClean="0"/>
              <a:t>, </a:t>
            </a:r>
            <a:r>
              <a:rPr lang="en-US" dirty="0" err="1" smtClean="0"/>
              <a:t>kantor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Selanjutnya</a:t>
            </a:r>
            <a:r>
              <a:rPr lang="en-US" dirty="0" smtClean="0"/>
              <a:t>, internet </a:t>
            </a:r>
            <a:r>
              <a:rPr lang="en-US" dirty="0" err="1" smtClean="0"/>
              <a:t>menjadi</a:t>
            </a:r>
            <a:r>
              <a:rPr lang="en-US" dirty="0" smtClean="0"/>
              <a:t> media </a:t>
            </a:r>
            <a:r>
              <a:rPr lang="en-US" dirty="0" err="1" smtClean="0"/>
              <a:t>komunikasi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hingga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53000"/>
            <a:ext cx="3048000" cy="1495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" y="1752600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3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Media </a:t>
            </a:r>
            <a:r>
              <a:rPr lang="en-US" sz="4000" dirty="0" err="1" smtClean="0"/>
              <a:t>Komunikasi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2150" y="381000"/>
            <a:ext cx="7181850" cy="3358840"/>
          </a:xfrm>
        </p:spPr>
        <p:txBody>
          <a:bodyPr>
            <a:noAutofit/>
          </a:bodyPr>
          <a:lstStyle/>
          <a:p>
            <a:r>
              <a:rPr lang="en-US" sz="1800" dirty="0" smtClean="0"/>
              <a:t>Media </a:t>
            </a:r>
            <a:r>
              <a:rPr lang="en-US" sz="1800" dirty="0" err="1" smtClean="0"/>
              <a:t>berasal</a:t>
            </a:r>
            <a:r>
              <a:rPr lang="en-US" sz="1800" dirty="0" smtClean="0"/>
              <a:t> </a:t>
            </a:r>
            <a:r>
              <a:rPr lang="en-US" sz="1800" dirty="0" err="1" smtClean="0"/>
              <a:t>dari</a:t>
            </a:r>
            <a:r>
              <a:rPr lang="en-US" sz="1800" dirty="0" smtClean="0"/>
              <a:t> kata Latin “medium” (</a:t>
            </a:r>
            <a:r>
              <a:rPr lang="en-US" sz="1800" dirty="0" err="1" smtClean="0"/>
              <a:t>tunggal</a:t>
            </a:r>
            <a:r>
              <a:rPr lang="en-US" sz="1800" dirty="0" smtClean="0"/>
              <a:t>) </a:t>
            </a:r>
            <a:r>
              <a:rPr lang="en-US" sz="1800" dirty="0" err="1" smtClean="0"/>
              <a:t>dan</a:t>
            </a:r>
            <a:r>
              <a:rPr lang="en-US" sz="1800" dirty="0" smtClean="0"/>
              <a:t> “media” (</a:t>
            </a:r>
            <a:r>
              <a:rPr lang="en-US" sz="1800" dirty="0" err="1" smtClean="0"/>
              <a:t>jamak</a:t>
            </a:r>
            <a:r>
              <a:rPr lang="en-US" sz="1800" dirty="0" smtClean="0"/>
              <a:t>) yang </a:t>
            </a:r>
            <a:r>
              <a:rPr lang="en-US" sz="1800" dirty="0" err="1" smtClean="0"/>
              <a:t>secara</a:t>
            </a:r>
            <a:r>
              <a:rPr lang="en-US" sz="1800" dirty="0" smtClean="0"/>
              <a:t> </a:t>
            </a:r>
            <a:r>
              <a:rPr lang="en-US" sz="1800" dirty="0" err="1" smtClean="0"/>
              <a:t>harfiah</a:t>
            </a:r>
            <a:r>
              <a:rPr lang="en-US" sz="1800" dirty="0" smtClean="0"/>
              <a:t> </a:t>
            </a:r>
            <a:r>
              <a:rPr lang="en-US" sz="1800" dirty="0" err="1" smtClean="0"/>
              <a:t>berarti</a:t>
            </a:r>
            <a:r>
              <a:rPr lang="en-US" sz="1800" dirty="0" smtClean="0"/>
              <a:t> </a:t>
            </a:r>
            <a:r>
              <a:rPr lang="en-US" sz="1800" dirty="0" err="1" smtClean="0"/>
              <a:t>pertengahan</a:t>
            </a:r>
            <a:r>
              <a:rPr lang="en-US" sz="1800" dirty="0" smtClean="0"/>
              <a:t>, </a:t>
            </a:r>
            <a:r>
              <a:rPr lang="en-US" sz="1800" dirty="0" err="1" smtClean="0"/>
              <a:t>tengah</a:t>
            </a:r>
            <a:r>
              <a:rPr lang="en-US" sz="1800" dirty="0" smtClean="0"/>
              <a:t>, </a:t>
            </a:r>
            <a:r>
              <a:rPr lang="en-US" sz="1800" dirty="0" err="1" smtClean="0"/>
              <a:t>pusat</a:t>
            </a:r>
            <a:r>
              <a:rPr lang="en-US" sz="1800" dirty="0" smtClean="0"/>
              <a:t> (Putra, 2007:4). </a:t>
            </a:r>
          </a:p>
          <a:p>
            <a:r>
              <a:rPr lang="en-US" sz="1800" dirty="0" smtClean="0"/>
              <a:t>Media </a:t>
            </a:r>
            <a:r>
              <a:rPr lang="en-US" sz="1800" dirty="0" err="1" smtClean="0"/>
              <a:t>adalah</a:t>
            </a:r>
            <a:r>
              <a:rPr lang="en-US" sz="1800" dirty="0" smtClean="0"/>
              <a:t> </a:t>
            </a:r>
            <a:r>
              <a:rPr lang="en-US" sz="1800" dirty="0" err="1" smtClean="0"/>
              <a:t>semua</a:t>
            </a:r>
            <a:r>
              <a:rPr lang="en-US" sz="1800" dirty="0" smtClean="0"/>
              <a:t> </a:t>
            </a:r>
            <a:r>
              <a:rPr lang="en-US" sz="1800" dirty="0" err="1" smtClean="0"/>
              <a:t>bentuk</a:t>
            </a:r>
            <a:r>
              <a:rPr lang="en-US" sz="1800" dirty="0" smtClean="0"/>
              <a:t> </a:t>
            </a:r>
            <a:r>
              <a:rPr lang="en-US" sz="1800" dirty="0" err="1" smtClean="0"/>
              <a:t>perantara</a:t>
            </a:r>
            <a:r>
              <a:rPr lang="en-US" sz="1800" dirty="0" smtClean="0"/>
              <a:t> yang </a:t>
            </a:r>
            <a:r>
              <a:rPr lang="en-US" sz="1800" dirty="0" err="1" smtClean="0"/>
              <a:t>dipakai</a:t>
            </a:r>
            <a:r>
              <a:rPr lang="en-US" sz="1800" dirty="0" smtClean="0"/>
              <a:t> </a:t>
            </a:r>
            <a:r>
              <a:rPr lang="en-US" sz="1800" dirty="0" err="1" smtClean="0"/>
              <a:t>seorang</a:t>
            </a:r>
            <a:r>
              <a:rPr lang="en-US" sz="1800" dirty="0" smtClean="0"/>
              <a:t> </a:t>
            </a:r>
            <a:r>
              <a:rPr lang="en-US" sz="1800" dirty="0" err="1" smtClean="0"/>
              <a:t>penyebar</a:t>
            </a:r>
            <a:r>
              <a:rPr lang="en-US" sz="1800" dirty="0" smtClean="0"/>
              <a:t> ide, </a:t>
            </a:r>
            <a:r>
              <a:rPr lang="en-US" sz="1800" dirty="0" err="1" smtClean="0"/>
              <a:t>sehingga</a:t>
            </a:r>
            <a:r>
              <a:rPr lang="en-US" sz="1800" dirty="0" smtClean="0"/>
              <a:t> ide </a:t>
            </a:r>
            <a:r>
              <a:rPr lang="en-US" sz="1800" dirty="0" err="1" smtClean="0"/>
              <a:t>atau</a:t>
            </a:r>
            <a:r>
              <a:rPr lang="en-US" sz="1800" dirty="0" smtClean="0"/>
              <a:t> </a:t>
            </a:r>
            <a:r>
              <a:rPr lang="en-US" sz="1800" dirty="0" err="1" smtClean="0"/>
              <a:t>gagasan</a:t>
            </a:r>
            <a:r>
              <a:rPr lang="en-US" sz="1800" dirty="0" smtClean="0"/>
              <a:t> </a:t>
            </a:r>
            <a:r>
              <a:rPr lang="en-US" sz="1800" dirty="0" err="1" smtClean="0"/>
              <a:t>itu</a:t>
            </a:r>
            <a:r>
              <a:rPr lang="en-US" sz="1800" dirty="0" smtClean="0"/>
              <a:t> </a:t>
            </a:r>
            <a:r>
              <a:rPr lang="en-US" sz="1800" dirty="0" err="1" smtClean="0"/>
              <a:t>sampai</a:t>
            </a:r>
            <a:r>
              <a:rPr lang="en-US" sz="1800" dirty="0" smtClean="0"/>
              <a:t> </a:t>
            </a:r>
            <a:r>
              <a:rPr lang="en-US" sz="1800" dirty="0" err="1" smtClean="0"/>
              <a:t>pada</a:t>
            </a:r>
            <a:r>
              <a:rPr lang="en-US" sz="1800" dirty="0" smtClean="0"/>
              <a:t> </a:t>
            </a:r>
            <a:r>
              <a:rPr lang="en-US" sz="1800" dirty="0" err="1" smtClean="0"/>
              <a:t>penerima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Media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saluran</a:t>
            </a:r>
            <a:r>
              <a:rPr lang="en-US" sz="1800" dirty="0"/>
              <a:t> (</a:t>
            </a:r>
            <a:r>
              <a:rPr lang="en-US" sz="1800" i="1" dirty="0"/>
              <a:t>channel</a:t>
            </a:r>
            <a:r>
              <a:rPr lang="en-US" sz="1800" dirty="0"/>
              <a:t>) </a:t>
            </a:r>
            <a:r>
              <a:rPr lang="en-US" sz="1800" dirty="0" err="1"/>
              <a:t>karena</a:t>
            </a:r>
            <a:r>
              <a:rPr lang="en-US" sz="1800" dirty="0"/>
              <a:t> </a:t>
            </a:r>
            <a:r>
              <a:rPr lang="en-US" sz="1800" dirty="0" err="1"/>
              <a:t>pada</a:t>
            </a:r>
            <a:r>
              <a:rPr lang="en-US" sz="1800" dirty="0"/>
              <a:t> </a:t>
            </a:r>
            <a:r>
              <a:rPr lang="en-US" sz="1800" dirty="0" err="1"/>
              <a:t>hakikatnya</a:t>
            </a:r>
            <a:r>
              <a:rPr lang="en-US" sz="1800" dirty="0"/>
              <a:t> media </a:t>
            </a:r>
            <a:r>
              <a:rPr lang="en-US" sz="1800" dirty="0" err="1"/>
              <a:t>telah</a:t>
            </a:r>
            <a:r>
              <a:rPr lang="en-US" sz="1800" dirty="0"/>
              <a:t> </a:t>
            </a:r>
            <a:r>
              <a:rPr lang="en-US" sz="1800" dirty="0" err="1"/>
              <a:t>memperluas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memperpanjang</a:t>
            </a:r>
            <a:r>
              <a:rPr lang="en-US" sz="1800" dirty="0"/>
              <a:t> </a:t>
            </a:r>
            <a:r>
              <a:rPr lang="en-US" sz="1800" dirty="0" err="1"/>
              <a:t>kemampuan</a:t>
            </a:r>
            <a:r>
              <a:rPr lang="en-US" sz="1800" dirty="0"/>
              <a:t> </a:t>
            </a:r>
            <a:r>
              <a:rPr lang="en-US" sz="1800" dirty="0" err="1"/>
              <a:t>manusia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merasakan</a:t>
            </a:r>
            <a:r>
              <a:rPr lang="en-US" sz="1800" dirty="0"/>
              <a:t>, </a:t>
            </a:r>
            <a:r>
              <a:rPr lang="en-US" sz="1800" dirty="0" err="1"/>
              <a:t>mendengar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melihat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batas-batas</a:t>
            </a:r>
            <a:r>
              <a:rPr lang="en-US" sz="1800" dirty="0"/>
              <a:t> </a:t>
            </a:r>
            <a:r>
              <a:rPr lang="en-US" sz="1800" dirty="0" err="1"/>
              <a:t>jarak</a:t>
            </a:r>
            <a:r>
              <a:rPr lang="en-US" sz="1800" dirty="0"/>
              <a:t>, </a:t>
            </a:r>
            <a:r>
              <a:rPr lang="en-US" sz="1800" dirty="0" err="1"/>
              <a:t>ruang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waktu</a:t>
            </a:r>
            <a:r>
              <a:rPr lang="en-US" sz="1800" dirty="0"/>
              <a:t> </a:t>
            </a:r>
            <a:r>
              <a:rPr lang="en-US" sz="1800" dirty="0" err="1"/>
              <a:t>tertentu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ILM </a:t>
            </a:r>
            <a:r>
              <a:rPr lang="en-US" sz="1800" dirty="0" err="1" smtClean="0"/>
              <a:t>merupakan</a:t>
            </a:r>
            <a:r>
              <a:rPr lang="en-US" sz="1800" dirty="0" smtClean="0"/>
              <a:t> </a:t>
            </a:r>
            <a:r>
              <a:rPr lang="en-US" sz="1800" dirty="0"/>
              <a:t>media </a:t>
            </a:r>
            <a:r>
              <a:rPr lang="en-US" sz="1800" dirty="0" err="1"/>
              <a:t>komunikasi</a:t>
            </a:r>
            <a:r>
              <a:rPr lang="en-US" sz="1800" dirty="0"/>
              <a:t> </a:t>
            </a:r>
            <a:r>
              <a:rPr lang="en-US" sz="1800" dirty="0" err="1"/>
              <a:t>sosial</a:t>
            </a:r>
            <a:r>
              <a:rPr lang="en-US" sz="1800" dirty="0"/>
              <a:t> yang </a:t>
            </a:r>
            <a:r>
              <a:rPr lang="en-US" sz="1800" dirty="0" err="1"/>
              <a:t>kreatif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mengaitkan</a:t>
            </a:r>
            <a:r>
              <a:rPr lang="en-US" sz="1800" dirty="0"/>
              <a:t> </a:t>
            </a:r>
            <a:r>
              <a:rPr lang="en-US" sz="1800" dirty="0" err="1"/>
              <a:t>bentuk</a:t>
            </a:r>
            <a:r>
              <a:rPr lang="en-US" sz="1800" dirty="0"/>
              <a:t>, </a:t>
            </a:r>
            <a:r>
              <a:rPr lang="en-US" sz="1800" dirty="0" err="1"/>
              <a:t>struktur</a:t>
            </a:r>
            <a:r>
              <a:rPr lang="en-US" sz="1800" dirty="0"/>
              <a:t>, material, </a:t>
            </a:r>
            <a:r>
              <a:rPr lang="en-US" sz="1800" dirty="0" err="1"/>
              <a:t>warna</a:t>
            </a:r>
            <a:r>
              <a:rPr lang="en-US" sz="1800" dirty="0"/>
              <a:t>, </a:t>
            </a:r>
            <a:r>
              <a:rPr lang="en-US" sz="1800" dirty="0" err="1"/>
              <a:t>citra</a:t>
            </a:r>
            <a:r>
              <a:rPr lang="en-US" sz="1800" dirty="0"/>
              <a:t>, </a:t>
            </a:r>
            <a:r>
              <a:rPr lang="en-US" sz="1800" dirty="0" err="1"/>
              <a:t>tipografi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elemen-elemen</a:t>
            </a:r>
            <a:r>
              <a:rPr lang="en-US" sz="1800" dirty="0"/>
              <a:t> </a:t>
            </a:r>
            <a:r>
              <a:rPr lang="en-US" sz="1800" dirty="0" err="1"/>
              <a:t>desain</a:t>
            </a:r>
            <a:r>
              <a:rPr lang="en-US" sz="1800" dirty="0"/>
              <a:t> </a:t>
            </a:r>
            <a:r>
              <a:rPr lang="en-US" sz="1800" dirty="0" err="1"/>
              <a:t>lainnya</a:t>
            </a:r>
            <a:r>
              <a:rPr lang="en-US" sz="1800" dirty="0"/>
              <a:t> agar </a:t>
            </a:r>
            <a:r>
              <a:rPr lang="en-US" sz="1800" dirty="0" err="1"/>
              <a:t>informasi</a:t>
            </a:r>
            <a:r>
              <a:rPr lang="en-US" sz="1800" dirty="0"/>
              <a:t> </a:t>
            </a:r>
            <a:r>
              <a:rPr lang="en-US" sz="1800" dirty="0" err="1"/>
              <a:t>mudah</a:t>
            </a:r>
            <a:r>
              <a:rPr lang="en-US" sz="1800" dirty="0"/>
              <a:t> </a:t>
            </a:r>
            <a:r>
              <a:rPr lang="en-US" sz="1800" dirty="0" err="1"/>
              <a:t>terserap</a:t>
            </a:r>
            <a:r>
              <a:rPr lang="en-US" sz="1800" dirty="0"/>
              <a:t> di </a:t>
            </a:r>
            <a:r>
              <a:rPr lang="en-US" sz="1800" dirty="0" err="1"/>
              <a:t>masyarakat</a:t>
            </a:r>
            <a:r>
              <a:rPr lang="en-US" sz="1800" dirty="0"/>
              <a:t>.</a:t>
            </a:r>
          </a:p>
          <a:p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34" y="3892240"/>
            <a:ext cx="4152065" cy="2965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1733550" cy="262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92240"/>
            <a:ext cx="3886200" cy="293673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14825" y="3704203"/>
            <a:ext cx="4876800" cy="2262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3764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Proses </a:t>
            </a:r>
            <a:r>
              <a:rPr lang="en-US" b="1" dirty="0" err="1" smtClean="0"/>
              <a:t>Komunikasi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Komunikasi</a:t>
            </a:r>
            <a:r>
              <a:rPr lang="en-US" sz="2400" dirty="0" smtClean="0"/>
              <a:t> </a:t>
            </a:r>
            <a:r>
              <a:rPr lang="en-US" sz="2400" dirty="0" err="1" smtClean="0"/>
              <a:t>merupakan</a:t>
            </a:r>
            <a:r>
              <a:rPr lang="en-US" sz="2400" dirty="0" smtClean="0"/>
              <a:t> </a:t>
            </a:r>
            <a:r>
              <a:rPr lang="en-US" sz="2400" dirty="0" err="1" smtClean="0"/>
              <a:t>interaksi</a:t>
            </a:r>
            <a:r>
              <a:rPr lang="en-US" sz="2400" dirty="0" smtClean="0"/>
              <a:t> </a:t>
            </a:r>
            <a:r>
              <a:rPr lang="en-US" sz="2400" dirty="0" err="1" smtClean="0"/>
              <a:t>antara</a:t>
            </a:r>
            <a:r>
              <a:rPr lang="en-US" sz="2400" dirty="0" smtClean="0"/>
              <a:t> </a:t>
            </a:r>
            <a:r>
              <a:rPr lang="en-US" sz="2400" dirty="0" err="1" smtClean="0"/>
              <a:t>pengirim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penerima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.  </a:t>
            </a:r>
            <a:r>
              <a:rPr lang="en-US" sz="2400" dirty="0" err="1" smtClean="0"/>
              <a:t>Komunikasi</a:t>
            </a:r>
            <a:r>
              <a:rPr lang="en-US" sz="2400" dirty="0" smtClean="0"/>
              <a:t> yang </a:t>
            </a:r>
            <a:r>
              <a:rPr lang="en-US" sz="2400" dirty="0" err="1" smtClean="0"/>
              <a:t>disampaikan</a:t>
            </a:r>
            <a:r>
              <a:rPr lang="en-US" sz="2400" dirty="0" smtClean="0"/>
              <a:t> </a:t>
            </a:r>
            <a:r>
              <a:rPr lang="en-US" sz="2400" dirty="0" err="1" smtClean="0"/>
              <a:t>komunikator</a:t>
            </a:r>
            <a:r>
              <a:rPr lang="en-US" sz="2400" dirty="0" smtClean="0"/>
              <a:t> (</a:t>
            </a:r>
            <a:r>
              <a:rPr lang="en-US" sz="2400" dirty="0" err="1" smtClean="0"/>
              <a:t>pengirim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) </a:t>
            </a:r>
            <a:r>
              <a:rPr lang="en-US" sz="2400" dirty="0" err="1" smtClean="0"/>
              <a:t>kepada</a:t>
            </a:r>
            <a:r>
              <a:rPr lang="en-US" sz="2400" dirty="0" smtClean="0"/>
              <a:t> </a:t>
            </a:r>
            <a:r>
              <a:rPr lang="en-US" sz="2400" dirty="0" err="1" smtClean="0"/>
              <a:t>komunikan</a:t>
            </a:r>
            <a:r>
              <a:rPr lang="en-US" sz="2400" dirty="0" smtClean="0"/>
              <a:t> (</a:t>
            </a:r>
            <a:r>
              <a:rPr lang="en-US" sz="2400" dirty="0" err="1" smtClean="0"/>
              <a:t>penerima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) </a:t>
            </a:r>
            <a:r>
              <a:rPr lang="en-US" sz="2400" dirty="0" err="1" smtClean="0"/>
              <a:t>melalui</a:t>
            </a:r>
            <a:r>
              <a:rPr lang="en-US" sz="2400" dirty="0" smtClean="0"/>
              <a:t> media, </a:t>
            </a:r>
            <a:r>
              <a:rPr lang="en-US" sz="2400" dirty="0" err="1" smtClean="0"/>
              <a:t>merupakan</a:t>
            </a:r>
            <a:r>
              <a:rPr lang="en-US" sz="2400" dirty="0" smtClean="0"/>
              <a:t> </a:t>
            </a:r>
            <a:r>
              <a:rPr lang="en-US" sz="2400" dirty="0" err="1" smtClean="0"/>
              <a:t>komunikasi</a:t>
            </a:r>
            <a:r>
              <a:rPr lang="en-US" sz="2400" dirty="0" smtClean="0"/>
              <a:t> </a:t>
            </a:r>
            <a:r>
              <a:rPr lang="en-US" sz="2400" dirty="0" err="1" smtClean="0"/>
              <a:t>tak</a:t>
            </a:r>
            <a:r>
              <a:rPr lang="en-US" sz="2400" dirty="0" smtClean="0"/>
              <a:t> </a:t>
            </a:r>
            <a:r>
              <a:rPr lang="en-US" sz="2400" dirty="0" err="1" smtClean="0"/>
              <a:t>langsung</a:t>
            </a:r>
            <a:r>
              <a:rPr lang="en-US" sz="2400" dirty="0" smtClean="0"/>
              <a:t>.  </a:t>
            </a:r>
            <a:r>
              <a:rPr lang="en-US" sz="2400" dirty="0" err="1" smtClean="0"/>
              <a:t>Komunikasi</a:t>
            </a:r>
            <a:r>
              <a:rPr lang="en-US" sz="2400" dirty="0" smtClean="0"/>
              <a:t> </a:t>
            </a:r>
            <a:r>
              <a:rPr lang="en-US" sz="2400" dirty="0" err="1" smtClean="0"/>
              <a:t>melalui</a:t>
            </a:r>
            <a:r>
              <a:rPr lang="en-US" sz="2400" dirty="0" smtClean="0"/>
              <a:t> media </a:t>
            </a:r>
            <a:r>
              <a:rPr lang="en-US" sz="2400" dirty="0" err="1" smtClean="0"/>
              <a:t>diperlukan</a:t>
            </a:r>
            <a:r>
              <a:rPr lang="en-US" sz="2400" dirty="0" smtClean="0"/>
              <a:t> </a:t>
            </a:r>
            <a:r>
              <a:rPr lang="en-US" sz="2400" dirty="0" err="1" smtClean="0"/>
              <a:t>tahapan-tahapan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komunikasi</a:t>
            </a:r>
            <a:r>
              <a:rPr lang="en-US" sz="2400" dirty="0" smtClean="0"/>
              <a:t>.  </a:t>
            </a:r>
            <a:r>
              <a:rPr lang="en-US" sz="2400" dirty="0" err="1" smtClean="0"/>
              <a:t>Komunikasi</a:t>
            </a:r>
            <a:r>
              <a:rPr lang="en-US" sz="2400" dirty="0" smtClean="0"/>
              <a:t> yang </a:t>
            </a:r>
            <a:r>
              <a:rPr lang="en-US" sz="2400" dirty="0" err="1" smtClean="0"/>
              <a:t>menggunakan</a:t>
            </a:r>
            <a:r>
              <a:rPr lang="en-US" sz="2400" dirty="0" smtClean="0"/>
              <a:t> media, </a:t>
            </a:r>
            <a:r>
              <a:rPr lang="en-US" sz="2400" dirty="0" err="1" smtClean="0"/>
              <a:t>perlu</a:t>
            </a:r>
            <a:r>
              <a:rPr lang="en-US" sz="2400" dirty="0" smtClean="0"/>
              <a:t> </a:t>
            </a:r>
            <a:r>
              <a:rPr lang="en-US" sz="2400" dirty="0" err="1" smtClean="0"/>
              <a:t>memikirkan</a:t>
            </a:r>
            <a:r>
              <a:rPr lang="en-US" sz="2400" dirty="0" smtClean="0"/>
              <a:t> </a:t>
            </a:r>
            <a:r>
              <a:rPr lang="en-US" sz="2400" dirty="0" err="1" smtClean="0"/>
              <a:t>adanya</a:t>
            </a:r>
            <a:r>
              <a:rPr lang="en-US" sz="2400" dirty="0" smtClean="0"/>
              <a:t> </a:t>
            </a:r>
            <a:r>
              <a:rPr lang="en-US" sz="2400" dirty="0" err="1" smtClean="0"/>
              <a:t>desain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baik</a:t>
            </a:r>
            <a:r>
              <a:rPr lang="en-US" sz="2400" dirty="0" smtClean="0"/>
              <a:t>, </a:t>
            </a:r>
            <a:r>
              <a:rPr lang="en-US" sz="2400" dirty="0" err="1" smtClean="0"/>
              <a:t>kegunaan</a:t>
            </a:r>
            <a:r>
              <a:rPr lang="en-US" sz="2400" dirty="0" smtClean="0"/>
              <a:t> media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tujuan</a:t>
            </a:r>
            <a:r>
              <a:rPr lang="en-US" sz="2400" dirty="0" smtClean="0"/>
              <a:t> media, </a:t>
            </a:r>
            <a:r>
              <a:rPr lang="en-US" sz="2400" dirty="0" err="1" smtClean="0"/>
              <a:t>sesuai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target </a:t>
            </a:r>
            <a:r>
              <a:rPr lang="en-US" sz="2400" dirty="0" err="1" smtClean="0"/>
              <a:t>khalayak</a:t>
            </a:r>
            <a:r>
              <a:rPr lang="en-US" sz="2400" dirty="0" smtClean="0"/>
              <a:t> </a:t>
            </a:r>
            <a:r>
              <a:rPr lang="en-US" sz="2400" dirty="0" err="1" smtClean="0"/>
              <a:t>berdasarkan</a:t>
            </a:r>
            <a:r>
              <a:rPr lang="en-US" sz="2400" dirty="0" smtClean="0"/>
              <a:t> </a:t>
            </a:r>
            <a:r>
              <a:rPr lang="en-US" sz="2400" dirty="0" err="1" smtClean="0"/>
              <a:t>rumusan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Perumusan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 </a:t>
            </a:r>
            <a:r>
              <a:rPr lang="en-US" sz="2400" dirty="0" err="1" smtClean="0"/>
              <a:t>menuntut</a:t>
            </a:r>
            <a:r>
              <a:rPr lang="en-US" sz="2400" dirty="0" smtClean="0"/>
              <a:t> </a:t>
            </a:r>
            <a:r>
              <a:rPr lang="en-US" sz="2400" dirty="0" err="1" smtClean="0"/>
              <a:t>kita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menjawab</a:t>
            </a:r>
            <a:r>
              <a:rPr lang="en-US" sz="2400" dirty="0" smtClean="0"/>
              <a:t> </a:t>
            </a:r>
            <a:r>
              <a:rPr lang="en-US" sz="2400" dirty="0" err="1" smtClean="0"/>
              <a:t>beberapa</a:t>
            </a:r>
            <a:r>
              <a:rPr lang="en-US" sz="2400" dirty="0" smtClean="0"/>
              <a:t> </a:t>
            </a:r>
            <a:r>
              <a:rPr lang="en-US" sz="2400" dirty="0" err="1" smtClean="0"/>
              <a:t>pertanyaan</a:t>
            </a:r>
            <a:r>
              <a:rPr lang="en-US" sz="2400" dirty="0" smtClean="0"/>
              <a:t> </a:t>
            </a:r>
            <a:r>
              <a:rPr lang="en-US" sz="2400" dirty="0" err="1" smtClean="0"/>
              <a:t>antara</a:t>
            </a:r>
            <a:r>
              <a:rPr lang="en-US" sz="2400" dirty="0" smtClean="0"/>
              <a:t> lain: (1) </a:t>
            </a:r>
            <a:r>
              <a:rPr lang="en-US" sz="2400" dirty="0" err="1" smtClean="0"/>
              <a:t>apa</a:t>
            </a:r>
            <a:r>
              <a:rPr lang="en-US" sz="2400" dirty="0" smtClean="0"/>
              <a:t> yang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disampaikan</a:t>
            </a:r>
            <a:r>
              <a:rPr lang="en-US" sz="2400" dirty="0" smtClean="0"/>
              <a:t> (</a:t>
            </a:r>
            <a:r>
              <a:rPr lang="en-US" sz="2400" dirty="0" err="1" smtClean="0"/>
              <a:t>isi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); (2) </a:t>
            </a:r>
            <a:r>
              <a:rPr lang="en-US" sz="2400" dirty="0" err="1" smtClean="0"/>
              <a:t>bagaimana</a:t>
            </a:r>
            <a:r>
              <a:rPr lang="en-US" sz="2400" dirty="0" smtClean="0"/>
              <a:t> </a:t>
            </a:r>
            <a:r>
              <a:rPr lang="en-US" sz="2400" dirty="0" err="1" smtClean="0"/>
              <a:t>mengatakannya</a:t>
            </a:r>
            <a:r>
              <a:rPr lang="en-US" sz="2400" dirty="0" smtClean="0"/>
              <a:t> </a:t>
            </a:r>
            <a:r>
              <a:rPr lang="en-US" sz="2400" dirty="0" err="1" smtClean="0"/>
              <a:t>secara</a:t>
            </a:r>
            <a:r>
              <a:rPr lang="en-US" sz="2400" dirty="0" smtClean="0"/>
              <a:t> </a:t>
            </a:r>
            <a:r>
              <a:rPr lang="en-US" sz="2400" dirty="0" err="1" smtClean="0"/>
              <a:t>logis</a:t>
            </a:r>
            <a:r>
              <a:rPr lang="en-US" sz="2400" dirty="0" smtClean="0"/>
              <a:t> (</a:t>
            </a:r>
            <a:r>
              <a:rPr lang="en-US" sz="2400" dirty="0" err="1" smtClean="0"/>
              <a:t>struktur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); (3) </a:t>
            </a:r>
            <a:r>
              <a:rPr lang="en-US" sz="2400" dirty="0" err="1" smtClean="0"/>
              <a:t>bagaimana</a:t>
            </a:r>
            <a:r>
              <a:rPr lang="en-US" sz="2400" dirty="0" smtClean="0"/>
              <a:t> </a:t>
            </a:r>
            <a:r>
              <a:rPr lang="en-US" sz="2400" dirty="0" err="1" smtClean="0"/>
              <a:t>mengatakannya</a:t>
            </a:r>
            <a:r>
              <a:rPr lang="en-US" sz="2400" dirty="0" smtClean="0"/>
              <a:t> </a:t>
            </a:r>
            <a:r>
              <a:rPr lang="en-US" sz="2400" dirty="0" err="1" smtClean="0"/>
              <a:t>secara</a:t>
            </a:r>
            <a:r>
              <a:rPr lang="en-US" sz="2400" dirty="0" smtClean="0"/>
              <a:t> </a:t>
            </a:r>
            <a:r>
              <a:rPr lang="en-US" sz="2400" dirty="0" err="1" smtClean="0"/>
              <a:t>simbolis</a:t>
            </a:r>
            <a:r>
              <a:rPr lang="en-US" sz="2400" dirty="0" smtClean="0"/>
              <a:t> (format </a:t>
            </a:r>
            <a:r>
              <a:rPr lang="en-US" sz="2400" dirty="0" err="1" smtClean="0"/>
              <a:t>pesan</a:t>
            </a:r>
            <a:r>
              <a:rPr lang="en-US" sz="2400" dirty="0" smtClean="0"/>
              <a:t>) </a:t>
            </a:r>
            <a:r>
              <a:rPr lang="en-US" sz="2400" dirty="0" err="1" smtClean="0"/>
              <a:t>dan</a:t>
            </a:r>
            <a:r>
              <a:rPr lang="en-US" sz="2400" dirty="0" smtClean="0"/>
              <a:t> (4) </a:t>
            </a:r>
            <a:r>
              <a:rPr lang="en-US" sz="2400" dirty="0" err="1" smtClean="0"/>
              <a:t>siapa</a:t>
            </a:r>
            <a:r>
              <a:rPr lang="en-US" sz="2400" dirty="0" smtClean="0"/>
              <a:t> yang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menyampaikannya</a:t>
            </a:r>
            <a:r>
              <a:rPr lang="en-US" sz="2400" dirty="0" smtClean="0"/>
              <a:t> (</a:t>
            </a:r>
            <a:r>
              <a:rPr lang="en-US" sz="2400" dirty="0" err="1" smtClean="0"/>
              <a:t>sumber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76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Studi</a:t>
            </a:r>
            <a:r>
              <a:rPr lang="en-US" b="1" dirty="0" smtClean="0"/>
              <a:t> </a:t>
            </a:r>
            <a:r>
              <a:rPr lang="en-US" b="1" dirty="0" err="1" smtClean="0"/>
              <a:t>kasus</a:t>
            </a:r>
            <a:r>
              <a:rPr lang="en-US" b="1" dirty="0" smtClean="0"/>
              <a:t>: TPST </a:t>
            </a:r>
            <a:r>
              <a:rPr lang="en-US" b="1" dirty="0" err="1" smtClean="0"/>
              <a:t>Bantargebang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ILM </a:t>
            </a:r>
            <a:r>
              <a:rPr lang="en-US" b="1" dirty="0" err="1" smtClean="0"/>
              <a:t>tema</a:t>
            </a:r>
            <a:r>
              <a:rPr lang="en-US" b="1" dirty="0" smtClean="0"/>
              <a:t> </a:t>
            </a:r>
            <a:r>
              <a:rPr lang="en-US" b="1" dirty="0" err="1" smtClean="0"/>
              <a:t>apa</a:t>
            </a:r>
            <a:r>
              <a:rPr lang="en-US" b="1" dirty="0" smtClean="0"/>
              <a:t> yang </a:t>
            </a:r>
            <a:r>
              <a:rPr lang="en-US" b="1" dirty="0" err="1" smtClean="0"/>
              <a:t>tepat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43000"/>
            <a:ext cx="837639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1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Studi</a:t>
            </a:r>
            <a:r>
              <a:rPr lang="en-US" b="1" dirty="0" smtClean="0"/>
              <a:t> </a:t>
            </a:r>
            <a:r>
              <a:rPr lang="en-US" b="1" dirty="0" err="1" smtClean="0"/>
              <a:t>kasus</a:t>
            </a:r>
            <a:r>
              <a:rPr lang="en-US" b="1" dirty="0" smtClean="0"/>
              <a:t>: TPST </a:t>
            </a:r>
            <a:r>
              <a:rPr lang="en-US" b="1" dirty="0" err="1" smtClean="0"/>
              <a:t>Bantargebang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ILM </a:t>
            </a:r>
            <a:r>
              <a:rPr lang="en-US" b="1" dirty="0" err="1" smtClean="0"/>
              <a:t>tema</a:t>
            </a:r>
            <a:r>
              <a:rPr lang="en-US" b="1" dirty="0" smtClean="0"/>
              <a:t> </a:t>
            </a:r>
            <a:r>
              <a:rPr lang="en-US" b="1" dirty="0" err="1" smtClean="0"/>
              <a:t>apa</a:t>
            </a:r>
            <a:r>
              <a:rPr lang="en-US" b="1" dirty="0" smtClean="0"/>
              <a:t> yang </a:t>
            </a:r>
            <a:r>
              <a:rPr lang="en-US" b="1" dirty="0" err="1" smtClean="0"/>
              <a:t>tepat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6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15080" r="20241" b="23809"/>
          <a:stretch/>
        </p:blipFill>
        <p:spPr bwMode="auto">
          <a:xfrm>
            <a:off x="304800" y="1143000"/>
            <a:ext cx="8610600" cy="494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Iklan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Masyarakat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media poster</a:t>
            </a:r>
          </a:p>
        </p:txBody>
      </p:sp>
    </p:spTree>
    <p:extLst>
      <p:ext uri="{BB962C8B-B14F-4D97-AF65-F5344CB8AC3E}">
        <p14:creationId xmlns:p14="http://schemas.microsoft.com/office/powerpoint/2010/main" val="52186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Iklan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Masyarakat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media poster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3400" y="1524000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Media poster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penarik</a:t>
            </a:r>
            <a:r>
              <a:rPr lang="en-US" dirty="0"/>
              <a:t> </a:t>
            </a:r>
            <a:r>
              <a:rPr lang="en-US" dirty="0" err="1"/>
              <a:t>perhatian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menggugah</a:t>
            </a:r>
            <a:r>
              <a:rPr lang="en-US" dirty="0"/>
              <a:t> target </a:t>
            </a:r>
            <a:r>
              <a:rPr lang="en-US" dirty="0" smtClean="0"/>
              <a:t>audience agar </a:t>
            </a:r>
            <a:r>
              <a:rPr lang="en-US" dirty="0" err="1"/>
              <a:t>tertarik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pesan‐pesan</a:t>
            </a:r>
            <a:r>
              <a:rPr lang="en-US" dirty="0"/>
              <a:t> yang </a:t>
            </a:r>
            <a:r>
              <a:rPr lang="en-US" dirty="0" err="1"/>
              <a:t>disampaikan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poster </a:t>
            </a:r>
            <a:r>
              <a:rPr lang="en-US" dirty="0" err="1" smtClean="0"/>
              <a:t>tersebut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Pemasangan</a:t>
            </a:r>
            <a:r>
              <a:rPr lang="en-US" dirty="0" smtClean="0"/>
              <a:t> </a:t>
            </a:r>
            <a:r>
              <a:rPr lang="en-US" dirty="0"/>
              <a:t>poster </a:t>
            </a:r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disediakan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 smtClean="0"/>
              <a:t>mading</a:t>
            </a:r>
            <a:r>
              <a:rPr lang="en-US" dirty="0" smtClean="0"/>
              <a:t> </a:t>
            </a:r>
            <a:r>
              <a:rPr lang="en-US" dirty="0" err="1"/>
              <a:t>umum</a:t>
            </a:r>
            <a:r>
              <a:rPr lang="en-US" dirty="0"/>
              <a:t>, </a:t>
            </a:r>
            <a:r>
              <a:rPr lang="en-US" dirty="0" err="1"/>
              <a:t>mading</a:t>
            </a:r>
            <a:r>
              <a:rPr lang="en-US" dirty="0"/>
              <a:t> </a:t>
            </a:r>
            <a:r>
              <a:rPr lang="en-US" dirty="0" err="1"/>
              <a:t>kampus</a:t>
            </a:r>
            <a:r>
              <a:rPr lang="en-US" dirty="0"/>
              <a:t>, </a:t>
            </a:r>
            <a:r>
              <a:rPr lang="en-US" dirty="0" err="1"/>
              <a:t>sekolahan</a:t>
            </a:r>
            <a:r>
              <a:rPr lang="en-US" dirty="0"/>
              <a:t>, </a:t>
            </a:r>
            <a:r>
              <a:rPr lang="en-US" dirty="0" err="1" smtClean="0"/>
              <a:t>perkantoran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Pemilihan</a:t>
            </a:r>
            <a:r>
              <a:rPr lang="en-US" dirty="0" smtClean="0"/>
              <a:t> </a:t>
            </a:r>
            <a:r>
              <a:rPr lang="en-US" dirty="0"/>
              <a:t>poster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smtClean="0"/>
              <a:t>media primer</a:t>
            </a:r>
            <a:r>
              <a:rPr lang="en-US" dirty="0"/>
              <a:t>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efektif</a:t>
            </a:r>
            <a:r>
              <a:rPr lang="en-US" dirty="0"/>
              <a:t>,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dijangkau</a:t>
            </a:r>
            <a:r>
              <a:rPr lang="en-US" dirty="0"/>
              <a:t> </a:t>
            </a:r>
            <a:r>
              <a:rPr lang="en-US" dirty="0" err="1"/>
              <a:t>kesemua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di </a:t>
            </a:r>
            <a:r>
              <a:rPr lang="en-US" dirty="0" err="1" smtClean="0"/>
              <a:t>pasang</a:t>
            </a:r>
            <a:r>
              <a:rPr lang="en-US" dirty="0" smtClean="0"/>
              <a:t> poster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biaya</a:t>
            </a:r>
            <a:r>
              <a:rPr lang="en-US" dirty="0"/>
              <a:t> yang </a:t>
            </a:r>
            <a:r>
              <a:rPr lang="en-US" dirty="0" err="1"/>
              <a:t>murah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cetak</a:t>
            </a:r>
            <a:r>
              <a:rPr lang="en-US" dirty="0"/>
              <a:t> </a:t>
            </a:r>
            <a:r>
              <a:rPr lang="en-US" dirty="0" err="1"/>
              <a:t>massal</a:t>
            </a:r>
            <a:r>
              <a:rPr lang="en-US" dirty="0"/>
              <a:t>.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poster di yang </a:t>
            </a:r>
            <a:r>
              <a:rPr lang="en-US" dirty="0" err="1" smtClean="0"/>
              <a:t>ditempelkan</a:t>
            </a:r>
            <a:r>
              <a:rPr lang="en-US" dirty="0" smtClean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,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maksud</a:t>
            </a:r>
            <a:r>
              <a:rPr lang="en-US" dirty="0"/>
              <a:t> yang </a:t>
            </a:r>
            <a:r>
              <a:rPr lang="en-US" dirty="0" err="1"/>
              <a:t>sama</a:t>
            </a:r>
            <a:r>
              <a:rPr lang="en-US" dirty="0"/>
              <a:t>, </a:t>
            </a:r>
            <a:r>
              <a:rPr lang="en-US" dirty="0" err="1"/>
              <a:t>tema</a:t>
            </a:r>
            <a:r>
              <a:rPr lang="en-US" dirty="0"/>
              <a:t> yang </a:t>
            </a:r>
            <a:r>
              <a:rPr lang="en-US" dirty="0" err="1" smtClean="0"/>
              <a:t>berbeda</a:t>
            </a:r>
            <a:r>
              <a:rPr lang="en-US" dirty="0" smtClean="0"/>
              <a:t> </a:t>
            </a:r>
            <a:r>
              <a:rPr lang="en-US" dirty="0" err="1" smtClean="0"/>
              <a:t>dikarenakan</a:t>
            </a:r>
            <a:r>
              <a:rPr lang="en-US" dirty="0" smtClean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lokasi</a:t>
            </a:r>
            <a:r>
              <a:rPr lang="en-US" dirty="0"/>
              <a:t> yang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jangkauan</a:t>
            </a:r>
            <a:r>
              <a:rPr lang="en-US" dirty="0"/>
              <a:t> yang </a:t>
            </a:r>
            <a:r>
              <a:rPr lang="en-US" dirty="0" err="1" smtClean="0"/>
              <a:t>berbeda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95450"/>
            <a:ext cx="38862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5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Iklan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Masyarakat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media </a:t>
            </a:r>
            <a:r>
              <a:rPr lang="en-US" b="1" i="1" dirty="0"/>
              <a:t>Billboard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31349" r="25929" b="15278"/>
          <a:stretch/>
        </p:blipFill>
        <p:spPr bwMode="auto">
          <a:xfrm>
            <a:off x="304800" y="1524000"/>
            <a:ext cx="8610600" cy="522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Iklan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Masyarakat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media </a:t>
            </a:r>
            <a:r>
              <a:rPr lang="en-US" b="1" i="1" dirty="0"/>
              <a:t>Billboard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kreatif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dasarnya</a:t>
            </a:r>
            <a:r>
              <a:rPr lang="en-US" dirty="0"/>
              <a:t> </a:t>
            </a:r>
            <a:r>
              <a:rPr lang="en-US" dirty="0" err="1"/>
              <a:t>diawali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 smtClean="0"/>
              <a:t>ilustrasi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Rancangan</a:t>
            </a:r>
            <a:r>
              <a:rPr lang="en-US" dirty="0" smtClean="0"/>
              <a:t> </a:t>
            </a:r>
            <a:r>
              <a:rPr lang="en-US" dirty="0" err="1"/>
              <a:t>ilustrasi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samping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 smtClean="0"/>
              <a:t>mengambil</a:t>
            </a:r>
            <a:r>
              <a:rPr lang="en-US" dirty="0" smtClean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bakar</a:t>
            </a:r>
            <a:r>
              <a:rPr lang="en-US" dirty="0"/>
              <a:t> </a:t>
            </a:r>
            <a:r>
              <a:rPr lang="en-US" dirty="0" err="1"/>
              <a:t>dibiarkan</a:t>
            </a:r>
            <a:r>
              <a:rPr lang="en-US" dirty="0"/>
              <a:t> </a:t>
            </a:r>
            <a:r>
              <a:rPr lang="en-US" dirty="0" err="1" smtClean="0"/>
              <a:t>terbuka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Visualisasi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bakar</a:t>
            </a:r>
            <a:r>
              <a:rPr lang="en-US" dirty="0"/>
              <a:t> yang </a:t>
            </a:r>
            <a:r>
              <a:rPr lang="en-US" dirty="0" err="1"/>
              <a:t>terbuka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pengisisan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 smtClean="0"/>
              <a:t>bakar</a:t>
            </a:r>
            <a:r>
              <a:rPr lang="en-US" dirty="0" smtClean="0"/>
              <a:t>.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disampaikan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berikan</a:t>
            </a:r>
            <a:r>
              <a:rPr lang="en-US" dirty="0"/>
              <a:t> yang </a:t>
            </a:r>
            <a:r>
              <a:rPr lang="en-US" dirty="0" err="1"/>
              <a:t>terbaik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 smtClean="0"/>
              <a:t>kendaraan</a:t>
            </a:r>
            <a:r>
              <a:rPr lang="en-US" dirty="0" smtClean="0"/>
              <a:t> </a:t>
            </a:r>
            <a:r>
              <a:rPr lang="en-US" dirty="0" err="1" smtClean="0"/>
              <a:t>anda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Iklan</a:t>
            </a:r>
            <a:r>
              <a:rPr lang="en-US" dirty="0" smtClean="0"/>
              <a:t>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divisualisasikan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smtClean="0"/>
              <a:t>sedan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/>
              <a:t>perwakilan</a:t>
            </a:r>
            <a:r>
              <a:rPr lang="en-US" dirty="0"/>
              <a:t> </a:t>
            </a:r>
            <a:r>
              <a:rPr lang="en-US" dirty="0" err="1"/>
              <a:t>kendaraan</a:t>
            </a:r>
            <a:r>
              <a:rPr lang="en-US" dirty="0"/>
              <a:t> </a:t>
            </a:r>
            <a:r>
              <a:rPr lang="en-US" dirty="0" err="1"/>
              <a:t>roda</a:t>
            </a:r>
            <a:r>
              <a:rPr lang="en-US" dirty="0"/>
              <a:t> </a:t>
            </a:r>
            <a:r>
              <a:rPr lang="en-US" dirty="0" err="1"/>
              <a:t>empat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</a:t>
            </a:r>
            <a:r>
              <a:rPr lang="en-US" dirty="0" err="1"/>
              <a:t>menengah</a:t>
            </a:r>
            <a:r>
              <a:rPr lang="en-US" dirty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Posisi</a:t>
            </a:r>
            <a:r>
              <a:rPr lang="en-US" dirty="0" smtClean="0"/>
              <a:t> </a:t>
            </a:r>
            <a:r>
              <a:rPr lang="en-US" dirty="0" err="1" smtClean="0"/>
              <a:t>pengambilan</a:t>
            </a:r>
            <a:r>
              <a:rPr lang="en-US" dirty="0" smtClean="0"/>
              <a:t>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samping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setengah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 smtClean="0"/>
              <a:t>fokus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pengisian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bakar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403860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Adapun</a:t>
            </a:r>
            <a:r>
              <a:rPr lang="en-US" dirty="0"/>
              <a:t> </a:t>
            </a:r>
            <a:r>
              <a:rPr lang="en-US" dirty="0" err="1"/>
              <a:t>rancangan</a:t>
            </a:r>
            <a:r>
              <a:rPr lang="en-US" dirty="0"/>
              <a:t> layout </a:t>
            </a:r>
            <a:r>
              <a:rPr lang="en-US" dirty="0" err="1"/>
              <a:t>memanfaatkan</a:t>
            </a:r>
            <a:r>
              <a:rPr lang="en-US" dirty="0"/>
              <a:t> white space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menempatkan</a:t>
            </a:r>
            <a:r>
              <a:rPr lang="en-US" dirty="0"/>
              <a:t> </a:t>
            </a:r>
            <a:r>
              <a:rPr lang="en-US" dirty="0" err="1" smtClean="0"/>
              <a:t>posisi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</a:t>
            </a:r>
            <a:r>
              <a:rPr lang="en-US" dirty="0"/>
              <a:t>di </a:t>
            </a:r>
            <a:r>
              <a:rPr lang="en-US" dirty="0" err="1"/>
              <a:t>sudut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i="1" dirty="0"/>
              <a:t>point of </a:t>
            </a:r>
            <a:r>
              <a:rPr lang="en-US" i="1" dirty="0" smtClean="0"/>
              <a:t>interest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Mobil </a:t>
            </a:r>
            <a:r>
              <a:rPr lang="en-US" dirty="0" err="1"/>
              <a:t>tersebut</a:t>
            </a:r>
            <a:r>
              <a:rPr lang="en-US" dirty="0"/>
              <a:t> juga </a:t>
            </a:r>
            <a:r>
              <a:rPr lang="en-US" dirty="0" err="1" smtClean="0"/>
              <a:t>berfungsi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positif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elemen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subjek</a:t>
            </a:r>
            <a:r>
              <a:rPr lang="en-US" dirty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menyampaikan</a:t>
            </a:r>
            <a:r>
              <a:rPr lang="en-US" dirty="0" smtClean="0"/>
              <a:t> </a:t>
            </a:r>
            <a:r>
              <a:rPr lang="en-US" dirty="0" err="1" smtClean="0"/>
              <a:t>pesan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Arah</a:t>
            </a:r>
            <a:r>
              <a:rPr lang="en-US" dirty="0" smtClean="0"/>
              <a:t> </a:t>
            </a:r>
            <a:r>
              <a:rPr lang="en-US" dirty="0" err="1"/>
              <a:t>kanan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/>
              <a:t>menunjukan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positif</a:t>
            </a:r>
            <a:r>
              <a:rPr lang="en-US" dirty="0"/>
              <a:t> yang </a:t>
            </a:r>
            <a:r>
              <a:rPr lang="en-US" dirty="0" err="1" smtClean="0"/>
              <a:t>ingin</a:t>
            </a:r>
            <a:r>
              <a:rPr lang="en-US" dirty="0" smtClean="0"/>
              <a:t> </a:t>
            </a:r>
            <a:r>
              <a:rPr lang="en-US" dirty="0" err="1" smtClean="0"/>
              <a:t>disampaikan</a:t>
            </a:r>
            <a:r>
              <a:rPr lang="en-US" dirty="0" smtClean="0"/>
              <a:t> </a:t>
            </a:r>
            <a:r>
              <a:rPr lang="en-US" dirty="0" err="1"/>
              <a:t>dan</a:t>
            </a:r>
            <a:r>
              <a:rPr lang="en-US" dirty="0"/>
              <a:t> yang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 smtClean="0"/>
              <a:t>dicapai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Penempatan</a:t>
            </a:r>
            <a:r>
              <a:rPr lang="en-US" dirty="0" smtClean="0"/>
              <a:t> </a:t>
            </a:r>
            <a:r>
              <a:rPr lang="en-US" i="1" dirty="0"/>
              <a:t>headline </a:t>
            </a:r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sudut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terkesan</a:t>
            </a:r>
            <a:r>
              <a:rPr lang="en-US" dirty="0" smtClean="0"/>
              <a:t> </a:t>
            </a:r>
            <a:r>
              <a:rPr lang="en-US" dirty="0" err="1"/>
              <a:t>dinamis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balance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 smtClean="0"/>
              <a:t>Headline </a:t>
            </a:r>
            <a:r>
              <a:rPr lang="en-US" dirty="0"/>
              <a:t>: </a:t>
            </a:r>
            <a:r>
              <a:rPr lang="en-US" dirty="0" err="1"/>
              <a:t>Berikan</a:t>
            </a:r>
            <a:r>
              <a:rPr lang="en-US" dirty="0"/>
              <a:t> yang </a:t>
            </a:r>
            <a:r>
              <a:rPr lang="en-US" dirty="0" err="1"/>
              <a:t>istimewa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 smtClean="0"/>
              <a:t>mengandung</a:t>
            </a:r>
            <a:r>
              <a:rPr lang="en-US" dirty="0" smtClean="0"/>
              <a:t> </a:t>
            </a:r>
            <a:r>
              <a:rPr lang="en-US" dirty="0" err="1" smtClean="0"/>
              <a:t>makna</a:t>
            </a:r>
            <a:r>
              <a:rPr lang="en-US" dirty="0" smtClean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mampu</a:t>
            </a:r>
            <a:r>
              <a:rPr lang="en-US" dirty="0"/>
              <a:t> yang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/>
              <a:t>pribadi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 smtClean="0"/>
              <a:t>beralih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/>
              <a:t>BBM non </a:t>
            </a:r>
            <a:r>
              <a:rPr lang="en-US" dirty="0" err="1"/>
              <a:t>subsidi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pertamax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90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95" y="1528761"/>
            <a:ext cx="7198305" cy="38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Strategi</a:t>
            </a:r>
            <a:r>
              <a:rPr lang="en-US" b="1" dirty="0" smtClean="0"/>
              <a:t> </a:t>
            </a:r>
            <a:r>
              <a:rPr lang="en-US" b="1" dirty="0" err="1" smtClean="0"/>
              <a:t>Kreatif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267200" y="914400"/>
            <a:ext cx="4724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err="1"/>
              <a:t>Strategi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visual yang </a:t>
            </a:r>
            <a:r>
              <a:rPr lang="en-US" sz="2400" dirty="0" err="1"/>
              <a:t>diwujudkan</a:t>
            </a:r>
            <a:r>
              <a:rPr lang="en-US" sz="2400" dirty="0"/>
              <a:t> </a:t>
            </a:r>
            <a:r>
              <a:rPr lang="en-US" sz="2400" dirty="0" err="1"/>
              <a:t>guna</a:t>
            </a:r>
            <a:r>
              <a:rPr lang="en-US" sz="2400" dirty="0"/>
              <a:t> </a:t>
            </a:r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karakteristik</a:t>
            </a:r>
            <a:r>
              <a:rPr lang="en-US" sz="2400" dirty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kuat</a:t>
            </a:r>
            <a:r>
              <a:rPr lang="en-US" sz="2400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err="1" smtClean="0"/>
              <a:t>Adapun</a:t>
            </a:r>
            <a:r>
              <a:rPr lang="en-US" sz="2400" dirty="0" smtClean="0"/>
              <a:t> </a:t>
            </a:r>
            <a:r>
              <a:rPr lang="en-US" sz="2400" dirty="0" err="1"/>
              <a:t>tujuannya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agar </a:t>
            </a:r>
            <a:r>
              <a:rPr lang="en-US" sz="2400" dirty="0" err="1"/>
              <a:t>pesan</a:t>
            </a:r>
            <a:r>
              <a:rPr lang="en-US" sz="2400" dirty="0"/>
              <a:t> yang </a:t>
            </a:r>
            <a:r>
              <a:rPr lang="en-US" sz="2400" dirty="0" err="1"/>
              <a:t>disampaikan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</a:t>
            </a:r>
            <a:r>
              <a:rPr lang="en-US" sz="2400" dirty="0" err="1" smtClean="0"/>
              <a:t>beberapa</a:t>
            </a:r>
            <a:r>
              <a:rPr lang="en-US" sz="2400" dirty="0" smtClean="0"/>
              <a:t> media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menarik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 smtClean="0"/>
              <a:t>khalayak</a:t>
            </a:r>
            <a:r>
              <a:rPr lang="en-US" sz="2400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err="1" smtClean="0"/>
              <a:t>Strategi</a:t>
            </a:r>
            <a:r>
              <a:rPr lang="en-US" sz="2400" dirty="0" smtClean="0"/>
              <a:t> </a:t>
            </a:r>
            <a:r>
              <a:rPr lang="en-US" sz="2400" dirty="0" err="1"/>
              <a:t>kreatif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rancangan</a:t>
            </a:r>
            <a:r>
              <a:rPr lang="en-US" sz="2400" dirty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mencakup</a:t>
            </a:r>
            <a:r>
              <a:rPr lang="en-US" sz="2400" dirty="0" smtClean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pendekatan</a:t>
            </a:r>
            <a:r>
              <a:rPr lang="en-US" sz="2400" dirty="0"/>
              <a:t> di </a:t>
            </a:r>
            <a:r>
              <a:rPr lang="en-US" sz="2400" dirty="0" err="1"/>
              <a:t>antaranya</a:t>
            </a:r>
            <a:r>
              <a:rPr lang="en-US" sz="2400" dirty="0"/>
              <a:t>: </a:t>
            </a:r>
            <a:r>
              <a:rPr lang="en-US" sz="2400" dirty="0" err="1"/>
              <a:t>pendekatan</a:t>
            </a:r>
            <a:r>
              <a:rPr lang="en-US" sz="2400" dirty="0"/>
              <a:t> </a:t>
            </a:r>
            <a:r>
              <a:rPr lang="en-US" sz="2400" b="1" u="sng" dirty="0" err="1"/>
              <a:t>isi</a:t>
            </a:r>
            <a:r>
              <a:rPr lang="en-US" sz="2400" b="1" u="sng" dirty="0"/>
              <a:t> </a:t>
            </a:r>
            <a:r>
              <a:rPr lang="en-US" sz="2400" b="1" u="sng" dirty="0" err="1"/>
              <a:t>pesan</a:t>
            </a:r>
            <a:r>
              <a:rPr lang="en-US" sz="2400" dirty="0"/>
              <a:t>, </a:t>
            </a:r>
            <a:r>
              <a:rPr lang="en-US" sz="2400" i="1" dirty="0"/>
              <a:t>what to say</a:t>
            </a:r>
            <a:r>
              <a:rPr lang="en-US" sz="2400" dirty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i="1" dirty="0" smtClean="0"/>
              <a:t>how </a:t>
            </a:r>
            <a:r>
              <a:rPr lang="en-US" sz="2400" i="1" dirty="0"/>
              <a:t>to </a:t>
            </a:r>
            <a:r>
              <a:rPr lang="en-US" sz="2400" i="1" dirty="0" smtClean="0"/>
              <a:t>say</a:t>
            </a:r>
            <a:r>
              <a:rPr lang="en-US" sz="2400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err="1" smtClean="0"/>
              <a:t>Sehingga</a:t>
            </a:r>
            <a:r>
              <a:rPr lang="en-US" sz="2400" dirty="0" smtClean="0"/>
              <a:t> </a:t>
            </a:r>
            <a:r>
              <a:rPr lang="en-US" sz="2400" dirty="0" err="1"/>
              <a:t>Iklan</a:t>
            </a:r>
            <a:r>
              <a:rPr lang="en-US" sz="2400" dirty="0"/>
              <a:t> yang </a:t>
            </a:r>
            <a:r>
              <a:rPr lang="en-US" sz="2400" dirty="0" err="1"/>
              <a:t>disampaikan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masyarakat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 smtClean="0"/>
              <a:t>dipahami</a:t>
            </a:r>
            <a:r>
              <a:rPr lang="en-US" sz="2400" dirty="0" smtClean="0"/>
              <a:t>, </a:t>
            </a:r>
            <a:r>
              <a:rPr lang="en-US" sz="2400" dirty="0" err="1" smtClean="0"/>
              <a:t>menarik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menumbuhkan</a:t>
            </a:r>
            <a:r>
              <a:rPr lang="en-US" sz="2400" dirty="0"/>
              <a:t> </a:t>
            </a:r>
            <a:r>
              <a:rPr lang="en-US" sz="2400" dirty="0" err="1"/>
              <a:t>efek</a:t>
            </a:r>
            <a:r>
              <a:rPr lang="en-US" sz="2400" dirty="0"/>
              <a:t> yang </a:t>
            </a:r>
            <a:r>
              <a:rPr lang="en-US" sz="2400" dirty="0" err="1"/>
              <a:t>kuat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" y="985818"/>
            <a:ext cx="4234544" cy="549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media </a:t>
            </a:r>
            <a:r>
              <a:rPr lang="en-US" i="1" dirty="0"/>
              <a:t>online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5" t="16865" r="29721" b="28373"/>
          <a:stretch/>
        </p:blipFill>
        <p:spPr bwMode="auto">
          <a:xfrm>
            <a:off x="1143000" y="1524000"/>
            <a:ext cx="6934200" cy="508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096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Iklan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Masyarakat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media </a:t>
            </a:r>
            <a:r>
              <a:rPr lang="en-US" b="1" i="1" dirty="0"/>
              <a:t>online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6200" y="1066800"/>
            <a:ext cx="8915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kreatif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ilustrasi</a:t>
            </a:r>
            <a:r>
              <a:rPr lang="en-US" dirty="0"/>
              <a:t>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 smtClean="0"/>
              <a:t>seorang</a:t>
            </a:r>
            <a:r>
              <a:rPr lang="en-US" dirty="0"/>
              <a:t> </a:t>
            </a:r>
            <a:r>
              <a:rPr lang="en-US" dirty="0" err="1" smtClean="0"/>
              <a:t>pengemudi</a:t>
            </a:r>
            <a:r>
              <a:rPr lang="en-US" dirty="0" smtClean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berbicara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orang yang duduk di </a:t>
            </a:r>
            <a:r>
              <a:rPr lang="en-US" dirty="0" err="1" smtClean="0"/>
              <a:t>belakang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Orang yang duduk </a:t>
            </a:r>
            <a:r>
              <a:rPr lang="en-US" dirty="0" err="1"/>
              <a:t>dibelakang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maksutnya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yang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smtClean="0"/>
              <a:t>target </a:t>
            </a:r>
            <a:r>
              <a:rPr lang="en-US" i="1" dirty="0" smtClean="0"/>
              <a:t>audience. </a:t>
            </a:r>
            <a:r>
              <a:rPr lang="en-US" dirty="0" err="1" smtClean="0"/>
              <a:t>Visualisasi</a:t>
            </a:r>
            <a:r>
              <a:rPr lang="en-US" dirty="0" smtClean="0"/>
              <a:t>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media </a:t>
            </a:r>
            <a:r>
              <a:rPr lang="en-US" dirty="0" err="1"/>
              <a:t>kaca</a:t>
            </a:r>
            <a:r>
              <a:rPr lang="en-US" dirty="0"/>
              <a:t> </a:t>
            </a:r>
            <a:r>
              <a:rPr lang="en-US" dirty="0" err="1"/>
              <a:t>spion</a:t>
            </a:r>
            <a:r>
              <a:rPr lang="en-US" dirty="0"/>
              <a:t> </a:t>
            </a:r>
            <a:r>
              <a:rPr lang="en-US" dirty="0" err="1"/>
              <a:t>depan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nn-NO" dirty="0" smtClean="0"/>
              <a:t>mengilustrasikan </a:t>
            </a:r>
            <a:r>
              <a:rPr lang="nn-NO" dirty="0"/>
              <a:t>seolah‐olah pengemudi mengajak bicara orang yang duduk di </a:t>
            </a:r>
            <a:r>
              <a:rPr lang="nn-NO" dirty="0" smtClean="0"/>
              <a:t>bagian </a:t>
            </a:r>
            <a:r>
              <a:rPr lang="sv-SE" dirty="0" smtClean="0"/>
              <a:t>belakang</a:t>
            </a:r>
            <a:r>
              <a:rPr lang="sv-SE" dirty="0"/>
              <a:t>, dimana orang yang dimaksut adalah masyarakat luas (target </a:t>
            </a:r>
            <a:r>
              <a:rPr lang="sv-SE" i="1" dirty="0"/>
              <a:t>audience</a:t>
            </a:r>
            <a:r>
              <a:rPr lang="sv-SE" dirty="0" smtClean="0"/>
              <a:t>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smtClean="0"/>
              <a:t>Kaca</a:t>
            </a:r>
            <a:r>
              <a:rPr lang="sv-SE" dirty="0"/>
              <a:t> </a:t>
            </a:r>
            <a:r>
              <a:rPr lang="en-US" dirty="0" err="1" smtClean="0"/>
              <a:t>spion</a:t>
            </a:r>
            <a:r>
              <a:rPr lang="en-US" dirty="0" smtClean="0"/>
              <a:t> </a:t>
            </a:r>
            <a:r>
              <a:rPr lang="en-US" dirty="0" err="1"/>
              <a:t>depan</a:t>
            </a:r>
            <a:r>
              <a:rPr lang="en-US" dirty="0"/>
              <a:t> juga </a:t>
            </a:r>
            <a:r>
              <a:rPr lang="en-US" dirty="0" err="1"/>
              <a:t>menyimbolkan</a:t>
            </a:r>
            <a:r>
              <a:rPr lang="en-US" dirty="0"/>
              <a:t> </a:t>
            </a:r>
            <a:r>
              <a:rPr lang="en-US" dirty="0" err="1"/>
              <a:t>kendaraan</a:t>
            </a:r>
            <a:r>
              <a:rPr lang="en-US" dirty="0"/>
              <a:t> </a:t>
            </a:r>
            <a:r>
              <a:rPr lang="en-US" dirty="0" err="1"/>
              <a:t>beroda</a:t>
            </a:r>
            <a:r>
              <a:rPr lang="en-US" dirty="0"/>
              <a:t> 4, </a:t>
            </a:r>
            <a:r>
              <a:rPr lang="en-US" dirty="0" err="1"/>
              <a:t>karena</a:t>
            </a:r>
            <a:r>
              <a:rPr lang="en-US" dirty="0"/>
              <a:t> target yang </a:t>
            </a:r>
            <a:r>
              <a:rPr lang="en-US" dirty="0" err="1"/>
              <a:t>dituju</a:t>
            </a:r>
            <a:r>
              <a:rPr lang="en-US" dirty="0"/>
              <a:t> </a:t>
            </a:r>
            <a:r>
              <a:rPr lang="en-US" dirty="0" err="1" smtClean="0"/>
              <a:t>adalah</a:t>
            </a:r>
            <a:r>
              <a:rPr lang="en-US" dirty="0"/>
              <a:t> </a:t>
            </a:r>
            <a:r>
              <a:rPr lang="en-US" dirty="0" err="1" smtClean="0"/>
              <a:t>pengguna</a:t>
            </a:r>
            <a:r>
              <a:rPr lang="en-US" dirty="0" smtClean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 smtClean="0"/>
              <a:t>pribadi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Penerapan</a:t>
            </a:r>
            <a:r>
              <a:rPr lang="en-US" dirty="0" smtClean="0"/>
              <a:t> </a:t>
            </a:r>
            <a:r>
              <a:rPr lang="en-US" dirty="0" err="1"/>
              <a:t>figur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</a:t>
            </a:r>
            <a:r>
              <a:rPr lang="en-US" dirty="0" err="1"/>
              <a:t>laki‐laki</a:t>
            </a:r>
            <a:r>
              <a:rPr lang="en-US" dirty="0"/>
              <a:t> </a:t>
            </a:r>
            <a:r>
              <a:rPr lang="en-US" dirty="0" err="1"/>
              <a:t>berkacamata</a:t>
            </a:r>
            <a:r>
              <a:rPr lang="en-US" dirty="0"/>
              <a:t> </a:t>
            </a:r>
            <a:r>
              <a:rPr lang="en-US" dirty="0" err="1" smtClean="0"/>
              <a:t>sebagai</a:t>
            </a:r>
            <a:r>
              <a:rPr lang="en-US" dirty="0"/>
              <a:t> </a:t>
            </a:r>
            <a:r>
              <a:rPr lang="en-US" dirty="0" err="1" smtClean="0"/>
              <a:t>penyampai</a:t>
            </a:r>
            <a:r>
              <a:rPr lang="en-US" dirty="0" smtClean="0"/>
              <a:t> </a:t>
            </a:r>
            <a:r>
              <a:rPr lang="en-US" dirty="0" err="1"/>
              <a:t>pesan</a:t>
            </a:r>
            <a:r>
              <a:rPr lang="en-US" dirty="0"/>
              <a:t>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pengguna</a:t>
            </a:r>
            <a:r>
              <a:rPr lang="en-US" dirty="0"/>
              <a:t> </a:t>
            </a:r>
            <a:r>
              <a:rPr lang="en-US" dirty="0" err="1"/>
              <a:t>kendaraan</a:t>
            </a:r>
            <a:r>
              <a:rPr lang="en-US" dirty="0"/>
              <a:t> </a:t>
            </a:r>
            <a:r>
              <a:rPr lang="en-US" dirty="0" err="1"/>
              <a:t>bermotor</a:t>
            </a:r>
            <a:r>
              <a:rPr lang="en-US" dirty="0"/>
              <a:t> </a:t>
            </a:r>
            <a:r>
              <a:rPr lang="en-US" dirty="0" err="1"/>
              <a:t>dijalanan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 smtClean="0"/>
              <a:t>laki-laki</a:t>
            </a:r>
            <a:r>
              <a:rPr lang="en-US" dirty="0"/>
              <a:t> </a:t>
            </a:r>
            <a:r>
              <a:rPr lang="sv-SE" dirty="0" smtClean="0"/>
              <a:t>yang </a:t>
            </a:r>
            <a:r>
              <a:rPr lang="sv-SE" dirty="0"/>
              <a:t>mengemudikan, meskipun tidak menutup kemungkinan pesan ditujukan </a:t>
            </a:r>
            <a:r>
              <a:rPr lang="sv-SE" dirty="0" smtClean="0"/>
              <a:t>juga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/>
              <a:t>kaum</a:t>
            </a:r>
            <a:r>
              <a:rPr lang="en-US" dirty="0"/>
              <a:t> </a:t>
            </a:r>
            <a:r>
              <a:rPr lang="en-US" dirty="0" err="1"/>
              <a:t>hawa</a:t>
            </a:r>
            <a:r>
              <a:rPr lang="en-US" dirty="0"/>
              <a:t>. </a:t>
            </a:r>
            <a:r>
              <a:rPr lang="en-US" dirty="0" err="1"/>
              <a:t>Karakter</a:t>
            </a:r>
            <a:r>
              <a:rPr lang="en-US" dirty="0"/>
              <a:t> </a:t>
            </a:r>
            <a:r>
              <a:rPr lang="en-US" dirty="0" err="1"/>
              <a:t>laki‐laki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tegas</a:t>
            </a:r>
            <a:r>
              <a:rPr lang="en-US" dirty="0"/>
              <a:t>, </a:t>
            </a:r>
            <a:r>
              <a:rPr lang="en-US" dirty="0" err="1"/>
              <a:t>berwibawa</a:t>
            </a:r>
            <a:r>
              <a:rPr lang="en-US" dirty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mengintimidasi</a:t>
            </a:r>
            <a:r>
              <a:rPr lang="en-US" dirty="0" smtClean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 smtClean="0"/>
              <a:t>membantu</a:t>
            </a:r>
            <a:r>
              <a:rPr lang="en-US" dirty="0"/>
              <a:t> </a:t>
            </a:r>
            <a:r>
              <a:rPr lang="en-US" dirty="0" err="1" smtClean="0"/>
              <a:t>tercapainya</a:t>
            </a:r>
            <a:r>
              <a:rPr lang="en-US" dirty="0" smtClean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i="1" dirty="0" smtClean="0"/>
              <a:t>audience.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" y="46482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i="1" dirty="0"/>
              <a:t>Layout </a:t>
            </a:r>
            <a:r>
              <a:rPr lang="en-US" dirty="0"/>
              <a:t>: </a:t>
            </a:r>
            <a:r>
              <a:rPr lang="en-US" dirty="0" err="1"/>
              <a:t>Penempatkan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kaca</a:t>
            </a:r>
            <a:r>
              <a:rPr lang="en-US" dirty="0"/>
              <a:t> </a:t>
            </a:r>
            <a:r>
              <a:rPr lang="en-US" dirty="0" err="1"/>
              <a:t>spion</a:t>
            </a:r>
            <a:r>
              <a:rPr lang="en-US" dirty="0"/>
              <a:t> </a:t>
            </a:r>
            <a:r>
              <a:rPr lang="en-US" dirty="0" err="1"/>
              <a:t>depan</a:t>
            </a:r>
            <a:r>
              <a:rPr lang="en-US" dirty="0"/>
              <a:t> di </a:t>
            </a:r>
            <a:r>
              <a:rPr lang="en-US" dirty="0" err="1"/>
              <a:t>sudut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 smtClean="0"/>
              <a:t>sebagai</a:t>
            </a:r>
            <a:r>
              <a:rPr lang="en-US" dirty="0"/>
              <a:t> </a:t>
            </a:r>
            <a:r>
              <a:rPr lang="en-US" i="1" dirty="0" smtClean="0"/>
              <a:t>point </a:t>
            </a:r>
            <a:r>
              <a:rPr lang="en-US" i="1" dirty="0"/>
              <a:t>of interest </a:t>
            </a:r>
            <a:r>
              <a:rPr lang="en-US" dirty="0"/>
              <a:t>yang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subjek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menyampaikan</a:t>
            </a:r>
            <a:r>
              <a:rPr lang="en-US" dirty="0"/>
              <a:t> </a:t>
            </a:r>
            <a:r>
              <a:rPr lang="en-US" dirty="0" err="1" smtClean="0"/>
              <a:t>pesan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Font </a:t>
            </a:r>
            <a:r>
              <a:rPr lang="en-US" dirty="0" err="1"/>
              <a:t>diletakan</a:t>
            </a:r>
            <a:r>
              <a:rPr lang="en-US" dirty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sebelah</a:t>
            </a:r>
            <a:r>
              <a:rPr lang="en-US" dirty="0" smtClean="0"/>
              <a:t> </a:t>
            </a:r>
            <a:r>
              <a:rPr lang="en-US" dirty="0" err="1"/>
              <a:t>kiri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huruf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penegasan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 smtClean="0"/>
              <a:t>ingin</a:t>
            </a:r>
            <a:r>
              <a:rPr lang="en-US" dirty="0" smtClean="0"/>
              <a:t> </a:t>
            </a:r>
            <a:r>
              <a:rPr lang="en-US" dirty="0" err="1" smtClean="0"/>
              <a:t>disampaikan</a:t>
            </a:r>
            <a:r>
              <a:rPr lang="en-US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Adapun</a:t>
            </a:r>
            <a:r>
              <a:rPr lang="en-US" dirty="0"/>
              <a:t>, </a:t>
            </a:r>
            <a:r>
              <a:rPr lang="en-US" i="1" dirty="0"/>
              <a:t>Headline </a:t>
            </a:r>
            <a:r>
              <a:rPr lang="en-US" dirty="0"/>
              <a:t>: </a:t>
            </a:r>
            <a:r>
              <a:rPr lang="en-US" dirty="0" err="1"/>
              <a:t>Pertamax</a:t>
            </a:r>
            <a:r>
              <a:rPr lang="en-US" dirty="0"/>
              <a:t> Istimewa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makna</a:t>
            </a:r>
            <a:r>
              <a:rPr lang="en-US" dirty="0"/>
              <a:t> </a:t>
            </a: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/>
              <a:t>bakar</a:t>
            </a:r>
            <a:r>
              <a:rPr lang="en-US" dirty="0"/>
              <a:t> </a:t>
            </a:r>
            <a:r>
              <a:rPr lang="en-US" dirty="0" err="1"/>
              <a:t>pertamax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bakar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, </a:t>
            </a:r>
            <a:r>
              <a:rPr lang="en-US" dirty="0" err="1"/>
              <a:t>pertamax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 smtClean="0"/>
              <a:t>banyak</a:t>
            </a:r>
            <a:r>
              <a:rPr lang="en-US" dirty="0"/>
              <a:t> </a:t>
            </a:r>
            <a:r>
              <a:rPr lang="en-US" dirty="0" err="1"/>
              <a:t>keunggulan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andalan</a:t>
            </a:r>
            <a:r>
              <a:rPr lang="en-US" dirty="0"/>
              <a:t> </a:t>
            </a:r>
            <a:r>
              <a:rPr lang="en-US" dirty="0" err="1"/>
              <a:t>pertmaina</a:t>
            </a:r>
            <a:r>
              <a:rPr lang="en-US" dirty="0"/>
              <a:t> yang </a:t>
            </a:r>
            <a:r>
              <a:rPr lang="en-US" dirty="0" err="1"/>
              <a:t>direkomendasikan</a:t>
            </a:r>
            <a:r>
              <a:rPr lang="en-US" dirty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kendaran</a:t>
            </a:r>
            <a:r>
              <a:rPr lang="en-US" dirty="0" smtClean="0"/>
              <a:t> </a:t>
            </a:r>
            <a:r>
              <a:rPr lang="en-US" dirty="0"/>
              <a:t>yang </a:t>
            </a:r>
            <a:r>
              <a:rPr lang="en-US" dirty="0" err="1"/>
              <a:t>diproduksi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1990 </a:t>
            </a:r>
            <a:r>
              <a:rPr lang="en-US" dirty="0" err="1"/>
              <a:t>terutama</a:t>
            </a:r>
            <a:r>
              <a:rPr lang="en-US" dirty="0"/>
              <a:t> yang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 smtClean="0"/>
              <a:t>mesin</a:t>
            </a:r>
            <a:r>
              <a:rPr lang="en-US" dirty="0" smtClean="0"/>
              <a:t> </a:t>
            </a:r>
            <a:r>
              <a:rPr lang="en-US" dirty="0" err="1" smtClean="0"/>
              <a:t>injeksi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6986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err="1" smtClean="0"/>
              <a:t>Studi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Kasus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Pertamax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Lebih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Baik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err="1" smtClean="0"/>
              <a:t>Komersial</a:t>
            </a:r>
            <a:r>
              <a:rPr lang="en-US" sz="3200" b="1" dirty="0" smtClean="0"/>
              <a:t> rasa ILM </a:t>
            </a:r>
            <a:r>
              <a:rPr lang="en-US" sz="3200" b="1" dirty="0" err="1" smtClean="0"/>
              <a:t>atau</a:t>
            </a:r>
            <a:r>
              <a:rPr lang="en-US" sz="3200" b="1" dirty="0" smtClean="0"/>
              <a:t> ILM rasa </a:t>
            </a:r>
            <a:r>
              <a:rPr lang="en-US" sz="3200" b="1" dirty="0" err="1" smtClean="0"/>
              <a:t>komersial</a:t>
            </a:r>
            <a:r>
              <a:rPr lang="en-US" sz="3200" b="1" dirty="0" smtClean="0"/>
              <a:t>?</a:t>
            </a:r>
            <a:br>
              <a:rPr lang="en-US" sz="3200" b="1" dirty="0" smtClean="0"/>
            </a:br>
            <a:endParaRPr lang="en-US" sz="3200" b="1" dirty="0"/>
          </a:p>
        </p:txBody>
      </p:sp>
      <p:pic>
        <p:nvPicPr>
          <p:cNvPr id="3" name="Pertamax - Tukul Arwana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2192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tamax - Tukul Arwana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371600"/>
            <a:ext cx="8534400" cy="4800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/>
              <a:t>Studi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Kasus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Pertamax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Lebih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Baik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err="1" smtClean="0"/>
              <a:t>Komersial</a:t>
            </a:r>
            <a:r>
              <a:rPr lang="en-US" sz="3200" b="1" dirty="0" smtClean="0"/>
              <a:t> rasa ILM </a:t>
            </a:r>
            <a:r>
              <a:rPr lang="en-US" sz="3200" b="1" dirty="0" err="1" smtClean="0"/>
              <a:t>atau</a:t>
            </a:r>
            <a:r>
              <a:rPr lang="en-US" sz="3200" b="1" dirty="0" smtClean="0"/>
              <a:t> ILM rasa </a:t>
            </a:r>
            <a:r>
              <a:rPr lang="en-US" sz="3200" b="1" dirty="0" err="1" smtClean="0"/>
              <a:t>komersial</a:t>
            </a:r>
            <a:r>
              <a:rPr lang="en-US" sz="3200" b="1" dirty="0" smtClean="0"/>
              <a:t>?</a:t>
            </a:r>
            <a:br>
              <a:rPr lang="en-US" sz="3200" b="1" dirty="0" smtClean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529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Tugas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Simak</a:t>
            </a:r>
            <a:r>
              <a:rPr lang="en-US" dirty="0" smtClean="0"/>
              <a:t> PSA Radio </a:t>
            </a:r>
            <a:r>
              <a:rPr lang="en-US" dirty="0" err="1" smtClean="0"/>
              <a:t>berikut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endParaRPr lang="en-US" dirty="0" smtClean="0"/>
          </a:p>
          <a:p>
            <a:r>
              <a:rPr lang="en-US" dirty="0" err="1" smtClean="0"/>
              <a:t>Carilah</a:t>
            </a:r>
            <a:r>
              <a:rPr lang="en-US" dirty="0" smtClean="0"/>
              <a:t> PSA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tema</a:t>
            </a:r>
            <a:r>
              <a:rPr lang="en-US" dirty="0" smtClean="0"/>
              <a:t> yang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audio visual (video) </a:t>
            </a:r>
            <a:r>
              <a:rPr lang="en-US" dirty="0" err="1" smtClean="0"/>
              <a:t>dan</a:t>
            </a:r>
            <a:r>
              <a:rPr lang="en-US" dirty="0" smtClean="0"/>
              <a:t> visual (poster, billboard </a:t>
            </a:r>
            <a:r>
              <a:rPr lang="en-US" dirty="0" err="1" smtClean="0"/>
              <a:t>dll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Berilah</a:t>
            </a:r>
            <a:r>
              <a:rPr lang="en-US" dirty="0" smtClean="0"/>
              <a:t> </a:t>
            </a:r>
            <a:r>
              <a:rPr lang="en-US" dirty="0" err="1" smtClean="0"/>
              <a:t>deskripsi</a:t>
            </a:r>
            <a:r>
              <a:rPr lang="en-US" dirty="0" smtClean="0"/>
              <a:t>/brief </a:t>
            </a:r>
            <a:r>
              <a:rPr lang="en-US" dirty="0" err="1" smtClean="0"/>
              <a:t>mengapa</a:t>
            </a:r>
            <a:r>
              <a:rPr lang="en-US" dirty="0" smtClean="0"/>
              <a:t> </a:t>
            </a:r>
            <a:r>
              <a:rPr lang="en-US" dirty="0" err="1" smtClean="0"/>
              <a:t>iklan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tema</a:t>
            </a:r>
            <a:r>
              <a:rPr lang="en-US" dirty="0" smtClean="0"/>
              <a:t> yang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PSA Radio</a:t>
            </a:r>
          </a:p>
          <a:p>
            <a:r>
              <a:rPr lang="en-US" dirty="0" err="1" smtClean="0"/>
              <a:t>Kerjakan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format PPT</a:t>
            </a:r>
            <a:r>
              <a:rPr lang="en-US" dirty="0"/>
              <a:t> </a:t>
            </a:r>
            <a:r>
              <a:rPr lang="en-US" dirty="0" smtClean="0"/>
              <a:t>(power point)</a:t>
            </a:r>
          </a:p>
          <a:p>
            <a:r>
              <a:rPr lang="en-US" dirty="0" err="1" smtClean="0"/>
              <a:t>Kirim</a:t>
            </a:r>
            <a:r>
              <a:rPr lang="en-US" dirty="0" smtClean="0"/>
              <a:t> link (</a:t>
            </a:r>
            <a:r>
              <a:rPr lang="en-US" dirty="0" err="1" smtClean="0"/>
              <a:t>tautan</a:t>
            </a:r>
            <a:r>
              <a:rPr lang="en-US" dirty="0" smtClean="0"/>
              <a:t>) file PPT </a:t>
            </a:r>
            <a:r>
              <a:rPr lang="en-US" dirty="0" err="1" smtClean="0"/>
              <a:t>tersebut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kirim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email: </a:t>
            </a:r>
            <a:r>
              <a:rPr lang="en-US" dirty="0" smtClean="0">
                <a:hlinkClick r:id="rId2"/>
              </a:rPr>
              <a:t>andribw.ueu@gmail.com</a:t>
            </a:r>
            <a:r>
              <a:rPr lang="en-US" dirty="0" smtClean="0"/>
              <a:t>,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filenya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15MB.</a:t>
            </a:r>
          </a:p>
          <a:p>
            <a:r>
              <a:rPr lang="en-US" dirty="0" err="1" smtClean="0"/>
              <a:t>Tugas</a:t>
            </a:r>
            <a:r>
              <a:rPr lang="en-US" dirty="0" smtClean="0"/>
              <a:t> </a:t>
            </a:r>
            <a:r>
              <a:rPr lang="en-US" dirty="0" err="1" smtClean="0"/>
              <a:t>dikirim</a:t>
            </a:r>
            <a:r>
              <a:rPr lang="en-US" dirty="0" smtClean="0"/>
              <a:t> paling </a:t>
            </a:r>
            <a:r>
              <a:rPr lang="en-US" dirty="0" err="1" smtClean="0"/>
              <a:t>lambat</a:t>
            </a:r>
            <a:r>
              <a:rPr lang="en-US" dirty="0" smtClean="0"/>
              <a:t> </a:t>
            </a:r>
            <a:r>
              <a:rPr lang="en-US" dirty="0" err="1" smtClean="0"/>
              <a:t>tgl</a:t>
            </a:r>
            <a:r>
              <a:rPr lang="en-US" dirty="0" smtClean="0"/>
              <a:t> 30 April 2018 </a:t>
            </a:r>
            <a:r>
              <a:rPr lang="en-US" dirty="0" err="1" smtClean="0"/>
              <a:t>pk</a:t>
            </a:r>
            <a:r>
              <a:rPr lang="en-US" dirty="0" smtClean="0"/>
              <a:t> 23:59:59</a:t>
            </a:r>
          </a:p>
        </p:txBody>
      </p:sp>
    </p:spTree>
    <p:extLst>
      <p:ext uri="{BB962C8B-B14F-4D97-AF65-F5344CB8AC3E}">
        <p14:creationId xmlns:p14="http://schemas.microsoft.com/office/powerpoint/2010/main" val="3491002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PSA #1</a:t>
            </a:r>
            <a:br>
              <a:rPr lang="en-US" dirty="0" smtClean="0"/>
            </a:br>
            <a:r>
              <a:rPr lang="en-US" dirty="0" smtClean="0"/>
              <a:t>ILM audio – Anti </a:t>
            </a:r>
            <a:r>
              <a:rPr lang="en-US" dirty="0" err="1" smtClean="0"/>
              <a:t>Rokok</a:t>
            </a:r>
            <a:endParaRPr lang="en-US" dirty="0"/>
          </a:p>
        </p:txBody>
      </p:sp>
      <p:pic>
        <p:nvPicPr>
          <p:cNvPr id="3" name="Radio Ads - Anti Smo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12954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PSA #2</a:t>
            </a:r>
            <a:br>
              <a:rPr lang="en-US" dirty="0" smtClean="0"/>
            </a:br>
            <a:r>
              <a:rPr lang="en-US" dirty="0" smtClean="0"/>
              <a:t>ILM audio - Recycling</a:t>
            </a:r>
            <a:endParaRPr lang="en-US" dirty="0"/>
          </a:p>
        </p:txBody>
      </p:sp>
      <p:pic>
        <p:nvPicPr>
          <p:cNvPr id="3" name="Radio Ads - Recycl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" y="12192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8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86125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TERIMA KASIH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H. Andri </a:t>
            </a:r>
            <a:r>
              <a:rPr lang="en-US" dirty="0" smtClean="0"/>
              <a:t>Budiwidodo, </a:t>
            </a:r>
            <a:r>
              <a:rPr lang="en-US" dirty="0" err="1" smtClean="0"/>
              <a:t>S.Si</a:t>
            </a:r>
            <a:r>
              <a:rPr lang="en-US" dirty="0" smtClean="0"/>
              <a:t>., </a:t>
            </a:r>
            <a:r>
              <a:rPr lang="en-US" dirty="0" err="1" smtClean="0"/>
              <a:t>M.I.Kom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t="8019" r="10967" b="14471"/>
          <a:stretch/>
        </p:blipFill>
        <p:spPr>
          <a:xfrm>
            <a:off x="3810000" y="2057400"/>
            <a:ext cx="1392072" cy="13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Buku</a:t>
            </a:r>
            <a:r>
              <a:rPr lang="en-US" b="1" dirty="0" smtClean="0"/>
              <a:t> </a:t>
            </a:r>
            <a:r>
              <a:rPr lang="en-US" b="1" dirty="0" err="1" smtClean="0"/>
              <a:t>Acuan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78792"/>
            <a:ext cx="4390931" cy="5321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57021"/>
            <a:ext cx="3645074" cy="5321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52600" y="6477000"/>
            <a:ext cx="106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Pujiyanto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4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Buku</a:t>
            </a:r>
            <a:r>
              <a:rPr lang="en-US" b="1" dirty="0" smtClean="0"/>
              <a:t> </a:t>
            </a:r>
            <a:r>
              <a:rPr lang="en-US" b="1" dirty="0" err="1" smtClean="0"/>
              <a:t>Acuan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31900"/>
            <a:ext cx="4038600" cy="516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31899"/>
            <a:ext cx="3810000" cy="5090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6477000"/>
            <a:ext cx="154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Rhenald</a:t>
            </a:r>
            <a:r>
              <a:rPr lang="en-US" dirty="0" smtClean="0"/>
              <a:t> </a:t>
            </a:r>
            <a:r>
              <a:rPr lang="en-US" dirty="0" err="1" smtClean="0"/>
              <a:t>Kasali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59317" y="6411686"/>
            <a:ext cx="150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Kustrianto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Materi</a:t>
            </a:r>
            <a:r>
              <a:rPr lang="en-US" dirty="0" smtClean="0"/>
              <a:t> </a:t>
            </a:r>
            <a:r>
              <a:rPr lang="en-US" dirty="0" err="1" smtClean="0"/>
              <a:t>pembahasan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Pembahasan</a:t>
            </a:r>
            <a:r>
              <a:rPr lang="en-US" dirty="0" smtClean="0"/>
              <a:t> kali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mengenai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, </a:t>
            </a:r>
            <a:r>
              <a:rPr lang="en-US" dirty="0" err="1" smtClean="0"/>
              <a:t>yaitu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err="1" smtClean="0"/>
              <a:t>Sejarah</a:t>
            </a:r>
            <a:r>
              <a:rPr lang="en-US" dirty="0" smtClean="0"/>
              <a:t> Media </a:t>
            </a:r>
            <a:r>
              <a:rPr lang="en-US" dirty="0" err="1" smtClean="0"/>
              <a:t>Komunikasi</a:t>
            </a:r>
            <a:endParaRPr lang="en-US" dirty="0" smtClean="0"/>
          </a:p>
          <a:p>
            <a:r>
              <a:rPr lang="en-US" dirty="0" smtClean="0"/>
              <a:t>Media </a:t>
            </a:r>
            <a:r>
              <a:rPr lang="en-US" dirty="0" err="1" smtClean="0"/>
              <a:t>Komunikasi</a:t>
            </a:r>
            <a:endParaRPr lang="en-US" dirty="0" smtClean="0"/>
          </a:p>
          <a:p>
            <a:r>
              <a:rPr lang="en-US" dirty="0" smtClean="0"/>
              <a:t>Proses </a:t>
            </a:r>
            <a:r>
              <a:rPr lang="en-US" dirty="0" err="1" smtClean="0"/>
              <a:t>Komunikasi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1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Don’t text and drive</a:t>
            </a:r>
            <a:br>
              <a:rPr lang="en-US" b="1" dirty="0" smtClean="0"/>
            </a:br>
            <a:r>
              <a:rPr lang="en-US" b="1" dirty="0" smtClean="0"/>
              <a:t>ILM audio visual</a:t>
            </a:r>
            <a:endParaRPr lang="en-US" b="1" dirty="0"/>
          </a:p>
        </p:txBody>
      </p:sp>
      <p:pic>
        <p:nvPicPr>
          <p:cNvPr id="3" name="PSA - Dont texting while you driv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15240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Don’t text and drive</a:t>
            </a:r>
            <a:br>
              <a:rPr lang="en-US" b="1" dirty="0" smtClean="0"/>
            </a:br>
            <a:r>
              <a:rPr lang="en-US" b="1" dirty="0" smtClean="0"/>
              <a:t>ILM audio (radio)</a:t>
            </a:r>
            <a:endParaRPr lang="en-US" b="1" dirty="0"/>
          </a:p>
        </p:txBody>
      </p:sp>
      <p:pic>
        <p:nvPicPr>
          <p:cNvPr id="3" name="Radio Ads - Dont text while driv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799" y="12954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1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Don’t text and drive</a:t>
            </a:r>
            <a:br>
              <a:rPr lang="en-US" b="1" dirty="0" smtClean="0"/>
            </a:br>
            <a:r>
              <a:rPr lang="en-US" b="1" dirty="0" smtClean="0"/>
              <a:t>ILM visual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958883" cy="2634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99" y="1219200"/>
            <a:ext cx="4122295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977482"/>
            <a:ext cx="3919139" cy="2728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99" y="3981111"/>
            <a:ext cx="4122295" cy="27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3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Sejarah</a:t>
            </a:r>
            <a:r>
              <a:rPr lang="en-US" b="1" dirty="0" smtClean="0"/>
              <a:t> Media </a:t>
            </a:r>
            <a:r>
              <a:rPr lang="en-US" b="1" dirty="0" err="1" smtClean="0"/>
              <a:t>Komunikasi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219200"/>
            <a:ext cx="4495800" cy="4525963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Sejarah</a:t>
            </a:r>
            <a:r>
              <a:rPr lang="en-US" sz="2400" dirty="0" smtClean="0"/>
              <a:t> media </a:t>
            </a:r>
            <a:r>
              <a:rPr lang="en-US" sz="2400" dirty="0" err="1" smtClean="0"/>
              <a:t>komunikasi</a:t>
            </a:r>
            <a:r>
              <a:rPr lang="en-US" sz="2400" dirty="0" smtClean="0"/>
              <a:t> </a:t>
            </a:r>
            <a:r>
              <a:rPr lang="en-US" sz="2400" dirty="0" err="1" smtClean="0"/>
              <a:t>sangat</a:t>
            </a:r>
            <a:r>
              <a:rPr lang="en-US" sz="2400" dirty="0" smtClean="0"/>
              <a:t> </a:t>
            </a:r>
            <a:r>
              <a:rPr lang="en-US" sz="2400" dirty="0" err="1" smtClean="0"/>
              <a:t>terlihat</a:t>
            </a:r>
            <a:r>
              <a:rPr lang="en-US" sz="2400" dirty="0" smtClean="0"/>
              <a:t> di </a:t>
            </a:r>
            <a:r>
              <a:rPr lang="en-US" sz="2400" dirty="0" err="1" smtClean="0"/>
              <a:t>kota</a:t>
            </a:r>
            <a:r>
              <a:rPr lang="en-US" sz="2400" dirty="0" smtClean="0"/>
              <a:t> Roma </a:t>
            </a:r>
            <a:r>
              <a:rPr lang="en-US" sz="2400" dirty="0" err="1" smtClean="0"/>
              <a:t>pada</a:t>
            </a:r>
            <a:r>
              <a:rPr lang="en-US" sz="2400" dirty="0" smtClean="0"/>
              <a:t> masa </a:t>
            </a:r>
            <a:r>
              <a:rPr lang="en-US" sz="2400" dirty="0" err="1" smtClean="0"/>
              <a:t>pemerintahan</a:t>
            </a:r>
            <a:r>
              <a:rPr lang="en-US" sz="2400" dirty="0" smtClean="0"/>
              <a:t> Julius Caesar (100 – 44 SM), </a:t>
            </a:r>
            <a:r>
              <a:rPr lang="en-US" sz="2400" dirty="0" err="1" smtClean="0"/>
              <a:t>yaitu</a:t>
            </a:r>
            <a:r>
              <a:rPr lang="en-US" sz="2400" dirty="0" smtClean="0"/>
              <a:t> media </a:t>
            </a:r>
            <a:r>
              <a:rPr lang="en-US" sz="2400" dirty="0" err="1" smtClean="0"/>
              <a:t>komunikasi</a:t>
            </a:r>
            <a:r>
              <a:rPr lang="en-US" sz="2400" dirty="0" smtClean="0"/>
              <a:t> </a:t>
            </a:r>
            <a:r>
              <a:rPr lang="en-US" sz="2400" dirty="0" err="1" smtClean="0"/>
              <a:t>berupa</a:t>
            </a:r>
            <a:r>
              <a:rPr lang="en-US" sz="2400" dirty="0" smtClean="0"/>
              <a:t> </a:t>
            </a:r>
            <a:r>
              <a:rPr lang="en-US" sz="2400" dirty="0" err="1" smtClean="0"/>
              <a:t>papan</a:t>
            </a:r>
            <a:r>
              <a:rPr lang="en-US" sz="2400" dirty="0" smtClean="0"/>
              <a:t> </a:t>
            </a:r>
            <a:r>
              <a:rPr lang="en-US" sz="2400" dirty="0" err="1" smtClean="0"/>
              <a:t>pengumuman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gib</a:t>
            </a:r>
            <a:r>
              <a:rPr lang="en-US" sz="2400" dirty="0" smtClean="0"/>
              <a:t> </a:t>
            </a:r>
            <a:r>
              <a:rPr lang="en-US" sz="2400" dirty="0" err="1" smtClean="0"/>
              <a:t>putih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Revolusi</a:t>
            </a:r>
            <a:r>
              <a:rPr lang="en-US" sz="2400" dirty="0" smtClean="0"/>
              <a:t> </a:t>
            </a:r>
            <a:r>
              <a:rPr lang="en-US" sz="2400" dirty="0" err="1" smtClean="0"/>
              <a:t>Industri</a:t>
            </a:r>
            <a:r>
              <a:rPr lang="en-US" sz="2400" dirty="0" smtClean="0"/>
              <a:t> di </a:t>
            </a:r>
            <a:r>
              <a:rPr lang="en-US" sz="2400" dirty="0" err="1" smtClean="0"/>
              <a:t>Inggris</a:t>
            </a:r>
            <a:r>
              <a:rPr lang="en-US" sz="2400" dirty="0" smtClean="0"/>
              <a:t> </a:t>
            </a:r>
            <a:r>
              <a:rPr lang="en-US" sz="2400" dirty="0" err="1" smtClean="0"/>
              <a:t>sangat</a:t>
            </a:r>
            <a:r>
              <a:rPr lang="en-US" sz="2400" dirty="0" smtClean="0"/>
              <a:t> </a:t>
            </a:r>
            <a:r>
              <a:rPr lang="en-US" sz="2400" dirty="0" err="1" smtClean="0"/>
              <a:t>berpengaruh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pengetahuan</a:t>
            </a:r>
            <a:r>
              <a:rPr lang="en-US" sz="2400" dirty="0" smtClean="0"/>
              <a:t> </a:t>
            </a:r>
            <a:r>
              <a:rPr lang="en-US" sz="2400" dirty="0" err="1" smtClean="0"/>
              <a:t>bidang</a:t>
            </a:r>
            <a:r>
              <a:rPr lang="en-US" sz="2400" dirty="0" smtClean="0"/>
              <a:t> media </a:t>
            </a:r>
            <a:r>
              <a:rPr lang="en-US" sz="2400" dirty="0" err="1" smtClean="0"/>
              <a:t>komunikasi</a:t>
            </a:r>
            <a:r>
              <a:rPr lang="en-US" sz="2400" dirty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adanya</a:t>
            </a:r>
            <a:r>
              <a:rPr lang="en-US" sz="2400" dirty="0" smtClean="0"/>
              <a:t> </a:t>
            </a:r>
            <a:r>
              <a:rPr lang="en-US" sz="2400" dirty="0" err="1" smtClean="0"/>
              <a:t>surat</a:t>
            </a:r>
            <a:r>
              <a:rPr lang="en-US" sz="2400" dirty="0" smtClean="0"/>
              <a:t> </a:t>
            </a:r>
            <a:r>
              <a:rPr lang="en-US" sz="2400" dirty="0" err="1" smtClean="0"/>
              <a:t>kabar</a:t>
            </a:r>
            <a:r>
              <a:rPr lang="en-US" sz="2400" dirty="0" smtClean="0"/>
              <a:t> </a:t>
            </a:r>
            <a:r>
              <a:rPr lang="en-US" sz="2400" dirty="0" err="1" smtClean="0"/>
              <a:t>sekaligus</a:t>
            </a:r>
            <a:r>
              <a:rPr lang="en-US" sz="2400" dirty="0" smtClean="0"/>
              <a:t> media </a:t>
            </a:r>
            <a:r>
              <a:rPr lang="en-US" sz="2400" dirty="0" err="1" smtClean="0"/>
              <a:t>komunikasi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iklan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sering</a:t>
            </a:r>
            <a:r>
              <a:rPr lang="en-US" sz="2400" dirty="0" smtClean="0"/>
              <a:t> </a:t>
            </a:r>
            <a:r>
              <a:rPr lang="en-US" sz="2400" dirty="0" err="1" smtClean="0"/>
              <a:t>muncul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surat</a:t>
            </a:r>
            <a:r>
              <a:rPr lang="en-US" sz="2400" dirty="0" smtClean="0"/>
              <a:t> </a:t>
            </a:r>
            <a:r>
              <a:rPr lang="en-US" sz="2400" dirty="0" err="1" smtClean="0"/>
              <a:t>kabar</a:t>
            </a:r>
            <a:r>
              <a:rPr lang="en-US" sz="2400" dirty="0" smtClean="0"/>
              <a:t> </a:t>
            </a:r>
            <a:r>
              <a:rPr lang="en-US" sz="2400" dirty="0" err="1" smtClean="0"/>
              <a:t>waktu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0" y="885825"/>
            <a:ext cx="43214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1169</Words>
  <Application>Microsoft Office PowerPoint</Application>
  <PresentationFormat>On-screen Show (4:3)</PresentationFormat>
  <Paragraphs>81</Paragraphs>
  <Slides>28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Mata kuliah IKLAN LAYANAN MASYARAKAT</vt:lpstr>
      <vt:lpstr>PowerPoint Presentation</vt:lpstr>
      <vt:lpstr>Buku Acuan</vt:lpstr>
      <vt:lpstr>Buku Acuan</vt:lpstr>
      <vt:lpstr>Materi pembahasan hari ini</vt:lpstr>
      <vt:lpstr>Don’t text and drive ILM audio visual</vt:lpstr>
      <vt:lpstr>Don’t text and drive ILM audio (radio)</vt:lpstr>
      <vt:lpstr>Don’t text and drive ILM visual</vt:lpstr>
      <vt:lpstr>Sejarah Media Komunikasi</vt:lpstr>
      <vt:lpstr>Sejarah Media Komunikasi</vt:lpstr>
      <vt:lpstr>Sejarah Media Komunikasi</vt:lpstr>
      <vt:lpstr>Media Komunikasi</vt:lpstr>
      <vt:lpstr>Proses Komunikasi</vt:lpstr>
      <vt:lpstr>Studi kasus: TPST Bantargebang ILM tema apa yang tepat?</vt:lpstr>
      <vt:lpstr>Studi kasus: TPST Bantargebang ILM tema apa yang tepat?</vt:lpstr>
      <vt:lpstr>Iklan Layanan Masyarakat dengan media poster</vt:lpstr>
      <vt:lpstr>Iklan Layanan Masyarakat dengan media poster</vt:lpstr>
      <vt:lpstr>Iklan Layanan Masyarakat dengan media Billboard</vt:lpstr>
      <vt:lpstr>Iklan Layanan Masyarakat dengan media Billboard</vt:lpstr>
      <vt:lpstr>Strategi Kreatif</vt:lpstr>
      <vt:lpstr>Iklan Layanan Masyarakat dengan media online</vt:lpstr>
      <vt:lpstr>Iklan Layanan Masyarakat dengan media online</vt:lpstr>
      <vt:lpstr>Studi Kasus: Pertamax Lebih Baik Komersial rasa ILM atau ILM rasa komersial? </vt:lpstr>
      <vt:lpstr>PowerPoint Presentation</vt:lpstr>
      <vt:lpstr>Tugas</vt:lpstr>
      <vt:lpstr>PSA #1 ILM audio – Anti Rokok</vt:lpstr>
      <vt:lpstr>PSA #2 ILM audio - Recycling</vt:lpstr>
      <vt:lpstr>TERIMA KASIH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ABWidodo</dc:creator>
  <cp:lastModifiedBy>ABWidodo</cp:lastModifiedBy>
  <cp:revision>62</cp:revision>
  <dcterms:created xsi:type="dcterms:W3CDTF">2018-03-24T00:44:02Z</dcterms:created>
  <dcterms:modified xsi:type="dcterms:W3CDTF">2019-04-01T07:29:33Z</dcterms:modified>
</cp:coreProperties>
</file>