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Verdana"/>
        <a:ea typeface="Verdana"/>
        <a:cs typeface="Verdana"/>
        <a:sym typeface="Verdana"/>
      </a:defRPr>
    </a:lvl1pPr>
    <a:lvl2pPr marL="0" marR="0" indent="45720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Verdana"/>
        <a:ea typeface="Verdana"/>
        <a:cs typeface="Verdana"/>
        <a:sym typeface="Verdana"/>
      </a:defRPr>
    </a:lvl2pPr>
    <a:lvl3pPr marL="0" marR="0" indent="91440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Verdana"/>
        <a:ea typeface="Verdana"/>
        <a:cs typeface="Verdana"/>
        <a:sym typeface="Verdana"/>
      </a:defRPr>
    </a:lvl3pPr>
    <a:lvl4pPr marL="0" marR="0" indent="137160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Verdana"/>
        <a:ea typeface="Verdana"/>
        <a:cs typeface="Verdana"/>
        <a:sym typeface="Verdana"/>
      </a:defRPr>
    </a:lvl4pPr>
    <a:lvl5pPr marL="0" marR="0" indent="182880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Verdana"/>
        <a:ea typeface="Verdana"/>
        <a:cs typeface="Verdana"/>
        <a:sym typeface="Verdana"/>
      </a:defRPr>
    </a:lvl5pPr>
    <a:lvl6pPr marL="0" marR="0" indent="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Verdana"/>
        <a:ea typeface="Verdana"/>
        <a:cs typeface="Verdana"/>
        <a:sym typeface="Verdana"/>
      </a:defRPr>
    </a:lvl6pPr>
    <a:lvl7pPr marL="0" marR="0" indent="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Verdana"/>
        <a:ea typeface="Verdana"/>
        <a:cs typeface="Verdana"/>
        <a:sym typeface="Verdana"/>
      </a:defRPr>
    </a:lvl7pPr>
    <a:lvl8pPr marL="0" marR="0" indent="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Verdana"/>
        <a:ea typeface="Verdana"/>
        <a:cs typeface="Verdana"/>
        <a:sym typeface="Verdana"/>
      </a:defRPr>
    </a:lvl8pPr>
    <a:lvl9pPr marL="0" marR="0" indent="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Verdana"/>
        <a:ea typeface="Verdana"/>
        <a:cs typeface="Verdana"/>
        <a:sym typeface="Verdan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DCC"/>
          </a:solidFill>
        </a:fill>
      </a:tcStyle>
    </a:wholeTbl>
    <a:band2H>
      <a:tcTxStyle/>
      <a:tcStyle>
        <a:tcBdr/>
        <a:fill>
          <a:solidFill>
            <a:srgbClr val="FFEFE7"/>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Verdana"/>
          <a:ea typeface="Verdana"/>
          <a:cs typeface="Verdan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Verdana"/>
          <a:ea typeface="Verdana"/>
          <a:cs typeface="Verdan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Verdana"/>
          <a:ea typeface="Verdana"/>
          <a:cs typeface="Verdan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Verdana"/>
          <a:ea typeface="Verdana"/>
          <a:cs typeface="Verdan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Verdana"/>
          <a:ea typeface="Verdana"/>
          <a:cs typeface="Verdan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Verdana"/>
          <a:ea typeface="Verdana"/>
          <a:cs typeface="Verdan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Verdana"/>
          <a:ea typeface="Verdana"/>
          <a:cs typeface="Verdan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Shape 36"/>
          <p:cNvSpPr>
            <a:spLocks noGrp="1" noRot="1" noChangeAspect="1"/>
          </p:cNvSpPr>
          <p:nvPr>
            <p:ph type="sldImg"/>
          </p:nvPr>
        </p:nvSpPr>
        <p:spPr>
          <a:xfrm>
            <a:off x="1143000" y="685800"/>
            <a:ext cx="4572000" cy="3429000"/>
          </a:xfrm>
          <a:prstGeom prst="rect">
            <a:avLst/>
          </a:prstGeom>
        </p:spPr>
        <p:txBody>
          <a:bodyPr/>
          <a:lstStyle/>
          <a:p>
            <a:endParaRPr/>
          </a:p>
        </p:txBody>
      </p:sp>
      <p:sp>
        <p:nvSpPr>
          <p:cNvPr id="37" name="Shape 3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Times New Roman"/>
      </a:defRPr>
    </a:lvl1pPr>
    <a:lvl2pPr indent="228600" latinLnBrk="0">
      <a:spcBef>
        <a:spcPts val="400"/>
      </a:spcBef>
      <a:defRPr sz="1200">
        <a:latin typeface="+mn-lt"/>
        <a:ea typeface="+mn-ea"/>
        <a:cs typeface="+mn-cs"/>
        <a:sym typeface="Times New Roman"/>
      </a:defRPr>
    </a:lvl2pPr>
    <a:lvl3pPr indent="457200" latinLnBrk="0">
      <a:spcBef>
        <a:spcPts val="400"/>
      </a:spcBef>
      <a:defRPr sz="1200">
        <a:latin typeface="+mn-lt"/>
        <a:ea typeface="+mn-ea"/>
        <a:cs typeface="+mn-cs"/>
        <a:sym typeface="Times New Roman"/>
      </a:defRPr>
    </a:lvl3pPr>
    <a:lvl4pPr indent="685800" latinLnBrk="0">
      <a:spcBef>
        <a:spcPts val="400"/>
      </a:spcBef>
      <a:defRPr sz="1200">
        <a:latin typeface="+mn-lt"/>
        <a:ea typeface="+mn-ea"/>
        <a:cs typeface="+mn-cs"/>
        <a:sym typeface="Times New Roman"/>
      </a:defRPr>
    </a:lvl4pPr>
    <a:lvl5pPr indent="914400" latinLnBrk="0">
      <a:spcBef>
        <a:spcPts val="400"/>
      </a:spcBef>
      <a:defRPr sz="1200">
        <a:latin typeface="+mn-lt"/>
        <a:ea typeface="+mn-ea"/>
        <a:cs typeface="+mn-cs"/>
        <a:sym typeface="Times New Roman"/>
      </a:defRPr>
    </a:lvl5pPr>
    <a:lvl6pPr indent="1143000" latinLnBrk="0">
      <a:spcBef>
        <a:spcPts val="400"/>
      </a:spcBef>
      <a:defRPr sz="1200">
        <a:latin typeface="+mn-lt"/>
        <a:ea typeface="+mn-ea"/>
        <a:cs typeface="+mn-cs"/>
        <a:sym typeface="Times New Roman"/>
      </a:defRPr>
    </a:lvl6pPr>
    <a:lvl7pPr indent="1371600" latinLnBrk="0">
      <a:spcBef>
        <a:spcPts val="400"/>
      </a:spcBef>
      <a:defRPr sz="1200">
        <a:latin typeface="+mn-lt"/>
        <a:ea typeface="+mn-ea"/>
        <a:cs typeface="+mn-cs"/>
        <a:sym typeface="Times New Roman"/>
      </a:defRPr>
    </a:lvl7pPr>
    <a:lvl8pPr indent="1600200" latinLnBrk="0">
      <a:spcBef>
        <a:spcPts val="400"/>
      </a:spcBef>
      <a:defRPr sz="1200">
        <a:latin typeface="+mn-lt"/>
        <a:ea typeface="+mn-ea"/>
        <a:cs typeface="+mn-cs"/>
        <a:sym typeface="Times New Roman"/>
      </a:defRPr>
    </a:lvl8pPr>
    <a:lvl9pPr indent="1828800" latinLnBrk="0">
      <a:spcBef>
        <a:spcPts val="400"/>
      </a:spcBef>
      <a:defRPr sz="1200">
        <a:latin typeface="+mn-lt"/>
        <a:ea typeface="+mn-ea"/>
        <a:cs typeface="+mn-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2" name="Title Text"/>
          <p:cNvSpPr txBox="1">
            <a:spLocks noGrp="1"/>
          </p:cNvSpPr>
          <p:nvPr>
            <p:ph type="title"/>
          </p:nvPr>
        </p:nvSpPr>
        <p:spPr>
          <a:xfrm>
            <a:off x="457200" y="274637"/>
            <a:ext cx="8229600" cy="1143001"/>
          </a:xfrm>
          <a:prstGeom prst="rect">
            <a:avLst/>
          </a:prstGeom>
        </p:spPr>
        <p:txBody>
          <a:bodyPr anchor="t">
            <a:normAutofit/>
          </a:bodyPr>
          <a:lstStyle/>
          <a:p>
            <a:r>
              <a:t>Title Text</a:t>
            </a:r>
          </a:p>
        </p:txBody>
      </p:sp>
      <p:sp>
        <p:nvSpPr>
          <p:cNvPr id="23" name="Body Level One…"/>
          <p:cNvSpPr txBox="1">
            <a:spLocks noGrp="1"/>
          </p:cNvSpPr>
          <p:nvPr>
            <p:ph type="body" idx="1"/>
          </p:nvPr>
        </p:nvSpPr>
        <p:spPr>
          <a:xfrm>
            <a:off x="457200" y="1600200"/>
            <a:ext cx="8229600" cy="452596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 y="6629400"/>
            <a:ext cx="9144002" cy="228600"/>
          </a:xfrm>
          <a:prstGeom prst="rect">
            <a:avLst/>
          </a:prstGeom>
          <a:solidFill>
            <a:schemeClr val="accent2"/>
          </a:solidFill>
          <a:ln w="12700">
            <a:miter lim="400000"/>
          </a:ln>
        </p:spPr>
        <p:txBody>
          <a:bodyPr lIns="45719" rIns="45719" anchor="ctr"/>
          <a:lstStyle/>
          <a:p>
            <a:pPr algn="l">
              <a:defRPr sz="1800"/>
            </a:pPr>
            <a:endParaRPr/>
          </a:p>
        </p:txBody>
      </p:sp>
      <p:sp>
        <p:nvSpPr>
          <p:cNvPr id="3" name="Slide Number"/>
          <p:cNvSpPr txBox="1">
            <a:spLocks noGrp="1"/>
          </p:cNvSpPr>
          <p:nvPr>
            <p:ph type="sldNum" sz="quarter" idx="2"/>
          </p:nvPr>
        </p:nvSpPr>
        <p:spPr>
          <a:xfrm>
            <a:off x="7429271" y="6232842"/>
            <a:ext cx="381458" cy="396241"/>
          </a:xfrm>
          <a:prstGeom prst="rect">
            <a:avLst/>
          </a:prstGeom>
          <a:ln w="12700">
            <a:miter lim="400000"/>
          </a:ln>
        </p:spPr>
        <p:txBody>
          <a:bodyPr wrap="none" lIns="45719" rIns="45719" anchor="ctr">
            <a:spAutoFit/>
          </a:bodyPr>
          <a:lstStyle>
            <a:lvl1pPr>
              <a:defRPr>
                <a:latin typeface="Tahoma"/>
                <a:ea typeface="Tahoma"/>
                <a:cs typeface="Tahoma"/>
                <a:sym typeface="Tahoma"/>
              </a:defRPr>
            </a:lvl1pPr>
          </a:lstStyle>
          <a:p>
            <a:fld id="{86CB4B4D-7CA3-9044-876B-883B54F8677D}" type="slidenum">
              <a:t>‹#›</a:t>
            </a:fld>
            <a:endParaRPr/>
          </a:p>
        </p:txBody>
      </p:sp>
      <p:sp>
        <p:nvSpPr>
          <p:cNvPr id="4" name="Line"/>
          <p:cNvSpPr/>
          <p:nvPr/>
        </p:nvSpPr>
        <p:spPr>
          <a:xfrm>
            <a:off x="304800" y="836613"/>
            <a:ext cx="8458200" cy="1587"/>
          </a:xfrm>
          <a:prstGeom prst="line">
            <a:avLst/>
          </a:prstGeom>
          <a:ln w="25400">
            <a:solidFill>
              <a:schemeClr val="accent1"/>
            </a:solidFill>
          </a:ln>
          <a:effectLst>
            <a:outerShdw blurRad="63500" dist="20000" dir="5400000" rotWithShape="0">
              <a:srgbClr val="000000">
                <a:alpha val="37998"/>
              </a:srgbClr>
            </a:outerShdw>
          </a:effectLst>
        </p:spPr>
        <p:txBody>
          <a:bodyPr lIns="45719" rIns="45719"/>
          <a:lstStyle/>
          <a:p>
            <a:endParaRPr/>
          </a:p>
        </p:txBody>
      </p:sp>
      <p:sp>
        <p:nvSpPr>
          <p:cNvPr id="5" name="Copyright © 2010 Pearson Education, Inc. publishing as Prentice Hall"/>
          <p:cNvSpPr txBox="1"/>
          <p:nvPr/>
        </p:nvSpPr>
        <p:spPr>
          <a:xfrm>
            <a:off x="0" y="6297612"/>
            <a:ext cx="7997825" cy="26425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defRPr sz="1200">
                <a:latin typeface="Arial"/>
                <a:ea typeface="Arial"/>
                <a:cs typeface="Arial"/>
                <a:sym typeface="Arial"/>
              </a:defRPr>
            </a:lvl1pPr>
          </a:lstStyle>
          <a:p>
            <a:r>
              <a:t>Copyright © 2010 Pearson Education, Inc. publishing as Prentice Hall</a:t>
            </a:r>
          </a:p>
        </p:txBody>
      </p:sp>
      <p:sp>
        <p:nvSpPr>
          <p:cNvPr id="6"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7"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1pPr>
      <a:lvl2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2pPr>
      <a:lvl3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3pPr>
      <a:lvl4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4pPr>
      <a:lvl5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5pPr>
      <a:lvl6pPr marL="0" marR="0" indent="45720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6pPr>
      <a:lvl7pPr marL="0" marR="0" indent="91440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7pPr>
      <a:lvl8pPr marL="0" marR="0" indent="137160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8pPr>
      <a:lvl9pPr marL="0" marR="0" indent="182880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Verdana"/>
          <a:ea typeface="Verdana"/>
          <a:cs typeface="Verdana"/>
          <a:sym typeface="Verdana"/>
        </a:defRPr>
      </a:lvl9pPr>
    </p:titleStyle>
    <p:bodyStyle>
      <a:lvl1pPr marL="342900" marR="0" indent="-3429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1pPr>
      <a:lvl2pPr marL="800100" marR="0" indent="-3429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2pPr>
      <a:lvl3pPr marL="1143000" marR="0" indent="-2286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3pPr>
      <a:lvl4pPr marL="1714500" marR="0" indent="-3429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4pPr>
      <a:lvl5pPr marL="21336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5pPr>
      <a:lvl6pPr marL="25908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6pPr>
      <a:lvl7pPr marL="30480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7pPr>
      <a:lvl8pPr marL="35052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8pPr>
      <a:lvl9pPr marL="3962400" marR="0" indent="-304800" algn="l" defTabSz="914400" rtl="0" latinLnBrk="0">
        <a:lnSpc>
          <a:spcPct val="100000"/>
        </a:lnSpc>
        <a:spcBef>
          <a:spcPts val="500"/>
        </a:spcBef>
        <a:spcAft>
          <a:spcPts val="0"/>
        </a:spcAft>
        <a:buClrTx/>
        <a:buSzPct val="100000"/>
        <a:buFontTx/>
        <a:buChar char=""/>
        <a:tabLst/>
        <a:defRPr sz="2400" b="0" i="0" u="none" strike="noStrike" cap="none" spc="0" baseline="0">
          <a:ln>
            <a:noFill/>
          </a:ln>
          <a:solidFill>
            <a:srgbClr val="000000"/>
          </a:solidFill>
          <a:uFillTx/>
          <a:latin typeface="Verdana"/>
          <a:ea typeface="Verdana"/>
          <a:cs typeface="Verdana"/>
          <a:sym typeface="Verdana"/>
        </a:defRPr>
      </a:lvl9pPr>
    </p:bodyStyle>
    <p:otherStyle>
      <a:lvl1pPr marL="0" marR="0" indent="0" algn="ct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ahoma"/>
        </a:defRPr>
      </a:lvl1pPr>
      <a:lvl2pPr marL="0" marR="0" indent="457200" algn="ct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ahoma"/>
        </a:defRPr>
      </a:lvl2pPr>
      <a:lvl3pPr marL="0" marR="0" indent="914400" algn="ct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ahoma"/>
        </a:defRPr>
      </a:lvl3pPr>
      <a:lvl4pPr marL="0" marR="0" indent="1371600" algn="ct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ahoma"/>
        </a:defRPr>
      </a:lvl4pPr>
      <a:lvl5pPr marL="0" marR="0" indent="1828800" algn="ct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ahoma"/>
        </a:defRPr>
      </a:lvl5pPr>
      <a:lvl6pPr marL="0" marR="0" indent="0" algn="ct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ahoma"/>
        </a:defRPr>
      </a:lvl6pPr>
      <a:lvl7pPr marL="0" marR="0" indent="0" algn="ct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ahoma"/>
        </a:defRPr>
      </a:lvl7pPr>
      <a:lvl8pPr marL="0" marR="0" indent="0" algn="ct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ahoma"/>
        </a:defRPr>
      </a:lvl8pPr>
      <a:lvl9pPr marL="0" marR="0" indent="0" algn="ct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a:t>
            </a:fld>
            <a:endParaRPr/>
          </a:p>
        </p:txBody>
      </p:sp>
      <p:sp>
        <p:nvSpPr>
          <p:cNvPr id="40" name="Introduction and Early Phases of Marketing Research"/>
          <p:cNvSpPr txBox="1">
            <a:spLocks noGrp="1"/>
          </p:cNvSpPr>
          <p:nvPr>
            <p:ph type="title" idx="4294967295"/>
          </p:nvPr>
        </p:nvSpPr>
        <p:spPr>
          <a:xfrm>
            <a:off x="536575" y="1481137"/>
            <a:ext cx="4779963" cy="3878263"/>
          </a:xfrm>
          <a:prstGeom prst="rect">
            <a:avLst/>
          </a:prstGeom>
        </p:spPr>
        <p:txBody>
          <a:bodyPr anchor="t">
            <a:normAutofit/>
          </a:bodyPr>
          <a:lstStyle/>
          <a:p>
            <a:pPr defTabSz="905255">
              <a:defRPr sz="2376" b="1">
                <a:solidFill>
                  <a:srgbClr val="994D00"/>
                </a:solidFill>
                <a:latin typeface="Tahoma"/>
                <a:ea typeface="Tahoma"/>
                <a:cs typeface="Tahoma"/>
                <a:sym typeface="Tahoma"/>
              </a:defRPr>
            </a:pPr>
            <a:br/>
            <a:br/>
            <a:r>
              <a:rPr sz="2772" b="0"/>
              <a:t>Introduction and Early Phases of Marketing Research</a:t>
            </a:r>
            <a:br>
              <a:rPr sz="2772" b="0"/>
            </a:br>
            <a:br>
              <a:rPr sz="2772" b="0"/>
            </a:br>
            <a:br>
              <a:rPr sz="2772" b="0"/>
            </a:br>
            <a:br>
              <a:rPr sz="2772" b="0"/>
            </a:br>
            <a:br>
              <a:rPr sz="2772" b="0"/>
            </a:br>
            <a:endParaRPr sz="2772" b="0"/>
          </a:p>
        </p:txBody>
      </p:sp>
      <p:sp>
        <p:nvSpPr>
          <p:cNvPr id="41" name="Chapter 1"/>
          <p:cNvSpPr txBox="1"/>
          <p:nvPr/>
        </p:nvSpPr>
        <p:spPr>
          <a:xfrm>
            <a:off x="652462" y="188912"/>
            <a:ext cx="3789363" cy="523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defRPr sz="2800" b="1">
                <a:solidFill>
                  <a:srgbClr val="E57300"/>
                </a:solidFill>
              </a:defRPr>
            </a:lvl1pPr>
          </a:lstStyle>
          <a:p>
            <a:r>
              <a:t>Chapter 1</a:t>
            </a:r>
          </a:p>
        </p:txBody>
      </p:sp>
      <p:pic>
        <p:nvPicPr>
          <p:cNvPr id="42" name="image.png" descr="image.png"/>
          <p:cNvPicPr>
            <a:picLocks noChangeAspect="1"/>
          </p:cNvPicPr>
          <p:nvPr/>
        </p:nvPicPr>
        <p:blipFill>
          <a:blip r:embed="rId2">
            <a:extLst/>
          </a:blip>
          <a:stretch>
            <a:fillRect/>
          </a:stretch>
        </p:blipFill>
        <p:spPr>
          <a:xfrm>
            <a:off x="5508625" y="1103312"/>
            <a:ext cx="3133725" cy="508000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10</a:t>
            </a:fld>
            <a:endParaRPr/>
          </a:p>
        </p:txBody>
      </p:sp>
      <p:sp>
        <p:nvSpPr>
          <p:cNvPr id="81" name="Redefining Marketing Research"/>
          <p:cNvSpPr txBox="1">
            <a:spLocks noGrp="1"/>
          </p:cNvSpPr>
          <p:nvPr>
            <p:ph type="title" idx="4294967295"/>
          </p:nvPr>
        </p:nvSpPr>
        <p:spPr>
          <a:xfrm>
            <a:off x="1150937" y="190499"/>
            <a:ext cx="7793038" cy="784227"/>
          </a:xfrm>
          <a:prstGeom prst="rect">
            <a:avLst/>
          </a:prstGeom>
        </p:spPr>
        <p:txBody>
          <a:bodyPr anchor="t">
            <a:normAutofit/>
          </a:bodyPr>
          <a:lstStyle>
            <a:lvl1pPr>
              <a:defRPr b="1">
                <a:solidFill>
                  <a:srgbClr val="E57300"/>
                </a:solidFill>
              </a:defRPr>
            </a:lvl1pPr>
          </a:lstStyle>
          <a:p>
            <a:r>
              <a:t>Redefining Marketing Research</a:t>
            </a:r>
          </a:p>
        </p:txBody>
      </p:sp>
      <p:sp>
        <p:nvSpPr>
          <p:cNvPr id="82" name="The American Marketing Association (AMA) redefined Marketing Research as:"/>
          <p:cNvSpPr txBox="1">
            <a:spLocks noGrp="1"/>
          </p:cNvSpPr>
          <p:nvPr>
            <p:ph type="body" sz="quarter" idx="4294967295"/>
          </p:nvPr>
        </p:nvSpPr>
        <p:spPr>
          <a:xfrm>
            <a:off x="1676400" y="1752600"/>
            <a:ext cx="6934200" cy="1133475"/>
          </a:xfrm>
          <a:prstGeom prst="rect">
            <a:avLst/>
          </a:prstGeom>
        </p:spPr>
        <p:txBody>
          <a:bodyPr>
            <a:normAutofit/>
          </a:bodyPr>
          <a:lstStyle/>
          <a:p>
            <a:pPr>
              <a:spcBef>
                <a:spcPts val="600"/>
              </a:spcBef>
              <a:buSzTx/>
              <a:buNone/>
              <a:defRPr>
                <a:solidFill>
                  <a:srgbClr val="CC0000"/>
                </a:solidFill>
                <a:latin typeface="Arial"/>
                <a:ea typeface="Arial"/>
                <a:cs typeface="Arial"/>
                <a:sym typeface="Arial"/>
              </a:defRPr>
            </a:pPr>
            <a:r>
              <a:t>   </a:t>
            </a:r>
            <a:r>
              <a:rPr>
                <a:solidFill>
                  <a:srgbClr val="994D00"/>
                </a:solidFill>
              </a:rPr>
              <a:t>The American Marketing Association (AMA) redefined </a:t>
            </a:r>
            <a:r>
              <a:rPr sz="2600" b="1">
                <a:solidFill>
                  <a:srgbClr val="800080"/>
                </a:solidFill>
              </a:rPr>
              <a:t>Marketing Research </a:t>
            </a:r>
            <a:r>
              <a:rPr>
                <a:solidFill>
                  <a:srgbClr val="994D00"/>
                </a:solidFill>
              </a:rPr>
              <a:t>as: </a:t>
            </a:r>
          </a:p>
        </p:txBody>
      </p:sp>
      <p:sp>
        <p:nvSpPr>
          <p:cNvPr id="83" name="The function that links the consumer, the…"/>
          <p:cNvSpPr txBox="1"/>
          <p:nvPr/>
        </p:nvSpPr>
        <p:spPr>
          <a:xfrm>
            <a:off x="1523999" y="3486150"/>
            <a:ext cx="6172202" cy="135590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l">
              <a:spcBef>
                <a:spcPts val="500"/>
              </a:spcBef>
              <a:defRPr sz="2400">
                <a:solidFill>
                  <a:srgbClr val="994D00"/>
                </a:solidFill>
                <a:latin typeface="Arial"/>
                <a:ea typeface="Arial"/>
                <a:cs typeface="Arial"/>
                <a:sym typeface="Arial"/>
              </a:defRPr>
            </a:pPr>
            <a:r>
              <a:t>The function that links the consumer, the</a:t>
            </a:r>
          </a:p>
          <a:p>
            <a:pPr algn="l">
              <a:spcBef>
                <a:spcPts val="500"/>
              </a:spcBef>
              <a:defRPr sz="2400">
                <a:solidFill>
                  <a:srgbClr val="994D00"/>
                </a:solidFill>
                <a:latin typeface="Arial"/>
                <a:ea typeface="Arial"/>
                <a:cs typeface="Arial"/>
                <a:sym typeface="Arial"/>
              </a:defRPr>
            </a:pPr>
            <a:r>
              <a:t>customer, and public to the marketer</a:t>
            </a:r>
          </a:p>
          <a:p>
            <a:pPr algn="l">
              <a:spcBef>
                <a:spcPts val="600"/>
              </a:spcBef>
              <a:defRPr sz="2400">
                <a:solidFill>
                  <a:srgbClr val="994D00"/>
                </a:solidFill>
                <a:latin typeface="Arial"/>
                <a:ea typeface="Arial"/>
                <a:cs typeface="Arial"/>
                <a:sym typeface="Arial"/>
              </a:defRPr>
            </a:pPr>
            <a:r>
              <a:t>through</a:t>
            </a:r>
            <a:r>
              <a:rPr sz="2800"/>
              <a:t> </a:t>
            </a:r>
            <a:r>
              <a:rPr sz="2600" b="1">
                <a:solidFill>
                  <a:srgbClr val="800080"/>
                </a:solidFill>
              </a:rPr>
              <a:t>INFORMATION</a:t>
            </a:r>
          </a:p>
        </p:txBody>
      </p:sp>
      <p:pic>
        <p:nvPicPr>
          <p:cNvPr id="84" name="image.pdf" descr="image.pdf"/>
          <p:cNvPicPr>
            <a:picLocks noChangeAspect="1"/>
          </p:cNvPicPr>
          <p:nvPr/>
        </p:nvPicPr>
        <p:blipFill>
          <a:blip r:embed="rId2">
            <a:extLst/>
          </a:blip>
          <a:stretch>
            <a:fillRect/>
          </a:stretch>
        </p:blipFill>
        <p:spPr>
          <a:xfrm>
            <a:off x="736600" y="2720975"/>
            <a:ext cx="1320800" cy="14097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81"/>
                                        </p:tgtEl>
                                        <p:attrNameLst>
                                          <p:attrName>style.visibility</p:attrName>
                                        </p:attrNameLst>
                                      </p:cBhvr>
                                      <p:to>
                                        <p:strVal val="visible"/>
                                      </p:to>
                                    </p:set>
                                    <p:anim calcmode="lin" valueType="num">
                                      <p:cBhvr>
                                        <p:cTn id="7" dur="500" fill="hold"/>
                                        <p:tgtEl>
                                          <p:spTgt spid="81"/>
                                        </p:tgtEl>
                                        <p:attrNameLst>
                                          <p:attrName>ppt_x</p:attrName>
                                        </p:attrNameLst>
                                      </p:cBhvr>
                                      <p:tavLst>
                                        <p:tav tm="0">
                                          <p:val>
                                            <p:strVal val="0-#ppt_w/2"/>
                                          </p:val>
                                        </p:tav>
                                        <p:tav tm="100000">
                                          <p:val>
                                            <p:strVal val="#ppt_x"/>
                                          </p:val>
                                        </p:tav>
                                      </p:tavLst>
                                    </p:anim>
                                    <p:anim calcmode="lin" valueType="num">
                                      <p:cBhvr>
                                        <p:cTn id="8" dur="500" fill="hold"/>
                                        <p:tgtEl>
                                          <p:spTgt spid="8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82">
                                            <p:bg/>
                                          </p:spTgt>
                                        </p:tgtEl>
                                        <p:attrNameLst>
                                          <p:attrName>style.visibility</p:attrName>
                                        </p:attrNameLst>
                                      </p:cBhvr>
                                      <p:to>
                                        <p:strVal val="visible"/>
                                      </p:to>
                                    </p:set>
                                    <p:anim calcmode="lin" valueType="num">
                                      <p:cBhvr>
                                        <p:cTn id="12" dur="500" fill="hold"/>
                                        <p:tgtEl>
                                          <p:spTgt spid="82">
                                            <p:bg/>
                                          </p:spTgt>
                                        </p:tgtEl>
                                        <p:attrNameLst>
                                          <p:attrName>ppt_x</p:attrName>
                                        </p:attrNameLst>
                                      </p:cBhvr>
                                      <p:tavLst>
                                        <p:tav tm="0">
                                          <p:val>
                                            <p:strVal val="0-#ppt_w/2"/>
                                          </p:val>
                                        </p:tav>
                                        <p:tav tm="100000">
                                          <p:val>
                                            <p:strVal val="#ppt_x"/>
                                          </p:val>
                                        </p:tav>
                                      </p:tavLst>
                                    </p:anim>
                                    <p:anim calcmode="lin" valueType="num">
                                      <p:cBhvr>
                                        <p:cTn id="13" dur="500" fill="hold"/>
                                        <p:tgtEl>
                                          <p:spTgt spid="82">
                                            <p:bg/>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iterate>
                                    <p:tmAbs val="0"/>
                                  </p:iterate>
                                  <p:childTnLst>
                                    <p:set>
                                      <p:cBhvr>
                                        <p:cTn id="15" fill="hold"/>
                                        <p:tgtEl>
                                          <p:spTgt spid="82">
                                            <p:txEl>
                                              <p:pRg st="0" end="0"/>
                                            </p:txEl>
                                          </p:spTgt>
                                        </p:tgtEl>
                                        <p:attrNameLst>
                                          <p:attrName>style.visibility</p:attrName>
                                        </p:attrNameLst>
                                      </p:cBhvr>
                                      <p:to>
                                        <p:strVal val="visible"/>
                                      </p:to>
                                    </p:set>
                                    <p:anim calcmode="lin" valueType="num">
                                      <p:cBhvr>
                                        <p:cTn id="16" dur="500" fill="hold"/>
                                        <p:tgtEl>
                                          <p:spTgt spid="82">
                                            <p:txEl>
                                              <p:pRg st="0" end="0"/>
                                            </p:txEl>
                                          </p:spTgt>
                                        </p:tgtEl>
                                        <p:attrNameLst>
                                          <p:attrName>ppt_x</p:attrName>
                                        </p:attrNameLst>
                                      </p:cBhvr>
                                      <p:tavLst>
                                        <p:tav tm="0">
                                          <p:val>
                                            <p:strVal val="0-#ppt_w/2"/>
                                          </p:val>
                                        </p:tav>
                                        <p:tav tm="100000">
                                          <p:val>
                                            <p:strVal val="#ppt_x"/>
                                          </p:val>
                                        </p:tav>
                                      </p:tavLst>
                                    </p:anim>
                                    <p:anim calcmode="lin" valueType="num">
                                      <p:cBhvr>
                                        <p:cTn id="17" dur="500" fill="hold"/>
                                        <p:tgtEl>
                                          <p:spTgt spid="82">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83"/>
                                        </p:tgtEl>
                                        <p:attrNameLst>
                                          <p:attrName>style.visibility</p:attrName>
                                        </p:attrNameLst>
                                      </p:cBhvr>
                                      <p:to>
                                        <p:strVal val="visible"/>
                                      </p:to>
                                    </p:set>
                                    <p:anim calcmode="lin" valueType="num">
                                      <p:cBhvr>
                                        <p:cTn id="21" dur="500" fill="hold"/>
                                        <p:tgtEl>
                                          <p:spTgt spid="83"/>
                                        </p:tgtEl>
                                        <p:attrNameLst>
                                          <p:attrName>ppt_x</p:attrName>
                                        </p:attrNameLst>
                                      </p:cBhvr>
                                      <p:tavLst>
                                        <p:tav tm="0">
                                          <p:val>
                                            <p:strVal val="0-#ppt_w/2"/>
                                          </p:val>
                                        </p:tav>
                                        <p:tav tm="100000">
                                          <p:val>
                                            <p:strVal val="#ppt_x"/>
                                          </p:val>
                                        </p:tav>
                                      </p:tavLst>
                                    </p:anim>
                                    <p:anim calcmode="lin" valueType="num">
                                      <p:cBhvr>
                                        <p:cTn id="22" dur="500" fill="hold"/>
                                        <p:tgtEl>
                                          <p:spTgt spid="83"/>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84"/>
                                        </p:tgtEl>
                                        <p:attrNameLst>
                                          <p:attrName>style.visibility</p:attrName>
                                        </p:attrNameLst>
                                      </p:cBhvr>
                                      <p:to>
                                        <p:strVal val="visible"/>
                                      </p:to>
                                    </p:set>
                                    <p:anim calcmode="lin" valueType="num">
                                      <p:cBhvr>
                                        <p:cTn id="26" dur="500" fill="hold"/>
                                        <p:tgtEl>
                                          <p:spTgt spid="84"/>
                                        </p:tgtEl>
                                        <p:attrNameLst>
                                          <p:attrName>ppt_x</p:attrName>
                                        </p:attrNameLst>
                                      </p:cBhvr>
                                      <p:tavLst>
                                        <p:tav tm="0">
                                          <p:val>
                                            <p:strVal val="0-#ppt_w/2"/>
                                          </p:val>
                                        </p:tav>
                                        <p:tav tm="100000">
                                          <p:val>
                                            <p:strVal val="#ppt_x"/>
                                          </p:val>
                                        </p:tav>
                                      </p:tavLst>
                                    </p:anim>
                                    <p:anim calcmode="lin" valueType="num">
                                      <p:cBhvr>
                                        <p:cTn id="27"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advAuto="0"/>
      <p:bldP spid="82" grpId="0" build="p" animBg="1" advAuto="0"/>
      <p:bldP spid="83" grpId="0" animBg="1" advAuto="0"/>
      <p:bldP spid="84"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11</a:t>
            </a:fld>
            <a:endParaRPr/>
          </a:p>
        </p:txBody>
      </p:sp>
      <p:grpSp>
        <p:nvGrpSpPr>
          <p:cNvPr id="101" name="Group"/>
          <p:cNvGrpSpPr/>
          <p:nvPr/>
        </p:nvGrpSpPr>
        <p:grpSpPr>
          <a:xfrm>
            <a:off x="533400" y="1201737"/>
            <a:ext cx="8323263" cy="4752530"/>
            <a:chOff x="0" y="0"/>
            <a:chExt cx="8323262" cy="4752528"/>
          </a:xfrm>
        </p:grpSpPr>
        <p:grpSp>
          <p:nvGrpSpPr>
            <p:cNvPr id="99" name="Group"/>
            <p:cNvGrpSpPr/>
            <p:nvPr/>
          </p:nvGrpSpPr>
          <p:grpSpPr>
            <a:xfrm>
              <a:off x="3200399" y="0"/>
              <a:ext cx="5122864" cy="4752529"/>
              <a:chOff x="0" y="0"/>
              <a:chExt cx="5122862" cy="4752528"/>
            </a:xfrm>
          </p:grpSpPr>
          <p:grpSp>
            <p:nvGrpSpPr>
              <p:cNvPr id="89" name="Group"/>
              <p:cNvGrpSpPr/>
              <p:nvPr/>
            </p:nvGrpSpPr>
            <p:grpSpPr>
              <a:xfrm>
                <a:off x="0" y="0"/>
                <a:ext cx="5122863" cy="1846263"/>
                <a:chOff x="0" y="0"/>
                <a:chExt cx="5122862" cy="1846262"/>
              </a:xfrm>
            </p:grpSpPr>
            <p:sp>
              <p:nvSpPr>
                <p:cNvPr id="87" name="Used to identify and define market opportunities and problems"/>
                <p:cNvSpPr txBox="1"/>
                <p:nvPr/>
              </p:nvSpPr>
              <p:spPr>
                <a:xfrm>
                  <a:off x="1582737" y="0"/>
                  <a:ext cx="3540126" cy="15013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l">
                    <a:spcBef>
                      <a:spcPts val="1400"/>
                    </a:spcBef>
                    <a:defRPr sz="2400">
                      <a:solidFill>
                        <a:srgbClr val="994D00"/>
                      </a:solidFill>
                      <a:latin typeface="Arial"/>
                      <a:ea typeface="Arial"/>
                      <a:cs typeface="Arial"/>
                      <a:sym typeface="Arial"/>
                    </a:defRPr>
                  </a:lvl1pPr>
                </a:lstStyle>
                <a:p>
                  <a:r>
                    <a:t>Used to identify and define market opportunities and problems</a:t>
                  </a:r>
                </a:p>
              </p:txBody>
            </p:sp>
            <p:sp>
              <p:nvSpPr>
                <p:cNvPr id="88" name="Line"/>
                <p:cNvSpPr/>
                <p:nvPr/>
              </p:nvSpPr>
              <p:spPr>
                <a:xfrm flipV="1">
                  <a:off x="0" y="315912"/>
                  <a:ext cx="1506538" cy="1530351"/>
                </a:xfrm>
                <a:prstGeom prst="line">
                  <a:avLst/>
                </a:prstGeom>
                <a:noFill/>
                <a:ln w="25400"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92" name="Group"/>
              <p:cNvGrpSpPr/>
              <p:nvPr/>
            </p:nvGrpSpPr>
            <p:grpSpPr>
              <a:xfrm>
                <a:off x="-1" y="1676400"/>
                <a:ext cx="5046664" cy="1145729"/>
                <a:chOff x="0" y="0"/>
                <a:chExt cx="5046662" cy="1145728"/>
              </a:xfrm>
            </p:grpSpPr>
            <p:sp>
              <p:nvSpPr>
                <p:cNvPr id="90" name="Generate, refine, and evaluate marketing performance"/>
                <p:cNvSpPr txBox="1"/>
                <p:nvPr/>
              </p:nvSpPr>
              <p:spPr>
                <a:xfrm>
                  <a:off x="1582737" y="0"/>
                  <a:ext cx="3463926" cy="114572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l">
                    <a:spcBef>
                      <a:spcPts val="1400"/>
                    </a:spcBef>
                    <a:defRPr sz="2400">
                      <a:solidFill>
                        <a:srgbClr val="994D00"/>
                      </a:solidFill>
                      <a:latin typeface="Arial"/>
                      <a:ea typeface="Arial"/>
                      <a:cs typeface="Arial"/>
                      <a:sym typeface="Arial"/>
                    </a:defRPr>
                  </a:lvl1pPr>
                </a:lstStyle>
                <a:p>
                  <a:r>
                    <a:t>Generate, refine, and evaluate marketing performance</a:t>
                  </a:r>
                </a:p>
              </p:txBody>
            </p:sp>
            <p:sp>
              <p:nvSpPr>
                <p:cNvPr id="91" name="Line"/>
                <p:cNvSpPr/>
                <p:nvPr/>
              </p:nvSpPr>
              <p:spPr>
                <a:xfrm flipV="1">
                  <a:off x="0" y="315912"/>
                  <a:ext cx="1430338" cy="6351"/>
                </a:xfrm>
                <a:prstGeom prst="line">
                  <a:avLst/>
                </a:prstGeom>
                <a:noFill/>
                <a:ln w="25400"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95" name="Group"/>
              <p:cNvGrpSpPr/>
              <p:nvPr/>
            </p:nvGrpSpPr>
            <p:grpSpPr>
              <a:xfrm>
                <a:off x="0" y="2227262"/>
                <a:ext cx="5105401" cy="1534667"/>
                <a:chOff x="0" y="0"/>
                <a:chExt cx="5105399" cy="1534666"/>
              </a:xfrm>
            </p:grpSpPr>
            <p:sp>
              <p:nvSpPr>
                <p:cNvPr id="93" name="Monitor marketing performance"/>
                <p:cNvSpPr txBox="1"/>
                <p:nvPr/>
              </p:nvSpPr>
              <p:spPr>
                <a:xfrm>
                  <a:off x="1565275" y="744537"/>
                  <a:ext cx="3540125" cy="7901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l">
                    <a:spcBef>
                      <a:spcPts val="1400"/>
                    </a:spcBef>
                    <a:defRPr sz="2400">
                      <a:solidFill>
                        <a:srgbClr val="994D00"/>
                      </a:solidFill>
                      <a:latin typeface="Arial"/>
                      <a:ea typeface="Arial"/>
                      <a:cs typeface="Arial"/>
                      <a:sym typeface="Arial"/>
                    </a:defRPr>
                  </a:lvl1pPr>
                </a:lstStyle>
                <a:p>
                  <a:r>
                    <a:t>Monitor marketing performance</a:t>
                  </a:r>
                </a:p>
              </p:txBody>
            </p:sp>
            <p:sp>
              <p:nvSpPr>
                <p:cNvPr id="94" name="Line"/>
                <p:cNvSpPr/>
                <p:nvPr/>
              </p:nvSpPr>
              <p:spPr>
                <a:xfrm>
                  <a:off x="0" y="-1"/>
                  <a:ext cx="1430338" cy="984252"/>
                </a:xfrm>
                <a:prstGeom prst="line">
                  <a:avLst/>
                </a:prstGeom>
                <a:noFill/>
                <a:ln w="25400"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98" name="Group"/>
              <p:cNvGrpSpPr/>
              <p:nvPr/>
            </p:nvGrpSpPr>
            <p:grpSpPr>
              <a:xfrm>
                <a:off x="-1" y="2455862"/>
                <a:ext cx="5122864" cy="2296667"/>
                <a:chOff x="0" y="0"/>
                <a:chExt cx="5122862" cy="2296665"/>
              </a:xfrm>
            </p:grpSpPr>
            <p:sp>
              <p:nvSpPr>
                <p:cNvPr id="96" name="Improve understanding of marketing as a process"/>
                <p:cNvSpPr txBox="1"/>
                <p:nvPr/>
              </p:nvSpPr>
              <p:spPr>
                <a:xfrm>
                  <a:off x="1506537" y="1506537"/>
                  <a:ext cx="3616326" cy="7901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l">
                    <a:spcBef>
                      <a:spcPts val="1400"/>
                    </a:spcBef>
                    <a:defRPr sz="2400">
                      <a:solidFill>
                        <a:srgbClr val="994D00"/>
                      </a:solidFill>
                      <a:latin typeface="Arial"/>
                      <a:ea typeface="Arial"/>
                      <a:cs typeface="Arial"/>
                      <a:sym typeface="Arial"/>
                    </a:defRPr>
                  </a:lvl1pPr>
                </a:lstStyle>
                <a:p>
                  <a:r>
                    <a:t>Improve understanding of marketing as a process</a:t>
                  </a:r>
                </a:p>
              </p:txBody>
            </p:sp>
            <p:sp>
              <p:nvSpPr>
                <p:cNvPr id="97" name="Line"/>
                <p:cNvSpPr/>
                <p:nvPr/>
              </p:nvSpPr>
              <p:spPr>
                <a:xfrm>
                  <a:off x="-1" y="0"/>
                  <a:ext cx="1435102" cy="1663700"/>
                </a:xfrm>
                <a:prstGeom prst="line">
                  <a:avLst/>
                </a:prstGeom>
                <a:noFill/>
                <a:ln w="25400"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sp>
          <p:nvSpPr>
            <p:cNvPr id="100" name="Information"/>
            <p:cNvSpPr txBox="1"/>
            <p:nvPr/>
          </p:nvSpPr>
          <p:spPr>
            <a:xfrm>
              <a:off x="0" y="1584325"/>
              <a:ext cx="2895600" cy="12858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rmAutofit/>
            </a:bodyPr>
            <a:lstStyle>
              <a:lvl1pPr defTabSz="420623">
                <a:defRPr sz="4646">
                  <a:ln w="2015">
                    <a:solidFill>
                      <a:srgbClr val="CC99FF"/>
                    </a:solidFill>
                  </a:ln>
                  <a:solidFill>
                    <a:srgbClr val="994D00"/>
                  </a:solidFill>
                  <a:effectLst>
                    <a:outerShdw blurRad="29210" dist="24785" dir="2700000" rotWithShape="0">
                      <a:srgbClr val="9999FF"/>
                    </a:outerShdw>
                  </a:effectLst>
                  <a:latin typeface="Impact"/>
                  <a:ea typeface="Impact"/>
                  <a:cs typeface="Impact"/>
                  <a:sym typeface="Impact"/>
                </a:defRPr>
              </a:lvl1pPr>
            </a:lstStyle>
            <a:p>
              <a:r>
                <a:t>Information</a:t>
              </a:r>
            </a:p>
          </p:txBody>
        </p:sp>
      </p:grpSp>
      <p:sp>
        <p:nvSpPr>
          <p:cNvPr id="102" name="Redefining Marketing Research"/>
          <p:cNvSpPr txBox="1">
            <a:spLocks noGrp="1"/>
          </p:cNvSpPr>
          <p:nvPr>
            <p:ph type="title" idx="4294967295"/>
          </p:nvPr>
        </p:nvSpPr>
        <p:spPr>
          <a:xfrm>
            <a:off x="533400" y="152399"/>
            <a:ext cx="7793038" cy="784227"/>
          </a:xfrm>
          <a:prstGeom prst="rect">
            <a:avLst/>
          </a:prstGeom>
        </p:spPr>
        <p:txBody>
          <a:bodyPr anchor="t">
            <a:normAutofit/>
          </a:bodyPr>
          <a:lstStyle>
            <a:lvl1pPr>
              <a:defRPr b="1">
                <a:solidFill>
                  <a:srgbClr val="E57300"/>
                </a:solidFill>
              </a:defRPr>
            </a:lvl1pPr>
          </a:lstStyle>
          <a:p>
            <a:r>
              <a:t>Redefining Marketing Research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02"/>
                                        </p:tgtEl>
                                        <p:attrNameLst>
                                          <p:attrName>style.visibility</p:attrName>
                                        </p:attrNameLst>
                                      </p:cBhvr>
                                      <p:to>
                                        <p:strVal val="visible"/>
                                      </p:to>
                                    </p:set>
                                    <p:anim calcmode="lin" valueType="num">
                                      <p:cBhvr>
                                        <p:cTn id="7" dur="500" fill="hold"/>
                                        <p:tgtEl>
                                          <p:spTgt spid="102"/>
                                        </p:tgtEl>
                                        <p:attrNameLst>
                                          <p:attrName>ppt_x</p:attrName>
                                        </p:attrNameLst>
                                      </p:cBhvr>
                                      <p:tavLst>
                                        <p:tav tm="0">
                                          <p:val>
                                            <p:strVal val="0-#ppt_w/2"/>
                                          </p:val>
                                        </p:tav>
                                        <p:tav tm="100000">
                                          <p:val>
                                            <p:strVal val="#ppt_x"/>
                                          </p:val>
                                        </p:tav>
                                      </p:tavLst>
                                    </p:anim>
                                    <p:anim calcmode="lin" valueType="num">
                                      <p:cBhvr>
                                        <p:cTn id="8" dur="500" fill="hold"/>
                                        <p:tgtEl>
                                          <p:spTgt spid="10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01"/>
                                        </p:tgtEl>
                                        <p:attrNameLst>
                                          <p:attrName>style.visibility</p:attrName>
                                        </p:attrNameLst>
                                      </p:cBhvr>
                                      <p:to>
                                        <p:strVal val="visible"/>
                                      </p:to>
                                    </p:set>
                                    <p:anim calcmode="lin" valueType="num">
                                      <p:cBhvr>
                                        <p:cTn id="12" dur="500" fill="hold"/>
                                        <p:tgtEl>
                                          <p:spTgt spid="101"/>
                                        </p:tgtEl>
                                        <p:attrNameLst>
                                          <p:attrName>ppt_x</p:attrName>
                                        </p:attrNameLst>
                                      </p:cBhvr>
                                      <p:tavLst>
                                        <p:tav tm="0">
                                          <p:val>
                                            <p:strVal val="0-#ppt_w/2"/>
                                          </p:val>
                                        </p:tav>
                                        <p:tav tm="100000">
                                          <p:val>
                                            <p:strVal val="#ppt_x"/>
                                          </p:val>
                                        </p:tav>
                                      </p:tavLst>
                                    </p:anim>
                                    <p:anim calcmode="lin" valueType="num">
                                      <p:cBhvr>
                                        <p:cTn id="13" dur="500" fill="hold"/>
                                        <p:tgtEl>
                                          <p:spTgt spid="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advAuto="0"/>
      <p:bldP spid="10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12</a:t>
            </a:fld>
            <a:endParaRPr/>
          </a:p>
        </p:txBody>
      </p:sp>
      <p:sp>
        <p:nvSpPr>
          <p:cNvPr id="105" name="Definition of Marketing Research"/>
          <p:cNvSpPr txBox="1">
            <a:spLocks noGrp="1"/>
          </p:cNvSpPr>
          <p:nvPr>
            <p:ph type="title" idx="4294967295"/>
          </p:nvPr>
        </p:nvSpPr>
        <p:spPr>
          <a:xfrm>
            <a:off x="457200" y="268287"/>
            <a:ext cx="7793038" cy="784226"/>
          </a:xfrm>
          <a:prstGeom prst="rect">
            <a:avLst/>
          </a:prstGeom>
        </p:spPr>
        <p:txBody>
          <a:bodyPr anchor="t">
            <a:normAutofit/>
          </a:bodyPr>
          <a:lstStyle>
            <a:lvl1pPr>
              <a:defRPr b="1">
                <a:solidFill>
                  <a:srgbClr val="E57300"/>
                </a:solidFill>
              </a:defRPr>
            </a:lvl1pPr>
          </a:lstStyle>
          <a:p>
            <a:r>
              <a:t>Definition of Marketing Research</a:t>
            </a:r>
          </a:p>
        </p:txBody>
      </p:sp>
      <p:sp>
        <p:nvSpPr>
          <p:cNvPr id="106" name="Marketing research is the systematic and objective…"/>
          <p:cNvSpPr txBox="1">
            <a:spLocks noGrp="1"/>
          </p:cNvSpPr>
          <p:nvPr>
            <p:ph type="body" idx="4294967295"/>
          </p:nvPr>
        </p:nvSpPr>
        <p:spPr>
          <a:xfrm>
            <a:off x="457200" y="1523999"/>
            <a:ext cx="8382000" cy="4572002"/>
          </a:xfrm>
          <a:prstGeom prst="rect">
            <a:avLst/>
          </a:prstGeom>
        </p:spPr>
        <p:txBody>
          <a:bodyPr>
            <a:normAutofit/>
          </a:bodyPr>
          <a:lstStyle/>
          <a:p>
            <a:pPr>
              <a:spcBef>
                <a:spcPts val="1000"/>
              </a:spcBef>
              <a:buSzTx/>
              <a:buNone/>
              <a:defRPr b="1">
                <a:solidFill>
                  <a:srgbClr val="800080"/>
                </a:solidFill>
                <a:latin typeface="Arial"/>
                <a:ea typeface="Arial"/>
                <a:cs typeface="Arial"/>
                <a:sym typeface="Arial"/>
              </a:defRPr>
            </a:pPr>
            <a:r>
              <a:t>Marketing research </a:t>
            </a:r>
            <a:r>
              <a:rPr b="0">
                <a:solidFill>
                  <a:srgbClr val="994D00"/>
                </a:solidFill>
              </a:rPr>
              <a:t>is the systematic and objective </a:t>
            </a:r>
            <a:endParaRPr>
              <a:solidFill>
                <a:srgbClr val="994D00"/>
              </a:solidFill>
            </a:endParaRPr>
          </a:p>
          <a:p>
            <a:pPr lvl="2">
              <a:spcBef>
                <a:spcPts val="1000"/>
              </a:spcBef>
              <a:buClr>
                <a:srgbClr val="CC0000"/>
              </a:buClr>
              <a:buChar char="▪"/>
              <a:defRPr>
                <a:solidFill>
                  <a:srgbClr val="994D00"/>
                </a:solidFill>
                <a:latin typeface="Arial"/>
                <a:ea typeface="Arial"/>
                <a:cs typeface="Arial"/>
                <a:sym typeface="Arial"/>
              </a:defRPr>
            </a:pPr>
            <a:r>
              <a:t>identification</a:t>
            </a:r>
          </a:p>
          <a:p>
            <a:pPr lvl="2">
              <a:spcBef>
                <a:spcPts val="1000"/>
              </a:spcBef>
              <a:buClr>
                <a:srgbClr val="CC0000"/>
              </a:buClr>
              <a:buChar char="▪"/>
              <a:defRPr>
                <a:solidFill>
                  <a:srgbClr val="994D00"/>
                </a:solidFill>
                <a:latin typeface="Arial"/>
                <a:ea typeface="Arial"/>
                <a:cs typeface="Arial"/>
                <a:sym typeface="Arial"/>
              </a:defRPr>
            </a:pPr>
            <a:r>
              <a:t>collection</a:t>
            </a:r>
          </a:p>
          <a:p>
            <a:pPr lvl="2">
              <a:spcBef>
                <a:spcPts val="1000"/>
              </a:spcBef>
              <a:buClr>
                <a:srgbClr val="CC0000"/>
              </a:buClr>
              <a:buChar char="▪"/>
              <a:defRPr>
                <a:solidFill>
                  <a:srgbClr val="994D00"/>
                </a:solidFill>
                <a:latin typeface="Arial"/>
                <a:ea typeface="Arial"/>
                <a:cs typeface="Arial"/>
                <a:sym typeface="Arial"/>
              </a:defRPr>
            </a:pPr>
            <a:r>
              <a:t>analysis</a:t>
            </a:r>
          </a:p>
          <a:p>
            <a:pPr lvl="2">
              <a:spcBef>
                <a:spcPts val="1000"/>
              </a:spcBef>
              <a:buClr>
                <a:srgbClr val="CC0000"/>
              </a:buClr>
              <a:buChar char="▪"/>
              <a:defRPr>
                <a:solidFill>
                  <a:srgbClr val="994D00"/>
                </a:solidFill>
                <a:latin typeface="Arial"/>
                <a:ea typeface="Arial"/>
                <a:cs typeface="Arial"/>
                <a:sym typeface="Arial"/>
              </a:defRPr>
            </a:pPr>
            <a:r>
              <a:t>dissemination</a:t>
            </a:r>
          </a:p>
          <a:p>
            <a:pPr lvl="2">
              <a:spcBef>
                <a:spcPts val="1000"/>
              </a:spcBef>
              <a:buClr>
                <a:srgbClr val="CC0000"/>
              </a:buClr>
              <a:buChar char="▪"/>
              <a:defRPr>
                <a:solidFill>
                  <a:srgbClr val="994D00"/>
                </a:solidFill>
                <a:latin typeface="Arial"/>
                <a:ea typeface="Arial"/>
                <a:cs typeface="Arial"/>
                <a:sym typeface="Arial"/>
              </a:defRPr>
            </a:pPr>
            <a:r>
              <a:t>and use of information </a:t>
            </a:r>
          </a:p>
          <a:p>
            <a:pPr>
              <a:spcBef>
                <a:spcPts val="1000"/>
              </a:spcBef>
              <a:buSzTx/>
              <a:buNone/>
              <a:defRPr>
                <a:solidFill>
                  <a:srgbClr val="994D00"/>
                </a:solidFill>
                <a:latin typeface="Arial"/>
                <a:ea typeface="Arial"/>
                <a:cs typeface="Arial"/>
                <a:sym typeface="Arial"/>
              </a:defRPr>
            </a:pPr>
            <a:r>
              <a:t>For the purpose of improving decision making related to the </a:t>
            </a:r>
          </a:p>
          <a:p>
            <a:pPr lvl="2">
              <a:spcBef>
                <a:spcPts val="1000"/>
              </a:spcBef>
              <a:buClr>
                <a:srgbClr val="CC0000"/>
              </a:buClr>
              <a:buChar char="▪"/>
              <a:defRPr>
                <a:solidFill>
                  <a:srgbClr val="994D00"/>
                </a:solidFill>
                <a:latin typeface="Arial"/>
                <a:ea typeface="Arial"/>
                <a:cs typeface="Arial"/>
                <a:sym typeface="Arial"/>
              </a:defRPr>
            </a:pPr>
            <a:r>
              <a:t>identification and </a:t>
            </a:r>
          </a:p>
          <a:p>
            <a:pPr lvl="2">
              <a:spcBef>
                <a:spcPts val="1000"/>
              </a:spcBef>
              <a:buClr>
                <a:srgbClr val="CC0000"/>
              </a:buClr>
              <a:buChar char="▪"/>
              <a:defRPr>
                <a:solidFill>
                  <a:srgbClr val="994D00"/>
                </a:solidFill>
                <a:latin typeface="Arial"/>
                <a:ea typeface="Arial"/>
                <a:cs typeface="Arial"/>
                <a:sym typeface="Arial"/>
              </a:defRPr>
            </a:pPr>
            <a:r>
              <a:t>solution of problems and opportunities in marketing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05"/>
                                        </p:tgtEl>
                                        <p:attrNameLst>
                                          <p:attrName>style.visibility</p:attrName>
                                        </p:attrNameLst>
                                      </p:cBhvr>
                                      <p:to>
                                        <p:strVal val="visible"/>
                                      </p:to>
                                    </p:set>
                                    <p:anim calcmode="lin" valueType="num">
                                      <p:cBhvr>
                                        <p:cTn id="7" dur="500" fill="hold"/>
                                        <p:tgtEl>
                                          <p:spTgt spid="105"/>
                                        </p:tgtEl>
                                        <p:attrNameLst>
                                          <p:attrName>ppt_x</p:attrName>
                                        </p:attrNameLst>
                                      </p:cBhvr>
                                      <p:tavLst>
                                        <p:tav tm="0">
                                          <p:val>
                                            <p:strVal val="0-#ppt_w/2"/>
                                          </p:val>
                                        </p:tav>
                                        <p:tav tm="100000">
                                          <p:val>
                                            <p:strVal val="#ppt_x"/>
                                          </p:val>
                                        </p:tav>
                                      </p:tavLst>
                                    </p:anim>
                                    <p:anim calcmode="lin" valueType="num">
                                      <p:cBhvr>
                                        <p:cTn id="8" dur="500" fill="hold"/>
                                        <p:tgtEl>
                                          <p:spTgt spid="10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06"/>
                                        </p:tgtEl>
                                        <p:attrNameLst>
                                          <p:attrName>style.visibility</p:attrName>
                                        </p:attrNameLst>
                                      </p:cBhvr>
                                      <p:to>
                                        <p:strVal val="visible"/>
                                      </p:to>
                                    </p:set>
                                    <p:anim calcmode="lin" valueType="num">
                                      <p:cBhvr>
                                        <p:cTn id="12" dur="500" fill="hold"/>
                                        <p:tgtEl>
                                          <p:spTgt spid="106"/>
                                        </p:tgtEl>
                                        <p:attrNameLst>
                                          <p:attrName>ppt_x</p:attrName>
                                        </p:attrNameLst>
                                      </p:cBhvr>
                                      <p:tavLst>
                                        <p:tav tm="0">
                                          <p:val>
                                            <p:strVal val="0-#ppt_w/2"/>
                                          </p:val>
                                        </p:tav>
                                        <p:tav tm="100000">
                                          <p:val>
                                            <p:strVal val="#ppt_x"/>
                                          </p:val>
                                        </p:tav>
                                      </p:tavLst>
                                    </p:anim>
                                    <p:anim calcmode="lin" valueType="num">
                                      <p:cBhvr>
                                        <p:cTn id="13" dur="5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dvAuto="0"/>
      <p:bldP spid="106"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13</a:t>
            </a:fld>
            <a:endParaRPr/>
          </a:p>
        </p:txBody>
      </p:sp>
      <p:sp>
        <p:nvSpPr>
          <p:cNvPr id="109" name="Market Research"/>
          <p:cNvSpPr txBox="1">
            <a:spLocks noGrp="1"/>
          </p:cNvSpPr>
          <p:nvPr>
            <p:ph type="title" idx="4294967295"/>
          </p:nvPr>
        </p:nvSpPr>
        <p:spPr>
          <a:xfrm>
            <a:off x="422275" y="228599"/>
            <a:ext cx="7793038" cy="784227"/>
          </a:xfrm>
          <a:prstGeom prst="rect">
            <a:avLst/>
          </a:prstGeom>
        </p:spPr>
        <p:txBody>
          <a:bodyPr anchor="t">
            <a:normAutofit/>
          </a:bodyPr>
          <a:lstStyle>
            <a:lvl1pPr>
              <a:defRPr b="1">
                <a:solidFill>
                  <a:srgbClr val="E57300"/>
                </a:solidFill>
              </a:defRPr>
            </a:lvl1pPr>
          </a:lstStyle>
          <a:p>
            <a:r>
              <a:t>Market Research</a:t>
            </a:r>
          </a:p>
        </p:txBody>
      </p:sp>
      <p:sp>
        <p:nvSpPr>
          <p:cNvPr id="110" name="Specifies the information necessary to address these issues…"/>
          <p:cNvSpPr txBox="1">
            <a:spLocks noGrp="1"/>
          </p:cNvSpPr>
          <p:nvPr>
            <p:ph type="body" idx="4294967295"/>
          </p:nvPr>
        </p:nvSpPr>
        <p:spPr>
          <a:xfrm>
            <a:off x="727075" y="1547812"/>
            <a:ext cx="7175500" cy="4191001"/>
          </a:xfrm>
          <a:prstGeom prst="rect">
            <a:avLst/>
          </a:prstGeom>
        </p:spPr>
        <p:txBody>
          <a:bodyPr>
            <a:normAutofit/>
          </a:bodyPr>
          <a:lstStyle/>
          <a:p>
            <a:pPr marL="318897" indent="-318897" defTabSz="850391">
              <a:spcBef>
                <a:spcPts val="1800"/>
              </a:spcBef>
              <a:buClr>
                <a:srgbClr val="CC0000"/>
              </a:buClr>
              <a:defRPr sz="2232">
                <a:solidFill>
                  <a:srgbClr val="994D00"/>
                </a:solidFill>
              </a:defRPr>
            </a:pPr>
            <a:r>
              <a:t>Specifies the information necessary to address these issues</a:t>
            </a:r>
          </a:p>
          <a:p>
            <a:pPr marL="318897" indent="-318897" defTabSz="850391">
              <a:spcBef>
                <a:spcPts val="1800"/>
              </a:spcBef>
              <a:buClr>
                <a:srgbClr val="CC0000"/>
              </a:buClr>
              <a:defRPr sz="2232">
                <a:solidFill>
                  <a:srgbClr val="994D00"/>
                </a:solidFill>
              </a:defRPr>
            </a:pPr>
            <a:r>
              <a:t>Manages and implements the data collection process</a:t>
            </a:r>
          </a:p>
          <a:p>
            <a:pPr marL="318897" indent="-318897" defTabSz="850391">
              <a:spcBef>
                <a:spcPts val="1800"/>
              </a:spcBef>
              <a:buClr>
                <a:srgbClr val="CC0000"/>
              </a:buClr>
              <a:defRPr sz="2232">
                <a:solidFill>
                  <a:srgbClr val="994D00"/>
                </a:solidFill>
              </a:defRPr>
            </a:pPr>
            <a:r>
              <a:t>Analyzes the results</a:t>
            </a:r>
          </a:p>
          <a:p>
            <a:pPr marL="318897" indent="-318897" defTabSz="850391">
              <a:spcBef>
                <a:spcPts val="1800"/>
              </a:spcBef>
              <a:buClr>
                <a:srgbClr val="CC0000"/>
              </a:buClr>
              <a:defRPr sz="2232">
                <a:solidFill>
                  <a:srgbClr val="994D00"/>
                </a:solidFill>
              </a:defRPr>
            </a:pPr>
            <a:r>
              <a:t>Communicates the findings and their implications</a:t>
            </a:r>
          </a:p>
          <a:p>
            <a:pPr marL="318897" indent="-318897" defTabSz="850391">
              <a:spcBef>
                <a:spcPts val="1800"/>
              </a:spcBef>
              <a:buClr>
                <a:srgbClr val="CC0000"/>
              </a:buClr>
              <a:defRPr sz="2232">
                <a:solidFill>
                  <a:srgbClr val="994D00"/>
                </a:solidFill>
              </a:defRPr>
            </a:pPr>
            <a:r>
              <a:t>Helps managers use this information to make decisions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09"/>
                                        </p:tgtEl>
                                        <p:attrNameLst>
                                          <p:attrName>style.visibility</p:attrName>
                                        </p:attrNameLst>
                                      </p:cBhvr>
                                      <p:to>
                                        <p:strVal val="visible"/>
                                      </p:to>
                                    </p:set>
                                    <p:anim calcmode="lin" valueType="num">
                                      <p:cBhvr>
                                        <p:cTn id="7" dur="500" fill="hold"/>
                                        <p:tgtEl>
                                          <p:spTgt spid="109"/>
                                        </p:tgtEl>
                                        <p:attrNameLst>
                                          <p:attrName>ppt_x</p:attrName>
                                        </p:attrNameLst>
                                      </p:cBhvr>
                                      <p:tavLst>
                                        <p:tav tm="0">
                                          <p:val>
                                            <p:strVal val="0-#ppt_w/2"/>
                                          </p:val>
                                        </p:tav>
                                        <p:tav tm="100000">
                                          <p:val>
                                            <p:strVal val="#ppt_x"/>
                                          </p:val>
                                        </p:tav>
                                      </p:tavLst>
                                    </p:anim>
                                    <p:anim calcmode="lin" valueType="num">
                                      <p:cBhvr>
                                        <p:cTn id="8" dur="500" fill="hold"/>
                                        <p:tgtEl>
                                          <p:spTgt spid="10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10"/>
                                        </p:tgtEl>
                                        <p:attrNameLst>
                                          <p:attrName>style.visibility</p:attrName>
                                        </p:attrNameLst>
                                      </p:cBhvr>
                                      <p:to>
                                        <p:strVal val="visible"/>
                                      </p:to>
                                    </p:set>
                                    <p:anim calcmode="lin" valueType="num">
                                      <p:cBhvr>
                                        <p:cTn id="12" dur="500" fill="hold"/>
                                        <p:tgtEl>
                                          <p:spTgt spid="110"/>
                                        </p:tgtEl>
                                        <p:attrNameLst>
                                          <p:attrName>ppt_x</p:attrName>
                                        </p:attrNameLst>
                                      </p:cBhvr>
                                      <p:tavLst>
                                        <p:tav tm="0">
                                          <p:val>
                                            <p:strVal val="0-#ppt_w/2"/>
                                          </p:val>
                                        </p:tav>
                                        <p:tav tm="100000">
                                          <p:val>
                                            <p:strVal val="#ppt_x"/>
                                          </p:val>
                                        </p:tav>
                                      </p:tavLst>
                                    </p:anim>
                                    <p:anim calcmode="lin" valueType="num">
                                      <p:cBhvr>
                                        <p:cTn id="13" dur="500" fill="hold"/>
                                        <p:tgtEl>
                                          <p:spTgt spid="1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advAuto="0"/>
      <p:bldP spid="110"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14</a:t>
            </a:fld>
            <a:endParaRPr/>
          </a:p>
        </p:txBody>
      </p:sp>
      <p:sp>
        <p:nvSpPr>
          <p:cNvPr id="113" name="Classification of Marketing Research"/>
          <p:cNvSpPr txBox="1">
            <a:spLocks noGrp="1"/>
          </p:cNvSpPr>
          <p:nvPr>
            <p:ph type="title" idx="4294967295"/>
          </p:nvPr>
        </p:nvSpPr>
        <p:spPr>
          <a:xfrm>
            <a:off x="276225" y="304799"/>
            <a:ext cx="8639175" cy="784227"/>
          </a:xfrm>
          <a:prstGeom prst="rect">
            <a:avLst/>
          </a:prstGeom>
        </p:spPr>
        <p:txBody>
          <a:bodyPr anchor="t">
            <a:normAutofit/>
          </a:bodyPr>
          <a:lstStyle>
            <a:lvl1pPr>
              <a:defRPr b="1">
                <a:solidFill>
                  <a:srgbClr val="E57300"/>
                </a:solidFill>
              </a:defRPr>
            </a:lvl1pPr>
          </a:lstStyle>
          <a:p>
            <a:r>
              <a:t>Classification of Marketing Research</a:t>
            </a:r>
          </a:p>
        </p:txBody>
      </p:sp>
      <p:sp>
        <p:nvSpPr>
          <p:cNvPr id="114" name="Problem-Identification Research…"/>
          <p:cNvSpPr txBox="1">
            <a:spLocks noGrp="1"/>
          </p:cNvSpPr>
          <p:nvPr>
            <p:ph type="body" idx="4294967295"/>
          </p:nvPr>
        </p:nvSpPr>
        <p:spPr>
          <a:xfrm>
            <a:off x="406400" y="1431925"/>
            <a:ext cx="8267700" cy="4419600"/>
          </a:xfrm>
          <a:prstGeom prst="rect">
            <a:avLst/>
          </a:prstGeom>
        </p:spPr>
        <p:txBody>
          <a:bodyPr>
            <a:normAutofit/>
          </a:bodyPr>
          <a:lstStyle/>
          <a:p>
            <a:pPr>
              <a:buSzTx/>
              <a:buNone/>
              <a:defRPr b="1">
                <a:solidFill>
                  <a:srgbClr val="800080"/>
                </a:solidFill>
                <a:latin typeface="Arial"/>
                <a:ea typeface="Arial"/>
                <a:cs typeface="Arial"/>
                <a:sym typeface="Arial"/>
              </a:defRPr>
            </a:pPr>
            <a:r>
              <a:t>Problem-Identification Research</a:t>
            </a:r>
          </a:p>
          <a:p>
            <a:pPr>
              <a:buClr>
                <a:srgbClr val="CC0000"/>
              </a:buClr>
              <a:defRPr>
                <a:solidFill>
                  <a:srgbClr val="994D00"/>
                </a:solidFill>
                <a:latin typeface="Arial"/>
                <a:ea typeface="Arial"/>
                <a:cs typeface="Arial"/>
                <a:sym typeface="Arial"/>
              </a:defRPr>
            </a:pPr>
            <a:r>
              <a:t>Research undertaken to help identify problems which are not necessarily apparent on the surface and yet exist or are likely to arise in the future.  Examples: market potential, market share, image, market characteristics, sales analysis, forecasting, and trends research.</a:t>
            </a:r>
          </a:p>
          <a:p>
            <a:pPr>
              <a:defRPr>
                <a:solidFill>
                  <a:srgbClr val="CC0000"/>
                </a:solidFill>
                <a:latin typeface="Arial"/>
                <a:ea typeface="Arial"/>
                <a:cs typeface="Arial"/>
                <a:sym typeface="Arial"/>
              </a:defRPr>
            </a:pPr>
            <a:endParaRPr/>
          </a:p>
          <a:p>
            <a:pPr>
              <a:buSzTx/>
              <a:buNone/>
              <a:defRPr b="1">
                <a:solidFill>
                  <a:srgbClr val="800080"/>
                </a:solidFill>
                <a:latin typeface="Arial"/>
                <a:ea typeface="Arial"/>
                <a:cs typeface="Arial"/>
                <a:sym typeface="Arial"/>
              </a:defRPr>
            </a:pPr>
            <a:r>
              <a:t>Problem-Solving Research</a:t>
            </a:r>
          </a:p>
          <a:p>
            <a:pPr>
              <a:buClr>
                <a:srgbClr val="CC0000"/>
              </a:buClr>
              <a:defRPr>
                <a:solidFill>
                  <a:srgbClr val="994D00"/>
                </a:solidFill>
                <a:latin typeface="Arial"/>
                <a:ea typeface="Arial"/>
                <a:cs typeface="Arial"/>
                <a:sym typeface="Arial"/>
              </a:defRPr>
            </a:pPr>
            <a:r>
              <a:t>Research undertaken to help solve specific marketing problems.  Examples: segmentation, product, pricing, promotion, and distribution research.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13"/>
                                        </p:tgtEl>
                                        <p:attrNameLst>
                                          <p:attrName>style.visibility</p:attrName>
                                        </p:attrNameLst>
                                      </p:cBhvr>
                                      <p:to>
                                        <p:strVal val="visible"/>
                                      </p:to>
                                    </p:set>
                                    <p:anim calcmode="lin" valueType="num">
                                      <p:cBhvr>
                                        <p:cTn id="7" dur="500" fill="hold"/>
                                        <p:tgtEl>
                                          <p:spTgt spid="113"/>
                                        </p:tgtEl>
                                        <p:attrNameLst>
                                          <p:attrName>ppt_x</p:attrName>
                                        </p:attrNameLst>
                                      </p:cBhvr>
                                      <p:tavLst>
                                        <p:tav tm="0">
                                          <p:val>
                                            <p:strVal val="0-#ppt_w/2"/>
                                          </p:val>
                                        </p:tav>
                                        <p:tav tm="100000">
                                          <p:val>
                                            <p:strVal val="#ppt_x"/>
                                          </p:val>
                                        </p:tav>
                                      </p:tavLst>
                                    </p:anim>
                                    <p:anim calcmode="lin" valueType="num">
                                      <p:cBhvr>
                                        <p:cTn id="8" dur="500" fill="hold"/>
                                        <p:tgtEl>
                                          <p:spTgt spid="1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14"/>
                                        </p:tgtEl>
                                        <p:attrNameLst>
                                          <p:attrName>style.visibility</p:attrName>
                                        </p:attrNameLst>
                                      </p:cBhvr>
                                      <p:to>
                                        <p:strVal val="visible"/>
                                      </p:to>
                                    </p:set>
                                    <p:anim calcmode="lin" valueType="num">
                                      <p:cBhvr>
                                        <p:cTn id="12" dur="500" fill="hold"/>
                                        <p:tgtEl>
                                          <p:spTgt spid="114"/>
                                        </p:tgtEl>
                                        <p:attrNameLst>
                                          <p:attrName>ppt_x</p:attrName>
                                        </p:attrNameLst>
                                      </p:cBhvr>
                                      <p:tavLst>
                                        <p:tav tm="0">
                                          <p:val>
                                            <p:strVal val="0-#ppt_w/2"/>
                                          </p:val>
                                        </p:tav>
                                        <p:tav tm="100000">
                                          <p:val>
                                            <p:strVal val="#ppt_x"/>
                                          </p:val>
                                        </p:tav>
                                      </p:tavLst>
                                    </p:anim>
                                    <p:anim calcmode="lin" valueType="num">
                                      <p:cBhvr>
                                        <p:cTn id="13"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advAuto="0"/>
      <p:bldP spid="114"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15</a:t>
            </a:fld>
            <a:endParaRPr/>
          </a:p>
        </p:txBody>
      </p:sp>
      <p:sp>
        <p:nvSpPr>
          <p:cNvPr id="117" name="A Classification of Marketing Research"/>
          <p:cNvSpPr txBox="1">
            <a:spLocks noGrp="1"/>
          </p:cNvSpPr>
          <p:nvPr>
            <p:ph type="title" idx="4294967295"/>
          </p:nvPr>
        </p:nvSpPr>
        <p:spPr>
          <a:xfrm>
            <a:off x="381000" y="152400"/>
            <a:ext cx="8153400" cy="563563"/>
          </a:xfrm>
          <a:prstGeom prst="rect">
            <a:avLst/>
          </a:prstGeom>
        </p:spPr>
        <p:txBody>
          <a:bodyPr anchor="t">
            <a:normAutofit/>
          </a:bodyPr>
          <a:lstStyle>
            <a:lvl1pPr>
              <a:defRPr b="1">
                <a:solidFill>
                  <a:srgbClr val="E57300"/>
                </a:solidFill>
              </a:defRPr>
            </a:lvl1pPr>
          </a:lstStyle>
          <a:p>
            <a:r>
              <a:t>A Classification of Marketing Research</a:t>
            </a:r>
          </a:p>
        </p:txBody>
      </p:sp>
      <p:sp>
        <p:nvSpPr>
          <p:cNvPr id="118" name="Line"/>
          <p:cNvSpPr/>
          <p:nvPr/>
        </p:nvSpPr>
        <p:spPr>
          <a:xfrm flipH="1">
            <a:off x="7197725" y="3309937"/>
            <a:ext cx="1588" cy="581026"/>
          </a:xfrm>
          <a:prstGeom prst="line">
            <a:avLst/>
          </a:prstGeom>
          <a:ln w="28575">
            <a:solidFill>
              <a:srgbClr val="000000"/>
            </a:solidFill>
            <a:tailEnd type="triangle"/>
          </a:ln>
        </p:spPr>
        <p:txBody>
          <a:bodyPr lIns="45719" rIns="45719"/>
          <a:lstStyle/>
          <a:p>
            <a:endParaRPr/>
          </a:p>
        </p:txBody>
      </p:sp>
      <p:grpSp>
        <p:nvGrpSpPr>
          <p:cNvPr id="138" name="Group"/>
          <p:cNvGrpSpPr/>
          <p:nvPr/>
        </p:nvGrpSpPr>
        <p:grpSpPr>
          <a:xfrm>
            <a:off x="287337" y="822324"/>
            <a:ext cx="8485188" cy="5726893"/>
            <a:chOff x="0" y="0"/>
            <a:chExt cx="8485187" cy="5726891"/>
          </a:xfrm>
        </p:grpSpPr>
        <p:grpSp>
          <p:nvGrpSpPr>
            <p:cNvPr id="136" name="Group"/>
            <p:cNvGrpSpPr/>
            <p:nvPr/>
          </p:nvGrpSpPr>
          <p:grpSpPr>
            <a:xfrm>
              <a:off x="0" y="0"/>
              <a:ext cx="8485188" cy="5726893"/>
              <a:chOff x="0" y="0"/>
              <a:chExt cx="8485187" cy="5726892"/>
            </a:xfrm>
          </p:grpSpPr>
          <p:grpSp>
            <p:nvGrpSpPr>
              <p:cNvPr id="121" name="Group"/>
              <p:cNvGrpSpPr/>
              <p:nvPr/>
            </p:nvGrpSpPr>
            <p:grpSpPr>
              <a:xfrm>
                <a:off x="3283945" y="106719"/>
                <a:ext cx="3165841" cy="739301"/>
                <a:chOff x="0" y="0"/>
                <a:chExt cx="3165839" cy="739300"/>
              </a:xfrm>
            </p:grpSpPr>
            <p:sp>
              <p:nvSpPr>
                <p:cNvPr id="119" name="Rectangle"/>
                <p:cNvSpPr/>
                <p:nvPr/>
              </p:nvSpPr>
              <p:spPr>
                <a:xfrm>
                  <a:off x="0" y="0"/>
                  <a:ext cx="3165840" cy="739301"/>
                </a:xfrm>
                <a:prstGeom prst="rect">
                  <a:avLst/>
                </a:prstGeom>
                <a:solidFill>
                  <a:srgbClr val="99CCFF">
                    <a:alpha val="50195"/>
                  </a:srgbClr>
                </a:solidFill>
                <a:ln w="12700" cap="flat">
                  <a:solidFill>
                    <a:srgbClr val="000000"/>
                  </a:solidFill>
                  <a:prstDash val="solid"/>
                  <a:round/>
                </a:ln>
                <a:effectLst/>
              </p:spPr>
              <p:txBody>
                <a:bodyPr wrap="square" lIns="45719" tIns="45719" rIns="45719" bIns="45719" numCol="1" anchor="ctr">
                  <a:noAutofit/>
                </a:bodyPr>
                <a:lstStyle/>
                <a:p>
                  <a:pPr algn="l">
                    <a:defRPr sz="2400">
                      <a:solidFill>
                        <a:srgbClr val="994D00"/>
                      </a:solidFill>
                    </a:defRPr>
                  </a:pPr>
                  <a:endParaRPr/>
                </a:p>
              </p:txBody>
            </p:sp>
            <p:sp>
              <p:nvSpPr>
                <p:cNvPr id="120" name="Marketing Research"/>
                <p:cNvSpPr txBox="1"/>
                <p:nvPr/>
              </p:nvSpPr>
              <p:spPr>
                <a:xfrm>
                  <a:off x="0" y="140752"/>
                  <a:ext cx="2915792" cy="4577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ctr">
                  <a:spAutoFit/>
                </a:bodyPr>
                <a:lstStyle/>
                <a:p>
                  <a:pPr algn="l">
                    <a:defRPr sz="2400">
                      <a:solidFill>
                        <a:srgbClr val="994D00"/>
                      </a:solidFill>
                      <a:latin typeface="Arial"/>
                      <a:ea typeface="Arial"/>
                      <a:cs typeface="Arial"/>
                      <a:sym typeface="Arial"/>
                    </a:defRPr>
                  </a:pPr>
                  <a:r>
                    <a:t>Marketing </a:t>
                  </a:r>
                  <a:r>
                    <a:rPr>
                      <a:latin typeface="Verdana"/>
                      <a:ea typeface="Verdana"/>
                      <a:cs typeface="Verdana"/>
                      <a:sym typeface="Verdana"/>
                    </a:rPr>
                    <a:t>Research</a:t>
                  </a:r>
                </a:p>
              </p:txBody>
            </p:sp>
          </p:grpSp>
          <p:grpSp>
            <p:nvGrpSpPr>
              <p:cNvPr id="126" name="Group"/>
              <p:cNvGrpSpPr/>
              <p:nvPr/>
            </p:nvGrpSpPr>
            <p:grpSpPr>
              <a:xfrm>
                <a:off x="486226" y="1623986"/>
                <a:ext cx="7899262" cy="1039352"/>
                <a:chOff x="0" y="0"/>
                <a:chExt cx="7899261" cy="1039351"/>
              </a:xfrm>
            </p:grpSpPr>
            <p:grpSp>
              <p:nvGrpSpPr>
                <p:cNvPr id="124" name="Group"/>
                <p:cNvGrpSpPr/>
                <p:nvPr/>
              </p:nvGrpSpPr>
              <p:grpSpPr>
                <a:xfrm>
                  <a:off x="0" y="0"/>
                  <a:ext cx="3678142" cy="1039352"/>
                  <a:chOff x="0" y="0"/>
                  <a:chExt cx="3678141" cy="1039351"/>
                </a:xfrm>
              </p:grpSpPr>
              <p:sp>
                <p:nvSpPr>
                  <p:cNvPr id="122" name="Rectangle"/>
                  <p:cNvSpPr/>
                  <p:nvPr/>
                </p:nvSpPr>
                <p:spPr>
                  <a:xfrm>
                    <a:off x="0" y="0"/>
                    <a:ext cx="3678142" cy="1039352"/>
                  </a:xfrm>
                  <a:prstGeom prst="rect">
                    <a:avLst/>
                  </a:prstGeom>
                  <a:solidFill>
                    <a:schemeClr val="accent1">
                      <a:lumOff val="19999"/>
                      <a:alpha val="50195"/>
                    </a:schemeClr>
                  </a:solidFill>
                  <a:ln w="12700" cap="flat">
                    <a:solidFill>
                      <a:srgbClr val="000000"/>
                    </a:solidFill>
                    <a:prstDash val="solid"/>
                    <a:round/>
                  </a:ln>
                  <a:effectLst/>
                </p:spPr>
                <p:txBody>
                  <a:bodyPr wrap="square" lIns="45719" tIns="45719" rIns="45719" bIns="45719" numCol="1" anchor="ctr">
                    <a:noAutofit/>
                  </a:bodyPr>
                  <a:lstStyle/>
                  <a:p>
                    <a:pPr algn="l">
                      <a:defRPr sz="2400">
                        <a:solidFill>
                          <a:srgbClr val="994D00"/>
                        </a:solidFill>
                      </a:defRPr>
                    </a:pPr>
                    <a:endParaRPr/>
                  </a:p>
                </p:txBody>
              </p:sp>
              <p:sp>
                <p:nvSpPr>
                  <p:cNvPr id="123" name="Problem…"/>
                  <p:cNvSpPr txBox="1"/>
                  <p:nvPr/>
                </p:nvSpPr>
                <p:spPr>
                  <a:xfrm>
                    <a:off x="0" y="106925"/>
                    <a:ext cx="3610670" cy="825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ctr">
                    <a:spAutoFit/>
                  </a:bodyPr>
                  <a:lstStyle/>
                  <a:p>
                    <a:pPr algn="l">
                      <a:defRPr sz="2400">
                        <a:solidFill>
                          <a:srgbClr val="994D00"/>
                        </a:solidFill>
                      </a:defRPr>
                    </a:pPr>
                    <a:r>
                      <a:t>Problem </a:t>
                    </a:r>
                  </a:p>
                  <a:p>
                    <a:pPr algn="l">
                      <a:defRPr sz="2400">
                        <a:solidFill>
                          <a:srgbClr val="994D00"/>
                        </a:solidFill>
                      </a:defRPr>
                    </a:pPr>
                    <a:r>
                      <a:t>Identification Research</a:t>
                    </a:r>
                  </a:p>
                </p:txBody>
              </p:sp>
            </p:grpSp>
            <p:sp>
              <p:nvSpPr>
                <p:cNvPr id="125" name="Problem-Solving Research"/>
                <p:cNvSpPr/>
                <p:nvPr/>
              </p:nvSpPr>
              <p:spPr>
                <a:xfrm>
                  <a:off x="5152158" y="-1"/>
                  <a:ext cx="2747104" cy="838201"/>
                </a:xfrm>
                <a:prstGeom prst="rect">
                  <a:avLst/>
                </a:prstGeom>
                <a:solidFill>
                  <a:schemeClr val="accent1">
                    <a:lumOff val="19999"/>
                    <a:alpha val="50195"/>
                  </a:schemeClr>
                </a:solidFill>
                <a:ln w="12700"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l">
                    <a:spcBef>
                      <a:spcPts val="1400"/>
                    </a:spcBef>
                    <a:defRPr sz="2400">
                      <a:solidFill>
                        <a:srgbClr val="994D00"/>
                      </a:solidFill>
                    </a:defRPr>
                  </a:lvl1pPr>
                </a:lstStyle>
                <a:p>
                  <a:r>
                    <a:t>Problem-Solving Research</a:t>
                  </a:r>
                </a:p>
              </p:txBody>
            </p:sp>
          </p:grpSp>
          <p:sp>
            <p:nvSpPr>
              <p:cNvPr id="127" name="Market Potential Research…"/>
              <p:cNvSpPr/>
              <p:nvPr/>
            </p:nvSpPr>
            <p:spPr>
              <a:xfrm>
                <a:off x="107368" y="3097947"/>
                <a:ext cx="4498746" cy="2581276"/>
              </a:xfrm>
              <a:prstGeom prst="rect">
                <a:avLst/>
              </a:prstGeom>
              <a:solidFill>
                <a:schemeClr val="accent1">
                  <a:lumOff val="19999"/>
                  <a:alpha val="50195"/>
                </a:schemeClr>
              </a:solidFill>
              <a:ln w="12700"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p>
                <a:pPr algn="l">
                  <a:spcBef>
                    <a:spcPts val="1400"/>
                  </a:spcBef>
                  <a:defRPr sz="2400">
                    <a:solidFill>
                      <a:srgbClr val="994D00"/>
                    </a:solidFill>
                  </a:defRPr>
                </a:pPr>
                <a:r>
                  <a:t>Market Potential Research</a:t>
                </a:r>
              </a:p>
              <a:p>
                <a:pPr algn="l">
                  <a:lnSpc>
                    <a:spcPct val="45000"/>
                  </a:lnSpc>
                  <a:spcBef>
                    <a:spcPts val="1400"/>
                  </a:spcBef>
                  <a:defRPr sz="2400">
                    <a:solidFill>
                      <a:srgbClr val="994D00"/>
                    </a:solidFill>
                  </a:defRPr>
                </a:pPr>
                <a:r>
                  <a:t>Market Share Research</a:t>
                </a:r>
              </a:p>
              <a:p>
                <a:pPr algn="l">
                  <a:lnSpc>
                    <a:spcPct val="45000"/>
                  </a:lnSpc>
                  <a:spcBef>
                    <a:spcPts val="1400"/>
                  </a:spcBef>
                  <a:defRPr sz="2400">
                    <a:solidFill>
                      <a:srgbClr val="994D00"/>
                    </a:solidFill>
                  </a:defRPr>
                </a:pPr>
                <a:r>
                  <a:t>Market Characteristics Research</a:t>
                </a:r>
              </a:p>
              <a:p>
                <a:pPr algn="l">
                  <a:lnSpc>
                    <a:spcPct val="45000"/>
                  </a:lnSpc>
                  <a:spcBef>
                    <a:spcPts val="1400"/>
                  </a:spcBef>
                  <a:defRPr sz="2400">
                    <a:solidFill>
                      <a:srgbClr val="994D00"/>
                    </a:solidFill>
                  </a:defRPr>
                </a:pPr>
                <a:r>
                  <a:t>Sales Analysis Research</a:t>
                </a:r>
              </a:p>
              <a:p>
                <a:pPr algn="l">
                  <a:lnSpc>
                    <a:spcPct val="45000"/>
                  </a:lnSpc>
                  <a:spcBef>
                    <a:spcPts val="1400"/>
                  </a:spcBef>
                  <a:defRPr sz="2400">
                    <a:solidFill>
                      <a:srgbClr val="994D00"/>
                    </a:solidFill>
                  </a:defRPr>
                </a:pPr>
                <a:r>
                  <a:t>Forecasting Research</a:t>
                </a:r>
              </a:p>
              <a:p>
                <a:pPr algn="l">
                  <a:lnSpc>
                    <a:spcPct val="45000"/>
                  </a:lnSpc>
                  <a:spcBef>
                    <a:spcPts val="1400"/>
                  </a:spcBef>
                  <a:defRPr sz="2400">
                    <a:solidFill>
                      <a:srgbClr val="994D00"/>
                    </a:solidFill>
                  </a:defRPr>
                </a:pPr>
                <a:r>
                  <a:t>Business Trends Research</a:t>
                </a:r>
              </a:p>
            </p:txBody>
          </p:sp>
          <p:sp>
            <p:nvSpPr>
              <p:cNvPr id="128" name="Segmentation Research…"/>
              <p:cNvSpPr/>
              <p:nvPr/>
            </p:nvSpPr>
            <p:spPr>
              <a:xfrm>
                <a:off x="4903677" y="3144347"/>
                <a:ext cx="3581511" cy="2582546"/>
              </a:xfrm>
              <a:prstGeom prst="rect">
                <a:avLst/>
              </a:prstGeom>
              <a:solidFill>
                <a:schemeClr val="accent1">
                  <a:lumOff val="19999"/>
                  <a:alpha val="50195"/>
                </a:schemeClr>
              </a:solidFill>
              <a:ln w="12700"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p>
                <a:pPr algn="l">
                  <a:lnSpc>
                    <a:spcPct val="75000"/>
                  </a:lnSpc>
                  <a:spcBef>
                    <a:spcPts val="1400"/>
                  </a:spcBef>
                  <a:defRPr sz="2400">
                    <a:solidFill>
                      <a:srgbClr val="994D00"/>
                    </a:solidFill>
                  </a:defRPr>
                </a:pPr>
                <a:r>
                  <a:t>Segmentation Research</a:t>
                </a:r>
              </a:p>
              <a:p>
                <a:pPr algn="l">
                  <a:lnSpc>
                    <a:spcPct val="75000"/>
                  </a:lnSpc>
                  <a:spcBef>
                    <a:spcPts val="1400"/>
                  </a:spcBef>
                  <a:defRPr sz="2400">
                    <a:solidFill>
                      <a:srgbClr val="994D00"/>
                    </a:solidFill>
                  </a:defRPr>
                </a:pPr>
                <a:r>
                  <a:t>Product Research</a:t>
                </a:r>
              </a:p>
              <a:p>
                <a:pPr algn="l">
                  <a:lnSpc>
                    <a:spcPct val="75000"/>
                  </a:lnSpc>
                  <a:spcBef>
                    <a:spcPts val="1400"/>
                  </a:spcBef>
                  <a:defRPr sz="2400">
                    <a:solidFill>
                      <a:srgbClr val="994D00"/>
                    </a:solidFill>
                  </a:defRPr>
                </a:pPr>
                <a:r>
                  <a:t>Pricing Research</a:t>
                </a:r>
              </a:p>
              <a:p>
                <a:pPr algn="l">
                  <a:lnSpc>
                    <a:spcPct val="75000"/>
                  </a:lnSpc>
                  <a:spcBef>
                    <a:spcPts val="1400"/>
                  </a:spcBef>
                  <a:defRPr sz="2400">
                    <a:solidFill>
                      <a:srgbClr val="994D00"/>
                    </a:solidFill>
                  </a:defRPr>
                </a:pPr>
                <a:r>
                  <a:t>Promotion Research</a:t>
                </a:r>
              </a:p>
              <a:p>
                <a:pPr algn="l">
                  <a:lnSpc>
                    <a:spcPct val="75000"/>
                  </a:lnSpc>
                  <a:spcBef>
                    <a:spcPts val="1400"/>
                  </a:spcBef>
                  <a:defRPr sz="2400">
                    <a:solidFill>
                      <a:srgbClr val="994D00"/>
                    </a:solidFill>
                  </a:defRPr>
                </a:pPr>
                <a:r>
                  <a:t>Distribution Research</a:t>
                </a:r>
              </a:p>
            </p:txBody>
          </p:sp>
          <p:sp>
            <p:nvSpPr>
              <p:cNvPr id="129" name="Line"/>
              <p:cNvSpPr/>
              <p:nvPr/>
            </p:nvSpPr>
            <p:spPr>
              <a:xfrm>
                <a:off x="2768576" y="2664884"/>
                <a:ext cx="1" cy="369651"/>
              </a:xfrm>
              <a:prstGeom prst="line">
                <a:avLst/>
              </a:prstGeom>
              <a:noFill/>
              <a:ln w="25400" cap="flat">
                <a:solidFill>
                  <a:srgbClr val="010307"/>
                </a:solidFill>
                <a:prstDash val="solid"/>
                <a:round/>
                <a:tailEnd type="triangle" w="med" len="med"/>
              </a:ln>
              <a:effectLst/>
            </p:spPr>
            <p:txBody>
              <a:bodyPr wrap="square" lIns="45719" tIns="45719" rIns="45719" bIns="45719" numCol="1" anchor="t">
                <a:noAutofit/>
              </a:bodyPr>
              <a:lstStyle/>
              <a:p>
                <a:endParaRPr/>
              </a:p>
            </p:txBody>
          </p:sp>
          <p:grpSp>
            <p:nvGrpSpPr>
              <p:cNvPr id="133" name="Group"/>
              <p:cNvGrpSpPr/>
              <p:nvPr/>
            </p:nvGrpSpPr>
            <p:grpSpPr>
              <a:xfrm>
                <a:off x="2768576" y="1025431"/>
                <a:ext cx="4204248" cy="598556"/>
                <a:chOff x="0" y="0"/>
                <a:chExt cx="4204247" cy="598554"/>
              </a:xfrm>
            </p:grpSpPr>
            <p:sp>
              <p:nvSpPr>
                <p:cNvPr id="130" name="Line"/>
                <p:cNvSpPr/>
                <p:nvPr/>
              </p:nvSpPr>
              <p:spPr>
                <a:xfrm flipH="1">
                  <a:off x="-1" y="0"/>
                  <a:ext cx="1" cy="598555"/>
                </a:xfrm>
                <a:prstGeom prst="line">
                  <a:avLst/>
                </a:prstGeom>
                <a:noFill/>
                <a:ln w="25400" cap="flat">
                  <a:solidFill>
                    <a:srgbClr val="010307"/>
                  </a:solidFill>
                  <a:prstDash val="solid"/>
                  <a:round/>
                  <a:tailEnd type="triangle" w="med" len="med"/>
                </a:ln>
                <a:effectLst/>
              </p:spPr>
              <p:txBody>
                <a:bodyPr wrap="square" lIns="45719" tIns="45719" rIns="45719" bIns="45719" numCol="1" anchor="t">
                  <a:noAutofit/>
                </a:bodyPr>
                <a:lstStyle/>
                <a:p>
                  <a:endParaRPr/>
                </a:p>
              </p:txBody>
            </p:sp>
            <p:sp>
              <p:nvSpPr>
                <p:cNvPr id="131" name="Line"/>
                <p:cNvSpPr/>
                <p:nvPr/>
              </p:nvSpPr>
              <p:spPr>
                <a:xfrm>
                  <a:off x="4181240" y="0"/>
                  <a:ext cx="1" cy="598555"/>
                </a:xfrm>
                <a:prstGeom prst="line">
                  <a:avLst/>
                </a:prstGeom>
                <a:noFill/>
                <a:ln w="25400" cap="flat">
                  <a:solidFill>
                    <a:srgbClr val="010307"/>
                  </a:solidFill>
                  <a:prstDash val="solid"/>
                  <a:round/>
                  <a:tailEnd type="triangle" w="med" len="med"/>
                </a:ln>
                <a:effectLst/>
              </p:spPr>
              <p:txBody>
                <a:bodyPr wrap="square" lIns="45719" tIns="45719" rIns="45719" bIns="45719" numCol="1" anchor="t">
                  <a:noAutofit/>
                </a:bodyPr>
                <a:lstStyle/>
                <a:p>
                  <a:endParaRPr/>
                </a:p>
              </p:txBody>
            </p:sp>
            <p:sp>
              <p:nvSpPr>
                <p:cNvPr id="132" name="Line"/>
                <p:cNvSpPr/>
                <p:nvPr/>
              </p:nvSpPr>
              <p:spPr>
                <a:xfrm>
                  <a:off x="0" y="0"/>
                  <a:ext cx="4204248" cy="1"/>
                </a:xfrm>
                <a:prstGeom prst="line">
                  <a:avLst/>
                </a:prstGeom>
                <a:noFill/>
                <a:ln w="25400" cap="flat">
                  <a:solidFill>
                    <a:srgbClr val="010307"/>
                  </a:solidFill>
                  <a:prstDash val="solid"/>
                  <a:round/>
                </a:ln>
                <a:effectLst/>
              </p:spPr>
              <p:txBody>
                <a:bodyPr wrap="square" lIns="45719" tIns="45719" rIns="45719" bIns="45719" numCol="1" anchor="t">
                  <a:noAutofit/>
                </a:bodyPr>
                <a:lstStyle/>
                <a:p>
                  <a:endParaRPr/>
                </a:p>
              </p:txBody>
            </p:sp>
          </p:grpSp>
          <p:pic>
            <p:nvPicPr>
              <p:cNvPr id="134" name="image.pdf" descr="image.pdf"/>
              <p:cNvPicPr>
                <a:picLocks noChangeAspect="1"/>
              </p:cNvPicPr>
              <p:nvPr/>
            </p:nvPicPr>
            <p:blipFill>
              <a:blip r:embed="rId2">
                <a:extLst/>
              </a:blip>
              <a:stretch>
                <a:fillRect/>
              </a:stretch>
            </p:blipFill>
            <p:spPr>
              <a:xfrm>
                <a:off x="0" y="46399"/>
                <a:ext cx="1889688" cy="1719880"/>
              </a:xfrm>
              <a:prstGeom prst="rect">
                <a:avLst/>
              </a:prstGeom>
              <a:ln w="12700" cap="flat">
                <a:noFill/>
                <a:miter lim="400000"/>
              </a:ln>
              <a:effectLst/>
            </p:spPr>
          </p:pic>
          <p:sp>
            <p:nvSpPr>
              <p:cNvPr id="135" name="Fig. 1.1"/>
              <p:cNvSpPr txBox="1"/>
              <p:nvPr/>
            </p:nvSpPr>
            <p:spPr>
              <a:xfrm>
                <a:off x="1136573" y="0"/>
                <a:ext cx="975482" cy="368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800">
                    <a:solidFill>
                      <a:srgbClr val="994D00"/>
                    </a:solidFill>
                  </a:defRPr>
                </a:lvl1pPr>
              </a:lstStyle>
              <a:p>
                <a:r>
                  <a:t>Fig. 1.1</a:t>
                </a:r>
              </a:p>
            </p:txBody>
          </p:sp>
        </p:grpSp>
        <p:sp>
          <p:nvSpPr>
            <p:cNvPr id="137" name="Line"/>
            <p:cNvSpPr/>
            <p:nvPr/>
          </p:nvSpPr>
          <p:spPr>
            <a:xfrm flipH="1">
              <a:off x="4705350" y="862013"/>
              <a:ext cx="1588" cy="144462"/>
            </a:xfrm>
            <a:prstGeom prst="line">
              <a:avLst/>
            </a:prstGeom>
            <a:noFill/>
            <a:ln w="28575" cap="flat">
              <a:solidFill>
                <a:srgbClr val="000000"/>
              </a:solidFill>
              <a:prstDash val="solid"/>
              <a:round/>
            </a:ln>
            <a:effectLst/>
          </p:spPr>
          <p:txBody>
            <a:bodyPr wrap="square" lIns="45719" tIns="45719" rIns="45719" bIns="45719" numCol="1" anchor="t">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17"/>
                                        </p:tgtEl>
                                        <p:attrNameLst>
                                          <p:attrName>style.visibility</p:attrName>
                                        </p:attrNameLst>
                                      </p:cBhvr>
                                      <p:to>
                                        <p:strVal val="visible"/>
                                      </p:to>
                                    </p:set>
                                    <p:anim calcmode="lin" valueType="num">
                                      <p:cBhvr>
                                        <p:cTn id="7" dur="500" fill="hold"/>
                                        <p:tgtEl>
                                          <p:spTgt spid="117"/>
                                        </p:tgtEl>
                                        <p:attrNameLst>
                                          <p:attrName>ppt_x</p:attrName>
                                        </p:attrNameLst>
                                      </p:cBhvr>
                                      <p:tavLst>
                                        <p:tav tm="0">
                                          <p:val>
                                            <p:strVal val="0-#ppt_w/2"/>
                                          </p:val>
                                        </p:tav>
                                        <p:tav tm="100000">
                                          <p:val>
                                            <p:strVal val="#ppt_x"/>
                                          </p:val>
                                        </p:tav>
                                      </p:tavLst>
                                    </p:anim>
                                    <p:anim calcmode="lin" valueType="num">
                                      <p:cBhvr>
                                        <p:cTn id="8"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16</a:t>
            </a:fld>
            <a:endParaRPr/>
          </a:p>
        </p:txBody>
      </p:sp>
      <p:sp>
        <p:nvSpPr>
          <p:cNvPr id="141" name="Problem-Solving Research"/>
          <p:cNvSpPr txBox="1">
            <a:spLocks noGrp="1"/>
          </p:cNvSpPr>
          <p:nvPr>
            <p:ph type="title" idx="4294967295"/>
          </p:nvPr>
        </p:nvSpPr>
        <p:spPr>
          <a:xfrm>
            <a:off x="279400" y="163512"/>
            <a:ext cx="7793038" cy="784226"/>
          </a:xfrm>
          <a:prstGeom prst="rect">
            <a:avLst/>
          </a:prstGeom>
        </p:spPr>
        <p:txBody>
          <a:bodyPr anchor="t">
            <a:normAutofit/>
          </a:bodyPr>
          <a:lstStyle>
            <a:lvl1pPr>
              <a:defRPr b="1">
                <a:solidFill>
                  <a:srgbClr val="E57300"/>
                </a:solidFill>
              </a:defRPr>
            </a:lvl1pPr>
          </a:lstStyle>
          <a:p>
            <a:r>
              <a:t>Problem-Solving Research</a:t>
            </a:r>
          </a:p>
        </p:txBody>
      </p:sp>
      <p:grpSp>
        <p:nvGrpSpPr>
          <p:cNvPr id="149" name="Group"/>
          <p:cNvGrpSpPr/>
          <p:nvPr/>
        </p:nvGrpSpPr>
        <p:grpSpPr>
          <a:xfrm>
            <a:off x="241299" y="866775"/>
            <a:ext cx="8864601" cy="5418138"/>
            <a:chOff x="0" y="0"/>
            <a:chExt cx="8864600" cy="5418137"/>
          </a:xfrm>
        </p:grpSpPr>
        <p:sp>
          <p:nvSpPr>
            <p:cNvPr id="142" name="Determine the basis of segmentation…"/>
            <p:cNvSpPr txBox="1"/>
            <p:nvPr/>
          </p:nvSpPr>
          <p:spPr>
            <a:xfrm>
              <a:off x="0" y="1096962"/>
              <a:ext cx="4716463" cy="273558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p>
              <a:pPr marL="288925" indent="-288925" algn="l">
                <a:spcBef>
                  <a:spcPts val="1000"/>
                </a:spcBef>
                <a:buClr>
                  <a:srgbClr val="CC0000"/>
                </a:buClr>
                <a:buSzPct val="100000"/>
                <a:buChar char="▪"/>
                <a:defRPr sz="1800">
                  <a:solidFill>
                    <a:srgbClr val="994D00"/>
                  </a:solidFill>
                </a:defRPr>
              </a:pPr>
              <a:r>
                <a:t>Determine the basis of segmentation</a:t>
              </a:r>
            </a:p>
            <a:p>
              <a:pPr marL="288925" indent="-288925" algn="l">
                <a:spcBef>
                  <a:spcPts val="1000"/>
                </a:spcBef>
                <a:buClr>
                  <a:srgbClr val="CC0000"/>
                </a:buClr>
                <a:buSzPct val="100000"/>
                <a:buChar char="▪"/>
                <a:defRPr sz="1800">
                  <a:solidFill>
                    <a:srgbClr val="994D00"/>
                  </a:solidFill>
                </a:defRPr>
              </a:pPr>
              <a:r>
                <a:t>Establish market potential and                  </a:t>
              </a:r>
              <a:br/>
              <a:r>
                <a:t>responsiveness for various</a:t>
              </a:r>
              <a:br/>
              <a:r>
                <a:t>segments</a:t>
              </a:r>
            </a:p>
            <a:p>
              <a:pPr marL="288925" indent="-288925" algn="l">
                <a:spcBef>
                  <a:spcPts val="1000"/>
                </a:spcBef>
                <a:buClr>
                  <a:srgbClr val="CC0000"/>
                </a:buClr>
                <a:buSzPct val="100000"/>
                <a:buChar char="▪"/>
                <a:defRPr sz="1800">
                  <a:solidFill>
                    <a:srgbClr val="994D00"/>
                  </a:solidFill>
                </a:defRPr>
              </a:pPr>
              <a:r>
                <a:t>Select target markets </a:t>
              </a:r>
            </a:p>
            <a:p>
              <a:pPr marL="288925" indent="-288925" algn="l">
                <a:spcBef>
                  <a:spcPts val="1000"/>
                </a:spcBef>
                <a:buClr>
                  <a:srgbClr val="CC0000"/>
                </a:buClr>
                <a:buSzPct val="100000"/>
                <a:buChar char="▪"/>
                <a:defRPr sz="1800">
                  <a:solidFill>
                    <a:srgbClr val="994D00"/>
                  </a:solidFill>
                </a:defRPr>
              </a:pPr>
              <a:r>
                <a:t>Create lifestyle profiles:</a:t>
              </a:r>
              <a:br/>
              <a:r>
                <a:t>demography, media, and </a:t>
              </a:r>
              <a:br/>
              <a:r>
                <a:t>product image characteristics</a:t>
              </a:r>
            </a:p>
          </p:txBody>
        </p:sp>
        <p:sp>
          <p:nvSpPr>
            <p:cNvPr id="143" name="SEGMENTATION RESEARCH"/>
            <p:cNvSpPr txBox="1"/>
            <p:nvPr/>
          </p:nvSpPr>
          <p:spPr>
            <a:xfrm>
              <a:off x="0" y="682625"/>
              <a:ext cx="3621098" cy="370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l">
                <a:defRPr sz="1800" b="1" u="sng">
                  <a:solidFill>
                    <a:srgbClr val="800080"/>
                  </a:solidFill>
                </a:defRPr>
              </a:lvl1pPr>
            </a:lstStyle>
            <a:p>
              <a:r>
                <a:t>SEGMENTATION RESEARCH</a:t>
              </a:r>
            </a:p>
          </p:txBody>
        </p:sp>
        <p:sp>
          <p:nvSpPr>
            <p:cNvPr id="144" name="Test concept…"/>
            <p:cNvSpPr txBox="1"/>
            <p:nvPr/>
          </p:nvSpPr>
          <p:spPr>
            <a:xfrm>
              <a:off x="4283075" y="2386012"/>
              <a:ext cx="4581525" cy="2867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p>
              <a:pPr marL="292100" indent="-292100" algn="l">
                <a:spcBef>
                  <a:spcPts val="1000"/>
                </a:spcBef>
                <a:buClr>
                  <a:srgbClr val="CC0000"/>
                </a:buClr>
                <a:buSzPct val="100000"/>
                <a:buChar char="▪"/>
                <a:defRPr sz="1800">
                  <a:solidFill>
                    <a:srgbClr val="994D00"/>
                  </a:solidFill>
                </a:defRPr>
              </a:pPr>
              <a:r>
                <a:t>Test concept </a:t>
              </a:r>
            </a:p>
            <a:p>
              <a:pPr marL="292100" indent="-292100" algn="l">
                <a:spcBef>
                  <a:spcPts val="1000"/>
                </a:spcBef>
                <a:buClr>
                  <a:srgbClr val="CC0000"/>
                </a:buClr>
                <a:buSzPct val="100000"/>
                <a:buChar char="▪"/>
                <a:defRPr sz="1800">
                  <a:solidFill>
                    <a:srgbClr val="994D00"/>
                  </a:solidFill>
                </a:defRPr>
              </a:pPr>
              <a:r>
                <a:t>Determine optimal product design</a:t>
              </a:r>
            </a:p>
            <a:p>
              <a:pPr marL="292100" indent="-292100" algn="l">
                <a:spcBef>
                  <a:spcPts val="1000"/>
                </a:spcBef>
                <a:buClr>
                  <a:srgbClr val="CC0000"/>
                </a:buClr>
                <a:buSzPct val="100000"/>
                <a:buChar char="▪"/>
                <a:defRPr sz="1800">
                  <a:solidFill>
                    <a:srgbClr val="994D00"/>
                  </a:solidFill>
                </a:defRPr>
              </a:pPr>
              <a:r>
                <a:t>Package tests</a:t>
              </a:r>
            </a:p>
            <a:p>
              <a:pPr marL="292100" indent="-292100" algn="l">
                <a:spcBef>
                  <a:spcPts val="1000"/>
                </a:spcBef>
                <a:buClr>
                  <a:srgbClr val="CC0000"/>
                </a:buClr>
                <a:buSzPct val="100000"/>
                <a:buChar char="▪"/>
                <a:defRPr sz="1800">
                  <a:solidFill>
                    <a:srgbClr val="994D00"/>
                  </a:solidFill>
                </a:defRPr>
              </a:pPr>
              <a:r>
                <a:t>Product modification</a:t>
              </a:r>
            </a:p>
            <a:p>
              <a:pPr marL="292100" indent="-292100" algn="l">
                <a:spcBef>
                  <a:spcPts val="1000"/>
                </a:spcBef>
                <a:buClr>
                  <a:srgbClr val="CC0000"/>
                </a:buClr>
                <a:buSzPct val="100000"/>
                <a:buChar char="▪"/>
                <a:defRPr sz="1800">
                  <a:solidFill>
                    <a:srgbClr val="994D00"/>
                  </a:solidFill>
                </a:defRPr>
              </a:pPr>
              <a:r>
                <a:t>Brand positioning and repositioning</a:t>
              </a:r>
            </a:p>
            <a:p>
              <a:pPr marL="292100" indent="-292100" algn="l">
                <a:spcBef>
                  <a:spcPts val="1000"/>
                </a:spcBef>
                <a:buClr>
                  <a:srgbClr val="CC0000"/>
                </a:buClr>
                <a:buSzPct val="100000"/>
                <a:buChar char="▪"/>
                <a:defRPr sz="1800">
                  <a:solidFill>
                    <a:srgbClr val="994D00"/>
                  </a:solidFill>
                </a:defRPr>
              </a:pPr>
              <a:r>
                <a:t>Test marketing</a:t>
              </a:r>
            </a:p>
            <a:p>
              <a:pPr marL="292100" indent="-292100" algn="l">
                <a:spcBef>
                  <a:spcPts val="1000"/>
                </a:spcBef>
                <a:buClr>
                  <a:srgbClr val="CC0000"/>
                </a:buClr>
                <a:buSzPct val="100000"/>
                <a:buChar char="▪"/>
                <a:defRPr sz="1800">
                  <a:solidFill>
                    <a:srgbClr val="994D00"/>
                  </a:solidFill>
                </a:defRPr>
              </a:pPr>
              <a:r>
                <a:t>Control score tests</a:t>
              </a:r>
            </a:p>
          </p:txBody>
        </p:sp>
        <p:sp>
          <p:nvSpPr>
            <p:cNvPr id="145" name="PRODUCT RESEARCH"/>
            <p:cNvSpPr txBox="1"/>
            <p:nvPr/>
          </p:nvSpPr>
          <p:spPr>
            <a:xfrm>
              <a:off x="4283075" y="2003425"/>
              <a:ext cx="2786284" cy="370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l">
                <a:defRPr sz="1800" b="1" u="sng">
                  <a:solidFill>
                    <a:srgbClr val="800080"/>
                  </a:solidFill>
                </a:defRPr>
              </a:lvl1pPr>
            </a:lstStyle>
            <a:p>
              <a:r>
                <a:t>PRODUCT RESEARCH</a:t>
              </a:r>
            </a:p>
          </p:txBody>
        </p:sp>
        <p:sp>
          <p:nvSpPr>
            <p:cNvPr id="146" name="Table 1.1"/>
            <p:cNvSpPr txBox="1"/>
            <p:nvPr/>
          </p:nvSpPr>
          <p:spPr>
            <a:xfrm>
              <a:off x="977900" y="138112"/>
              <a:ext cx="1148495" cy="368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800"/>
              </a:lvl1pPr>
            </a:lstStyle>
            <a:p>
              <a:r>
                <a:t>Table 1.1</a:t>
              </a:r>
            </a:p>
          </p:txBody>
        </p:sp>
        <p:pic>
          <p:nvPicPr>
            <p:cNvPr id="147" name="BD04972_" descr="BD04972_"/>
            <p:cNvPicPr>
              <a:picLocks noChangeAspect="1"/>
            </p:cNvPicPr>
            <p:nvPr/>
          </p:nvPicPr>
          <p:blipFill>
            <a:blip r:embed="rId2">
              <a:extLst/>
            </a:blip>
            <a:stretch>
              <a:fillRect/>
            </a:stretch>
          </p:blipFill>
          <p:spPr>
            <a:xfrm>
              <a:off x="5132387" y="0"/>
              <a:ext cx="2646363" cy="1984375"/>
            </a:xfrm>
            <a:prstGeom prst="rect">
              <a:avLst/>
            </a:prstGeom>
            <a:ln w="12700" cap="flat">
              <a:noFill/>
              <a:miter lim="400000"/>
            </a:ln>
            <a:effectLst/>
          </p:spPr>
        </p:pic>
        <p:pic>
          <p:nvPicPr>
            <p:cNvPr id="148" name="BS00508_" descr="BS00508_"/>
            <p:cNvPicPr>
              <a:picLocks noChangeAspect="1"/>
            </p:cNvPicPr>
            <p:nvPr/>
          </p:nvPicPr>
          <p:blipFill>
            <a:blip r:embed="rId3">
              <a:extLst/>
            </a:blip>
            <a:stretch>
              <a:fillRect/>
            </a:stretch>
          </p:blipFill>
          <p:spPr>
            <a:xfrm>
              <a:off x="749300" y="4040187"/>
              <a:ext cx="2028825" cy="1377951"/>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41"/>
                                        </p:tgtEl>
                                        <p:attrNameLst>
                                          <p:attrName>style.visibility</p:attrName>
                                        </p:attrNameLst>
                                      </p:cBhvr>
                                      <p:to>
                                        <p:strVal val="visible"/>
                                      </p:to>
                                    </p:set>
                                    <p:anim calcmode="lin" valueType="num">
                                      <p:cBhvr>
                                        <p:cTn id="7" dur="500" fill="hold"/>
                                        <p:tgtEl>
                                          <p:spTgt spid="141"/>
                                        </p:tgtEl>
                                        <p:attrNameLst>
                                          <p:attrName>ppt_x</p:attrName>
                                        </p:attrNameLst>
                                      </p:cBhvr>
                                      <p:tavLst>
                                        <p:tav tm="0">
                                          <p:val>
                                            <p:strVal val="0-#ppt_w/2"/>
                                          </p:val>
                                        </p:tav>
                                        <p:tav tm="100000">
                                          <p:val>
                                            <p:strVal val="#ppt_x"/>
                                          </p:val>
                                        </p:tav>
                                      </p:tavLst>
                                    </p:anim>
                                    <p:anim calcmode="lin" valueType="num">
                                      <p:cBhvr>
                                        <p:cTn id="8" dur="500" fill="hold"/>
                                        <p:tgtEl>
                                          <p:spTgt spid="1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49"/>
                                        </p:tgtEl>
                                        <p:attrNameLst>
                                          <p:attrName>style.visibility</p:attrName>
                                        </p:attrNameLst>
                                      </p:cBhvr>
                                      <p:to>
                                        <p:strVal val="visible"/>
                                      </p:to>
                                    </p:set>
                                    <p:anim calcmode="lin" valueType="num">
                                      <p:cBhvr>
                                        <p:cTn id="12" dur="500" fill="hold"/>
                                        <p:tgtEl>
                                          <p:spTgt spid="149"/>
                                        </p:tgtEl>
                                        <p:attrNameLst>
                                          <p:attrName>ppt_x</p:attrName>
                                        </p:attrNameLst>
                                      </p:cBhvr>
                                      <p:tavLst>
                                        <p:tav tm="0">
                                          <p:val>
                                            <p:strVal val="0-#ppt_w/2"/>
                                          </p:val>
                                        </p:tav>
                                        <p:tav tm="100000">
                                          <p:val>
                                            <p:strVal val="#ppt_x"/>
                                          </p:val>
                                        </p:tav>
                                      </p:tavLst>
                                    </p:anim>
                                    <p:anim calcmode="lin" valueType="num">
                                      <p:cBhvr>
                                        <p:cTn id="13" dur="500" fill="hold"/>
                                        <p:tgtEl>
                                          <p:spTgt spid="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advAuto="0"/>
      <p:bldP spid="149"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17</a:t>
            </a:fld>
            <a:endParaRPr/>
          </a:p>
        </p:txBody>
      </p:sp>
      <p:sp>
        <p:nvSpPr>
          <p:cNvPr id="152" name="Problem-Solving Research"/>
          <p:cNvSpPr txBox="1">
            <a:spLocks noGrp="1"/>
          </p:cNvSpPr>
          <p:nvPr>
            <p:ph type="title" idx="4294967295"/>
          </p:nvPr>
        </p:nvSpPr>
        <p:spPr>
          <a:xfrm>
            <a:off x="361950" y="215899"/>
            <a:ext cx="7793038" cy="784227"/>
          </a:xfrm>
          <a:prstGeom prst="rect">
            <a:avLst/>
          </a:prstGeom>
        </p:spPr>
        <p:txBody>
          <a:bodyPr anchor="t">
            <a:normAutofit/>
          </a:bodyPr>
          <a:lstStyle>
            <a:lvl1pPr>
              <a:defRPr b="1">
                <a:solidFill>
                  <a:srgbClr val="E57300"/>
                </a:solidFill>
              </a:defRPr>
            </a:lvl1pPr>
          </a:lstStyle>
          <a:p>
            <a:r>
              <a:t>Problem-Solving Research</a:t>
            </a:r>
          </a:p>
        </p:txBody>
      </p:sp>
      <p:grpSp>
        <p:nvGrpSpPr>
          <p:cNvPr id="163" name="Group"/>
          <p:cNvGrpSpPr/>
          <p:nvPr/>
        </p:nvGrpSpPr>
        <p:grpSpPr>
          <a:xfrm>
            <a:off x="273050" y="879475"/>
            <a:ext cx="8870951" cy="5410533"/>
            <a:chOff x="0" y="0"/>
            <a:chExt cx="8870950" cy="5410532"/>
          </a:xfrm>
        </p:grpSpPr>
        <p:sp>
          <p:nvSpPr>
            <p:cNvPr id="153" name="Table 1.1 cont."/>
            <p:cNvSpPr txBox="1"/>
            <p:nvPr/>
          </p:nvSpPr>
          <p:spPr>
            <a:xfrm>
              <a:off x="987424" y="38100"/>
              <a:ext cx="1804604" cy="368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800"/>
              </a:lvl1pPr>
            </a:lstStyle>
            <a:p>
              <a:r>
                <a:t>Table 1.1 cont.</a:t>
              </a:r>
            </a:p>
          </p:txBody>
        </p:sp>
        <p:sp>
          <p:nvSpPr>
            <p:cNvPr id="154" name="PRICING RESEARCH…"/>
            <p:cNvSpPr txBox="1"/>
            <p:nvPr/>
          </p:nvSpPr>
          <p:spPr>
            <a:xfrm>
              <a:off x="0" y="2989262"/>
              <a:ext cx="5130800" cy="22429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p>
              <a:pPr marL="190500" indent="-190500" algn="l">
                <a:spcBef>
                  <a:spcPts val="800"/>
                </a:spcBef>
                <a:defRPr sz="1800" b="1" u="sng">
                  <a:solidFill>
                    <a:srgbClr val="800080"/>
                  </a:solidFill>
                </a:defRPr>
              </a:pPr>
              <a:r>
                <a:t>PRICING RESEARCH</a:t>
              </a:r>
            </a:p>
            <a:p>
              <a:pPr marL="190500" indent="-190500" algn="l">
                <a:spcBef>
                  <a:spcPts val="800"/>
                </a:spcBef>
                <a:buClr>
                  <a:srgbClr val="CC0000"/>
                </a:buClr>
                <a:buSzPct val="100000"/>
                <a:buChar char="▪"/>
                <a:defRPr sz="1800">
                  <a:solidFill>
                    <a:srgbClr val="994D00"/>
                  </a:solidFill>
                  <a:latin typeface="Arial"/>
                  <a:ea typeface="Arial"/>
                  <a:cs typeface="Arial"/>
                  <a:sym typeface="Arial"/>
                </a:defRPr>
              </a:pPr>
              <a:r>
                <a:t>Pricing policies</a:t>
              </a:r>
            </a:p>
            <a:p>
              <a:pPr marL="190500" indent="-190500" algn="l">
                <a:spcBef>
                  <a:spcPts val="800"/>
                </a:spcBef>
                <a:buClr>
                  <a:srgbClr val="CC0000"/>
                </a:buClr>
                <a:buSzPct val="100000"/>
                <a:buChar char="▪"/>
                <a:defRPr sz="1800">
                  <a:solidFill>
                    <a:srgbClr val="994D00"/>
                  </a:solidFill>
                  <a:latin typeface="Arial"/>
                  <a:ea typeface="Arial"/>
                  <a:cs typeface="Arial"/>
                  <a:sym typeface="Arial"/>
                </a:defRPr>
              </a:pPr>
              <a:r>
                <a:t>Importance of price in brand selection</a:t>
              </a:r>
            </a:p>
            <a:p>
              <a:pPr marL="190500" indent="-190500" algn="l">
                <a:spcBef>
                  <a:spcPts val="800"/>
                </a:spcBef>
                <a:buClr>
                  <a:srgbClr val="CC0000"/>
                </a:buClr>
                <a:buSzPct val="100000"/>
                <a:buChar char="▪"/>
                <a:defRPr sz="1800">
                  <a:solidFill>
                    <a:srgbClr val="994D00"/>
                  </a:solidFill>
                  <a:latin typeface="Arial"/>
                  <a:ea typeface="Arial"/>
                  <a:cs typeface="Arial"/>
                  <a:sym typeface="Arial"/>
                </a:defRPr>
              </a:pPr>
              <a:r>
                <a:t>Product line pricing</a:t>
              </a:r>
            </a:p>
            <a:p>
              <a:pPr marL="190500" indent="-190500" algn="l">
                <a:spcBef>
                  <a:spcPts val="800"/>
                </a:spcBef>
                <a:buClr>
                  <a:srgbClr val="CC0000"/>
                </a:buClr>
                <a:buSzPct val="100000"/>
                <a:buChar char="▪"/>
                <a:defRPr sz="1800">
                  <a:solidFill>
                    <a:srgbClr val="994D00"/>
                  </a:solidFill>
                  <a:latin typeface="Arial"/>
                  <a:ea typeface="Arial"/>
                  <a:cs typeface="Arial"/>
                  <a:sym typeface="Arial"/>
                </a:defRPr>
              </a:pPr>
              <a:r>
                <a:t>Price elasticity of demand</a:t>
              </a:r>
            </a:p>
            <a:p>
              <a:pPr marL="190500" indent="-190500" algn="l">
                <a:spcBef>
                  <a:spcPts val="800"/>
                </a:spcBef>
                <a:buClr>
                  <a:srgbClr val="CC0000"/>
                </a:buClr>
                <a:buSzPct val="100000"/>
                <a:buChar char="▪"/>
                <a:defRPr sz="1800">
                  <a:solidFill>
                    <a:srgbClr val="994D00"/>
                  </a:solidFill>
                  <a:latin typeface="Arial"/>
                  <a:ea typeface="Arial"/>
                  <a:cs typeface="Arial"/>
                  <a:sym typeface="Arial"/>
                </a:defRPr>
              </a:pPr>
              <a:r>
                <a:t>Initiating and responding to price changes</a:t>
              </a:r>
            </a:p>
          </p:txBody>
        </p:sp>
        <p:grpSp>
          <p:nvGrpSpPr>
            <p:cNvPr id="157" name="Group"/>
            <p:cNvGrpSpPr/>
            <p:nvPr/>
          </p:nvGrpSpPr>
          <p:grpSpPr>
            <a:xfrm>
              <a:off x="5864224" y="4567237"/>
              <a:ext cx="2056021" cy="843296"/>
              <a:chOff x="0" y="0"/>
              <a:chExt cx="2056020" cy="843295"/>
            </a:xfrm>
          </p:grpSpPr>
          <p:sp>
            <p:nvSpPr>
              <p:cNvPr id="155" name="Shape"/>
              <p:cNvSpPr/>
              <p:nvPr/>
            </p:nvSpPr>
            <p:spPr>
              <a:xfrm>
                <a:off x="0" y="0"/>
                <a:ext cx="2056021" cy="843296"/>
              </a:xfrm>
              <a:custGeom>
                <a:avLst/>
                <a:gdLst/>
                <a:ahLst/>
                <a:cxnLst>
                  <a:cxn ang="0">
                    <a:pos x="wd2" y="hd2"/>
                  </a:cxn>
                  <a:cxn ang="5400000">
                    <a:pos x="wd2" y="hd2"/>
                  </a:cxn>
                  <a:cxn ang="10800000">
                    <a:pos x="wd2" y="hd2"/>
                  </a:cxn>
                  <a:cxn ang="16200000">
                    <a:pos x="wd2" y="hd2"/>
                  </a:cxn>
                </a:cxnLst>
                <a:rect l="0" t="0" r="r" b="b"/>
                <a:pathLst>
                  <a:path w="21600" h="21600" extrusionOk="0">
                    <a:moveTo>
                      <a:pt x="0" y="5561"/>
                    </a:moveTo>
                    <a:lnTo>
                      <a:pt x="0" y="16039"/>
                    </a:lnTo>
                    <a:lnTo>
                      <a:pt x="2928" y="21600"/>
                    </a:lnTo>
                    <a:lnTo>
                      <a:pt x="21600" y="21600"/>
                    </a:lnTo>
                    <a:lnTo>
                      <a:pt x="21600" y="0"/>
                    </a:lnTo>
                    <a:lnTo>
                      <a:pt x="2928" y="0"/>
                    </a:lnTo>
                    <a:lnTo>
                      <a:pt x="0" y="5561"/>
                    </a:lnTo>
                  </a:path>
                </a:pathLst>
              </a:custGeom>
              <a:noFill/>
              <a:ln w="25400" cap="rnd">
                <a:solidFill>
                  <a:srgbClr val="800080"/>
                </a:solidFill>
                <a:prstDash val="solid"/>
                <a:round/>
              </a:ln>
              <a:effectLst/>
            </p:spPr>
            <p:txBody>
              <a:bodyPr wrap="square" lIns="45719" tIns="45719" rIns="45719" bIns="45719" numCol="1" anchor="t">
                <a:noAutofit/>
              </a:bodyPr>
              <a:lstStyle/>
              <a:p>
                <a:pPr algn="l">
                  <a:defRPr sz="1800"/>
                </a:pPr>
                <a:endParaRPr/>
              </a:p>
            </p:txBody>
          </p:sp>
          <p:sp>
            <p:nvSpPr>
              <p:cNvPr id="156" name="Shape"/>
              <p:cNvSpPr/>
              <p:nvPr/>
            </p:nvSpPr>
            <p:spPr>
              <a:xfrm>
                <a:off x="151786" y="361412"/>
                <a:ext cx="102112" cy="120471"/>
              </a:xfrm>
              <a:custGeom>
                <a:avLst/>
                <a:gdLst/>
                <a:ahLst/>
                <a:cxnLst>
                  <a:cxn ang="0">
                    <a:pos x="wd2" y="hd2"/>
                  </a:cxn>
                  <a:cxn ang="5400000">
                    <a:pos x="wd2" y="hd2"/>
                  </a:cxn>
                  <a:cxn ang="10800000">
                    <a:pos x="wd2" y="hd2"/>
                  </a:cxn>
                  <a:cxn ang="16200000">
                    <a:pos x="wd2" y="hd2"/>
                  </a:cxn>
                </a:cxnLst>
                <a:rect l="0" t="0" r="r" b="b"/>
                <a:pathLst>
                  <a:path w="21600" h="21600" extrusionOk="0">
                    <a:moveTo>
                      <a:pt x="21600" y="13050"/>
                    </a:moveTo>
                    <a:lnTo>
                      <a:pt x="21600" y="17325"/>
                    </a:lnTo>
                    <a:lnTo>
                      <a:pt x="16054" y="21600"/>
                    </a:lnTo>
                    <a:lnTo>
                      <a:pt x="0" y="21600"/>
                    </a:lnTo>
                    <a:lnTo>
                      <a:pt x="0" y="4275"/>
                    </a:lnTo>
                    <a:lnTo>
                      <a:pt x="5254" y="4275"/>
                    </a:lnTo>
                    <a:lnTo>
                      <a:pt x="10800" y="0"/>
                    </a:lnTo>
                    <a:lnTo>
                      <a:pt x="16054" y="4275"/>
                    </a:lnTo>
                    <a:lnTo>
                      <a:pt x="21600" y="8550"/>
                    </a:lnTo>
                    <a:lnTo>
                      <a:pt x="21600" y="13050"/>
                    </a:lnTo>
                  </a:path>
                </a:pathLst>
              </a:custGeom>
              <a:noFill/>
              <a:ln w="25400" cap="rnd">
                <a:solidFill>
                  <a:srgbClr val="800080"/>
                </a:solidFill>
                <a:prstDash val="solid"/>
                <a:round/>
              </a:ln>
              <a:effectLst/>
            </p:spPr>
            <p:txBody>
              <a:bodyPr wrap="square" lIns="45719" tIns="45719" rIns="45719" bIns="45719" numCol="1" anchor="t">
                <a:noAutofit/>
              </a:bodyPr>
              <a:lstStyle/>
              <a:p>
                <a:pPr algn="l">
                  <a:defRPr sz="1800"/>
                </a:pPr>
                <a:endParaRPr/>
              </a:p>
            </p:txBody>
          </p:sp>
        </p:grpSp>
        <p:sp>
          <p:nvSpPr>
            <p:cNvPr id="158" name="$ALE"/>
            <p:cNvSpPr txBox="1"/>
            <p:nvPr/>
          </p:nvSpPr>
          <p:spPr>
            <a:xfrm>
              <a:off x="6245225" y="4608512"/>
              <a:ext cx="1477963" cy="650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l">
                <a:spcBef>
                  <a:spcPts val="2100"/>
                </a:spcBef>
                <a:defRPr sz="3600" b="1">
                  <a:solidFill>
                    <a:srgbClr val="CC0000"/>
                  </a:solidFill>
                </a:defRPr>
              </a:lvl1pPr>
            </a:lstStyle>
            <a:p>
              <a:r>
                <a:t>$ALE</a:t>
              </a:r>
            </a:p>
          </p:txBody>
        </p:sp>
        <p:sp>
          <p:nvSpPr>
            <p:cNvPr id="159" name="PROMOTIONAL RESEARCH…"/>
            <p:cNvSpPr txBox="1"/>
            <p:nvPr/>
          </p:nvSpPr>
          <p:spPr>
            <a:xfrm>
              <a:off x="4111625" y="0"/>
              <a:ext cx="4759325" cy="37607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p>
              <a:pPr marL="190500" indent="-190500" algn="l">
                <a:spcBef>
                  <a:spcPts val="800"/>
                </a:spcBef>
                <a:defRPr sz="1800" b="1" u="sng">
                  <a:solidFill>
                    <a:srgbClr val="800080"/>
                  </a:solidFill>
                </a:defRPr>
              </a:pPr>
              <a:r>
                <a:t>PROMOTIONAL RESEARCH</a:t>
              </a:r>
            </a:p>
            <a:p>
              <a:pPr marL="190500" indent="-190500" algn="l">
                <a:spcBef>
                  <a:spcPts val="800"/>
                </a:spcBef>
                <a:buClr>
                  <a:srgbClr val="CC0000"/>
                </a:buClr>
                <a:buSzPct val="100000"/>
                <a:buChar char="▪"/>
                <a:defRPr sz="1800">
                  <a:solidFill>
                    <a:srgbClr val="994D00"/>
                  </a:solidFill>
                </a:defRPr>
              </a:pPr>
              <a:r>
                <a:t>Optimal promotional budget</a:t>
              </a:r>
            </a:p>
            <a:p>
              <a:pPr marL="190500" indent="-190500" algn="l">
                <a:spcBef>
                  <a:spcPts val="800"/>
                </a:spcBef>
                <a:buClr>
                  <a:srgbClr val="CC0000"/>
                </a:buClr>
                <a:buSzPct val="100000"/>
                <a:buChar char="▪"/>
                <a:defRPr sz="1800">
                  <a:solidFill>
                    <a:srgbClr val="994D00"/>
                  </a:solidFill>
                </a:defRPr>
              </a:pPr>
              <a:r>
                <a:t>Sales promotion relationship</a:t>
              </a:r>
            </a:p>
            <a:p>
              <a:pPr marL="190500" indent="-190500" algn="l">
                <a:spcBef>
                  <a:spcPts val="800"/>
                </a:spcBef>
                <a:buClr>
                  <a:srgbClr val="CC0000"/>
                </a:buClr>
                <a:buSzPct val="100000"/>
                <a:buChar char="▪"/>
                <a:defRPr sz="1800">
                  <a:solidFill>
                    <a:srgbClr val="994D00"/>
                  </a:solidFill>
                </a:defRPr>
              </a:pPr>
              <a:r>
                <a:t>Optimal promotional mix</a:t>
              </a:r>
            </a:p>
            <a:p>
              <a:pPr marL="190500" indent="-190500" algn="l">
                <a:spcBef>
                  <a:spcPts val="800"/>
                </a:spcBef>
                <a:buClr>
                  <a:srgbClr val="CC0000"/>
                </a:buClr>
                <a:buSzPct val="100000"/>
                <a:buChar char="▪"/>
                <a:defRPr sz="1800">
                  <a:solidFill>
                    <a:srgbClr val="994D00"/>
                  </a:solidFill>
                </a:defRPr>
              </a:pPr>
              <a:r>
                <a:t>Copy decisions</a:t>
              </a:r>
            </a:p>
            <a:p>
              <a:pPr marL="190500" indent="-190500" algn="l">
                <a:spcBef>
                  <a:spcPts val="800"/>
                </a:spcBef>
                <a:buClr>
                  <a:srgbClr val="CC0000"/>
                </a:buClr>
                <a:buSzPct val="100000"/>
                <a:buChar char="▪"/>
                <a:defRPr sz="1800">
                  <a:solidFill>
                    <a:srgbClr val="994D00"/>
                  </a:solidFill>
                </a:defRPr>
              </a:pPr>
              <a:r>
                <a:t>Media decisions</a:t>
              </a:r>
            </a:p>
            <a:p>
              <a:pPr marL="190500" indent="-190500" algn="l">
                <a:spcBef>
                  <a:spcPts val="800"/>
                </a:spcBef>
                <a:buClr>
                  <a:srgbClr val="CC0000"/>
                </a:buClr>
                <a:buSzPct val="100000"/>
                <a:buChar char="▪"/>
                <a:defRPr sz="1800">
                  <a:solidFill>
                    <a:srgbClr val="994D00"/>
                  </a:solidFill>
                </a:defRPr>
              </a:pPr>
              <a:r>
                <a:t>Creative advertising testing</a:t>
              </a:r>
            </a:p>
            <a:p>
              <a:pPr marL="190500" indent="-190500" algn="l">
                <a:spcBef>
                  <a:spcPts val="800"/>
                </a:spcBef>
                <a:buClr>
                  <a:srgbClr val="CC0000"/>
                </a:buClr>
                <a:buSzPct val="100000"/>
                <a:buChar char="▪"/>
                <a:defRPr sz="1800">
                  <a:solidFill>
                    <a:srgbClr val="994D00"/>
                  </a:solidFill>
                </a:defRPr>
              </a:pPr>
              <a:r>
                <a:t>Evaluation of advertising effectiveness</a:t>
              </a:r>
            </a:p>
            <a:p>
              <a:pPr marL="190500" indent="-190500" algn="l">
                <a:spcBef>
                  <a:spcPts val="800"/>
                </a:spcBef>
                <a:buClr>
                  <a:srgbClr val="CC0000"/>
                </a:buClr>
                <a:buSzPct val="100000"/>
                <a:buChar char="▪"/>
                <a:defRPr sz="1800">
                  <a:solidFill>
                    <a:srgbClr val="994D00"/>
                  </a:solidFill>
                </a:defRPr>
              </a:pPr>
              <a:r>
                <a:t>Claim substantiation</a:t>
              </a:r>
            </a:p>
          </p:txBody>
        </p:sp>
        <p:pic>
          <p:nvPicPr>
            <p:cNvPr id="160" name="image.pdf" descr="image.pdf"/>
            <p:cNvPicPr>
              <a:picLocks noChangeAspect="1"/>
            </p:cNvPicPr>
            <p:nvPr/>
          </p:nvPicPr>
          <p:blipFill>
            <a:blip r:embed="rId2">
              <a:extLst/>
            </a:blip>
            <a:stretch>
              <a:fillRect/>
            </a:stretch>
          </p:blipFill>
          <p:spPr>
            <a:xfrm>
              <a:off x="185737" y="1003300"/>
              <a:ext cx="3278188" cy="1906588"/>
            </a:xfrm>
            <a:prstGeom prst="rect">
              <a:avLst/>
            </a:prstGeom>
            <a:ln w="12700" cap="flat">
              <a:noFill/>
              <a:miter lim="400000"/>
            </a:ln>
            <a:effectLst/>
          </p:spPr>
        </p:pic>
        <p:sp>
          <p:nvSpPr>
            <p:cNvPr id="161" name="0.00%"/>
            <p:cNvSpPr txBox="1"/>
            <p:nvPr/>
          </p:nvSpPr>
          <p:spPr>
            <a:xfrm>
              <a:off x="149224" y="447675"/>
              <a:ext cx="1981201" cy="13106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l">
                <a:spcBef>
                  <a:spcPts val="2400"/>
                </a:spcBef>
                <a:defRPr sz="4000" b="1">
                  <a:solidFill>
                    <a:srgbClr val="CC0000"/>
                  </a:solidFill>
                </a:defRPr>
              </a:lvl1pPr>
            </a:lstStyle>
            <a:p>
              <a:r>
                <a:t>0.00%</a:t>
              </a:r>
            </a:p>
          </p:txBody>
        </p:sp>
        <p:sp>
          <p:nvSpPr>
            <p:cNvPr id="162" name="APR"/>
            <p:cNvSpPr txBox="1"/>
            <p:nvPr/>
          </p:nvSpPr>
          <p:spPr>
            <a:xfrm>
              <a:off x="2049462" y="528637"/>
              <a:ext cx="1905001" cy="5232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l">
                <a:spcBef>
                  <a:spcPts val="1600"/>
                </a:spcBef>
                <a:defRPr sz="2800">
                  <a:solidFill>
                    <a:srgbClr val="CC0000"/>
                  </a:solidFill>
                </a:defRPr>
              </a:lvl1pPr>
            </a:lstStyle>
            <a:p>
              <a:r>
                <a:t>APR</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52"/>
                                        </p:tgtEl>
                                        <p:attrNameLst>
                                          <p:attrName>style.visibility</p:attrName>
                                        </p:attrNameLst>
                                      </p:cBhvr>
                                      <p:to>
                                        <p:strVal val="visible"/>
                                      </p:to>
                                    </p:set>
                                    <p:anim calcmode="lin" valueType="num">
                                      <p:cBhvr>
                                        <p:cTn id="7" dur="500" fill="hold"/>
                                        <p:tgtEl>
                                          <p:spTgt spid="152"/>
                                        </p:tgtEl>
                                        <p:attrNameLst>
                                          <p:attrName>ppt_x</p:attrName>
                                        </p:attrNameLst>
                                      </p:cBhvr>
                                      <p:tavLst>
                                        <p:tav tm="0">
                                          <p:val>
                                            <p:strVal val="0-#ppt_w/2"/>
                                          </p:val>
                                        </p:tav>
                                        <p:tav tm="100000">
                                          <p:val>
                                            <p:strVal val="#ppt_x"/>
                                          </p:val>
                                        </p:tav>
                                      </p:tavLst>
                                    </p:anim>
                                    <p:anim calcmode="lin" valueType="num">
                                      <p:cBhvr>
                                        <p:cTn id="8" dur="500" fill="hold"/>
                                        <p:tgtEl>
                                          <p:spTgt spid="1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63"/>
                                        </p:tgtEl>
                                        <p:attrNameLst>
                                          <p:attrName>style.visibility</p:attrName>
                                        </p:attrNameLst>
                                      </p:cBhvr>
                                      <p:to>
                                        <p:strVal val="visible"/>
                                      </p:to>
                                    </p:set>
                                    <p:anim calcmode="lin" valueType="num">
                                      <p:cBhvr>
                                        <p:cTn id="12" dur="500" fill="hold"/>
                                        <p:tgtEl>
                                          <p:spTgt spid="163"/>
                                        </p:tgtEl>
                                        <p:attrNameLst>
                                          <p:attrName>ppt_x</p:attrName>
                                        </p:attrNameLst>
                                      </p:cBhvr>
                                      <p:tavLst>
                                        <p:tav tm="0">
                                          <p:val>
                                            <p:strVal val="0-#ppt_w/2"/>
                                          </p:val>
                                        </p:tav>
                                        <p:tav tm="100000">
                                          <p:val>
                                            <p:strVal val="#ppt_x"/>
                                          </p:val>
                                        </p:tav>
                                      </p:tavLst>
                                    </p:anim>
                                    <p:anim calcmode="lin" valueType="num">
                                      <p:cBhvr>
                                        <p:cTn id="13" dur="500" fill="hold"/>
                                        <p:tgtEl>
                                          <p:spTgt spid="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advAuto="0"/>
      <p:bldP spid="163"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18</a:t>
            </a:fld>
            <a:endParaRPr/>
          </a:p>
        </p:txBody>
      </p:sp>
      <p:sp>
        <p:nvSpPr>
          <p:cNvPr id="166" name="Problem-Solving Research"/>
          <p:cNvSpPr txBox="1">
            <a:spLocks noGrp="1"/>
          </p:cNvSpPr>
          <p:nvPr>
            <p:ph type="title" idx="4294967295"/>
          </p:nvPr>
        </p:nvSpPr>
        <p:spPr>
          <a:xfrm>
            <a:off x="341312" y="152399"/>
            <a:ext cx="7793038" cy="784227"/>
          </a:xfrm>
          <a:prstGeom prst="rect">
            <a:avLst/>
          </a:prstGeom>
        </p:spPr>
        <p:txBody>
          <a:bodyPr anchor="t">
            <a:normAutofit/>
          </a:bodyPr>
          <a:lstStyle>
            <a:lvl1pPr>
              <a:defRPr b="1">
                <a:solidFill>
                  <a:srgbClr val="E57300"/>
                </a:solidFill>
              </a:defRPr>
            </a:lvl1pPr>
          </a:lstStyle>
          <a:p>
            <a:r>
              <a:t>Problem-Solving Research</a:t>
            </a:r>
          </a:p>
        </p:txBody>
      </p:sp>
      <p:grpSp>
        <p:nvGrpSpPr>
          <p:cNvPr id="373" name="Group"/>
          <p:cNvGrpSpPr/>
          <p:nvPr/>
        </p:nvGrpSpPr>
        <p:grpSpPr>
          <a:xfrm>
            <a:off x="341312" y="820737"/>
            <a:ext cx="8802688" cy="5551488"/>
            <a:chOff x="0" y="0"/>
            <a:chExt cx="8802687" cy="5551487"/>
          </a:xfrm>
        </p:grpSpPr>
        <p:sp>
          <p:nvSpPr>
            <p:cNvPr id="167" name="Line"/>
            <p:cNvSpPr/>
            <p:nvPr/>
          </p:nvSpPr>
          <p:spPr>
            <a:xfrm>
              <a:off x="2183606" y="4666456"/>
              <a:ext cx="12701" cy="12701"/>
            </a:xfrm>
            <a:prstGeom prst="line">
              <a:avLst/>
            </a:prstGeom>
            <a:noFill/>
            <a:ln w="11113" cap="flat">
              <a:solidFill>
                <a:srgbClr val="000000"/>
              </a:solidFill>
              <a:prstDash val="solid"/>
              <a:round/>
            </a:ln>
            <a:effectLst/>
          </p:spPr>
          <p:txBody>
            <a:bodyPr wrap="square" lIns="45719" tIns="45719" rIns="45719" bIns="45719" numCol="1" anchor="t">
              <a:noAutofit/>
            </a:bodyPr>
            <a:lstStyle/>
            <a:p>
              <a:endParaRPr/>
            </a:p>
          </p:txBody>
        </p:sp>
        <p:grpSp>
          <p:nvGrpSpPr>
            <p:cNvPr id="369" name="Group"/>
            <p:cNvGrpSpPr/>
            <p:nvPr/>
          </p:nvGrpSpPr>
          <p:grpSpPr>
            <a:xfrm>
              <a:off x="6064250" y="209550"/>
              <a:ext cx="2738438" cy="4518025"/>
              <a:chOff x="0" y="0"/>
              <a:chExt cx="2738437" cy="4518025"/>
            </a:xfrm>
          </p:grpSpPr>
          <p:sp>
            <p:nvSpPr>
              <p:cNvPr id="168" name="Rectangle"/>
              <p:cNvSpPr/>
              <p:nvPr/>
            </p:nvSpPr>
            <p:spPr>
              <a:xfrm>
                <a:off x="0" y="0"/>
                <a:ext cx="2738438" cy="1112838"/>
              </a:xfrm>
              <a:prstGeom prst="rect">
                <a:avLst/>
              </a:prstGeom>
              <a:solidFill>
                <a:srgbClr val="990005"/>
              </a:solidFill>
              <a:ln w="12700" cap="flat">
                <a:noFill/>
                <a:miter lim="400000"/>
              </a:ln>
              <a:effectLst/>
            </p:spPr>
            <p:txBody>
              <a:bodyPr wrap="square" lIns="45719" tIns="45719" rIns="45719" bIns="45719" numCol="1" anchor="t">
                <a:noAutofit/>
              </a:bodyPr>
              <a:lstStyle/>
              <a:p>
                <a:pPr algn="l">
                  <a:defRPr sz="1800"/>
                </a:pPr>
                <a:endParaRPr/>
              </a:p>
            </p:txBody>
          </p:sp>
          <p:sp>
            <p:nvSpPr>
              <p:cNvPr id="169" name="Rectangle"/>
              <p:cNvSpPr/>
              <p:nvPr/>
            </p:nvSpPr>
            <p:spPr>
              <a:xfrm>
                <a:off x="0" y="1112837"/>
                <a:ext cx="2738438" cy="33338"/>
              </a:xfrm>
              <a:prstGeom prst="rect">
                <a:avLst/>
              </a:prstGeom>
              <a:solidFill>
                <a:srgbClr val="9E0508"/>
              </a:solidFill>
              <a:ln w="12700" cap="flat">
                <a:noFill/>
                <a:miter lim="400000"/>
              </a:ln>
              <a:effectLst/>
            </p:spPr>
            <p:txBody>
              <a:bodyPr wrap="square" lIns="45719" tIns="45719" rIns="45719" bIns="45719" numCol="1" anchor="t">
                <a:noAutofit/>
              </a:bodyPr>
              <a:lstStyle/>
              <a:p>
                <a:pPr algn="l">
                  <a:defRPr sz="1800"/>
                </a:pPr>
                <a:endParaRPr/>
              </a:p>
            </p:txBody>
          </p:sp>
          <p:sp>
            <p:nvSpPr>
              <p:cNvPr id="170" name="Rectangle"/>
              <p:cNvSpPr/>
              <p:nvPr/>
            </p:nvSpPr>
            <p:spPr>
              <a:xfrm>
                <a:off x="0" y="1146175"/>
                <a:ext cx="2738438" cy="33338"/>
              </a:xfrm>
              <a:prstGeom prst="rect">
                <a:avLst/>
              </a:prstGeom>
              <a:solidFill>
                <a:srgbClr val="A10808"/>
              </a:solidFill>
              <a:ln w="12700" cap="flat">
                <a:noFill/>
                <a:miter lim="400000"/>
              </a:ln>
              <a:effectLst/>
            </p:spPr>
            <p:txBody>
              <a:bodyPr wrap="square" lIns="45719" tIns="45719" rIns="45719" bIns="45719" numCol="1" anchor="t">
                <a:noAutofit/>
              </a:bodyPr>
              <a:lstStyle/>
              <a:p>
                <a:pPr algn="l">
                  <a:defRPr sz="1800"/>
                </a:pPr>
                <a:endParaRPr/>
              </a:p>
            </p:txBody>
          </p:sp>
          <p:sp>
            <p:nvSpPr>
              <p:cNvPr id="171" name="Rectangle"/>
              <p:cNvSpPr/>
              <p:nvPr/>
            </p:nvSpPr>
            <p:spPr>
              <a:xfrm>
                <a:off x="0" y="1179512"/>
                <a:ext cx="2738438" cy="33338"/>
              </a:xfrm>
              <a:prstGeom prst="rect">
                <a:avLst/>
              </a:prstGeom>
              <a:solidFill>
                <a:srgbClr val="A30A07"/>
              </a:solidFill>
              <a:ln w="12700" cap="flat">
                <a:noFill/>
                <a:miter lim="400000"/>
              </a:ln>
              <a:effectLst/>
            </p:spPr>
            <p:txBody>
              <a:bodyPr wrap="square" lIns="45719" tIns="45719" rIns="45719" bIns="45719" numCol="1" anchor="t">
                <a:noAutofit/>
              </a:bodyPr>
              <a:lstStyle/>
              <a:p>
                <a:pPr algn="l">
                  <a:defRPr sz="1800"/>
                </a:pPr>
                <a:endParaRPr/>
              </a:p>
            </p:txBody>
          </p:sp>
          <p:sp>
            <p:nvSpPr>
              <p:cNvPr id="172" name="Rectangle"/>
              <p:cNvSpPr/>
              <p:nvPr/>
            </p:nvSpPr>
            <p:spPr>
              <a:xfrm>
                <a:off x="0" y="1212850"/>
                <a:ext cx="2738438" cy="33338"/>
              </a:xfrm>
              <a:prstGeom prst="rect">
                <a:avLst/>
              </a:prstGeom>
              <a:solidFill>
                <a:srgbClr val="A60D08"/>
              </a:solidFill>
              <a:ln w="12700" cap="flat">
                <a:noFill/>
                <a:miter lim="400000"/>
              </a:ln>
              <a:effectLst/>
            </p:spPr>
            <p:txBody>
              <a:bodyPr wrap="square" lIns="45719" tIns="45719" rIns="45719" bIns="45719" numCol="1" anchor="t">
                <a:noAutofit/>
              </a:bodyPr>
              <a:lstStyle/>
              <a:p>
                <a:pPr algn="l">
                  <a:defRPr sz="1800"/>
                </a:pPr>
                <a:endParaRPr/>
              </a:p>
            </p:txBody>
          </p:sp>
          <p:sp>
            <p:nvSpPr>
              <p:cNvPr id="173" name="Rectangle"/>
              <p:cNvSpPr/>
              <p:nvPr/>
            </p:nvSpPr>
            <p:spPr>
              <a:xfrm>
                <a:off x="0" y="1246187"/>
                <a:ext cx="2738438" cy="44451"/>
              </a:xfrm>
              <a:prstGeom prst="rect">
                <a:avLst/>
              </a:prstGeom>
              <a:solidFill>
                <a:srgbClr val="AB1208"/>
              </a:solidFill>
              <a:ln w="12700" cap="flat">
                <a:noFill/>
                <a:miter lim="400000"/>
              </a:ln>
              <a:effectLst/>
            </p:spPr>
            <p:txBody>
              <a:bodyPr wrap="square" lIns="45719" tIns="45719" rIns="45719" bIns="45719" numCol="1" anchor="t">
                <a:noAutofit/>
              </a:bodyPr>
              <a:lstStyle/>
              <a:p>
                <a:pPr algn="l">
                  <a:defRPr sz="1800"/>
                </a:pPr>
                <a:endParaRPr/>
              </a:p>
            </p:txBody>
          </p:sp>
          <p:sp>
            <p:nvSpPr>
              <p:cNvPr id="174" name="Rectangle"/>
              <p:cNvSpPr/>
              <p:nvPr/>
            </p:nvSpPr>
            <p:spPr>
              <a:xfrm>
                <a:off x="0" y="1290637"/>
                <a:ext cx="2738438" cy="33338"/>
              </a:xfrm>
              <a:prstGeom prst="rect">
                <a:avLst/>
              </a:prstGeom>
              <a:solidFill>
                <a:srgbClr val="AB1208"/>
              </a:solidFill>
              <a:ln w="12700" cap="flat">
                <a:noFill/>
                <a:miter lim="400000"/>
              </a:ln>
              <a:effectLst/>
            </p:spPr>
            <p:txBody>
              <a:bodyPr wrap="square" lIns="45719" tIns="45719" rIns="45719" bIns="45719" numCol="1" anchor="t">
                <a:noAutofit/>
              </a:bodyPr>
              <a:lstStyle/>
              <a:p>
                <a:pPr algn="l">
                  <a:defRPr sz="1800"/>
                </a:pPr>
                <a:endParaRPr/>
              </a:p>
            </p:txBody>
          </p:sp>
          <p:sp>
            <p:nvSpPr>
              <p:cNvPr id="175" name="Rectangle"/>
              <p:cNvSpPr/>
              <p:nvPr/>
            </p:nvSpPr>
            <p:spPr>
              <a:xfrm>
                <a:off x="0" y="1323975"/>
                <a:ext cx="2738438" cy="33338"/>
              </a:xfrm>
              <a:prstGeom prst="rect">
                <a:avLst/>
              </a:prstGeom>
              <a:solidFill>
                <a:srgbClr val="B01708"/>
              </a:solidFill>
              <a:ln w="12700" cap="flat">
                <a:noFill/>
                <a:miter lim="400000"/>
              </a:ln>
              <a:effectLst/>
            </p:spPr>
            <p:txBody>
              <a:bodyPr wrap="square" lIns="45719" tIns="45719" rIns="45719" bIns="45719" numCol="1" anchor="t">
                <a:noAutofit/>
              </a:bodyPr>
              <a:lstStyle/>
              <a:p>
                <a:pPr algn="l">
                  <a:defRPr sz="1800"/>
                </a:pPr>
                <a:endParaRPr/>
              </a:p>
            </p:txBody>
          </p:sp>
          <p:sp>
            <p:nvSpPr>
              <p:cNvPr id="176" name="Rectangle"/>
              <p:cNvSpPr/>
              <p:nvPr/>
            </p:nvSpPr>
            <p:spPr>
              <a:xfrm>
                <a:off x="0" y="1357312"/>
                <a:ext cx="2738438" cy="44451"/>
              </a:xfrm>
              <a:prstGeom prst="rect">
                <a:avLst/>
              </a:prstGeom>
              <a:solidFill>
                <a:srgbClr val="B01708"/>
              </a:solidFill>
              <a:ln w="12700" cap="flat">
                <a:noFill/>
                <a:miter lim="400000"/>
              </a:ln>
              <a:effectLst/>
            </p:spPr>
            <p:txBody>
              <a:bodyPr wrap="square" lIns="45719" tIns="45719" rIns="45719" bIns="45719" numCol="1" anchor="t">
                <a:noAutofit/>
              </a:bodyPr>
              <a:lstStyle/>
              <a:p>
                <a:pPr algn="l">
                  <a:defRPr sz="1800"/>
                </a:pPr>
                <a:endParaRPr/>
              </a:p>
            </p:txBody>
          </p:sp>
          <p:sp>
            <p:nvSpPr>
              <p:cNvPr id="177" name="Rectangle"/>
              <p:cNvSpPr/>
              <p:nvPr/>
            </p:nvSpPr>
            <p:spPr>
              <a:xfrm>
                <a:off x="0" y="1401762"/>
                <a:ext cx="2738438" cy="22226"/>
              </a:xfrm>
              <a:prstGeom prst="rect">
                <a:avLst/>
              </a:prstGeom>
              <a:solidFill>
                <a:srgbClr val="B51C08"/>
              </a:solidFill>
              <a:ln w="12700" cap="flat">
                <a:noFill/>
                <a:miter lim="400000"/>
              </a:ln>
              <a:effectLst/>
            </p:spPr>
            <p:txBody>
              <a:bodyPr wrap="square" lIns="45719" tIns="45719" rIns="45719" bIns="45719" numCol="1" anchor="t">
                <a:noAutofit/>
              </a:bodyPr>
              <a:lstStyle/>
              <a:p>
                <a:pPr algn="l">
                  <a:defRPr sz="1800"/>
                </a:pPr>
                <a:endParaRPr/>
              </a:p>
            </p:txBody>
          </p:sp>
          <p:sp>
            <p:nvSpPr>
              <p:cNvPr id="178" name="Rectangle"/>
              <p:cNvSpPr/>
              <p:nvPr/>
            </p:nvSpPr>
            <p:spPr>
              <a:xfrm>
                <a:off x="0" y="1423987"/>
                <a:ext cx="2738438" cy="44451"/>
              </a:xfrm>
              <a:prstGeom prst="rect">
                <a:avLst/>
              </a:prstGeom>
              <a:solidFill>
                <a:srgbClr val="B81F08"/>
              </a:solidFill>
              <a:ln w="12700" cap="flat">
                <a:noFill/>
                <a:miter lim="400000"/>
              </a:ln>
              <a:effectLst/>
            </p:spPr>
            <p:txBody>
              <a:bodyPr wrap="square" lIns="45719" tIns="45719" rIns="45719" bIns="45719" numCol="1" anchor="t">
                <a:noAutofit/>
              </a:bodyPr>
              <a:lstStyle/>
              <a:p>
                <a:pPr algn="l">
                  <a:defRPr sz="1800"/>
                </a:pPr>
                <a:endParaRPr/>
              </a:p>
            </p:txBody>
          </p:sp>
          <p:sp>
            <p:nvSpPr>
              <p:cNvPr id="179" name="Rectangle"/>
              <p:cNvSpPr/>
              <p:nvPr/>
            </p:nvSpPr>
            <p:spPr>
              <a:xfrm>
                <a:off x="0" y="1468437"/>
                <a:ext cx="2738438" cy="33338"/>
              </a:xfrm>
              <a:prstGeom prst="rect">
                <a:avLst/>
              </a:prstGeom>
              <a:solidFill>
                <a:srgbClr val="B81F08"/>
              </a:solidFill>
              <a:ln w="12700" cap="flat">
                <a:noFill/>
                <a:miter lim="400000"/>
              </a:ln>
              <a:effectLst/>
            </p:spPr>
            <p:txBody>
              <a:bodyPr wrap="square" lIns="45719" tIns="45719" rIns="45719" bIns="45719" numCol="1" anchor="t">
                <a:noAutofit/>
              </a:bodyPr>
              <a:lstStyle/>
              <a:p>
                <a:pPr algn="l">
                  <a:defRPr sz="1800"/>
                </a:pPr>
                <a:endParaRPr/>
              </a:p>
            </p:txBody>
          </p:sp>
          <p:sp>
            <p:nvSpPr>
              <p:cNvPr id="180" name="Rectangle"/>
              <p:cNvSpPr/>
              <p:nvPr/>
            </p:nvSpPr>
            <p:spPr>
              <a:xfrm>
                <a:off x="0" y="1501775"/>
                <a:ext cx="2738438" cy="33338"/>
              </a:xfrm>
              <a:prstGeom prst="rect">
                <a:avLst/>
              </a:prstGeom>
              <a:solidFill>
                <a:srgbClr val="BD2408"/>
              </a:solidFill>
              <a:ln w="12700" cap="flat">
                <a:noFill/>
                <a:miter lim="400000"/>
              </a:ln>
              <a:effectLst/>
            </p:spPr>
            <p:txBody>
              <a:bodyPr wrap="square" lIns="45719" tIns="45719" rIns="45719" bIns="45719" numCol="1" anchor="t">
                <a:noAutofit/>
              </a:bodyPr>
              <a:lstStyle/>
              <a:p>
                <a:pPr algn="l">
                  <a:defRPr sz="1800"/>
                </a:pPr>
                <a:endParaRPr/>
              </a:p>
            </p:txBody>
          </p:sp>
          <p:sp>
            <p:nvSpPr>
              <p:cNvPr id="181" name="Rectangle"/>
              <p:cNvSpPr/>
              <p:nvPr/>
            </p:nvSpPr>
            <p:spPr>
              <a:xfrm>
                <a:off x="0" y="1535112"/>
                <a:ext cx="2738438" cy="33338"/>
              </a:xfrm>
              <a:prstGeom prst="rect">
                <a:avLst/>
              </a:prstGeom>
              <a:solidFill>
                <a:srgbClr val="BF2607"/>
              </a:solidFill>
              <a:ln w="12700" cap="flat">
                <a:noFill/>
                <a:miter lim="400000"/>
              </a:ln>
              <a:effectLst/>
            </p:spPr>
            <p:txBody>
              <a:bodyPr wrap="square" lIns="45719" tIns="45719" rIns="45719" bIns="45719" numCol="1" anchor="t">
                <a:noAutofit/>
              </a:bodyPr>
              <a:lstStyle/>
              <a:p>
                <a:pPr algn="l">
                  <a:defRPr sz="1800"/>
                </a:pPr>
                <a:endParaRPr/>
              </a:p>
            </p:txBody>
          </p:sp>
          <p:sp>
            <p:nvSpPr>
              <p:cNvPr id="182" name="Rectangle"/>
              <p:cNvSpPr/>
              <p:nvPr/>
            </p:nvSpPr>
            <p:spPr>
              <a:xfrm>
                <a:off x="0" y="1568450"/>
                <a:ext cx="2738438" cy="44450"/>
              </a:xfrm>
              <a:prstGeom prst="rect">
                <a:avLst/>
              </a:prstGeom>
              <a:solidFill>
                <a:srgbClr val="C22908"/>
              </a:solidFill>
              <a:ln w="12700" cap="flat">
                <a:noFill/>
                <a:miter lim="400000"/>
              </a:ln>
              <a:effectLst/>
            </p:spPr>
            <p:txBody>
              <a:bodyPr wrap="square" lIns="45719" tIns="45719" rIns="45719" bIns="45719" numCol="1" anchor="t">
                <a:noAutofit/>
              </a:bodyPr>
              <a:lstStyle/>
              <a:p>
                <a:pPr algn="l">
                  <a:defRPr sz="1800"/>
                </a:pPr>
                <a:endParaRPr/>
              </a:p>
            </p:txBody>
          </p:sp>
          <p:sp>
            <p:nvSpPr>
              <p:cNvPr id="183" name="Rectangle"/>
              <p:cNvSpPr/>
              <p:nvPr/>
            </p:nvSpPr>
            <p:spPr>
              <a:xfrm>
                <a:off x="0" y="1612900"/>
                <a:ext cx="2738438" cy="33338"/>
              </a:xfrm>
              <a:prstGeom prst="rect">
                <a:avLst/>
              </a:prstGeom>
              <a:solidFill>
                <a:srgbClr val="C22905"/>
              </a:solidFill>
              <a:ln w="12700" cap="flat">
                <a:noFill/>
                <a:miter lim="400000"/>
              </a:ln>
              <a:effectLst/>
            </p:spPr>
            <p:txBody>
              <a:bodyPr wrap="square" lIns="45719" tIns="45719" rIns="45719" bIns="45719" numCol="1" anchor="t">
                <a:noAutofit/>
              </a:bodyPr>
              <a:lstStyle/>
              <a:p>
                <a:pPr algn="l">
                  <a:defRPr sz="1800"/>
                </a:pPr>
                <a:endParaRPr/>
              </a:p>
            </p:txBody>
          </p:sp>
          <p:sp>
            <p:nvSpPr>
              <p:cNvPr id="184" name="Rectangle"/>
              <p:cNvSpPr/>
              <p:nvPr/>
            </p:nvSpPr>
            <p:spPr>
              <a:xfrm>
                <a:off x="0" y="1646237"/>
                <a:ext cx="2738438" cy="33338"/>
              </a:xfrm>
              <a:prstGeom prst="rect">
                <a:avLst/>
              </a:prstGeom>
              <a:solidFill>
                <a:srgbClr val="C72E08"/>
              </a:solidFill>
              <a:ln w="12700" cap="flat">
                <a:noFill/>
                <a:miter lim="400000"/>
              </a:ln>
              <a:effectLst/>
            </p:spPr>
            <p:txBody>
              <a:bodyPr wrap="square" lIns="45719" tIns="45719" rIns="45719" bIns="45719" numCol="1" anchor="t">
                <a:noAutofit/>
              </a:bodyPr>
              <a:lstStyle/>
              <a:p>
                <a:pPr algn="l">
                  <a:defRPr sz="1800"/>
                </a:pPr>
                <a:endParaRPr/>
              </a:p>
            </p:txBody>
          </p:sp>
          <p:sp>
            <p:nvSpPr>
              <p:cNvPr id="185" name="Rectangle"/>
              <p:cNvSpPr/>
              <p:nvPr/>
            </p:nvSpPr>
            <p:spPr>
              <a:xfrm>
                <a:off x="0" y="1679575"/>
                <a:ext cx="2738438" cy="46038"/>
              </a:xfrm>
              <a:prstGeom prst="rect">
                <a:avLst/>
              </a:prstGeom>
              <a:solidFill>
                <a:srgbClr val="C72E05"/>
              </a:solidFill>
              <a:ln w="12700" cap="flat">
                <a:noFill/>
                <a:miter lim="400000"/>
              </a:ln>
              <a:effectLst/>
            </p:spPr>
            <p:txBody>
              <a:bodyPr wrap="square" lIns="45719" tIns="45719" rIns="45719" bIns="45719" numCol="1" anchor="t">
                <a:noAutofit/>
              </a:bodyPr>
              <a:lstStyle/>
              <a:p>
                <a:pPr algn="l">
                  <a:defRPr sz="1800"/>
                </a:pPr>
                <a:endParaRPr/>
              </a:p>
            </p:txBody>
          </p:sp>
          <p:sp>
            <p:nvSpPr>
              <p:cNvPr id="186" name="Rectangle"/>
              <p:cNvSpPr/>
              <p:nvPr/>
            </p:nvSpPr>
            <p:spPr>
              <a:xfrm>
                <a:off x="0" y="1725612"/>
                <a:ext cx="2738438" cy="33338"/>
              </a:xfrm>
              <a:prstGeom prst="rect">
                <a:avLst/>
              </a:prstGeom>
              <a:solidFill>
                <a:srgbClr val="CC3308"/>
              </a:solidFill>
              <a:ln w="12700" cap="flat">
                <a:noFill/>
                <a:miter lim="400000"/>
              </a:ln>
              <a:effectLst/>
            </p:spPr>
            <p:txBody>
              <a:bodyPr wrap="square" lIns="45719" tIns="45719" rIns="45719" bIns="45719" numCol="1" anchor="t">
                <a:noAutofit/>
              </a:bodyPr>
              <a:lstStyle/>
              <a:p>
                <a:pPr algn="l">
                  <a:defRPr sz="1800"/>
                </a:pPr>
                <a:endParaRPr/>
              </a:p>
            </p:txBody>
          </p:sp>
          <p:sp>
            <p:nvSpPr>
              <p:cNvPr id="187" name="Rectangle"/>
              <p:cNvSpPr/>
              <p:nvPr/>
            </p:nvSpPr>
            <p:spPr>
              <a:xfrm>
                <a:off x="0" y="1758950"/>
                <a:ext cx="2738438" cy="33338"/>
              </a:xfrm>
              <a:prstGeom prst="rect">
                <a:avLst/>
              </a:prstGeom>
              <a:solidFill>
                <a:srgbClr val="CC3305"/>
              </a:solidFill>
              <a:ln w="12700" cap="flat">
                <a:noFill/>
                <a:miter lim="400000"/>
              </a:ln>
              <a:effectLst/>
            </p:spPr>
            <p:txBody>
              <a:bodyPr wrap="square" lIns="45719" tIns="45719" rIns="45719" bIns="45719" numCol="1" anchor="t">
                <a:noAutofit/>
              </a:bodyPr>
              <a:lstStyle/>
              <a:p>
                <a:pPr algn="l">
                  <a:defRPr sz="1800"/>
                </a:pPr>
                <a:endParaRPr/>
              </a:p>
            </p:txBody>
          </p:sp>
          <p:sp>
            <p:nvSpPr>
              <p:cNvPr id="188" name="Rectangle"/>
              <p:cNvSpPr/>
              <p:nvPr/>
            </p:nvSpPr>
            <p:spPr>
              <a:xfrm>
                <a:off x="0" y="1792287"/>
                <a:ext cx="2738438" cy="33338"/>
              </a:xfrm>
              <a:prstGeom prst="rect">
                <a:avLst/>
              </a:prstGeom>
              <a:solidFill>
                <a:srgbClr val="D13808"/>
              </a:solidFill>
              <a:ln w="12700" cap="flat">
                <a:noFill/>
                <a:miter lim="400000"/>
              </a:ln>
              <a:effectLst/>
            </p:spPr>
            <p:txBody>
              <a:bodyPr wrap="square" lIns="45719" tIns="45719" rIns="45719" bIns="45719" numCol="1" anchor="t">
                <a:noAutofit/>
              </a:bodyPr>
              <a:lstStyle/>
              <a:p>
                <a:pPr algn="l">
                  <a:defRPr sz="1800"/>
                </a:pPr>
                <a:endParaRPr/>
              </a:p>
            </p:txBody>
          </p:sp>
          <p:sp>
            <p:nvSpPr>
              <p:cNvPr id="189" name="Rectangle"/>
              <p:cNvSpPr/>
              <p:nvPr/>
            </p:nvSpPr>
            <p:spPr>
              <a:xfrm>
                <a:off x="0" y="1825625"/>
                <a:ext cx="2738438" cy="44450"/>
              </a:xfrm>
              <a:prstGeom prst="rect">
                <a:avLst/>
              </a:prstGeom>
              <a:solidFill>
                <a:srgbClr val="D43B08"/>
              </a:solidFill>
              <a:ln w="12700" cap="flat">
                <a:noFill/>
                <a:miter lim="400000"/>
              </a:ln>
              <a:effectLst/>
            </p:spPr>
            <p:txBody>
              <a:bodyPr wrap="square" lIns="45719" tIns="45719" rIns="45719" bIns="45719" numCol="1" anchor="t">
                <a:noAutofit/>
              </a:bodyPr>
              <a:lstStyle/>
              <a:p>
                <a:pPr algn="l">
                  <a:defRPr sz="1800"/>
                </a:pPr>
                <a:endParaRPr/>
              </a:p>
            </p:txBody>
          </p:sp>
          <p:sp>
            <p:nvSpPr>
              <p:cNvPr id="190" name="Rectangle"/>
              <p:cNvSpPr/>
              <p:nvPr/>
            </p:nvSpPr>
            <p:spPr>
              <a:xfrm>
                <a:off x="0" y="1870075"/>
                <a:ext cx="2738438" cy="22225"/>
              </a:xfrm>
              <a:prstGeom prst="rect">
                <a:avLst/>
              </a:prstGeom>
              <a:solidFill>
                <a:srgbClr val="D63D07"/>
              </a:solidFill>
              <a:ln w="12700" cap="flat">
                <a:noFill/>
                <a:miter lim="400000"/>
              </a:ln>
              <a:effectLst/>
            </p:spPr>
            <p:txBody>
              <a:bodyPr wrap="square" lIns="45719" tIns="45719" rIns="45719" bIns="45719" numCol="1" anchor="t">
                <a:noAutofit/>
              </a:bodyPr>
              <a:lstStyle/>
              <a:p>
                <a:pPr algn="l">
                  <a:defRPr sz="1800"/>
                </a:pPr>
                <a:endParaRPr/>
              </a:p>
            </p:txBody>
          </p:sp>
          <p:sp>
            <p:nvSpPr>
              <p:cNvPr id="191" name="Rectangle"/>
              <p:cNvSpPr/>
              <p:nvPr/>
            </p:nvSpPr>
            <p:spPr>
              <a:xfrm>
                <a:off x="0" y="1892300"/>
                <a:ext cx="2738438" cy="44450"/>
              </a:xfrm>
              <a:prstGeom prst="rect">
                <a:avLst/>
              </a:prstGeom>
              <a:solidFill>
                <a:srgbClr val="D94008"/>
              </a:solidFill>
              <a:ln w="12700" cap="flat">
                <a:noFill/>
                <a:miter lim="400000"/>
              </a:ln>
              <a:effectLst/>
            </p:spPr>
            <p:txBody>
              <a:bodyPr wrap="square" lIns="45719" tIns="45719" rIns="45719" bIns="45719" numCol="1" anchor="t">
                <a:noAutofit/>
              </a:bodyPr>
              <a:lstStyle/>
              <a:p>
                <a:pPr algn="l">
                  <a:defRPr sz="1800"/>
                </a:pPr>
                <a:endParaRPr/>
              </a:p>
            </p:txBody>
          </p:sp>
          <p:sp>
            <p:nvSpPr>
              <p:cNvPr id="192" name="Rectangle"/>
              <p:cNvSpPr/>
              <p:nvPr/>
            </p:nvSpPr>
            <p:spPr>
              <a:xfrm>
                <a:off x="0" y="1936750"/>
                <a:ext cx="2738438" cy="33338"/>
              </a:xfrm>
              <a:prstGeom prst="rect">
                <a:avLst/>
              </a:prstGeom>
              <a:solidFill>
                <a:srgbClr val="D94003"/>
              </a:solidFill>
              <a:ln w="12700" cap="flat">
                <a:noFill/>
                <a:miter lim="400000"/>
              </a:ln>
              <a:effectLst/>
            </p:spPr>
            <p:txBody>
              <a:bodyPr wrap="square" lIns="45719" tIns="45719" rIns="45719" bIns="45719" numCol="1" anchor="t">
                <a:noAutofit/>
              </a:bodyPr>
              <a:lstStyle/>
              <a:p>
                <a:pPr algn="l">
                  <a:defRPr sz="1800"/>
                </a:pPr>
                <a:endParaRPr/>
              </a:p>
            </p:txBody>
          </p:sp>
          <p:sp>
            <p:nvSpPr>
              <p:cNvPr id="193" name="Rectangle"/>
              <p:cNvSpPr/>
              <p:nvPr/>
            </p:nvSpPr>
            <p:spPr>
              <a:xfrm>
                <a:off x="0" y="1970087"/>
                <a:ext cx="2738438" cy="33338"/>
              </a:xfrm>
              <a:prstGeom prst="rect">
                <a:avLst/>
              </a:prstGeom>
              <a:solidFill>
                <a:srgbClr val="DE4505"/>
              </a:solidFill>
              <a:ln w="12700" cap="flat">
                <a:noFill/>
                <a:miter lim="400000"/>
              </a:ln>
              <a:effectLst/>
            </p:spPr>
            <p:txBody>
              <a:bodyPr wrap="square" lIns="45719" tIns="45719" rIns="45719" bIns="45719" numCol="1" anchor="t">
                <a:noAutofit/>
              </a:bodyPr>
              <a:lstStyle/>
              <a:p>
                <a:pPr algn="l">
                  <a:defRPr sz="1800"/>
                </a:pPr>
                <a:endParaRPr/>
              </a:p>
            </p:txBody>
          </p:sp>
          <p:sp>
            <p:nvSpPr>
              <p:cNvPr id="194" name="Rectangle"/>
              <p:cNvSpPr/>
              <p:nvPr/>
            </p:nvSpPr>
            <p:spPr>
              <a:xfrm>
                <a:off x="0" y="2003425"/>
                <a:ext cx="2738438" cy="44450"/>
              </a:xfrm>
              <a:prstGeom prst="rect">
                <a:avLst/>
              </a:prstGeom>
              <a:solidFill>
                <a:srgbClr val="DE4503"/>
              </a:solidFill>
              <a:ln w="12700" cap="flat">
                <a:noFill/>
                <a:miter lim="400000"/>
              </a:ln>
              <a:effectLst/>
            </p:spPr>
            <p:txBody>
              <a:bodyPr wrap="square" lIns="45719" tIns="45719" rIns="45719" bIns="45719" numCol="1" anchor="t">
                <a:noAutofit/>
              </a:bodyPr>
              <a:lstStyle/>
              <a:p>
                <a:pPr algn="l">
                  <a:defRPr sz="1800"/>
                </a:pPr>
                <a:endParaRPr/>
              </a:p>
            </p:txBody>
          </p:sp>
          <p:sp>
            <p:nvSpPr>
              <p:cNvPr id="195" name="Rectangle"/>
              <p:cNvSpPr/>
              <p:nvPr/>
            </p:nvSpPr>
            <p:spPr>
              <a:xfrm>
                <a:off x="0" y="2047875"/>
                <a:ext cx="2738438" cy="22225"/>
              </a:xfrm>
              <a:prstGeom prst="rect">
                <a:avLst/>
              </a:prstGeom>
              <a:solidFill>
                <a:srgbClr val="E34A05"/>
              </a:solidFill>
              <a:ln w="12700" cap="flat">
                <a:noFill/>
                <a:miter lim="400000"/>
              </a:ln>
              <a:effectLst/>
            </p:spPr>
            <p:txBody>
              <a:bodyPr wrap="square" lIns="45719" tIns="45719" rIns="45719" bIns="45719" numCol="1" anchor="t">
                <a:noAutofit/>
              </a:bodyPr>
              <a:lstStyle/>
              <a:p>
                <a:pPr algn="l">
                  <a:defRPr sz="1800"/>
                </a:pPr>
                <a:endParaRPr/>
              </a:p>
            </p:txBody>
          </p:sp>
          <p:sp>
            <p:nvSpPr>
              <p:cNvPr id="196" name="Rectangle"/>
              <p:cNvSpPr/>
              <p:nvPr/>
            </p:nvSpPr>
            <p:spPr>
              <a:xfrm>
                <a:off x="0" y="2070100"/>
                <a:ext cx="2738438" cy="44450"/>
              </a:xfrm>
              <a:prstGeom prst="rect">
                <a:avLst/>
              </a:prstGeom>
              <a:solidFill>
                <a:srgbClr val="E34A03"/>
              </a:solidFill>
              <a:ln w="12700" cap="flat">
                <a:noFill/>
                <a:miter lim="400000"/>
              </a:ln>
              <a:effectLst/>
            </p:spPr>
            <p:txBody>
              <a:bodyPr wrap="square" lIns="45719" tIns="45719" rIns="45719" bIns="45719" numCol="1" anchor="t">
                <a:noAutofit/>
              </a:bodyPr>
              <a:lstStyle/>
              <a:p>
                <a:pPr algn="l">
                  <a:defRPr sz="1800"/>
                </a:pPr>
                <a:endParaRPr/>
              </a:p>
            </p:txBody>
          </p:sp>
          <p:sp>
            <p:nvSpPr>
              <p:cNvPr id="197" name="Rectangle"/>
              <p:cNvSpPr/>
              <p:nvPr/>
            </p:nvSpPr>
            <p:spPr>
              <a:xfrm>
                <a:off x="0" y="2114550"/>
                <a:ext cx="2738438" cy="33338"/>
              </a:xfrm>
              <a:prstGeom prst="rect">
                <a:avLst/>
              </a:prstGeom>
              <a:solidFill>
                <a:srgbClr val="E84F05"/>
              </a:solidFill>
              <a:ln w="12700" cap="flat">
                <a:noFill/>
                <a:miter lim="400000"/>
              </a:ln>
              <a:effectLst/>
            </p:spPr>
            <p:txBody>
              <a:bodyPr wrap="square" lIns="45719" tIns="45719" rIns="45719" bIns="45719" numCol="1" anchor="t">
                <a:noAutofit/>
              </a:bodyPr>
              <a:lstStyle/>
              <a:p>
                <a:pPr algn="l">
                  <a:defRPr sz="1800"/>
                </a:pPr>
                <a:endParaRPr/>
              </a:p>
            </p:txBody>
          </p:sp>
          <p:sp>
            <p:nvSpPr>
              <p:cNvPr id="198" name="Rectangle"/>
              <p:cNvSpPr/>
              <p:nvPr/>
            </p:nvSpPr>
            <p:spPr>
              <a:xfrm>
                <a:off x="0" y="2147887"/>
                <a:ext cx="2738438" cy="33338"/>
              </a:xfrm>
              <a:prstGeom prst="rect">
                <a:avLst/>
              </a:prstGeom>
              <a:solidFill>
                <a:srgbClr val="EB5205"/>
              </a:solidFill>
              <a:ln w="12700" cap="flat">
                <a:noFill/>
                <a:miter lim="400000"/>
              </a:ln>
              <a:effectLst/>
            </p:spPr>
            <p:txBody>
              <a:bodyPr wrap="square" lIns="45719" tIns="45719" rIns="45719" bIns="45719" numCol="1" anchor="t">
                <a:noAutofit/>
              </a:bodyPr>
              <a:lstStyle/>
              <a:p>
                <a:pPr algn="l">
                  <a:defRPr sz="1800"/>
                </a:pPr>
                <a:endParaRPr/>
              </a:p>
            </p:txBody>
          </p:sp>
          <p:sp>
            <p:nvSpPr>
              <p:cNvPr id="199" name="Rectangle"/>
              <p:cNvSpPr/>
              <p:nvPr/>
            </p:nvSpPr>
            <p:spPr>
              <a:xfrm>
                <a:off x="0" y="2181225"/>
                <a:ext cx="2738438" cy="44450"/>
              </a:xfrm>
              <a:prstGeom prst="rect">
                <a:avLst/>
              </a:prstGeom>
              <a:solidFill>
                <a:srgbClr val="ED5405"/>
              </a:solidFill>
              <a:ln w="12700" cap="flat">
                <a:noFill/>
                <a:miter lim="400000"/>
              </a:ln>
              <a:effectLst/>
            </p:spPr>
            <p:txBody>
              <a:bodyPr wrap="square" lIns="45719" tIns="45719" rIns="45719" bIns="45719" numCol="1" anchor="t">
                <a:noAutofit/>
              </a:bodyPr>
              <a:lstStyle/>
              <a:p>
                <a:pPr algn="l">
                  <a:defRPr sz="1800"/>
                </a:pPr>
                <a:endParaRPr/>
              </a:p>
            </p:txBody>
          </p:sp>
          <p:sp>
            <p:nvSpPr>
              <p:cNvPr id="200" name="Rectangle"/>
              <p:cNvSpPr/>
              <p:nvPr/>
            </p:nvSpPr>
            <p:spPr>
              <a:xfrm>
                <a:off x="0" y="2225675"/>
                <a:ext cx="2738438" cy="33338"/>
              </a:xfrm>
              <a:prstGeom prst="rect">
                <a:avLst/>
              </a:prstGeom>
              <a:solidFill>
                <a:srgbClr val="F05705"/>
              </a:solidFill>
              <a:ln w="12700" cap="flat">
                <a:noFill/>
                <a:miter lim="400000"/>
              </a:ln>
              <a:effectLst/>
            </p:spPr>
            <p:txBody>
              <a:bodyPr wrap="square" lIns="45719" tIns="45719" rIns="45719" bIns="45719" numCol="1" anchor="t">
                <a:noAutofit/>
              </a:bodyPr>
              <a:lstStyle/>
              <a:p>
                <a:pPr algn="l">
                  <a:defRPr sz="1800"/>
                </a:pPr>
                <a:endParaRPr/>
              </a:p>
            </p:txBody>
          </p:sp>
          <p:sp>
            <p:nvSpPr>
              <p:cNvPr id="201" name="Rectangle"/>
              <p:cNvSpPr/>
              <p:nvPr/>
            </p:nvSpPr>
            <p:spPr>
              <a:xfrm>
                <a:off x="0" y="2259012"/>
                <a:ext cx="2738438" cy="33338"/>
              </a:xfrm>
              <a:prstGeom prst="rect">
                <a:avLst/>
              </a:prstGeom>
              <a:solidFill>
                <a:srgbClr val="F25905"/>
              </a:solidFill>
              <a:ln w="12700" cap="flat">
                <a:noFill/>
                <a:miter lim="400000"/>
              </a:ln>
              <a:effectLst/>
            </p:spPr>
            <p:txBody>
              <a:bodyPr wrap="square" lIns="45719" tIns="45719" rIns="45719" bIns="45719" numCol="1" anchor="t">
                <a:noAutofit/>
              </a:bodyPr>
              <a:lstStyle/>
              <a:p>
                <a:pPr algn="l">
                  <a:defRPr sz="1800"/>
                </a:pPr>
                <a:endParaRPr/>
              </a:p>
            </p:txBody>
          </p:sp>
          <p:sp>
            <p:nvSpPr>
              <p:cNvPr id="202" name="Rectangle"/>
              <p:cNvSpPr/>
              <p:nvPr/>
            </p:nvSpPr>
            <p:spPr>
              <a:xfrm>
                <a:off x="0" y="2292350"/>
                <a:ext cx="2738438" cy="44450"/>
              </a:xfrm>
              <a:prstGeom prst="rect">
                <a:avLst/>
              </a:prstGeom>
              <a:solidFill>
                <a:srgbClr val="F55C05"/>
              </a:solidFill>
              <a:ln w="12700" cap="flat">
                <a:noFill/>
                <a:miter lim="400000"/>
              </a:ln>
              <a:effectLst/>
            </p:spPr>
            <p:txBody>
              <a:bodyPr wrap="square" lIns="45719" tIns="45719" rIns="45719" bIns="45719" numCol="1" anchor="t">
                <a:noAutofit/>
              </a:bodyPr>
              <a:lstStyle/>
              <a:p>
                <a:pPr algn="l">
                  <a:defRPr sz="1800"/>
                </a:pPr>
                <a:endParaRPr/>
              </a:p>
            </p:txBody>
          </p:sp>
          <p:sp>
            <p:nvSpPr>
              <p:cNvPr id="203" name="Rectangle"/>
              <p:cNvSpPr/>
              <p:nvPr/>
            </p:nvSpPr>
            <p:spPr>
              <a:xfrm>
                <a:off x="0" y="2336800"/>
                <a:ext cx="2738438" cy="33338"/>
              </a:xfrm>
              <a:prstGeom prst="rect">
                <a:avLst/>
              </a:prstGeom>
              <a:solidFill>
                <a:srgbClr val="F55C03"/>
              </a:solidFill>
              <a:ln w="12700" cap="flat">
                <a:noFill/>
                <a:miter lim="400000"/>
              </a:ln>
              <a:effectLst/>
            </p:spPr>
            <p:txBody>
              <a:bodyPr wrap="square" lIns="45719" tIns="45719" rIns="45719" bIns="45719" numCol="1" anchor="t">
                <a:noAutofit/>
              </a:bodyPr>
              <a:lstStyle/>
              <a:p>
                <a:pPr algn="l">
                  <a:defRPr sz="1800"/>
                </a:pPr>
                <a:endParaRPr/>
              </a:p>
            </p:txBody>
          </p:sp>
          <p:sp>
            <p:nvSpPr>
              <p:cNvPr id="204" name="Rectangle"/>
              <p:cNvSpPr/>
              <p:nvPr/>
            </p:nvSpPr>
            <p:spPr>
              <a:xfrm>
                <a:off x="0" y="2370137"/>
                <a:ext cx="2738438" cy="33338"/>
              </a:xfrm>
              <a:prstGeom prst="rect">
                <a:avLst/>
              </a:prstGeom>
              <a:solidFill>
                <a:srgbClr val="FA6105"/>
              </a:solidFill>
              <a:ln w="12700" cap="flat">
                <a:noFill/>
                <a:miter lim="400000"/>
              </a:ln>
              <a:effectLst/>
            </p:spPr>
            <p:txBody>
              <a:bodyPr wrap="square" lIns="45719" tIns="45719" rIns="45719" bIns="45719" numCol="1" anchor="t">
                <a:noAutofit/>
              </a:bodyPr>
              <a:lstStyle/>
              <a:p>
                <a:pPr algn="l">
                  <a:defRPr sz="1800"/>
                </a:pPr>
                <a:endParaRPr/>
              </a:p>
            </p:txBody>
          </p:sp>
          <p:sp>
            <p:nvSpPr>
              <p:cNvPr id="205" name="Rectangle"/>
              <p:cNvSpPr/>
              <p:nvPr/>
            </p:nvSpPr>
            <p:spPr>
              <a:xfrm>
                <a:off x="0" y="2403475"/>
                <a:ext cx="2738438" cy="33338"/>
              </a:xfrm>
              <a:prstGeom prst="rect">
                <a:avLst/>
              </a:prstGeom>
              <a:solidFill>
                <a:srgbClr val="FA6103"/>
              </a:solidFill>
              <a:ln w="12700" cap="flat">
                <a:noFill/>
                <a:miter lim="400000"/>
              </a:ln>
              <a:effectLst/>
            </p:spPr>
            <p:txBody>
              <a:bodyPr wrap="square" lIns="45719" tIns="45719" rIns="45719" bIns="45719" numCol="1" anchor="t">
                <a:noAutofit/>
              </a:bodyPr>
              <a:lstStyle/>
              <a:p>
                <a:pPr algn="l">
                  <a:defRPr sz="1800"/>
                </a:pPr>
                <a:endParaRPr/>
              </a:p>
            </p:txBody>
          </p:sp>
          <p:sp>
            <p:nvSpPr>
              <p:cNvPr id="206" name="Rectangle"/>
              <p:cNvSpPr/>
              <p:nvPr/>
            </p:nvSpPr>
            <p:spPr>
              <a:xfrm>
                <a:off x="0" y="2436812"/>
                <a:ext cx="2738438" cy="33338"/>
              </a:xfrm>
              <a:prstGeom prst="rect">
                <a:avLst/>
              </a:prstGeom>
              <a:solidFill>
                <a:srgbClr val="FF6605"/>
              </a:solidFill>
              <a:ln w="12700" cap="flat">
                <a:noFill/>
                <a:miter lim="400000"/>
              </a:ln>
              <a:effectLst/>
            </p:spPr>
            <p:txBody>
              <a:bodyPr wrap="square" lIns="45719" tIns="45719" rIns="45719" bIns="45719" numCol="1" anchor="t">
                <a:noAutofit/>
              </a:bodyPr>
              <a:lstStyle/>
              <a:p>
                <a:pPr algn="l">
                  <a:defRPr sz="1800"/>
                </a:pPr>
                <a:endParaRPr/>
              </a:p>
            </p:txBody>
          </p:sp>
          <p:sp>
            <p:nvSpPr>
              <p:cNvPr id="207" name="Rectangle"/>
              <p:cNvSpPr/>
              <p:nvPr/>
            </p:nvSpPr>
            <p:spPr>
              <a:xfrm>
                <a:off x="0" y="2470150"/>
                <a:ext cx="2738438" cy="1112838"/>
              </a:xfrm>
              <a:prstGeom prst="rect">
                <a:avLst/>
              </a:prstGeom>
              <a:solidFill>
                <a:srgbClr val="FF6600"/>
              </a:solidFill>
              <a:ln w="12700" cap="flat">
                <a:noFill/>
                <a:miter lim="400000"/>
              </a:ln>
              <a:effectLst/>
            </p:spPr>
            <p:txBody>
              <a:bodyPr wrap="square" lIns="45719" tIns="45719" rIns="45719" bIns="45719" numCol="1" anchor="t">
                <a:noAutofit/>
              </a:bodyPr>
              <a:lstStyle/>
              <a:p>
                <a:pPr algn="l">
                  <a:defRPr sz="1800"/>
                </a:pPr>
                <a:endParaRPr/>
              </a:p>
            </p:txBody>
          </p:sp>
          <p:sp>
            <p:nvSpPr>
              <p:cNvPr id="208" name="Shape"/>
              <p:cNvSpPr/>
              <p:nvPr/>
            </p:nvSpPr>
            <p:spPr>
              <a:xfrm>
                <a:off x="0" y="1046162"/>
                <a:ext cx="2738438" cy="3471863"/>
              </a:xfrm>
              <a:custGeom>
                <a:avLst/>
                <a:gdLst/>
                <a:ahLst/>
                <a:cxnLst>
                  <a:cxn ang="0">
                    <a:pos x="wd2" y="hd2"/>
                  </a:cxn>
                  <a:cxn ang="5400000">
                    <a:pos x="wd2" y="hd2"/>
                  </a:cxn>
                  <a:cxn ang="10800000">
                    <a:pos x="wd2" y="hd2"/>
                  </a:cxn>
                  <a:cxn ang="16200000">
                    <a:pos x="wd2" y="hd2"/>
                  </a:cxn>
                </a:cxnLst>
                <a:rect l="0" t="0" r="r" b="b"/>
                <a:pathLst>
                  <a:path w="21600" h="21600" extrusionOk="0">
                    <a:moveTo>
                      <a:pt x="4570" y="7269"/>
                    </a:moveTo>
                    <a:lnTo>
                      <a:pt x="4570" y="1106"/>
                    </a:lnTo>
                    <a:lnTo>
                      <a:pt x="6499" y="1106"/>
                    </a:lnTo>
                    <a:lnTo>
                      <a:pt x="6499" y="7269"/>
                    </a:lnTo>
                    <a:lnTo>
                      <a:pt x="6849" y="7269"/>
                    </a:lnTo>
                    <a:lnTo>
                      <a:pt x="6849" y="8652"/>
                    </a:lnTo>
                    <a:lnTo>
                      <a:pt x="7463" y="8652"/>
                    </a:lnTo>
                    <a:lnTo>
                      <a:pt x="7463" y="8168"/>
                    </a:lnTo>
                    <a:lnTo>
                      <a:pt x="7901" y="8168"/>
                    </a:lnTo>
                    <a:lnTo>
                      <a:pt x="7901" y="8652"/>
                    </a:lnTo>
                    <a:lnTo>
                      <a:pt x="8339" y="8652"/>
                    </a:lnTo>
                    <a:lnTo>
                      <a:pt x="8339" y="11565"/>
                    </a:lnTo>
                    <a:lnTo>
                      <a:pt x="8865" y="11565"/>
                    </a:lnTo>
                    <a:lnTo>
                      <a:pt x="8865" y="10933"/>
                    </a:lnTo>
                    <a:lnTo>
                      <a:pt x="9479" y="10933"/>
                    </a:lnTo>
                    <a:lnTo>
                      <a:pt x="9479" y="11565"/>
                    </a:lnTo>
                    <a:lnTo>
                      <a:pt x="9654" y="11565"/>
                    </a:lnTo>
                    <a:lnTo>
                      <a:pt x="9654" y="12119"/>
                    </a:lnTo>
                    <a:lnTo>
                      <a:pt x="10268" y="12119"/>
                    </a:lnTo>
                    <a:lnTo>
                      <a:pt x="10268" y="13225"/>
                    </a:lnTo>
                    <a:lnTo>
                      <a:pt x="10794" y="13225"/>
                    </a:lnTo>
                    <a:lnTo>
                      <a:pt x="10794" y="13778"/>
                    </a:lnTo>
                    <a:lnTo>
                      <a:pt x="11858" y="13778"/>
                    </a:lnTo>
                    <a:lnTo>
                      <a:pt x="11858" y="11565"/>
                    </a:lnTo>
                    <a:lnTo>
                      <a:pt x="12209" y="11565"/>
                    </a:lnTo>
                    <a:lnTo>
                      <a:pt x="12209" y="10380"/>
                    </a:lnTo>
                    <a:lnTo>
                      <a:pt x="12559" y="10380"/>
                    </a:lnTo>
                    <a:lnTo>
                      <a:pt x="12559" y="9689"/>
                    </a:lnTo>
                    <a:lnTo>
                      <a:pt x="13261" y="9689"/>
                    </a:lnTo>
                    <a:lnTo>
                      <a:pt x="13261" y="5057"/>
                    </a:lnTo>
                    <a:lnTo>
                      <a:pt x="13962" y="5057"/>
                    </a:lnTo>
                    <a:lnTo>
                      <a:pt x="13962" y="9689"/>
                    </a:lnTo>
                    <a:lnTo>
                      <a:pt x="14312" y="9689"/>
                    </a:lnTo>
                    <a:lnTo>
                      <a:pt x="14312" y="10380"/>
                    </a:lnTo>
                    <a:lnTo>
                      <a:pt x="14488" y="10380"/>
                    </a:lnTo>
                    <a:lnTo>
                      <a:pt x="14488" y="8099"/>
                    </a:lnTo>
                    <a:lnTo>
                      <a:pt x="14926" y="8099"/>
                    </a:lnTo>
                    <a:lnTo>
                      <a:pt x="14926" y="6578"/>
                    </a:lnTo>
                    <a:lnTo>
                      <a:pt x="15189" y="6578"/>
                    </a:lnTo>
                    <a:lnTo>
                      <a:pt x="15189" y="4089"/>
                    </a:lnTo>
                    <a:lnTo>
                      <a:pt x="15277" y="4089"/>
                    </a:lnTo>
                    <a:lnTo>
                      <a:pt x="15277" y="6578"/>
                    </a:lnTo>
                    <a:lnTo>
                      <a:pt x="16328" y="6578"/>
                    </a:lnTo>
                    <a:lnTo>
                      <a:pt x="16328" y="7684"/>
                    </a:lnTo>
                    <a:lnTo>
                      <a:pt x="17205" y="7684"/>
                    </a:lnTo>
                    <a:lnTo>
                      <a:pt x="17205" y="2558"/>
                    </a:lnTo>
                    <a:lnTo>
                      <a:pt x="18169" y="2558"/>
                    </a:lnTo>
                    <a:lnTo>
                      <a:pt x="18169" y="7684"/>
                    </a:lnTo>
                    <a:lnTo>
                      <a:pt x="18883" y="7684"/>
                    </a:lnTo>
                    <a:lnTo>
                      <a:pt x="18883" y="0"/>
                    </a:lnTo>
                    <a:lnTo>
                      <a:pt x="20198" y="0"/>
                    </a:lnTo>
                    <a:lnTo>
                      <a:pt x="20198" y="4711"/>
                    </a:lnTo>
                    <a:lnTo>
                      <a:pt x="20373" y="4711"/>
                    </a:lnTo>
                    <a:lnTo>
                      <a:pt x="20373" y="3664"/>
                    </a:lnTo>
                    <a:lnTo>
                      <a:pt x="20548" y="3664"/>
                    </a:lnTo>
                    <a:lnTo>
                      <a:pt x="20548" y="1867"/>
                    </a:lnTo>
                    <a:lnTo>
                      <a:pt x="20811" y="1867"/>
                    </a:lnTo>
                    <a:lnTo>
                      <a:pt x="20811" y="3664"/>
                    </a:lnTo>
                    <a:lnTo>
                      <a:pt x="21074" y="3664"/>
                    </a:lnTo>
                    <a:lnTo>
                      <a:pt x="21074" y="7062"/>
                    </a:lnTo>
                    <a:lnTo>
                      <a:pt x="21600" y="7684"/>
                    </a:lnTo>
                    <a:lnTo>
                      <a:pt x="21600" y="21600"/>
                    </a:lnTo>
                    <a:lnTo>
                      <a:pt x="0" y="21600"/>
                    </a:lnTo>
                    <a:lnTo>
                      <a:pt x="0" y="4504"/>
                    </a:lnTo>
                    <a:lnTo>
                      <a:pt x="1139" y="4504"/>
                    </a:lnTo>
                    <a:lnTo>
                      <a:pt x="1139" y="1936"/>
                    </a:lnTo>
                    <a:lnTo>
                      <a:pt x="1315" y="1936"/>
                    </a:lnTo>
                    <a:lnTo>
                      <a:pt x="1315" y="4504"/>
                    </a:lnTo>
                    <a:lnTo>
                      <a:pt x="2191" y="4504"/>
                    </a:lnTo>
                    <a:lnTo>
                      <a:pt x="2191" y="8444"/>
                    </a:lnTo>
                    <a:lnTo>
                      <a:pt x="2893" y="8444"/>
                    </a:lnTo>
                    <a:lnTo>
                      <a:pt x="2893" y="6993"/>
                    </a:lnTo>
                    <a:lnTo>
                      <a:pt x="3068" y="6993"/>
                    </a:lnTo>
                    <a:lnTo>
                      <a:pt x="3068" y="8444"/>
                    </a:lnTo>
                    <a:lnTo>
                      <a:pt x="3694" y="8444"/>
                    </a:lnTo>
                    <a:lnTo>
                      <a:pt x="3694" y="5679"/>
                    </a:lnTo>
                    <a:lnTo>
                      <a:pt x="4045" y="5679"/>
                    </a:lnTo>
                    <a:lnTo>
                      <a:pt x="4045" y="7269"/>
                    </a:lnTo>
                    <a:lnTo>
                      <a:pt x="4570" y="7269"/>
                    </a:lnTo>
                    <a:close/>
                  </a:path>
                </a:pathLst>
              </a:custGeom>
              <a:solidFill>
                <a:srgbClr val="000000"/>
              </a:solidFill>
              <a:ln w="12700" cap="flat">
                <a:noFill/>
                <a:miter lim="400000"/>
              </a:ln>
              <a:effectLst/>
            </p:spPr>
            <p:txBody>
              <a:bodyPr wrap="square" lIns="45719" tIns="45719" rIns="45719" bIns="45719" numCol="1" anchor="t">
                <a:noAutofit/>
              </a:bodyPr>
              <a:lstStyle/>
              <a:p>
                <a:pPr algn="l">
                  <a:defRPr sz="1800"/>
                </a:pPr>
                <a:endParaRPr/>
              </a:p>
            </p:txBody>
          </p:sp>
          <p:sp>
            <p:nvSpPr>
              <p:cNvPr id="209" name="Triangle"/>
              <p:cNvSpPr/>
              <p:nvPr/>
            </p:nvSpPr>
            <p:spPr>
              <a:xfrm>
                <a:off x="546100" y="3260725"/>
                <a:ext cx="8905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426" y="21600"/>
                    </a:lnTo>
                    <a:lnTo>
                      <a:pt x="21600" y="0"/>
                    </a:lnTo>
                    <a:close/>
                  </a:path>
                </a:pathLst>
              </a:custGeom>
              <a:solidFill>
                <a:srgbClr val="990005"/>
              </a:solidFill>
              <a:ln w="12700" cap="flat">
                <a:noFill/>
                <a:miter lim="400000"/>
              </a:ln>
              <a:effectLst/>
            </p:spPr>
            <p:txBody>
              <a:bodyPr wrap="square" lIns="45719" tIns="45719" rIns="45719" bIns="45719" numCol="1" anchor="t">
                <a:noAutofit/>
              </a:bodyPr>
              <a:lstStyle/>
              <a:p>
                <a:pPr algn="l">
                  <a:defRPr sz="1800"/>
                </a:pPr>
                <a:endParaRPr/>
              </a:p>
            </p:txBody>
          </p:sp>
          <p:sp>
            <p:nvSpPr>
              <p:cNvPr id="210" name="Shape"/>
              <p:cNvSpPr/>
              <p:nvPr/>
            </p:nvSpPr>
            <p:spPr>
              <a:xfrm>
                <a:off x="557212" y="3260725"/>
                <a:ext cx="879476"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81" y="764"/>
                    </a:lnTo>
                    <a:lnTo>
                      <a:pt x="20196" y="1336"/>
                    </a:lnTo>
                    <a:lnTo>
                      <a:pt x="19105" y="2482"/>
                    </a:lnTo>
                    <a:lnTo>
                      <a:pt x="18559" y="2864"/>
                    </a:lnTo>
                    <a:lnTo>
                      <a:pt x="18286" y="3245"/>
                    </a:lnTo>
                    <a:lnTo>
                      <a:pt x="17740" y="3627"/>
                    </a:lnTo>
                    <a:lnTo>
                      <a:pt x="17467" y="4200"/>
                    </a:lnTo>
                    <a:lnTo>
                      <a:pt x="17194" y="4391"/>
                    </a:lnTo>
                    <a:lnTo>
                      <a:pt x="16648" y="4964"/>
                    </a:lnTo>
                    <a:lnTo>
                      <a:pt x="16375" y="5345"/>
                    </a:lnTo>
                    <a:lnTo>
                      <a:pt x="15830" y="5727"/>
                    </a:lnTo>
                    <a:lnTo>
                      <a:pt x="15557" y="6109"/>
                    </a:lnTo>
                    <a:lnTo>
                      <a:pt x="15011" y="6300"/>
                    </a:lnTo>
                    <a:lnTo>
                      <a:pt x="14738" y="6873"/>
                    </a:lnTo>
                    <a:lnTo>
                      <a:pt x="14465" y="7255"/>
                    </a:lnTo>
                    <a:lnTo>
                      <a:pt x="13919" y="7636"/>
                    </a:lnTo>
                    <a:lnTo>
                      <a:pt x="12282" y="9355"/>
                    </a:lnTo>
                    <a:lnTo>
                      <a:pt x="11463" y="10118"/>
                    </a:lnTo>
                    <a:lnTo>
                      <a:pt x="10917" y="10691"/>
                    </a:lnTo>
                    <a:lnTo>
                      <a:pt x="10098" y="11455"/>
                    </a:lnTo>
                    <a:lnTo>
                      <a:pt x="9552" y="12218"/>
                    </a:lnTo>
                    <a:lnTo>
                      <a:pt x="8461" y="13200"/>
                    </a:lnTo>
                    <a:lnTo>
                      <a:pt x="7369" y="14155"/>
                    </a:lnTo>
                    <a:lnTo>
                      <a:pt x="6550" y="15109"/>
                    </a:lnTo>
                    <a:lnTo>
                      <a:pt x="5458" y="16255"/>
                    </a:lnTo>
                    <a:lnTo>
                      <a:pt x="4094" y="17400"/>
                    </a:lnTo>
                    <a:lnTo>
                      <a:pt x="3002" y="18736"/>
                    </a:lnTo>
                    <a:lnTo>
                      <a:pt x="1638" y="20073"/>
                    </a:lnTo>
                    <a:lnTo>
                      <a:pt x="0" y="21600"/>
                    </a:lnTo>
                    <a:lnTo>
                      <a:pt x="1910" y="21600"/>
                    </a:lnTo>
                    <a:lnTo>
                      <a:pt x="2729" y="21027"/>
                    </a:lnTo>
                    <a:lnTo>
                      <a:pt x="3002" y="20455"/>
                    </a:lnTo>
                    <a:lnTo>
                      <a:pt x="3821" y="20073"/>
                    </a:lnTo>
                    <a:lnTo>
                      <a:pt x="4367" y="18927"/>
                    </a:lnTo>
                    <a:lnTo>
                      <a:pt x="4913" y="18545"/>
                    </a:lnTo>
                    <a:lnTo>
                      <a:pt x="5186" y="18164"/>
                    </a:lnTo>
                    <a:lnTo>
                      <a:pt x="5731" y="17591"/>
                    </a:lnTo>
                    <a:lnTo>
                      <a:pt x="6004" y="17400"/>
                    </a:lnTo>
                    <a:lnTo>
                      <a:pt x="6277" y="16827"/>
                    </a:lnTo>
                    <a:lnTo>
                      <a:pt x="6550" y="16445"/>
                    </a:lnTo>
                    <a:lnTo>
                      <a:pt x="7096" y="16064"/>
                    </a:lnTo>
                    <a:lnTo>
                      <a:pt x="7369" y="15682"/>
                    </a:lnTo>
                    <a:lnTo>
                      <a:pt x="7642" y="15491"/>
                    </a:lnTo>
                    <a:lnTo>
                      <a:pt x="7915" y="14918"/>
                    </a:lnTo>
                    <a:lnTo>
                      <a:pt x="8461" y="14536"/>
                    </a:lnTo>
                    <a:lnTo>
                      <a:pt x="8734" y="14155"/>
                    </a:lnTo>
                    <a:lnTo>
                      <a:pt x="9552" y="13582"/>
                    </a:lnTo>
                    <a:lnTo>
                      <a:pt x="9825" y="12791"/>
                    </a:lnTo>
                    <a:lnTo>
                      <a:pt x="10371" y="12409"/>
                    </a:lnTo>
                    <a:lnTo>
                      <a:pt x="10917" y="11645"/>
                    </a:lnTo>
                    <a:lnTo>
                      <a:pt x="11463" y="11073"/>
                    </a:lnTo>
                    <a:lnTo>
                      <a:pt x="13100" y="9545"/>
                    </a:lnTo>
                    <a:lnTo>
                      <a:pt x="13646" y="8591"/>
                    </a:lnTo>
                    <a:lnTo>
                      <a:pt x="14465" y="7636"/>
                    </a:lnTo>
                    <a:lnTo>
                      <a:pt x="15557" y="6682"/>
                    </a:lnTo>
                    <a:lnTo>
                      <a:pt x="17740" y="4391"/>
                    </a:lnTo>
                    <a:lnTo>
                      <a:pt x="18832" y="3055"/>
                    </a:lnTo>
                    <a:lnTo>
                      <a:pt x="20196" y="1718"/>
                    </a:lnTo>
                    <a:lnTo>
                      <a:pt x="21600" y="0"/>
                    </a:lnTo>
                    <a:close/>
                  </a:path>
                </a:pathLst>
              </a:custGeom>
              <a:solidFill>
                <a:srgbClr val="B0292E"/>
              </a:solidFill>
              <a:ln w="12700" cap="flat">
                <a:noFill/>
                <a:miter lim="400000"/>
              </a:ln>
              <a:effectLst/>
            </p:spPr>
            <p:txBody>
              <a:bodyPr wrap="square" lIns="45719" tIns="45719" rIns="45719" bIns="45719" numCol="1" anchor="t">
                <a:noAutofit/>
              </a:bodyPr>
              <a:lstStyle/>
              <a:p>
                <a:pPr algn="l">
                  <a:defRPr sz="1800"/>
                </a:pPr>
                <a:endParaRPr/>
              </a:p>
            </p:txBody>
          </p:sp>
          <p:sp>
            <p:nvSpPr>
              <p:cNvPr id="211" name="Shape"/>
              <p:cNvSpPr/>
              <p:nvPr/>
            </p:nvSpPr>
            <p:spPr>
              <a:xfrm>
                <a:off x="568325" y="3260725"/>
                <a:ext cx="868363"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71" y="764"/>
                    </a:lnTo>
                    <a:lnTo>
                      <a:pt x="20178" y="1336"/>
                    </a:lnTo>
                    <a:lnTo>
                      <a:pt x="19073" y="2482"/>
                    </a:lnTo>
                    <a:lnTo>
                      <a:pt x="18520" y="2864"/>
                    </a:lnTo>
                    <a:lnTo>
                      <a:pt x="17967" y="3627"/>
                    </a:lnTo>
                    <a:lnTo>
                      <a:pt x="17414" y="4200"/>
                    </a:lnTo>
                    <a:lnTo>
                      <a:pt x="17138" y="4391"/>
                    </a:lnTo>
                    <a:lnTo>
                      <a:pt x="16861" y="4964"/>
                    </a:lnTo>
                    <a:lnTo>
                      <a:pt x="15756" y="5727"/>
                    </a:lnTo>
                    <a:lnTo>
                      <a:pt x="15479" y="6109"/>
                    </a:lnTo>
                    <a:lnTo>
                      <a:pt x="15203" y="6300"/>
                    </a:lnTo>
                    <a:lnTo>
                      <a:pt x="14650" y="6873"/>
                    </a:lnTo>
                    <a:lnTo>
                      <a:pt x="14374" y="7255"/>
                    </a:lnTo>
                    <a:lnTo>
                      <a:pt x="13821" y="7636"/>
                    </a:lnTo>
                    <a:lnTo>
                      <a:pt x="12162" y="9355"/>
                    </a:lnTo>
                    <a:lnTo>
                      <a:pt x="11333" y="10118"/>
                    </a:lnTo>
                    <a:lnTo>
                      <a:pt x="10780" y="10691"/>
                    </a:lnTo>
                    <a:lnTo>
                      <a:pt x="9951" y="11455"/>
                    </a:lnTo>
                    <a:lnTo>
                      <a:pt x="9398" y="12218"/>
                    </a:lnTo>
                    <a:lnTo>
                      <a:pt x="8569" y="13200"/>
                    </a:lnTo>
                    <a:lnTo>
                      <a:pt x="6358" y="15109"/>
                    </a:lnTo>
                    <a:lnTo>
                      <a:pt x="4146" y="17400"/>
                    </a:lnTo>
                    <a:lnTo>
                      <a:pt x="1382" y="20073"/>
                    </a:lnTo>
                    <a:lnTo>
                      <a:pt x="0" y="21600"/>
                    </a:lnTo>
                    <a:lnTo>
                      <a:pt x="1659" y="21600"/>
                    </a:lnTo>
                    <a:lnTo>
                      <a:pt x="2764" y="20455"/>
                    </a:lnTo>
                    <a:lnTo>
                      <a:pt x="3317" y="20073"/>
                    </a:lnTo>
                    <a:lnTo>
                      <a:pt x="3593" y="19500"/>
                    </a:lnTo>
                    <a:lnTo>
                      <a:pt x="4146" y="18927"/>
                    </a:lnTo>
                    <a:lnTo>
                      <a:pt x="4423" y="18545"/>
                    </a:lnTo>
                    <a:lnTo>
                      <a:pt x="4976" y="18164"/>
                    </a:lnTo>
                    <a:lnTo>
                      <a:pt x="5252" y="17591"/>
                    </a:lnTo>
                    <a:lnTo>
                      <a:pt x="5805" y="17400"/>
                    </a:lnTo>
                    <a:lnTo>
                      <a:pt x="6081" y="16827"/>
                    </a:lnTo>
                    <a:lnTo>
                      <a:pt x="6358" y="16445"/>
                    </a:lnTo>
                    <a:lnTo>
                      <a:pt x="6910" y="16064"/>
                    </a:lnTo>
                    <a:lnTo>
                      <a:pt x="7187" y="15682"/>
                    </a:lnTo>
                    <a:lnTo>
                      <a:pt x="7463" y="15491"/>
                    </a:lnTo>
                    <a:lnTo>
                      <a:pt x="7740" y="14918"/>
                    </a:lnTo>
                    <a:lnTo>
                      <a:pt x="8293" y="14536"/>
                    </a:lnTo>
                    <a:lnTo>
                      <a:pt x="8569" y="14155"/>
                    </a:lnTo>
                    <a:lnTo>
                      <a:pt x="9122" y="13582"/>
                    </a:lnTo>
                    <a:lnTo>
                      <a:pt x="9675" y="12791"/>
                    </a:lnTo>
                    <a:lnTo>
                      <a:pt x="9951" y="12409"/>
                    </a:lnTo>
                    <a:lnTo>
                      <a:pt x="10780" y="11645"/>
                    </a:lnTo>
                    <a:lnTo>
                      <a:pt x="11333" y="11073"/>
                    </a:lnTo>
                    <a:lnTo>
                      <a:pt x="12162" y="10309"/>
                    </a:lnTo>
                    <a:lnTo>
                      <a:pt x="12715" y="9545"/>
                    </a:lnTo>
                    <a:lnTo>
                      <a:pt x="14374" y="7636"/>
                    </a:lnTo>
                    <a:lnTo>
                      <a:pt x="15479" y="6682"/>
                    </a:lnTo>
                    <a:lnTo>
                      <a:pt x="17691" y="4391"/>
                    </a:lnTo>
                    <a:lnTo>
                      <a:pt x="18796" y="3055"/>
                    </a:lnTo>
                    <a:lnTo>
                      <a:pt x="20178" y="1718"/>
                    </a:lnTo>
                    <a:lnTo>
                      <a:pt x="21600" y="0"/>
                    </a:lnTo>
                    <a:close/>
                  </a:path>
                </a:pathLst>
              </a:custGeom>
              <a:solidFill>
                <a:srgbClr val="C24F52"/>
              </a:solidFill>
              <a:ln w="12700" cap="flat">
                <a:noFill/>
                <a:miter lim="400000"/>
              </a:ln>
              <a:effectLst/>
            </p:spPr>
            <p:txBody>
              <a:bodyPr wrap="square" lIns="45719" tIns="45719" rIns="45719" bIns="45719" numCol="1" anchor="t">
                <a:noAutofit/>
              </a:bodyPr>
              <a:lstStyle/>
              <a:p>
                <a:pPr algn="l">
                  <a:defRPr sz="1800"/>
                </a:pPr>
                <a:endParaRPr/>
              </a:p>
            </p:txBody>
          </p:sp>
          <p:sp>
            <p:nvSpPr>
              <p:cNvPr id="212" name="Shape"/>
              <p:cNvSpPr/>
              <p:nvPr/>
            </p:nvSpPr>
            <p:spPr>
              <a:xfrm>
                <a:off x="568325" y="3260725"/>
                <a:ext cx="868363"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71" y="764"/>
                    </a:lnTo>
                    <a:lnTo>
                      <a:pt x="20178" y="1336"/>
                    </a:lnTo>
                    <a:lnTo>
                      <a:pt x="19073" y="2482"/>
                    </a:lnTo>
                    <a:lnTo>
                      <a:pt x="18520" y="2864"/>
                    </a:lnTo>
                    <a:lnTo>
                      <a:pt x="17967" y="3627"/>
                    </a:lnTo>
                    <a:lnTo>
                      <a:pt x="17691" y="4200"/>
                    </a:lnTo>
                    <a:lnTo>
                      <a:pt x="17138" y="4391"/>
                    </a:lnTo>
                    <a:lnTo>
                      <a:pt x="16861" y="4964"/>
                    </a:lnTo>
                    <a:lnTo>
                      <a:pt x="16309" y="5345"/>
                    </a:lnTo>
                    <a:lnTo>
                      <a:pt x="16032" y="5727"/>
                    </a:lnTo>
                    <a:lnTo>
                      <a:pt x="15203" y="6300"/>
                    </a:lnTo>
                    <a:lnTo>
                      <a:pt x="14927" y="6873"/>
                    </a:lnTo>
                    <a:lnTo>
                      <a:pt x="14374" y="7255"/>
                    </a:lnTo>
                    <a:lnTo>
                      <a:pt x="14097" y="7636"/>
                    </a:lnTo>
                    <a:lnTo>
                      <a:pt x="12992" y="8782"/>
                    </a:lnTo>
                    <a:lnTo>
                      <a:pt x="12162" y="9355"/>
                    </a:lnTo>
                    <a:lnTo>
                      <a:pt x="11610" y="10118"/>
                    </a:lnTo>
                    <a:lnTo>
                      <a:pt x="11057" y="10691"/>
                    </a:lnTo>
                    <a:lnTo>
                      <a:pt x="9398" y="12218"/>
                    </a:lnTo>
                    <a:lnTo>
                      <a:pt x="8569" y="13200"/>
                    </a:lnTo>
                    <a:lnTo>
                      <a:pt x="7463" y="14155"/>
                    </a:lnTo>
                    <a:lnTo>
                      <a:pt x="6634" y="15109"/>
                    </a:lnTo>
                    <a:lnTo>
                      <a:pt x="5528" y="16255"/>
                    </a:lnTo>
                    <a:lnTo>
                      <a:pt x="4146" y="17400"/>
                    </a:lnTo>
                    <a:lnTo>
                      <a:pt x="3041" y="18736"/>
                    </a:lnTo>
                    <a:lnTo>
                      <a:pt x="1659" y="20073"/>
                    </a:lnTo>
                    <a:lnTo>
                      <a:pt x="0" y="21600"/>
                    </a:lnTo>
                    <a:lnTo>
                      <a:pt x="1382" y="21600"/>
                    </a:lnTo>
                    <a:lnTo>
                      <a:pt x="2488" y="20455"/>
                    </a:lnTo>
                    <a:lnTo>
                      <a:pt x="3041" y="20073"/>
                    </a:lnTo>
                    <a:lnTo>
                      <a:pt x="3593" y="19500"/>
                    </a:lnTo>
                    <a:lnTo>
                      <a:pt x="3870" y="18927"/>
                    </a:lnTo>
                    <a:lnTo>
                      <a:pt x="4423" y="18545"/>
                    </a:lnTo>
                    <a:lnTo>
                      <a:pt x="4699" y="18164"/>
                    </a:lnTo>
                    <a:lnTo>
                      <a:pt x="4976" y="17591"/>
                    </a:lnTo>
                    <a:lnTo>
                      <a:pt x="5528" y="17400"/>
                    </a:lnTo>
                    <a:lnTo>
                      <a:pt x="5805" y="16827"/>
                    </a:lnTo>
                    <a:lnTo>
                      <a:pt x="6358" y="16064"/>
                    </a:lnTo>
                    <a:lnTo>
                      <a:pt x="7187" y="15491"/>
                    </a:lnTo>
                    <a:lnTo>
                      <a:pt x="7740" y="14918"/>
                    </a:lnTo>
                    <a:lnTo>
                      <a:pt x="8016" y="14536"/>
                    </a:lnTo>
                    <a:lnTo>
                      <a:pt x="8569" y="14155"/>
                    </a:lnTo>
                    <a:lnTo>
                      <a:pt x="8845" y="13582"/>
                    </a:lnTo>
                    <a:lnTo>
                      <a:pt x="9398" y="12791"/>
                    </a:lnTo>
                    <a:lnTo>
                      <a:pt x="9951" y="12409"/>
                    </a:lnTo>
                    <a:lnTo>
                      <a:pt x="10780" y="11645"/>
                    </a:lnTo>
                    <a:lnTo>
                      <a:pt x="11057" y="11073"/>
                    </a:lnTo>
                    <a:lnTo>
                      <a:pt x="12715" y="9545"/>
                    </a:lnTo>
                    <a:lnTo>
                      <a:pt x="14374" y="7636"/>
                    </a:lnTo>
                    <a:lnTo>
                      <a:pt x="15479" y="6682"/>
                    </a:lnTo>
                    <a:lnTo>
                      <a:pt x="16309" y="5536"/>
                    </a:lnTo>
                    <a:lnTo>
                      <a:pt x="17691" y="4391"/>
                    </a:lnTo>
                    <a:lnTo>
                      <a:pt x="18796" y="3055"/>
                    </a:lnTo>
                    <a:lnTo>
                      <a:pt x="20178" y="1718"/>
                    </a:lnTo>
                    <a:lnTo>
                      <a:pt x="21600" y="0"/>
                    </a:lnTo>
                    <a:close/>
                  </a:path>
                </a:pathLst>
              </a:custGeom>
              <a:solidFill>
                <a:srgbClr val="D9787D"/>
              </a:solidFill>
              <a:ln w="12700" cap="flat">
                <a:noFill/>
                <a:miter lim="400000"/>
              </a:ln>
              <a:effectLst/>
            </p:spPr>
            <p:txBody>
              <a:bodyPr wrap="square" lIns="45719" tIns="45719" rIns="45719" bIns="45719" numCol="1" anchor="t">
                <a:noAutofit/>
              </a:bodyPr>
              <a:lstStyle/>
              <a:p>
                <a:pPr algn="l">
                  <a:defRPr sz="1800"/>
                </a:pPr>
                <a:endParaRPr/>
              </a:p>
            </p:txBody>
          </p:sp>
          <p:sp>
            <p:nvSpPr>
              <p:cNvPr id="213" name="Shape"/>
              <p:cNvSpPr/>
              <p:nvPr/>
            </p:nvSpPr>
            <p:spPr>
              <a:xfrm>
                <a:off x="579437" y="3260725"/>
                <a:ext cx="857251"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60" y="764"/>
                    </a:lnTo>
                    <a:lnTo>
                      <a:pt x="20160" y="1336"/>
                    </a:lnTo>
                    <a:lnTo>
                      <a:pt x="19600" y="1909"/>
                    </a:lnTo>
                    <a:lnTo>
                      <a:pt x="19320" y="2482"/>
                    </a:lnTo>
                    <a:lnTo>
                      <a:pt x="18480" y="2864"/>
                    </a:lnTo>
                    <a:lnTo>
                      <a:pt x="17920" y="3627"/>
                    </a:lnTo>
                    <a:lnTo>
                      <a:pt x="17640" y="4200"/>
                    </a:lnTo>
                    <a:lnTo>
                      <a:pt x="17080" y="4391"/>
                    </a:lnTo>
                    <a:lnTo>
                      <a:pt x="16800" y="4964"/>
                    </a:lnTo>
                    <a:lnTo>
                      <a:pt x="16240" y="5345"/>
                    </a:lnTo>
                    <a:lnTo>
                      <a:pt x="15680" y="6109"/>
                    </a:lnTo>
                    <a:lnTo>
                      <a:pt x="15400" y="6300"/>
                    </a:lnTo>
                    <a:lnTo>
                      <a:pt x="14840" y="6873"/>
                    </a:lnTo>
                    <a:lnTo>
                      <a:pt x="14280" y="7255"/>
                    </a:lnTo>
                    <a:lnTo>
                      <a:pt x="14000" y="7636"/>
                    </a:lnTo>
                    <a:lnTo>
                      <a:pt x="12320" y="9355"/>
                    </a:lnTo>
                    <a:lnTo>
                      <a:pt x="11760" y="10118"/>
                    </a:lnTo>
                    <a:lnTo>
                      <a:pt x="10920" y="10691"/>
                    </a:lnTo>
                    <a:lnTo>
                      <a:pt x="10360" y="11455"/>
                    </a:lnTo>
                    <a:lnTo>
                      <a:pt x="9520" y="12218"/>
                    </a:lnTo>
                    <a:lnTo>
                      <a:pt x="8400" y="13200"/>
                    </a:lnTo>
                    <a:lnTo>
                      <a:pt x="6720" y="15109"/>
                    </a:lnTo>
                    <a:lnTo>
                      <a:pt x="5320" y="16255"/>
                    </a:lnTo>
                    <a:lnTo>
                      <a:pt x="4200" y="17400"/>
                    </a:lnTo>
                    <a:lnTo>
                      <a:pt x="1400" y="20073"/>
                    </a:lnTo>
                    <a:lnTo>
                      <a:pt x="0" y="21600"/>
                    </a:lnTo>
                    <a:lnTo>
                      <a:pt x="840" y="21600"/>
                    </a:lnTo>
                    <a:lnTo>
                      <a:pt x="1960" y="20455"/>
                    </a:lnTo>
                    <a:lnTo>
                      <a:pt x="2520" y="20073"/>
                    </a:lnTo>
                    <a:lnTo>
                      <a:pt x="3640" y="18927"/>
                    </a:lnTo>
                    <a:lnTo>
                      <a:pt x="3920" y="18545"/>
                    </a:lnTo>
                    <a:lnTo>
                      <a:pt x="4480" y="18164"/>
                    </a:lnTo>
                    <a:lnTo>
                      <a:pt x="4760" y="17591"/>
                    </a:lnTo>
                    <a:lnTo>
                      <a:pt x="5040" y="17400"/>
                    </a:lnTo>
                    <a:lnTo>
                      <a:pt x="5600" y="16827"/>
                    </a:lnTo>
                    <a:lnTo>
                      <a:pt x="6160" y="16064"/>
                    </a:lnTo>
                    <a:lnTo>
                      <a:pt x="7000" y="15491"/>
                    </a:lnTo>
                    <a:lnTo>
                      <a:pt x="7280" y="14918"/>
                    </a:lnTo>
                    <a:lnTo>
                      <a:pt x="7560" y="14536"/>
                    </a:lnTo>
                    <a:lnTo>
                      <a:pt x="8120" y="14155"/>
                    </a:lnTo>
                    <a:lnTo>
                      <a:pt x="8680" y="13582"/>
                    </a:lnTo>
                    <a:lnTo>
                      <a:pt x="9240" y="12791"/>
                    </a:lnTo>
                    <a:lnTo>
                      <a:pt x="9800" y="12409"/>
                    </a:lnTo>
                    <a:lnTo>
                      <a:pt x="10360" y="11645"/>
                    </a:lnTo>
                    <a:lnTo>
                      <a:pt x="10920" y="11073"/>
                    </a:lnTo>
                    <a:lnTo>
                      <a:pt x="11760" y="10309"/>
                    </a:lnTo>
                    <a:lnTo>
                      <a:pt x="12320" y="9545"/>
                    </a:lnTo>
                    <a:lnTo>
                      <a:pt x="13440" y="8591"/>
                    </a:lnTo>
                    <a:lnTo>
                      <a:pt x="14280" y="7636"/>
                    </a:lnTo>
                    <a:lnTo>
                      <a:pt x="15400" y="6682"/>
                    </a:lnTo>
                    <a:lnTo>
                      <a:pt x="16240" y="5536"/>
                    </a:lnTo>
                    <a:lnTo>
                      <a:pt x="17640" y="4391"/>
                    </a:lnTo>
                    <a:lnTo>
                      <a:pt x="18480" y="3055"/>
                    </a:lnTo>
                    <a:lnTo>
                      <a:pt x="20160" y="1718"/>
                    </a:lnTo>
                    <a:lnTo>
                      <a:pt x="21600" y="0"/>
                    </a:lnTo>
                    <a:close/>
                  </a:path>
                </a:pathLst>
              </a:custGeom>
              <a:solidFill>
                <a:srgbClr val="EDA0A3"/>
              </a:solidFill>
              <a:ln w="12700" cap="flat">
                <a:noFill/>
                <a:miter lim="400000"/>
              </a:ln>
              <a:effectLst/>
            </p:spPr>
            <p:txBody>
              <a:bodyPr wrap="square" lIns="45719" tIns="45719" rIns="45719" bIns="45719" numCol="1" anchor="t">
                <a:noAutofit/>
              </a:bodyPr>
              <a:lstStyle/>
              <a:p>
                <a:pPr algn="l">
                  <a:defRPr sz="1800"/>
                </a:pPr>
                <a:endParaRPr/>
              </a:p>
            </p:txBody>
          </p:sp>
          <p:sp>
            <p:nvSpPr>
              <p:cNvPr id="214" name="Triangle"/>
              <p:cNvSpPr/>
              <p:nvPr/>
            </p:nvSpPr>
            <p:spPr>
              <a:xfrm>
                <a:off x="579437" y="3260725"/>
                <a:ext cx="857251"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560" y="21600"/>
                    </a:lnTo>
                    <a:lnTo>
                      <a:pt x="21600" y="0"/>
                    </a:lnTo>
                    <a:close/>
                  </a:path>
                </a:pathLst>
              </a:custGeom>
              <a:solidFill>
                <a:srgbClr val="FFC7C7"/>
              </a:solidFill>
              <a:ln w="12700" cap="flat">
                <a:noFill/>
                <a:miter lim="400000"/>
              </a:ln>
              <a:effectLst/>
            </p:spPr>
            <p:txBody>
              <a:bodyPr wrap="square" lIns="45719" tIns="45719" rIns="45719" bIns="45719" numCol="1" anchor="t">
                <a:noAutofit/>
              </a:bodyPr>
              <a:lstStyle/>
              <a:p>
                <a:pPr algn="l">
                  <a:defRPr sz="1800"/>
                </a:pPr>
                <a:endParaRPr/>
              </a:p>
            </p:txBody>
          </p:sp>
          <p:sp>
            <p:nvSpPr>
              <p:cNvPr id="215" name="Triangle"/>
              <p:cNvSpPr/>
              <p:nvPr/>
            </p:nvSpPr>
            <p:spPr>
              <a:xfrm>
                <a:off x="1458912" y="3260725"/>
                <a:ext cx="89058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19136" y="21600"/>
                    </a:lnTo>
                    <a:lnTo>
                      <a:pt x="0" y="0"/>
                    </a:lnTo>
                    <a:close/>
                  </a:path>
                </a:pathLst>
              </a:custGeom>
              <a:solidFill>
                <a:srgbClr val="8F8F00"/>
              </a:solidFill>
              <a:ln w="12700" cap="flat">
                <a:noFill/>
                <a:miter lim="400000"/>
              </a:ln>
              <a:effectLst/>
            </p:spPr>
            <p:txBody>
              <a:bodyPr wrap="square" lIns="45719" tIns="45719" rIns="45719" bIns="45719" numCol="1" anchor="t">
                <a:noAutofit/>
              </a:bodyPr>
              <a:lstStyle/>
              <a:p>
                <a:pPr algn="l">
                  <a:defRPr sz="1800"/>
                </a:pPr>
                <a:endParaRPr/>
              </a:p>
            </p:txBody>
          </p:sp>
          <p:sp>
            <p:nvSpPr>
              <p:cNvPr id="216" name="Shape"/>
              <p:cNvSpPr/>
              <p:nvPr/>
            </p:nvSpPr>
            <p:spPr>
              <a:xfrm>
                <a:off x="1458912" y="3260725"/>
                <a:ext cx="866776"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54" y="764"/>
                    </a:lnTo>
                    <a:lnTo>
                      <a:pt x="2215" y="2482"/>
                    </a:lnTo>
                    <a:lnTo>
                      <a:pt x="2769" y="2864"/>
                    </a:lnTo>
                    <a:lnTo>
                      <a:pt x="3046" y="3245"/>
                    </a:lnTo>
                    <a:lnTo>
                      <a:pt x="3600" y="3627"/>
                    </a:lnTo>
                    <a:lnTo>
                      <a:pt x="4154" y="4200"/>
                    </a:lnTo>
                    <a:lnTo>
                      <a:pt x="4431" y="4391"/>
                    </a:lnTo>
                    <a:lnTo>
                      <a:pt x="4708" y="4964"/>
                    </a:lnTo>
                    <a:lnTo>
                      <a:pt x="5262" y="5345"/>
                    </a:lnTo>
                    <a:lnTo>
                      <a:pt x="5815" y="6109"/>
                    </a:lnTo>
                    <a:lnTo>
                      <a:pt x="6369" y="6300"/>
                    </a:lnTo>
                    <a:lnTo>
                      <a:pt x="6923" y="6873"/>
                    </a:lnTo>
                    <a:lnTo>
                      <a:pt x="7200" y="7255"/>
                    </a:lnTo>
                    <a:lnTo>
                      <a:pt x="7754" y="7636"/>
                    </a:lnTo>
                    <a:lnTo>
                      <a:pt x="9415" y="9355"/>
                    </a:lnTo>
                    <a:lnTo>
                      <a:pt x="9969" y="10118"/>
                    </a:lnTo>
                    <a:lnTo>
                      <a:pt x="10523" y="10691"/>
                    </a:lnTo>
                    <a:lnTo>
                      <a:pt x="12185" y="12218"/>
                    </a:lnTo>
                    <a:lnTo>
                      <a:pt x="13015" y="13200"/>
                    </a:lnTo>
                    <a:lnTo>
                      <a:pt x="15231" y="15109"/>
                    </a:lnTo>
                    <a:lnTo>
                      <a:pt x="17446" y="17400"/>
                    </a:lnTo>
                    <a:lnTo>
                      <a:pt x="20215" y="20073"/>
                    </a:lnTo>
                    <a:lnTo>
                      <a:pt x="21600" y="21600"/>
                    </a:lnTo>
                    <a:lnTo>
                      <a:pt x="19662" y="21600"/>
                    </a:lnTo>
                    <a:lnTo>
                      <a:pt x="18554" y="20455"/>
                    </a:lnTo>
                    <a:lnTo>
                      <a:pt x="18000" y="20073"/>
                    </a:lnTo>
                    <a:lnTo>
                      <a:pt x="17446" y="19500"/>
                    </a:lnTo>
                    <a:lnTo>
                      <a:pt x="17169" y="18927"/>
                    </a:lnTo>
                    <a:lnTo>
                      <a:pt x="16615" y="18545"/>
                    </a:lnTo>
                    <a:lnTo>
                      <a:pt x="16338" y="18164"/>
                    </a:lnTo>
                    <a:lnTo>
                      <a:pt x="16062" y="17591"/>
                    </a:lnTo>
                    <a:lnTo>
                      <a:pt x="15508" y="17400"/>
                    </a:lnTo>
                    <a:lnTo>
                      <a:pt x="15231" y="16827"/>
                    </a:lnTo>
                    <a:lnTo>
                      <a:pt x="14954" y="16445"/>
                    </a:lnTo>
                    <a:lnTo>
                      <a:pt x="14400" y="16064"/>
                    </a:lnTo>
                    <a:lnTo>
                      <a:pt x="14123" y="15682"/>
                    </a:lnTo>
                    <a:lnTo>
                      <a:pt x="13846" y="15491"/>
                    </a:lnTo>
                    <a:lnTo>
                      <a:pt x="13569" y="14918"/>
                    </a:lnTo>
                    <a:lnTo>
                      <a:pt x="13015" y="14536"/>
                    </a:lnTo>
                    <a:lnTo>
                      <a:pt x="12738" y="14155"/>
                    </a:lnTo>
                    <a:lnTo>
                      <a:pt x="12185" y="13582"/>
                    </a:lnTo>
                    <a:lnTo>
                      <a:pt x="11631" y="12791"/>
                    </a:lnTo>
                    <a:lnTo>
                      <a:pt x="11354" y="12409"/>
                    </a:lnTo>
                    <a:lnTo>
                      <a:pt x="10523" y="11645"/>
                    </a:lnTo>
                    <a:lnTo>
                      <a:pt x="9969" y="11073"/>
                    </a:lnTo>
                    <a:lnTo>
                      <a:pt x="9415" y="10309"/>
                    </a:lnTo>
                    <a:lnTo>
                      <a:pt x="8585" y="9545"/>
                    </a:lnTo>
                    <a:lnTo>
                      <a:pt x="6923" y="7636"/>
                    </a:lnTo>
                    <a:lnTo>
                      <a:pt x="5815" y="6682"/>
                    </a:lnTo>
                    <a:lnTo>
                      <a:pt x="4708" y="5536"/>
                    </a:lnTo>
                    <a:lnTo>
                      <a:pt x="3877" y="4391"/>
                    </a:lnTo>
                    <a:lnTo>
                      <a:pt x="2769" y="3055"/>
                    </a:lnTo>
                    <a:lnTo>
                      <a:pt x="1385" y="1718"/>
                    </a:lnTo>
                    <a:lnTo>
                      <a:pt x="0" y="0"/>
                    </a:lnTo>
                    <a:close/>
                  </a:path>
                </a:pathLst>
              </a:custGeom>
              <a:solidFill>
                <a:srgbClr val="A6A631"/>
              </a:solidFill>
              <a:ln w="12700" cap="flat">
                <a:noFill/>
                <a:miter lim="400000"/>
              </a:ln>
              <a:effectLst/>
            </p:spPr>
            <p:txBody>
              <a:bodyPr wrap="square" lIns="45719" tIns="45719" rIns="45719" bIns="45719" numCol="1" anchor="t">
                <a:noAutofit/>
              </a:bodyPr>
              <a:lstStyle/>
              <a:p>
                <a:pPr algn="l">
                  <a:defRPr sz="1800"/>
                </a:pPr>
                <a:endParaRPr/>
              </a:p>
            </p:txBody>
          </p:sp>
          <p:sp>
            <p:nvSpPr>
              <p:cNvPr id="217" name="Shape"/>
              <p:cNvSpPr/>
              <p:nvPr/>
            </p:nvSpPr>
            <p:spPr>
              <a:xfrm>
                <a:off x="1458912" y="3260725"/>
                <a:ext cx="866776"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54" y="764"/>
                    </a:lnTo>
                    <a:lnTo>
                      <a:pt x="2215" y="2482"/>
                    </a:lnTo>
                    <a:lnTo>
                      <a:pt x="2769" y="2864"/>
                    </a:lnTo>
                    <a:lnTo>
                      <a:pt x="3046" y="3245"/>
                    </a:lnTo>
                    <a:lnTo>
                      <a:pt x="3600" y="3627"/>
                    </a:lnTo>
                    <a:lnTo>
                      <a:pt x="4154" y="4200"/>
                    </a:lnTo>
                    <a:lnTo>
                      <a:pt x="4431" y="4391"/>
                    </a:lnTo>
                    <a:lnTo>
                      <a:pt x="4708" y="4964"/>
                    </a:lnTo>
                    <a:lnTo>
                      <a:pt x="5262" y="5345"/>
                    </a:lnTo>
                    <a:lnTo>
                      <a:pt x="5815" y="6109"/>
                    </a:lnTo>
                    <a:lnTo>
                      <a:pt x="6369" y="6300"/>
                    </a:lnTo>
                    <a:lnTo>
                      <a:pt x="6646" y="6873"/>
                    </a:lnTo>
                    <a:lnTo>
                      <a:pt x="7754" y="7636"/>
                    </a:lnTo>
                    <a:lnTo>
                      <a:pt x="8031" y="8209"/>
                    </a:lnTo>
                    <a:lnTo>
                      <a:pt x="8862" y="8782"/>
                    </a:lnTo>
                    <a:lnTo>
                      <a:pt x="9138" y="9355"/>
                    </a:lnTo>
                    <a:lnTo>
                      <a:pt x="9969" y="10118"/>
                    </a:lnTo>
                    <a:lnTo>
                      <a:pt x="10523" y="10691"/>
                    </a:lnTo>
                    <a:lnTo>
                      <a:pt x="12185" y="12218"/>
                    </a:lnTo>
                    <a:lnTo>
                      <a:pt x="13015" y="13200"/>
                    </a:lnTo>
                    <a:lnTo>
                      <a:pt x="13846" y="14155"/>
                    </a:lnTo>
                    <a:lnTo>
                      <a:pt x="14954" y="15109"/>
                    </a:lnTo>
                    <a:lnTo>
                      <a:pt x="16062" y="16255"/>
                    </a:lnTo>
                    <a:lnTo>
                      <a:pt x="17446" y="17400"/>
                    </a:lnTo>
                    <a:lnTo>
                      <a:pt x="18554" y="18736"/>
                    </a:lnTo>
                    <a:lnTo>
                      <a:pt x="19938" y="20073"/>
                    </a:lnTo>
                    <a:lnTo>
                      <a:pt x="21600" y="21600"/>
                    </a:lnTo>
                    <a:lnTo>
                      <a:pt x="19938" y="21600"/>
                    </a:lnTo>
                    <a:lnTo>
                      <a:pt x="18831" y="20455"/>
                    </a:lnTo>
                    <a:lnTo>
                      <a:pt x="18277" y="20073"/>
                    </a:lnTo>
                    <a:lnTo>
                      <a:pt x="17723" y="19500"/>
                    </a:lnTo>
                    <a:lnTo>
                      <a:pt x="17446" y="18927"/>
                    </a:lnTo>
                    <a:lnTo>
                      <a:pt x="16892" y="18545"/>
                    </a:lnTo>
                    <a:lnTo>
                      <a:pt x="16615" y="18164"/>
                    </a:lnTo>
                    <a:lnTo>
                      <a:pt x="16062" y="17591"/>
                    </a:lnTo>
                    <a:lnTo>
                      <a:pt x="15785" y="17400"/>
                    </a:lnTo>
                    <a:lnTo>
                      <a:pt x="15508" y="16827"/>
                    </a:lnTo>
                    <a:lnTo>
                      <a:pt x="15231" y="16445"/>
                    </a:lnTo>
                    <a:lnTo>
                      <a:pt x="14677" y="16064"/>
                    </a:lnTo>
                    <a:lnTo>
                      <a:pt x="14400" y="15682"/>
                    </a:lnTo>
                    <a:lnTo>
                      <a:pt x="14123" y="15491"/>
                    </a:lnTo>
                    <a:lnTo>
                      <a:pt x="13569" y="14918"/>
                    </a:lnTo>
                    <a:lnTo>
                      <a:pt x="13292" y="14536"/>
                    </a:lnTo>
                    <a:lnTo>
                      <a:pt x="12738" y="14155"/>
                    </a:lnTo>
                    <a:lnTo>
                      <a:pt x="12462" y="13582"/>
                    </a:lnTo>
                    <a:lnTo>
                      <a:pt x="11908" y="12791"/>
                    </a:lnTo>
                    <a:lnTo>
                      <a:pt x="11354" y="12409"/>
                    </a:lnTo>
                    <a:lnTo>
                      <a:pt x="10800" y="11645"/>
                    </a:lnTo>
                    <a:lnTo>
                      <a:pt x="10246" y="11073"/>
                    </a:lnTo>
                    <a:lnTo>
                      <a:pt x="9415" y="10309"/>
                    </a:lnTo>
                    <a:lnTo>
                      <a:pt x="8862" y="9545"/>
                    </a:lnTo>
                    <a:lnTo>
                      <a:pt x="7754" y="8591"/>
                    </a:lnTo>
                    <a:lnTo>
                      <a:pt x="6923" y="7636"/>
                    </a:lnTo>
                    <a:lnTo>
                      <a:pt x="5815" y="6682"/>
                    </a:lnTo>
                    <a:lnTo>
                      <a:pt x="4985" y="5536"/>
                    </a:lnTo>
                    <a:lnTo>
                      <a:pt x="3877" y="4391"/>
                    </a:lnTo>
                    <a:lnTo>
                      <a:pt x="2769" y="3055"/>
                    </a:lnTo>
                    <a:lnTo>
                      <a:pt x="1385" y="1718"/>
                    </a:lnTo>
                    <a:lnTo>
                      <a:pt x="0" y="0"/>
                    </a:lnTo>
                    <a:close/>
                  </a:path>
                </a:pathLst>
              </a:custGeom>
              <a:solidFill>
                <a:srgbClr val="BFBF63"/>
              </a:solidFill>
              <a:ln w="12700" cap="flat">
                <a:noFill/>
                <a:miter lim="400000"/>
              </a:ln>
              <a:effectLst/>
            </p:spPr>
            <p:txBody>
              <a:bodyPr wrap="square" lIns="45719" tIns="45719" rIns="45719" bIns="45719" numCol="1" anchor="t">
                <a:noAutofit/>
              </a:bodyPr>
              <a:lstStyle/>
              <a:p>
                <a:pPr algn="l">
                  <a:defRPr sz="1800"/>
                </a:pPr>
                <a:endParaRPr/>
              </a:p>
            </p:txBody>
          </p:sp>
          <p:sp>
            <p:nvSpPr>
              <p:cNvPr id="218" name="Shape"/>
              <p:cNvSpPr/>
              <p:nvPr/>
            </p:nvSpPr>
            <p:spPr>
              <a:xfrm>
                <a:off x="1458912" y="3260725"/>
                <a:ext cx="855663"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1" y="764"/>
                    </a:lnTo>
                    <a:lnTo>
                      <a:pt x="2244" y="2482"/>
                    </a:lnTo>
                    <a:lnTo>
                      <a:pt x="2805" y="2864"/>
                    </a:lnTo>
                    <a:lnTo>
                      <a:pt x="3366" y="3627"/>
                    </a:lnTo>
                    <a:lnTo>
                      <a:pt x="4488" y="4391"/>
                    </a:lnTo>
                    <a:lnTo>
                      <a:pt x="4769" y="4964"/>
                    </a:lnTo>
                    <a:lnTo>
                      <a:pt x="5330" y="5345"/>
                    </a:lnTo>
                    <a:lnTo>
                      <a:pt x="5891" y="6109"/>
                    </a:lnTo>
                    <a:lnTo>
                      <a:pt x="6452" y="6300"/>
                    </a:lnTo>
                    <a:lnTo>
                      <a:pt x="6732" y="6873"/>
                    </a:lnTo>
                    <a:lnTo>
                      <a:pt x="7855" y="7636"/>
                    </a:lnTo>
                    <a:lnTo>
                      <a:pt x="8135" y="8209"/>
                    </a:lnTo>
                    <a:lnTo>
                      <a:pt x="9257" y="9355"/>
                    </a:lnTo>
                    <a:lnTo>
                      <a:pt x="10099" y="10118"/>
                    </a:lnTo>
                    <a:lnTo>
                      <a:pt x="10660" y="10691"/>
                    </a:lnTo>
                    <a:lnTo>
                      <a:pt x="11501" y="11455"/>
                    </a:lnTo>
                    <a:lnTo>
                      <a:pt x="12062" y="12218"/>
                    </a:lnTo>
                    <a:lnTo>
                      <a:pt x="13184" y="13200"/>
                    </a:lnTo>
                    <a:lnTo>
                      <a:pt x="14026" y="14155"/>
                    </a:lnTo>
                    <a:lnTo>
                      <a:pt x="15148" y="15109"/>
                    </a:lnTo>
                    <a:lnTo>
                      <a:pt x="17392" y="17400"/>
                    </a:lnTo>
                    <a:lnTo>
                      <a:pt x="20197" y="20073"/>
                    </a:lnTo>
                    <a:lnTo>
                      <a:pt x="21600" y="21600"/>
                    </a:lnTo>
                    <a:lnTo>
                      <a:pt x="20478" y="21600"/>
                    </a:lnTo>
                    <a:lnTo>
                      <a:pt x="19917" y="21027"/>
                    </a:lnTo>
                    <a:lnTo>
                      <a:pt x="19075" y="20455"/>
                    </a:lnTo>
                    <a:lnTo>
                      <a:pt x="18795" y="20073"/>
                    </a:lnTo>
                    <a:lnTo>
                      <a:pt x="17673" y="18927"/>
                    </a:lnTo>
                    <a:lnTo>
                      <a:pt x="17392" y="18545"/>
                    </a:lnTo>
                    <a:lnTo>
                      <a:pt x="16831" y="18164"/>
                    </a:lnTo>
                    <a:lnTo>
                      <a:pt x="16551" y="17591"/>
                    </a:lnTo>
                    <a:lnTo>
                      <a:pt x="16270" y="17400"/>
                    </a:lnTo>
                    <a:lnTo>
                      <a:pt x="15709" y="16827"/>
                    </a:lnTo>
                    <a:lnTo>
                      <a:pt x="15148" y="16064"/>
                    </a:lnTo>
                    <a:lnTo>
                      <a:pt x="14306" y="15491"/>
                    </a:lnTo>
                    <a:lnTo>
                      <a:pt x="14026" y="14918"/>
                    </a:lnTo>
                    <a:lnTo>
                      <a:pt x="13465" y="14536"/>
                    </a:lnTo>
                    <a:lnTo>
                      <a:pt x="13184" y="14155"/>
                    </a:lnTo>
                    <a:lnTo>
                      <a:pt x="12623" y="13582"/>
                    </a:lnTo>
                    <a:lnTo>
                      <a:pt x="12062" y="12791"/>
                    </a:lnTo>
                    <a:lnTo>
                      <a:pt x="11782" y="12409"/>
                    </a:lnTo>
                    <a:lnTo>
                      <a:pt x="10940" y="11645"/>
                    </a:lnTo>
                    <a:lnTo>
                      <a:pt x="10379" y="11073"/>
                    </a:lnTo>
                    <a:lnTo>
                      <a:pt x="9538" y="10309"/>
                    </a:lnTo>
                    <a:lnTo>
                      <a:pt x="8977" y="9545"/>
                    </a:lnTo>
                    <a:lnTo>
                      <a:pt x="8135" y="8591"/>
                    </a:lnTo>
                    <a:lnTo>
                      <a:pt x="7013" y="7636"/>
                    </a:lnTo>
                    <a:lnTo>
                      <a:pt x="6171" y="6682"/>
                    </a:lnTo>
                    <a:lnTo>
                      <a:pt x="3927" y="4391"/>
                    </a:lnTo>
                    <a:lnTo>
                      <a:pt x="2805" y="3055"/>
                    </a:lnTo>
                    <a:lnTo>
                      <a:pt x="1403" y="1718"/>
                    </a:lnTo>
                    <a:lnTo>
                      <a:pt x="0" y="0"/>
                    </a:lnTo>
                    <a:close/>
                  </a:path>
                </a:pathLst>
              </a:custGeom>
              <a:solidFill>
                <a:srgbClr val="D4D18F"/>
              </a:solidFill>
              <a:ln w="12700" cap="flat">
                <a:noFill/>
                <a:miter lim="400000"/>
              </a:ln>
              <a:effectLst/>
            </p:spPr>
            <p:txBody>
              <a:bodyPr wrap="square" lIns="45719" tIns="45719" rIns="45719" bIns="45719" numCol="1" anchor="t">
                <a:noAutofit/>
              </a:bodyPr>
              <a:lstStyle/>
              <a:p>
                <a:pPr algn="l">
                  <a:defRPr sz="1800"/>
                </a:pPr>
                <a:endParaRPr/>
              </a:p>
            </p:txBody>
          </p:sp>
          <p:sp>
            <p:nvSpPr>
              <p:cNvPr id="219" name="Shape"/>
              <p:cNvSpPr/>
              <p:nvPr/>
            </p:nvSpPr>
            <p:spPr>
              <a:xfrm>
                <a:off x="1458912" y="3260725"/>
                <a:ext cx="855663"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1" y="764"/>
                    </a:lnTo>
                    <a:lnTo>
                      <a:pt x="2244" y="2482"/>
                    </a:lnTo>
                    <a:lnTo>
                      <a:pt x="2805" y="2864"/>
                    </a:lnTo>
                    <a:lnTo>
                      <a:pt x="3366" y="3627"/>
                    </a:lnTo>
                    <a:lnTo>
                      <a:pt x="4488" y="4391"/>
                    </a:lnTo>
                    <a:lnTo>
                      <a:pt x="4769" y="4964"/>
                    </a:lnTo>
                    <a:lnTo>
                      <a:pt x="5049" y="5345"/>
                    </a:lnTo>
                    <a:lnTo>
                      <a:pt x="5610" y="5727"/>
                    </a:lnTo>
                    <a:lnTo>
                      <a:pt x="5891" y="6109"/>
                    </a:lnTo>
                    <a:lnTo>
                      <a:pt x="6452" y="6300"/>
                    </a:lnTo>
                    <a:lnTo>
                      <a:pt x="6732" y="6873"/>
                    </a:lnTo>
                    <a:lnTo>
                      <a:pt x="7013" y="7255"/>
                    </a:lnTo>
                    <a:lnTo>
                      <a:pt x="7574" y="7636"/>
                    </a:lnTo>
                    <a:lnTo>
                      <a:pt x="9257" y="9355"/>
                    </a:lnTo>
                    <a:lnTo>
                      <a:pt x="9818" y="10118"/>
                    </a:lnTo>
                    <a:lnTo>
                      <a:pt x="10660" y="10691"/>
                    </a:lnTo>
                    <a:lnTo>
                      <a:pt x="11221" y="11455"/>
                    </a:lnTo>
                    <a:lnTo>
                      <a:pt x="12062" y="12218"/>
                    </a:lnTo>
                    <a:lnTo>
                      <a:pt x="12904" y="13200"/>
                    </a:lnTo>
                    <a:lnTo>
                      <a:pt x="14026" y="14155"/>
                    </a:lnTo>
                    <a:lnTo>
                      <a:pt x="14868" y="15109"/>
                    </a:lnTo>
                    <a:lnTo>
                      <a:pt x="17112" y="17400"/>
                    </a:lnTo>
                    <a:lnTo>
                      <a:pt x="19917" y="20073"/>
                    </a:lnTo>
                    <a:lnTo>
                      <a:pt x="21600" y="21600"/>
                    </a:lnTo>
                    <a:lnTo>
                      <a:pt x="20478" y="21600"/>
                    </a:lnTo>
                    <a:lnTo>
                      <a:pt x="19356" y="20455"/>
                    </a:lnTo>
                    <a:lnTo>
                      <a:pt x="18795" y="20073"/>
                    </a:lnTo>
                    <a:lnTo>
                      <a:pt x="18234" y="19500"/>
                    </a:lnTo>
                    <a:lnTo>
                      <a:pt x="17953" y="18927"/>
                    </a:lnTo>
                    <a:lnTo>
                      <a:pt x="17392" y="18545"/>
                    </a:lnTo>
                    <a:lnTo>
                      <a:pt x="17112" y="18164"/>
                    </a:lnTo>
                    <a:lnTo>
                      <a:pt x="16831" y="17591"/>
                    </a:lnTo>
                    <a:lnTo>
                      <a:pt x="16270" y="17400"/>
                    </a:lnTo>
                    <a:lnTo>
                      <a:pt x="15990" y="16827"/>
                    </a:lnTo>
                    <a:lnTo>
                      <a:pt x="15709" y="16445"/>
                    </a:lnTo>
                    <a:lnTo>
                      <a:pt x="15148" y="16064"/>
                    </a:lnTo>
                    <a:lnTo>
                      <a:pt x="14868" y="15682"/>
                    </a:lnTo>
                    <a:lnTo>
                      <a:pt x="14587" y="15491"/>
                    </a:lnTo>
                    <a:lnTo>
                      <a:pt x="14026" y="14918"/>
                    </a:lnTo>
                    <a:lnTo>
                      <a:pt x="13745" y="14536"/>
                    </a:lnTo>
                    <a:lnTo>
                      <a:pt x="13184" y="14155"/>
                    </a:lnTo>
                    <a:lnTo>
                      <a:pt x="12904" y="13582"/>
                    </a:lnTo>
                    <a:lnTo>
                      <a:pt x="12062" y="12791"/>
                    </a:lnTo>
                    <a:lnTo>
                      <a:pt x="11221" y="11645"/>
                    </a:lnTo>
                    <a:lnTo>
                      <a:pt x="10379" y="11073"/>
                    </a:lnTo>
                    <a:lnTo>
                      <a:pt x="9818" y="10309"/>
                    </a:lnTo>
                    <a:lnTo>
                      <a:pt x="8977" y="9545"/>
                    </a:lnTo>
                    <a:lnTo>
                      <a:pt x="6452" y="6682"/>
                    </a:lnTo>
                    <a:lnTo>
                      <a:pt x="5049" y="5536"/>
                    </a:lnTo>
                    <a:lnTo>
                      <a:pt x="4208" y="4391"/>
                    </a:lnTo>
                    <a:lnTo>
                      <a:pt x="1403" y="1718"/>
                    </a:lnTo>
                    <a:lnTo>
                      <a:pt x="0" y="0"/>
                    </a:lnTo>
                    <a:close/>
                  </a:path>
                </a:pathLst>
              </a:custGeom>
              <a:solidFill>
                <a:srgbClr val="EBE8C0"/>
              </a:solidFill>
              <a:ln w="12700" cap="flat">
                <a:noFill/>
                <a:miter lim="400000"/>
              </a:ln>
              <a:effectLst/>
            </p:spPr>
            <p:txBody>
              <a:bodyPr wrap="square" lIns="45719" tIns="45719" rIns="45719" bIns="45719" numCol="1" anchor="t">
                <a:noAutofit/>
              </a:bodyPr>
              <a:lstStyle/>
              <a:p>
                <a:pPr algn="l">
                  <a:defRPr sz="1800"/>
                </a:pPr>
                <a:endParaRPr/>
              </a:p>
            </p:txBody>
          </p:sp>
          <p:sp>
            <p:nvSpPr>
              <p:cNvPr id="220" name="Triangle"/>
              <p:cNvSpPr/>
              <p:nvPr/>
            </p:nvSpPr>
            <p:spPr>
              <a:xfrm>
                <a:off x="1458912" y="3260725"/>
                <a:ext cx="844551"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032" y="21600"/>
                    </a:lnTo>
                    <a:lnTo>
                      <a:pt x="0" y="0"/>
                    </a:lnTo>
                    <a:close/>
                  </a:path>
                </a:pathLst>
              </a:custGeom>
              <a:solidFill>
                <a:srgbClr val="FFFFF0"/>
              </a:solidFill>
              <a:ln w="12700" cap="flat">
                <a:noFill/>
                <a:miter lim="400000"/>
              </a:ln>
              <a:effectLst/>
            </p:spPr>
            <p:txBody>
              <a:bodyPr wrap="square" lIns="45719" tIns="45719" rIns="45719" bIns="45719" numCol="1" anchor="t">
                <a:noAutofit/>
              </a:bodyPr>
              <a:lstStyle/>
              <a:p>
                <a:pPr algn="l">
                  <a:defRPr sz="1800"/>
                </a:pPr>
                <a:endParaRPr/>
              </a:p>
            </p:txBody>
          </p:sp>
          <p:sp>
            <p:nvSpPr>
              <p:cNvPr id="221" name="Triangle"/>
              <p:cNvSpPr/>
              <p:nvPr/>
            </p:nvSpPr>
            <p:spPr>
              <a:xfrm>
                <a:off x="646112" y="3260725"/>
                <a:ext cx="790576"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429" y="21600"/>
                    </a:lnTo>
                    <a:lnTo>
                      <a:pt x="21600" y="0"/>
                    </a:lnTo>
                    <a:close/>
                  </a:path>
                </a:pathLst>
              </a:custGeom>
              <a:solidFill>
                <a:srgbClr val="990005"/>
              </a:solidFill>
              <a:ln w="12700" cap="flat">
                <a:noFill/>
                <a:miter lim="400000"/>
              </a:ln>
              <a:effectLst/>
            </p:spPr>
            <p:txBody>
              <a:bodyPr wrap="square" lIns="45719" tIns="45719" rIns="45719" bIns="45719" numCol="1" anchor="t">
                <a:noAutofit/>
              </a:bodyPr>
              <a:lstStyle/>
              <a:p>
                <a:pPr algn="l">
                  <a:defRPr sz="1800"/>
                </a:pPr>
                <a:endParaRPr/>
              </a:p>
            </p:txBody>
          </p:sp>
          <p:sp>
            <p:nvSpPr>
              <p:cNvPr id="222" name="Shape"/>
              <p:cNvSpPr/>
              <p:nvPr/>
            </p:nvSpPr>
            <p:spPr>
              <a:xfrm>
                <a:off x="657225" y="3260725"/>
                <a:ext cx="779463"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4" y="764"/>
                    </a:lnTo>
                    <a:lnTo>
                      <a:pt x="20368" y="1336"/>
                    </a:lnTo>
                    <a:lnTo>
                      <a:pt x="19708" y="1909"/>
                    </a:lnTo>
                    <a:lnTo>
                      <a:pt x="19092" y="2482"/>
                    </a:lnTo>
                    <a:lnTo>
                      <a:pt x="18785" y="2864"/>
                    </a:lnTo>
                    <a:lnTo>
                      <a:pt x="18169" y="3245"/>
                    </a:lnTo>
                    <a:lnTo>
                      <a:pt x="17861" y="3627"/>
                    </a:lnTo>
                    <a:lnTo>
                      <a:pt x="17553" y="4200"/>
                    </a:lnTo>
                    <a:lnTo>
                      <a:pt x="17245" y="4391"/>
                    </a:lnTo>
                    <a:lnTo>
                      <a:pt x="16629" y="4964"/>
                    </a:lnTo>
                    <a:lnTo>
                      <a:pt x="16013" y="5727"/>
                    </a:lnTo>
                    <a:lnTo>
                      <a:pt x="15089" y="6300"/>
                    </a:lnTo>
                    <a:lnTo>
                      <a:pt x="14781" y="6873"/>
                    </a:lnTo>
                    <a:lnTo>
                      <a:pt x="14165" y="7255"/>
                    </a:lnTo>
                    <a:lnTo>
                      <a:pt x="13857" y="7636"/>
                    </a:lnTo>
                    <a:lnTo>
                      <a:pt x="12626" y="8782"/>
                    </a:lnTo>
                    <a:lnTo>
                      <a:pt x="12318" y="9355"/>
                    </a:lnTo>
                    <a:lnTo>
                      <a:pt x="11394" y="10118"/>
                    </a:lnTo>
                    <a:lnTo>
                      <a:pt x="11086" y="10691"/>
                    </a:lnTo>
                    <a:lnTo>
                      <a:pt x="10162" y="11455"/>
                    </a:lnTo>
                    <a:lnTo>
                      <a:pt x="9546" y="12218"/>
                    </a:lnTo>
                    <a:lnTo>
                      <a:pt x="8314" y="13200"/>
                    </a:lnTo>
                    <a:lnTo>
                      <a:pt x="6467" y="15109"/>
                    </a:lnTo>
                    <a:lnTo>
                      <a:pt x="5543" y="16255"/>
                    </a:lnTo>
                    <a:lnTo>
                      <a:pt x="4003" y="17400"/>
                    </a:lnTo>
                    <a:lnTo>
                      <a:pt x="1540" y="20073"/>
                    </a:lnTo>
                    <a:lnTo>
                      <a:pt x="0" y="21600"/>
                    </a:lnTo>
                    <a:lnTo>
                      <a:pt x="2156" y="21600"/>
                    </a:lnTo>
                    <a:lnTo>
                      <a:pt x="2464" y="21027"/>
                    </a:lnTo>
                    <a:lnTo>
                      <a:pt x="3079" y="20455"/>
                    </a:lnTo>
                    <a:lnTo>
                      <a:pt x="3695" y="20073"/>
                    </a:lnTo>
                    <a:lnTo>
                      <a:pt x="4003" y="19500"/>
                    </a:lnTo>
                    <a:lnTo>
                      <a:pt x="4619" y="18927"/>
                    </a:lnTo>
                    <a:lnTo>
                      <a:pt x="5235" y="18164"/>
                    </a:lnTo>
                    <a:lnTo>
                      <a:pt x="5543" y="17591"/>
                    </a:lnTo>
                    <a:lnTo>
                      <a:pt x="5851" y="17400"/>
                    </a:lnTo>
                    <a:lnTo>
                      <a:pt x="6159" y="16827"/>
                    </a:lnTo>
                    <a:lnTo>
                      <a:pt x="6775" y="16445"/>
                    </a:lnTo>
                    <a:lnTo>
                      <a:pt x="7391" y="15682"/>
                    </a:lnTo>
                    <a:lnTo>
                      <a:pt x="8007" y="15491"/>
                    </a:lnTo>
                    <a:lnTo>
                      <a:pt x="8007" y="14918"/>
                    </a:lnTo>
                    <a:lnTo>
                      <a:pt x="8622" y="14536"/>
                    </a:lnTo>
                    <a:lnTo>
                      <a:pt x="8930" y="14155"/>
                    </a:lnTo>
                    <a:lnTo>
                      <a:pt x="9546" y="13582"/>
                    </a:lnTo>
                    <a:lnTo>
                      <a:pt x="9854" y="12791"/>
                    </a:lnTo>
                    <a:lnTo>
                      <a:pt x="10162" y="12409"/>
                    </a:lnTo>
                    <a:lnTo>
                      <a:pt x="11086" y="11645"/>
                    </a:lnTo>
                    <a:lnTo>
                      <a:pt x="11394" y="11073"/>
                    </a:lnTo>
                    <a:lnTo>
                      <a:pt x="13242" y="9545"/>
                    </a:lnTo>
                    <a:lnTo>
                      <a:pt x="13857" y="8591"/>
                    </a:lnTo>
                    <a:lnTo>
                      <a:pt x="14781" y="7636"/>
                    </a:lnTo>
                    <a:lnTo>
                      <a:pt x="15397" y="6682"/>
                    </a:lnTo>
                    <a:lnTo>
                      <a:pt x="17861" y="4391"/>
                    </a:lnTo>
                    <a:lnTo>
                      <a:pt x="18785" y="3055"/>
                    </a:lnTo>
                    <a:lnTo>
                      <a:pt x="21600" y="0"/>
                    </a:lnTo>
                    <a:close/>
                  </a:path>
                </a:pathLst>
              </a:custGeom>
              <a:solidFill>
                <a:srgbClr val="B0292E"/>
              </a:solidFill>
              <a:ln w="12700" cap="flat">
                <a:noFill/>
                <a:miter lim="400000"/>
              </a:ln>
              <a:effectLst/>
            </p:spPr>
            <p:txBody>
              <a:bodyPr wrap="square" lIns="45719" tIns="45719" rIns="45719" bIns="45719" numCol="1" anchor="t">
                <a:noAutofit/>
              </a:bodyPr>
              <a:lstStyle/>
              <a:p>
                <a:pPr algn="l">
                  <a:defRPr sz="1800"/>
                </a:pPr>
                <a:endParaRPr/>
              </a:p>
            </p:txBody>
          </p:sp>
          <p:sp>
            <p:nvSpPr>
              <p:cNvPr id="223" name="Shape"/>
              <p:cNvSpPr/>
              <p:nvPr/>
            </p:nvSpPr>
            <p:spPr>
              <a:xfrm>
                <a:off x="657225" y="3260725"/>
                <a:ext cx="779463"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84" y="764"/>
                    </a:lnTo>
                    <a:lnTo>
                      <a:pt x="20368" y="1336"/>
                    </a:lnTo>
                    <a:lnTo>
                      <a:pt x="19708" y="1909"/>
                    </a:lnTo>
                    <a:lnTo>
                      <a:pt x="19092" y="2482"/>
                    </a:lnTo>
                    <a:lnTo>
                      <a:pt x="18785" y="2864"/>
                    </a:lnTo>
                    <a:lnTo>
                      <a:pt x="18169" y="3245"/>
                    </a:lnTo>
                    <a:lnTo>
                      <a:pt x="17861" y="3627"/>
                    </a:lnTo>
                    <a:lnTo>
                      <a:pt x="17553" y="4200"/>
                    </a:lnTo>
                    <a:lnTo>
                      <a:pt x="17245" y="4391"/>
                    </a:lnTo>
                    <a:lnTo>
                      <a:pt x="16629" y="4964"/>
                    </a:lnTo>
                    <a:lnTo>
                      <a:pt x="15705" y="6109"/>
                    </a:lnTo>
                    <a:lnTo>
                      <a:pt x="15089" y="6300"/>
                    </a:lnTo>
                    <a:lnTo>
                      <a:pt x="14781" y="6873"/>
                    </a:lnTo>
                    <a:lnTo>
                      <a:pt x="14165" y="7255"/>
                    </a:lnTo>
                    <a:lnTo>
                      <a:pt x="13857" y="7636"/>
                    </a:lnTo>
                    <a:lnTo>
                      <a:pt x="13549" y="8209"/>
                    </a:lnTo>
                    <a:lnTo>
                      <a:pt x="12318" y="9355"/>
                    </a:lnTo>
                    <a:lnTo>
                      <a:pt x="11702" y="10118"/>
                    </a:lnTo>
                    <a:lnTo>
                      <a:pt x="11086" y="10691"/>
                    </a:lnTo>
                    <a:lnTo>
                      <a:pt x="10162" y="11455"/>
                    </a:lnTo>
                    <a:lnTo>
                      <a:pt x="9546" y="12218"/>
                    </a:lnTo>
                    <a:lnTo>
                      <a:pt x="8622" y="13200"/>
                    </a:lnTo>
                    <a:lnTo>
                      <a:pt x="6775" y="15109"/>
                    </a:lnTo>
                    <a:lnTo>
                      <a:pt x="4311" y="17400"/>
                    </a:lnTo>
                    <a:lnTo>
                      <a:pt x="3079" y="18736"/>
                    </a:lnTo>
                    <a:lnTo>
                      <a:pt x="1540" y="20073"/>
                    </a:lnTo>
                    <a:lnTo>
                      <a:pt x="0" y="21600"/>
                    </a:lnTo>
                    <a:lnTo>
                      <a:pt x="1848" y="21600"/>
                    </a:lnTo>
                    <a:lnTo>
                      <a:pt x="3079" y="20455"/>
                    </a:lnTo>
                    <a:lnTo>
                      <a:pt x="3387" y="20073"/>
                    </a:lnTo>
                    <a:lnTo>
                      <a:pt x="4003" y="19500"/>
                    </a:lnTo>
                    <a:lnTo>
                      <a:pt x="4311" y="18927"/>
                    </a:lnTo>
                    <a:lnTo>
                      <a:pt x="4619" y="18545"/>
                    </a:lnTo>
                    <a:lnTo>
                      <a:pt x="5235" y="18164"/>
                    </a:lnTo>
                    <a:lnTo>
                      <a:pt x="5543" y="17591"/>
                    </a:lnTo>
                    <a:lnTo>
                      <a:pt x="5851" y="17400"/>
                    </a:lnTo>
                    <a:lnTo>
                      <a:pt x="6159" y="16827"/>
                    </a:lnTo>
                    <a:lnTo>
                      <a:pt x="7083" y="15682"/>
                    </a:lnTo>
                    <a:lnTo>
                      <a:pt x="7699" y="15491"/>
                    </a:lnTo>
                    <a:lnTo>
                      <a:pt x="8007" y="14918"/>
                    </a:lnTo>
                    <a:lnTo>
                      <a:pt x="8622" y="14155"/>
                    </a:lnTo>
                    <a:lnTo>
                      <a:pt x="9238" y="13582"/>
                    </a:lnTo>
                    <a:lnTo>
                      <a:pt x="9854" y="12791"/>
                    </a:lnTo>
                    <a:lnTo>
                      <a:pt x="10778" y="11645"/>
                    </a:lnTo>
                    <a:lnTo>
                      <a:pt x="11394" y="11073"/>
                    </a:lnTo>
                    <a:lnTo>
                      <a:pt x="12010" y="10309"/>
                    </a:lnTo>
                    <a:lnTo>
                      <a:pt x="12934" y="9545"/>
                    </a:lnTo>
                    <a:lnTo>
                      <a:pt x="13549" y="8591"/>
                    </a:lnTo>
                    <a:lnTo>
                      <a:pt x="14781" y="7636"/>
                    </a:lnTo>
                    <a:lnTo>
                      <a:pt x="15397" y="6682"/>
                    </a:lnTo>
                    <a:lnTo>
                      <a:pt x="16629" y="5536"/>
                    </a:lnTo>
                    <a:lnTo>
                      <a:pt x="17553" y="4391"/>
                    </a:lnTo>
                    <a:lnTo>
                      <a:pt x="21600" y="0"/>
                    </a:lnTo>
                    <a:close/>
                  </a:path>
                </a:pathLst>
              </a:custGeom>
              <a:solidFill>
                <a:srgbClr val="C24F52"/>
              </a:solidFill>
              <a:ln w="12700" cap="flat">
                <a:noFill/>
                <a:miter lim="400000"/>
              </a:ln>
              <a:effectLst/>
            </p:spPr>
            <p:txBody>
              <a:bodyPr wrap="square" lIns="45719" tIns="45719" rIns="45719" bIns="45719" numCol="1" anchor="t">
                <a:noAutofit/>
              </a:bodyPr>
              <a:lstStyle/>
              <a:p>
                <a:pPr algn="l">
                  <a:defRPr sz="1800"/>
                </a:pPr>
                <a:endParaRPr/>
              </a:p>
            </p:txBody>
          </p:sp>
          <p:sp>
            <p:nvSpPr>
              <p:cNvPr id="224" name="Shape"/>
              <p:cNvSpPr/>
              <p:nvPr/>
            </p:nvSpPr>
            <p:spPr>
              <a:xfrm>
                <a:off x="668337" y="3260725"/>
                <a:ext cx="768351"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75" y="764"/>
                    </a:lnTo>
                    <a:lnTo>
                      <a:pt x="20350" y="1336"/>
                    </a:lnTo>
                    <a:lnTo>
                      <a:pt x="19681" y="1909"/>
                    </a:lnTo>
                    <a:lnTo>
                      <a:pt x="19369" y="2482"/>
                    </a:lnTo>
                    <a:lnTo>
                      <a:pt x="18119" y="3245"/>
                    </a:lnTo>
                    <a:lnTo>
                      <a:pt x="17807" y="3627"/>
                    </a:lnTo>
                    <a:lnTo>
                      <a:pt x="17494" y="4200"/>
                    </a:lnTo>
                    <a:lnTo>
                      <a:pt x="17182" y="4391"/>
                    </a:lnTo>
                    <a:lnTo>
                      <a:pt x="16557" y="4964"/>
                    </a:lnTo>
                    <a:lnTo>
                      <a:pt x="15620" y="6109"/>
                    </a:lnTo>
                    <a:lnTo>
                      <a:pt x="14995" y="6300"/>
                    </a:lnTo>
                    <a:lnTo>
                      <a:pt x="14683" y="6873"/>
                    </a:lnTo>
                    <a:lnTo>
                      <a:pt x="14370" y="7255"/>
                    </a:lnTo>
                    <a:lnTo>
                      <a:pt x="13745" y="7636"/>
                    </a:lnTo>
                    <a:lnTo>
                      <a:pt x="13433" y="8209"/>
                    </a:lnTo>
                    <a:lnTo>
                      <a:pt x="12183" y="9355"/>
                    </a:lnTo>
                    <a:lnTo>
                      <a:pt x="11559" y="10118"/>
                    </a:lnTo>
                    <a:lnTo>
                      <a:pt x="10934" y="10691"/>
                    </a:lnTo>
                    <a:lnTo>
                      <a:pt x="9997" y="11455"/>
                    </a:lnTo>
                    <a:lnTo>
                      <a:pt x="9372" y="12218"/>
                    </a:lnTo>
                    <a:lnTo>
                      <a:pt x="8435" y="13200"/>
                    </a:lnTo>
                    <a:lnTo>
                      <a:pt x="7810" y="14155"/>
                    </a:lnTo>
                    <a:lnTo>
                      <a:pt x="6560" y="15109"/>
                    </a:lnTo>
                    <a:lnTo>
                      <a:pt x="5311" y="16255"/>
                    </a:lnTo>
                    <a:lnTo>
                      <a:pt x="4374" y="17400"/>
                    </a:lnTo>
                    <a:lnTo>
                      <a:pt x="2812" y="18736"/>
                    </a:lnTo>
                    <a:lnTo>
                      <a:pt x="1562" y="20073"/>
                    </a:lnTo>
                    <a:lnTo>
                      <a:pt x="0" y="21600"/>
                    </a:lnTo>
                    <a:lnTo>
                      <a:pt x="1250" y="21600"/>
                    </a:lnTo>
                    <a:lnTo>
                      <a:pt x="2499" y="20455"/>
                    </a:lnTo>
                    <a:lnTo>
                      <a:pt x="2812" y="20073"/>
                    </a:lnTo>
                    <a:lnTo>
                      <a:pt x="3436" y="19500"/>
                    </a:lnTo>
                    <a:lnTo>
                      <a:pt x="3749" y="18927"/>
                    </a:lnTo>
                    <a:lnTo>
                      <a:pt x="4374" y="18545"/>
                    </a:lnTo>
                    <a:lnTo>
                      <a:pt x="4686" y="18164"/>
                    </a:lnTo>
                    <a:lnTo>
                      <a:pt x="4998" y="17591"/>
                    </a:lnTo>
                    <a:lnTo>
                      <a:pt x="5311" y="17400"/>
                    </a:lnTo>
                    <a:lnTo>
                      <a:pt x="5623" y="16827"/>
                    </a:lnTo>
                    <a:lnTo>
                      <a:pt x="5936" y="16445"/>
                    </a:lnTo>
                    <a:lnTo>
                      <a:pt x="6560" y="16064"/>
                    </a:lnTo>
                    <a:lnTo>
                      <a:pt x="6873" y="15682"/>
                    </a:lnTo>
                    <a:lnTo>
                      <a:pt x="7185" y="15491"/>
                    </a:lnTo>
                    <a:lnTo>
                      <a:pt x="7810" y="14918"/>
                    </a:lnTo>
                    <a:lnTo>
                      <a:pt x="8435" y="14155"/>
                    </a:lnTo>
                    <a:lnTo>
                      <a:pt x="9060" y="13582"/>
                    </a:lnTo>
                    <a:lnTo>
                      <a:pt x="9372" y="12791"/>
                    </a:lnTo>
                    <a:lnTo>
                      <a:pt x="9997" y="12409"/>
                    </a:lnTo>
                    <a:lnTo>
                      <a:pt x="10621" y="11645"/>
                    </a:lnTo>
                    <a:lnTo>
                      <a:pt x="11246" y="11073"/>
                    </a:lnTo>
                    <a:lnTo>
                      <a:pt x="12496" y="9545"/>
                    </a:lnTo>
                    <a:lnTo>
                      <a:pt x="15307" y="6682"/>
                    </a:lnTo>
                    <a:lnTo>
                      <a:pt x="16245" y="5536"/>
                    </a:lnTo>
                    <a:lnTo>
                      <a:pt x="17494" y="4391"/>
                    </a:lnTo>
                    <a:lnTo>
                      <a:pt x="21600" y="0"/>
                    </a:lnTo>
                    <a:close/>
                  </a:path>
                </a:pathLst>
              </a:custGeom>
              <a:solidFill>
                <a:srgbClr val="D9787D"/>
              </a:solidFill>
              <a:ln w="12700" cap="flat">
                <a:noFill/>
                <a:miter lim="400000"/>
              </a:ln>
              <a:effectLst/>
            </p:spPr>
            <p:txBody>
              <a:bodyPr wrap="square" lIns="45719" tIns="45719" rIns="45719" bIns="45719" numCol="1" anchor="t">
                <a:noAutofit/>
              </a:bodyPr>
              <a:lstStyle/>
              <a:p>
                <a:pPr algn="l">
                  <a:defRPr sz="1800"/>
                </a:pPr>
                <a:endParaRPr/>
              </a:p>
            </p:txBody>
          </p:sp>
          <p:sp>
            <p:nvSpPr>
              <p:cNvPr id="225" name="Shape"/>
              <p:cNvSpPr/>
              <p:nvPr/>
            </p:nvSpPr>
            <p:spPr>
              <a:xfrm>
                <a:off x="679450" y="3260725"/>
                <a:ext cx="75723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66" y="764"/>
                    </a:lnTo>
                    <a:lnTo>
                      <a:pt x="20332" y="1336"/>
                    </a:lnTo>
                    <a:lnTo>
                      <a:pt x="19653" y="1909"/>
                    </a:lnTo>
                    <a:lnTo>
                      <a:pt x="19336" y="2482"/>
                    </a:lnTo>
                    <a:lnTo>
                      <a:pt x="18068" y="3245"/>
                    </a:lnTo>
                    <a:lnTo>
                      <a:pt x="17751" y="3627"/>
                    </a:lnTo>
                    <a:lnTo>
                      <a:pt x="17434" y="4200"/>
                    </a:lnTo>
                    <a:lnTo>
                      <a:pt x="17117" y="4391"/>
                    </a:lnTo>
                    <a:lnTo>
                      <a:pt x="16483" y="4964"/>
                    </a:lnTo>
                    <a:lnTo>
                      <a:pt x="15532" y="6109"/>
                    </a:lnTo>
                    <a:lnTo>
                      <a:pt x="15215" y="6300"/>
                    </a:lnTo>
                    <a:lnTo>
                      <a:pt x="14581" y="6873"/>
                    </a:lnTo>
                    <a:lnTo>
                      <a:pt x="13947" y="7636"/>
                    </a:lnTo>
                    <a:lnTo>
                      <a:pt x="13313" y="8209"/>
                    </a:lnTo>
                    <a:lnTo>
                      <a:pt x="12996" y="8782"/>
                    </a:lnTo>
                    <a:lnTo>
                      <a:pt x="12362" y="9355"/>
                    </a:lnTo>
                    <a:lnTo>
                      <a:pt x="11728" y="10118"/>
                    </a:lnTo>
                    <a:lnTo>
                      <a:pt x="10777" y="10691"/>
                    </a:lnTo>
                    <a:lnTo>
                      <a:pt x="9826" y="11455"/>
                    </a:lnTo>
                    <a:lnTo>
                      <a:pt x="9509" y="12218"/>
                    </a:lnTo>
                    <a:lnTo>
                      <a:pt x="8242" y="13200"/>
                    </a:lnTo>
                    <a:lnTo>
                      <a:pt x="7608" y="14155"/>
                    </a:lnTo>
                    <a:lnTo>
                      <a:pt x="6340" y="15109"/>
                    </a:lnTo>
                    <a:lnTo>
                      <a:pt x="5389" y="16255"/>
                    </a:lnTo>
                    <a:lnTo>
                      <a:pt x="4121" y="17400"/>
                    </a:lnTo>
                    <a:lnTo>
                      <a:pt x="2853" y="18736"/>
                    </a:lnTo>
                    <a:lnTo>
                      <a:pt x="1268" y="20073"/>
                    </a:lnTo>
                    <a:lnTo>
                      <a:pt x="0" y="21600"/>
                    </a:lnTo>
                    <a:lnTo>
                      <a:pt x="951" y="21600"/>
                    </a:lnTo>
                    <a:lnTo>
                      <a:pt x="1585" y="21027"/>
                    </a:lnTo>
                    <a:lnTo>
                      <a:pt x="1902" y="20455"/>
                    </a:lnTo>
                    <a:lnTo>
                      <a:pt x="2536" y="20073"/>
                    </a:lnTo>
                    <a:lnTo>
                      <a:pt x="2853" y="19500"/>
                    </a:lnTo>
                    <a:lnTo>
                      <a:pt x="3487" y="18927"/>
                    </a:lnTo>
                    <a:lnTo>
                      <a:pt x="4121" y="18164"/>
                    </a:lnTo>
                    <a:lnTo>
                      <a:pt x="4755" y="17591"/>
                    </a:lnTo>
                    <a:lnTo>
                      <a:pt x="5072" y="17400"/>
                    </a:lnTo>
                    <a:lnTo>
                      <a:pt x="5389" y="16827"/>
                    </a:lnTo>
                    <a:lnTo>
                      <a:pt x="5706" y="16445"/>
                    </a:lnTo>
                    <a:lnTo>
                      <a:pt x="6340" y="16064"/>
                    </a:lnTo>
                    <a:lnTo>
                      <a:pt x="6340" y="15682"/>
                    </a:lnTo>
                    <a:lnTo>
                      <a:pt x="6657" y="15491"/>
                    </a:lnTo>
                    <a:lnTo>
                      <a:pt x="7291" y="14918"/>
                    </a:lnTo>
                    <a:lnTo>
                      <a:pt x="7608" y="14536"/>
                    </a:lnTo>
                    <a:lnTo>
                      <a:pt x="8242" y="14155"/>
                    </a:lnTo>
                    <a:lnTo>
                      <a:pt x="8558" y="13582"/>
                    </a:lnTo>
                    <a:lnTo>
                      <a:pt x="9192" y="12791"/>
                    </a:lnTo>
                    <a:lnTo>
                      <a:pt x="9509" y="12409"/>
                    </a:lnTo>
                    <a:lnTo>
                      <a:pt x="10460" y="11645"/>
                    </a:lnTo>
                    <a:lnTo>
                      <a:pt x="10777" y="11073"/>
                    </a:lnTo>
                    <a:lnTo>
                      <a:pt x="11728" y="10309"/>
                    </a:lnTo>
                    <a:lnTo>
                      <a:pt x="12362" y="9545"/>
                    </a:lnTo>
                    <a:lnTo>
                      <a:pt x="15215" y="6682"/>
                    </a:lnTo>
                    <a:lnTo>
                      <a:pt x="16166" y="5536"/>
                    </a:lnTo>
                    <a:lnTo>
                      <a:pt x="17434" y="4391"/>
                    </a:lnTo>
                    <a:lnTo>
                      <a:pt x="21600" y="0"/>
                    </a:lnTo>
                    <a:close/>
                  </a:path>
                </a:pathLst>
              </a:custGeom>
              <a:solidFill>
                <a:srgbClr val="EDA0A3"/>
              </a:solidFill>
              <a:ln w="12700" cap="flat">
                <a:noFill/>
                <a:miter lim="400000"/>
              </a:ln>
              <a:effectLst/>
            </p:spPr>
            <p:txBody>
              <a:bodyPr wrap="square" lIns="45719" tIns="45719" rIns="45719" bIns="45719" numCol="1" anchor="t">
                <a:noAutofit/>
              </a:bodyPr>
              <a:lstStyle/>
              <a:p>
                <a:pPr algn="l">
                  <a:defRPr sz="1800"/>
                </a:pPr>
                <a:endParaRPr/>
              </a:p>
            </p:txBody>
          </p:sp>
          <p:sp>
            <p:nvSpPr>
              <p:cNvPr id="226" name="Triangle"/>
              <p:cNvSpPr/>
              <p:nvPr/>
            </p:nvSpPr>
            <p:spPr>
              <a:xfrm>
                <a:off x="679450" y="3260725"/>
                <a:ext cx="75723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634" y="21600"/>
                    </a:lnTo>
                    <a:lnTo>
                      <a:pt x="21600" y="0"/>
                    </a:lnTo>
                    <a:close/>
                  </a:path>
                </a:pathLst>
              </a:custGeom>
              <a:solidFill>
                <a:srgbClr val="FFC7C7"/>
              </a:solidFill>
              <a:ln w="12700" cap="flat">
                <a:noFill/>
                <a:miter lim="400000"/>
              </a:ln>
              <a:effectLst/>
            </p:spPr>
            <p:txBody>
              <a:bodyPr wrap="square" lIns="45719" tIns="45719" rIns="45719" bIns="45719" numCol="1" anchor="t">
                <a:noAutofit/>
              </a:bodyPr>
              <a:lstStyle/>
              <a:p>
                <a:pPr algn="l">
                  <a:defRPr sz="1800"/>
                </a:pPr>
                <a:endParaRPr/>
              </a:p>
            </p:txBody>
          </p:sp>
          <p:sp>
            <p:nvSpPr>
              <p:cNvPr id="227" name="Triangle"/>
              <p:cNvSpPr/>
              <p:nvPr/>
            </p:nvSpPr>
            <p:spPr>
              <a:xfrm>
                <a:off x="1458912" y="3260725"/>
                <a:ext cx="78898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18862" y="21600"/>
                    </a:lnTo>
                    <a:lnTo>
                      <a:pt x="0" y="0"/>
                    </a:lnTo>
                    <a:close/>
                  </a:path>
                </a:pathLst>
              </a:custGeom>
              <a:solidFill>
                <a:srgbClr val="8F8F00"/>
              </a:solidFill>
              <a:ln w="12700" cap="flat">
                <a:noFill/>
                <a:miter lim="400000"/>
              </a:ln>
              <a:effectLst/>
            </p:spPr>
            <p:txBody>
              <a:bodyPr wrap="square" lIns="45719" tIns="45719" rIns="45719" bIns="45719" numCol="1" anchor="t">
                <a:noAutofit/>
              </a:bodyPr>
              <a:lstStyle/>
              <a:p>
                <a:pPr algn="l">
                  <a:defRPr sz="1800"/>
                </a:pPr>
                <a:endParaRPr/>
              </a:p>
            </p:txBody>
          </p:sp>
          <p:sp>
            <p:nvSpPr>
              <p:cNvPr id="228" name="Shape"/>
              <p:cNvSpPr/>
              <p:nvPr/>
            </p:nvSpPr>
            <p:spPr>
              <a:xfrm>
                <a:off x="1458912" y="3260725"/>
                <a:ext cx="777876"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17" y="764"/>
                    </a:lnTo>
                    <a:lnTo>
                      <a:pt x="1851" y="1909"/>
                    </a:lnTo>
                    <a:lnTo>
                      <a:pt x="2160" y="2482"/>
                    </a:lnTo>
                    <a:lnTo>
                      <a:pt x="2777" y="2864"/>
                    </a:lnTo>
                    <a:lnTo>
                      <a:pt x="3394" y="3627"/>
                    </a:lnTo>
                    <a:lnTo>
                      <a:pt x="4011" y="4200"/>
                    </a:lnTo>
                    <a:lnTo>
                      <a:pt x="4320" y="4391"/>
                    </a:lnTo>
                    <a:lnTo>
                      <a:pt x="4629" y="4964"/>
                    </a:lnTo>
                    <a:lnTo>
                      <a:pt x="5246" y="5727"/>
                    </a:lnTo>
                    <a:lnTo>
                      <a:pt x="6171" y="6300"/>
                    </a:lnTo>
                    <a:lnTo>
                      <a:pt x="6480" y="6873"/>
                    </a:lnTo>
                    <a:lnTo>
                      <a:pt x="7714" y="7636"/>
                    </a:lnTo>
                    <a:lnTo>
                      <a:pt x="8023" y="8209"/>
                    </a:lnTo>
                    <a:lnTo>
                      <a:pt x="9257" y="9355"/>
                    </a:lnTo>
                    <a:lnTo>
                      <a:pt x="9874" y="10118"/>
                    </a:lnTo>
                    <a:lnTo>
                      <a:pt x="10491" y="10691"/>
                    </a:lnTo>
                    <a:lnTo>
                      <a:pt x="11417" y="11455"/>
                    </a:lnTo>
                    <a:lnTo>
                      <a:pt x="12034" y="12218"/>
                    </a:lnTo>
                    <a:lnTo>
                      <a:pt x="12960" y="13200"/>
                    </a:lnTo>
                    <a:lnTo>
                      <a:pt x="13886" y="14155"/>
                    </a:lnTo>
                    <a:lnTo>
                      <a:pt x="15120" y="15109"/>
                    </a:lnTo>
                    <a:lnTo>
                      <a:pt x="16046" y="16255"/>
                    </a:lnTo>
                    <a:lnTo>
                      <a:pt x="17280" y="17400"/>
                    </a:lnTo>
                    <a:lnTo>
                      <a:pt x="18514" y="18736"/>
                    </a:lnTo>
                    <a:lnTo>
                      <a:pt x="20057" y="20073"/>
                    </a:lnTo>
                    <a:lnTo>
                      <a:pt x="21600" y="21600"/>
                    </a:lnTo>
                    <a:lnTo>
                      <a:pt x="19440" y="21600"/>
                    </a:lnTo>
                    <a:lnTo>
                      <a:pt x="18206" y="20455"/>
                    </a:lnTo>
                    <a:lnTo>
                      <a:pt x="17897" y="20073"/>
                    </a:lnTo>
                    <a:lnTo>
                      <a:pt x="17280" y="19500"/>
                    </a:lnTo>
                    <a:lnTo>
                      <a:pt x="16971" y="18927"/>
                    </a:lnTo>
                    <a:lnTo>
                      <a:pt x="16663" y="18545"/>
                    </a:lnTo>
                    <a:lnTo>
                      <a:pt x="16046" y="18164"/>
                    </a:lnTo>
                    <a:lnTo>
                      <a:pt x="15737" y="17591"/>
                    </a:lnTo>
                    <a:lnTo>
                      <a:pt x="15429" y="17400"/>
                    </a:lnTo>
                    <a:lnTo>
                      <a:pt x="15120" y="16827"/>
                    </a:lnTo>
                    <a:lnTo>
                      <a:pt x="14194" y="15682"/>
                    </a:lnTo>
                    <a:lnTo>
                      <a:pt x="13886" y="15491"/>
                    </a:lnTo>
                    <a:lnTo>
                      <a:pt x="13269" y="14918"/>
                    </a:lnTo>
                    <a:lnTo>
                      <a:pt x="12651" y="14155"/>
                    </a:lnTo>
                    <a:lnTo>
                      <a:pt x="12034" y="13582"/>
                    </a:lnTo>
                    <a:lnTo>
                      <a:pt x="11726" y="12791"/>
                    </a:lnTo>
                    <a:lnTo>
                      <a:pt x="11109" y="12409"/>
                    </a:lnTo>
                    <a:lnTo>
                      <a:pt x="10491" y="11645"/>
                    </a:lnTo>
                    <a:lnTo>
                      <a:pt x="9874" y="11073"/>
                    </a:lnTo>
                    <a:lnTo>
                      <a:pt x="8640" y="9545"/>
                    </a:lnTo>
                    <a:lnTo>
                      <a:pt x="5863" y="6682"/>
                    </a:lnTo>
                    <a:lnTo>
                      <a:pt x="4937" y="5536"/>
                    </a:lnTo>
                    <a:lnTo>
                      <a:pt x="3703" y="4391"/>
                    </a:lnTo>
                    <a:lnTo>
                      <a:pt x="1234" y="1718"/>
                    </a:lnTo>
                    <a:lnTo>
                      <a:pt x="0" y="0"/>
                    </a:lnTo>
                    <a:close/>
                  </a:path>
                </a:pathLst>
              </a:custGeom>
              <a:solidFill>
                <a:srgbClr val="A6A631"/>
              </a:solidFill>
              <a:ln w="12700" cap="flat">
                <a:noFill/>
                <a:miter lim="400000"/>
              </a:ln>
              <a:effectLst/>
            </p:spPr>
            <p:txBody>
              <a:bodyPr wrap="square" lIns="45719" tIns="45719" rIns="45719" bIns="45719" numCol="1" anchor="t">
                <a:noAutofit/>
              </a:bodyPr>
              <a:lstStyle/>
              <a:p>
                <a:pPr algn="l">
                  <a:defRPr sz="1800"/>
                </a:pPr>
                <a:endParaRPr/>
              </a:p>
            </p:txBody>
          </p:sp>
          <p:sp>
            <p:nvSpPr>
              <p:cNvPr id="229" name="Shape"/>
              <p:cNvSpPr/>
              <p:nvPr/>
            </p:nvSpPr>
            <p:spPr>
              <a:xfrm>
                <a:off x="1458912" y="3260725"/>
                <a:ext cx="766763"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26" y="764"/>
                    </a:lnTo>
                    <a:lnTo>
                      <a:pt x="1878" y="1909"/>
                    </a:lnTo>
                    <a:lnTo>
                      <a:pt x="2191" y="2482"/>
                    </a:lnTo>
                    <a:lnTo>
                      <a:pt x="2817" y="2864"/>
                    </a:lnTo>
                    <a:lnTo>
                      <a:pt x="3443" y="3627"/>
                    </a:lnTo>
                    <a:lnTo>
                      <a:pt x="3757" y="4200"/>
                    </a:lnTo>
                    <a:lnTo>
                      <a:pt x="4383" y="4391"/>
                    </a:lnTo>
                    <a:lnTo>
                      <a:pt x="4696" y="4964"/>
                    </a:lnTo>
                    <a:lnTo>
                      <a:pt x="5322" y="5727"/>
                    </a:lnTo>
                    <a:lnTo>
                      <a:pt x="6261" y="6300"/>
                    </a:lnTo>
                    <a:lnTo>
                      <a:pt x="6574" y="6873"/>
                    </a:lnTo>
                    <a:lnTo>
                      <a:pt x="7826" y="7636"/>
                    </a:lnTo>
                    <a:lnTo>
                      <a:pt x="8139" y="8209"/>
                    </a:lnTo>
                    <a:lnTo>
                      <a:pt x="9391" y="9355"/>
                    </a:lnTo>
                    <a:lnTo>
                      <a:pt x="10017" y="10118"/>
                    </a:lnTo>
                    <a:lnTo>
                      <a:pt x="10643" y="10691"/>
                    </a:lnTo>
                    <a:lnTo>
                      <a:pt x="11583" y="11455"/>
                    </a:lnTo>
                    <a:lnTo>
                      <a:pt x="12209" y="12218"/>
                    </a:lnTo>
                    <a:lnTo>
                      <a:pt x="13148" y="13200"/>
                    </a:lnTo>
                    <a:lnTo>
                      <a:pt x="15026" y="15109"/>
                    </a:lnTo>
                    <a:lnTo>
                      <a:pt x="16278" y="16255"/>
                    </a:lnTo>
                    <a:lnTo>
                      <a:pt x="17217" y="17400"/>
                    </a:lnTo>
                    <a:lnTo>
                      <a:pt x="18783" y="18736"/>
                    </a:lnTo>
                    <a:lnTo>
                      <a:pt x="20035" y="20073"/>
                    </a:lnTo>
                    <a:lnTo>
                      <a:pt x="21600" y="21600"/>
                    </a:lnTo>
                    <a:lnTo>
                      <a:pt x="20035" y="21600"/>
                    </a:lnTo>
                    <a:lnTo>
                      <a:pt x="18783" y="20455"/>
                    </a:lnTo>
                    <a:lnTo>
                      <a:pt x="18157" y="20073"/>
                    </a:lnTo>
                    <a:lnTo>
                      <a:pt x="17843" y="19500"/>
                    </a:lnTo>
                    <a:lnTo>
                      <a:pt x="17217" y="18927"/>
                    </a:lnTo>
                    <a:lnTo>
                      <a:pt x="16591" y="18164"/>
                    </a:lnTo>
                    <a:lnTo>
                      <a:pt x="16278" y="17591"/>
                    </a:lnTo>
                    <a:lnTo>
                      <a:pt x="15652" y="17400"/>
                    </a:lnTo>
                    <a:lnTo>
                      <a:pt x="15652" y="16827"/>
                    </a:lnTo>
                    <a:lnTo>
                      <a:pt x="15026" y="16445"/>
                    </a:lnTo>
                    <a:lnTo>
                      <a:pt x="14400" y="15682"/>
                    </a:lnTo>
                    <a:lnTo>
                      <a:pt x="14087" y="15491"/>
                    </a:lnTo>
                    <a:lnTo>
                      <a:pt x="13461" y="14918"/>
                    </a:lnTo>
                    <a:lnTo>
                      <a:pt x="12835" y="14155"/>
                    </a:lnTo>
                    <a:lnTo>
                      <a:pt x="12209" y="13582"/>
                    </a:lnTo>
                    <a:lnTo>
                      <a:pt x="11896" y="12791"/>
                    </a:lnTo>
                    <a:lnTo>
                      <a:pt x="11583" y="12409"/>
                    </a:lnTo>
                    <a:lnTo>
                      <a:pt x="10643" y="11645"/>
                    </a:lnTo>
                    <a:lnTo>
                      <a:pt x="10017" y="11073"/>
                    </a:lnTo>
                    <a:lnTo>
                      <a:pt x="8765" y="9545"/>
                    </a:lnTo>
                    <a:lnTo>
                      <a:pt x="7826" y="8591"/>
                    </a:lnTo>
                    <a:lnTo>
                      <a:pt x="7200" y="7636"/>
                    </a:lnTo>
                    <a:lnTo>
                      <a:pt x="6261" y="6682"/>
                    </a:lnTo>
                    <a:lnTo>
                      <a:pt x="3757" y="4391"/>
                    </a:lnTo>
                    <a:lnTo>
                      <a:pt x="1252" y="1718"/>
                    </a:lnTo>
                    <a:lnTo>
                      <a:pt x="0" y="0"/>
                    </a:lnTo>
                    <a:close/>
                  </a:path>
                </a:pathLst>
              </a:custGeom>
              <a:solidFill>
                <a:srgbClr val="BFBF63"/>
              </a:solidFill>
              <a:ln w="12700" cap="flat">
                <a:noFill/>
                <a:miter lim="400000"/>
              </a:ln>
              <a:effectLst/>
            </p:spPr>
            <p:txBody>
              <a:bodyPr wrap="square" lIns="45719" tIns="45719" rIns="45719" bIns="45719" numCol="1" anchor="t">
                <a:noAutofit/>
              </a:bodyPr>
              <a:lstStyle/>
              <a:p>
                <a:pPr algn="l">
                  <a:defRPr sz="1800"/>
                </a:pPr>
                <a:endParaRPr/>
              </a:p>
            </p:txBody>
          </p:sp>
          <p:sp>
            <p:nvSpPr>
              <p:cNvPr id="230" name="Shape"/>
              <p:cNvSpPr/>
              <p:nvPr/>
            </p:nvSpPr>
            <p:spPr>
              <a:xfrm>
                <a:off x="1458912" y="3260725"/>
                <a:ext cx="755651"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35" y="764"/>
                    </a:lnTo>
                    <a:lnTo>
                      <a:pt x="1906" y="1909"/>
                    </a:lnTo>
                    <a:lnTo>
                      <a:pt x="2224" y="2482"/>
                    </a:lnTo>
                    <a:lnTo>
                      <a:pt x="2859" y="2864"/>
                    </a:lnTo>
                    <a:lnTo>
                      <a:pt x="3494" y="3627"/>
                    </a:lnTo>
                    <a:lnTo>
                      <a:pt x="3812" y="4200"/>
                    </a:lnTo>
                    <a:lnTo>
                      <a:pt x="4447" y="4391"/>
                    </a:lnTo>
                    <a:lnTo>
                      <a:pt x="4765" y="4964"/>
                    </a:lnTo>
                    <a:lnTo>
                      <a:pt x="5400" y="5727"/>
                    </a:lnTo>
                    <a:lnTo>
                      <a:pt x="6353" y="6300"/>
                    </a:lnTo>
                    <a:lnTo>
                      <a:pt x="6671" y="6873"/>
                    </a:lnTo>
                    <a:lnTo>
                      <a:pt x="7306" y="7255"/>
                    </a:lnTo>
                    <a:lnTo>
                      <a:pt x="7624" y="7636"/>
                    </a:lnTo>
                    <a:lnTo>
                      <a:pt x="8894" y="8782"/>
                    </a:lnTo>
                    <a:lnTo>
                      <a:pt x="9212" y="9355"/>
                    </a:lnTo>
                    <a:lnTo>
                      <a:pt x="10165" y="10118"/>
                    </a:lnTo>
                    <a:lnTo>
                      <a:pt x="10482" y="10691"/>
                    </a:lnTo>
                    <a:lnTo>
                      <a:pt x="11435" y="11455"/>
                    </a:lnTo>
                    <a:lnTo>
                      <a:pt x="12071" y="12218"/>
                    </a:lnTo>
                    <a:lnTo>
                      <a:pt x="13341" y="13200"/>
                    </a:lnTo>
                    <a:lnTo>
                      <a:pt x="14294" y="14155"/>
                    </a:lnTo>
                    <a:lnTo>
                      <a:pt x="14929" y="15109"/>
                    </a:lnTo>
                    <a:lnTo>
                      <a:pt x="17471" y="17400"/>
                    </a:lnTo>
                    <a:lnTo>
                      <a:pt x="18741" y="18736"/>
                    </a:lnTo>
                    <a:lnTo>
                      <a:pt x="20329" y="20073"/>
                    </a:lnTo>
                    <a:lnTo>
                      <a:pt x="21600" y="21600"/>
                    </a:lnTo>
                    <a:lnTo>
                      <a:pt x="20329" y="21600"/>
                    </a:lnTo>
                    <a:lnTo>
                      <a:pt x="20012" y="21027"/>
                    </a:lnTo>
                    <a:lnTo>
                      <a:pt x="19059" y="20455"/>
                    </a:lnTo>
                    <a:lnTo>
                      <a:pt x="18741" y="20073"/>
                    </a:lnTo>
                    <a:lnTo>
                      <a:pt x="18424" y="19500"/>
                    </a:lnTo>
                    <a:lnTo>
                      <a:pt x="17788" y="18927"/>
                    </a:lnTo>
                    <a:lnTo>
                      <a:pt x="17471" y="18545"/>
                    </a:lnTo>
                    <a:lnTo>
                      <a:pt x="16835" y="18164"/>
                    </a:lnTo>
                    <a:lnTo>
                      <a:pt x="16518" y="17591"/>
                    </a:lnTo>
                    <a:lnTo>
                      <a:pt x="16200" y="17400"/>
                    </a:lnTo>
                    <a:lnTo>
                      <a:pt x="15882" y="16827"/>
                    </a:lnTo>
                    <a:lnTo>
                      <a:pt x="14929" y="15682"/>
                    </a:lnTo>
                    <a:lnTo>
                      <a:pt x="14294" y="15491"/>
                    </a:lnTo>
                    <a:lnTo>
                      <a:pt x="13976" y="14918"/>
                    </a:lnTo>
                    <a:lnTo>
                      <a:pt x="13341" y="14155"/>
                    </a:lnTo>
                    <a:lnTo>
                      <a:pt x="12706" y="13582"/>
                    </a:lnTo>
                    <a:lnTo>
                      <a:pt x="12071" y="12791"/>
                    </a:lnTo>
                    <a:lnTo>
                      <a:pt x="11118" y="11645"/>
                    </a:lnTo>
                    <a:lnTo>
                      <a:pt x="10482" y="11073"/>
                    </a:lnTo>
                    <a:lnTo>
                      <a:pt x="9529" y="10309"/>
                    </a:lnTo>
                    <a:lnTo>
                      <a:pt x="8894" y="9545"/>
                    </a:lnTo>
                    <a:lnTo>
                      <a:pt x="7941" y="8591"/>
                    </a:lnTo>
                    <a:lnTo>
                      <a:pt x="7306" y="7636"/>
                    </a:lnTo>
                    <a:lnTo>
                      <a:pt x="6353" y="6682"/>
                    </a:lnTo>
                    <a:lnTo>
                      <a:pt x="3812" y="4391"/>
                    </a:lnTo>
                    <a:lnTo>
                      <a:pt x="1271" y="1718"/>
                    </a:lnTo>
                    <a:lnTo>
                      <a:pt x="0" y="0"/>
                    </a:lnTo>
                    <a:close/>
                  </a:path>
                </a:pathLst>
              </a:custGeom>
              <a:solidFill>
                <a:srgbClr val="D4D18F"/>
              </a:solidFill>
              <a:ln w="12700" cap="flat">
                <a:noFill/>
                <a:miter lim="400000"/>
              </a:ln>
              <a:effectLst/>
            </p:spPr>
            <p:txBody>
              <a:bodyPr wrap="square" lIns="45719" tIns="45719" rIns="45719" bIns="45719" numCol="1" anchor="t">
                <a:noAutofit/>
              </a:bodyPr>
              <a:lstStyle/>
              <a:p>
                <a:pPr algn="l">
                  <a:defRPr sz="1800"/>
                </a:pPr>
                <a:endParaRPr/>
              </a:p>
            </p:txBody>
          </p:sp>
          <p:sp>
            <p:nvSpPr>
              <p:cNvPr id="231" name="Shape"/>
              <p:cNvSpPr/>
              <p:nvPr/>
            </p:nvSpPr>
            <p:spPr>
              <a:xfrm>
                <a:off x="1458912" y="3260725"/>
                <a:ext cx="755651"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35" y="764"/>
                    </a:lnTo>
                    <a:lnTo>
                      <a:pt x="1906" y="1909"/>
                    </a:lnTo>
                    <a:lnTo>
                      <a:pt x="2224" y="2482"/>
                    </a:lnTo>
                    <a:lnTo>
                      <a:pt x="2541" y="2864"/>
                    </a:lnTo>
                    <a:lnTo>
                      <a:pt x="3176" y="3245"/>
                    </a:lnTo>
                    <a:lnTo>
                      <a:pt x="3494" y="3627"/>
                    </a:lnTo>
                    <a:lnTo>
                      <a:pt x="3812" y="4200"/>
                    </a:lnTo>
                    <a:lnTo>
                      <a:pt x="4447" y="4391"/>
                    </a:lnTo>
                    <a:lnTo>
                      <a:pt x="4765" y="4964"/>
                    </a:lnTo>
                    <a:lnTo>
                      <a:pt x="5400" y="5727"/>
                    </a:lnTo>
                    <a:lnTo>
                      <a:pt x="6353" y="6300"/>
                    </a:lnTo>
                    <a:lnTo>
                      <a:pt x="6671" y="6873"/>
                    </a:lnTo>
                    <a:lnTo>
                      <a:pt x="7306" y="7255"/>
                    </a:lnTo>
                    <a:lnTo>
                      <a:pt x="7624" y="7636"/>
                    </a:lnTo>
                    <a:lnTo>
                      <a:pt x="7941" y="8209"/>
                    </a:lnTo>
                    <a:lnTo>
                      <a:pt x="9212" y="9355"/>
                    </a:lnTo>
                    <a:lnTo>
                      <a:pt x="9847" y="10118"/>
                    </a:lnTo>
                    <a:lnTo>
                      <a:pt x="10482" y="10691"/>
                    </a:lnTo>
                    <a:lnTo>
                      <a:pt x="11435" y="11455"/>
                    </a:lnTo>
                    <a:lnTo>
                      <a:pt x="12071" y="12218"/>
                    </a:lnTo>
                    <a:lnTo>
                      <a:pt x="13024" y="13200"/>
                    </a:lnTo>
                    <a:lnTo>
                      <a:pt x="14929" y="15109"/>
                    </a:lnTo>
                    <a:lnTo>
                      <a:pt x="17471" y="17400"/>
                    </a:lnTo>
                    <a:lnTo>
                      <a:pt x="20012" y="20073"/>
                    </a:lnTo>
                    <a:lnTo>
                      <a:pt x="21600" y="21600"/>
                    </a:lnTo>
                    <a:lnTo>
                      <a:pt x="20647" y="21600"/>
                    </a:lnTo>
                    <a:lnTo>
                      <a:pt x="19376" y="20455"/>
                    </a:lnTo>
                    <a:lnTo>
                      <a:pt x="19059" y="20073"/>
                    </a:lnTo>
                    <a:lnTo>
                      <a:pt x="18424" y="19500"/>
                    </a:lnTo>
                    <a:lnTo>
                      <a:pt x="18106" y="18927"/>
                    </a:lnTo>
                    <a:lnTo>
                      <a:pt x="17471" y="18545"/>
                    </a:lnTo>
                    <a:lnTo>
                      <a:pt x="17153" y="18164"/>
                    </a:lnTo>
                    <a:lnTo>
                      <a:pt x="16835" y="17591"/>
                    </a:lnTo>
                    <a:lnTo>
                      <a:pt x="16518" y="17400"/>
                    </a:lnTo>
                    <a:lnTo>
                      <a:pt x="15882" y="16827"/>
                    </a:lnTo>
                    <a:lnTo>
                      <a:pt x="15882" y="16445"/>
                    </a:lnTo>
                    <a:lnTo>
                      <a:pt x="15247" y="16064"/>
                    </a:lnTo>
                    <a:lnTo>
                      <a:pt x="14929" y="15682"/>
                    </a:lnTo>
                    <a:lnTo>
                      <a:pt x="14612" y="15491"/>
                    </a:lnTo>
                    <a:lnTo>
                      <a:pt x="14294" y="14918"/>
                    </a:lnTo>
                    <a:lnTo>
                      <a:pt x="13659" y="14536"/>
                    </a:lnTo>
                    <a:lnTo>
                      <a:pt x="13341" y="14155"/>
                    </a:lnTo>
                    <a:lnTo>
                      <a:pt x="12706" y="13582"/>
                    </a:lnTo>
                    <a:lnTo>
                      <a:pt x="12388" y="12791"/>
                    </a:lnTo>
                    <a:lnTo>
                      <a:pt x="11753" y="12409"/>
                    </a:lnTo>
                    <a:lnTo>
                      <a:pt x="11118" y="11645"/>
                    </a:lnTo>
                    <a:lnTo>
                      <a:pt x="10482" y="11073"/>
                    </a:lnTo>
                    <a:lnTo>
                      <a:pt x="9847" y="10309"/>
                    </a:lnTo>
                    <a:lnTo>
                      <a:pt x="8894" y="9545"/>
                    </a:lnTo>
                    <a:lnTo>
                      <a:pt x="8259" y="8591"/>
                    </a:lnTo>
                    <a:lnTo>
                      <a:pt x="6353" y="6682"/>
                    </a:lnTo>
                    <a:lnTo>
                      <a:pt x="3812" y="4391"/>
                    </a:lnTo>
                    <a:lnTo>
                      <a:pt x="2859" y="3055"/>
                    </a:lnTo>
                    <a:lnTo>
                      <a:pt x="1271" y="1718"/>
                    </a:lnTo>
                    <a:lnTo>
                      <a:pt x="0" y="0"/>
                    </a:lnTo>
                    <a:close/>
                  </a:path>
                </a:pathLst>
              </a:custGeom>
              <a:solidFill>
                <a:srgbClr val="EBE8C0"/>
              </a:solidFill>
              <a:ln w="12700" cap="flat">
                <a:noFill/>
                <a:miter lim="400000"/>
              </a:ln>
              <a:effectLst/>
            </p:spPr>
            <p:txBody>
              <a:bodyPr wrap="square" lIns="45719" tIns="45719" rIns="45719" bIns="45719" numCol="1" anchor="t">
                <a:noAutofit/>
              </a:bodyPr>
              <a:lstStyle/>
              <a:p>
                <a:pPr algn="l">
                  <a:defRPr sz="1800"/>
                </a:pPr>
                <a:endParaRPr/>
              </a:p>
            </p:txBody>
          </p:sp>
          <p:sp>
            <p:nvSpPr>
              <p:cNvPr id="232" name="Triangle"/>
              <p:cNvSpPr/>
              <p:nvPr/>
            </p:nvSpPr>
            <p:spPr>
              <a:xfrm>
                <a:off x="1458912" y="3260725"/>
                <a:ext cx="74453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0955" y="21600"/>
                    </a:lnTo>
                    <a:lnTo>
                      <a:pt x="0" y="0"/>
                    </a:lnTo>
                    <a:close/>
                  </a:path>
                </a:pathLst>
              </a:custGeom>
              <a:solidFill>
                <a:srgbClr val="FFFFF0"/>
              </a:solidFill>
              <a:ln w="12700" cap="flat">
                <a:noFill/>
                <a:miter lim="400000"/>
              </a:ln>
              <a:effectLst/>
            </p:spPr>
            <p:txBody>
              <a:bodyPr wrap="square" lIns="45719" tIns="45719" rIns="45719" bIns="45719" numCol="1" anchor="t">
                <a:noAutofit/>
              </a:bodyPr>
              <a:lstStyle/>
              <a:p>
                <a:pPr algn="l">
                  <a:defRPr sz="1800"/>
                </a:pPr>
                <a:endParaRPr/>
              </a:p>
            </p:txBody>
          </p:sp>
          <p:sp>
            <p:nvSpPr>
              <p:cNvPr id="233" name="Triangle"/>
              <p:cNvSpPr/>
              <p:nvPr/>
            </p:nvSpPr>
            <p:spPr>
              <a:xfrm>
                <a:off x="690562" y="3260725"/>
                <a:ext cx="75723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536" y="21600"/>
                    </a:lnTo>
                    <a:lnTo>
                      <a:pt x="21600" y="0"/>
                    </a:lnTo>
                    <a:close/>
                  </a:path>
                </a:pathLst>
              </a:custGeom>
              <a:solidFill>
                <a:srgbClr val="990005"/>
              </a:solidFill>
              <a:ln w="12700" cap="flat">
                <a:noFill/>
                <a:miter lim="400000"/>
              </a:ln>
              <a:effectLst/>
            </p:spPr>
            <p:txBody>
              <a:bodyPr wrap="square" lIns="45719" tIns="45719" rIns="45719" bIns="45719" numCol="1" anchor="t">
                <a:noAutofit/>
              </a:bodyPr>
              <a:lstStyle/>
              <a:p>
                <a:pPr algn="l">
                  <a:defRPr sz="1800"/>
                </a:pPr>
                <a:endParaRPr/>
              </a:p>
            </p:txBody>
          </p:sp>
          <p:sp>
            <p:nvSpPr>
              <p:cNvPr id="234" name="Shape"/>
              <p:cNvSpPr/>
              <p:nvPr/>
            </p:nvSpPr>
            <p:spPr>
              <a:xfrm>
                <a:off x="701675" y="3260725"/>
                <a:ext cx="746125"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57" y="764"/>
                    </a:lnTo>
                    <a:lnTo>
                      <a:pt x="20313" y="1336"/>
                    </a:lnTo>
                    <a:lnTo>
                      <a:pt x="19624" y="1909"/>
                    </a:lnTo>
                    <a:lnTo>
                      <a:pt x="18980" y="2482"/>
                    </a:lnTo>
                    <a:lnTo>
                      <a:pt x="18337" y="3245"/>
                    </a:lnTo>
                    <a:lnTo>
                      <a:pt x="17694" y="3627"/>
                    </a:lnTo>
                    <a:lnTo>
                      <a:pt x="17372" y="4200"/>
                    </a:lnTo>
                    <a:lnTo>
                      <a:pt x="17050" y="4391"/>
                    </a:lnTo>
                    <a:lnTo>
                      <a:pt x="16729" y="4964"/>
                    </a:lnTo>
                    <a:lnTo>
                      <a:pt x="16085" y="5345"/>
                    </a:lnTo>
                    <a:lnTo>
                      <a:pt x="16085" y="5727"/>
                    </a:lnTo>
                    <a:lnTo>
                      <a:pt x="15763" y="6109"/>
                    </a:lnTo>
                    <a:lnTo>
                      <a:pt x="15120" y="6300"/>
                    </a:lnTo>
                    <a:lnTo>
                      <a:pt x="14798" y="6873"/>
                    </a:lnTo>
                    <a:lnTo>
                      <a:pt x="14477" y="7255"/>
                    </a:lnTo>
                    <a:lnTo>
                      <a:pt x="13833" y="7636"/>
                    </a:lnTo>
                    <a:lnTo>
                      <a:pt x="13511" y="8209"/>
                    </a:lnTo>
                    <a:lnTo>
                      <a:pt x="12868" y="8782"/>
                    </a:lnTo>
                    <a:lnTo>
                      <a:pt x="12546" y="9355"/>
                    </a:lnTo>
                    <a:lnTo>
                      <a:pt x="11581" y="10118"/>
                    </a:lnTo>
                    <a:lnTo>
                      <a:pt x="10938" y="10691"/>
                    </a:lnTo>
                    <a:lnTo>
                      <a:pt x="10294" y="11455"/>
                    </a:lnTo>
                    <a:lnTo>
                      <a:pt x="9329" y="12218"/>
                    </a:lnTo>
                    <a:lnTo>
                      <a:pt x="8686" y="13200"/>
                    </a:lnTo>
                    <a:lnTo>
                      <a:pt x="7399" y="14155"/>
                    </a:lnTo>
                    <a:lnTo>
                      <a:pt x="6434" y="15109"/>
                    </a:lnTo>
                    <a:lnTo>
                      <a:pt x="5469" y="16255"/>
                    </a:lnTo>
                    <a:lnTo>
                      <a:pt x="4182" y="17400"/>
                    </a:lnTo>
                    <a:lnTo>
                      <a:pt x="1609" y="20073"/>
                    </a:lnTo>
                    <a:lnTo>
                      <a:pt x="0" y="21600"/>
                    </a:lnTo>
                    <a:lnTo>
                      <a:pt x="1930" y="21600"/>
                    </a:lnTo>
                    <a:lnTo>
                      <a:pt x="3217" y="20455"/>
                    </a:lnTo>
                    <a:lnTo>
                      <a:pt x="3539" y="20073"/>
                    </a:lnTo>
                    <a:lnTo>
                      <a:pt x="4182" y="19500"/>
                    </a:lnTo>
                    <a:lnTo>
                      <a:pt x="4504" y="18927"/>
                    </a:lnTo>
                    <a:lnTo>
                      <a:pt x="5147" y="18164"/>
                    </a:lnTo>
                    <a:lnTo>
                      <a:pt x="5791" y="17591"/>
                    </a:lnTo>
                    <a:lnTo>
                      <a:pt x="6112" y="17400"/>
                    </a:lnTo>
                    <a:lnTo>
                      <a:pt x="6434" y="16827"/>
                    </a:lnTo>
                    <a:lnTo>
                      <a:pt x="7399" y="15682"/>
                    </a:lnTo>
                    <a:lnTo>
                      <a:pt x="7721" y="15491"/>
                    </a:lnTo>
                    <a:lnTo>
                      <a:pt x="8364" y="14918"/>
                    </a:lnTo>
                    <a:lnTo>
                      <a:pt x="9008" y="14155"/>
                    </a:lnTo>
                    <a:lnTo>
                      <a:pt x="9329" y="13582"/>
                    </a:lnTo>
                    <a:lnTo>
                      <a:pt x="9973" y="12791"/>
                    </a:lnTo>
                    <a:lnTo>
                      <a:pt x="10938" y="11645"/>
                    </a:lnTo>
                    <a:lnTo>
                      <a:pt x="11581" y="11073"/>
                    </a:lnTo>
                    <a:lnTo>
                      <a:pt x="12546" y="10309"/>
                    </a:lnTo>
                    <a:lnTo>
                      <a:pt x="12868" y="9545"/>
                    </a:lnTo>
                    <a:lnTo>
                      <a:pt x="13833" y="8591"/>
                    </a:lnTo>
                    <a:lnTo>
                      <a:pt x="14477" y="7636"/>
                    </a:lnTo>
                    <a:lnTo>
                      <a:pt x="15763" y="6682"/>
                    </a:lnTo>
                    <a:lnTo>
                      <a:pt x="17694" y="4391"/>
                    </a:lnTo>
                    <a:lnTo>
                      <a:pt x="18980" y="3055"/>
                    </a:lnTo>
                    <a:lnTo>
                      <a:pt x="19991" y="1718"/>
                    </a:lnTo>
                    <a:lnTo>
                      <a:pt x="21600" y="0"/>
                    </a:lnTo>
                    <a:close/>
                  </a:path>
                </a:pathLst>
              </a:custGeom>
              <a:solidFill>
                <a:srgbClr val="B0292E"/>
              </a:solidFill>
              <a:ln w="12700" cap="flat">
                <a:noFill/>
                <a:miter lim="400000"/>
              </a:ln>
              <a:effectLst/>
            </p:spPr>
            <p:txBody>
              <a:bodyPr wrap="square" lIns="45719" tIns="45719" rIns="45719" bIns="45719" numCol="1" anchor="t">
                <a:noAutofit/>
              </a:bodyPr>
              <a:lstStyle/>
              <a:p>
                <a:pPr algn="l">
                  <a:defRPr sz="1800"/>
                </a:pPr>
                <a:endParaRPr/>
              </a:p>
            </p:txBody>
          </p:sp>
          <p:sp>
            <p:nvSpPr>
              <p:cNvPr id="235" name="Shape"/>
              <p:cNvSpPr/>
              <p:nvPr/>
            </p:nvSpPr>
            <p:spPr>
              <a:xfrm>
                <a:off x="712787" y="3260725"/>
                <a:ext cx="735013"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47" y="764"/>
                    </a:lnTo>
                    <a:lnTo>
                      <a:pt x="20294" y="1336"/>
                    </a:lnTo>
                    <a:lnTo>
                      <a:pt x="19594" y="1909"/>
                    </a:lnTo>
                    <a:lnTo>
                      <a:pt x="19267" y="2482"/>
                    </a:lnTo>
                    <a:lnTo>
                      <a:pt x="18614" y="2864"/>
                    </a:lnTo>
                    <a:lnTo>
                      <a:pt x="18288" y="3245"/>
                    </a:lnTo>
                    <a:lnTo>
                      <a:pt x="17635" y="3627"/>
                    </a:lnTo>
                    <a:lnTo>
                      <a:pt x="17308" y="4200"/>
                    </a:lnTo>
                    <a:lnTo>
                      <a:pt x="16981" y="4391"/>
                    </a:lnTo>
                    <a:lnTo>
                      <a:pt x="16655" y="4964"/>
                    </a:lnTo>
                    <a:lnTo>
                      <a:pt x="15675" y="6109"/>
                    </a:lnTo>
                    <a:lnTo>
                      <a:pt x="15022" y="6300"/>
                    </a:lnTo>
                    <a:lnTo>
                      <a:pt x="14695" y="6873"/>
                    </a:lnTo>
                    <a:lnTo>
                      <a:pt x="14042" y="7636"/>
                    </a:lnTo>
                    <a:lnTo>
                      <a:pt x="12736" y="8782"/>
                    </a:lnTo>
                    <a:lnTo>
                      <a:pt x="12410" y="9355"/>
                    </a:lnTo>
                    <a:lnTo>
                      <a:pt x="11756" y="10118"/>
                    </a:lnTo>
                    <a:lnTo>
                      <a:pt x="11103" y="10691"/>
                    </a:lnTo>
                    <a:lnTo>
                      <a:pt x="9144" y="12218"/>
                    </a:lnTo>
                    <a:lnTo>
                      <a:pt x="8491" y="13200"/>
                    </a:lnTo>
                    <a:lnTo>
                      <a:pt x="6531" y="15109"/>
                    </a:lnTo>
                    <a:lnTo>
                      <a:pt x="5552" y="16255"/>
                    </a:lnTo>
                    <a:lnTo>
                      <a:pt x="4245" y="17400"/>
                    </a:lnTo>
                    <a:lnTo>
                      <a:pt x="2613" y="18736"/>
                    </a:lnTo>
                    <a:lnTo>
                      <a:pt x="1306" y="20073"/>
                    </a:lnTo>
                    <a:lnTo>
                      <a:pt x="0" y="21600"/>
                    </a:lnTo>
                    <a:lnTo>
                      <a:pt x="1633" y="21600"/>
                    </a:lnTo>
                    <a:lnTo>
                      <a:pt x="2286" y="21027"/>
                    </a:lnTo>
                    <a:lnTo>
                      <a:pt x="2613" y="20455"/>
                    </a:lnTo>
                    <a:lnTo>
                      <a:pt x="3266" y="20073"/>
                    </a:lnTo>
                    <a:lnTo>
                      <a:pt x="3919" y="19500"/>
                    </a:lnTo>
                    <a:lnTo>
                      <a:pt x="4245" y="18927"/>
                    </a:lnTo>
                    <a:lnTo>
                      <a:pt x="4898" y="18164"/>
                    </a:lnTo>
                    <a:lnTo>
                      <a:pt x="5552" y="17591"/>
                    </a:lnTo>
                    <a:lnTo>
                      <a:pt x="5552" y="17400"/>
                    </a:lnTo>
                    <a:lnTo>
                      <a:pt x="5878" y="16827"/>
                    </a:lnTo>
                    <a:lnTo>
                      <a:pt x="6205" y="16445"/>
                    </a:lnTo>
                    <a:lnTo>
                      <a:pt x="6858" y="16064"/>
                    </a:lnTo>
                    <a:lnTo>
                      <a:pt x="7184" y="15682"/>
                    </a:lnTo>
                    <a:lnTo>
                      <a:pt x="7511" y="15491"/>
                    </a:lnTo>
                    <a:lnTo>
                      <a:pt x="7838" y="14918"/>
                    </a:lnTo>
                    <a:lnTo>
                      <a:pt x="8491" y="14536"/>
                    </a:lnTo>
                    <a:lnTo>
                      <a:pt x="8817" y="14155"/>
                    </a:lnTo>
                    <a:lnTo>
                      <a:pt x="9144" y="13582"/>
                    </a:lnTo>
                    <a:lnTo>
                      <a:pt x="9470" y="12791"/>
                    </a:lnTo>
                    <a:lnTo>
                      <a:pt x="10124" y="12409"/>
                    </a:lnTo>
                    <a:lnTo>
                      <a:pt x="10450" y="11645"/>
                    </a:lnTo>
                    <a:lnTo>
                      <a:pt x="11430" y="11073"/>
                    </a:lnTo>
                    <a:lnTo>
                      <a:pt x="12736" y="9545"/>
                    </a:lnTo>
                    <a:lnTo>
                      <a:pt x="13389" y="8591"/>
                    </a:lnTo>
                    <a:lnTo>
                      <a:pt x="15349" y="6682"/>
                    </a:lnTo>
                    <a:lnTo>
                      <a:pt x="16655" y="5536"/>
                    </a:lnTo>
                    <a:lnTo>
                      <a:pt x="17635" y="4391"/>
                    </a:lnTo>
                    <a:lnTo>
                      <a:pt x="18941" y="3055"/>
                    </a:lnTo>
                    <a:lnTo>
                      <a:pt x="19967" y="1718"/>
                    </a:lnTo>
                    <a:lnTo>
                      <a:pt x="21600" y="0"/>
                    </a:lnTo>
                    <a:close/>
                  </a:path>
                </a:pathLst>
              </a:custGeom>
              <a:solidFill>
                <a:srgbClr val="C24F52"/>
              </a:solidFill>
              <a:ln w="12700" cap="flat">
                <a:noFill/>
                <a:miter lim="400000"/>
              </a:ln>
              <a:effectLst/>
            </p:spPr>
            <p:txBody>
              <a:bodyPr wrap="square" lIns="45719" tIns="45719" rIns="45719" bIns="45719" numCol="1" anchor="t">
                <a:noAutofit/>
              </a:bodyPr>
              <a:lstStyle/>
              <a:p>
                <a:pPr algn="l">
                  <a:defRPr sz="1800"/>
                </a:pPr>
                <a:endParaRPr/>
              </a:p>
            </p:txBody>
          </p:sp>
          <p:sp>
            <p:nvSpPr>
              <p:cNvPr id="236" name="Shape"/>
              <p:cNvSpPr/>
              <p:nvPr/>
            </p:nvSpPr>
            <p:spPr>
              <a:xfrm>
                <a:off x="712787" y="3260725"/>
                <a:ext cx="735013"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47" y="764"/>
                    </a:lnTo>
                    <a:lnTo>
                      <a:pt x="20294" y="1336"/>
                    </a:lnTo>
                    <a:lnTo>
                      <a:pt x="19594" y="1909"/>
                    </a:lnTo>
                    <a:lnTo>
                      <a:pt x="19267" y="2482"/>
                    </a:lnTo>
                    <a:lnTo>
                      <a:pt x="18614" y="2864"/>
                    </a:lnTo>
                    <a:lnTo>
                      <a:pt x="18288" y="3245"/>
                    </a:lnTo>
                    <a:lnTo>
                      <a:pt x="17635" y="3627"/>
                    </a:lnTo>
                    <a:lnTo>
                      <a:pt x="17308" y="4200"/>
                    </a:lnTo>
                    <a:lnTo>
                      <a:pt x="17308" y="4391"/>
                    </a:lnTo>
                    <a:lnTo>
                      <a:pt x="16655" y="4964"/>
                    </a:lnTo>
                    <a:lnTo>
                      <a:pt x="15675" y="6109"/>
                    </a:lnTo>
                    <a:lnTo>
                      <a:pt x="15349" y="6300"/>
                    </a:lnTo>
                    <a:lnTo>
                      <a:pt x="14695" y="6873"/>
                    </a:lnTo>
                    <a:lnTo>
                      <a:pt x="14042" y="7636"/>
                    </a:lnTo>
                    <a:lnTo>
                      <a:pt x="12736" y="8782"/>
                    </a:lnTo>
                    <a:lnTo>
                      <a:pt x="12410" y="9355"/>
                    </a:lnTo>
                    <a:lnTo>
                      <a:pt x="11756" y="10118"/>
                    </a:lnTo>
                    <a:lnTo>
                      <a:pt x="11103" y="10691"/>
                    </a:lnTo>
                    <a:lnTo>
                      <a:pt x="9144" y="12218"/>
                    </a:lnTo>
                    <a:lnTo>
                      <a:pt x="8491" y="13200"/>
                    </a:lnTo>
                    <a:lnTo>
                      <a:pt x="7511" y="14155"/>
                    </a:lnTo>
                    <a:lnTo>
                      <a:pt x="6858" y="15109"/>
                    </a:lnTo>
                    <a:lnTo>
                      <a:pt x="4245" y="17400"/>
                    </a:lnTo>
                    <a:lnTo>
                      <a:pt x="1633" y="20073"/>
                    </a:lnTo>
                    <a:lnTo>
                      <a:pt x="0" y="21600"/>
                    </a:lnTo>
                    <a:lnTo>
                      <a:pt x="1306" y="21600"/>
                    </a:lnTo>
                    <a:lnTo>
                      <a:pt x="2613" y="20455"/>
                    </a:lnTo>
                    <a:lnTo>
                      <a:pt x="2939" y="20073"/>
                    </a:lnTo>
                    <a:lnTo>
                      <a:pt x="3266" y="19500"/>
                    </a:lnTo>
                    <a:lnTo>
                      <a:pt x="3919" y="18927"/>
                    </a:lnTo>
                    <a:lnTo>
                      <a:pt x="4572" y="18164"/>
                    </a:lnTo>
                    <a:lnTo>
                      <a:pt x="4898" y="17591"/>
                    </a:lnTo>
                    <a:lnTo>
                      <a:pt x="5552" y="17400"/>
                    </a:lnTo>
                    <a:lnTo>
                      <a:pt x="5878" y="16827"/>
                    </a:lnTo>
                    <a:lnTo>
                      <a:pt x="6858" y="15682"/>
                    </a:lnTo>
                    <a:lnTo>
                      <a:pt x="7184" y="15491"/>
                    </a:lnTo>
                    <a:lnTo>
                      <a:pt x="7511" y="14918"/>
                    </a:lnTo>
                    <a:lnTo>
                      <a:pt x="8164" y="14536"/>
                    </a:lnTo>
                    <a:lnTo>
                      <a:pt x="8491" y="14155"/>
                    </a:lnTo>
                    <a:lnTo>
                      <a:pt x="8817" y="13582"/>
                    </a:lnTo>
                    <a:lnTo>
                      <a:pt x="9144" y="12791"/>
                    </a:lnTo>
                    <a:lnTo>
                      <a:pt x="10124" y="12409"/>
                    </a:lnTo>
                    <a:lnTo>
                      <a:pt x="10450" y="11645"/>
                    </a:lnTo>
                    <a:lnTo>
                      <a:pt x="11103" y="11073"/>
                    </a:lnTo>
                    <a:lnTo>
                      <a:pt x="11756" y="10309"/>
                    </a:lnTo>
                    <a:lnTo>
                      <a:pt x="12736" y="9545"/>
                    </a:lnTo>
                    <a:lnTo>
                      <a:pt x="13389" y="8591"/>
                    </a:lnTo>
                    <a:lnTo>
                      <a:pt x="15349" y="6682"/>
                    </a:lnTo>
                    <a:lnTo>
                      <a:pt x="16655" y="5536"/>
                    </a:lnTo>
                    <a:lnTo>
                      <a:pt x="17635" y="4391"/>
                    </a:lnTo>
                    <a:lnTo>
                      <a:pt x="18941" y="3055"/>
                    </a:lnTo>
                    <a:lnTo>
                      <a:pt x="19967" y="1718"/>
                    </a:lnTo>
                    <a:lnTo>
                      <a:pt x="21600" y="0"/>
                    </a:lnTo>
                    <a:close/>
                  </a:path>
                </a:pathLst>
              </a:custGeom>
              <a:solidFill>
                <a:srgbClr val="D9787D"/>
              </a:solidFill>
              <a:ln w="12700" cap="flat">
                <a:noFill/>
                <a:miter lim="400000"/>
              </a:ln>
              <a:effectLst/>
            </p:spPr>
            <p:txBody>
              <a:bodyPr wrap="square" lIns="45719" tIns="45719" rIns="45719" bIns="45719" numCol="1" anchor="t">
                <a:noAutofit/>
              </a:bodyPr>
              <a:lstStyle/>
              <a:p>
                <a:pPr algn="l">
                  <a:defRPr sz="1800"/>
                </a:pPr>
                <a:endParaRPr/>
              </a:p>
            </p:txBody>
          </p:sp>
          <p:sp>
            <p:nvSpPr>
              <p:cNvPr id="237" name="Shape"/>
              <p:cNvSpPr/>
              <p:nvPr/>
            </p:nvSpPr>
            <p:spPr>
              <a:xfrm>
                <a:off x="723900" y="3260725"/>
                <a:ext cx="723900"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37" y="764"/>
                    </a:lnTo>
                    <a:lnTo>
                      <a:pt x="20274" y="1336"/>
                    </a:lnTo>
                    <a:lnTo>
                      <a:pt x="19942" y="1909"/>
                    </a:lnTo>
                    <a:lnTo>
                      <a:pt x="19232" y="2482"/>
                    </a:lnTo>
                    <a:lnTo>
                      <a:pt x="18568" y="2864"/>
                    </a:lnTo>
                    <a:lnTo>
                      <a:pt x="18237" y="3245"/>
                    </a:lnTo>
                    <a:lnTo>
                      <a:pt x="17574" y="3627"/>
                    </a:lnTo>
                    <a:lnTo>
                      <a:pt x="17242" y="4200"/>
                    </a:lnTo>
                    <a:lnTo>
                      <a:pt x="17242" y="4391"/>
                    </a:lnTo>
                    <a:lnTo>
                      <a:pt x="16579" y="4964"/>
                    </a:lnTo>
                    <a:lnTo>
                      <a:pt x="15584" y="6109"/>
                    </a:lnTo>
                    <a:lnTo>
                      <a:pt x="15253" y="6300"/>
                    </a:lnTo>
                    <a:lnTo>
                      <a:pt x="14589" y="6873"/>
                    </a:lnTo>
                    <a:lnTo>
                      <a:pt x="13926" y="7636"/>
                    </a:lnTo>
                    <a:lnTo>
                      <a:pt x="12600" y="8782"/>
                    </a:lnTo>
                    <a:lnTo>
                      <a:pt x="12268" y="9355"/>
                    </a:lnTo>
                    <a:lnTo>
                      <a:pt x="11605" y="10118"/>
                    </a:lnTo>
                    <a:lnTo>
                      <a:pt x="10942" y="10691"/>
                    </a:lnTo>
                    <a:lnTo>
                      <a:pt x="10279" y="11455"/>
                    </a:lnTo>
                    <a:lnTo>
                      <a:pt x="9284" y="12218"/>
                    </a:lnTo>
                    <a:lnTo>
                      <a:pt x="8621" y="13200"/>
                    </a:lnTo>
                    <a:lnTo>
                      <a:pt x="7295" y="14155"/>
                    </a:lnTo>
                    <a:lnTo>
                      <a:pt x="6632" y="15109"/>
                    </a:lnTo>
                    <a:lnTo>
                      <a:pt x="3979" y="17400"/>
                    </a:lnTo>
                    <a:lnTo>
                      <a:pt x="2984" y="18736"/>
                    </a:lnTo>
                    <a:lnTo>
                      <a:pt x="1326" y="20073"/>
                    </a:lnTo>
                    <a:lnTo>
                      <a:pt x="0" y="21600"/>
                    </a:lnTo>
                    <a:lnTo>
                      <a:pt x="663" y="21600"/>
                    </a:lnTo>
                    <a:lnTo>
                      <a:pt x="1989" y="20455"/>
                    </a:lnTo>
                    <a:lnTo>
                      <a:pt x="2653" y="20073"/>
                    </a:lnTo>
                    <a:lnTo>
                      <a:pt x="2984" y="19500"/>
                    </a:lnTo>
                    <a:lnTo>
                      <a:pt x="3647" y="18927"/>
                    </a:lnTo>
                    <a:lnTo>
                      <a:pt x="4311" y="18164"/>
                    </a:lnTo>
                    <a:lnTo>
                      <a:pt x="4642" y="17591"/>
                    </a:lnTo>
                    <a:lnTo>
                      <a:pt x="5305" y="17400"/>
                    </a:lnTo>
                    <a:lnTo>
                      <a:pt x="5305" y="16827"/>
                    </a:lnTo>
                    <a:lnTo>
                      <a:pt x="5968" y="16064"/>
                    </a:lnTo>
                    <a:lnTo>
                      <a:pt x="6963" y="15491"/>
                    </a:lnTo>
                    <a:lnTo>
                      <a:pt x="7295" y="14918"/>
                    </a:lnTo>
                    <a:lnTo>
                      <a:pt x="7958" y="14536"/>
                    </a:lnTo>
                    <a:lnTo>
                      <a:pt x="8289" y="14155"/>
                    </a:lnTo>
                    <a:lnTo>
                      <a:pt x="8621" y="13582"/>
                    </a:lnTo>
                    <a:lnTo>
                      <a:pt x="8953" y="12791"/>
                    </a:lnTo>
                    <a:lnTo>
                      <a:pt x="9947" y="12409"/>
                    </a:lnTo>
                    <a:lnTo>
                      <a:pt x="10279" y="11645"/>
                    </a:lnTo>
                    <a:lnTo>
                      <a:pt x="10942" y="11073"/>
                    </a:lnTo>
                    <a:lnTo>
                      <a:pt x="11605" y="10309"/>
                    </a:lnTo>
                    <a:lnTo>
                      <a:pt x="12600" y="9545"/>
                    </a:lnTo>
                    <a:lnTo>
                      <a:pt x="13263" y="8591"/>
                    </a:lnTo>
                    <a:lnTo>
                      <a:pt x="15253" y="6682"/>
                    </a:lnTo>
                    <a:lnTo>
                      <a:pt x="17242" y="4391"/>
                    </a:lnTo>
                    <a:lnTo>
                      <a:pt x="18568" y="3055"/>
                    </a:lnTo>
                    <a:lnTo>
                      <a:pt x="19942" y="1718"/>
                    </a:lnTo>
                    <a:lnTo>
                      <a:pt x="21600" y="0"/>
                    </a:lnTo>
                    <a:close/>
                  </a:path>
                </a:pathLst>
              </a:custGeom>
              <a:solidFill>
                <a:srgbClr val="EDA0A3"/>
              </a:solidFill>
              <a:ln w="12700" cap="flat">
                <a:noFill/>
                <a:miter lim="400000"/>
              </a:ln>
              <a:effectLst/>
            </p:spPr>
            <p:txBody>
              <a:bodyPr wrap="square" lIns="45719" tIns="45719" rIns="45719" bIns="45719" numCol="1" anchor="t">
                <a:noAutofit/>
              </a:bodyPr>
              <a:lstStyle/>
              <a:p>
                <a:pPr algn="l">
                  <a:defRPr sz="1800"/>
                </a:pPr>
                <a:endParaRPr/>
              </a:p>
            </p:txBody>
          </p:sp>
          <p:sp>
            <p:nvSpPr>
              <p:cNvPr id="238" name="Triangle"/>
              <p:cNvSpPr/>
              <p:nvPr/>
            </p:nvSpPr>
            <p:spPr>
              <a:xfrm>
                <a:off x="723900" y="3260725"/>
                <a:ext cx="723900"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663" y="21600"/>
                    </a:lnTo>
                    <a:lnTo>
                      <a:pt x="21600" y="0"/>
                    </a:lnTo>
                    <a:close/>
                  </a:path>
                </a:pathLst>
              </a:custGeom>
              <a:solidFill>
                <a:srgbClr val="FFC7C7"/>
              </a:solidFill>
              <a:ln w="12700" cap="flat">
                <a:noFill/>
                <a:miter lim="400000"/>
              </a:ln>
              <a:effectLst/>
            </p:spPr>
            <p:txBody>
              <a:bodyPr wrap="square" lIns="45719" tIns="45719" rIns="45719" bIns="45719" numCol="1" anchor="t">
                <a:noAutofit/>
              </a:bodyPr>
              <a:lstStyle/>
              <a:p>
                <a:pPr algn="l">
                  <a:defRPr sz="1800"/>
                </a:pPr>
                <a:endParaRPr/>
              </a:p>
            </p:txBody>
          </p:sp>
          <p:sp>
            <p:nvSpPr>
              <p:cNvPr id="239" name="Triangle"/>
              <p:cNvSpPr/>
              <p:nvPr/>
            </p:nvSpPr>
            <p:spPr>
              <a:xfrm>
                <a:off x="1447800" y="3260725"/>
                <a:ext cx="74453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19021" y="21600"/>
                    </a:lnTo>
                    <a:lnTo>
                      <a:pt x="0" y="0"/>
                    </a:lnTo>
                    <a:close/>
                  </a:path>
                </a:pathLst>
              </a:custGeom>
              <a:solidFill>
                <a:srgbClr val="8F8F00"/>
              </a:solidFill>
              <a:ln w="12700" cap="flat">
                <a:noFill/>
                <a:miter lim="400000"/>
              </a:ln>
              <a:effectLst/>
            </p:spPr>
            <p:txBody>
              <a:bodyPr wrap="square" lIns="45719" tIns="45719" rIns="45719" bIns="45719" numCol="1" anchor="t">
                <a:noAutofit/>
              </a:bodyPr>
              <a:lstStyle/>
              <a:p>
                <a:pPr algn="l">
                  <a:defRPr sz="1800"/>
                </a:pPr>
                <a:endParaRPr/>
              </a:p>
            </p:txBody>
          </p:sp>
          <p:sp>
            <p:nvSpPr>
              <p:cNvPr id="240" name="Shape"/>
              <p:cNvSpPr/>
              <p:nvPr/>
            </p:nvSpPr>
            <p:spPr>
              <a:xfrm>
                <a:off x="1447800" y="3260725"/>
                <a:ext cx="733425"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55" y="764"/>
                    </a:lnTo>
                    <a:lnTo>
                      <a:pt x="982" y="1336"/>
                    </a:lnTo>
                    <a:lnTo>
                      <a:pt x="2291" y="2482"/>
                    </a:lnTo>
                    <a:lnTo>
                      <a:pt x="2618" y="2864"/>
                    </a:lnTo>
                    <a:lnTo>
                      <a:pt x="3273" y="3245"/>
                    </a:lnTo>
                    <a:lnTo>
                      <a:pt x="3600" y="3627"/>
                    </a:lnTo>
                    <a:lnTo>
                      <a:pt x="3927" y="4200"/>
                    </a:lnTo>
                    <a:lnTo>
                      <a:pt x="4255" y="4391"/>
                    </a:lnTo>
                    <a:lnTo>
                      <a:pt x="4582" y="4964"/>
                    </a:lnTo>
                    <a:lnTo>
                      <a:pt x="5236" y="5345"/>
                    </a:lnTo>
                    <a:lnTo>
                      <a:pt x="5891" y="6109"/>
                    </a:lnTo>
                    <a:lnTo>
                      <a:pt x="6545" y="6300"/>
                    </a:lnTo>
                    <a:lnTo>
                      <a:pt x="6873" y="6873"/>
                    </a:lnTo>
                    <a:lnTo>
                      <a:pt x="7200" y="7255"/>
                    </a:lnTo>
                    <a:lnTo>
                      <a:pt x="7855" y="7636"/>
                    </a:lnTo>
                    <a:lnTo>
                      <a:pt x="8182" y="8209"/>
                    </a:lnTo>
                    <a:lnTo>
                      <a:pt x="9491" y="9355"/>
                    </a:lnTo>
                    <a:lnTo>
                      <a:pt x="9818" y="10118"/>
                    </a:lnTo>
                    <a:lnTo>
                      <a:pt x="10800" y="10691"/>
                    </a:lnTo>
                    <a:lnTo>
                      <a:pt x="11455" y="11455"/>
                    </a:lnTo>
                    <a:lnTo>
                      <a:pt x="12436" y="12218"/>
                    </a:lnTo>
                    <a:lnTo>
                      <a:pt x="13091" y="13200"/>
                    </a:lnTo>
                    <a:lnTo>
                      <a:pt x="15055" y="15109"/>
                    </a:lnTo>
                    <a:lnTo>
                      <a:pt x="16364" y="16255"/>
                    </a:lnTo>
                    <a:lnTo>
                      <a:pt x="17345" y="17400"/>
                    </a:lnTo>
                    <a:lnTo>
                      <a:pt x="18655" y="18736"/>
                    </a:lnTo>
                    <a:lnTo>
                      <a:pt x="20291" y="20073"/>
                    </a:lnTo>
                    <a:lnTo>
                      <a:pt x="21600" y="21600"/>
                    </a:lnTo>
                    <a:lnTo>
                      <a:pt x="19636" y="21600"/>
                    </a:lnTo>
                    <a:lnTo>
                      <a:pt x="18327" y="20455"/>
                    </a:lnTo>
                    <a:lnTo>
                      <a:pt x="18000" y="20073"/>
                    </a:lnTo>
                    <a:lnTo>
                      <a:pt x="17345" y="19500"/>
                    </a:lnTo>
                    <a:lnTo>
                      <a:pt x="17018" y="18927"/>
                    </a:lnTo>
                    <a:lnTo>
                      <a:pt x="16364" y="18164"/>
                    </a:lnTo>
                    <a:lnTo>
                      <a:pt x="16036" y="17591"/>
                    </a:lnTo>
                    <a:lnTo>
                      <a:pt x="15709" y="17400"/>
                    </a:lnTo>
                    <a:lnTo>
                      <a:pt x="15382" y="16827"/>
                    </a:lnTo>
                    <a:lnTo>
                      <a:pt x="15055" y="16445"/>
                    </a:lnTo>
                    <a:lnTo>
                      <a:pt x="14400" y="16064"/>
                    </a:lnTo>
                    <a:lnTo>
                      <a:pt x="14073" y="15682"/>
                    </a:lnTo>
                    <a:lnTo>
                      <a:pt x="14073" y="15491"/>
                    </a:lnTo>
                    <a:lnTo>
                      <a:pt x="13418" y="14918"/>
                    </a:lnTo>
                    <a:lnTo>
                      <a:pt x="12764" y="14155"/>
                    </a:lnTo>
                    <a:lnTo>
                      <a:pt x="12436" y="13582"/>
                    </a:lnTo>
                    <a:lnTo>
                      <a:pt x="11782" y="12791"/>
                    </a:lnTo>
                    <a:lnTo>
                      <a:pt x="11127" y="12409"/>
                    </a:lnTo>
                    <a:lnTo>
                      <a:pt x="10800" y="11645"/>
                    </a:lnTo>
                    <a:lnTo>
                      <a:pt x="10145" y="11073"/>
                    </a:lnTo>
                    <a:lnTo>
                      <a:pt x="9491" y="10309"/>
                    </a:lnTo>
                    <a:lnTo>
                      <a:pt x="8509" y="9545"/>
                    </a:lnTo>
                    <a:lnTo>
                      <a:pt x="7855" y="8591"/>
                    </a:lnTo>
                    <a:lnTo>
                      <a:pt x="5891" y="6682"/>
                    </a:lnTo>
                    <a:lnTo>
                      <a:pt x="3927" y="4391"/>
                    </a:lnTo>
                    <a:lnTo>
                      <a:pt x="1309" y="1718"/>
                    </a:lnTo>
                    <a:lnTo>
                      <a:pt x="0" y="0"/>
                    </a:lnTo>
                    <a:close/>
                  </a:path>
                </a:pathLst>
              </a:custGeom>
              <a:solidFill>
                <a:srgbClr val="A6A631"/>
              </a:solidFill>
              <a:ln w="12700" cap="flat">
                <a:noFill/>
                <a:miter lim="400000"/>
              </a:ln>
              <a:effectLst/>
            </p:spPr>
            <p:txBody>
              <a:bodyPr wrap="square" lIns="45719" tIns="45719" rIns="45719" bIns="45719" numCol="1" anchor="t">
                <a:noAutofit/>
              </a:bodyPr>
              <a:lstStyle/>
              <a:p>
                <a:pPr algn="l">
                  <a:defRPr sz="1800"/>
                </a:pPr>
                <a:endParaRPr/>
              </a:p>
            </p:txBody>
          </p:sp>
          <p:sp>
            <p:nvSpPr>
              <p:cNvPr id="241" name="Shape"/>
              <p:cNvSpPr/>
              <p:nvPr/>
            </p:nvSpPr>
            <p:spPr>
              <a:xfrm>
                <a:off x="1447800" y="3260725"/>
                <a:ext cx="733425"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55" y="764"/>
                    </a:lnTo>
                    <a:lnTo>
                      <a:pt x="982" y="1336"/>
                    </a:lnTo>
                    <a:lnTo>
                      <a:pt x="2291" y="2482"/>
                    </a:lnTo>
                    <a:lnTo>
                      <a:pt x="2618" y="2864"/>
                    </a:lnTo>
                    <a:lnTo>
                      <a:pt x="3273" y="3245"/>
                    </a:lnTo>
                    <a:lnTo>
                      <a:pt x="3600" y="3627"/>
                    </a:lnTo>
                    <a:lnTo>
                      <a:pt x="3927" y="4200"/>
                    </a:lnTo>
                    <a:lnTo>
                      <a:pt x="4255" y="4391"/>
                    </a:lnTo>
                    <a:lnTo>
                      <a:pt x="4582" y="4964"/>
                    </a:lnTo>
                    <a:lnTo>
                      <a:pt x="5236" y="5345"/>
                    </a:lnTo>
                    <a:lnTo>
                      <a:pt x="5891" y="6109"/>
                    </a:lnTo>
                    <a:lnTo>
                      <a:pt x="6218" y="6300"/>
                    </a:lnTo>
                    <a:lnTo>
                      <a:pt x="6873" y="6873"/>
                    </a:lnTo>
                    <a:lnTo>
                      <a:pt x="7200" y="7255"/>
                    </a:lnTo>
                    <a:lnTo>
                      <a:pt x="7855" y="7636"/>
                    </a:lnTo>
                    <a:lnTo>
                      <a:pt x="8509" y="8782"/>
                    </a:lnTo>
                    <a:lnTo>
                      <a:pt x="9164" y="9355"/>
                    </a:lnTo>
                    <a:lnTo>
                      <a:pt x="9818" y="10118"/>
                    </a:lnTo>
                    <a:lnTo>
                      <a:pt x="10800" y="10691"/>
                    </a:lnTo>
                    <a:lnTo>
                      <a:pt x="11127" y="11455"/>
                    </a:lnTo>
                    <a:lnTo>
                      <a:pt x="12109" y="12218"/>
                    </a:lnTo>
                    <a:lnTo>
                      <a:pt x="12764" y="13200"/>
                    </a:lnTo>
                    <a:lnTo>
                      <a:pt x="14073" y="14155"/>
                    </a:lnTo>
                    <a:lnTo>
                      <a:pt x="15055" y="15109"/>
                    </a:lnTo>
                    <a:lnTo>
                      <a:pt x="16036" y="16255"/>
                    </a:lnTo>
                    <a:lnTo>
                      <a:pt x="17345" y="17400"/>
                    </a:lnTo>
                    <a:lnTo>
                      <a:pt x="19964" y="20073"/>
                    </a:lnTo>
                    <a:lnTo>
                      <a:pt x="21600" y="21600"/>
                    </a:lnTo>
                    <a:lnTo>
                      <a:pt x="19964" y="21600"/>
                    </a:lnTo>
                    <a:lnTo>
                      <a:pt x="18655" y="20455"/>
                    </a:lnTo>
                    <a:lnTo>
                      <a:pt x="18327" y="20073"/>
                    </a:lnTo>
                    <a:lnTo>
                      <a:pt x="17673" y="19500"/>
                    </a:lnTo>
                    <a:lnTo>
                      <a:pt x="17345" y="18927"/>
                    </a:lnTo>
                    <a:lnTo>
                      <a:pt x="16691" y="18164"/>
                    </a:lnTo>
                    <a:lnTo>
                      <a:pt x="16036" y="17591"/>
                    </a:lnTo>
                    <a:lnTo>
                      <a:pt x="15709" y="17400"/>
                    </a:lnTo>
                    <a:lnTo>
                      <a:pt x="15382" y="16827"/>
                    </a:lnTo>
                    <a:lnTo>
                      <a:pt x="14400" y="15682"/>
                    </a:lnTo>
                    <a:lnTo>
                      <a:pt x="14073" y="15491"/>
                    </a:lnTo>
                    <a:lnTo>
                      <a:pt x="13745" y="14918"/>
                    </a:lnTo>
                    <a:lnTo>
                      <a:pt x="13091" y="14536"/>
                    </a:lnTo>
                    <a:lnTo>
                      <a:pt x="12764" y="14155"/>
                    </a:lnTo>
                    <a:lnTo>
                      <a:pt x="12436" y="13582"/>
                    </a:lnTo>
                    <a:lnTo>
                      <a:pt x="11782" y="12791"/>
                    </a:lnTo>
                    <a:lnTo>
                      <a:pt x="11127" y="12409"/>
                    </a:lnTo>
                    <a:lnTo>
                      <a:pt x="10800" y="11645"/>
                    </a:lnTo>
                    <a:lnTo>
                      <a:pt x="10145" y="11073"/>
                    </a:lnTo>
                    <a:lnTo>
                      <a:pt x="9491" y="10309"/>
                    </a:lnTo>
                    <a:lnTo>
                      <a:pt x="8509" y="9545"/>
                    </a:lnTo>
                    <a:lnTo>
                      <a:pt x="7855" y="8591"/>
                    </a:lnTo>
                    <a:lnTo>
                      <a:pt x="5891" y="6682"/>
                    </a:lnTo>
                    <a:lnTo>
                      <a:pt x="5236" y="5536"/>
                    </a:lnTo>
                    <a:lnTo>
                      <a:pt x="3927" y="4391"/>
                    </a:lnTo>
                    <a:lnTo>
                      <a:pt x="1309" y="1718"/>
                    </a:lnTo>
                    <a:lnTo>
                      <a:pt x="0" y="0"/>
                    </a:lnTo>
                    <a:close/>
                  </a:path>
                </a:pathLst>
              </a:custGeom>
              <a:solidFill>
                <a:srgbClr val="BFBF63"/>
              </a:solidFill>
              <a:ln w="12700" cap="flat">
                <a:noFill/>
                <a:miter lim="400000"/>
              </a:ln>
              <a:effectLst/>
            </p:spPr>
            <p:txBody>
              <a:bodyPr wrap="square" lIns="45719" tIns="45719" rIns="45719" bIns="45719" numCol="1" anchor="t">
                <a:noAutofit/>
              </a:bodyPr>
              <a:lstStyle/>
              <a:p>
                <a:pPr algn="l">
                  <a:defRPr sz="1800"/>
                </a:pPr>
                <a:endParaRPr/>
              </a:p>
            </p:txBody>
          </p:sp>
          <p:sp>
            <p:nvSpPr>
              <p:cNvPr id="242" name="Shape"/>
              <p:cNvSpPr/>
              <p:nvPr/>
            </p:nvSpPr>
            <p:spPr>
              <a:xfrm>
                <a:off x="1447800" y="3260725"/>
                <a:ext cx="722313"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65" y="764"/>
                    </a:lnTo>
                    <a:lnTo>
                      <a:pt x="997" y="1336"/>
                    </a:lnTo>
                    <a:lnTo>
                      <a:pt x="2326" y="2482"/>
                    </a:lnTo>
                    <a:lnTo>
                      <a:pt x="2991" y="3245"/>
                    </a:lnTo>
                    <a:lnTo>
                      <a:pt x="3655" y="3627"/>
                    </a:lnTo>
                    <a:lnTo>
                      <a:pt x="3988" y="4200"/>
                    </a:lnTo>
                    <a:lnTo>
                      <a:pt x="4320" y="4391"/>
                    </a:lnTo>
                    <a:lnTo>
                      <a:pt x="4652" y="4964"/>
                    </a:lnTo>
                    <a:lnTo>
                      <a:pt x="5317" y="5345"/>
                    </a:lnTo>
                    <a:lnTo>
                      <a:pt x="5982" y="6109"/>
                    </a:lnTo>
                    <a:lnTo>
                      <a:pt x="6314" y="6300"/>
                    </a:lnTo>
                    <a:lnTo>
                      <a:pt x="6978" y="6873"/>
                    </a:lnTo>
                    <a:lnTo>
                      <a:pt x="7643" y="7636"/>
                    </a:lnTo>
                    <a:lnTo>
                      <a:pt x="8308" y="8209"/>
                    </a:lnTo>
                    <a:lnTo>
                      <a:pt x="8640" y="8782"/>
                    </a:lnTo>
                    <a:lnTo>
                      <a:pt x="9305" y="9355"/>
                    </a:lnTo>
                    <a:lnTo>
                      <a:pt x="9969" y="10118"/>
                    </a:lnTo>
                    <a:lnTo>
                      <a:pt x="10634" y="10691"/>
                    </a:lnTo>
                    <a:lnTo>
                      <a:pt x="11298" y="11455"/>
                    </a:lnTo>
                    <a:lnTo>
                      <a:pt x="12295" y="12218"/>
                    </a:lnTo>
                    <a:lnTo>
                      <a:pt x="12960" y="13200"/>
                    </a:lnTo>
                    <a:lnTo>
                      <a:pt x="13957" y="14155"/>
                    </a:lnTo>
                    <a:lnTo>
                      <a:pt x="15286" y="15109"/>
                    </a:lnTo>
                    <a:lnTo>
                      <a:pt x="16283" y="16255"/>
                    </a:lnTo>
                    <a:lnTo>
                      <a:pt x="17612" y="17400"/>
                    </a:lnTo>
                    <a:lnTo>
                      <a:pt x="18609" y="18736"/>
                    </a:lnTo>
                    <a:lnTo>
                      <a:pt x="20271" y="20073"/>
                    </a:lnTo>
                    <a:lnTo>
                      <a:pt x="21600" y="21600"/>
                    </a:lnTo>
                    <a:lnTo>
                      <a:pt x="20271" y="21600"/>
                    </a:lnTo>
                    <a:lnTo>
                      <a:pt x="19606" y="21027"/>
                    </a:lnTo>
                    <a:lnTo>
                      <a:pt x="19274" y="20455"/>
                    </a:lnTo>
                    <a:lnTo>
                      <a:pt x="18609" y="20073"/>
                    </a:lnTo>
                    <a:lnTo>
                      <a:pt x="18277" y="19500"/>
                    </a:lnTo>
                    <a:lnTo>
                      <a:pt x="17612" y="18927"/>
                    </a:lnTo>
                    <a:lnTo>
                      <a:pt x="16948" y="18164"/>
                    </a:lnTo>
                    <a:lnTo>
                      <a:pt x="16615" y="17591"/>
                    </a:lnTo>
                    <a:lnTo>
                      <a:pt x="16283" y="17400"/>
                    </a:lnTo>
                    <a:lnTo>
                      <a:pt x="15951" y="16827"/>
                    </a:lnTo>
                    <a:lnTo>
                      <a:pt x="15286" y="16064"/>
                    </a:lnTo>
                    <a:lnTo>
                      <a:pt x="14289" y="15491"/>
                    </a:lnTo>
                    <a:lnTo>
                      <a:pt x="13957" y="14918"/>
                    </a:lnTo>
                    <a:lnTo>
                      <a:pt x="13625" y="14536"/>
                    </a:lnTo>
                    <a:lnTo>
                      <a:pt x="12960" y="14155"/>
                    </a:lnTo>
                    <a:lnTo>
                      <a:pt x="12628" y="13582"/>
                    </a:lnTo>
                    <a:lnTo>
                      <a:pt x="12295" y="12791"/>
                    </a:lnTo>
                    <a:lnTo>
                      <a:pt x="11631" y="12409"/>
                    </a:lnTo>
                    <a:lnTo>
                      <a:pt x="10966" y="11645"/>
                    </a:lnTo>
                    <a:lnTo>
                      <a:pt x="10302" y="11073"/>
                    </a:lnTo>
                    <a:lnTo>
                      <a:pt x="8972" y="9545"/>
                    </a:lnTo>
                    <a:lnTo>
                      <a:pt x="5982" y="6682"/>
                    </a:lnTo>
                    <a:lnTo>
                      <a:pt x="5317" y="5536"/>
                    </a:lnTo>
                    <a:lnTo>
                      <a:pt x="3988" y="4391"/>
                    </a:lnTo>
                    <a:lnTo>
                      <a:pt x="1329" y="1718"/>
                    </a:lnTo>
                    <a:lnTo>
                      <a:pt x="0" y="0"/>
                    </a:lnTo>
                    <a:close/>
                  </a:path>
                </a:pathLst>
              </a:custGeom>
              <a:solidFill>
                <a:srgbClr val="D4D18F"/>
              </a:solidFill>
              <a:ln w="12700" cap="flat">
                <a:noFill/>
                <a:miter lim="400000"/>
              </a:ln>
              <a:effectLst/>
            </p:spPr>
            <p:txBody>
              <a:bodyPr wrap="square" lIns="45719" tIns="45719" rIns="45719" bIns="45719" numCol="1" anchor="t">
                <a:noAutofit/>
              </a:bodyPr>
              <a:lstStyle/>
              <a:p>
                <a:pPr algn="l">
                  <a:defRPr sz="1800"/>
                </a:pPr>
                <a:endParaRPr/>
              </a:p>
            </p:txBody>
          </p:sp>
          <p:sp>
            <p:nvSpPr>
              <p:cNvPr id="243" name="Shape"/>
              <p:cNvSpPr/>
              <p:nvPr/>
            </p:nvSpPr>
            <p:spPr>
              <a:xfrm>
                <a:off x="1447800" y="3260725"/>
                <a:ext cx="722313"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65" y="764"/>
                    </a:lnTo>
                    <a:lnTo>
                      <a:pt x="997" y="1336"/>
                    </a:lnTo>
                    <a:lnTo>
                      <a:pt x="2326" y="2482"/>
                    </a:lnTo>
                    <a:lnTo>
                      <a:pt x="2991" y="3245"/>
                    </a:lnTo>
                    <a:lnTo>
                      <a:pt x="3655" y="3627"/>
                    </a:lnTo>
                    <a:lnTo>
                      <a:pt x="3988" y="4200"/>
                    </a:lnTo>
                    <a:lnTo>
                      <a:pt x="4320" y="4391"/>
                    </a:lnTo>
                    <a:lnTo>
                      <a:pt x="4652" y="4964"/>
                    </a:lnTo>
                    <a:lnTo>
                      <a:pt x="5317" y="5345"/>
                    </a:lnTo>
                    <a:lnTo>
                      <a:pt x="5649" y="5727"/>
                    </a:lnTo>
                    <a:lnTo>
                      <a:pt x="5649" y="6109"/>
                    </a:lnTo>
                    <a:lnTo>
                      <a:pt x="5982" y="6300"/>
                    </a:lnTo>
                    <a:lnTo>
                      <a:pt x="6646" y="6873"/>
                    </a:lnTo>
                    <a:lnTo>
                      <a:pt x="6978" y="7255"/>
                    </a:lnTo>
                    <a:lnTo>
                      <a:pt x="7643" y="7636"/>
                    </a:lnTo>
                    <a:lnTo>
                      <a:pt x="7975" y="8209"/>
                    </a:lnTo>
                    <a:lnTo>
                      <a:pt x="8640" y="8782"/>
                    </a:lnTo>
                    <a:lnTo>
                      <a:pt x="8972" y="9355"/>
                    </a:lnTo>
                    <a:lnTo>
                      <a:pt x="9969" y="10118"/>
                    </a:lnTo>
                    <a:lnTo>
                      <a:pt x="10302" y="10691"/>
                    </a:lnTo>
                    <a:lnTo>
                      <a:pt x="11298" y="11455"/>
                    </a:lnTo>
                    <a:lnTo>
                      <a:pt x="11963" y="12218"/>
                    </a:lnTo>
                    <a:lnTo>
                      <a:pt x="12960" y="13200"/>
                    </a:lnTo>
                    <a:lnTo>
                      <a:pt x="14954" y="15109"/>
                    </a:lnTo>
                    <a:lnTo>
                      <a:pt x="15951" y="16255"/>
                    </a:lnTo>
                    <a:lnTo>
                      <a:pt x="17280" y="17400"/>
                    </a:lnTo>
                    <a:lnTo>
                      <a:pt x="19938" y="20073"/>
                    </a:lnTo>
                    <a:lnTo>
                      <a:pt x="21600" y="21600"/>
                    </a:lnTo>
                    <a:lnTo>
                      <a:pt x="20603" y="21600"/>
                    </a:lnTo>
                    <a:lnTo>
                      <a:pt x="19938" y="21027"/>
                    </a:lnTo>
                    <a:lnTo>
                      <a:pt x="19606" y="20455"/>
                    </a:lnTo>
                    <a:lnTo>
                      <a:pt x="18942" y="20073"/>
                    </a:lnTo>
                    <a:lnTo>
                      <a:pt x="18277" y="19500"/>
                    </a:lnTo>
                    <a:lnTo>
                      <a:pt x="17945" y="18927"/>
                    </a:lnTo>
                    <a:lnTo>
                      <a:pt x="17612" y="18545"/>
                    </a:lnTo>
                    <a:lnTo>
                      <a:pt x="16948" y="18164"/>
                    </a:lnTo>
                    <a:lnTo>
                      <a:pt x="16948" y="17591"/>
                    </a:lnTo>
                    <a:lnTo>
                      <a:pt x="16283" y="17400"/>
                    </a:lnTo>
                    <a:lnTo>
                      <a:pt x="15951" y="16827"/>
                    </a:lnTo>
                    <a:lnTo>
                      <a:pt x="14954" y="15682"/>
                    </a:lnTo>
                    <a:lnTo>
                      <a:pt x="14622" y="15491"/>
                    </a:lnTo>
                    <a:lnTo>
                      <a:pt x="14289" y="14918"/>
                    </a:lnTo>
                    <a:lnTo>
                      <a:pt x="13625" y="14536"/>
                    </a:lnTo>
                    <a:lnTo>
                      <a:pt x="13292" y="14155"/>
                    </a:lnTo>
                    <a:lnTo>
                      <a:pt x="12960" y="13582"/>
                    </a:lnTo>
                    <a:lnTo>
                      <a:pt x="12295" y="12791"/>
                    </a:lnTo>
                    <a:lnTo>
                      <a:pt x="11631" y="12409"/>
                    </a:lnTo>
                    <a:lnTo>
                      <a:pt x="11298" y="11645"/>
                    </a:lnTo>
                    <a:lnTo>
                      <a:pt x="10302" y="11073"/>
                    </a:lnTo>
                    <a:lnTo>
                      <a:pt x="8972" y="9545"/>
                    </a:lnTo>
                    <a:lnTo>
                      <a:pt x="7975" y="8591"/>
                    </a:lnTo>
                    <a:lnTo>
                      <a:pt x="7311" y="7636"/>
                    </a:lnTo>
                    <a:lnTo>
                      <a:pt x="5982" y="6682"/>
                    </a:lnTo>
                    <a:lnTo>
                      <a:pt x="5317" y="5536"/>
                    </a:lnTo>
                    <a:lnTo>
                      <a:pt x="3988" y="4391"/>
                    </a:lnTo>
                    <a:lnTo>
                      <a:pt x="1329" y="1718"/>
                    </a:lnTo>
                    <a:lnTo>
                      <a:pt x="0" y="0"/>
                    </a:lnTo>
                    <a:close/>
                  </a:path>
                </a:pathLst>
              </a:custGeom>
              <a:solidFill>
                <a:srgbClr val="EBE8C0"/>
              </a:solidFill>
              <a:ln w="12700" cap="flat">
                <a:noFill/>
                <a:miter lim="400000"/>
              </a:ln>
              <a:effectLst/>
            </p:spPr>
            <p:txBody>
              <a:bodyPr wrap="square" lIns="45719" tIns="45719" rIns="45719" bIns="45719" numCol="1" anchor="t">
                <a:noAutofit/>
              </a:bodyPr>
              <a:lstStyle/>
              <a:p>
                <a:pPr algn="l">
                  <a:defRPr sz="1800"/>
                </a:pPr>
                <a:endParaRPr/>
              </a:p>
            </p:txBody>
          </p:sp>
          <p:sp>
            <p:nvSpPr>
              <p:cNvPr id="244" name="Triangle"/>
              <p:cNvSpPr/>
              <p:nvPr/>
            </p:nvSpPr>
            <p:spPr>
              <a:xfrm>
                <a:off x="1447800" y="3260725"/>
                <a:ext cx="711200"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263" y="21600"/>
                    </a:lnTo>
                    <a:lnTo>
                      <a:pt x="0" y="0"/>
                    </a:lnTo>
                    <a:close/>
                  </a:path>
                </a:pathLst>
              </a:custGeom>
              <a:solidFill>
                <a:srgbClr val="FFFFF0"/>
              </a:solidFill>
              <a:ln w="12700" cap="flat">
                <a:noFill/>
                <a:miter lim="400000"/>
              </a:ln>
              <a:effectLst/>
            </p:spPr>
            <p:txBody>
              <a:bodyPr wrap="square" lIns="45719" tIns="45719" rIns="45719" bIns="45719" numCol="1" anchor="t">
                <a:noAutofit/>
              </a:bodyPr>
              <a:lstStyle/>
              <a:p>
                <a:pPr algn="l">
                  <a:defRPr sz="1800"/>
                </a:pPr>
                <a:endParaRPr/>
              </a:p>
            </p:txBody>
          </p:sp>
          <p:sp>
            <p:nvSpPr>
              <p:cNvPr id="245" name="Triangle"/>
              <p:cNvSpPr/>
              <p:nvPr/>
            </p:nvSpPr>
            <p:spPr>
              <a:xfrm>
                <a:off x="823912" y="3260725"/>
                <a:ext cx="6238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308" y="21600"/>
                    </a:lnTo>
                    <a:lnTo>
                      <a:pt x="21600" y="0"/>
                    </a:lnTo>
                    <a:close/>
                  </a:path>
                </a:pathLst>
              </a:custGeom>
              <a:solidFill>
                <a:srgbClr val="990005"/>
              </a:solidFill>
              <a:ln w="12700" cap="flat">
                <a:noFill/>
                <a:miter lim="400000"/>
              </a:ln>
              <a:effectLst/>
            </p:spPr>
            <p:txBody>
              <a:bodyPr wrap="square" lIns="45719" tIns="45719" rIns="45719" bIns="45719" numCol="1" anchor="t">
                <a:noAutofit/>
              </a:bodyPr>
              <a:lstStyle/>
              <a:p>
                <a:pPr algn="l">
                  <a:defRPr sz="1800"/>
                </a:pPr>
                <a:endParaRPr/>
              </a:p>
            </p:txBody>
          </p:sp>
          <p:sp>
            <p:nvSpPr>
              <p:cNvPr id="246" name="Shape"/>
              <p:cNvSpPr/>
              <p:nvPr/>
            </p:nvSpPr>
            <p:spPr>
              <a:xfrm>
                <a:off x="823912" y="3260725"/>
                <a:ext cx="6238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1" y="764"/>
                    </a:lnTo>
                    <a:lnTo>
                      <a:pt x="20446" y="1336"/>
                    </a:lnTo>
                    <a:lnTo>
                      <a:pt x="19676" y="1909"/>
                    </a:lnTo>
                    <a:lnTo>
                      <a:pt x="19237" y="2482"/>
                    </a:lnTo>
                    <a:lnTo>
                      <a:pt x="18467" y="2864"/>
                    </a:lnTo>
                    <a:lnTo>
                      <a:pt x="18467" y="3245"/>
                    </a:lnTo>
                    <a:lnTo>
                      <a:pt x="17698" y="3627"/>
                    </a:lnTo>
                    <a:lnTo>
                      <a:pt x="17698" y="4200"/>
                    </a:lnTo>
                    <a:lnTo>
                      <a:pt x="16928" y="4391"/>
                    </a:lnTo>
                    <a:lnTo>
                      <a:pt x="16544" y="4964"/>
                    </a:lnTo>
                    <a:lnTo>
                      <a:pt x="16544" y="5345"/>
                    </a:lnTo>
                    <a:lnTo>
                      <a:pt x="15774" y="6109"/>
                    </a:lnTo>
                    <a:lnTo>
                      <a:pt x="15005" y="6300"/>
                    </a:lnTo>
                    <a:lnTo>
                      <a:pt x="14620" y="6873"/>
                    </a:lnTo>
                    <a:lnTo>
                      <a:pt x="14620" y="7255"/>
                    </a:lnTo>
                    <a:lnTo>
                      <a:pt x="13850" y="7636"/>
                    </a:lnTo>
                    <a:lnTo>
                      <a:pt x="13466" y="8209"/>
                    </a:lnTo>
                    <a:lnTo>
                      <a:pt x="12696" y="8782"/>
                    </a:lnTo>
                    <a:lnTo>
                      <a:pt x="12311" y="9355"/>
                    </a:lnTo>
                    <a:lnTo>
                      <a:pt x="11542" y="10118"/>
                    </a:lnTo>
                    <a:lnTo>
                      <a:pt x="11157" y="10691"/>
                    </a:lnTo>
                    <a:lnTo>
                      <a:pt x="9618" y="12218"/>
                    </a:lnTo>
                    <a:lnTo>
                      <a:pt x="8464" y="13200"/>
                    </a:lnTo>
                    <a:lnTo>
                      <a:pt x="7695" y="14155"/>
                    </a:lnTo>
                    <a:lnTo>
                      <a:pt x="6540" y="15109"/>
                    </a:lnTo>
                    <a:lnTo>
                      <a:pt x="5771" y="16255"/>
                    </a:lnTo>
                    <a:lnTo>
                      <a:pt x="4232" y="17400"/>
                    </a:lnTo>
                    <a:lnTo>
                      <a:pt x="3078" y="18736"/>
                    </a:lnTo>
                    <a:lnTo>
                      <a:pt x="1539" y="20073"/>
                    </a:lnTo>
                    <a:lnTo>
                      <a:pt x="0" y="21600"/>
                    </a:lnTo>
                    <a:lnTo>
                      <a:pt x="1924" y="21600"/>
                    </a:lnTo>
                    <a:lnTo>
                      <a:pt x="2693" y="21027"/>
                    </a:lnTo>
                    <a:lnTo>
                      <a:pt x="3078" y="20455"/>
                    </a:lnTo>
                    <a:lnTo>
                      <a:pt x="3847" y="20073"/>
                    </a:lnTo>
                    <a:lnTo>
                      <a:pt x="4617" y="18927"/>
                    </a:lnTo>
                    <a:lnTo>
                      <a:pt x="5386" y="18164"/>
                    </a:lnTo>
                    <a:lnTo>
                      <a:pt x="5771" y="17591"/>
                    </a:lnTo>
                    <a:lnTo>
                      <a:pt x="6156" y="17400"/>
                    </a:lnTo>
                    <a:lnTo>
                      <a:pt x="6540" y="16827"/>
                    </a:lnTo>
                    <a:lnTo>
                      <a:pt x="6540" y="16445"/>
                    </a:lnTo>
                    <a:lnTo>
                      <a:pt x="6925" y="16064"/>
                    </a:lnTo>
                    <a:lnTo>
                      <a:pt x="8079" y="15491"/>
                    </a:lnTo>
                    <a:lnTo>
                      <a:pt x="8079" y="14918"/>
                    </a:lnTo>
                    <a:lnTo>
                      <a:pt x="8464" y="14536"/>
                    </a:lnTo>
                    <a:lnTo>
                      <a:pt x="9234" y="14155"/>
                    </a:lnTo>
                    <a:lnTo>
                      <a:pt x="9618" y="13582"/>
                    </a:lnTo>
                    <a:lnTo>
                      <a:pt x="10003" y="12791"/>
                    </a:lnTo>
                    <a:lnTo>
                      <a:pt x="10773" y="12409"/>
                    </a:lnTo>
                    <a:lnTo>
                      <a:pt x="11157" y="11645"/>
                    </a:lnTo>
                    <a:lnTo>
                      <a:pt x="11542" y="11073"/>
                    </a:lnTo>
                    <a:lnTo>
                      <a:pt x="13081" y="9545"/>
                    </a:lnTo>
                    <a:lnTo>
                      <a:pt x="14620" y="7636"/>
                    </a:lnTo>
                    <a:lnTo>
                      <a:pt x="15774" y="6682"/>
                    </a:lnTo>
                    <a:lnTo>
                      <a:pt x="16544" y="5536"/>
                    </a:lnTo>
                    <a:lnTo>
                      <a:pt x="17698" y="4391"/>
                    </a:lnTo>
                    <a:lnTo>
                      <a:pt x="18852" y="3055"/>
                    </a:lnTo>
                    <a:lnTo>
                      <a:pt x="20061" y="1718"/>
                    </a:lnTo>
                    <a:lnTo>
                      <a:pt x="21600" y="0"/>
                    </a:lnTo>
                    <a:close/>
                  </a:path>
                </a:pathLst>
              </a:custGeom>
              <a:solidFill>
                <a:srgbClr val="B0292E"/>
              </a:solidFill>
              <a:ln w="12700" cap="flat">
                <a:noFill/>
                <a:miter lim="400000"/>
              </a:ln>
              <a:effectLst/>
            </p:spPr>
            <p:txBody>
              <a:bodyPr wrap="square" lIns="45719" tIns="45719" rIns="45719" bIns="45719" numCol="1" anchor="t">
                <a:noAutofit/>
              </a:bodyPr>
              <a:lstStyle/>
              <a:p>
                <a:pPr algn="l">
                  <a:defRPr sz="1800"/>
                </a:pPr>
                <a:endParaRPr/>
              </a:p>
            </p:txBody>
          </p:sp>
          <p:sp>
            <p:nvSpPr>
              <p:cNvPr id="247" name="Shape"/>
              <p:cNvSpPr/>
              <p:nvPr/>
            </p:nvSpPr>
            <p:spPr>
              <a:xfrm>
                <a:off x="823912" y="3260725"/>
                <a:ext cx="6238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31" y="764"/>
                    </a:lnTo>
                    <a:lnTo>
                      <a:pt x="20446" y="1336"/>
                    </a:lnTo>
                    <a:lnTo>
                      <a:pt x="19676" y="1909"/>
                    </a:lnTo>
                    <a:lnTo>
                      <a:pt x="19237" y="2482"/>
                    </a:lnTo>
                    <a:lnTo>
                      <a:pt x="18467" y="3245"/>
                    </a:lnTo>
                    <a:lnTo>
                      <a:pt x="17698" y="3627"/>
                    </a:lnTo>
                    <a:lnTo>
                      <a:pt x="17698" y="4200"/>
                    </a:lnTo>
                    <a:lnTo>
                      <a:pt x="16928" y="4391"/>
                    </a:lnTo>
                    <a:lnTo>
                      <a:pt x="16544" y="4964"/>
                    </a:lnTo>
                    <a:lnTo>
                      <a:pt x="16544" y="5345"/>
                    </a:lnTo>
                    <a:lnTo>
                      <a:pt x="15774" y="6109"/>
                    </a:lnTo>
                    <a:lnTo>
                      <a:pt x="15005" y="6300"/>
                    </a:lnTo>
                    <a:lnTo>
                      <a:pt x="15005" y="6873"/>
                    </a:lnTo>
                    <a:lnTo>
                      <a:pt x="14620" y="7255"/>
                    </a:lnTo>
                    <a:lnTo>
                      <a:pt x="13850" y="7636"/>
                    </a:lnTo>
                    <a:lnTo>
                      <a:pt x="13081" y="8782"/>
                    </a:lnTo>
                    <a:lnTo>
                      <a:pt x="12311" y="9355"/>
                    </a:lnTo>
                    <a:lnTo>
                      <a:pt x="11927" y="10118"/>
                    </a:lnTo>
                    <a:lnTo>
                      <a:pt x="11157" y="10691"/>
                    </a:lnTo>
                    <a:lnTo>
                      <a:pt x="9618" y="12218"/>
                    </a:lnTo>
                    <a:lnTo>
                      <a:pt x="8464" y="13200"/>
                    </a:lnTo>
                    <a:lnTo>
                      <a:pt x="7695" y="14155"/>
                    </a:lnTo>
                    <a:lnTo>
                      <a:pt x="6540" y="15109"/>
                    </a:lnTo>
                    <a:lnTo>
                      <a:pt x="5771" y="16255"/>
                    </a:lnTo>
                    <a:lnTo>
                      <a:pt x="4617" y="17400"/>
                    </a:lnTo>
                    <a:lnTo>
                      <a:pt x="3078" y="18736"/>
                    </a:lnTo>
                    <a:lnTo>
                      <a:pt x="1924" y="20073"/>
                    </a:lnTo>
                    <a:lnTo>
                      <a:pt x="0" y="21600"/>
                    </a:lnTo>
                    <a:lnTo>
                      <a:pt x="1924" y="21600"/>
                    </a:lnTo>
                    <a:lnTo>
                      <a:pt x="2693" y="21027"/>
                    </a:lnTo>
                    <a:lnTo>
                      <a:pt x="3078" y="20455"/>
                    </a:lnTo>
                    <a:lnTo>
                      <a:pt x="3463" y="20073"/>
                    </a:lnTo>
                    <a:lnTo>
                      <a:pt x="4232" y="19500"/>
                    </a:lnTo>
                    <a:lnTo>
                      <a:pt x="4617" y="18927"/>
                    </a:lnTo>
                    <a:lnTo>
                      <a:pt x="5002" y="18545"/>
                    </a:lnTo>
                    <a:lnTo>
                      <a:pt x="5002" y="18164"/>
                    </a:lnTo>
                    <a:lnTo>
                      <a:pt x="5771" y="17591"/>
                    </a:lnTo>
                    <a:lnTo>
                      <a:pt x="6156" y="17400"/>
                    </a:lnTo>
                    <a:lnTo>
                      <a:pt x="6156" y="16827"/>
                    </a:lnTo>
                    <a:lnTo>
                      <a:pt x="7310" y="15682"/>
                    </a:lnTo>
                    <a:lnTo>
                      <a:pt x="7695" y="15491"/>
                    </a:lnTo>
                    <a:lnTo>
                      <a:pt x="8079" y="14918"/>
                    </a:lnTo>
                    <a:lnTo>
                      <a:pt x="8849" y="14155"/>
                    </a:lnTo>
                    <a:lnTo>
                      <a:pt x="9234" y="13582"/>
                    </a:lnTo>
                    <a:lnTo>
                      <a:pt x="10003" y="12791"/>
                    </a:lnTo>
                    <a:lnTo>
                      <a:pt x="11157" y="11645"/>
                    </a:lnTo>
                    <a:lnTo>
                      <a:pt x="11542" y="11073"/>
                    </a:lnTo>
                    <a:lnTo>
                      <a:pt x="13081" y="9545"/>
                    </a:lnTo>
                    <a:lnTo>
                      <a:pt x="14620" y="7636"/>
                    </a:lnTo>
                    <a:lnTo>
                      <a:pt x="15774" y="6682"/>
                    </a:lnTo>
                    <a:lnTo>
                      <a:pt x="16544" y="5536"/>
                    </a:lnTo>
                    <a:lnTo>
                      <a:pt x="17698" y="4391"/>
                    </a:lnTo>
                    <a:lnTo>
                      <a:pt x="18852" y="3055"/>
                    </a:lnTo>
                    <a:lnTo>
                      <a:pt x="20061" y="1718"/>
                    </a:lnTo>
                    <a:lnTo>
                      <a:pt x="21600" y="0"/>
                    </a:lnTo>
                    <a:close/>
                  </a:path>
                </a:pathLst>
              </a:custGeom>
              <a:solidFill>
                <a:srgbClr val="C24F52"/>
              </a:solidFill>
              <a:ln w="12700" cap="flat">
                <a:noFill/>
                <a:miter lim="400000"/>
              </a:ln>
              <a:effectLst/>
            </p:spPr>
            <p:txBody>
              <a:bodyPr wrap="square" lIns="45719" tIns="45719" rIns="45719" bIns="45719" numCol="1" anchor="t">
                <a:noAutofit/>
              </a:bodyPr>
              <a:lstStyle/>
              <a:p>
                <a:pPr algn="l">
                  <a:defRPr sz="1800"/>
                </a:pPr>
                <a:endParaRPr/>
              </a:p>
            </p:txBody>
          </p:sp>
          <p:sp>
            <p:nvSpPr>
              <p:cNvPr id="248" name="Shape"/>
              <p:cNvSpPr/>
              <p:nvPr/>
            </p:nvSpPr>
            <p:spPr>
              <a:xfrm>
                <a:off x="846137" y="3260725"/>
                <a:ext cx="601663"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02" y="764"/>
                    </a:lnTo>
                    <a:lnTo>
                      <a:pt x="20403" y="1336"/>
                    </a:lnTo>
                    <a:lnTo>
                      <a:pt x="19605" y="1909"/>
                    </a:lnTo>
                    <a:lnTo>
                      <a:pt x="19149" y="2482"/>
                    </a:lnTo>
                    <a:lnTo>
                      <a:pt x="17953" y="3627"/>
                    </a:lnTo>
                    <a:lnTo>
                      <a:pt x="17554" y="4200"/>
                    </a:lnTo>
                    <a:lnTo>
                      <a:pt x="16756" y="4391"/>
                    </a:lnTo>
                    <a:lnTo>
                      <a:pt x="16756" y="4964"/>
                    </a:lnTo>
                    <a:lnTo>
                      <a:pt x="15559" y="6109"/>
                    </a:lnTo>
                    <a:lnTo>
                      <a:pt x="14761" y="6300"/>
                    </a:lnTo>
                    <a:lnTo>
                      <a:pt x="14761" y="6873"/>
                    </a:lnTo>
                    <a:lnTo>
                      <a:pt x="13963" y="7636"/>
                    </a:lnTo>
                    <a:lnTo>
                      <a:pt x="13165" y="8209"/>
                    </a:lnTo>
                    <a:lnTo>
                      <a:pt x="12367" y="9355"/>
                    </a:lnTo>
                    <a:lnTo>
                      <a:pt x="11569" y="10118"/>
                    </a:lnTo>
                    <a:lnTo>
                      <a:pt x="10772" y="10691"/>
                    </a:lnTo>
                    <a:lnTo>
                      <a:pt x="10373" y="11455"/>
                    </a:lnTo>
                    <a:lnTo>
                      <a:pt x="9176" y="12218"/>
                    </a:lnTo>
                    <a:lnTo>
                      <a:pt x="8378" y="13200"/>
                    </a:lnTo>
                    <a:lnTo>
                      <a:pt x="7580" y="14155"/>
                    </a:lnTo>
                    <a:lnTo>
                      <a:pt x="6383" y="15109"/>
                    </a:lnTo>
                    <a:lnTo>
                      <a:pt x="3989" y="17400"/>
                    </a:lnTo>
                    <a:lnTo>
                      <a:pt x="2394" y="18736"/>
                    </a:lnTo>
                    <a:lnTo>
                      <a:pt x="1197" y="20073"/>
                    </a:lnTo>
                    <a:lnTo>
                      <a:pt x="0" y="21600"/>
                    </a:lnTo>
                    <a:lnTo>
                      <a:pt x="798" y="21600"/>
                    </a:lnTo>
                    <a:lnTo>
                      <a:pt x="1596" y="21027"/>
                    </a:lnTo>
                    <a:lnTo>
                      <a:pt x="1995" y="20455"/>
                    </a:lnTo>
                    <a:lnTo>
                      <a:pt x="2394" y="20073"/>
                    </a:lnTo>
                    <a:lnTo>
                      <a:pt x="3192" y="19500"/>
                    </a:lnTo>
                    <a:lnTo>
                      <a:pt x="3591" y="18927"/>
                    </a:lnTo>
                    <a:lnTo>
                      <a:pt x="4388" y="18164"/>
                    </a:lnTo>
                    <a:lnTo>
                      <a:pt x="4787" y="17591"/>
                    </a:lnTo>
                    <a:lnTo>
                      <a:pt x="5186" y="17400"/>
                    </a:lnTo>
                    <a:lnTo>
                      <a:pt x="5585" y="16827"/>
                    </a:lnTo>
                    <a:lnTo>
                      <a:pt x="6383" y="16064"/>
                    </a:lnTo>
                    <a:lnTo>
                      <a:pt x="6383" y="15682"/>
                    </a:lnTo>
                    <a:lnTo>
                      <a:pt x="7181" y="15491"/>
                    </a:lnTo>
                    <a:lnTo>
                      <a:pt x="7580" y="14918"/>
                    </a:lnTo>
                    <a:lnTo>
                      <a:pt x="7979" y="14536"/>
                    </a:lnTo>
                    <a:lnTo>
                      <a:pt x="7979" y="14155"/>
                    </a:lnTo>
                    <a:lnTo>
                      <a:pt x="8777" y="13582"/>
                    </a:lnTo>
                    <a:lnTo>
                      <a:pt x="9176" y="12791"/>
                    </a:lnTo>
                    <a:lnTo>
                      <a:pt x="10373" y="11645"/>
                    </a:lnTo>
                    <a:lnTo>
                      <a:pt x="11170" y="11073"/>
                    </a:lnTo>
                    <a:lnTo>
                      <a:pt x="11569" y="10309"/>
                    </a:lnTo>
                    <a:lnTo>
                      <a:pt x="12367" y="9545"/>
                    </a:lnTo>
                    <a:lnTo>
                      <a:pt x="13165" y="8591"/>
                    </a:lnTo>
                    <a:lnTo>
                      <a:pt x="14362" y="7636"/>
                    </a:lnTo>
                    <a:lnTo>
                      <a:pt x="15160" y="6682"/>
                    </a:lnTo>
                    <a:lnTo>
                      <a:pt x="17554" y="4391"/>
                    </a:lnTo>
                    <a:lnTo>
                      <a:pt x="18750" y="3055"/>
                    </a:lnTo>
                    <a:lnTo>
                      <a:pt x="20004" y="1718"/>
                    </a:lnTo>
                    <a:lnTo>
                      <a:pt x="21600" y="0"/>
                    </a:lnTo>
                    <a:close/>
                  </a:path>
                </a:pathLst>
              </a:custGeom>
              <a:solidFill>
                <a:srgbClr val="D9787D"/>
              </a:solidFill>
              <a:ln w="12700" cap="flat">
                <a:noFill/>
                <a:miter lim="400000"/>
              </a:ln>
              <a:effectLst/>
            </p:spPr>
            <p:txBody>
              <a:bodyPr wrap="square" lIns="45719" tIns="45719" rIns="45719" bIns="45719" numCol="1" anchor="t">
                <a:noAutofit/>
              </a:bodyPr>
              <a:lstStyle/>
              <a:p>
                <a:pPr algn="l">
                  <a:defRPr sz="1800"/>
                </a:pPr>
                <a:endParaRPr/>
              </a:p>
            </p:txBody>
          </p:sp>
          <p:sp>
            <p:nvSpPr>
              <p:cNvPr id="249" name="Shape"/>
              <p:cNvSpPr/>
              <p:nvPr/>
            </p:nvSpPr>
            <p:spPr>
              <a:xfrm>
                <a:off x="846137" y="3260725"/>
                <a:ext cx="601663"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802" y="764"/>
                    </a:lnTo>
                    <a:lnTo>
                      <a:pt x="20403" y="1336"/>
                    </a:lnTo>
                    <a:lnTo>
                      <a:pt x="19605" y="1909"/>
                    </a:lnTo>
                    <a:lnTo>
                      <a:pt x="19149" y="2482"/>
                    </a:lnTo>
                    <a:lnTo>
                      <a:pt x="17953" y="3627"/>
                    </a:lnTo>
                    <a:lnTo>
                      <a:pt x="17554" y="4200"/>
                    </a:lnTo>
                    <a:lnTo>
                      <a:pt x="16756" y="4391"/>
                    </a:lnTo>
                    <a:lnTo>
                      <a:pt x="16756" y="4964"/>
                    </a:lnTo>
                    <a:lnTo>
                      <a:pt x="15559" y="6109"/>
                    </a:lnTo>
                    <a:lnTo>
                      <a:pt x="15160" y="6300"/>
                    </a:lnTo>
                    <a:lnTo>
                      <a:pt x="14761" y="6873"/>
                    </a:lnTo>
                    <a:lnTo>
                      <a:pt x="13963" y="7636"/>
                    </a:lnTo>
                    <a:lnTo>
                      <a:pt x="13165" y="8209"/>
                    </a:lnTo>
                    <a:lnTo>
                      <a:pt x="12367" y="9355"/>
                    </a:lnTo>
                    <a:lnTo>
                      <a:pt x="11569" y="10118"/>
                    </a:lnTo>
                    <a:lnTo>
                      <a:pt x="10772" y="10691"/>
                    </a:lnTo>
                    <a:lnTo>
                      <a:pt x="10373" y="11455"/>
                    </a:lnTo>
                    <a:lnTo>
                      <a:pt x="9575" y="12218"/>
                    </a:lnTo>
                    <a:lnTo>
                      <a:pt x="8378" y="13200"/>
                    </a:lnTo>
                    <a:lnTo>
                      <a:pt x="7580" y="14155"/>
                    </a:lnTo>
                    <a:lnTo>
                      <a:pt x="6383" y="15109"/>
                    </a:lnTo>
                    <a:lnTo>
                      <a:pt x="5585" y="16255"/>
                    </a:lnTo>
                    <a:lnTo>
                      <a:pt x="3989" y="17400"/>
                    </a:lnTo>
                    <a:lnTo>
                      <a:pt x="2793" y="18736"/>
                    </a:lnTo>
                    <a:lnTo>
                      <a:pt x="1197" y="20073"/>
                    </a:lnTo>
                    <a:lnTo>
                      <a:pt x="0" y="21600"/>
                    </a:lnTo>
                    <a:lnTo>
                      <a:pt x="798" y="21600"/>
                    </a:lnTo>
                    <a:lnTo>
                      <a:pt x="1197" y="21027"/>
                    </a:lnTo>
                    <a:lnTo>
                      <a:pt x="1995" y="20455"/>
                    </a:lnTo>
                    <a:lnTo>
                      <a:pt x="2394" y="20073"/>
                    </a:lnTo>
                    <a:lnTo>
                      <a:pt x="2793" y="19500"/>
                    </a:lnTo>
                    <a:lnTo>
                      <a:pt x="3591" y="18927"/>
                    </a:lnTo>
                    <a:lnTo>
                      <a:pt x="4388" y="18164"/>
                    </a:lnTo>
                    <a:lnTo>
                      <a:pt x="4388" y="17591"/>
                    </a:lnTo>
                    <a:lnTo>
                      <a:pt x="5186" y="17400"/>
                    </a:lnTo>
                    <a:lnTo>
                      <a:pt x="5585" y="16827"/>
                    </a:lnTo>
                    <a:lnTo>
                      <a:pt x="5984" y="16445"/>
                    </a:lnTo>
                    <a:lnTo>
                      <a:pt x="5984" y="16064"/>
                    </a:lnTo>
                    <a:lnTo>
                      <a:pt x="6383" y="15682"/>
                    </a:lnTo>
                    <a:lnTo>
                      <a:pt x="6782" y="15491"/>
                    </a:lnTo>
                    <a:lnTo>
                      <a:pt x="7181" y="14918"/>
                    </a:lnTo>
                    <a:lnTo>
                      <a:pt x="7979" y="14155"/>
                    </a:lnTo>
                    <a:lnTo>
                      <a:pt x="8777" y="13582"/>
                    </a:lnTo>
                    <a:lnTo>
                      <a:pt x="9176" y="12791"/>
                    </a:lnTo>
                    <a:lnTo>
                      <a:pt x="10373" y="11645"/>
                    </a:lnTo>
                    <a:lnTo>
                      <a:pt x="10772" y="11073"/>
                    </a:lnTo>
                    <a:lnTo>
                      <a:pt x="12367" y="9545"/>
                    </a:lnTo>
                    <a:lnTo>
                      <a:pt x="13165" y="8591"/>
                    </a:lnTo>
                    <a:lnTo>
                      <a:pt x="14362" y="7636"/>
                    </a:lnTo>
                    <a:lnTo>
                      <a:pt x="15160" y="6682"/>
                    </a:lnTo>
                    <a:lnTo>
                      <a:pt x="17554" y="4391"/>
                    </a:lnTo>
                    <a:lnTo>
                      <a:pt x="18750" y="3055"/>
                    </a:lnTo>
                    <a:lnTo>
                      <a:pt x="20004" y="1718"/>
                    </a:lnTo>
                    <a:lnTo>
                      <a:pt x="21600" y="0"/>
                    </a:lnTo>
                    <a:close/>
                  </a:path>
                </a:pathLst>
              </a:custGeom>
              <a:solidFill>
                <a:srgbClr val="EDA0A3"/>
              </a:solidFill>
              <a:ln w="12700" cap="flat">
                <a:noFill/>
                <a:miter lim="400000"/>
              </a:ln>
              <a:effectLst/>
            </p:spPr>
            <p:txBody>
              <a:bodyPr wrap="square" lIns="45719" tIns="45719" rIns="45719" bIns="45719" numCol="1" anchor="t">
                <a:noAutofit/>
              </a:bodyPr>
              <a:lstStyle/>
              <a:p>
                <a:pPr algn="l">
                  <a:defRPr sz="1800"/>
                </a:pPr>
                <a:endParaRPr/>
              </a:p>
            </p:txBody>
          </p:sp>
          <p:sp>
            <p:nvSpPr>
              <p:cNvPr id="250" name="Triangle"/>
              <p:cNvSpPr/>
              <p:nvPr/>
            </p:nvSpPr>
            <p:spPr>
              <a:xfrm>
                <a:off x="846137" y="3260725"/>
                <a:ext cx="601663"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399" y="21600"/>
                    </a:lnTo>
                    <a:lnTo>
                      <a:pt x="21600" y="0"/>
                    </a:lnTo>
                    <a:close/>
                  </a:path>
                </a:pathLst>
              </a:custGeom>
              <a:solidFill>
                <a:srgbClr val="FFC7C7"/>
              </a:solidFill>
              <a:ln w="12700" cap="flat">
                <a:noFill/>
                <a:miter lim="400000"/>
              </a:ln>
              <a:effectLst/>
            </p:spPr>
            <p:txBody>
              <a:bodyPr wrap="square" lIns="45719" tIns="45719" rIns="45719" bIns="45719" numCol="1" anchor="t">
                <a:noAutofit/>
              </a:bodyPr>
              <a:lstStyle/>
              <a:p>
                <a:pPr algn="l">
                  <a:defRPr sz="1800"/>
                </a:pPr>
                <a:endParaRPr/>
              </a:p>
            </p:txBody>
          </p:sp>
          <p:sp>
            <p:nvSpPr>
              <p:cNvPr id="251" name="Triangle"/>
              <p:cNvSpPr/>
              <p:nvPr/>
            </p:nvSpPr>
            <p:spPr>
              <a:xfrm>
                <a:off x="1447800" y="3260725"/>
                <a:ext cx="622300"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18900" y="21600"/>
                    </a:lnTo>
                    <a:lnTo>
                      <a:pt x="0" y="0"/>
                    </a:lnTo>
                    <a:close/>
                  </a:path>
                </a:pathLst>
              </a:custGeom>
              <a:solidFill>
                <a:srgbClr val="8F8F00"/>
              </a:solidFill>
              <a:ln w="12700" cap="flat">
                <a:noFill/>
                <a:miter lim="400000"/>
              </a:ln>
              <a:effectLst/>
            </p:spPr>
            <p:txBody>
              <a:bodyPr wrap="square" lIns="45719" tIns="45719" rIns="45719" bIns="45719" numCol="1" anchor="t">
                <a:noAutofit/>
              </a:bodyPr>
              <a:lstStyle/>
              <a:p>
                <a:pPr algn="l">
                  <a:defRPr sz="1800"/>
                </a:pPr>
                <a:endParaRPr/>
              </a:p>
            </p:txBody>
          </p:sp>
          <p:sp>
            <p:nvSpPr>
              <p:cNvPr id="252" name="Shape"/>
              <p:cNvSpPr/>
              <p:nvPr/>
            </p:nvSpPr>
            <p:spPr>
              <a:xfrm>
                <a:off x="1447800" y="3260725"/>
                <a:ext cx="61118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3" y="764"/>
                    </a:lnTo>
                    <a:lnTo>
                      <a:pt x="1178" y="1336"/>
                    </a:lnTo>
                    <a:lnTo>
                      <a:pt x="1964" y="2482"/>
                    </a:lnTo>
                    <a:lnTo>
                      <a:pt x="2749" y="2864"/>
                    </a:lnTo>
                    <a:lnTo>
                      <a:pt x="3535" y="3627"/>
                    </a:lnTo>
                    <a:lnTo>
                      <a:pt x="4320" y="4200"/>
                    </a:lnTo>
                    <a:lnTo>
                      <a:pt x="4320" y="4391"/>
                    </a:lnTo>
                    <a:lnTo>
                      <a:pt x="4713" y="4964"/>
                    </a:lnTo>
                    <a:lnTo>
                      <a:pt x="5891" y="6109"/>
                    </a:lnTo>
                    <a:lnTo>
                      <a:pt x="6284" y="6300"/>
                    </a:lnTo>
                    <a:lnTo>
                      <a:pt x="6676" y="6873"/>
                    </a:lnTo>
                    <a:lnTo>
                      <a:pt x="7069" y="7255"/>
                    </a:lnTo>
                    <a:lnTo>
                      <a:pt x="7855" y="7636"/>
                    </a:lnTo>
                    <a:lnTo>
                      <a:pt x="8640" y="8782"/>
                    </a:lnTo>
                    <a:lnTo>
                      <a:pt x="9425" y="9355"/>
                    </a:lnTo>
                    <a:lnTo>
                      <a:pt x="9818" y="10118"/>
                    </a:lnTo>
                    <a:lnTo>
                      <a:pt x="10604" y="10691"/>
                    </a:lnTo>
                    <a:lnTo>
                      <a:pt x="12175" y="12218"/>
                    </a:lnTo>
                    <a:lnTo>
                      <a:pt x="12960" y="13200"/>
                    </a:lnTo>
                    <a:lnTo>
                      <a:pt x="14138" y="14155"/>
                    </a:lnTo>
                    <a:lnTo>
                      <a:pt x="14924" y="15109"/>
                    </a:lnTo>
                    <a:lnTo>
                      <a:pt x="17280" y="17400"/>
                    </a:lnTo>
                    <a:lnTo>
                      <a:pt x="18851" y="18736"/>
                    </a:lnTo>
                    <a:lnTo>
                      <a:pt x="20029" y="20073"/>
                    </a:lnTo>
                    <a:lnTo>
                      <a:pt x="21600" y="21600"/>
                    </a:lnTo>
                    <a:lnTo>
                      <a:pt x="19636" y="21600"/>
                    </a:lnTo>
                    <a:lnTo>
                      <a:pt x="18851" y="21027"/>
                    </a:lnTo>
                    <a:lnTo>
                      <a:pt x="18458" y="20455"/>
                    </a:lnTo>
                    <a:lnTo>
                      <a:pt x="18065" y="20073"/>
                    </a:lnTo>
                    <a:lnTo>
                      <a:pt x="17280" y="19500"/>
                    </a:lnTo>
                    <a:lnTo>
                      <a:pt x="16887" y="18927"/>
                    </a:lnTo>
                    <a:lnTo>
                      <a:pt x="16887" y="18545"/>
                    </a:lnTo>
                    <a:lnTo>
                      <a:pt x="16495" y="18164"/>
                    </a:lnTo>
                    <a:lnTo>
                      <a:pt x="15709" y="17591"/>
                    </a:lnTo>
                    <a:lnTo>
                      <a:pt x="15316" y="17400"/>
                    </a:lnTo>
                    <a:lnTo>
                      <a:pt x="15316" y="16827"/>
                    </a:lnTo>
                    <a:lnTo>
                      <a:pt x="14138" y="15682"/>
                    </a:lnTo>
                    <a:lnTo>
                      <a:pt x="13745" y="15491"/>
                    </a:lnTo>
                    <a:lnTo>
                      <a:pt x="13353" y="14918"/>
                    </a:lnTo>
                    <a:lnTo>
                      <a:pt x="12960" y="14536"/>
                    </a:lnTo>
                    <a:lnTo>
                      <a:pt x="12960" y="14155"/>
                    </a:lnTo>
                    <a:lnTo>
                      <a:pt x="12175" y="13582"/>
                    </a:lnTo>
                    <a:lnTo>
                      <a:pt x="11782" y="12791"/>
                    </a:lnTo>
                    <a:lnTo>
                      <a:pt x="10604" y="11645"/>
                    </a:lnTo>
                    <a:lnTo>
                      <a:pt x="10211" y="11073"/>
                    </a:lnTo>
                    <a:lnTo>
                      <a:pt x="8640" y="9545"/>
                    </a:lnTo>
                    <a:lnTo>
                      <a:pt x="7855" y="8591"/>
                    </a:lnTo>
                    <a:lnTo>
                      <a:pt x="6676" y="7636"/>
                    </a:lnTo>
                    <a:lnTo>
                      <a:pt x="5891" y="6682"/>
                    </a:lnTo>
                    <a:lnTo>
                      <a:pt x="4713" y="5536"/>
                    </a:lnTo>
                    <a:lnTo>
                      <a:pt x="3927" y="4391"/>
                    </a:lnTo>
                    <a:lnTo>
                      <a:pt x="2749" y="3055"/>
                    </a:lnTo>
                    <a:lnTo>
                      <a:pt x="1178" y="1718"/>
                    </a:lnTo>
                    <a:lnTo>
                      <a:pt x="0" y="0"/>
                    </a:lnTo>
                    <a:close/>
                  </a:path>
                </a:pathLst>
              </a:custGeom>
              <a:solidFill>
                <a:srgbClr val="A6A631"/>
              </a:solidFill>
              <a:ln w="12700" cap="flat">
                <a:noFill/>
                <a:miter lim="400000"/>
              </a:ln>
              <a:effectLst/>
            </p:spPr>
            <p:txBody>
              <a:bodyPr wrap="square" lIns="45719" tIns="45719" rIns="45719" bIns="45719" numCol="1" anchor="t">
                <a:noAutofit/>
              </a:bodyPr>
              <a:lstStyle/>
              <a:p>
                <a:pPr algn="l">
                  <a:defRPr sz="1800"/>
                </a:pPr>
                <a:endParaRPr/>
              </a:p>
            </p:txBody>
          </p:sp>
          <p:sp>
            <p:nvSpPr>
              <p:cNvPr id="253" name="Shape"/>
              <p:cNvSpPr/>
              <p:nvPr/>
            </p:nvSpPr>
            <p:spPr>
              <a:xfrm>
                <a:off x="1447800" y="3260725"/>
                <a:ext cx="61118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3" y="764"/>
                    </a:lnTo>
                    <a:lnTo>
                      <a:pt x="1178" y="1336"/>
                    </a:lnTo>
                    <a:lnTo>
                      <a:pt x="1964" y="2482"/>
                    </a:lnTo>
                    <a:lnTo>
                      <a:pt x="2749" y="2864"/>
                    </a:lnTo>
                    <a:lnTo>
                      <a:pt x="3535" y="3627"/>
                    </a:lnTo>
                    <a:lnTo>
                      <a:pt x="4320" y="4200"/>
                    </a:lnTo>
                    <a:lnTo>
                      <a:pt x="4320" y="4391"/>
                    </a:lnTo>
                    <a:lnTo>
                      <a:pt x="4713" y="4964"/>
                    </a:lnTo>
                    <a:lnTo>
                      <a:pt x="5891" y="6109"/>
                    </a:lnTo>
                    <a:lnTo>
                      <a:pt x="6284" y="6300"/>
                    </a:lnTo>
                    <a:lnTo>
                      <a:pt x="6676" y="6873"/>
                    </a:lnTo>
                    <a:lnTo>
                      <a:pt x="7462" y="7636"/>
                    </a:lnTo>
                    <a:lnTo>
                      <a:pt x="8247" y="8209"/>
                    </a:lnTo>
                    <a:lnTo>
                      <a:pt x="8640" y="8782"/>
                    </a:lnTo>
                    <a:lnTo>
                      <a:pt x="9425" y="9355"/>
                    </a:lnTo>
                    <a:lnTo>
                      <a:pt x="9818" y="10118"/>
                    </a:lnTo>
                    <a:lnTo>
                      <a:pt x="10604" y="10691"/>
                    </a:lnTo>
                    <a:lnTo>
                      <a:pt x="12175" y="12218"/>
                    </a:lnTo>
                    <a:lnTo>
                      <a:pt x="12960" y="13200"/>
                    </a:lnTo>
                    <a:lnTo>
                      <a:pt x="13745" y="14155"/>
                    </a:lnTo>
                    <a:lnTo>
                      <a:pt x="14924" y="15109"/>
                    </a:lnTo>
                    <a:lnTo>
                      <a:pt x="17280" y="17400"/>
                    </a:lnTo>
                    <a:lnTo>
                      <a:pt x="18851" y="18736"/>
                    </a:lnTo>
                    <a:lnTo>
                      <a:pt x="20029" y="20073"/>
                    </a:lnTo>
                    <a:lnTo>
                      <a:pt x="21600" y="21600"/>
                    </a:lnTo>
                    <a:lnTo>
                      <a:pt x="20029" y="21600"/>
                    </a:lnTo>
                    <a:lnTo>
                      <a:pt x="19244" y="21027"/>
                    </a:lnTo>
                    <a:lnTo>
                      <a:pt x="18851" y="20455"/>
                    </a:lnTo>
                    <a:lnTo>
                      <a:pt x="18065" y="20073"/>
                    </a:lnTo>
                    <a:lnTo>
                      <a:pt x="17280" y="18927"/>
                    </a:lnTo>
                    <a:lnTo>
                      <a:pt x="16495" y="18164"/>
                    </a:lnTo>
                    <a:lnTo>
                      <a:pt x="16102" y="17591"/>
                    </a:lnTo>
                    <a:lnTo>
                      <a:pt x="15709" y="17400"/>
                    </a:lnTo>
                    <a:lnTo>
                      <a:pt x="15316" y="16827"/>
                    </a:lnTo>
                    <a:lnTo>
                      <a:pt x="14924" y="16445"/>
                    </a:lnTo>
                    <a:lnTo>
                      <a:pt x="14924" y="16064"/>
                    </a:lnTo>
                    <a:lnTo>
                      <a:pt x="14531" y="15682"/>
                    </a:lnTo>
                    <a:lnTo>
                      <a:pt x="14138" y="15491"/>
                    </a:lnTo>
                    <a:lnTo>
                      <a:pt x="13353" y="14918"/>
                    </a:lnTo>
                    <a:lnTo>
                      <a:pt x="13353" y="14536"/>
                    </a:lnTo>
                    <a:lnTo>
                      <a:pt x="12960" y="14155"/>
                    </a:lnTo>
                    <a:lnTo>
                      <a:pt x="12175" y="13582"/>
                    </a:lnTo>
                    <a:lnTo>
                      <a:pt x="11782" y="12791"/>
                    </a:lnTo>
                    <a:lnTo>
                      <a:pt x="10604" y="11645"/>
                    </a:lnTo>
                    <a:lnTo>
                      <a:pt x="10211" y="11073"/>
                    </a:lnTo>
                    <a:lnTo>
                      <a:pt x="8640" y="9545"/>
                    </a:lnTo>
                    <a:lnTo>
                      <a:pt x="7855" y="8591"/>
                    </a:lnTo>
                    <a:lnTo>
                      <a:pt x="6676" y="7636"/>
                    </a:lnTo>
                    <a:lnTo>
                      <a:pt x="6284" y="6682"/>
                    </a:lnTo>
                    <a:lnTo>
                      <a:pt x="4713" y="5536"/>
                    </a:lnTo>
                    <a:lnTo>
                      <a:pt x="3927" y="4391"/>
                    </a:lnTo>
                    <a:lnTo>
                      <a:pt x="2749" y="3055"/>
                    </a:lnTo>
                    <a:lnTo>
                      <a:pt x="1178" y="1718"/>
                    </a:lnTo>
                    <a:lnTo>
                      <a:pt x="0" y="0"/>
                    </a:lnTo>
                    <a:close/>
                  </a:path>
                </a:pathLst>
              </a:custGeom>
              <a:solidFill>
                <a:srgbClr val="BFBF63"/>
              </a:solidFill>
              <a:ln w="12700" cap="flat">
                <a:noFill/>
                <a:miter lim="400000"/>
              </a:ln>
              <a:effectLst/>
            </p:spPr>
            <p:txBody>
              <a:bodyPr wrap="square" lIns="45719" tIns="45719" rIns="45719" bIns="45719" numCol="1" anchor="t">
                <a:noAutofit/>
              </a:bodyPr>
              <a:lstStyle/>
              <a:p>
                <a:pPr algn="l">
                  <a:defRPr sz="1800"/>
                </a:pPr>
                <a:endParaRPr/>
              </a:p>
            </p:txBody>
          </p:sp>
          <p:sp>
            <p:nvSpPr>
              <p:cNvPr id="254" name="Shape"/>
              <p:cNvSpPr/>
              <p:nvPr/>
            </p:nvSpPr>
            <p:spPr>
              <a:xfrm>
                <a:off x="1447800" y="3260725"/>
                <a:ext cx="600075"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0" y="764"/>
                    </a:lnTo>
                    <a:lnTo>
                      <a:pt x="1200" y="1336"/>
                    </a:lnTo>
                    <a:lnTo>
                      <a:pt x="2000" y="2482"/>
                    </a:lnTo>
                    <a:lnTo>
                      <a:pt x="2800" y="2864"/>
                    </a:lnTo>
                    <a:lnTo>
                      <a:pt x="3600" y="3627"/>
                    </a:lnTo>
                    <a:lnTo>
                      <a:pt x="4000" y="4200"/>
                    </a:lnTo>
                    <a:lnTo>
                      <a:pt x="4400" y="4391"/>
                    </a:lnTo>
                    <a:lnTo>
                      <a:pt x="4800" y="4964"/>
                    </a:lnTo>
                    <a:lnTo>
                      <a:pt x="5200" y="5345"/>
                    </a:lnTo>
                    <a:lnTo>
                      <a:pt x="5200" y="5727"/>
                    </a:lnTo>
                    <a:lnTo>
                      <a:pt x="6400" y="6300"/>
                    </a:lnTo>
                    <a:lnTo>
                      <a:pt x="6800" y="6873"/>
                    </a:lnTo>
                    <a:lnTo>
                      <a:pt x="7600" y="7636"/>
                    </a:lnTo>
                    <a:lnTo>
                      <a:pt x="8400" y="8209"/>
                    </a:lnTo>
                    <a:lnTo>
                      <a:pt x="8800" y="8782"/>
                    </a:lnTo>
                    <a:lnTo>
                      <a:pt x="9600" y="9355"/>
                    </a:lnTo>
                    <a:lnTo>
                      <a:pt x="10000" y="10118"/>
                    </a:lnTo>
                    <a:lnTo>
                      <a:pt x="10400" y="10691"/>
                    </a:lnTo>
                    <a:lnTo>
                      <a:pt x="11600" y="11455"/>
                    </a:lnTo>
                    <a:lnTo>
                      <a:pt x="12400" y="12218"/>
                    </a:lnTo>
                    <a:lnTo>
                      <a:pt x="13200" y="13200"/>
                    </a:lnTo>
                    <a:lnTo>
                      <a:pt x="14000" y="14155"/>
                    </a:lnTo>
                    <a:lnTo>
                      <a:pt x="15200" y="15109"/>
                    </a:lnTo>
                    <a:lnTo>
                      <a:pt x="16000" y="16255"/>
                    </a:lnTo>
                    <a:lnTo>
                      <a:pt x="17600" y="17400"/>
                    </a:lnTo>
                    <a:lnTo>
                      <a:pt x="18800" y="18736"/>
                    </a:lnTo>
                    <a:lnTo>
                      <a:pt x="20400" y="20073"/>
                    </a:lnTo>
                    <a:lnTo>
                      <a:pt x="21600" y="21600"/>
                    </a:lnTo>
                    <a:lnTo>
                      <a:pt x="20400" y="21600"/>
                    </a:lnTo>
                    <a:lnTo>
                      <a:pt x="20000" y="21027"/>
                    </a:lnTo>
                    <a:lnTo>
                      <a:pt x="19200" y="20455"/>
                    </a:lnTo>
                    <a:lnTo>
                      <a:pt x="18800" y="20073"/>
                    </a:lnTo>
                    <a:lnTo>
                      <a:pt x="18400" y="19500"/>
                    </a:lnTo>
                    <a:lnTo>
                      <a:pt x="17600" y="18927"/>
                    </a:lnTo>
                    <a:lnTo>
                      <a:pt x="17200" y="18545"/>
                    </a:lnTo>
                    <a:lnTo>
                      <a:pt x="17200" y="18164"/>
                    </a:lnTo>
                    <a:lnTo>
                      <a:pt x="16400" y="17591"/>
                    </a:lnTo>
                    <a:lnTo>
                      <a:pt x="16000" y="17400"/>
                    </a:lnTo>
                    <a:lnTo>
                      <a:pt x="15600" y="16827"/>
                    </a:lnTo>
                    <a:lnTo>
                      <a:pt x="15600" y="16445"/>
                    </a:lnTo>
                    <a:lnTo>
                      <a:pt x="14800" y="15682"/>
                    </a:lnTo>
                    <a:lnTo>
                      <a:pt x="14400" y="15491"/>
                    </a:lnTo>
                    <a:lnTo>
                      <a:pt x="14000" y="14918"/>
                    </a:lnTo>
                    <a:lnTo>
                      <a:pt x="13200" y="14155"/>
                    </a:lnTo>
                    <a:lnTo>
                      <a:pt x="12400" y="13582"/>
                    </a:lnTo>
                    <a:lnTo>
                      <a:pt x="12000" y="12791"/>
                    </a:lnTo>
                    <a:lnTo>
                      <a:pt x="10800" y="11645"/>
                    </a:lnTo>
                    <a:lnTo>
                      <a:pt x="10400" y="11073"/>
                    </a:lnTo>
                    <a:lnTo>
                      <a:pt x="8800" y="9545"/>
                    </a:lnTo>
                    <a:lnTo>
                      <a:pt x="6400" y="6682"/>
                    </a:lnTo>
                    <a:lnTo>
                      <a:pt x="4000" y="4391"/>
                    </a:lnTo>
                    <a:lnTo>
                      <a:pt x="2800" y="3055"/>
                    </a:lnTo>
                    <a:lnTo>
                      <a:pt x="1200" y="1718"/>
                    </a:lnTo>
                    <a:lnTo>
                      <a:pt x="0" y="0"/>
                    </a:lnTo>
                    <a:close/>
                  </a:path>
                </a:pathLst>
              </a:custGeom>
              <a:solidFill>
                <a:srgbClr val="D4D18F"/>
              </a:solidFill>
              <a:ln w="12700" cap="flat">
                <a:noFill/>
                <a:miter lim="400000"/>
              </a:ln>
              <a:effectLst/>
            </p:spPr>
            <p:txBody>
              <a:bodyPr wrap="square" lIns="45719" tIns="45719" rIns="45719" bIns="45719" numCol="1" anchor="t">
                <a:noAutofit/>
              </a:bodyPr>
              <a:lstStyle/>
              <a:p>
                <a:pPr algn="l">
                  <a:defRPr sz="1800"/>
                </a:pPr>
                <a:endParaRPr/>
              </a:p>
            </p:txBody>
          </p:sp>
          <p:sp>
            <p:nvSpPr>
              <p:cNvPr id="255" name="Shape"/>
              <p:cNvSpPr/>
              <p:nvPr/>
            </p:nvSpPr>
            <p:spPr>
              <a:xfrm>
                <a:off x="1447800" y="3260725"/>
                <a:ext cx="600075"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00" y="764"/>
                    </a:lnTo>
                    <a:lnTo>
                      <a:pt x="1200" y="1336"/>
                    </a:lnTo>
                    <a:lnTo>
                      <a:pt x="2000" y="2482"/>
                    </a:lnTo>
                    <a:lnTo>
                      <a:pt x="2800" y="2864"/>
                    </a:lnTo>
                    <a:lnTo>
                      <a:pt x="3600" y="3627"/>
                    </a:lnTo>
                    <a:lnTo>
                      <a:pt x="4000" y="4200"/>
                    </a:lnTo>
                    <a:lnTo>
                      <a:pt x="4400" y="4391"/>
                    </a:lnTo>
                    <a:lnTo>
                      <a:pt x="4800" y="4964"/>
                    </a:lnTo>
                    <a:lnTo>
                      <a:pt x="5200" y="5345"/>
                    </a:lnTo>
                    <a:lnTo>
                      <a:pt x="5200" y="5727"/>
                    </a:lnTo>
                    <a:lnTo>
                      <a:pt x="5600" y="6109"/>
                    </a:lnTo>
                    <a:lnTo>
                      <a:pt x="6400" y="6300"/>
                    </a:lnTo>
                    <a:lnTo>
                      <a:pt x="6800" y="6873"/>
                    </a:lnTo>
                    <a:lnTo>
                      <a:pt x="7200" y="7255"/>
                    </a:lnTo>
                    <a:lnTo>
                      <a:pt x="7200" y="7636"/>
                    </a:lnTo>
                    <a:lnTo>
                      <a:pt x="8800" y="8782"/>
                    </a:lnTo>
                    <a:lnTo>
                      <a:pt x="9200" y="9355"/>
                    </a:lnTo>
                    <a:lnTo>
                      <a:pt x="10000" y="10118"/>
                    </a:lnTo>
                    <a:lnTo>
                      <a:pt x="10400" y="10691"/>
                    </a:lnTo>
                    <a:lnTo>
                      <a:pt x="12000" y="12218"/>
                    </a:lnTo>
                    <a:lnTo>
                      <a:pt x="13200" y="13200"/>
                    </a:lnTo>
                    <a:lnTo>
                      <a:pt x="14000" y="14155"/>
                    </a:lnTo>
                    <a:lnTo>
                      <a:pt x="15200" y="15109"/>
                    </a:lnTo>
                    <a:lnTo>
                      <a:pt x="16000" y="16255"/>
                    </a:lnTo>
                    <a:lnTo>
                      <a:pt x="17200" y="17400"/>
                    </a:lnTo>
                    <a:lnTo>
                      <a:pt x="18400" y="18736"/>
                    </a:lnTo>
                    <a:lnTo>
                      <a:pt x="20000" y="20073"/>
                    </a:lnTo>
                    <a:lnTo>
                      <a:pt x="21600" y="21600"/>
                    </a:lnTo>
                    <a:lnTo>
                      <a:pt x="20400" y="21600"/>
                    </a:lnTo>
                    <a:lnTo>
                      <a:pt x="20000" y="21027"/>
                    </a:lnTo>
                    <a:lnTo>
                      <a:pt x="19200" y="20455"/>
                    </a:lnTo>
                    <a:lnTo>
                      <a:pt x="18800" y="20073"/>
                    </a:lnTo>
                    <a:lnTo>
                      <a:pt x="18000" y="18927"/>
                    </a:lnTo>
                    <a:lnTo>
                      <a:pt x="17200" y="18164"/>
                    </a:lnTo>
                    <a:lnTo>
                      <a:pt x="16800" y="17591"/>
                    </a:lnTo>
                    <a:lnTo>
                      <a:pt x="16400" y="17400"/>
                    </a:lnTo>
                    <a:lnTo>
                      <a:pt x="16000" y="16827"/>
                    </a:lnTo>
                    <a:lnTo>
                      <a:pt x="15200" y="16064"/>
                    </a:lnTo>
                    <a:lnTo>
                      <a:pt x="15200" y="15682"/>
                    </a:lnTo>
                    <a:lnTo>
                      <a:pt x="14400" y="15491"/>
                    </a:lnTo>
                    <a:lnTo>
                      <a:pt x="14000" y="14918"/>
                    </a:lnTo>
                    <a:lnTo>
                      <a:pt x="13200" y="14155"/>
                    </a:lnTo>
                    <a:lnTo>
                      <a:pt x="12800" y="13582"/>
                    </a:lnTo>
                    <a:lnTo>
                      <a:pt x="12400" y="12791"/>
                    </a:lnTo>
                    <a:lnTo>
                      <a:pt x="11600" y="12409"/>
                    </a:lnTo>
                    <a:lnTo>
                      <a:pt x="10800" y="11645"/>
                    </a:lnTo>
                    <a:lnTo>
                      <a:pt x="10400" y="11073"/>
                    </a:lnTo>
                    <a:lnTo>
                      <a:pt x="8800" y="9545"/>
                    </a:lnTo>
                    <a:lnTo>
                      <a:pt x="8400" y="8591"/>
                    </a:lnTo>
                    <a:lnTo>
                      <a:pt x="7200" y="7636"/>
                    </a:lnTo>
                    <a:lnTo>
                      <a:pt x="6400" y="6682"/>
                    </a:lnTo>
                    <a:lnTo>
                      <a:pt x="4000" y="4391"/>
                    </a:lnTo>
                    <a:lnTo>
                      <a:pt x="2800" y="3055"/>
                    </a:lnTo>
                    <a:lnTo>
                      <a:pt x="1200" y="1718"/>
                    </a:lnTo>
                    <a:lnTo>
                      <a:pt x="0" y="0"/>
                    </a:lnTo>
                    <a:close/>
                  </a:path>
                </a:pathLst>
              </a:custGeom>
              <a:solidFill>
                <a:srgbClr val="EBE8C0"/>
              </a:solidFill>
              <a:ln w="12700" cap="flat">
                <a:noFill/>
                <a:miter lim="400000"/>
              </a:ln>
              <a:effectLst/>
            </p:spPr>
            <p:txBody>
              <a:bodyPr wrap="square" lIns="45719" tIns="45719" rIns="45719" bIns="45719" numCol="1" anchor="t">
                <a:noAutofit/>
              </a:bodyPr>
              <a:lstStyle/>
              <a:p>
                <a:pPr algn="l">
                  <a:defRPr sz="1800"/>
                </a:pPr>
                <a:endParaRPr/>
              </a:p>
            </p:txBody>
          </p:sp>
          <p:sp>
            <p:nvSpPr>
              <p:cNvPr id="256" name="Triangle"/>
              <p:cNvSpPr/>
              <p:nvPr/>
            </p:nvSpPr>
            <p:spPr>
              <a:xfrm>
                <a:off x="1447800" y="3260725"/>
                <a:ext cx="588963"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192" y="21600"/>
                    </a:lnTo>
                    <a:lnTo>
                      <a:pt x="0" y="0"/>
                    </a:lnTo>
                    <a:close/>
                  </a:path>
                </a:pathLst>
              </a:custGeom>
              <a:solidFill>
                <a:srgbClr val="FFFFF0"/>
              </a:solidFill>
              <a:ln w="12700" cap="flat">
                <a:noFill/>
                <a:miter lim="400000"/>
              </a:ln>
              <a:effectLst/>
            </p:spPr>
            <p:txBody>
              <a:bodyPr wrap="square" lIns="45719" tIns="45719" rIns="45719" bIns="45719" numCol="1" anchor="t">
                <a:noAutofit/>
              </a:bodyPr>
              <a:lstStyle/>
              <a:p>
                <a:pPr algn="l">
                  <a:defRPr sz="1800"/>
                </a:pPr>
                <a:endParaRPr/>
              </a:p>
            </p:txBody>
          </p:sp>
          <p:sp>
            <p:nvSpPr>
              <p:cNvPr id="257" name="Triangle"/>
              <p:cNvSpPr/>
              <p:nvPr/>
            </p:nvSpPr>
            <p:spPr>
              <a:xfrm>
                <a:off x="901700" y="3260725"/>
                <a:ext cx="546100"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98" y="21600"/>
                    </a:lnTo>
                    <a:lnTo>
                      <a:pt x="21600" y="0"/>
                    </a:lnTo>
                    <a:close/>
                  </a:path>
                </a:pathLst>
              </a:custGeom>
              <a:solidFill>
                <a:srgbClr val="990005"/>
              </a:solidFill>
              <a:ln w="12700" cap="flat">
                <a:noFill/>
                <a:miter lim="400000"/>
              </a:ln>
              <a:effectLst/>
            </p:spPr>
            <p:txBody>
              <a:bodyPr wrap="square" lIns="45719" tIns="45719" rIns="45719" bIns="45719" numCol="1" anchor="t">
                <a:noAutofit/>
              </a:bodyPr>
              <a:lstStyle/>
              <a:p>
                <a:pPr algn="l">
                  <a:defRPr sz="1800"/>
                </a:pPr>
                <a:endParaRPr/>
              </a:p>
            </p:txBody>
          </p:sp>
          <p:sp>
            <p:nvSpPr>
              <p:cNvPr id="258" name="Shape"/>
              <p:cNvSpPr/>
              <p:nvPr/>
            </p:nvSpPr>
            <p:spPr>
              <a:xfrm>
                <a:off x="901700" y="3260725"/>
                <a:ext cx="546100"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21" y="764"/>
                    </a:lnTo>
                    <a:lnTo>
                      <a:pt x="19402" y="2482"/>
                    </a:lnTo>
                    <a:lnTo>
                      <a:pt x="18460" y="2864"/>
                    </a:lnTo>
                    <a:lnTo>
                      <a:pt x="18021" y="3245"/>
                    </a:lnTo>
                    <a:lnTo>
                      <a:pt x="18021" y="3627"/>
                    </a:lnTo>
                    <a:lnTo>
                      <a:pt x="17581" y="4200"/>
                    </a:lnTo>
                    <a:lnTo>
                      <a:pt x="17142" y="4391"/>
                    </a:lnTo>
                    <a:lnTo>
                      <a:pt x="16702" y="4964"/>
                    </a:lnTo>
                    <a:lnTo>
                      <a:pt x="15823" y="5727"/>
                    </a:lnTo>
                    <a:lnTo>
                      <a:pt x="15823" y="6109"/>
                    </a:lnTo>
                    <a:lnTo>
                      <a:pt x="15384" y="6300"/>
                    </a:lnTo>
                    <a:lnTo>
                      <a:pt x="14944" y="6873"/>
                    </a:lnTo>
                    <a:lnTo>
                      <a:pt x="14065" y="7255"/>
                    </a:lnTo>
                    <a:lnTo>
                      <a:pt x="14065" y="7636"/>
                    </a:lnTo>
                    <a:lnTo>
                      <a:pt x="13626" y="8209"/>
                    </a:lnTo>
                    <a:lnTo>
                      <a:pt x="12747" y="8782"/>
                    </a:lnTo>
                    <a:lnTo>
                      <a:pt x="12307" y="9355"/>
                    </a:lnTo>
                    <a:lnTo>
                      <a:pt x="11867" y="10118"/>
                    </a:lnTo>
                    <a:lnTo>
                      <a:pt x="10988" y="10691"/>
                    </a:lnTo>
                    <a:lnTo>
                      <a:pt x="10109" y="11455"/>
                    </a:lnTo>
                    <a:lnTo>
                      <a:pt x="9670" y="12218"/>
                    </a:lnTo>
                    <a:lnTo>
                      <a:pt x="8351" y="13200"/>
                    </a:lnTo>
                    <a:lnTo>
                      <a:pt x="6593" y="15109"/>
                    </a:lnTo>
                    <a:lnTo>
                      <a:pt x="5714" y="16255"/>
                    </a:lnTo>
                    <a:lnTo>
                      <a:pt x="4395" y="17400"/>
                    </a:lnTo>
                    <a:lnTo>
                      <a:pt x="1758" y="20073"/>
                    </a:lnTo>
                    <a:lnTo>
                      <a:pt x="0" y="21600"/>
                    </a:lnTo>
                    <a:lnTo>
                      <a:pt x="2198" y="21600"/>
                    </a:lnTo>
                    <a:lnTo>
                      <a:pt x="2637" y="21027"/>
                    </a:lnTo>
                    <a:lnTo>
                      <a:pt x="3516" y="20455"/>
                    </a:lnTo>
                    <a:lnTo>
                      <a:pt x="3956" y="20073"/>
                    </a:lnTo>
                    <a:lnTo>
                      <a:pt x="4395" y="19500"/>
                    </a:lnTo>
                    <a:lnTo>
                      <a:pt x="4395" y="18927"/>
                    </a:lnTo>
                    <a:lnTo>
                      <a:pt x="5274" y="18164"/>
                    </a:lnTo>
                    <a:lnTo>
                      <a:pt x="5714" y="17591"/>
                    </a:lnTo>
                    <a:lnTo>
                      <a:pt x="6153" y="17400"/>
                    </a:lnTo>
                    <a:lnTo>
                      <a:pt x="6593" y="16827"/>
                    </a:lnTo>
                    <a:lnTo>
                      <a:pt x="6593" y="16445"/>
                    </a:lnTo>
                    <a:lnTo>
                      <a:pt x="7472" y="15682"/>
                    </a:lnTo>
                    <a:lnTo>
                      <a:pt x="7912" y="15491"/>
                    </a:lnTo>
                    <a:lnTo>
                      <a:pt x="8351" y="14918"/>
                    </a:lnTo>
                    <a:lnTo>
                      <a:pt x="8351" y="14536"/>
                    </a:lnTo>
                    <a:lnTo>
                      <a:pt x="9230" y="14155"/>
                    </a:lnTo>
                    <a:lnTo>
                      <a:pt x="9670" y="13582"/>
                    </a:lnTo>
                    <a:lnTo>
                      <a:pt x="9670" y="12791"/>
                    </a:lnTo>
                    <a:lnTo>
                      <a:pt x="10549" y="12409"/>
                    </a:lnTo>
                    <a:lnTo>
                      <a:pt x="10988" y="11645"/>
                    </a:lnTo>
                    <a:lnTo>
                      <a:pt x="11867" y="11073"/>
                    </a:lnTo>
                    <a:lnTo>
                      <a:pt x="12307" y="10309"/>
                    </a:lnTo>
                    <a:lnTo>
                      <a:pt x="13186" y="9545"/>
                    </a:lnTo>
                    <a:lnTo>
                      <a:pt x="13626" y="8591"/>
                    </a:lnTo>
                    <a:lnTo>
                      <a:pt x="14944" y="7636"/>
                    </a:lnTo>
                    <a:lnTo>
                      <a:pt x="15823" y="6682"/>
                    </a:lnTo>
                    <a:lnTo>
                      <a:pt x="16263" y="5536"/>
                    </a:lnTo>
                    <a:lnTo>
                      <a:pt x="17581" y="4391"/>
                    </a:lnTo>
                    <a:lnTo>
                      <a:pt x="18900" y="3055"/>
                    </a:lnTo>
                    <a:lnTo>
                      <a:pt x="20281" y="1718"/>
                    </a:lnTo>
                    <a:lnTo>
                      <a:pt x="21600" y="0"/>
                    </a:lnTo>
                    <a:close/>
                  </a:path>
                </a:pathLst>
              </a:custGeom>
              <a:solidFill>
                <a:srgbClr val="B0292E"/>
              </a:solidFill>
              <a:ln w="12700" cap="flat">
                <a:noFill/>
                <a:miter lim="400000"/>
              </a:ln>
              <a:effectLst/>
            </p:spPr>
            <p:txBody>
              <a:bodyPr wrap="square" lIns="45719" tIns="45719" rIns="45719" bIns="45719" numCol="1" anchor="t">
                <a:noAutofit/>
              </a:bodyPr>
              <a:lstStyle/>
              <a:p>
                <a:pPr algn="l">
                  <a:defRPr sz="1800"/>
                </a:pPr>
                <a:endParaRPr/>
              </a:p>
            </p:txBody>
          </p:sp>
          <p:sp>
            <p:nvSpPr>
              <p:cNvPr id="259" name="Shape"/>
              <p:cNvSpPr/>
              <p:nvPr/>
            </p:nvSpPr>
            <p:spPr>
              <a:xfrm>
                <a:off x="912812" y="3260725"/>
                <a:ext cx="5349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03" y="764"/>
                    </a:lnTo>
                    <a:lnTo>
                      <a:pt x="19357" y="2482"/>
                    </a:lnTo>
                    <a:lnTo>
                      <a:pt x="18844" y="2864"/>
                    </a:lnTo>
                    <a:lnTo>
                      <a:pt x="17947" y="3245"/>
                    </a:lnTo>
                    <a:lnTo>
                      <a:pt x="17947" y="3627"/>
                    </a:lnTo>
                    <a:lnTo>
                      <a:pt x="17498" y="4200"/>
                    </a:lnTo>
                    <a:lnTo>
                      <a:pt x="17049" y="4391"/>
                    </a:lnTo>
                    <a:lnTo>
                      <a:pt x="16601" y="4964"/>
                    </a:lnTo>
                    <a:lnTo>
                      <a:pt x="15703" y="5727"/>
                    </a:lnTo>
                    <a:lnTo>
                      <a:pt x="15703" y="6109"/>
                    </a:lnTo>
                    <a:lnTo>
                      <a:pt x="15255" y="6300"/>
                    </a:lnTo>
                    <a:lnTo>
                      <a:pt x="14806" y="6873"/>
                    </a:lnTo>
                    <a:lnTo>
                      <a:pt x="13909" y="7255"/>
                    </a:lnTo>
                    <a:lnTo>
                      <a:pt x="13909" y="7636"/>
                    </a:lnTo>
                    <a:lnTo>
                      <a:pt x="13011" y="8782"/>
                    </a:lnTo>
                    <a:lnTo>
                      <a:pt x="12114" y="9355"/>
                    </a:lnTo>
                    <a:lnTo>
                      <a:pt x="11665" y="10118"/>
                    </a:lnTo>
                    <a:lnTo>
                      <a:pt x="11217" y="10691"/>
                    </a:lnTo>
                    <a:lnTo>
                      <a:pt x="9422" y="12218"/>
                    </a:lnTo>
                    <a:lnTo>
                      <a:pt x="8525" y="13200"/>
                    </a:lnTo>
                    <a:lnTo>
                      <a:pt x="7627" y="14155"/>
                    </a:lnTo>
                    <a:lnTo>
                      <a:pt x="6281" y="15109"/>
                    </a:lnTo>
                    <a:lnTo>
                      <a:pt x="5384" y="16255"/>
                    </a:lnTo>
                    <a:lnTo>
                      <a:pt x="4038" y="17400"/>
                    </a:lnTo>
                    <a:lnTo>
                      <a:pt x="1346" y="20073"/>
                    </a:lnTo>
                    <a:lnTo>
                      <a:pt x="0" y="21600"/>
                    </a:lnTo>
                    <a:lnTo>
                      <a:pt x="1795" y="21600"/>
                    </a:lnTo>
                    <a:lnTo>
                      <a:pt x="2692" y="20455"/>
                    </a:lnTo>
                    <a:lnTo>
                      <a:pt x="3589" y="20073"/>
                    </a:lnTo>
                    <a:lnTo>
                      <a:pt x="3589" y="19500"/>
                    </a:lnTo>
                    <a:lnTo>
                      <a:pt x="4038" y="18927"/>
                    </a:lnTo>
                    <a:lnTo>
                      <a:pt x="4487" y="18545"/>
                    </a:lnTo>
                    <a:lnTo>
                      <a:pt x="4487" y="18164"/>
                    </a:lnTo>
                    <a:lnTo>
                      <a:pt x="5384" y="17591"/>
                    </a:lnTo>
                    <a:lnTo>
                      <a:pt x="5833" y="17400"/>
                    </a:lnTo>
                    <a:lnTo>
                      <a:pt x="5833" y="16827"/>
                    </a:lnTo>
                    <a:lnTo>
                      <a:pt x="7179" y="15682"/>
                    </a:lnTo>
                    <a:lnTo>
                      <a:pt x="7179" y="15491"/>
                    </a:lnTo>
                    <a:lnTo>
                      <a:pt x="8076" y="14918"/>
                    </a:lnTo>
                    <a:lnTo>
                      <a:pt x="8076" y="14536"/>
                    </a:lnTo>
                    <a:lnTo>
                      <a:pt x="8973" y="14155"/>
                    </a:lnTo>
                    <a:lnTo>
                      <a:pt x="8973" y="13582"/>
                    </a:lnTo>
                    <a:lnTo>
                      <a:pt x="9422" y="12791"/>
                    </a:lnTo>
                    <a:lnTo>
                      <a:pt x="10319" y="12409"/>
                    </a:lnTo>
                    <a:lnTo>
                      <a:pt x="10768" y="11645"/>
                    </a:lnTo>
                    <a:lnTo>
                      <a:pt x="11217" y="11073"/>
                    </a:lnTo>
                    <a:lnTo>
                      <a:pt x="13011" y="9545"/>
                    </a:lnTo>
                    <a:lnTo>
                      <a:pt x="13460" y="8591"/>
                    </a:lnTo>
                    <a:lnTo>
                      <a:pt x="15255" y="6682"/>
                    </a:lnTo>
                    <a:lnTo>
                      <a:pt x="16152" y="5536"/>
                    </a:lnTo>
                    <a:lnTo>
                      <a:pt x="17498" y="4391"/>
                    </a:lnTo>
                    <a:lnTo>
                      <a:pt x="18844" y="3055"/>
                    </a:lnTo>
                    <a:lnTo>
                      <a:pt x="20254" y="1718"/>
                    </a:lnTo>
                    <a:lnTo>
                      <a:pt x="21600" y="0"/>
                    </a:lnTo>
                    <a:close/>
                  </a:path>
                </a:pathLst>
              </a:custGeom>
              <a:solidFill>
                <a:srgbClr val="C24F52"/>
              </a:solidFill>
              <a:ln w="12700" cap="flat">
                <a:noFill/>
                <a:miter lim="400000"/>
              </a:ln>
              <a:effectLst/>
            </p:spPr>
            <p:txBody>
              <a:bodyPr wrap="square" lIns="45719" tIns="45719" rIns="45719" bIns="45719" numCol="1" anchor="t">
                <a:noAutofit/>
              </a:bodyPr>
              <a:lstStyle/>
              <a:p>
                <a:pPr algn="l">
                  <a:defRPr sz="1800"/>
                </a:pPr>
                <a:endParaRPr/>
              </a:p>
            </p:txBody>
          </p:sp>
          <p:sp>
            <p:nvSpPr>
              <p:cNvPr id="260" name="Shape"/>
              <p:cNvSpPr/>
              <p:nvPr/>
            </p:nvSpPr>
            <p:spPr>
              <a:xfrm>
                <a:off x="912812" y="3260725"/>
                <a:ext cx="5349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03" y="764"/>
                    </a:lnTo>
                    <a:lnTo>
                      <a:pt x="19357" y="2482"/>
                    </a:lnTo>
                    <a:lnTo>
                      <a:pt x="18844" y="2864"/>
                    </a:lnTo>
                    <a:lnTo>
                      <a:pt x="17947" y="3245"/>
                    </a:lnTo>
                    <a:lnTo>
                      <a:pt x="17947" y="3627"/>
                    </a:lnTo>
                    <a:lnTo>
                      <a:pt x="17498" y="4200"/>
                    </a:lnTo>
                    <a:lnTo>
                      <a:pt x="17049" y="4391"/>
                    </a:lnTo>
                    <a:lnTo>
                      <a:pt x="16601" y="4964"/>
                    </a:lnTo>
                    <a:lnTo>
                      <a:pt x="15703" y="5727"/>
                    </a:lnTo>
                    <a:lnTo>
                      <a:pt x="15703" y="6109"/>
                    </a:lnTo>
                    <a:lnTo>
                      <a:pt x="15255" y="6300"/>
                    </a:lnTo>
                    <a:lnTo>
                      <a:pt x="14806" y="6873"/>
                    </a:lnTo>
                    <a:lnTo>
                      <a:pt x="13909" y="7636"/>
                    </a:lnTo>
                    <a:lnTo>
                      <a:pt x="13011" y="8782"/>
                    </a:lnTo>
                    <a:lnTo>
                      <a:pt x="12114" y="9355"/>
                    </a:lnTo>
                    <a:lnTo>
                      <a:pt x="11665" y="10118"/>
                    </a:lnTo>
                    <a:lnTo>
                      <a:pt x="11217" y="10691"/>
                    </a:lnTo>
                    <a:lnTo>
                      <a:pt x="9422" y="12218"/>
                    </a:lnTo>
                    <a:lnTo>
                      <a:pt x="8525" y="13200"/>
                    </a:lnTo>
                    <a:lnTo>
                      <a:pt x="7627" y="14155"/>
                    </a:lnTo>
                    <a:lnTo>
                      <a:pt x="6281" y="15109"/>
                    </a:lnTo>
                    <a:lnTo>
                      <a:pt x="5384" y="16255"/>
                    </a:lnTo>
                    <a:lnTo>
                      <a:pt x="4038" y="17400"/>
                    </a:lnTo>
                    <a:lnTo>
                      <a:pt x="3141" y="18736"/>
                    </a:lnTo>
                    <a:lnTo>
                      <a:pt x="1795" y="20073"/>
                    </a:lnTo>
                    <a:lnTo>
                      <a:pt x="0" y="21600"/>
                    </a:lnTo>
                    <a:lnTo>
                      <a:pt x="1346" y="21600"/>
                    </a:lnTo>
                    <a:lnTo>
                      <a:pt x="2243" y="20455"/>
                    </a:lnTo>
                    <a:lnTo>
                      <a:pt x="3141" y="20073"/>
                    </a:lnTo>
                    <a:lnTo>
                      <a:pt x="4038" y="18927"/>
                    </a:lnTo>
                    <a:lnTo>
                      <a:pt x="4038" y="18545"/>
                    </a:lnTo>
                    <a:lnTo>
                      <a:pt x="4487" y="18164"/>
                    </a:lnTo>
                    <a:lnTo>
                      <a:pt x="5384" y="17591"/>
                    </a:lnTo>
                    <a:lnTo>
                      <a:pt x="5384" y="17400"/>
                    </a:lnTo>
                    <a:lnTo>
                      <a:pt x="5833" y="16827"/>
                    </a:lnTo>
                    <a:lnTo>
                      <a:pt x="6281" y="16445"/>
                    </a:lnTo>
                    <a:lnTo>
                      <a:pt x="6281" y="16064"/>
                    </a:lnTo>
                    <a:lnTo>
                      <a:pt x="7179" y="15682"/>
                    </a:lnTo>
                    <a:lnTo>
                      <a:pt x="7179" y="15491"/>
                    </a:lnTo>
                    <a:lnTo>
                      <a:pt x="7627" y="14918"/>
                    </a:lnTo>
                    <a:lnTo>
                      <a:pt x="8525" y="14155"/>
                    </a:lnTo>
                    <a:lnTo>
                      <a:pt x="8973" y="13582"/>
                    </a:lnTo>
                    <a:lnTo>
                      <a:pt x="9422" y="12791"/>
                    </a:lnTo>
                    <a:lnTo>
                      <a:pt x="9871" y="12409"/>
                    </a:lnTo>
                    <a:lnTo>
                      <a:pt x="10319" y="11645"/>
                    </a:lnTo>
                    <a:lnTo>
                      <a:pt x="11217" y="11073"/>
                    </a:lnTo>
                    <a:lnTo>
                      <a:pt x="11665" y="10309"/>
                    </a:lnTo>
                    <a:lnTo>
                      <a:pt x="12563" y="9545"/>
                    </a:lnTo>
                    <a:lnTo>
                      <a:pt x="15255" y="6682"/>
                    </a:lnTo>
                    <a:lnTo>
                      <a:pt x="16152" y="5536"/>
                    </a:lnTo>
                    <a:lnTo>
                      <a:pt x="17498" y="4391"/>
                    </a:lnTo>
                    <a:lnTo>
                      <a:pt x="18844" y="3055"/>
                    </a:lnTo>
                    <a:lnTo>
                      <a:pt x="20254" y="1718"/>
                    </a:lnTo>
                    <a:lnTo>
                      <a:pt x="21600" y="0"/>
                    </a:lnTo>
                    <a:close/>
                  </a:path>
                </a:pathLst>
              </a:custGeom>
              <a:solidFill>
                <a:srgbClr val="D9787D"/>
              </a:solidFill>
              <a:ln w="12700" cap="flat">
                <a:noFill/>
                <a:miter lim="400000"/>
              </a:ln>
              <a:effectLst/>
            </p:spPr>
            <p:txBody>
              <a:bodyPr wrap="square" lIns="45719" tIns="45719" rIns="45719" bIns="45719" numCol="1" anchor="t">
                <a:noAutofit/>
              </a:bodyPr>
              <a:lstStyle/>
              <a:p>
                <a:pPr algn="l">
                  <a:defRPr sz="1800"/>
                </a:pPr>
                <a:endParaRPr/>
              </a:p>
            </p:txBody>
          </p:sp>
          <p:sp>
            <p:nvSpPr>
              <p:cNvPr id="261" name="Shape"/>
              <p:cNvSpPr/>
              <p:nvPr/>
            </p:nvSpPr>
            <p:spPr>
              <a:xfrm>
                <a:off x="912812" y="3260725"/>
                <a:ext cx="5349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703" y="764"/>
                    </a:lnTo>
                    <a:lnTo>
                      <a:pt x="19357" y="2482"/>
                    </a:lnTo>
                    <a:lnTo>
                      <a:pt x="18844" y="2864"/>
                    </a:lnTo>
                    <a:lnTo>
                      <a:pt x="17947" y="3627"/>
                    </a:lnTo>
                    <a:lnTo>
                      <a:pt x="17498" y="4200"/>
                    </a:lnTo>
                    <a:lnTo>
                      <a:pt x="17049" y="4391"/>
                    </a:lnTo>
                    <a:lnTo>
                      <a:pt x="16601" y="4964"/>
                    </a:lnTo>
                    <a:lnTo>
                      <a:pt x="16152" y="5345"/>
                    </a:lnTo>
                    <a:lnTo>
                      <a:pt x="16152" y="5727"/>
                    </a:lnTo>
                    <a:lnTo>
                      <a:pt x="15703" y="6109"/>
                    </a:lnTo>
                    <a:lnTo>
                      <a:pt x="15255" y="6300"/>
                    </a:lnTo>
                    <a:lnTo>
                      <a:pt x="14806" y="6873"/>
                    </a:lnTo>
                    <a:lnTo>
                      <a:pt x="13909" y="7636"/>
                    </a:lnTo>
                    <a:lnTo>
                      <a:pt x="13011" y="8782"/>
                    </a:lnTo>
                    <a:lnTo>
                      <a:pt x="12114" y="9355"/>
                    </a:lnTo>
                    <a:lnTo>
                      <a:pt x="11665" y="10118"/>
                    </a:lnTo>
                    <a:lnTo>
                      <a:pt x="11217" y="10691"/>
                    </a:lnTo>
                    <a:lnTo>
                      <a:pt x="9422" y="12218"/>
                    </a:lnTo>
                    <a:lnTo>
                      <a:pt x="8973" y="13200"/>
                    </a:lnTo>
                    <a:lnTo>
                      <a:pt x="7627" y="14155"/>
                    </a:lnTo>
                    <a:lnTo>
                      <a:pt x="6730" y="15109"/>
                    </a:lnTo>
                    <a:lnTo>
                      <a:pt x="5833" y="16255"/>
                    </a:lnTo>
                    <a:lnTo>
                      <a:pt x="4487" y="17400"/>
                    </a:lnTo>
                    <a:lnTo>
                      <a:pt x="1795" y="20073"/>
                    </a:lnTo>
                    <a:lnTo>
                      <a:pt x="0" y="21600"/>
                    </a:lnTo>
                    <a:lnTo>
                      <a:pt x="1346" y="21600"/>
                    </a:lnTo>
                    <a:lnTo>
                      <a:pt x="2243" y="20455"/>
                    </a:lnTo>
                    <a:lnTo>
                      <a:pt x="3141" y="20073"/>
                    </a:lnTo>
                    <a:lnTo>
                      <a:pt x="3589" y="19500"/>
                    </a:lnTo>
                    <a:lnTo>
                      <a:pt x="3589" y="18927"/>
                    </a:lnTo>
                    <a:lnTo>
                      <a:pt x="4487" y="18164"/>
                    </a:lnTo>
                    <a:lnTo>
                      <a:pt x="4935" y="17591"/>
                    </a:lnTo>
                    <a:lnTo>
                      <a:pt x="5384" y="17400"/>
                    </a:lnTo>
                    <a:lnTo>
                      <a:pt x="5833" y="16827"/>
                    </a:lnTo>
                    <a:lnTo>
                      <a:pt x="5833" y="16445"/>
                    </a:lnTo>
                    <a:lnTo>
                      <a:pt x="6730" y="15682"/>
                    </a:lnTo>
                    <a:lnTo>
                      <a:pt x="7179" y="15491"/>
                    </a:lnTo>
                    <a:lnTo>
                      <a:pt x="7627" y="14918"/>
                    </a:lnTo>
                    <a:lnTo>
                      <a:pt x="8076" y="14536"/>
                    </a:lnTo>
                    <a:lnTo>
                      <a:pt x="8076" y="14155"/>
                    </a:lnTo>
                    <a:lnTo>
                      <a:pt x="8973" y="13582"/>
                    </a:lnTo>
                    <a:lnTo>
                      <a:pt x="9422" y="12791"/>
                    </a:lnTo>
                    <a:lnTo>
                      <a:pt x="9871" y="12409"/>
                    </a:lnTo>
                    <a:lnTo>
                      <a:pt x="10319" y="11645"/>
                    </a:lnTo>
                    <a:lnTo>
                      <a:pt x="11217" y="11073"/>
                    </a:lnTo>
                    <a:lnTo>
                      <a:pt x="11665" y="10309"/>
                    </a:lnTo>
                    <a:lnTo>
                      <a:pt x="12563" y="9545"/>
                    </a:lnTo>
                    <a:lnTo>
                      <a:pt x="15255" y="6682"/>
                    </a:lnTo>
                    <a:lnTo>
                      <a:pt x="16152" y="5536"/>
                    </a:lnTo>
                    <a:lnTo>
                      <a:pt x="17498" y="4391"/>
                    </a:lnTo>
                    <a:lnTo>
                      <a:pt x="18844" y="3055"/>
                    </a:lnTo>
                    <a:lnTo>
                      <a:pt x="20254" y="1718"/>
                    </a:lnTo>
                    <a:lnTo>
                      <a:pt x="21600" y="0"/>
                    </a:lnTo>
                    <a:close/>
                  </a:path>
                </a:pathLst>
              </a:custGeom>
              <a:solidFill>
                <a:srgbClr val="EDA0A3"/>
              </a:solidFill>
              <a:ln w="12700" cap="flat">
                <a:noFill/>
                <a:miter lim="400000"/>
              </a:ln>
              <a:effectLst/>
            </p:spPr>
            <p:txBody>
              <a:bodyPr wrap="square" lIns="45719" tIns="45719" rIns="45719" bIns="45719" numCol="1" anchor="t">
                <a:noAutofit/>
              </a:bodyPr>
              <a:lstStyle/>
              <a:p>
                <a:pPr algn="l">
                  <a:defRPr sz="1800"/>
                </a:pPr>
                <a:endParaRPr/>
              </a:p>
            </p:txBody>
          </p:sp>
          <p:sp>
            <p:nvSpPr>
              <p:cNvPr id="262" name="Triangle"/>
              <p:cNvSpPr/>
              <p:nvPr/>
            </p:nvSpPr>
            <p:spPr>
              <a:xfrm>
                <a:off x="923925" y="3260725"/>
                <a:ext cx="523875"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458" y="21600"/>
                    </a:lnTo>
                    <a:lnTo>
                      <a:pt x="21600" y="0"/>
                    </a:lnTo>
                    <a:close/>
                  </a:path>
                </a:pathLst>
              </a:custGeom>
              <a:solidFill>
                <a:srgbClr val="FFC7C7"/>
              </a:solidFill>
              <a:ln w="12700" cap="flat">
                <a:noFill/>
                <a:miter lim="400000"/>
              </a:ln>
              <a:effectLst/>
            </p:spPr>
            <p:txBody>
              <a:bodyPr wrap="square" lIns="45719" tIns="45719" rIns="45719" bIns="45719" numCol="1" anchor="t">
                <a:noAutofit/>
              </a:bodyPr>
              <a:lstStyle/>
              <a:p>
                <a:pPr algn="l">
                  <a:defRPr sz="1800"/>
                </a:pPr>
                <a:endParaRPr/>
              </a:p>
            </p:txBody>
          </p:sp>
          <p:sp>
            <p:nvSpPr>
              <p:cNvPr id="263" name="Triangle"/>
              <p:cNvSpPr/>
              <p:nvPr/>
            </p:nvSpPr>
            <p:spPr>
              <a:xfrm>
                <a:off x="1447800" y="3260725"/>
                <a:ext cx="544513"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18955" y="21600"/>
                    </a:lnTo>
                    <a:lnTo>
                      <a:pt x="0" y="0"/>
                    </a:lnTo>
                    <a:close/>
                  </a:path>
                </a:pathLst>
              </a:custGeom>
              <a:solidFill>
                <a:srgbClr val="8F8F00"/>
              </a:solidFill>
              <a:ln w="12700" cap="flat">
                <a:noFill/>
                <a:miter lim="400000"/>
              </a:ln>
              <a:effectLst/>
            </p:spPr>
            <p:txBody>
              <a:bodyPr wrap="square" lIns="45719" tIns="45719" rIns="45719" bIns="45719" numCol="1" anchor="t">
                <a:noAutofit/>
              </a:bodyPr>
              <a:lstStyle/>
              <a:p>
                <a:pPr algn="l">
                  <a:defRPr sz="1800"/>
                </a:pPr>
                <a:endParaRPr/>
              </a:p>
            </p:txBody>
          </p:sp>
          <p:sp>
            <p:nvSpPr>
              <p:cNvPr id="264" name="Shape"/>
              <p:cNvSpPr/>
              <p:nvPr/>
            </p:nvSpPr>
            <p:spPr>
              <a:xfrm>
                <a:off x="1447800" y="3260725"/>
                <a:ext cx="533400"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0" y="764"/>
                    </a:lnTo>
                    <a:lnTo>
                      <a:pt x="1350" y="1336"/>
                    </a:lnTo>
                    <a:lnTo>
                      <a:pt x="2250" y="2482"/>
                    </a:lnTo>
                    <a:lnTo>
                      <a:pt x="3600" y="3627"/>
                    </a:lnTo>
                    <a:lnTo>
                      <a:pt x="4050" y="4200"/>
                    </a:lnTo>
                    <a:lnTo>
                      <a:pt x="4500" y="4391"/>
                    </a:lnTo>
                    <a:lnTo>
                      <a:pt x="4950" y="4964"/>
                    </a:lnTo>
                    <a:lnTo>
                      <a:pt x="5400" y="5345"/>
                    </a:lnTo>
                    <a:lnTo>
                      <a:pt x="5400" y="5727"/>
                    </a:lnTo>
                    <a:lnTo>
                      <a:pt x="5850" y="6109"/>
                    </a:lnTo>
                    <a:lnTo>
                      <a:pt x="6300" y="6300"/>
                    </a:lnTo>
                    <a:lnTo>
                      <a:pt x="6750" y="6873"/>
                    </a:lnTo>
                    <a:lnTo>
                      <a:pt x="7650" y="7636"/>
                    </a:lnTo>
                    <a:lnTo>
                      <a:pt x="8550" y="8782"/>
                    </a:lnTo>
                    <a:lnTo>
                      <a:pt x="9450" y="9355"/>
                    </a:lnTo>
                    <a:lnTo>
                      <a:pt x="9900" y="10118"/>
                    </a:lnTo>
                    <a:lnTo>
                      <a:pt x="10800" y="10691"/>
                    </a:lnTo>
                    <a:lnTo>
                      <a:pt x="11250" y="11455"/>
                    </a:lnTo>
                    <a:lnTo>
                      <a:pt x="12150" y="12218"/>
                    </a:lnTo>
                    <a:lnTo>
                      <a:pt x="13050" y="13200"/>
                    </a:lnTo>
                    <a:lnTo>
                      <a:pt x="13950" y="14155"/>
                    </a:lnTo>
                    <a:lnTo>
                      <a:pt x="15300" y="15109"/>
                    </a:lnTo>
                    <a:lnTo>
                      <a:pt x="16200" y="16255"/>
                    </a:lnTo>
                    <a:lnTo>
                      <a:pt x="17550" y="17400"/>
                    </a:lnTo>
                    <a:lnTo>
                      <a:pt x="20250" y="20073"/>
                    </a:lnTo>
                    <a:lnTo>
                      <a:pt x="21600" y="21600"/>
                    </a:lnTo>
                    <a:lnTo>
                      <a:pt x="19800" y="21600"/>
                    </a:lnTo>
                    <a:lnTo>
                      <a:pt x="19350" y="21027"/>
                    </a:lnTo>
                    <a:lnTo>
                      <a:pt x="18450" y="20455"/>
                    </a:lnTo>
                    <a:lnTo>
                      <a:pt x="18000" y="20073"/>
                    </a:lnTo>
                    <a:lnTo>
                      <a:pt x="17100" y="18927"/>
                    </a:lnTo>
                    <a:lnTo>
                      <a:pt x="16200" y="18164"/>
                    </a:lnTo>
                    <a:lnTo>
                      <a:pt x="15750" y="17591"/>
                    </a:lnTo>
                    <a:lnTo>
                      <a:pt x="15300" y="17400"/>
                    </a:lnTo>
                    <a:lnTo>
                      <a:pt x="15300" y="16827"/>
                    </a:lnTo>
                    <a:lnTo>
                      <a:pt x="14850" y="16445"/>
                    </a:lnTo>
                    <a:lnTo>
                      <a:pt x="14850" y="16064"/>
                    </a:lnTo>
                    <a:lnTo>
                      <a:pt x="13950" y="15682"/>
                    </a:lnTo>
                    <a:lnTo>
                      <a:pt x="13950" y="15491"/>
                    </a:lnTo>
                    <a:lnTo>
                      <a:pt x="13500" y="14918"/>
                    </a:lnTo>
                    <a:lnTo>
                      <a:pt x="12600" y="14155"/>
                    </a:lnTo>
                    <a:lnTo>
                      <a:pt x="12150" y="13582"/>
                    </a:lnTo>
                    <a:lnTo>
                      <a:pt x="11700" y="12791"/>
                    </a:lnTo>
                    <a:lnTo>
                      <a:pt x="11250" y="12409"/>
                    </a:lnTo>
                    <a:lnTo>
                      <a:pt x="10800" y="11645"/>
                    </a:lnTo>
                    <a:lnTo>
                      <a:pt x="9900" y="11073"/>
                    </a:lnTo>
                    <a:lnTo>
                      <a:pt x="9450" y="10309"/>
                    </a:lnTo>
                    <a:lnTo>
                      <a:pt x="8100" y="9545"/>
                    </a:lnTo>
                    <a:lnTo>
                      <a:pt x="7200" y="7636"/>
                    </a:lnTo>
                    <a:lnTo>
                      <a:pt x="5850" y="6682"/>
                    </a:lnTo>
                    <a:lnTo>
                      <a:pt x="4950" y="5536"/>
                    </a:lnTo>
                    <a:lnTo>
                      <a:pt x="3600" y="4391"/>
                    </a:lnTo>
                    <a:lnTo>
                      <a:pt x="2250" y="3055"/>
                    </a:lnTo>
                    <a:lnTo>
                      <a:pt x="1350" y="1718"/>
                    </a:lnTo>
                    <a:lnTo>
                      <a:pt x="0" y="0"/>
                    </a:lnTo>
                    <a:close/>
                  </a:path>
                </a:pathLst>
              </a:custGeom>
              <a:solidFill>
                <a:srgbClr val="A6A631"/>
              </a:solidFill>
              <a:ln w="12700" cap="flat">
                <a:noFill/>
                <a:miter lim="400000"/>
              </a:ln>
              <a:effectLst/>
            </p:spPr>
            <p:txBody>
              <a:bodyPr wrap="square" lIns="45719" tIns="45719" rIns="45719" bIns="45719" numCol="1" anchor="t">
                <a:noAutofit/>
              </a:bodyPr>
              <a:lstStyle/>
              <a:p>
                <a:pPr algn="l">
                  <a:defRPr sz="1800"/>
                </a:pPr>
                <a:endParaRPr/>
              </a:p>
            </p:txBody>
          </p:sp>
          <p:sp>
            <p:nvSpPr>
              <p:cNvPr id="265" name="Shape"/>
              <p:cNvSpPr/>
              <p:nvPr/>
            </p:nvSpPr>
            <p:spPr>
              <a:xfrm>
                <a:off x="1447800" y="3260725"/>
                <a:ext cx="533400"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0" y="764"/>
                    </a:lnTo>
                    <a:lnTo>
                      <a:pt x="1350" y="1336"/>
                    </a:lnTo>
                    <a:lnTo>
                      <a:pt x="2250" y="2482"/>
                    </a:lnTo>
                    <a:lnTo>
                      <a:pt x="3600" y="3627"/>
                    </a:lnTo>
                    <a:lnTo>
                      <a:pt x="3600" y="4200"/>
                    </a:lnTo>
                    <a:lnTo>
                      <a:pt x="4500" y="4391"/>
                    </a:lnTo>
                    <a:lnTo>
                      <a:pt x="4950" y="4964"/>
                    </a:lnTo>
                    <a:lnTo>
                      <a:pt x="4950" y="5345"/>
                    </a:lnTo>
                    <a:lnTo>
                      <a:pt x="5850" y="6109"/>
                    </a:lnTo>
                    <a:lnTo>
                      <a:pt x="6300" y="6300"/>
                    </a:lnTo>
                    <a:lnTo>
                      <a:pt x="6750" y="6873"/>
                    </a:lnTo>
                    <a:lnTo>
                      <a:pt x="7650" y="7636"/>
                    </a:lnTo>
                    <a:lnTo>
                      <a:pt x="8550" y="8782"/>
                    </a:lnTo>
                    <a:lnTo>
                      <a:pt x="9450" y="9355"/>
                    </a:lnTo>
                    <a:lnTo>
                      <a:pt x="9900" y="10118"/>
                    </a:lnTo>
                    <a:lnTo>
                      <a:pt x="10800" y="10691"/>
                    </a:lnTo>
                    <a:lnTo>
                      <a:pt x="11250" y="11455"/>
                    </a:lnTo>
                    <a:lnTo>
                      <a:pt x="12150" y="12218"/>
                    </a:lnTo>
                    <a:lnTo>
                      <a:pt x="13050" y="13200"/>
                    </a:lnTo>
                    <a:lnTo>
                      <a:pt x="14850" y="15109"/>
                    </a:lnTo>
                    <a:lnTo>
                      <a:pt x="16200" y="16255"/>
                    </a:lnTo>
                    <a:lnTo>
                      <a:pt x="17100" y="17400"/>
                    </a:lnTo>
                    <a:lnTo>
                      <a:pt x="19800" y="20073"/>
                    </a:lnTo>
                    <a:lnTo>
                      <a:pt x="21600" y="21600"/>
                    </a:lnTo>
                    <a:lnTo>
                      <a:pt x="19800" y="21600"/>
                    </a:lnTo>
                    <a:lnTo>
                      <a:pt x="18900" y="20455"/>
                    </a:lnTo>
                    <a:lnTo>
                      <a:pt x="18000" y="20073"/>
                    </a:lnTo>
                    <a:lnTo>
                      <a:pt x="17100" y="18927"/>
                    </a:lnTo>
                    <a:lnTo>
                      <a:pt x="17100" y="18545"/>
                    </a:lnTo>
                    <a:lnTo>
                      <a:pt x="16650" y="18164"/>
                    </a:lnTo>
                    <a:lnTo>
                      <a:pt x="16200" y="17591"/>
                    </a:lnTo>
                    <a:lnTo>
                      <a:pt x="15750" y="17400"/>
                    </a:lnTo>
                    <a:lnTo>
                      <a:pt x="15300" y="16827"/>
                    </a:lnTo>
                    <a:lnTo>
                      <a:pt x="15300" y="16445"/>
                    </a:lnTo>
                    <a:lnTo>
                      <a:pt x="14400" y="15682"/>
                    </a:lnTo>
                    <a:lnTo>
                      <a:pt x="13950" y="15491"/>
                    </a:lnTo>
                    <a:lnTo>
                      <a:pt x="13500" y="14918"/>
                    </a:lnTo>
                    <a:lnTo>
                      <a:pt x="13050" y="14536"/>
                    </a:lnTo>
                    <a:lnTo>
                      <a:pt x="13050" y="14155"/>
                    </a:lnTo>
                    <a:lnTo>
                      <a:pt x="12150" y="13582"/>
                    </a:lnTo>
                    <a:lnTo>
                      <a:pt x="11700" y="12791"/>
                    </a:lnTo>
                    <a:lnTo>
                      <a:pt x="11250" y="12409"/>
                    </a:lnTo>
                    <a:lnTo>
                      <a:pt x="10800" y="11645"/>
                    </a:lnTo>
                    <a:lnTo>
                      <a:pt x="9900" y="11073"/>
                    </a:lnTo>
                    <a:lnTo>
                      <a:pt x="9450" y="10309"/>
                    </a:lnTo>
                    <a:lnTo>
                      <a:pt x="8550" y="9545"/>
                    </a:lnTo>
                    <a:lnTo>
                      <a:pt x="7650" y="8591"/>
                    </a:lnTo>
                    <a:lnTo>
                      <a:pt x="7200" y="7636"/>
                    </a:lnTo>
                    <a:lnTo>
                      <a:pt x="5850" y="6682"/>
                    </a:lnTo>
                    <a:lnTo>
                      <a:pt x="4950" y="5536"/>
                    </a:lnTo>
                    <a:lnTo>
                      <a:pt x="3600" y="4391"/>
                    </a:lnTo>
                    <a:lnTo>
                      <a:pt x="2250" y="3055"/>
                    </a:lnTo>
                    <a:lnTo>
                      <a:pt x="1350" y="1718"/>
                    </a:lnTo>
                    <a:lnTo>
                      <a:pt x="0" y="0"/>
                    </a:lnTo>
                    <a:close/>
                  </a:path>
                </a:pathLst>
              </a:custGeom>
              <a:solidFill>
                <a:srgbClr val="BFBF63"/>
              </a:solidFill>
              <a:ln w="12700" cap="flat">
                <a:noFill/>
                <a:miter lim="400000"/>
              </a:ln>
              <a:effectLst/>
            </p:spPr>
            <p:txBody>
              <a:bodyPr wrap="square" lIns="45719" tIns="45719" rIns="45719" bIns="45719" numCol="1" anchor="t">
                <a:noAutofit/>
              </a:bodyPr>
              <a:lstStyle/>
              <a:p>
                <a:pPr algn="l">
                  <a:defRPr sz="1800"/>
                </a:pPr>
                <a:endParaRPr/>
              </a:p>
            </p:txBody>
          </p:sp>
          <p:sp>
            <p:nvSpPr>
              <p:cNvPr id="266" name="Shape"/>
              <p:cNvSpPr/>
              <p:nvPr/>
            </p:nvSpPr>
            <p:spPr>
              <a:xfrm>
                <a:off x="1447800" y="3260725"/>
                <a:ext cx="533400"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0" y="764"/>
                    </a:lnTo>
                    <a:lnTo>
                      <a:pt x="1350" y="1336"/>
                    </a:lnTo>
                    <a:lnTo>
                      <a:pt x="2250" y="2482"/>
                    </a:lnTo>
                    <a:lnTo>
                      <a:pt x="3600" y="3627"/>
                    </a:lnTo>
                    <a:lnTo>
                      <a:pt x="3600" y="4200"/>
                    </a:lnTo>
                    <a:lnTo>
                      <a:pt x="4050" y="4391"/>
                    </a:lnTo>
                    <a:lnTo>
                      <a:pt x="4950" y="4964"/>
                    </a:lnTo>
                    <a:lnTo>
                      <a:pt x="4950" y="5345"/>
                    </a:lnTo>
                    <a:lnTo>
                      <a:pt x="5850" y="6109"/>
                    </a:lnTo>
                    <a:lnTo>
                      <a:pt x="5850" y="6300"/>
                    </a:lnTo>
                    <a:lnTo>
                      <a:pt x="6300" y="6873"/>
                    </a:lnTo>
                    <a:lnTo>
                      <a:pt x="7200" y="7255"/>
                    </a:lnTo>
                    <a:lnTo>
                      <a:pt x="7650" y="7636"/>
                    </a:lnTo>
                    <a:lnTo>
                      <a:pt x="8100" y="8209"/>
                    </a:lnTo>
                    <a:lnTo>
                      <a:pt x="8100" y="8782"/>
                    </a:lnTo>
                    <a:lnTo>
                      <a:pt x="9450" y="9355"/>
                    </a:lnTo>
                    <a:lnTo>
                      <a:pt x="9900" y="10118"/>
                    </a:lnTo>
                    <a:lnTo>
                      <a:pt x="10350" y="10691"/>
                    </a:lnTo>
                    <a:lnTo>
                      <a:pt x="11250" y="11455"/>
                    </a:lnTo>
                    <a:lnTo>
                      <a:pt x="11700" y="12218"/>
                    </a:lnTo>
                    <a:lnTo>
                      <a:pt x="13050" y="13200"/>
                    </a:lnTo>
                    <a:lnTo>
                      <a:pt x="14850" y="15109"/>
                    </a:lnTo>
                    <a:lnTo>
                      <a:pt x="15750" y="16255"/>
                    </a:lnTo>
                    <a:lnTo>
                      <a:pt x="17100" y="17400"/>
                    </a:lnTo>
                    <a:lnTo>
                      <a:pt x="19800" y="20073"/>
                    </a:lnTo>
                    <a:lnTo>
                      <a:pt x="21600" y="21600"/>
                    </a:lnTo>
                    <a:lnTo>
                      <a:pt x="19800" y="21600"/>
                    </a:lnTo>
                    <a:lnTo>
                      <a:pt x="18900" y="20455"/>
                    </a:lnTo>
                    <a:lnTo>
                      <a:pt x="18450" y="20073"/>
                    </a:lnTo>
                    <a:lnTo>
                      <a:pt x="17550" y="18927"/>
                    </a:lnTo>
                    <a:lnTo>
                      <a:pt x="16650" y="18164"/>
                    </a:lnTo>
                    <a:lnTo>
                      <a:pt x="16200" y="17591"/>
                    </a:lnTo>
                    <a:lnTo>
                      <a:pt x="15750" y="17400"/>
                    </a:lnTo>
                    <a:lnTo>
                      <a:pt x="15300" y="16827"/>
                    </a:lnTo>
                    <a:lnTo>
                      <a:pt x="15300" y="16445"/>
                    </a:lnTo>
                    <a:lnTo>
                      <a:pt x="14850" y="16064"/>
                    </a:lnTo>
                    <a:lnTo>
                      <a:pt x="14850" y="15682"/>
                    </a:lnTo>
                    <a:lnTo>
                      <a:pt x="13950" y="15491"/>
                    </a:lnTo>
                    <a:lnTo>
                      <a:pt x="13950" y="14918"/>
                    </a:lnTo>
                    <a:lnTo>
                      <a:pt x="13050" y="14155"/>
                    </a:lnTo>
                    <a:lnTo>
                      <a:pt x="12150" y="13582"/>
                    </a:lnTo>
                    <a:lnTo>
                      <a:pt x="11700" y="12791"/>
                    </a:lnTo>
                    <a:lnTo>
                      <a:pt x="11250" y="12409"/>
                    </a:lnTo>
                    <a:lnTo>
                      <a:pt x="10800" y="11645"/>
                    </a:lnTo>
                    <a:lnTo>
                      <a:pt x="9900" y="11073"/>
                    </a:lnTo>
                    <a:lnTo>
                      <a:pt x="9450" y="10309"/>
                    </a:lnTo>
                    <a:lnTo>
                      <a:pt x="8550" y="9545"/>
                    </a:lnTo>
                    <a:lnTo>
                      <a:pt x="7650" y="8591"/>
                    </a:lnTo>
                    <a:lnTo>
                      <a:pt x="7200" y="7636"/>
                    </a:lnTo>
                    <a:lnTo>
                      <a:pt x="5850" y="6682"/>
                    </a:lnTo>
                    <a:lnTo>
                      <a:pt x="4950" y="5536"/>
                    </a:lnTo>
                    <a:lnTo>
                      <a:pt x="3600" y="4391"/>
                    </a:lnTo>
                    <a:lnTo>
                      <a:pt x="2700" y="3055"/>
                    </a:lnTo>
                    <a:lnTo>
                      <a:pt x="1350" y="1718"/>
                    </a:lnTo>
                    <a:lnTo>
                      <a:pt x="0" y="0"/>
                    </a:lnTo>
                    <a:close/>
                  </a:path>
                </a:pathLst>
              </a:custGeom>
              <a:solidFill>
                <a:srgbClr val="D4D18F"/>
              </a:solidFill>
              <a:ln w="12700" cap="flat">
                <a:noFill/>
                <a:miter lim="400000"/>
              </a:ln>
              <a:effectLst/>
            </p:spPr>
            <p:txBody>
              <a:bodyPr wrap="square" lIns="45719" tIns="45719" rIns="45719" bIns="45719" numCol="1" anchor="t">
                <a:noAutofit/>
              </a:bodyPr>
              <a:lstStyle/>
              <a:p>
                <a:pPr algn="l">
                  <a:defRPr sz="1800"/>
                </a:pPr>
                <a:endParaRPr/>
              </a:p>
            </p:txBody>
          </p:sp>
          <p:sp>
            <p:nvSpPr>
              <p:cNvPr id="267" name="Shape"/>
              <p:cNvSpPr/>
              <p:nvPr/>
            </p:nvSpPr>
            <p:spPr>
              <a:xfrm>
                <a:off x="1447800" y="3260725"/>
                <a:ext cx="52228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60" y="764"/>
                    </a:lnTo>
                    <a:lnTo>
                      <a:pt x="1379" y="1336"/>
                    </a:lnTo>
                    <a:lnTo>
                      <a:pt x="1379" y="1909"/>
                    </a:lnTo>
                    <a:lnTo>
                      <a:pt x="2298" y="2482"/>
                    </a:lnTo>
                    <a:lnTo>
                      <a:pt x="3677" y="3627"/>
                    </a:lnTo>
                    <a:lnTo>
                      <a:pt x="3677" y="4200"/>
                    </a:lnTo>
                    <a:lnTo>
                      <a:pt x="4136" y="4391"/>
                    </a:lnTo>
                    <a:lnTo>
                      <a:pt x="5055" y="4964"/>
                    </a:lnTo>
                    <a:lnTo>
                      <a:pt x="5055" y="5345"/>
                    </a:lnTo>
                    <a:lnTo>
                      <a:pt x="5974" y="6109"/>
                    </a:lnTo>
                    <a:lnTo>
                      <a:pt x="5974" y="6300"/>
                    </a:lnTo>
                    <a:lnTo>
                      <a:pt x="6434" y="6873"/>
                    </a:lnTo>
                    <a:lnTo>
                      <a:pt x="7353" y="7255"/>
                    </a:lnTo>
                    <a:lnTo>
                      <a:pt x="7813" y="7636"/>
                    </a:lnTo>
                    <a:lnTo>
                      <a:pt x="7813" y="8209"/>
                    </a:lnTo>
                    <a:lnTo>
                      <a:pt x="8272" y="8782"/>
                    </a:lnTo>
                    <a:lnTo>
                      <a:pt x="9191" y="9355"/>
                    </a:lnTo>
                    <a:lnTo>
                      <a:pt x="9651" y="10118"/>
                    </a:lnTo>
                    <a:lnTo>
                      <a:pt x="10570" y="10691"/>
                    </a:lnTo>
                    <a:lnTo>
                      <a:pt x="11489" y="11455"/>
                    </a:lnTo>
                    <a:lnTo>
                      <a:pt x="11949" y="12218"/>
                    </a:lnTo>
                    <a:lnTo>
                      <a:pt x="12868" y="13200"/>
                    </a:lnTo>
                    <a:lnTo>
                      <a:pt x="13787" y="14155"/>
                    </a:lnTo>
                    <a:lnTo>
                      <a:pt x="15166" y="15109"/>
                    </a:lnTo>
                    <a:lnTo>
                      <a:pt x="16085" y="16255"/>
                    </a:lnTo>
                    <a:lnTo>
                      <a:pt x="17464" y="17400"/>
                    </a:lnTo>
                    <a:lnTo>
                      <a:pt x="20221" y="20073"/>
                    </a:lnTo>
                    <a:lnTo>
                      <a:pt x="21600" y="21600"/>
                    </a:lnTo>
                    <a:lnTo>
                      <a:pt x="20681" y="21600"/>
                    </a:lnTo>
                    <a:lnTo>
                      <a:pt x="19762" y="20455"/>
                    </a:lnTo>
                    <a:lnTo>
                      <a:pt x="18843" y="20073"/>
                    </a:lnTo>
                    <a:lnTo>
                      <a:pt x="17923" y="18927"/>
                    </a:lnTo>
                    <a:lnTo>
                      <a:pt x="17464" y="18545"/>
                    </a:lnTo>
                    <a:lnTo>
                      <a:pt x="17464" y="18164"/>
                    </a:lnTo>
                    <a:lnTo>
                      <a:pt x="17004" y="17591"/>
                    </a:lnTo>
                    <a:lnTo>
                      <a:pt x="16545" y="17400"/>
                    </a:lnTo>
                    <a:lnTo>
                      <a:pt x="16085" y="16827"/>
                    </a:lnTo>
                    <a:lnTo>
                      <a:pt x="15166" y="16064"/>
                    </a:lnTo>
                    <a:lnTo>
                      <a:pt x="15166" y="15682"/>
                    </a:lnTo>
                    <a:lnTo>
                      <a:pt x="14706" y="15491"/>
                    </a:lnTo>
                    <a:lnTo>
                      <a:pt x="14247" y="14918"/>
                    </a:lnTo>
                    <a:lnTo>
                      <a:pt x="13328" y="14155"/>
                    </a:lnTo>
                    <a:lnTo>
                      <a:pt x="12868" y="13582"/>
                    </a:lnTo>
                    <a:lnTo>
                      <a:pt x="12409" y="12791"/>
                    </a:lnTo>
                    <a:lnTo>
                      <a:pt x="11030" y="11645"/>
                    </a:lnTo>
                    <a:lnTo>
                      <a:pt x="10570" y="11073"/>
                    </a:lnTo>
                    <a:lnTo>
                      <a:pt x="9651" y="10309"/>
                    </a:lnTo>
                    <a:lnTo>
                      <a:pt x="9191" y="9545"/>
                    </a:lnTo>
                    <a:lnTo>
                      <a:pt x="7353" y="7636"/>
                    </a:lnTo>
                    <a:lnTo>
                      <a:pt x="5974" y="6682"/>
                    </a:lnTo>
                    <a:lnTo>
                      <a:pt x="5055" y="5536"/>
                    </a:lnTo>
                    <a:lnTo>
                      <a:pt x="3677" y="4391"/>
                    </a:lnTo>
                    <a:lnTo>
                      <a:pt x="2757" y="3055"/>
                    </a:lnTo>
                    <a:lnTo>
                      <a:pt x="1379" y="1718"/>
                    </a:lnTo>
                    <a:lnTo>
                      <a:pt x="0" y="0"/>
                    </a:lnTo>
                    <a:close/>
                  </a:path>
                </a:pathLst>
              </a:custGeom>
              <a:solidFill>
                <a:srgbClr val="EBE8C0"/>
              </a:solidFill>
              <a:ln w="12700" cap="flat">
                <a:noFill/>
                <a:miter lim="400000"/>
              </a:ln>
              <a:effectLst/>
            </p:spPr>
            <p:txBody>
              <a:bodyPr wrap="square" lIns="45719" tIns="45719" rIns="45719" bIns="45719" numCol="1" anchor="t">
                <a:noAutofit/>
              </a:bodyPr>
              <a:lstStyle/>
              <a:p>
                <a:pPr algn="l">
                  <a:defRPr sz="1800"/>
                </a:pPr>
                <a:endParaRPr/>
              </a:p>
            </p:txBody>
          </p:sp>
          <p:sp>
            <p:nvSpPr>
              <p:cNvPr id="268" name="Triangle"/>
              <p:cNvSpPr/>
              <p:nvPr/>
            </p:nvSpPr>
            <p:spPr>
              <a:xfrm>
                <a:off x="1447800" y="3260725"/>
                <a:ext cx="52228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1140" y="21600"/>
                    </a:lnTo>
                    <a:lnTo>
                      <a:pt x="0" y="0"/>
                    </a:lnTo>
                    <a:close/>
                  </a:path>
                </a:pathLst>
              </a:custGeom>
              <a:solidFill>
                <a:srgbClr val="FFFFF0"/>
              </a:solidFill>
              <a:ln w="12700" cap="flat">
                <a:noFill/>
                <a:miter lim="400000"/>
              </a:ln>
              <a:effectLst/>
            </p:spPr>
            <p:txBody>
              <a:bodyPr wrap="square" lIns="45719" tIns="45719" rIns="45719" bIns="45719" numCol="1" anchor="t">
                <a:noAutofit/>
              </a:bodyPr>
              <a:lstStyle/>
              <a:p>
                <a:pPr algn="l">
                  <a:defRPr sz="1800"/>
                </a:pPr>
                <a:endParaRPr/>
              </a:p>
            </p:txBody>
          </p:sp>
          <p:sp>
            <p:nvSpPr>
              <p:cNvPr id="269" name="Triangle"/>
              <p:cNvSpPr/>
              <p:nvPr/>
            </p:nvSpPr>
            <p:spPr>
              <a:xfrm>
                <a:off x="1012825" y="3260725"/>
                <a:ext cx="434975"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4415" y="21600"/>
                    </a:lnTo>
                    <a:lnTo>
                      <a:pt x="21600" y="0"/>
                    </a:lnTo>
                    <a:close/>
                  </a:path>
                </a:pathLst>
              </a:custGeom>
              <a:solidFill>
                <a:srgbClr val="990005"/>
              </a:solidFill>
              <a:ln w="12700" cap="flat">
                <a:noFill/>
                <a:miter lim="400000"/>
              </a:ln>
              <a:effectLst/>
            </p:spPr>
            <p:txBody>
              <a:bodyPr wrap="square" lIns="45719" tIns="45719" rIns="45719" bIns="45719" numCol="1" anchor="t">
                <a:noAutofit/>
              </a:bodyPr>
              <a:lstStyle/>
              <a:p>
                <a:pPr algn="l">
                  <a:defRPr sz="1800"/>
                </a:pPr>
                <a:endParaRPr/>
              </a:p>
            </p:txBody>
          </p:sp>
          <p:sp>
            <p:nvSpPr>
              <p:cNvPr id="270" name="Shape"/>
              <p:cNvSpPr/>
              <p:nvPr/>
            </p:nvSpPr>
            <p:spPr>
              <a:xfrm>
                <a:off x="1023937" y="3260725"/>
                <a:ext cx="423863"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034" y="764"/>
                    </a:lnTo>
                    <a:lnTo>
                      <a:pt x="20467" y="1336"/>
                    </a:lnTo>
                    <a:lnTo>
                      <a:pt x="19901" y="1718"/>
                    </a:lnTo>
                    <a:lnTo>
                      <a:pt x="19335" y="2482"/>
                    </a:lnTo>
                    <a:lnTo>
                      <a:pt x="18769" y="2864"/>
                    </a:lnTo>
                    <a:lnTo>
                      <a:pt x="18121" y="3245"/>
                    </a:lnTo>
                    <a:lnTo>
                      <a:pt x="17555" y="3627"/>
                    </a:lnTo>
                    <a:lnTo>
                      <a:pt x="16989" y="4200"/>
                    </a:lnTo>
                    <a:lnTo>
                      <a:pt x="16989" y="4391"/>
                    </a:lnTo>
                    <a:lnTo>
                      <a:pt x="16422" y="4773"/>
                    </a:lnTo>
                    <a:lnTo>
                      <a:pt x="16422" y="5345"/>
                    </a:lnTo>
                    <a:lnTo>
                      <a:pt x="15856" y="5727"/>
                    </a:lnTo>
                    <a:lnTo>
                      <a:pt x="15856" y="6109"/>
                    </a:lnTo>
                    <a:lnTo>
                      <a:pt x="14724" y="6300"/>
                    </a:lnTo>
                    <a:lnTo>
                      <a:pt x="14724" y="6873"/>
                    </a:lnTo>
                    <a:lnTo>
                      <a:pt x="14157" y="7255"/>
                    </a:lnTo>
                    <a:lnTo>
                      <a:pt x="14157" y="7636"/>
                    </a:lnTo>
                    <a:lnTo>
                      <a:pt x="13025" y="8209"/>
                    </a:lnTo>
                    <a:lnTo>
                      <a:pt x="13025" y="8782"/>
                    </a:lnTo>
                    <a:lnTo>
                      <a:pt x="11892" y="9355"/>
                    </a:lnTo>
                    <a:lnTo>
                      <a:pt x="11326" y="9927"/>
                    </a:lnTo>
                    <a:lnTo>
                      <a:pt x="10193" y="11455"/>
                    </a:lnTo>
                    <a:lnTo>
                      <a:pt x="9061" y="12218"/>
                    </a:lnTo>
                    <a:lnTo>
                      <a:pt x="8494" y="12982"/>
                    </a:lnTo>
                    <a:lnTo>
                      <a:pt x="7362" y="14155"/>
                    </a:lnTo>
                    <a:lnTo>
                      <a:pt x="6229" y="15109"/>
                    </a:lnTo>
                    <a:lnTo>
                      <a:pt x="5663" y="16255"/>
                    </a:lnTo>
                    <a:lnTo>
                      <a:pt x="3964" y="17400"/>
                    </a:lnTo>
                    <a:lnTo>
                      <a:pt x="1699" y="20073"/>
                    </a:lnTo>
                    <a:lnTo>
                      <a:pt x="0" y="21600"/>
                    </a:lnTo>
                    <a:lnTo>
                      <a:pt x="3398" y="21600"/>
                    </a:lnTo>
                    <a:lnTo>
                      <a:pt x="4530" y="20455"/>
                    </a:lnTo>
                    <a:lnTo>
                      <a:pt x="5663" y="19500"/>
                    </a:lnTo>
                    <a:lnTo>
                      <a:pt x="6796" y="17591"/>
                    </a:lnTo>
                    <a:lnTo>
                      <a:pt x="7362" y="16827"/>
                    </a:lnTo>
                    <a:lnTo>
                      <a:pt x="8494" y="16064"/>
                    </a:lnTo>
                    <a:lnTo>
                      <a:pt x="9061" y="15491"/>
                    </a:lnTo>
                    <a:lnTo>
                      <a:pt x="10193" y="13582"/>
                    </a:lnTo>
                    <a:lnTo>
                      <a:pt x="11326" y="12409"/>
                    </a:lnTo>
                    <a:lnTo>
                      <a:pt x="11892" y="11073"/>
                    </a:lnTo>
                    <a:lnTo>
                      <a:pt x="13591" y="9545"/>
                    </a:lnTo>
                    <a:lnTo>
                      <a:pt x="14724" y="7636"/>
                    </a:lnTo>
                    <a:lnTo>
                      <a:pt x="16989" y="5536"/>
                    </a:lnTo>
                    <a:lnTo>
                      <a:pt x="18769" y="3055"/>
                    </a:lnTo>
                    <a:lnTo>
                      <a:pt x="21600" y="0"/>
                    </a:lnTo>
                    <a:close/>
                  </a:path>
                </a:pathLst>
              </a:custGeom>
              <a:solidFill>
                <a:srgbClr val="B0292E"/>
              </a:solidFill>
              <a:ln w="12700" cap="flat">
                <a:noFill/>
                <a:miter lim="400000"/>
              </a:ln>
              <a:effectLst/>
            </p:spPr>
            <p:txBody>
              <a:bodyPr wrap="square" lIns="45719" tIns="45719" rIns="45719" bIns="45719" numCol="1" anchor="t">
                <a:noAutofit/>
              </a:bodyPr>
              <a:lstStyle/>
              <a:p>
                <a:pPr algn="l">
                  <a:defRPr sz="1800"/>
                </a:pPr>
                <a:endParaRPr/>
              </a:p>
            </p:txBody>
          </p:sp>
          <p:sp>
            <p:nvSpPr>
              <p:cNvPr id="271" name="Shape"/>
              <p:cNvSpPr/>
              <p:nvPr/>
            </p:nvSpPr>
            <p:spPr>
              <a:xfrm>
                <a:off x="1023937" y="3260725"/>
                <a:ext cx="423863"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034" y="764"/>
                    </a:lnTo>
                    <a:lnTo>
                      <a:pt x="20467" y="1336"/>
                    </a:lnTo>
                    <a:lnTo>
                      <a:pt x="19901" y="1718"/>
                    </a:lnTo>
                    <a:lnTo>
                      <a:pt x="19335" y="2482"/>
                    </a:lnTo>
                    <a:lnTo>
                      <a:pt x="18769" y="2864"/>
                    </a:lnTo>
                    <a:lnTo>
                      <a:pt x="18121" y="3245"/>
                    </a:lnTo>
                    <a:lnTo>
                      <a:pt x="17555" y="3627"/>
                    </a:lnTo>
                    <a:lnTo>
                      <a:pt x="17555" y="4200"/>
                    </a:lnTo>
                    <a:lnTo>
                      <a:pt x="16989" y="4391"/>
                    </a:lnTo>
                    <a:lnTo>
                      <a:pt x="16989" y="4773"/>
                    </a:lnTo>
                    <a:lnTo>
                      <a:pt x="16422" y="5345"/>
                    </a:lnTo>
                    <a:lnTo>
                      <a:pt x="15856" y="5727"/>
                    </a:lnTo>
                    <a:lnTo>
                      <a:pt x="15856" y="6109"/>
                    </a:lnTo>
                    <a:lnTo>
                      <a:pt x="14724" y="6300"/>
                    </a:lnTo>
                    <a:lnTo>
                      <a:pt x="14724" y="6873"/>
                    </a:lnTo>
                    <a:lnTo>
                      <a:pt x="14157" y="7255"/>
                    </a:lnTo>
                    <a:lnTo>
                      <a:pt x="14157" y="7636"/>
                    </a:lnTo>
                    <a:lnTo>
                      <a:pt x="11892" y="9927"/>
                    </a:lnTo>
                    <a:lnTo>
                      <a:pt x="11326" y="10691"/>
                    </a:lnTo>
                    <a:lnTo>
                      <a:pt x="10193" y="11455"/>
                    </a:lnTo>
                    <a:lnTo>
                      <a:pt x="9627" y="12218"/>
                    </a:lnTo>
                    <a:lnTo>
                      <a:pt x="8494" y="12982"/>
                    </a:lnTo>
                    <a:lnTo>
                      <a:pt x="7928" y="14155"/>
                    </a:lnTo>
                    <a:lnTo>
                      <a:pt x="6796" y="15109"/>
                    </a:lnTo>
                    <a:lnTo>
                      <a:pt x="4530" y="17400"/>
                    </a:lnTo>
                    <a:lnTo>
                      <a:pt x="3398" y="18736"/>
                    </a:lnTo>
                    <a:lnTo>
                      <a:pt x="1699" y="20073"/>
                    </a:lnTo>
                    <a:lnTo>
                      <a:pt x="0" y="21600"/>
                    </a:lnTo>
                    <a:lnTo>
                      <a:pt x="3398" y="21600"/>
                    </a:lnTo>
                    <a:lnTo>
                      <a:pt x="4530" y="20455"/>
                    </a:lnTo>
                    <a:lnTo>
                      <a:pt x="5663" y="19500"/>
                    </a:lnTo>
                    <a:lnTo>
                      <a:pt x="6796" y="17591"/>
                    </a:lnTo>
                    <a:lnTo>
                      <a:pt x="7928" y="16064"/>
                    </a:lnTo>
                    <a:lnTo>
                      <a:pt x="8494" y="15491"/>
                    </a:lnTo>
                    <a:lnTo>
                      <a:pt x="9061" y="14536"/>
                    </a:lnTo>
                    <a:lnTo>
                      <a:pt x="10193" y="13582"/>
                    </a:lnTo>
                    <a:lnTo>
                      <a:pt x="11326" y="12409"/>
                    </a:lnTo>
                    <a:lnTo>
                      <a:pt x="11892" y="11073"/>
                    </a:lnTo>
                    <a:lnTo>
                      <a:pt x="13591" y="9545"/>
                    </a:lnTo>
                    <a:lnTo>
                      <a:pt x="14724" y="7636"/>
                    </a:lnTo>
                    <a:lnTo>
                      <a:pt x="16989" y="5536"/>
                    </a:lnTo>
                    <a:lnTo>
                      <a:pt x="18769" y="3055"/>
                    </a:lnTo>
                    <a:lnTo>
                      <a:pt x="21600" y="0"/>
                    </a:lnTo>
                    <a:close/>
                  </a:path>
                </a:pathLst>
              </a:custGeom>
              <a:solidFill>
                <a:srgbClr val="C24F52"/>
              </a:solidFill>
              <a:ln w="12700" cap="flat">
                <a:noFill/>
                <a:miter lim="400000"/>
              </a:ln>
              <a:effectLst/>
            </p:spPr>
            <p:txBody>
              <a:bodyPr wrap="square" lIns="45719" tIns="45719" rIns="45719" bIns="45719" numCol="1" anchor="t">
                <a:noAutofit/>
              </a:bodyPr>
              <a:lstStyle/>
              <a:p>
                <a:pPr algn="l">
                  <a:defRPr sz="1800"/>
                </a:pPr>
                <a:endParaRPr/>
              </a:p>
            </p:txBody>
          </p:sp>
          <p:sp>
            <p:nvSpPr>
              <p:cNvPr id="272" name="Shape"/>
              <p:cNvSpPr/>
              <p:nvPr/>
            </p:nvSpPr>
            <p:spPr>
              <a:xfrm>
                <a:off x="1035050" y="3260725"/>
                <a:ext cx="412750"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018" y="764"/>
                    </a:lnTo>
                    <a:lnTo>
                      <a:pt x="20437" y="1336"/>
                    </a:lnTo>
                    <a:lnTo>
                      <a:pt x="19855" y="1718"/>
                    </a:lnTo>
                    <a:lnTo>
                      <a:pt x="19274" y="2482"/>
                    </a:lnTo>
                    <a:lnTo>
                      <a:pt x="18692" y="2864"/>
                    </a:lnTo>
                    <a:lnTo>
                      <a:pt x="18028" y="3245"/>
                    </a:lnTo>
                    <a:lnTo>
                      <a:pt x="18028" y="3627"/>
                    </a:lnTo>
                    <a:lnTo>
                      <a:pt x="17446" y="4200"/>
                    </a:lnTo>
                    <a:lnTo>
                      <a:pt x="16865" y="4391"/>
                    </a:lnTo>
                    <a:lnTo>
                      <a:pt x="16865" y="4773"/>
                    </a:lnTo>
                    <a:lnTo>
                      <a:pt x="16283" y="5345"/>
                    </a:lnTo>
                    <a:lnTo>
                      <a:pt x="15702" y="5727"/>
                    </a:lnTo>
                    <a:lnTo>
                      <a:pt x="15702" y="6109"/>
                    </a:lnTo>
                    <a:lnTo>
                      <a:pt x="15120" y="6300"/>
                    </a:lnTo>
                    <a:lnTo>
                      <a:pt x="14538" y="6873"/>
                    </a:lnTo>
                    <a:lnTo>
                      <a:pt x="14538" y="7255"/>
                    </a:lnTo>
                    <a:lnTo>
                      <a:pt x="13957" y="7636"/>
                    </a:lnTo>
                    <a:lnTo>
                      <a:pt x="11631" y="9927"/>
                    </a:lnTo>
                    <a:lnTo>
                      <a:pt x="10468" y="11455"/>
                    </a:lnTo>
                    <a:lnTo>
                      <a:pt x="9305" y="12218"/>
                    </a:lnTo>
                    <a:lnTo>
                      <a:pt x="8723" y="12982"/>
                    </a:lnTo>
                    <a:lnTo>
                      <a:pt x="8142" y="14155"/>
                    </a:lnTo>
                    <a:lnTo>
                      <a:pt x="6978" y="15109"/>
                    </a:lnTo>
                    <a:lnTo>
                      <a:pt x="5815" y="16255"/>
                    </a:lnTo>
                    <a:lnTo>
                      <a:pt x="4071" y="17400"/>
                    </a:lnTo>
                    <a:lnTo>
                      <a:pt x="1745" y="20073"/>
                    </a:lnTo>
                    <a:lnTo>
                      <a:pt x="0" y="21600"/>
                    </a:lnTo>
                    <a:lnTo>
                      <a:pt x="2326" y="21600"/>
                    </a:lnTo>
                    <a:lnTo>
                      <a:pt x="3489" y="20455"/>
                    </a:lnTo>
                    <a:lnTo>
                      <a:pt x="4071" y="19500"/>
                    </a:lnTo>
                    <a:lnTo>
                      <a:pt x="5234" y="18545"/>
                    </a:lnTo>
                    <a:lnTo>
                      <a:pt x="5815" y="17591"/>
                    </a:lnTo>
                    <a:lnTo>
                      <a:pt x="6978" y="16064"/>
                    </a:lnTo>
                    <a:lnTo>
                      <a:pt x="8142" y="15491"/>
                    </a:lnTo>
                    <a:lnTo>
                      <a:pt x="9305" y="13582"/>
                    </a:lnTo>
                    <a:lnTo>
                      <a:pt x="10468" y="12409"/>
                    </a:lnTo>
                    <a:lnTo>
                      <a:pt x="11631" y="11073"/>
                    </a:lnTo>
                    <a:lnTo>
                      <a:pt x="13375" y="9545"/>
                    </a:lnTo>
                    <a:lnTo>
                      <a:pt x="14538" y="7636"/>
                    </a:lnTo>
                    <a:lnTo>
                      <a:pt x="16865" y="5536"/>
                    </a:lnTo>
                    <a:lnTo>
                      <a:pt x="18692" y="3055"/>
                    </a:lnTo>
                    <a:lnTo>
                      <a:pt x="21600" y="0"/>
                    </a:lnTo>
                    <a:close/>
                  </a:path>
                </a:pathLst>
              </a:custGeom>
              <a:solidFill>
                <a:srgbClr val="D9787D"/>
              </a:solidFill>
              <a:ln w="12700" cap="flat">
                <a:noFill/>
                <a:miter lim="400000"/>
              </a:ln>
              <a:effectLst/>
            </p:spPr>
            <p:txBody>
              <a:bodyPr wrap="square" lIns="45719" tIns="45719" rIns="45719" bIns="45719" numCol="1" anchor="t">
                <a:noAutofit/>
              </a:bodyPr>
              <a:lstStyle/>
              <a:p>
                <a:pPr algn="l">
                  <a:defRPr sz="1800"/>
                </a:pPr>
                <a:endParaRPr/>
              </a:p>
            </p:txBody>
          </p:sp>
          <p:sp>
            <p:nvSpPr>
              <p:cNvPr id="273" name="Shape"/>
              <p:cNvSpPr/>
              <p:nvPr/>
            </p:nvSpPr>
            <p:spPr>
              <a:xfrm>
                <a:off x="1046162" y="3260725"/>
                <a:ext cx="40163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002" y="764"/>
                    </a:lnTo>
                    <a:lnTo>
                      <a:pt x="20405" y="1336"/>
                    </a:lnTo>
                    <a:lnTo>
                      <a:pt x="19807" y="1718"/>
                    </a:lnTo>
                    <a:lnTo>
                      <a:pt x="19209" y="2482"/>
                    </a:lnTo>
                    <a:lnTo>
                      <a:pt x="18612" y="2864"/>
                    </a:lnTo>
                    <a:lnTo>
                      <a:pt x="18612" y="3245"/>
                    </a:lnTo>
                    <a:lnTo>
                      <a:pt x="17929" y="3627"/>
                    </a:lnTo>
                    <a:lnTo>
                      <a:pt x="17331" y="4200"/>
                    </a:lnTo>
                    <a:lnTo>
                      <a:pt x="16734" y="4391"/>
                    </a:lnTo>
                    <a:lnTo>
                      <a:pt x="16734" y="4773"/>
                    </a:lnTo>
                    <a:lnTo>
                      <a:pt x="16136" y="5345"/>
                    </a:lnTo>
                    <a:lnTo>
                      <a:pt x="16136" y="5727"/>
                    </a:lnTo>
                    <a:lnTo>
                      <a:pt x="15538" y="6109"/>
                    </a:lnTo>
                    <a:lnTo>
                      <a:pt x="15538" y="6300"/>
                    </a:lnTo>
                    <a:lnTo>
                      <a:pt x="14343" y="6873"/>
                    </a:lnTo>
                    <a:lnTo>
                      <a:pt x="14343" y="7255"/>
                    </a:lnTo>
                    <a:lnTo>
                      <a:pt x="13745" y="7636"/>
                    </a:lnTo>
                    <a:lnTo>
                      <a:pt x="12550" y="8782"/>
                    </a:lnTo>
                    <a:lnTo>
                      <a:pt x="12550" y="9355"/>
                    </a:lnTo>
                    <a:lnTo>
                      <a:pt x="11355" y="9927"/>
                    </a:lnTo>
                    <a:lnTo>
                      <a:pt x="9562" y="12218"/>
                    </a:lnTo>
                    <a:lnTo>
                      <a:pt x="8367" y="12982"/>
                    </a:lnTo>
                    <a:lnTo>
                      <a:pt x="7769" y="14155"/>
                    </a:lnTo>
                    <a:lnTo>
                      <a:pt x="6574" y="15109"/>
                    </a:lnTo>
                    <a:lnTo>
                      <a:pt x="5379" y="16255"/>
                    </a:lnTo>
                    <a:lnTo>
                      <a:pt x="4781" y="17400"/>
                    </a:lnTo>
                    <a:lnTo>
                      <a:pt x="1195" y="20073"/>
                    </a:lnTo>
                    <a:lnTo>
                      <a:pt x="0" y="21600"/>
                    </a:lnTo>
                    <a:lnTo>
                      <a:pt x="1195" y="21600"/>
                    </a:lnTo>
                    <a:lnTo>
                      <a:pt x="2391" y="21027"/>
                    </a:lnTo>
                    <a:lnTo>
                      <a:pt x="2391" y="20455"/>
                    </a:lnTo>
                    <a:lnTo>
                      <a:pt x="2988" y="20073"/>
                    </a:lnTo>
                    <a:lnTo>
                      <a:pt x="4183" y="18927"/>
                    </a:lnTo>
                    <a:lnTo>
                      <a:pt x="4781" y="18545"/>
                    </a:lnTo>
                    <a:lnTo>
                      <a:pt x="4781" y="18164"/>
                    </a:lnTo>
                    <a:lnTo>
                      <a:pt x="5379" y="17591"/>
                    </a:lnTo>
                    <a:lnTo>
                      <a:pt x="5379" y="17400"/>
                    </a:lnTo>
                    <a:lnTo>
                      <a:pt x="5976" y="16827"/>
                    </a:lnTo>
                    <a:lnTo>
                      <a:pt x="6574" y="16445"/>
                    </a:lnTo>
                    <a:lnTo>
                      <a:pt x="6574" y="15682"/>
                    </a:lnTo>
                    <a:lnTo>
                      <a:pt x="7769" y="15491"/>
                    </a:lnTo>
                    <a:lnTo>
                      <a:pt x="7769" y="14918"/>
                    </a:lnTo>
                    <a:lnTo>
                      <a:pt x="8367" y="14536"/>
                    </a:lnTo>
                    <a:lnTo>
                      <a:pt x="8367" y="14155"/>
                    </a:lnTo>
                    <a:lnTo>
                      <a:pt x="8964" y="13582"/>
                    </a:lnTo>
                    <a:lnTo>
                      <a:pt x="9562" y="12791"/>
                    </a:lnTo>
                    <a:lnTo>
                      <a:pt x="10160" y="12409"/>
                    </a:lnTo>
                    <a:lnTo>
                      <a:pt x="10757" y="11645"/>
                    </a:lnTo>
                    <a:lnTo>
                      <a:pt x="11355" y="11073"/>
                    </a:lnTo>
                    <a:lnTo>
                      <a:pt x="12550" y="9545"/>
                    </a:lnTo>
                    <a:lnTo>
                      <a:pt x="13745" y="8591"/>
                    </a:lnTo>
                    <a:lnTo>
                      <a:pt x="14343" y="7636"/>
                    </a:lnTo>
                    <a:lnTo>
                      <a:pt x="15538" y="6682"/>
                    </a:lnTo>
                    <a:lnTo>
                      <a:pt x="16136" y="5536"/>
                    </a:lnTo>
                    <a:lnTo>
                      <a:pt x="17331" y="4391"/>
                    </a:lnTo>
                    <a:lnTo>
                      <a:pt x="18612" y="3055"/>
                    </a:lnTo>
                    <a:lnTo>
                      <a:pt x="20405" y="1718"/>
                    </a:lnTo>
                    <a:lnTo>
                      <a:pt x="21600" y="0"/>
                    </a:lnTo>
                    <a:close/>
                  </a:path>
                </a:pathLst>
              </a:custGeom>
              <a:solidFill>
                <a:srgbClr val="EDA0A3"/>
              </a:solidFill>
              <a:ln w="12700" cap="flat">
                <a:noFill/>
                <a:miter lim="400000"/>
              </a:ln>
              <a:effectLst/>
            </p:spPr>
            <p:txBody>
              <a:bodyPr wrap="square" lIns="45719" tIns="45719" rIns="45719" bIns="45719" numCol="1" anchor="t">
                <a:noAutofit/>
              </a:bodyPr>
              <a:lstStyle/>
              <a:p>
                <a:pPr algn="l">
                  <a:defRPr sz="1800"/>
                </a:pPr>
                <a:endParaRPr/>
              </a:p>
            </p:txBody>
          </p:sp>
          <p:sp>
            <p:nvSpPr>
              <p:cNvPr id="274" name="Triangle"/>
              <p:cNvSpPr/>
              <p:nvPr/>
            </p:nvSpPr>
            <p:spPr>
              <a:xfrm>
                <a:off x="1057275" y="3260725"/>
                <a:ext cx="390525"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615" y="21600"/>
                    </a:lnTo>
                    <a:lnTo>
                      <a:pt x="21600" y="0"/>
                    </a:lnTo>
                    <a:close/>
                  </a:path>
                </a:pathLst>
              </a:custGeom>
              <a:solidFill>
                <a:srgbClr val="FFC7C7"/>
              </a:solidFill>
              <a:ln w="12700" cap="flat">
                <a:noFill/>
                <a:miter lim="400000"/>
              </a:ln>
              <a:effectLst/>
            </p:spPr>
            <p:txBody>
              <a:bodyPr wrap="square" lIns="45719" tIns="45719" rIns="45719" bIns="45719" numCol="1" anchor="t">
                <a:noAutofit/>
              </a:bodyPr>
              <a:lstStyle/>
              <a:p>
                <a:pPr algn="l">
                  <a:defRPr sz="1800"/>
                </a:pPr>
                <a:endParaRPr/>
              </a:p>
            </p:txBody>
          </p:sp>
          <p:sp>
            <p:nvSpPr>
              <p:cNvPr id="275" name="Triangle"/>
              <p:cNvSpPr/>
              <p:nvPr/>
            </p:nvSpPr>
            <p:spPr>
              <a:xfrm>
                <a:off x="1090612" y="3260725"/>
                <a:ext cx="3571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4032" y="21600"/>
                    </a:lnTo>
                    <a:lnTo>
                      <a:pt x="21600" y="0"/>
                    </a:lnTo>
                    <a:close/>
                  </a:path>
                </a:pathLst>
              </a:custGeom>
              <a:solidFill>
                <a:srgbClr val="990005"/>
              </a:solidFill>
              <a:ln w="12700" cap="flat">
                <a:noFill/>
                <a:miter lim="400000"/>
              </a:ln>
              <a:effectLst/>
            </p:spPr>
            <p:txBody>
              <a:bodyPr wrap="square" lIns="45719" tIns="45719" rIns="45719" bIns="45719" numCol="1" anchor="t">
                <a:noAutofit/>
              </a:bodyPr>
              <a:lstStyle/>
              <a:p>
                <a:pPr algn="l">
                  <a:defRPr sz="1800"/>
                </a:pPr>
                <a:endParaRPr/>
              </a:p>
            </p:txBody>
          </p:sp>
          <p:sp>
            <p:nvSpPr>
              <p:cNvPr id="276" name="Shape"/>
              <p:cNvSpPr/>
              <p:nvPr/>
            </p:nvSpPr>
            <p:spPr>
              <a:xfrm>
                <a:off x="1090612" y="3260725"/>
                <a:ext cx="3571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256" y="1336"/>
                    </a:lnTo>
                    <a:lnTo>
                      <a:pt x="18912" y="2482"/>
                    </a:lnTo>
                    <a:lnTo>
                      <a:pt x="18240" y="3245"/>
                    </a:lnTo>
                    <a:lnTo>
                      <a:pt x="17472" y="4200"/>
                    </a:lnTo>
                    <a:lnTo>
                      <a:pt x="16800" y="4773"/>
                    </a:lnTo>
                    <a:lnTo>
                      <a:pt x="16128" y="5727"/>
                    </a:lnTo>
                    <a:lnTo>
                      <a:pt x="15456" y="6300"/>
                    </a:lnTo>
                    <a:lnTo>
                      <a:pt x="14784" y="7255"/>
                    </a:lnTo>
                    <a:lnTo>
                      <a:pt x="13440" y="8209"/>
                    </a:lnTo>
                    <a:lnTo>
                      <a:pt x="12096" y="9355"/>
                    </a:lnTo>
                    <a:lnTo>
                      <a:pt x="11424" y="10691"/>
                    </a:lnTo>
                    <a:lnTo>
                      <a:pt x="9408" y="12218"/>
                    </a:lnTo>
                    <a:lnTo>
                      <a:pt x="7392" y="14155"/>
                    </a:lnTo>
                    <a:lnTo>
                      <a:pt x="6048" y="16255"/>
                    </a:lnTo>
                    <a:lnTo>
                      <a:pt x="3360" y="18736"/>
                    </a:lnTo>
                    <a:lnTo>
                      <a:pt x="0" y="21600"/>
                    </a:lnTo>
                    <a:lnTo>
                      <a:pt x="4032" y="21600"/>
                    </a:lnTo>
                    <a:lnTo>
                      <a:pt x="4704" y="20455"/>
                    </a:lnTo>
                    <a:lnTo>
                      <a:pt x="6048" y="19500"/>
                    </a:lnTo>
                    <a:lnTo>
                      <a:pt x="6720" y="18545"/>
                    </a:lnTo>
                    <a:lnTo>
                      <a:pt x="6720" y="17591"/>
                    </a:lnTo>
                    <a:lnTo>
                      <a:pt x="8064" y="16827"/>
                    </a:lnTo>
                    <a:lnTo>
                      <a:pt x="8736" y="16064"/>
                    </a:lnTo>
                    <a:lnTo>
                      <a:pt x="9408" y="15491"/>
                    </a:lnTo>
                    <a:lnTo>
                      <a:pt x="9408" y="14536"/>
                    </a:lnTo>
                    <a:lnTo>
                      <a:pt x="10080" y="13582"/>
                    </a:lnTo>
                    <a:lnTo>
                      <a:pt x="11424" y="12409"/>
                    </a:lnTo>
                    <a:lnTo>
                      <a:pt x="12768" y="11073"/>
                    </a:lnTo>
                    <a:lnTo>
                      <a:pt x="13440" y="9545"/>
                    </a:lnTo>
                    <a:lnTo>
                      <a:pt x="15456" y="7636"/>
                    </a:lnTo>
                    <a:lnTo>
                      <a:pt x="16800" y="5536"/>
                    </a:lnTo>
                    <a:lnTo>
                      <a:pt x="18912" y="3055"/>
                    </a:lnTo>
                    <a:lnTo>
                      <a:pt x="21600" y="0"/>
                    </a:lnTo>
                    <a:close/>
                  </a:path>
                </a:pathLst>
              </a:custGeom>
              <a:solidFill>
                <a:srgbClr val="B0292E"/>
              </a:solidFill>
              <a:ln w="12700" cap="flat">
                <a:noFill/>
                <a:miter lim="400000"/>
              </a:ln>
              <a:effectLst/>
            </p:spPr>
            <p:txBody>
              <a:bodyPr wrap="square" lIns="45719" tIns="45719" rIns="45719" bIns="45719" numCol="1" anchor="t">
                <a:noAutofit/>
              </a:bodyPr>
              <a:lstStyle/>
              <a:p>
                <a:pPr algn="l">
                  <a:defRPr sz="1800"/>
                </a:pPr>
                <a:endParaRPr/>
              </a:p>
            </p:txBody>
          </p:sp>
          <p:sp>
            <p:nvSpPr>
              <p:cNvPr id="277" name="Shape"/>
              <p:cNvSpPr/>
              <p:nvPr/>
            </p:nvSpPr>
            <p:spPr>
              <a:xfrm>
                <a:off x="1101725" y="3260725"/>
                <a:ext cx="346075"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213" y="1336"/>
                    </a:lnTo>
                    <a:lnTo>
                      <a:pt x="19519" y="2482"/>
                    </a:lnTo>
                    <a:lnTo>
                      <a:pt x="18132" y="3245"/>
                    </a:lnTo>
                    <a:lnTo>
                      <a:pt x="17339" y="4200"/>
                    </a:lnTo>
                    <a:lnTo>
                      <a:pt x="16646" y="4773"/>
                    </a:lnTo>
                    <a:lnTo>
                      <a:pt x="15952" y="5727"/>
                    </a:lnTo>
                    <a:lnTo>
                      <a:pt x="15259" y="6300"/>
                    </a:lnTo>
                    <a:lnTo>
                      <a:pt x="14565" y="7255"/>
                    </a:lnTo>
                    <a:lnTo>
                      <a:pt x="13178" y="8209"/>
                    </a:lnTo>
                    <a:lnTo>
                      <a:pt x="12484" y="9355"/>
                    </a:lnTo>
                    <a:lnTo>
                      <a:pt x="11097" y="10691"/>
                    </a:lnTo>
                    <a:lnTo>
                      <a:pt x="9017" y="12218"/>
                    </a:lnTo>
                    <a:lnTo>
                      <a:pt x="7629" y="14155"/>
                    </a:lnTo>
                    <a:lnTo>
                      <a:pt x="5549" y="16255"/>
                    </a:lnTo>
                    <a:lnTo>
                      <a:pt x="2774" y="18736"/>
                    </a:lnTo>
                    <a:lnTo>
                      <a:pt x="0" y="21600"/>
                    </a:lnTo>
                    <a:lnTo>
                      <a:pt x="2774" y="21600"/>
                    </a:lnTo>
                    <a:lnTo>
                      <a:pt x="4161" y="20455"/>
                    </a:lnTo>
                    <a:lnTo>
                      <a:pt x="6242" y="17591"/>
                    </a:lnTo>
                    <a:lnTo>
                      <a:pt x="7629" y="16064"/>
                    </a:lnTo>
                    <a:lnTo>
                      <a:pt x="8323" y="15491"/>
                    </a:lnTo>
                    <a:lnTo>
                      <a:pt x="9710" y="13582"/>
                    </a:lnTo>
                    <a:lnTo>
                      <a:pt x="11097" y="12409"/>
                    </a:lnTo>
                    <a:lnTo>
                      <a:pt x="11791" y="11073"/>
                    </a:lnTo>
                    <a:lnTo>
                      <a:pt x="13178" y="9545"/>
                    </a:lnTo>
                    <a:lnTo>
                      <a:pt x="14565" y="7636"/>
                    </a:lnTo>
                    <a:lnTo>
                      <a:pt x="16646" y="5536"/>
                    </a:lnTo>
                    <a:lnTo>
                      <a:pt x="18826" y="3055"/>
                    </a:lnTo>
                    <a:lnTo>
                      <a:pt x="21600" y="0"/>
                    </a:lnTo>
                    <a:close/>
                  </a:path>
                </a:pathLst>
              </a:custGeom>
              <a:solidFill>
                <a:srgbClr val="C24F52"/>
              </a:solidFill>
              <a:ln w="12700" cap="flat">
                <a:noFill/>
                <a:miter lim="400000"/>
              </a:ln>
              <a:effectLst/>
            </p:spPr>
            <p:txBody>
              <a:bodyPr wrap="square" lIns="45719" tIns="45719" rIns="45719" bIns="45719" numCol="1" anchor="t">
                <a:noAutofit/>
              </a:bodyPr>
              <a:lstStyle/>
              <a:p>
                <a:pPr algn="l">
                  <a:defRPr sz="1800"/>
                </a:pPr>
                <a:endParaRPr/>
              </a:p>
            </p:txBody>
          </p:sp>
          <p:sp>
            <p:nvSpPr>
              <p:cNvPr id="278" name="Shape"/>
              <p:cNvSpPr/>
              <p:nvPr/>
            </p:nvSpPr>
            <p:spPr>
              <a:xfrm>
                <a:off x="1112837" y="3260725"/>
                <a:ext cx="334963"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67" y="1336"/>
                    </a:lnTo>
                    <a:lnTo>
                      <a:pt x="19450" y="2482"/>
                    </a:lnTo>
                    <a:lnTo>
                      <a:pt x="18017" y="3245"/>
                    </a:lnTo>
                    <a:lnTo>
                      <a:pt x="17198" y="4200"/>
                    </a:lnTo>
                    <a:lnTo>
                      <a:pt x="16482" y="4773"/>
                    </a:lnTo>
                    <a:lnTo>
                      <a:pt x="15765" y="5727"/>
                    </a:lnTo>
                    <a:lnTo>
                      <a:pt x="15048" y="6300"/>
                    </a:lnTo>
                    <a:lnTo>
                      <a:pt x="14332" y="7255"/>
                    </a:lnTo>
                    <a:lnTo>
                      <a:pt x="12899" y="8209"/>
                    </a:lnTo>
                    <a:lnTo>
                      <a:pt x="12182" y="9355"/>
                    </a:lnTo>
                    <a:lnTo>
                      <a:pt x="10749" y="10691"/>
                    </a:lnTo>
                    <a:lnTo>
                      <a:pt x="9316" y="12218"/>
                    </a:lnTo>
                    <a:lnTo>
                      <a:pt x="7166" y="14155"/>
                    </a:lnTo>
                    <a:lnTo>
                      <a:pt x="5016" y="16255"/>
                    </a:lnTo>
                    <a:lnTo>
                      <a:pt x="2866" y="18736"/>
                    </a:lnTo>
                    <a:lnTo>
                      <a:pt x="0" y="21600"/>
                    </a:lnTo>
                    <a:lnTo>
                      <a:pt x="2150" y="21600"/>
                    </a:lnTo>
                    <a:lnTo>
                      <a:pt x="2866" y="20455"/>
                    </a:lnTo>
                    <a:lnTo>
                      <a:pt x="3583" y="19500"/>
                    </a:lnTo>
                    <a:lnTo>
                      <a:pt x="5016" y="18545"/>
                    </a:lnTo>
                    <a:lnTo>
                      <a:pt x="5733" y="17591"/>
                    </a:lnTo>
                    <a:lnTo>
                      <a:pt x="7166" y="16064"/>
                    </a:lnTo>
                    <a:lnTo>
                      <a:pt x="7882" y="15491"/>
                    </a:lnTo>
                    <a:lnTo>
                      <a:pt x="9316" y="13582"/>
                    </a:lnTo>
                    <a:lnTo>
                      <a:pt x="10749" y="12409"/>
                    </a:lnTo>
                    <a:lnTo>
                      <a:pt x="11465" y="11073"/>
                    </a:lnTo>
                    <a:lnTo>
                      <a:pt x="12899" y="9545"/>
                    </a:lnTo>
                    <a:lnTo>
                      <a:pt x="14332" y="7636"/>
                    </a:lnTo>
                    <a:lnTo>
                      <a:pt x="16482" y="5536"/>
                    </a:lnTo>
                    <a:lnTo>
                      <a:pt x="18734" y="3055"/>
                    </a:lnTo>
                    <a:lnTo>
                      <a:pt x="21600" y="0"/>
                    </a:lnTo>
                    <a:close/>
                  </a:path>
                </a:pathLst>
              </a:custGeom>
              <a:solidFill>
                <a:srgbClr val="D9787D"/>
              </a:solidFill>
              <a:ln w="12700" cap="flat">
                <a:noFill/>
                <a:miter lim="400000"/>
              </a:ln>
              <a:effectLst/>
            </p:spPr>
            <p:txBody>
              <a:bodyPr wrap="square" lIns="45719" tIns="45719" rIns="45719" bIns="45719" numCol="1" anchor="t">
                <a:noAutofit/>
              </a:bodyPr>
              <a:lstStyle/>
              <a:p>
                <a:pPr algn="l">
                  <a:defRPr sz="1800"/>
                </a:pPr>
                <a:endParaRPr/>
              </a:p>
            </p:txBody>
          </p:sp>
          <p:sp>
            <p:nvSpPr>
              <p:cNvPr id="279" name="Shape"/>
              <p:cNvSpPr/>
              <p:nvPr/>
            </p:nvSpPr>
            <p:spPr>
              <a:xfrm>
                <a:off x="1112837" y="3260725"/>
                <a:ext cx="334963"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67" y="1336"/>
                    </a:lnTo>
                    <a:lnTo>
                      <a:pt x="19450" y="2482"/>
                    </a:lnTo>
                    <a:lnTo>
                      <a:pt x="18017" y="3245"/>
                    </a:lnTo>
                    <a:lnTo>
                      <a:pt x="17198" y="4200"/>
                    </a:lnTo>
                    <a:lnTo>
                      <a:pt x="16482" y="4773"/>
                    </a:lnTo>
                    <a:lnTo>
                      <a:pt x="15765" y="5727"/>
                    </a:lnTo>
                    <a:lnTo>
                      <a:pt x="15048" y="6300"/>
                    </a:lnTo>
                    <a:lnTo>
                      <a:pt x="14332" y="7255"/>
                    </a:lnTo>
                    <a:lnTo>
                      <a:pt x="12899" y="8209"/>
                    </a:lnTo>
                    <a:lnTo>
                      <a:pt x="12182" y="9355"/>
                    </a:lnTo>
                    <a:lnTo>
                      <a:pt x="10749" y="10691"/>
                    </a:lnTo>
                    <a:lnTo>
                      <a:pt x="9316" y="12218"/>
                    </a:lnTo>
                    <a:lnTo>
                      <a:pt x="7882" y="14155"/>
                    </a:lnTo>
                    <a:lnTo>
                      <a:pt x="5733" y="16255"/>
                    </a:lnTo>
                    <a:lnTo>
                      <a:pt x="2866" y="18736"/>
                    </a:lnTo>
                    <a:lnTo>
                      <a:pt x="0" y="21600"/>
                    </a:lnTo>
                    <a:lnTo>
                      <a:pt x="1433" y="21600"/>
                    </a:lnTo>
                    <a:lnTo>
                      <a:pt x="2866" y="20455"/>
                    </a:lnTo>
                    <a:lnTo>
                      <a:pt x="3583" y="19500"/>
                    </a:lnTo>
                    <a:lnTo>
                      <a:pt x="5016" y="18545"/>
                    </a:lnTo>
                    <a:lnTo>
                      <a:pt x="5016" y="17591"/>
                    </a:lnTo>
                    <a:lnTo>
                      <a:pt x="6449" y="16064"/>
                    </a:lnTo>
                    <a:lnTo>
                      <a:pt x="7166" y="15491"/>
                    </a:lnTo>
                    <a:lnTo>
                      <a:pt x="8599" y="14536"/>
                    </a:lnTo>
                    <a:lnTo>
                      <a:pt x="9316" y="13582"/>
                    </a:lnTo>
                    <a:lnTo>
                      <a:pt x="10032" y="12409"/>
                    </a:lnTo>
                    <a:lnTo>
                      <a:pt x="11465" y="11073"/>
                    </a:lnTo>
                    <a:lnTo>
                      <a:pt x="12899" y="9545"/>
                    </a:lnTo>
                    <a:lnTo>
                      <a:pt x="14332" y="7636"/>
                    </a:lnTo>
                    <a:lnTo>
                      <a:pt x="16482" y="5536"/>
                    </a:lnTo>
                    <a:lnTo>
                      <a:pt x="18734" y="3055"/>
                    </a:lnTo>
                    <a:lnTo>
                      <a:pt x="21600" y="0"/>
                    </a:lnTo>
                    <a:close/>
                  </a:path>
                </a:pathLst>
              </a:custGeom>
              <a:solidFill>
                <a:srgbClr val="EDA0A3"/>
              </a:solidFill>
              <a:ln w="12700" cap="flat">
                <a:noFill/>
                <a:miter lim="400000"/>
              </a:ln>
              <a:effectLst/>
            </p:spPr>
            <p:txBody>
              <a:bodyPr wrap="square" lIns="45719" tIns="45719" rIns="45719" bIns="45719" numCol="1" anchor="t">
                <a:noAutofit/>
              </a:bodyPr>
              <a:lstStyle/>
              <a:p>
                <a:pPr algn="l">
                  <a:defRPr sz="1800"/>
                </a:pPr>
                <a:endParaRPr/>
              </a:p>
            </p:txBody>
          </p:sp>
          <p:sp>
            <p:nvSpPr>
              <p:cNvPr id="280" name="Triangle"/>
              <p:cNvSpPr/>
              <p:nvPr/>
            </p:nvSpPr>
            <p:spPr>
              <a:xfrm>
                <a:off x="1123950" y="3260725"/>
                <a:ext cx="323850"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741" y="21600"/>
                    </a:lnTo>
                    <a:lnTo>
                      <a:pt x="21600" y="0"/>
                    </a:lnTo>
                    <a:close/>
                  </a:path>
                </a:pathLst>
              </a:custGeom>
              <a:solidFill>
                <a:srgbClr val="FFC7C7"/>
              </a:solidFill>
              <a:ln w="12700" cap="flat">
                <a:noFill/>
                <a:miter lim="400000"/>
              </a:ln>
              <a:effectLst/>
            </p:spPr>
            <p:txBody>
              <a:bodyPr wrap="square" lIns="45719" tIns="45719" rIns="45719" bIns="45719" numCol="1" anchor="t">
                <a:noAutofit/>
              </a:bodyPr>
              <a:lstStyle/>
              <a:p>
                <a:pPr algn="l">
                  <a:defRPr sz="1800"/>
                </a:pPr>
                <a:endParaRPr/>
              </a:p>
            </p:txBody>
          </p:sp>
          <p:sp>
            <p:nvSpPr>
              <p:cNvPr id="281" name="Triangle"/>
              <p:cNvSpPr/>
              <p:nvPr/>
            </p:nvSpPr>
            <p:spPr>
              <a:xfrm>
                <a:off x="1447800" y="3260725"/>
                <a:ext cx="34448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17419" y="21600"/>
                    </a:lnTo>
                    <a:lnTo>
                      <a:pt x="0" y="0"/>
                    </a:lnTo>
                    <a:close/>
                  </a:path>
                </a:pathLst>
              </a:custGeom>
              <a:solidFill>
                <a:srgbClr val="FFFF00"/>
              </a:solidFill>
              <a:ln w="12700" cap="flat">
                <a:noFill/>
                <a:miter lim="400000"/>
              </a:ln>
              <a:effectLst/>
            </p:spPr>
            <p:txBody>
              <a:bodyPr wrap="square" lIns="45719" tIns="45719" rIns="45719" bIns="45719" numCol="1" anchor="t">
                <a:noAutofit/>
              </a:bodyPr>
              <a:lstStyle/>
              <a:p>
                <a:pPr algn="l">
                  <a:defRPr sz="1800"/>
                </a:pPr>
                <a:endParaRPr/>
              </a:p>
            </p:txBody>
          </p:sp>
          <p:sp>
            <p:nvSpPr>
              <p:cNvPr id="282" name="Shape"/>
              <p:cNvSpPr/>
              <p:nvPr/>
            </p:nvSpPr>
            <p:spPr>
              <a:xfrm>
                <a:off x="1447800" y="3260725"/>
                <a:ext cx="34448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7" y="1336"/>
                    </a:lnTo>
                    <a:lnTo>
                      <a:pt x="2090" y="2482"/>
                    </a:lnTo>
                    <a:lnTo>
                      <a:pt x="2787" y="3245"/>
                    </a:lnTo>
                    <a:lnTo>
                      <a:pt x="3484" y="4200"/>
                    </a:lnTo>
                    <a:lnTo>
                      <a:pt x="4877" y="4773"/>
                    </a:lnTo>
                    <a:lnTo>
                      <a:pt x="5574" y="5727"/>
                    </a:lnTo>
                    <a:lnTo>
                      <a:pt x="6271" y="6300"/>
                    </a:lnTo>
                    <a:lnTo>
                      <a:pt x="7665" y="7255"/>
                    </a:lnTo>
                    <a:lnTo>
                      <a:pt x="8361" y="8209"/>
                    </a:lnTo>
                    <a:lnTo>
                      <a:pt x="9058" y="9355"/>
                    </a:lnTo>
                    <a:lnTo>
                      <a:pt x="10452" y="10691"/>
                    </a:lnTo>
                    <a:lnTo>
                      <a:pt x="11845" y="12218"/>
                    </a:lnTo>
                    <a:lnTo>
                      <a:pt x="13935" y="14155"/>
                    </a:lnTo>
                    <a:lnTo>
                      <a:pt x="16026" y="16255"/>
                    </a:lnTo>
                    <a:lnTo>
                      <a:pt x="18813" y="18736"/>
                    </a:lnTo>
                    <a:lnTo>
                      <a:pt x="21600" y="21600"/>
                    </a:lnTo>
                    <a:lnTo>
                      <a:pt x="18116" y="21600"/>
                    </a:lnTo>
                    <a:lnTo>
                      <a:pt x="16723" y="20455"/>
                    </a:lnTo>
                    <a:lnTo>
                      <a:pt x="14632" y="17591"/>
                    </a:lnTo>
                    <a:lnTo>
                      <a:pt x="13239" y="16064"/>
                    </a:lnTo>
                    <a:lnTo>
                      <a:pt x="12542" y="15491"/>
                    </a:lnTo>
                    <a:lnTo>
                      <a:pt x="11148" y="13582"/>
                    </a:lnTo>
                    <a:lnTo>
                      <a:pt x="9755" y="12409"/>
                    </a:lnTo>
                    <a:lnTo>
                      <a:pt x="9058" y="11073"/>
                    </a:lnTo>
                    <a:lnTo>
                      <a:pt x="7665" y="9545"/>
                    </a:lnTo>
                    <a:lnTo>
                      <a:pt x="6271" y="7636"/>
                    </a:lnTo>
                    <a:lnTo>
                      <a:pt x="4877" y="5536"/>
                    </a:lnTo>
                    <a:lnTo>
                      <a:pt x="2090" y="3055"/>
                    </a:lnTo>
                    <a:lnTo>
                      <a:pt x="0" y="0"/>
                    </a:lnTo>
                    <a:close/>
                  </a:path>
                </a:pathLst>
              </a:custGeom>
              <a:solidFill>
                <a:srgbClr val="FFFF00"/>
              </a:solidFill>
              <a:ln w="12700" cap="flat">
                <a:noFill/>
                <a:miter lim="400000"/>
              </a:ln>
              <a:effectLst/>
            </p:spPr>
            <p:txBody>
              <a:bodyPr wrap="square" lIns="45719" tIns="45719" rIns="45719" bIns="45719" numCol="1" anchor="t">
                <a:noAutofit/>
              </a:bodyPr>
              <a:lstStyle/>
              <a:p>
                <a:pPr algn="l">
                  <a:defRPr sz="1800"/>
                </a:pPr>
                <a:endParaRPr/>
              </a:p>
            </p:txBody>
          </p:sp>
          <p:sp>
            <p:nvSpPr>
              <p:cNvPr id="283" name="Shape"/>
              <p:cNvSpPr/>
              <p:nvPr/>
            </p:nvSpPr>
            <p:spPr>
              <a:xfrm>
                <a:off x="1447800" y="3260725"/>
                <a:ext cx="34448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7" y="1336"/>
                    </a:lnTo>
                    <a:lnTo>
                      <a:pt x="2090" y="2482"/>
                    </a:lnTo>
                    <a:lnTo>
                      <a:pt x="2787" y="3245"/>
                    </a:lnTo>
                    <a:lnTo>
                      <a:pt x="3484" y="4200"/>
                    </a:lnTo>
                    <a:lnTo>
                      <a:pt x="4877" y="4773"/>
                    </a:lnTo>
                    <a:lnTo>
                      <a:pt x="5574" y="5727"/>
                    </a:lnTo>
                    <a:lnTo>
                      <a:pt x="6271" y="6300"/>
                    </a:lnTo>
                    <a:lnTo>
                      <a:pt x="6968" y="7255"/>
                    </a:lnTo>
                    <a:lnTo>
                      <a:pt x="8361" y="8209"/>
                    </a:lnTo>
                    <a:lnTo>
                      <a:pt x="9058" y="9355"/>
                    </a:lnTo>
                    <a:lnTo>
                      <a:pt x="10452" y="10691"/>
                    </a:lnTo>
                    <a:lnTo>
                      <a:pt x="11845" y="12218"/>
                    </a:lnTo>
                    <a:lnTo>
                      <a:pt x="13935" y="14155"/>
                    </a:lnTo>
                    <a:lnTo>
                      <a:pt x="15329" y="16255"/>
                    </a:lnTo>
                    <a:lnTo>
                      <a:pt x="18116" y="18736"/>
                    </a:lnTo>
                    <a:lnTo>
                      <a:pt x="21600" y="21600"/>
                    </a:lnTo>
                    <a:lnTo>
                      <a:pt x="18116" y="21600"/>
                    </a:lnTo>
                    <a:lnTo>
                      <a:pt x="17419" y="20455"/>
                    </a:lnTo>
                    <a:lnTo>
                      <a:pt x="16723" y="19500"/>
                    </a:lnTo>
                    <a:lnTo>
                      <a:pt x="15329" y="18545"/>
                    </a:lnTo>
                    <a:lnTo>
                      <a:pt x="14632" y="17591"/>
                    </a:lnTo>
                    <a:lnTo>
                      <a:pt x="14632" y="16827"/>
                    </a:lnTo>
                    <a:lnTo>
                      <a:pt x="13935" y="16064"/>
                    </a:lnTo>
                    <a:lnTo>
                      <a:pt x="12542" y="15491"/>
                    </a:lnTo>
                    <a:lnTo>
                      <a:pt x="11148" y="13582"/>
                    </a:lnTo>
                    <a:lnTo>
                      <a:pt x="10452" y="12409"/>
                    </a:lnTo>
                    <a:lnTo>
                      <a:pt x="9058" y="11073"/>
                    </a:lnTo>
                    <a:lnTo>
                      <a:pt x="8361" y="9545"/>
                    </a:lnTo>
                    <a:lnTo>
                      <a:pt x="6271" y="7636"/>
                    </a:lnTo>
                    <a:lnTo>
                      <a:pt x="4877" y="5536"/>
                    </a:lnTo>
                    <a:lnTo>
                      <a:pt x="2090" y="3055"/>
                    </a:lnTo>
                    <a:lnTo>
                      <a:pt x="0" y="0"/>
                    </a:lnTo>
                    <a:close/>
                  </a:path>
                </a:pathLst>
              </a:custGeom>
              <a:solidFill>
                <a:srgbClr val="FFFF00"/>
              </a:solidFill>
              <a:ln w="12700" cap="flat">
                <a:noFill/>
                <a:miter lim="400000"/>
              </a:ln>
              <a:effectLst/>
            </p:spPr>
            <p:txBody>
              <a:bodyPr wrap="square" lIns="45719" tIns="45719" rIns="45719" bIns="45719" numCol="1" anchor="t">
                <a:noAutofit/>
              </a:bodyPr>
              <a:lstStyle/>
              <a:p>
                <a:pPr algn="l">
                  <a:defRPr sz="1800"/>
                </a:pPr>
                <a:endParaRPr/>
              </a:p>
            </p:txBody>
          </p:sp>
          <p:sp>
            <p:nvSpPr>
              <p:cNvPr id="284" name="Shape"/>
              <p:cNvSpPr/>
              <p:nvPr/>
            </p:nvSpPr>
            <p:spPr>
              <a:xfrm>
                <a:off x="1447800" y="3260725"/>
                <a:ext cx="333375"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20" y="1336"/>
                    </a:lnTo>
                    <a:lnTo>
                      <a:pt x="2160" y="2482"/>
                    </a:lnTo>
                    <a:lnTo>
                      <a:pt x="2880" y="3245"/>
                    </a:lnTo>
                    <a:lnTo>
                      <a:pt x="3600" y="4200"/>
                    </a:lnTo>
                    <a:lnTo>
                      <a:pt x="5040" y="4773"/>
                    </a:lnTo>
                    <a:lnTo>
                      <a:pt x="5760" y="5727"/>
                    </a:lnTo>
                    <a:lnTo>
                      <a:pt x="5760" y="6300"/>
                    </a:lnTo>
                    <a:lnTo>
                      <a:pt x="7200" y="7255"/>
                    </a:lnTo>
                    <a:lnTo>
                      <a:pt x="7920" y="8209"/>
                    </a:lnTo>
                    <a:lnTo>
                      <a:pt x="9360" y="9355"/>
                    </a:lnTo>
                    <a:lnTo>
                      <a:pt x="10080" y="10691"/>
                    </a:lnTo>
                    <a:lnTo>
                      <a:pt x="12240" y="12218"/>
                    </a:lnTo>
                    <a:lnTo>
                      <a:pt x="13680" y="14155"/>
                    </a:lnTo>
                    <a:lnTo>
                      <a:pt x="15840" y="16255"/>
                    </a:lnTo>
                    <a:lnTo>
                      <a:pt x="18720" y="18736"/>
                    </a:lnTo>
                    <a:lnTo>
                      <a:pt x="21600" y="21600"/>
                    </a:lnTo>
                    <a:lnTo>
                      <a:pt x="19440" y="21600"/>
                    </a:lnTo>
                    <a:lnTo>
                      <a:pt x="18000" y="20455"/>
                    </a:lnTo>
                    <a:lnTo>
                      <a:pt x="15840" y="17591"/>
                    </a:lnTo>
                    <a:lnTo>
                      <a:pt x="14400" y="16064"/>
                    </a:lnTo>
                    <a:lnTo>
                      <a:pt x="12960" y="15491"/>
                    </a:lnTo>
                    <a:lnTo>
                      <a:pt x="12960" y="14536"/>
                    </a:lnTo>
                    <a:lnTo>
                      <a:pt x="12240" y="13582"/>
                    </a:lnTo>
                    <a:lnTo>
                      <a:pt x="11520" y="12409"/>
                    </a:lnTo>
                    <a:lnTo>
                      <a:pt x="9360" y="11073"/>
                    </a:lnTo>
                    <a:lnTo>
                      <a:pt x="8640" y="9545"/>
                    </a:lnTo>
                    <a:lnTo>
                      <a:pt x="6480" y="7636"/>
                    </a:lnTo>
                    <a:lnTo>
                      <a:pt x="5040" y="5536"/>
                    </a:lnTo>
                    <a:lnTo>
                      <a:pt x="2160" y="3055"/>
                    </a:lnTo>
                    <a:lnTo>
                      <a:pt x="0" y="0"/>
                    </a:lnTo>
                    <a:close/>
                  </a:path>
                </a:pathLst>
              </a:custGeom>
              <a:solidFill>
                <a:srgbClr val="FFFF00"/>
              </a:solidFill>
              <a:ln w="12700" cap="flat">
                <a:noFill/>
                <a:miter lim="400000"/>
              </a:ln>
              <a:effectLst/>
            </p:spPr>
            <p:txBody>
              <a:bodyPr wrap="square" lIns="45719" tIns="45719" rIns="45719" bIns="45719" numCol="1" anchor="t">
                <a:noAutofit/>
              </a:bodyPr>
              <a:lstStyle/>
              <a:p>
                <a:pPr algn="l">
                  <a:defRPr sz="1800"/>
                </a:pPr>
                <a:endParaRPr/>
              </a:p>
            </p:txBody>
          </p:sp>
          <p:sp>
            <p:nvSpPr>
              <p:cNvPr id="285" name="Shape"/>
              <p:cNvSpPr/>
              <p:nvPr/>
            </p:nvSpPr>
            <p:spPr>
              <a:xfrm>
                <a:off x="1447800" y="3260725"/>
                <a:ext cx="322263"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45" y="1336"/>
                    </a:lnTo>
                    <a:lnTo>
                      <a:pt x="2234" y="2482"/>
                    </a:lnTo>
                    <a:lnTo>
                      <a:pt x="2979" y="3245"/>
                    </a:lnTo>
                    <a:lnTo>
                      <a:pt x="3724" y="4200"/>
                    </a:lnTo>
                    <a:lnTo>
                      <a:pt x="5214" y="4773"/>
                    </a:lnTo>
                    <a:lnTo>
                      <a:pt x="5214" y="5727"/>
                    </a:lnTo>
                    <a:lnTo>
                      <a:pt x="5959" y="6300"/>
                    </a:lnTo>
                    <a:lnTo>
                      <a:pt x="6703" y="7255"/>
                    </a:lnTo>
                    <a:lnTo>
                      <a:pt x="8193" y="8209"/>
                    </a:lnTo>
                    <a:lnTo>
                      <a:pt x="8938" y="9355"/>
                    </a:lnTo>
                    <a:lnTo>
                      <a:pt x="10428" y="10691"/>
                    </a:lnTo>
                    <a:lnTo>
                      <a:pt x="11917" y="12218"/>
                    </a:lnTo>
                    <a:lnTo>
                      <a:pt x="13407" y="14155"/>
                    </a:lnTo>
                    <a:lnTo>
                      <a:pt x="16386" y="16255"/>
                    </a:lnTo>
                    <a:lnTo>
                      <a:pt x="18621" y="18736"/>
                    </a:lnTo>
                    <a:lnTo>
                      <a:pt x="21600" y="21600"/>
                    </a:lnTo>
                    <a:lnTo>
                      <a:pt x="20110" y="21600"/>
                    </a:lnTo>
                    <a:lnTo>
                      <a:pt x="19366" y="20455"/>
                    </a:lnTo>
                    <a:lnTo>
                      <a:pt x="17876" y="19500"/>
                    </a:lnTo>
                    <a:lnTo>
                      <a:pt x="17876" y="18545"/>
                    </a:lnTo>
                    <a:lnTo>
                      <a:pt x="16386" y="17591"/>
                    </a:lnTo>
                    <a:lnTo>
                      <a:pt x="14897" y="16064"/>
                    </a:lnTo>
                    <a:lnTo>
                      <a:pt x="14152" y="15491"/>
                    </a:lnTo>
                    <a:lnTo>
                      <a:pt x="12662" y="13582"/>
                    </a:lnTo>
                    <a:lnTo>
                      <a:pt x="11917" y="12409"/>
                    </a:lnTo>
                    <a:lnTo>
                      <a:pt x="9683" y="11073"/>
                    </a:lnTo>
                    <a:lnTo>
                      <a:pt x="8938" y="9545"/>
                    </a:lnTo>
                    <a:lnTo>
                      <a:pt x="6703" y="7636"/>
                    </a:lnTo>
                    <a:lnTo>
                      <a:pt x="5214" y="5536"/>
                    </a:lnTo>
                    <a:lnTo>
                      <a:pt x="2234" y="3055"/>
                    </a:lnTo>
                    <a:lnTo>
                      <a:pt x="0" y="0"/>
                    </a:lnTo>
                    <a:close/>
                  </a:path>
                </a:pathLst>
              </a:custGeom>
              <a:solidFill>
                <a:srgbClr val="FFFF00"/>
              </a:solidFill>
              <a:ln w="12700" cap="flat">
                <a:noFill/>
                <a:miter lim="400000"/>
              </a:ln>
              <a:effectLst/>
            </p:spPr>
            <p:txBody>
              <a:bodyPr wrap="square" lIns="45719" tIns="45719" rIns="45719" bIns="45719" numCol="1" anchor="t">
                <a:noAutofit/>
              </a:bodyPr>
              <a:lstStyle/>
              <a:p>
                <a:pPr algn="l">
                  <a:defRPr sz="1800"/>
                </a:pPr>
                <a:endParaRPr/>
              </a:p>
            </p:txBody>
          </p:sp>
          <p:sp>
            <p:nvSpPr>
              <p:cNvPr id="286" name="Triangle"/>
              <p:cNvSpPr/>
              <p:nvPr/>
            </p:nvSpPr>
            <p:spPr>
              <a:xfrm>
                <a:off x="1447800" y="3260725"/>
                <a:ext cx="322263"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0110" y="21600"/>
                    </a:lnTo>
                    <a:lnTo>
                      <a:pt x="0" y="0"/>
                    </a:lnTo>
                    <a:close/>
                  </a:path>
                </a:pathLst>
              </a:custGeom>
              <a:solidFill>
                <a:srgbClr val="FFFF00"/>
              </a:solidFill>
              <a:ln w="12700" cap="flat">
                <a:noFill/>
                <a:miter lim="400000"/>
              </a:ln>
              <a:effectLst/>
            </p:spPr>
            <p:txBody>
              <a:bodyPr wrap="square" lIns="45719" tIns="45719" rIns="45719" bIns="45719" numCol="1" anchor="t">
                <a:noAutofit/>
              </a:bodyPr>
              <a:lstStyle/>
              <a:p>
                <a:pPr algn="l">
                  <a:defRPr sz="1800"/>
                </a:pPr>
                <a:endParaRPr/>
              </a:p>
            </p:txBody>
          </p:sp>
          <p:sp>
            <p:nvSpPr>
              <p:cNvPr id="287" name="Triangle"/>
              <p:cNvSpPr/>
              <p:nvPr/>
            </p:nvSpPr>
            <p:spPr>
              <a:xfrm>
                <a:off x="1090612" y="3260725"/>
                <a:ext cx="3571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4032" y="21600"/>
                    </a:lnTo>
                    <a:lnTo>
                      <a:pt x="21600" y="0"/>
                    </a:lnTo>
                    <a:close/>
                  </a:path>
                </a:pathLst>
              </a:custGeom>
              <a:solidFill>
                <a:srgbClr val="990005"/>
              </a:solidFill>
              <a:ln w="12700" cap="flat">
                <a:noFill/>
                <a:miter lim="400000"/>
              </a:ln>
              <a:effectLst/>
            </p:spPr>
            <p:txBody>
              <a:bodyPr wrap="square" lIns="45719" tIns="45719" rIns="45719" bIns="45719" numCol="1" anchor="t">
                <a:noAutofit/>
              </a:bodyPr>
              <a:lstStyle/>
              <a:p>
                <a:pPr algn="l">
                  <a:defRPr sz="1800"/>
                </a:pPr>
                <a:endParaRPr/>
              </a:p>
            </p:txBody>
          </p:sp>
          <p:sp>
            <p:nvSpPr>
              <p:cNvPr id="288" name="Shape"/>
              <p:cNvSpPr/>
              <p:nvPr/>
            </p:nvSpPr>
            <p:spPr>
              <a:xfrm>
                <a:off x="1090612" y="3260725"/>
                <a:ext cx="3571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256" y="1336"/>
                    </a:lnTo>
                    <a:lnTo>
                      <a:pt x="18912" y="2482"/>
                    </a:lnTo>
                    <a:lnTo>
                      <a:pt x="18240" y="3245"/>
                    </a:lnTo>
                    <a:lnTo>
                      <a:pt x="17472" y="4200"/>
                    </a:lnTo>
                    <a:lnTo>
                      <a:pt x="16800" y="4773"/>
                    </a:lnTo>
                    <a:lnTo>
                      <a:pt x="16128" y="5727"/>
                    </a:lnTo>
                    <a:lnTo>
                      <a:pt x="15456" y="6300"/>
                    </a:lnTo>
                    <a:lnTo>
                      <a:pt x="14784" y="7255"/>
                    </a:lnTo>
                    <a:lnTo>
                      <a:pt x="13440" y="8209"/>
                    </a:lnTo>
                    <a:lnTo>
                      <a:pt x="12096" y="9355"/>
                    </a:lnTo>
                    <a:lnTo>
                      <a:pt x="11424" y="10691"/>
                    </a:lnTo>
                    <a:lnTo>
                      <a:pt x="9408" y="12218"/>
                    </a:lnTo>
                    <a:lnTo>
                      <a:pt x="7392" y="14155"/>
                    </a:lnTo>
                    <a:lnTo>
                      <a:pt x="6048" y="16255"/>
                    </a:lnTo>
                    <a:lnTo>
                      <a:pt x="3360" y="18736"/>
                    </a:lnTo>
                    <a:lnTo>
                      <a:pt x="0" y="21600"/>
                    </a:lnTo>
                    <a:lnTo>
                      <a:pt x="4032" y="21600"/>
                    </a:lnTo>
                    <a:lnTo>
                      <a:pt x="4704" y="20455"/>
                    </a:lnTo>
                    <a:lnTo>
                      <a:pt x="6048" y="19500"/>
                    </a:lnTo>
                    <a:lnTo>
                      <a:pt x="6720" y="18545"/>
                    </a:lnTo>
                    <a:lnTo>
                      <a:pt x="6720" y="17591"/>
                    </a:lnTo>
                    <a:lnTo>
                      <a:pt x="8064" y="16827"/>
                    </a:lnTo>
                    <a:lnTo>
                      <a:pt x="8736" y="16064"/>
                    </a:lnTo>
                    <a:lnTo>
                      <a:pt x="9408" y="15491"/>
                    </a:lnTo>
                    <a:lnTo>
                      <a:pt x="9408" y="14536"/>
                    </a:lnTo>
                    <a:lnTo>
                      <a:pt x="10080" y="13582"/>
                    </a:lnTo>
                    <a:lnTo>
                      <a:pt x="11424" y="12409"/>
                    </a:lnTo>
                    <a:lnTo>
                      <a:pt x="12768" y="11073"/>
                    </a:lnTo>
                    <a:lnTo>
                      <a:pt x="13440" y="9545"/>
                    </a:lnTo>
                    <a:lnTo>
                      <a:pt x="15456" y="7636"/>
                    </a:lnTo>
                    <a:lnTo>
                      <a:pt x="16800" y="5536"/>
                    </a:lnTo>
                    <a:lnTo>
                      <a:pt x="18912" y="3055"/>
                    </a:lnTo>
                    <a:lnTo>
                      <a:pt x="21600" y="0"/>
                    </a:lnTo>
                    <a:close/>
                  </a:path>
                </a:pathLst>
              </a:custGeom>
              <a:solidFill>
                <a:srgbClr val="B0292E"/>
              </a:solidFill>
              <a:ln w="12700" cap="flat">
                <a:noFill/>
                <a:miter lim="400000"/>
              </a:ln>
              <a:effectLst/>
            </p:spPr>
            <p:txBody>
              <a:bodyPr wrap="square" lIns="45719" tIns="45719" rIns="45719" bIns="45719" numCol="1" anchor="t">
                <a:noAutofit/>
              </a:bodyPr>
              <a:lstStyle/>
              <a:p>
                <a:pPr algn="l">
                  <a:defRPr sz="1800"/>
                </a:pPr>
                <a:endParaRPr/>
              </a:p>
            </p:txBody>
          </p:sp>
          <p:sp>
            <p:nvSpPr>
              <p:cNvPr id="289" name="Shape"/>
              <p:cNvSpPr/>
              <p:nvPr/>
            </p:nvSpPr>
            <p:spPr>
              <a:xfrm>
                <a:off x="1101725" y="3260725"/>
                <a:ext cx="346075"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213" y="1336"/>
                    </a:lnTo>
                    <a:lnTo>
                      <a:pt x="19519" y="2482"/>
                    </a:lnTo>
                    <a:lnTo>
                      <a:pt x="18132" y="3245"/>
                    </a:lnTo>
                    <a:lnTo>
                      <a:pt x="17339" y="4200"/>
                    </a:lnTo>
                    <a:lnTo>
                      <a:pt x="16646" y="4773"/>
                    </a:lnTo>
                    <a:lnTo>
                      <a:pt x="15952" y="5727"/>
                    </a:lnTo>
                    <a:lnTo>
                      <a:pt x="15259" y="6300"/>
                    </a:lnTo>
                    <a:lnTo>
                      <a:pt x="14565" y="7255"/>
                    </a:lnTo>
                    <a:lnTo>
                      <a:pt x="13178" y="8209"/>
                    </a:lnTo>
                    <a:lnTo>
                      <a:pt x="12484" y="9355"/>
                    </a:lnTo>
                    <a:lnTo>
                      <a:pt x="11097" y="10691"/>
                    </a:lnTo>
                    <a:lnTo>
                      <a:pt x="9017" y="12218"/>
                    </a:lnTo>
                    <a:lnTo>
                      <a:pt x="7629" y="14155"/>
                    </a:lnTo>
                    <a:lnTo>
                      <a:pt x="5549" y="16255"/>
                    </a:lnTo>
                    <a:lnTo>
                      <a:pt x="2774" y="18736"/>
                    </a:lnTo>
                    <a:lnTo>
                      <a:pt x="0" y="21600"/>
                    </a:lnTo>
                    <a:lnTo>
                      <a:pt x="2774" y="21600"/>
                    </a:lnTo>
                    <a:lnTo>
                      <a:pt x="4161" y="20455"/>
                    </a:lnTo>
                    <a:lnTo>
                      <a:pt x="6242" y="17591"/>
                    </a:lnTo>
                    <a:lnTo>
                      <a:pt x="7629" y="16064"/>
                    </a:lnTo>
                    <a:lnTo>
                      <a:pt x="8323" y="15491"/>
                    </a:lnTo>
                    <a:lnTo>
                      <a:pt x="9710" y="13582"/>
                    </a:lnTo>
                    <a:lnTo>
                      <a:pt x="11097" y="12409"/>
                    </a:lnTo>
                    <a:lnTo>
                      <a:pt x="11791" y="11073"/>
                    </a:lnTo>
                    <a:lnTo>
                      <a:pt x="13178" y="9545"/>
                    </a:lnTo>
                    <a:lnTo>
                      <a:pt x="14565" y="7636"/>
                    </a:lnTo>
                    <a:lnTo>
                      <a:pt x="16646" y="5536"/>
                    </a:lnTo>
                    <a:lnTo>
                      <a:pt x="18826" y="3055"/>
                    </a:lnTo>
                    <a:lnTo>
                      <a:pt x="21600" y="0"/>
                    </a:lnTo>
                    <a:close/>
                  </a:path>
                </a:pathLst>
              </a:custGeom>
              <a:solidFill>
                <a:srgbClr val="C24F52"/>
              </a:solidFill>
              <a:ln w="12700" cap="flat">
                <a:noFill/>
                <a:miter lim="400000"/>
              </a:ln>
              <a:effectLst/>
            </p:spPr>
            <p:txBody>
              <a:bodyPr wrap="square" lIns="45719" tIns="45719" rIns="45719" bIns="45719" numCol="1" anchor="t">
                <a:noAutofit/>
              </a:bodyPr>
              <a:lstStyle/>
              <a:p>
                <a:pPr algn="l">
                  <a:defRPr sz="1800"/>
                </a:pPr>
                <a:endParaRPr/>
              </a:p>
            </p:txBody>
          </p:sp>
          <p:sp>
            <p:nvSpPr>
              <p:cNvPr id="290" name="Shape"/>
              <p:cNvSpPr/>
              <p:nvPr/>
            </p:nvSpPr>
            <p:spPr>
              <a:xfrm>
                <a:off x="1112837" y="3260725"/>
                <a:ext cx="334963"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67" y="1336"/>
                    </a:lnTo>
                    <a:lnTo>
                      <a:pt x="19450" y="2482"/>
                    </a:lnTo>
                    <a:lnTo>
                      <a:pt x="18017" y="3245"/>
                    </a:lnTo>
                    <a:lnTo>
                      <a:pt x="17198" y="4200"/>
                    </a:lnTo>
                    <a:lnTo>
                      <a:pt x="16482" y="4773"/>
                    </a:lnTo>
                    <a:lnTo>
                      <a:pt x="15765" y="5727"/>
                    </a:lnTo>
                    <a:lnTo>
                      <a:pt x="15048" y="6300"/>
                    </a:lnTo>
                    <a:lnTo>
                      <a:pt x="14332" y="7255"/>
                    </a:lnTo>
                    <a:lnTo>
                      <a:pt x="12899" y="8209"/>
                    </a:lnTo>
                    <a:lnTo>
                      <a:pt x="12182" y="9355"/>
                    </a:lnTo>
                    <a:lnTo>
                      <a:pt x="10749" y="10691"/>
                    </a:lnTo>
                    <a:lnTo>
                      <a:pt x="9316" y="12218"/>
                    </a:lnTo>
                    <a:lnTo>
                      <a:pt x="7166" y="14155"/>
                    </a:lnTo>
                    <a:lnTo>
                      <a:pt x="5016" y="16255"/>
                    </a:lnTo>
                    <a:lnTo>
                      <a:pt x="2866" y="18736"/>
                    </a:lnTo>
                    <a:lnTo>
                      <a:pt x="0" y="21600"/>
                    </a:lnTo>
                    <a:lnTo>
                      <a:pt x="2150" y="21600"/>
                    </a:lnTo>
                    <a:lnTo>
                      <a:pt x="2866" y="20455"/>
                    </a:lnTo>
                    <a:lnTo>
                      <a:pt x="3583" y="19500"/>
                    </a:lnTo>
                    <a:lnTo>
                      <a:pt x="5016" y="18545"/>
                    </a:lnTo>
                    <a:lnTo>
                      <a:pt x="5733" y="17591"/>
                    </a:lnTo>
                    <a:lnTo>
                      <a:pt x="7166" y="16064"/>
                    </a:lnTo>
                    <a:lnTo>
                      <a:pt x="7882" y="15491"/>
                    </a:lnTo>
                    <a:lnTo>
                      <a:pt x="9316" y="13582"/>
                    </a:lnTo>
                    <a:lnTo>
                      <a:pt x="10749" y="12409"/>
                    </a:lnTo>
                    <a:lnTo>
                      <a:pt x="11465" y="11073"/>
                    </a:lnTo>
                    <a:lnTo>
                      <a:pt x="12899" y="9545"/>
                    </a:lnTo>
                    <a:lnTo>
                      <a:pt x="14332" y="7636"/>
                    </a:lnTo>
                    <a:lnTo>
                      <a:pt x="16482" y="5536"/>
                    </a:lnTo>
                    <a:lnTo>
                      <a:pt x="18734" y="3055"/>
                    </a:lnTo>
                    <a:lnTo>
                      <a:pt x="21600" y="0"/>
                    </a:lnTo>
                    <a:close/>
                  </a:path>
                </a:pathLst>
              </a:custGeom>
              <a:solidFill>
                <a:srgbClr val="D9787D"/>
              </a:solidFill>
              <a:ln w="12700" cap="flat">
                <a:noFill/>
                <a:miter lim="400000"/>
              </a:ln>
              <a:effectLst/>
            </p:spPr>
            <p:txBody>
              <a:bodyPr wrap="square" lIns="45719" tIns="45719" rIns="45719" bIns="45719" numCol="1" anchor="t">
                <a:noAutofit/>
              </a:bodyPr>
              <a:lstStyle/>
              <a:p>
                <a:pPr algn="l">
                  <a:defRPr sz="1800"/>
                </a:pPr>
                <a:endParaRPr/>
              </a:p>
            </p:txBody>
          </p:sp>
          <p:sp>
            <p:nvSpPr>
              <p:cNvPr id="291" name="Shape"/>
              <p:cNvSpPr/>
              <p:nvPr/>
            </p:nvSpPr>
            <p:spPr>
              <a:xfrm>
                <a:off x="1112837" y="3260725"/>
                <a:ext cx="334963"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167" y="1336"/>
                    </a:lnTo>
                    <a:lnTo>
                      <a:pt x="19450" y="2482"/>
                    </a:lnTo>
                    <a:lnTo>
                      <a:pt x="18017" y="3245"/>
                    </a:lnTo>
                    <a:lnTo>
                      <a:pt x="17198" y="4200"/>
                    </a:lnTo>
                    <a:lnTo>
                      <a:pt x="16482" y="4773"/>
                    </a:lnTo>
                    <a:lnTo>
                      <a:pt x="15765" y="5727"/>
                    </a:lnTo>
                    <a:lnTo>
                      <a:pt x="15048" y="6300"/>
                    </a:lnTo>
                    <a:lnTo>
                      <a:pt x="14332" y="7255"/>
                    </a:lnTo>
                    <a:lnTo>
                      <a:pt x="12899" y="8209"/>
                    </a:lnTo>
                    <a:lnTo>
                      <a:pt x="12182" y="9355"/>
                    </a:lnTo>
                    <a:lnTo>
                      <a:pt x="10749" y="10691"/>
                    </a:lnTo>
                    <a:lnTo>
                      <a:pt x="9316" y="12218"/>
                    </a:lnTo>
                    <a:lnTo>
                      <a:pt x="7882" y="14155"/>
                    </a:lnTo>
                    <a:lnTo>
                      <a:pt x="5733" y="16255"/>
                    </a:lnTo>
                    <a:lnTo>
                      <a:pt x="2866" y="18736"/>
                    </a:lnTo>
                    <a:lnTo>
                      <a:pt x="0" y="21600"/>
                    </a:lnTo>
                    <a:lnTo>
                      <a:pt x="1433" y="21600"/>
                    </a:lnTo>
                    <a:lnTo>
                      <a:pt x="2866" y="20455"/>
                    </a:lnTo>
                    <a:lnTo>
                      <a:pt x="3583" y="19500"/>
                    </a:lnTo>
                    <a:lnTo>
                      <a:pt x="5016" y="18545"/>
                    </a:lnTo>
                    <a:lnTo>
                      <a:pt x="5016" y="17591"/>
                    </a:lnTo>
                    <a:lnTo>
                      <a:pt x="6449" y="16064"/>
                    </a:lnTo>
                    <a:lnTo>
                      <a:pt x="7166" y="15491"/>
                    </a:lnTo>
                    <a:lnTo>
                      <a:pt x="8599" y="14536"/>
                    </a:lnTo>
                    <a:lnTo>
                      <a:pt x="9316" y="13582"/>
                    </a:lnTo>
                    <a:lnTo>
                      <a:pt x="10032" y="12409"/>
                    </a:lnTo>
                    <a:lnTo>
                      <a:pt x="11465" y="11073"/>
                    </a:lnTo>
                    <a:lnTo>
                      <a:pt x="12899" y="9545"/>
                    </a:lnTo>
                    <a:lnTo>
                      <a:pt x="14332" y="7636"/>
                    </a:lnTo>
                    <a:lnTo>
                      <a:pt x="16482" y="5536"/>
                    </a:lnTo>
                    <a:lnTo>
                      <a:pt x="18734" y="3055"/>
                    </a:lnTo>
                    <a:lnTo>
                      <a:pt x="21600" y="0"/>
                    </a:lnTo>
                    <a:close/>
                  </a:path>
                </a:pathLst>
              </a:custGeom>
              <a:solidFill>
                <a:srgbClr val="EDA0A3"/>
              </a:solidFill>
              <a:ln w="12700" cap="flat">
                <a:noFill/>
                <a:miter lim="400000"/>
              </a:ln>
              <a:effectLst/>
            </p:spPr>
            <p:txBody>
              <a:bodyPr wrap="square" lIns="45719" tIns="45719" rIns="45719" bIns="45719" numCol="1" anchor="t">
                <a:noAutofit/>
              </a:bodyPr>
              <a:lstStyle/>
              <a:p>
                <a:pPr algn="l">
                  <a:defRPr sz="1800"/>
                </a:pPr>
                <a:endParaRPr/>
              </a:p>
            </p:txBody>
          </p:sp>
          <p:sp>
            <p:nvSpPr>
              <p:cNvPr id="292" name="Triangle"/>
              <p:cNvSpPr/>
              <p:nvPr/>
            </p:nvSpPr>
            <p:spPr>
              <a:xfrm>
                <a:off x="1123950" y="3260725"/>
                <a:ext cx="323850"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741" y="21600"/>
                    </a:lnTo>
                    <a:lnTo>
                      <a:pt x="21600" y="0"/>
                    </a:lnTo>
                    <a:close/>
                  </a:path>
                </a:pathLst>
              </a:custGeom>
              <a:solidFill>
                <a:srgbClr val="FFC7C7"/>
              </a:solidFill>
              <a:ln w="12700" cap="flat">
                <a:noFill/>
                <a:miter lim="400000"/>
              </a:ln>
              <a:effectLst/>
            </p:spPr>
            <p:txBody>
              <a:bodyPr wrap="square" lIns="45719" tIns="45719" rIns="45719" bIns="45719" numCol="1" anchor="t">
                <a:noAutofit/>
              </a:bodyPr>
              <a:lstStyle/>
              <a:p>
                <a:pPr algn="l">
                  <a:defRPr sz="1800"/>
                </a:pPr>
                <a:endParaRPr/>
              </a:p>
            </p:txBody>
          </p:sp>
          <p:sp>
            <p:nvSpPr>
              <p:cNvPr id="293" name="Triangle"/>
              <p:cNvSpPr/>
              <p:nvPr/>
            </p:nvSpPr>
            <p:spPr>
              <a:xfrm>
                <a:off x="1447800" y="3260725"/>
                <a:ext cx="34448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17419" y="21600"/>
                    </a:lnTo>
                    <a:lnTo>
                      <a:pt x="0" y="0"/>
                    </a:lnTo>
                    <a:close/>
                  </a:path>
                </a:pathLst>
              </a:custGeom>
              <a:solidFill>
                <a:srgbClr val="8F8F00"/>
              </a:solidFill>
              <a:ln w="12700" cap="flat">
                <a:noFill/>
                <a:miter lim="400000"/>
              </a:ln>
              <a:effectLst/>
            </p:spPr>
            <p:txBody>
              <a:bodyPr wrap="square" lIns="45719" tIns="45719" rIns="45719" bIns="45719" numCol="1" anchor="t">
                <a:noAutofit/>
              </a:bodyPr>
              <a:lstStyle/>
              <a:p>
                <a:pPr algn="l">
                  <a:defRPr sz="1800"/>
                </a:pPr>
                <a:endParaRPr/>
              </a:p>
            </p:txBody>
          </p:sp>
          <p:sp>
            <p:nvSpPr>
              <p:cNvPr id="294" name="Shape"/>
              <p:cNvSpPr/>
              <p:nvPr/>
            </p:nvSpPr>
            <p:spPr>
              <a:xfrm>
                <a:off x="1447800" y="3260725"/>
                <a:ext cx="34448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7" y="1336"/>
                    </a:lnTo>
                    <a:lnTo>
                      <a:pt x="2090" y="2482"/>
                    </a:lnTo>
                    <a:lnTo>
                      <a:pt x="2787" y="3245"/>
                    </a:lnTo>
                    <a:lnTo>
                      <a:pt x="3484" y="4200"/>
                    </a:lnTo>
                    <a:lnTo>
                      <a:pt x="4877" y="4773"/>
                    </a:lnTo>
                    <a:lnTo>
                      <a:pt x="5574" y="5727"/>
                    </a:lnTo>
                    <a:lnTo>
                      <a:pt x="6271" y="6300"/>
                    </a:lnTo>
                    <a:lnTo>
                      <a:pt x="7665" y="7255"/>
                    </a:lnTo>
                    <a:lnTo>
                      <a:pt x="8361" y="8209"/>
                    </a:lnTo>
                    <a:lnTo>
                      <a:pt x="9058" y="9355"/>
                    </a:lnTo>
                    <a:lnTo>
                      <a:pt x="10452" y="10691"/>
                    </a:lnTo>
                    <a:lnTo>
                      <a:pt x="11845" y="12218"/>
                    </a:lnTo>
                    <a:lnTo>
                      <a:pt x="13935" y="14155"/>
                    </a:lnTo>
                    <a:lnTo>
                      <a:pt x="16026" y="16255"/>
                    </a:lnTo>
                    <a:lnTo>
                      <a:pt x="18813" y="18736"/>
                    </a:lnTo>
                    <a:lnTo>
                      <a:pt x="21600" y="21600"/>
                    </a:lnTo>
                    <a:lnTo>
                      <a:pt x="18116" y="21600"/>
                    </a:lnTo>
                    <a:lnTo>
                      <a:pt x="16723" y="20455"/>
                    </a:lnTo>
                    <a:lnTo>
                      <a:pt x="14632" y="17591"/>
                    </a:lnTo>
                    <a:lnTo>
                      <a:pt x="13239" y="16064"/>
                    </a:lnTo>
                    <a:lnTo>
                      <a:pt x="12542" y="15491"/>
                    </a:lnTo>
                    <a:lnTo>
                      <a:pt x="11148" y="13582"/>
                    </a:lnTo>
                    <a:lnTo>
                      <a:pt x="9755" y="12409"/>
                    </a:lnTo>
                    <a:lnTo>
                      <a:pt x="9058" y="11073"/>
                    </a:lnTo>
                    <a:lnTo>
                      <a:pt x="7665" y="9545"/>
                    </a:lnTo>
                    <a:lnTo>
                      <a:pt x="6271" y="7636"/>
                    </a:lnTo>
                    <a:lnTo>
                      <a:pt x="4877" y="5536"/>
                    </a:lnTo>
                    <a:lnTo>
                      <a:pt x="2090" y="3055"/>
                    </a:lnTo>
                    <a:lnTo>
                      <a:pt x="0" y="0"/>
                    </a:lnTo>
                    <a:close/>
                  </a:path>
                </a:pathLst>
              </a:custGeom>
              <a:solidFill>
                <a:srgbClr val="A6A631"/>
              </a:solidFill>
              <a:ln w="12700" cap="flat">
                <a:noFill/>
                <a:miter lim="400000"/>
              </a:ln>
              <a:effectLst/>
            </p:spPr>
            <p:txBody>
              <a:bodyPr wrap="square" lIns="45719" tIns="45719" rIns="45719" bIns="45719" numCol="1" anchor="t">
                <a:noAutofit/>
              </a:bodyPr>
              <a:lstStyle/>
              <a:p>
                <a:pPr algn="l">
                  <a:defRPr sz="1800"/>
                </a:pPr>
                <a:endParaRPr/>
              </a:p>
            </p:txBody>
          </p:sp>
          <p:sp>
            <p:nvSpPr>
              <p:cNvPr id="295" name="Shape"/>
              <p:cNvSpPr/>
              <p:nvPr/>
            </p:nvSpPr>
            <p:spPr>
              <a:xfrm>
                <a:off x="1447800" y="3260725"/>
                <a:ext cx="34448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7" y="1336"/>
                    </a:lnTo>
                    <a:lnTo>
                      <a:pt x="2090" y="2482"/>
                    </a:lnTo>
                    <a:lnTo>
                      <a:pt x="2787" y="3245"/>
                    </a:lnTo>
                    <a:lnTo>
                      <a:pt x="3484" y="4200"/>
                    </a:lnTo>
                    <a:lnTo>
                      <a:pt x="4877" y="4773"/>
                    </a:lnTo>
                    <a:lnTo>
                      <a:pt x="5574" y="5727"/>
                    </a:lnTo>
                    <a:lnTo>
                      <a:pt x="6271" y="6300"/>
                    </a:lnTo>
                    <a:lnTo>
                      <a:pt x="6968" y="7255"/>
                    </a:lnTo>
                    <a:lnTo>
                      <a:pt x="8361" y="8209"/>
                    </a:lnTo>
                    <a:lnTo>
                      <a:pt x="9058" y="9355"/>
                    </a:lnTo>
                    <a:lnTo>
                      <a:pt x="10452" y="10691"/>
                    </a:lnTo>
                    <a:lnTo>
                      <a:pt x="11845" y="12218"/>
                    </a:lnTo>
                    <a:lnTo>
                      <a:pt x="13935" y="14155"/>
                    </a:lnTo>
                    <a:lnTo>
                      <a:pt x="15329" y="16255"/>
                    </a:lnTo>
                    <a:lnTo>
                      <a:pt x="18116" y="18736"/>
                    </a:lnTo>
                    <a:lnTo>
                      <a:pt x="21600" y="21600"/>
                    </a:lnTo>
                    <a:lnTo>
                      <a:pt x="18116" y="21600"/>
                    </a:lnTo>
                    <a:lnTo>
                      <a:pt x="17419" y="20455"/>
                    </a:lnTo>
                    <a:lnTo>
                      <a:pt x="16723" y="19500"/>
                    </a:lnTo>
                    <a:lnTo>
                      <a:pt x="15329" y="18545"/>
                    </a:lnTo>
                    <a:lnTo>
                      <a:pt x="14632" y="17591"/>
                    </a:lnTo>
                    <a:lnTo>
                      <a:pt x="14632" y="16827"/>
                    </a:lnTo>
                    <a:lnTo>
                      <a:pt x="13935" y="16064"/>
                    </a:lnTo>
                    <a:lnTo>
                      <a:pt x="12542" y="15491"/>
                    </a:lnTo>
                    <a:lnTo>
                      <a:pt x="11148" y="13582"/>
                    </a:lnTo>
                    <a:lnTo>
                      <a:pt x="10452" y="12409"/>
                    </a:lnTo>
                    <a:lnTo>
                      <a:pt x="9058" y="11073"/>
                    </a:lnTo>
                    <a:lnTo>
                      <a:pt x="8361" y="9545"/>
                    </a:lnTo>
                    <a:lnTo>
                      <a:pt x="6271" y="7636"/>
                    </a:lnTo>
                    <a:lnTo>
                      <a:pt x="4877" y="5536"/>
                    </a:lnTo>
                    <a:lnTo>
                      <a:pt x="2090" y="3055"/>
                    </a:lnTo>
                    <a:lnTo>
                      <a:pt x="0" y="0"/>
                    </a:lnTo>
                    <a:close/>
                  </a:path>
                </a:pathLst>
              </a:custGeom>
              <a:solidFill>
                <a:srgbClr val="BFBF63"/>
              </a:solidFill>
              <a:ln w="12700" cap="flat">
                <a:noFill/>
                <a:miter lim="400000"/>
              </a:ln>
              <a:effectLst/>
            </p:spPr>
            <p:txBody>
              <a:bodyPr wrap="square" lIns="45719" tIns="45719" rIns="45719" bIns="45719" numCol="1" anchor="t">
                <a:noAutofit/>
              </a:bodyPr>
              <a:lstStyle/>
              <a:p>
                <a:pPr algn="l">
                  <a:defRPr sz="1800"/>
                </a:pPr>
                <a:endParaRPr/>
              </a:p>
            </p:txBody>
          </p:sp>
          <p:sp>
            <p:nvSpPr>
              <p:cNvPr id="296" name="Shape"/>
              <p:cNvSpPr/>
              <p:nvPr/>
            </p:nvSpPr>
            <p:spPr>
              <a:xfrm>
                <a:off x="1447800" y="3260725"/>
                <a:ext cx="333375"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20" y="1336"/>
                    </a:lnTo>
                    <a:lnTo>
                      <a:pt x="2160" y="2482"/>
                    </a:lnTo>
                    <a:lnTo>
                      <a:pt x="2880" y="3245"/>
                    </a:lnTo>
                    <a:lnTo>
                      <a:pt x="3600" y="4200"/>
                    </a:lnTo>
                    <a:lnTo>
                      <a:pt x="5040" y="4773"/>
                    </a:lnTo>
                    <a:lnTo>
                      <a:pt x="5760" y="5727"/>
                    </a:lnTo>
                    <a:lnTo>
                      <a:pt x="5760" y="6300"/>
                    </a:lnTo>
                    <a:lnTo>
                      <a:pt x="7200" y="7255"/>
                    </a:lnTo>
                    <a:lnTo>
                      <a:pt x="7920" y="8209"/>
                    </a:lnTo>
                    <a:lnTo>
                      <a:pt x="9360" y="9355"/>
                    </a:lnTo>
                    <a:lnTo>
                      <a:pt x="10080" y="10691"/>
                    </a:lnTo>
                    <a:lnTo>
                      <a:pt x="12240" y="12218"/>
                    </a:lnTo>
                    <a:lnTo>
                      <a:pt x="13680" y="14155"/>
                    </a:lnTo>
                    <a:lnTo>
                      <a:pt x="15840" y="16255"/>
                    </a:lnTo>
                    <a:lnTo>
                      <a:pt x="18720" y="18736"/>
                    </a:lnTo>
                    <a:lnTo>
                      <a:pt x="21600" y="21600"/>
                    </a:lnTo>
                    <a:lnTo>
                      <a:pt x="19440" y="21600"/>
                    </a:lnTo>
                    <a:lnTo>
                      <a:pt x="18000" y="20455"/>
                    </a:lnTo>
                    <a:lnTo>
                      <a:pt x="15840" y="17591"/>
                    </a:lnTo>
                    <a:lnTo>
                      <a:pt x="14400" y="16064"/>
                    </a:lnTo>
                    <a:lnTo>
                      <a:pt x="12960" y="15491"/>
                    </a:lnTo>
                    <a:lnTo>
                      <a:pt x="12960" y="14536"/>
                    </a:lnTo>
                    <a:lnTo>
                      <a:pt x="12240" y="13582"/>
                    </a:lnTo>
                    <a:lnTo>
                      <a:pt x="11520" y="12409"/>
                    </a:lnTo>
                    <a:lnTo>
                      <a:pt x="9360" y="11073"/>
                    </a:lnTo>
                    <a:lnTo>
                      <a:pt x="8640" y="9545"/>
                    </a:lnTo>
                    <a:lnTo>
                      <a:pt x="6480" y="7636"/>
                    </a:lnTo>
                    <a:lnTo>
                      <a:pt x="5040" y="5536"/>
                    </a:lnTo>
                    <a:lnTo>
                      <a:pt x="2160" y="3055"/>
                    </a:lnTo>
                    <a:lnTo>
                      <a:pt x="0" y="0"/>
                    </a:lnTo>
                    <a:close/>
                  </a:path>
                </a:pathLst>
              </a:custGeom>
              <a:solidFill>
                <a:srgbClr val="D4D18F"/>
              </a:solidFill>
              <a:ln w="12700" cap="flat">
                <a:noFill/>
                <a:miter lim="400000"/>
              </a:ln>
              <a:effectLst/>
            </p:spPr>
            <p:txBody>
              <a:bodyPr wrap="square" lIns="45719" tIns="45719" rIns="45719" bIns="45719" numCol="1" anchor="t">
                <a:noAutofit/>
              </a:bodyPr>
              <a:lstStyle/>
              <a:p>
                <a:pPr algn="l">
                  <a:defRPr sz="1800"/>
                </a:pPr>
                <a:endParaRPr/>
              </a:p>
            </p:txBody>
          </p:sp>
          <p:sp>
            <p:nvSpPr>
              <p:cNvPr id="297" name="Shape"/>
              <p:cNvSpPr/>
              <p:nvPr/>
            </p:nvSpPr>
            <p:spPr>
              <a:xfrm>
                <a:off x="1447800" y="3260725"/>
                <a:ext cx="322263"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45" y="1336"/>
                    </a:lnTo>
                    <a:lnTo>
                      <a:pt x="2234" y="2482"/>
                    </a:lnTo>
                    <a:lnTo>
                      <a:pt x="2979" y="3245"/>
                    </a:lnTo>
                    <a:lnTo>
                      <a:pt x="3724" y="4200"/>
                    </a:lnTo>
                    <a:lnTo>
                      <a:pt x="5214" y="4773"/>
                    </a:lnTo>
                    <a:lnTo>
                      <a:pt x="5214" y="5727"/>
                    </a:lnTo>
                    <a:lnTo>
                      <a:pt x="5959" y="6300"/>
                    </a:lnTo>
                    <a:lnTo>
                      <a:pt x="6703" y="7255"/>
                    </a:lnTo>
                    <a:lnTo>
                      <a:pt x="8193" y="8209"/>
                    </a:lnTo>
                    <a:lnTo>
                      <a:pt x="8938" y="9355"/>
                    </a:lnTo>
                    <a:lnTo>
                      <a:pt x="10428" y="10691"/>
                    </a:lnTo>
                    <a:lnTo>
                      <a:pt x="11917" y="12218"/>
                    </a:lnTo>
                    <a:lnTo>
                      <a:pt x="13407" y="14155"/>
                    </a:lnTo>
                    <a:lnTo>
                      <a:pt x="16386" y="16255"/>
                    </a:lnTo>
                    <a:lnTo>
                      <a:pt x="18621" y="18736"/>
                    </a:lnTo>
                    <a:lnTo>
                      <a:pt x="21600" y="21600"/>
                    </a:lnTo>
                    <a:lnTo>
                      <a:pt x="20110" y="21600"/>
                    </a:lnTo>
                    <a:lnTo>
                      <a:pt x="19366" y="20455"/>
                    </a:lnTo>
                    <a:lnTo>
                      <a:pt x="17876" y="19500"/>
                    </a:lnTo>
                    <a:lnTo>
                      <a:pt x="17876" y="18545"/>
                    </a:lnTo>
                    <a:lnTo>
                      <a:pt x="16386" y="17591"/>
                    </a:lnTo>
                    <a:lnTo>
                      <a:pt x="14897" y="16064"/>
                    </a:lnTo>
                    <a:lnTo>
                      <a:pt x="14152" y="15491"/>
                    </a:lnTo>
                    <a:lnTo>
                      <a:pt x="12662" y="13582"/>
                    </a:lnTo>
                    <a:lnTo>
                      <a:pt x="11917" y="12409"/>
                    </a:lnTo>
                    <a:lnTo>
                      <a:pt x="9683" y="11073"/>
                    </a:lnTo>
                    <a:lnTo>
                      <a:pt x="8938" y="9545"/>
                    </a:lnTo>
                    <a:lnTo>
                      <a:pt x="6703" y="7636"/>
                    </a:lnTo>
                    <a:lnTo>
                      <a:pt x="5214" y="5536"/>
                    </a:lnTo>
                    <a:lnTo>
                      <a:pt x="2234" y="3055"/>
                    </a:lnTo>
                    <a:lnTo>
                      <a:pt x="0" y="0"/>
                    </a:lnTo>
                    <a:close/>
                  </a:path>
                </a:pathLst>
              </a:custGeom>
              <a:solidFill>
                <a:srgbClr val="EBE8C0"/>
              </a:solidFill>
              <a:ln w="12700" cap="flat">
                <a:noFill/>
                <a:miter lim="400000"/>
              </a:ln>
              <a:effectLst/>
            </p:spPr>
            <p:txBody>
              <a:bodyPr wrap="square" lIns="45719" tIns="45719" rIns="45719" bIns="45719" numCol="1" anchor="t">
                <a:noAutofit/>
              </a:bodyPr>
              <a:lstStyle/>
              <a:p>
                <a:pPr algn="l">
                  <a:defRPr sz="1800"/>
                </a:pPr>
                <a:endParaRPr/>
              </a:p>
            </p:txBody>
          </p:sp>
          <p:sp>
            <p:nvSpPr>
              <p:cNvPr id="298" name="Triangle"/>
              <p:cNvSpPr/>
              <p:nvPr/>
            </p:nvSpPr>
            <p:spPr>
              <a:xfrm>
                <a:off x="1447800" y="3260725"/>
                <a:ext cx="322263"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0110" y="21600"/>
                    </a:lnTo>
                    <a:lnTo>
                      <a:pt x="0" y="0"/>
                    </a:lnTo>
                    <a:close/>
                  </a:path>
                </a:pathLst>
              </a:custGeom>
              <a:solidFill>
                <a:srgbClr val="FFFFF0"/>
              </a:solidFill>
              <a:ln w="12700" cap="flat">
                <a:noFill/>
                <a:miter lim="400000"/>
              </a:ln>
              <a:effectLst/>
            </p:spPr>
            <p:txBody>
              <a:bodyPr wrap="square" lIns="45719" tIns="45719" rIns="45719" bIns="45719" numCol="1" anchor="t">
                <a:noAutofit/>
              </a:bodyPr>
              <a:lstStyle/>
              <a:p>
                <a:pPr algn="l">
                  <a:defRPr sz="1800"/>
                </a:pPr>
                <a:endParaRPr/>
              </a:p>
            </p:txBody>
          </p:sp>
          <p:sp>
            <p:nvSpPr>
              <p:cNvPr id="299" name="Triangle"/>
              <p:cNvSpPr/>
              <p:nvPr/>
            </p:nvSpPr>
            <p:spPr>
              <a:xfrm>
                <a:off x="1212850" y="3260725"/>
                <a:ext cx="234950"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4086" y="21600"/>
                    </a:lnTo>
                    <a:lnTo>
                      <a:pt x="21600" y="0"/>
                    </a:lnTo>
                    <a:close/>
                  </a:path>
                </a:pathLst>
              </a:custGeom>
              <a:solidFill>
                <a:srgbClr val="990005"/>
              </a:solidFill>
              <a:ln w="12700" cap="flat">
                <a:noFill/>
                <a:miter lim="400000"/>
              </a:ln>
              <a:effectLst/>
            </p:spPr>
            <p:txBody>
              <a:bodyPr wrap="square" lIns="45719" tIns="45719" rIns="45719" bIns="45719" numCol="1" anchor="t">
                <a:noAutofit/>
              </a:bodyPr>
              <a:lstStyle/>
              <a:p>
                <a:pPr algn="l">
                  <a:defRPr sz="1800"/>
                </a:pPr>
                <a:endParaRPr/>
              </a:p>
            </p:txBody>
          </p:sp>
          <p:sp>
            <p:nvSpPr>
              <p:cNvPr id="300" name="Shape"/>
              <p:cNvSpPr/>
              <p:nvPr/>
            </p:nvSpPr>
            <p:spPr>
              <a:xfrm>
                <a:off x="1223962" y="3260725"/>
                <a:ext cx="22383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455" y="1336"/>
                    </a:lnTo>
                    <a:lnTo>
                      <a:pt x="19455" y="2482"/>
                    </a:lnTo>
                    <a:lnTo>
                      <a:pt x="18383" y="3245"/>
                    </a:lnTo>
                    <a:lnTo>
                      <a:pt x="17311" y="4200"/>
                    </a:lnTo>
                    <a:lnTo>
                      <a:pt x="16238" y="4773"/>
                    </a:lnTo>
                    <a:lnTo>
                      <a:pt x="16238" y="5727"/>
                    </a:lnTo>
                    <a:lnTo>
                      <a:pt x="15013" y="6300"/>
                    </a:lnTo>
                    <a:lnTo>
                      <a:pt x="12868" y="8209"/>
                    </a:lnTo>
                    <a:lnTo>
                      <a:pt x="11796" y="9355"/>
                    </a:lnTo>
                    <a:lnTo>
                      <a:pt x="10723" y="10691"/>
                    </a:lnTo>
                    <a:lnTo>
                      <a:pt x="8579" y="12218"/>
                    </a:lnTo>
                    <a:lnTo>
                      <a:pt x="7506" y="14155"/>
                    </a:lnTo>
                    <a:lnTo>
                      <a:pt x="5362" y="16255"/>
                    </a:lnTo>
                    <a:lnTo>
                      <a:pt x="2145" y="18736"/>
                    </a:lnTo>
                    <a:lnTo>
                      <a:pt x="0" y="21600"/>
                    </a:lnTo>
                    <a:lnTo>
                      <a:pt x="3217" y="21600"/>
                    </a:lnTo>
                    <a:lnTo>
                      <a:pt x="4289" y="20455"/>
                    </a:lnTo>
                    <a:lnTo>
                      <a:pt x="6434" y="18545"/>
                    </a:lnTo>
                    <a:lnTo>
                      <a:pt x="6434" y="17591"/>
                    </a:lnTo>
                    <a:lnTo>
                      <a:pt x="7506" y="16827"/>
                    </a:lnTo>
                    <a:lnTo>
                      <a:pt x="7506" y="16064"/>
                    </a:lnTo>
                    <a:lnTo>
                      <a:pt x="8579" y="15491"/>
                    </a:lnTo>
                    <a:lnTo>
                      <a:pt x="8579" y="14536"/>
                    </a:lnTo>
                    <a:lnTo>
                      <a:pt x="10723" y="13582"/>
                    </a:lnTo>
                    <a:lnTo>
                      <a:pt x="10723" y="12409"/>
                    </a:lnTo>
                    <a:lnTo>
                      <a:pt x="11796" y="11073"/>
                    </a:lnTo>
                    <a:lnTo>
                      <a:pt x="12868" y="9545"/>
                    </a:lnTo>
                    <a:lnTo>
                      <a:pt x="15013" y="7636"/>
                    </a:lnTo>
                    <a:lnTo>
                      <a:pt x="16238" y="5536"/>
                    </a:lnTo>
                    <a:lnTo>
                      <a:pt x="19455" y="3055"/>
                    </a:lnTo>
                    <a:lnTo>
                      <a:pt x="21600" y="0"/>
                    </a:lnTo>
                    <a:close/>
                  </a:path>
                </a:pathLst>
              </a:custGeom>
              <a:solidFill>
                <a:srgbClr val="B0292E"/>
              </a:solidFill>
              <a:ln w="12700" cap="flat">
                <a:noFill/>
                <a:miter lim="400000"/>
              </a:ln>
              <a:effectLst/>
            </p:spPr>
            <p:txBody>
              <a:bodyPr wrap="square" lIns="45719" tIns="45719" rIns="45719" bIns="45719" numCol="1" anchor="t">
                <a:noAutofit/>
              </a:bodyPr>
              <a:lstStyle/>
              <a:p>
                <a:pPr algn="l">
                  <a:defRPr sz="1800"/>
                </a:pPr>
                <a:endParaRPr/>
              </a:p>
            </p:txBody>
          </p:sp>
          <p:sp>
            <p:nvSpPr>
              <p:cNvPr id="301" name="Shape"/>
              <p:cNvSpPr/>
              <p:nvPr/>
            </p:nvSpPr>
            <p:spPr>
              <a:xfrm>
                <a:off x="1223962" y="3260725"/>
                <a:ext cx="22383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528" y="1336"/>
                    </a:lnTo>
                    <a:lnTo>
                      <a:pt x="19455" y="2482"/>
                    </a:lnTo>
                    <a:lnTo>
                      <a:pt x="18383" y="3245"/>
                    </a:lnTo>
                    <a:lnTo>
                      <a:pt x="17311" y="4200"/>
                    </a:lnTo>
                    <a:lnTo>
                      <a:pt x="16238" y="4773"/>
                    </a:lnTo>
                    <a:lnTo>
                      <a:pt x="16238" y="5727"/>
                    </a:lnTo>
                    <a:lnTo>
                      <a:pt x="15013" y="6300"/>
                    </a:lnTo>
                    <a:lnTo>
                      <a:pt x="12868" y="8209"/>
                    </a:lnTo>
                    <a:lnTo>
                      <a:pt x="11796" y="9355"/>
                    </a:lnTo>
                    <a:lnTo>
                      <a:pt x="10723" y="10691"/>
                    </a:lnTo>
                    <a:lnTo>
                      <a:pt x="8579" y="12218"/>
                    </a:lnTo>
                    <a:lnTo>
                      <a:pt x="7506" y="14155"/>
                    </a:lnTo>
                    <a:lnTo>
                      <a:pt x="5362" y="16255"/>
                    </a:lnTo>
                    <a:lnTo>
                      <a:pt x="3217" y="18736"/>
                    </a:lnTo>
                    <a:lnTo>
                      <a:pt x="0" y="21600"/>
                    </a:lnTo>
                    <a:lnTo>
                      <a:pt x="3217" y="21600"/>
                    </a:lnTo>
                    <a:lnTo>
                      <a:pt x="3217" y="20455"/>
                    </a:lnTo>
                    <a:lnTo>
                      <a:pt x="5362" y="19500"/>
                    </a:lnTo>
                    <a:lnTo>
                      <a:pt x="5362" y="18545"/>
                    </a:lnTo>
                    <a:lnTo>
                      <a:pt x="6434" y="17591"/>
                    </a:lnTo>
                    <a:lnTo>
                      <a:pt x="7506" y="16827"/>
                    </a:lnTo>
                    <a:lnTo>
                      <a:pt x="7506" y="16064"/>
                    </a:lnTo>
                    <a:lnTo>
                      <a:pt x="8579" y="15491"/>
                    </a:lnTo>
                    <a:lnTo>
                      <a:pt x="8579" y="14536"/>
                    </a:lnTo>
                    <a:lnTo>
                      <a:pt x="9651" y="13582"/>
                    </a:lnTo>
                    <a:lnTo>
                      <a:pt x="10723" y="12409"/>
                    </a:lnTo>
                    <a:lnTo>
                      <a:pt x="11796" y="11073"/>
                    </a:lnTo>
                    <a:lnTo>
                      <a:pt x="12868" y="9545"/>
                    </a:lnTo>
                    <a:lnTo>
                      <a:pt x="15013" y="7636"/>
                    </a:lnTo>
                    <a:lnTo>
                      <a:pt x="16238" y="5536"/>
                    </a:lnTo>
                    <a:lnTo>
                      <a:pt x="19455" y="3055"/>
                    </a:lnTo>
                    <a:lnTo>
                      <a:pt x="21600" y="0"/>
                    </a:lnTo>
                    <a:close/>
                  </a:path>
                </a:pathLst>
              </a:custGeom>
              <a:solidFill>
                <a:srgbClr val="C24F52"/>
              </a:solidFill>
              <a:ln w="12700" cap="flat">
                <a:noFill/>
                <a:miter lim="400000"/>
              </a:ln>
              <a:effectLst/>
            </p:spPr>
            <p:txBody>
              <a:bodyPr wrap="square" lIns="45719" tIns="45719" rIns="45719" bIns="45719" numCol="1" anchor="t">
                <a:noAutofit/>
              </a:bodyPr>
              <a:lstStyle/>
              <a:p>
                <a:pPr algn="l">
                  <a:defRPr sz="1800"/>
                </a:pPr>
                <a:endParaRPr/>
              </a:p>
            </p:txBody>
          </p:sp>
          <p:sp>
            <p:nvSpPr>
              <p:cNvPr id="302" name="Shape"/>
              <p:cNvSpPr/>
              <p:nvPr/>
            </p:nvSpPr>
            <p:spPr>
              <a:xfrm>
                <a:off x="1223962" y="3260725"/>
                <a:ext cx="22383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528" y="1336"/>
                    </a:lnTo>
                    <a:lnTo>
                      <a:pt x="19455" y="2482"/>
                    </a:lnTo>
                    <a:lnTo>
                      <a:pt x="18383" y="3245"/>
                    </a:lnTo>
                    <a:lnTo>
                      <a:pt x="17311" y="4200"/>
                    </a:lnTo>
                    <a:lnTo>
                      <a:pt x="16238" y="4773"/>
                    </a:lnTo>
                    <a:lnTo>
                      <a:pt x="16238" y="5727"/>
                    </a:lnTo>
                    <a:lnTo>
                      <a:pt x="15013" y="6300"/>
                    </a:lnTo>
                    <a:lnTo>
                      <a:pt x="12868" y="8209"/>
                    </a:lnTo>
                    <a:lnTo>
                      <a:pt x="12868" y="9355"/>
                    </a:lnTo>
                    <a:lnTo>
                      <a:pt x="10723" y="10691"/>
                    </a:lnTo>
                    <a:lnTo>
                      <a:pt x="8579" y="12218"/>
                    </a:lnTo>
                    <a:lnTo>
                      <a:pt x="7506" y="14155"/>
                    </a:lnTo>
                    <a:lnTo>
                      <a:pt x="5362" y="16255"/>
                    </a:lnTo>
                    <a:lnTo>
                      <a:pt x="3217" y="18736"/>
                    </a:lnTo>
                    <a:lnTo>
                      <a:pt x="0" y="21600"/>
                    </a:lnTo>
                    <a:lnTo>
                      <a:pt x="2145" y="21600"/>
                    </a:lnTo>
                    <a:lnTo>
                      <a:pt x="3217" y="20455"/>
                    </a:lnTo>
                    <a:lnTo>
                      <a:pt x="5362" y="19500"/>
                    </a:lnTo>
                    <a:lnTo>
                      <a:pt x="5362" y="18545"/>
                    </a:lnTo>
                    <a:lnTo>
                      <a:pt x="6434" y="17591"/>
                    </a:lnTo>
                    <a:lnTo>
                      <a:pt x="6434" y="16827"/>
                    </a:lnTo>
                    <a:lnTo>
                      <a:pt x="7506" y="16064"/>
                    </a:lnTo>
                    <a:lnTo>
                      <a:pt x="7506" y="15491"/>
                    </a:lnTo>
                    <a:lnTo>
                      <a:pt x="9651" y="13582"/>
                    </a:lnTo>
                    <a:lnTo>
                      <a:pt x="10723" y="12409"/>
                    </a:lnTo>
                    <a:lnTo>
                      <a:pt x="11796" y="11073"/>
                    </a:lnTo>
                    <a:lnTo>
                      <a:pt x="12868" y="9545"/>
                    </a:lnTo>
                    <a:lnTo>
                      <a:pt x="15013" y="7636"/>
                    </a:lnTo>
                    <a:lnTo>
                      <a:pt x="16238" y="5536"/>
                    </a:lnTo>
                    <a:lnTo>
                      <a:pt x="19455" y="3055"/>
                    </a:lnTo>
                    <a:lnTo>
                      <a:pt x="21600" y="0"/>
                    </a:lnTo>
                    <a:close/>
                  </a:path>
                </a:pathLst>
              </a:custGeom>
              <a:solidFill>
                <a:srgbClr val="D9787D"/>
              </a:solidFill>
              <a:ln w="12700" cap="flat">
                <a:noFill/>
                <a:miter lim="400000"/>
              </a:ln>
              <a:effectLst/>
            </p:spPr>
            <p:txBody>
              <a:bodyPr wrap="square" lIns="45719" tIns="45719" rIns="45719" bIns="45719" numCol="1" anchor="t">
                <a:noAutofit/>
              </a:bodyPr>
              <a:lstStyle/>
              <a:p>
                <a:pPr algn="l">
                  <a:defRPr sz="1800"/>
                </a:pPr>
                <a:endParaRPr/>
              </a:p>
            </p:txBody>
          </p:sp>
          <p:sp>
            <p:nvSpPr>
              <p:cNvPr id="303" name="Shape"/>
              <p:cNvSpPr/>
              <p:nvPr/>
            </p:nvSpPr>
            <p:spPr>
              <a:xfrm>
                <a:off x="1235075" y="3260725"/>
                <a:ext cx="212725"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472" y="1336"/>
                    </a:lnTo>
                    <a:lnTo>
                      <a:pt x="19343" y="2482"/>
                    </a:lnTo>
                    <a:lnTo>
                      <a:pt x="18215" y="3245"/>
                    </a:lnTo>
                    <a:lnTo>
                      <a:pt x="17087" y="4200"/>
                    </a:lnTo>
                    <a:lnTo>
                      <a:pt x="15958" y="4773"/>
                    </a:lnTo>
                    <a:lnTo>
                      <a:pt x="15958" y="5727"/>
                    </a:lnTo>
                    <a:lnTo>
                      <a:pt x="14669" y="6300"/>
                    </a:lnTo>
                    <a:lnTo>
                      <a:pt x="12412" y="8209"/>
                    </a:lnTo>
                    <a:lnTo>
                      <a:pt x="12412" y="9355"/>
                    </a:lnTo>
                    <a:lnTo>
                      <a:pt x="10155" y="10691"/>
                    </a:lnTo>
                    <a:lnTo>
                      <a:pt x="9027" y="12218"/>
                    </a:lnTo>
                    <a:lnTo>
                      <a:pt x="6770" y="14155"/>
                    </a:lnTo>
                    <a:lnTo>
                      <a:pt x="5642" y="16255"/>
                    </a:lnTo>
                    <a:lnTo>
                      <a:pt x="2257" y="18736"/>
                    </a:lnTo>
                    <a:lnTo>
                      <a:pt x="0" y="21600"/>
                    </a:lnTo>
                    <a:lnTo>
                      <a:pt x="1128" y="21600"/>
                    </a:lnTo>
                    <a:lnTo>
                      <a:pt x="2257" y="20455"/>
                    </a:lnTo>
                    <a:lnTo>
                      <a:pt x="4513" y="18545"/>
                    </a:lnTo>
                    <a:lnTo>
                      <a:pt x="4513" y="17591"/>
                    </a:lnTo>
                    <a:lnTo>
                      <a:pt x="6770" y="16064"/>
                    </a:lnTo>
                    <a:lnTo>
                      <a:pt x="6770" y="15491"/>
                    </a:lnTo>
                    <a:lnTo>
                      <a:pt x="7899" y="14536"/>
                    </a:lnTo>
                    <a:lnTo>
                      <a:pt x="7899" y="13582"/>
                    </a:lnTo>
                    <a:lnTo>
                      <a:pt x="10155" y="12409"/>
                    </a:lnTo>
                    <a:lnTo>
                      <a:pt x="11284" y="11073"/>
                    </a:lnTo>
                    <a:lnTo>
                      <a:pt x="12412" y="9545"/>
                    </a:lnTo>
                    <a:lnTo>
                      <a:pt x="13540" y="7636"/>
                    </a:lnTo>
                    <a:lnTo>
                      <a:pt x="15958" y="5536"/>
                    </a:lnTo>
                    <a:lnTo>
                      <a:pt x="19343" y="3055"/>
                    </a:lnTo>
                    <a:lnTo>
                      <a:pt x="21600" y="0"/>
                    </a:lnTo>
                    <a:close/>
                  </a:path>
                </a:pathLst>
              </a:custGeom>
              <a:solidFill>
                <a:srgbClr val="EDA0A3"/>
              </a:solidFill>
              <a:ln w="12700" cap="flat">
                <a:noFill/>
                <a:miter lim="400000"/>
              </a:ln>
              <a:effectLst/>
            </p:spPr>
            <p:txBody>
              <a:bodyPr wrap="square" lIns="45719" tIns="45719" rIns="45719" bIns="45719" numCol="1" anchor="t">
                <a:noAutofit/>
              </a:bodyPr>
              <a:lstStyle/>
              <a:p>
                <a:pPr algn="l">
                  <a:defRPr sz="1800"/>
                </a:pPr>
                <a:endParaRPr/>
              </a:p>
            </p:txBody>
          </p:sp>
          <p:sp>
            <p:nvSpPr>
              <p:cNvPr id="304" name="Triangle"/>
              <p:cNvSpPr/>
              <p:nvPr/>
            </p:nvSpPr>
            <p:spPr>
              <a:xfrm>
                <a:off x="1235075" y="3260725"/>
                <a:ext cx="212725"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128" y="21600"/>
                    </a:lnTo>
                    <a:lnTo>
                      <a:pt x="21600" y="0"/>
                    </a:lnTo>
                    <a:close/>
                  </a:path>
                </a:pathLst>
              </a:custGeom>
              <a:solidFill>
                <a:srgbClr val="FFC7C7"/>
              </a:solidFill>
              <a:ln w="12700" cap="flat">
                <a:noFill/>
                <a:miter lim="400000"/>
              </a:ln>
              <a:effectLst/>
            </p:spPr>
            <p:txBody>
              <a:bodyPr wrap="square" lIns="45719" tIns="45719" rIns="45719" bIns="45719" numCol="1" anchor="t">
                <a:noAutofit/>
              </a:bodyPr>
              <a:lstStyle/>
              <a:p>
                <a:pPr algn="l">
                  <a:defRPr sz="1800"/>
                </a:pPr>
                <a:endParaRPr/>
              </a:p>
            </p:txBody>
          </p:sp>
          <p:sp>
            <p:nvSpPr>
              <p:cNvPr id="305" name="Triangle"/>
              <p:cNvSpPr/>
              <p:nvPr/>
            </p:nvSpPr>
            <p:spPr>
              <a:xfrm>
                <a:off x="1447800" y="3260725"/>
                <a:ext cx="233363"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16457" y="21600"/>
                    </a:lnTo>
                    <a:lnTo>
                      <a:pt x="0" y="0"/>
                    </a:lnTo>
                    <a:close/>
                  </a:path>
                </a:pathLst>
              </a:custGeom>
              <a:solidFill>
                <a:srgbClr val="8F8F00"/>
              </a:solidFill>
              <a:ln w="12700" cap="flat">
                <a:noFill/>
                <a:miter lim="400000"/>
              </a:ln>
              <a:effectLst/>
            </p:spPr>
            <p:txBody>
              <a:bodyPr wrap="square" lIns="45719" tIns="45719" rIns="45719" bIns="45719" numCol="1" anchor="t">
                <a:noAutofit/>
              </a:bodyPr>
              <a:lstStyle/>
              <a:p>
                <a:pPr algn="l">
                  <a:defRPr sz="1800"/>
                </a:pPr>
                <a:endParaRPr/>
              </a:p>
            </p:txBody>
          </p:sp>
          <p:sp>
            <p:nvSpPr>
              <p:cNvPr id="306" name="Shape"/>
              <p:cNvSpPr/>
              <p:nvPr/>
            </p:nvSpPr>
            <p:spPr>
              <a:xfrm>
                <a:off x="1447800" y="3260725"/>
                <a:ext cx="222250"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 y="1336"/>
                    </a:lnTo>
                    <a:lnTo>
                      <a:pt x="2160" y="2482"/>
                    </a:lnTo>
                    <a:lnTo>
                      <a:pt x="3240" y="3245"/>
                    </a:lnTo>
                    <a:lnTo>
                      <a:pt x="3240" y="4200"/>
                    </a:lnTo>
                    <a:lnTo>
                      <a:pt x="4320" y="4773"/>
                    </a:lnTo>
                    <a:lnTo>
                      <a:pt x="5400" y="5727"/>
                    </a:lnTo>
                    <a:lnTo>
                      <a:pt x="5400" y="6300"/>
                    </a:lnTo>
                    <a:lnTo>
                      <a:pt x="7560" y="7255"/>
                    </a:lnTo>
                    <a:lnTo>
                      <a:pt x="7560" y="8209"/>
                    </a:lnTo>
                    <a:lnTo>
                      <a:pt x="8640" y="9355"/>
                    </a:lnTo>
                    <a:lnTo>
                      <a:pt x="10800" y="10691"/>
                    </a:lnTo>
                    <a:lnTo>
                      <a:pt x="11880" y="12218"/>
                    </a:lnTo>
                    <a:lnTo>
                      <a:pt x="14040" y="14155"/>
                    </a:lnTo>
                    <a:lnTo>
                      <a:pt x="16200" y="16255"/>
                    </a:lnTo>
                    <a:lnTo>
                      <a:pt x="18360" y="18736"/>
                    </a:lnTo>
                    <a:lnTo>
                      <a:pt x="21600" y="21600"/>
                    </a:lnTo>
                    <a:lnTo>
                      <a:pt x="18360" y="21600"/>
                    </a:lnTo>
                    <a:lnTo>
                      <a:pt x="17280" y="20455"/>
                    </a:lnTo>
                    <a:lnTo>
                      <a:pt x="14040" y="17591"/>
                    </a:lnTo>
                    <a:lnTo>
                      <a:pt x="14040" y="16827"/>
                    </a:lnTo>
                    <a:lnTo>
                      <a:pt x="12960" y="16064"/>
                    </a:lnTo>
                    <a:lnTo>
                      <a:pt x="12960" y="15491"/>
                    </a:lnTo>
                    <a:lnTo>
                      <a:pt x="11880" y="14536"/>
                    </a:lnTo>
                    <a:lnTo>
                      <a:pt x="11880" y="13582"/>
                    </a:lnTo>
                    <a:lnTo>
                      <a:pt x="9720" y="12409"/>
                    </a:lnTo>
                    <a:lnTo>
                      <a:pt x="8640" y="11073"/>
                    </a:lnTo>
                    <a:lnTo>
                      <a:pt x="7560" y="9545"/>
                    </a:lnTo>
                    <a:lnTo>
                      <a:pt x="5400" y="7636"/>
                    </a:lnTo>
                    <a:lnTo>
                      <a:pt x="4320" y="5536"/>
                    </a:lnTo>
                    <a:lnTo>
                      <a:pt x="2160" y="3055"/>
                    </a:lnTo>
                    <a:lnTo>
                      <a:pt x="0" y="0"/>
                    </a:lnTo>
                    <a:close/>
                  </a:path>
                </a:pathLst>
              </a:custGeom>
              <a:solidFill>
                <a:srgbClr val="A6A631"/>
              </a:solidFill>
              <a:ln w="12700" cap="flat">
                <a:noFill/>
                <a:miter lim="400000"/>
              </a:ln>
              <a:effectLst/>
            </p:spPr>
            <p:txBody>
              <a:bodyPr wrap="square" lIns="45719" tIns="45719" rIns="45719" bIns="45719" numCol="1" anchor="t">
                <a:noAutofit/>
              </a:bodyPr>
              <a:lstStyle/>
              <a:p>
                <a:pPr algn="l">
                  <a:defRPr sz="1800"/>
                </a:pPr>
                <a:endParaRPr/>
              </a:p>
            </p:txBody>
          </p:sp>
          <p:sp>
            <p:nvSpPr>
              <p:cNvPr id="307" name="Shape"/>
              <p:cNvSpPr/>
              <p:nvPr/>
            </p:nvSpPr>
            <p:spPr>
              <a:xfrm>
                <a:off x="1447800" y="3260725"/>
                <a:ext cx="222250"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 y="1336"/>
                    </a:lnTo>
                    <a:lnTo>
                      <a:pt x="2160" y="2482"/>
                    </a:lnTo>
                    <a:lnTo>
                      <a:pt x="3240" y="3245"/>
                    </a:lnTo>
                    <a:lnTo>
                      <a:pt x="3240" y="4200"/>
                    </a:lnTo>
                    <a:lnTo>
                      <a:pt x="4320" y="4773"/>
                    </a:lnTo>
                    <a:lnTo>
                      <a:pt x="5400" y="5727"/>
                    </a:lnTo>
                    <a:lnTo>
                      <a:pt x="5400" y="6300"/>
                    </a:lnTo>
                    <a:lnTo>
                      <a:pt x="7560" y="7255"/>
                    </a:lnTo>
                    <a:lnTo>
                      <a:pt x="7560" y="8209"/>
                    </a:lnTo>
                    <a:lnTo>
                      <a:pt x="8640" y="9355"/>
                    </a:lnTo>
                    <a:lnTo>
                      <a:pt x="9720" y="10691"/>
                    </a:lnTo>
                    <a:lnTo>
                      <a:pt x="11880" y="12218"/>
                    </a:lnTo>
                    <a:lnTo>
                      <a:pt x="14040" y="14155"/>
                    </a:lnTo>
                    <a:lnTo>
                      <a:pt x="15120" y="16255"/>
                    </a:lnTo>
                    <a:lnTo>
                      <a:pt x="18360" y="18736"/>
                    </a:lnTo>
                    <a:lnTo>
                      <a:pt x="21600" y="21600"/>
                    </a:lnTo>
                    <a:lnTo>
                      <a:pt x="18360" y="21600"/>
                    </a:lnTo>
                    <a:lnTo>
                      <a:pt x="17280" y="20455"/>
                    </a:lnTo>
                    <a:lnTo>
                      <a:pt x="14040" y="17591"/>
                    </a:lnTo>
                    <a:lnTo>
                      <a:pt x="14040" y="16827"/>
                    </a:lnTo>
                    <a:lnTo>
                      <a:pt x="12960" y="16064"/>
                    </a:lnTo>
                    <a:lnTo>
                      <a:pt x="12960" y="15491"/>
                    </a:lnTo>
                    <a:lnTo>
                      <a:pt x="11880" y="14536"/>
                    </a:lnTo>
                    <a:lnTo>
                      <a:pt x="11880" y="13582"/>
                    </a:lnTo>
                    <a:lnTo>
                      <a:pt x="9720" y="12409"/>
                    </a:lnTo>
                    <a:lnTo>
                      <a:pt x="8640" y="11073"/>
                    </a:lnTo>
                    <a:lnTo>
                      <a:pt x="7560" y="9545"/>
                    </a:lnTo>
                    <a:lnTo>
                      <a:pt x="5400" y="7636"/>
                    </a:lnTo>
                    <a:lnTo>
                      <a:pt x="4320" y="5536"/>
                    </a:lnTo>
                    <a:lnTo>
                      <a:pt x="2160" y="3055"/>
                    </a:lnTo>
                    <a:lnTo>
                      <a:pt x="0" y="0"/>
                    </a:lnTo>
                    <a:close/>
                  </a:path>
                </a:pathLst>
              </a:custGeom>
              <a:solidFill>
                <a:srgbClr val="BFBF63"/>
              </a:solidFill>
              <a:ln w="12700" cap="flat">
                <a:noFill/>
                <a:miter lim="400000"/>
              </a:ln>
              <a:effectLst/>
            </p:spPr>
            <p:txBody>
              <a:bodyPr wrap="square" lIns="45719" tIns="45719" rIns="45719" bIns="45719" numCol="1" anchor="t">
                <a:noAutofit/>
              </a:bodyPr>
              <a:lstStyle/>
              <a:p>
                <a:pPr algn="l">
                  <a:defRPr sz="1800"/>
                </a:pPr>
                <a:endParaRPr/>
              </a:p>
            </p:txBody>
          </p:sp>
          <p:sp>
            <p:nvSpPr>
              <p:cNvPr id="308" name="Shape"/>
              <p:cNvSpPr/>
              <p:nvPr/>
            </p:nvSpPr>
            <p:spPr>
              <a:xfrm>
                <a:off x="1447800" y="3260725"/>
                <a:ext cx="21113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37" y="1336"/>
                    </a:lnTo>
                    <a:lnTo>
                      <a:pt x="2274" y="2482"/>
                    </a:lnTo>
                    <a:lnTo>
                      <a:pt x="3411" y="3245"/>
                    </a:lnTo>
                    <a:lnTo>
                      <a:pt x="3411" y="4200"/>
                    </a:lnTo>
                    <a:lnTo>
                      <a:pt x="4547" y="4773"/>
                    </a:lnTo>
                    <a:lnTo>
                      <a:pt x="5684" y="5727"/>
                    </a:lnTo>
                    <a:lnTo>
                      <a:pt x="5684" y="6300"/>
                    </a:lnTo>
                    <a:lnTo>
                      <a:pt x="7958" y="8209"/>
                    </a:lnTo>
                    <a:lnTo>
                      <a:pt x="9095" y="9355"/>
                    </a:lnTo>
                    <a:lnTo>
                      <a:pt x="10232" y="10691"/>
                    </a:lnTo>
                    <a:lnTo>
                      <a:pt x="12505" y="12218"/>
                    </a:lnTo>
                    <a:lnTo>
                      <a:pt x="13642" y="14155"/>
                    </a:lnTo>
                    <a:lnTo>
                      <a:pt x="15916" y="16255"/>
                    </a:lnTo>
                    <a:lnTo>
                      <a:pt x="19326" y="18736"/>
                    </a:lnTo>
                    <a:lnTo>
                      <a:pt x="21600" y="21600"/>
                    </a:lnTo>
                    <a:lnTo>
                      <a:pt x="19326" y="21600"/>
                    </a:lnTo>
                    <a:lnTo>
                      <a:pt x="18189" y="20455"/>
                    </a:lnTo>
                    <a:lnTo>
                      <a:pt x="18189" y="19500"/>
                    </a:lnTo>
                    <a:lnTo>
                      <a:pt x="15916" y="18545"/>
                    </a:lnTo>
                    <a:lnTo>
                      <a:pt x="15916" y="17591"/>
                    </a:lnTo>
                    <a:lnTo>
                      <a:pt x="14779" y="16827"/>
                    </a:lnTo>
                    <a:lnTo>
                      <a:pt x="14779" y="16064"/>
                    </a:lnTo>
                    <a:lnTo>
                      <a:pt x="13642" y="15491"/>
                    </a:lnTo>
                    <a:lnTo>
                      <a:pt x="13642" y="14536"/>
                    </a:lnTo>
                    <a:lnTo>
                      <a:pt x="12505" y="13582"/>
                    </a:lnTo>
                    <a:lnTo>
                      <a:pt x="11368" y="12409"/>
                    </a:lnTo>
                    <a:lnTo>
                      <a:pt x="9095" y="11073"/>
                    </a:lnTo>
                    <a:lnTo>
                      <a:pt x="7958" y="9545"/>
                    </a:lnTo>
                    <a:lnTo>
                      <a:pt x="6821" y="7636"/>
                    </a:lnTo>
                    <a:lnTo>
                      <a:pt x="4547" y="5536"/>
                    </a:lnTo>
                    <a:lnTo>
                      <a:pt x="2274" y="3055"/>
                    </a:lnTo>
                    <a:lnTo>
                      <a:pt x="0" y="0"/>
                    </a:lnTo>
                    <a:close/>
                  </a:path>
                </a:pathLst>
              </a:custGeom>
              <a:solidFill>
                <a:srgbClr val="D4D18F"/>
              </a:solidFill>
              <a:ln w="12700" cap="flat">
                <a:noFill/>
                <a:miter lim="400000"/>
              </a:ln>
              <a:effectLst/>
            </p:spPr>
            <p:txBody>
              <a:bodyPr wrap="square" lIns="45719" tIns="45719" rIns="45719" bIns="45719" numCol="1" anchor="t">
                <a:noAutofit/>
              </a:bodyPr>
              <a:lstStyle/>
              <a:p>
                <a:pPr algn="l">
                  <a:defRPr sz="1800"/>
                </a:pPr>
                <a:endParaRPr/>
              </a:p>
            </p:txBody>
          </p:sp>
          <p:sp>
            <p:nvSpPr>
              <p:cNvPr id="309" name="Shape"/>
              <p:cNvSpPr/>
              <p:nvPr/>
            </p:nvSpPr>
            <p:spPr>
              <a:xfrm>
                <a:off x="1447800" y="3260725"/>
                <a:ext cx="200025"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00" y="1336"/>
                    </a:lnTo>
                    <a:lnTo>
                      <a:pt x="2400" y="2482"/>
                    </a:lnTo>
                    <a:lnTo>
                      <a:pt x="3600" y="3245"/>
                    </a:lnTo>
                    <a:lnTo>
                      <a:pt x="3600" y="4200"/>
                    </a:lnTo>
                    <a:lnTo>
                      <a:pt x="4800" y="4773"/>
                    </a:lnTo>
                    <a:lnTo>
                      <a:pt x="6000" y="5727"/>
                    </a:lnTo>
                    <a:lnTo>
                      <a:pt x="6000" y="6300"/>
                    </a:lnTo>
                    <a:lnTo>
                      <a:pt x="8400" y="8209"/>
                    </a:lnTo>
                    <a:lnTo>
                      <a:pt x="9600" y="9355"/>
                    </a:lnTo>
                    <a:lnTo>
                      <a:pt x="10800" y="10691"/>
                    </a:lnTo>
                    <a:lnTo>
                      <a:pt x="13200" y="12218"/>
                    </a:lnTo>
                    <a:lnTo>
                      <a:pt x="14400" y="14155"/>
                    </a:lnTo>
                    <a:lnTo>
                      <a:pt x="16800" y="16255"/>
                    </a:lnTo>
                    <a:lnTo>
                      <a:pt x="19200" y="18736"/>
                    </a:lnTo>
                    <a:lnTo>
                      <a:pt x="21600" y="21600"/>
                    </a:lnTo>
                    <a:lnTo>
                      <a:pt x="20400" y="21600"/>
                    </a:lnTo>
                    <a:lnTo>
                      <a:pt x="20400" y="20455"/>
                    </a:lnTo>
                    <a:lnTo>
                      <a:pt x="16800" y="17591"/>
                    </a:lnTo>
                    <a:lnTo>
                      <a:pt x="15600" y="16827"/>
                    </a:lnTo>
                    <a:lnTo>
                      <a:pt x="15600" y="16064"/>
                    </a:lnTo>
                    <a:lnTo>
                      <a:pt x="14400" y="15491"/>
                    </a:lnTo>
                    <a:lnTo>
                      <a:pt x="14400" y="14536"/>
                    </a:lnTo>
                    <a:lnTo>
                      <a:pt x="13200" y="13582"/>
                    </a:lnTo>
                    <a:lnTo>
                      <a:pt x="12000" y="12409"/>
                    </a:lnTo>
                    <a:lnTo>
                      <a:pt x="10800" y="11073"/>
                    </a:lnTo>
                    <a:lnTo>
                      <a:pt x="9600" y="9545"/>
                    </a:lnTo>
                    <a:lnTo>
                      <a:pt x="7200" y="7636"/>
                    </a:lnTo>
                    <a:lnTo>
                      <a:pt x="4800" y="5536"/>
                    </a:lnTo>
                    <a:lnTo>
                      <a:pt x="2400" y="3055"/>
                    </a:lnTo>
                    <a:lnTo>
                      <a:pt x="0" y="0"/>
                    </a:lnTo>
                    <a:close/>
                  </a:path>
                </a:pathLst>
              </a:custGeom>
              <a:solidFill>
                <a:srgbClr val="EBE8C0"/>
              </a:solidFill>
              <a:ln w="12700" cap="flat">
                <a:noFill/>
                <a:miter lim="400000"/>
              </a:ln>
              <a:effectLst/>
            </p:spPr>
            <p:txBody>
              <a:bodyPr wrap="square" lIns="45719" tIns="45719" rIns="45719" bIns="45719" numCol="1" anchor="t">
                <a:noAutofit/>
              </a:bodyPr>
              <a:lstStyle/>
              <a:p>
                <a:pPr algn="l">
                  <a:defRPr sz="1800"/>
                </a:pPr>
                <a:endParaRPr/>
              </a:p>
            </p:txBody>
          </p:sp>
          <p:grpSp>
            <p:nvGrpSpPr>
              <p:cNvPr id="312" name="Group"/>
              <p:cNvGrpSpPr/>
              <p:nvPr/>
            </p:nvGrpSpPr>
            <p:grpSpPr>
              <a:xfrm>
                <a:off x="1447799" y="3260725"/>
                <a:ext cx="200027" cy="1257300"/>
                <a:chOff x="0" y="0"/>
                <a:chExt cx="200025" cy="1257300"/>
              </a:xfrm>
            </p:grpSpPr>
            <p:sp>
              <p:nvSpPr>
                <p:cNvPr id="310" name="Line"/>
                <p:cNvSpPr/>
                <p:nvPr/>
              </p:nvSpPr>
              <p:spPr>
                <a:xfrm>
                  <a:off x="-1" y="0"/>
                  <a:ext cx="200027" cy="1257300"/>
                </a:xfrm>
                <a:prstGeom prst="line">
                  <a:avLst/>
                </a:prstGeom>
                <a:noFill/>
                <a:ln w="12700" cap="flat">
                  <a:noFill/>
                  <a:miter lim="400000"/>
                </a:ln>
                <a:effectLst/>
              </p:spPr>
              <p:txBody>
                <a:bodyPr wrap="square" lIns="45719" tIns="45719" rIns="45719" bIns="45719" numCol="1" anchor="t">
                  <a:noAutofit/>
                </a:bodyPr>
                <a:lstStyle/>
                <a:p>
                  <a:endParaRPr/>
                </a:p>
              </p:txBody>
            </p:sp>
            <p:sp>
              <p:nvSpPr>
                <p:cNvPr id="311" name="Line"/>
                <p:cNvSpPr/>
                <p:nvPr/>
              </p:nvSpPr>
              <p:spPr>
                <a:xfrm flipH="1" flipV="1">
                  <a:off x="0" y="0"/>
                  <a:ext cx="200025" cy="1257300"/>
                </a:xfrm>
                <a:prstGeom prst="line">
                  <a:avLst/>
                </a:prstGeom>
                <a:noFill/>
                <a:ln w="12700" cap="flat">
                  <a:noFill/>
                  <a:miter lim="400000"/>
                </a:ln>
                <a:effectLst/>
              </p:spPr>
              <p:txBody>
                <a:bodyPr wrap="square" lIns="45719" tIns="45719" rIns="45719" bIns="45719" numCol="1" anchor="t">
                  <a:noAutofit/>
                </a:bodyPr>
                <a:lstStyle/>
                <a:p>
                  <a:endParaRPr/>
                </a:p>
              </p:txBody>
            </p:sp>
          </p:grpSp>
          <p:sp>
            <p:nvSpPr>
              <p:cNvPr id="313" name="Triangle"/>
              <p:cNvSpPr/>
              <p:nvPr/>
            </p:nvSpPr>
            <p:spPr>
              <a:xfrm>
                <a:off x="1357312" y="3260725"/>
                <a:ext cx="904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653" y="21600"/>
                    </a:lnTo>
                    <a:lnTo>
                      <a:pt x="21600" y="0"/>
                    </a:lnTo>
                    <a:close/>
                  </a:path>
                </a:pathLst>
              </a:custGeom>
              <a:solidFill>
                <a:srgbClr val="990005"/>
              </a:solidFill>
              <a:ln w="12700" cap="flat">
                <a:noFill/>
                <a:miter lim="400000"/>
              </a:ln>
              <a:effectLst/>
            </p:spPr>
            <p:txBody>
              <a:bodyPr wrap="square" lIns="45719" tIns="45719" rIns="45719" bIns="45719" numCol="1" anchor="t">
                <a:noAutofit/>
              </a:bodyPr>
              <a:lstStyle/>
              <a:p>
                <a:pPr algn="l">
                  <a:defRPr sz="1800"/>
                </a:pPr>
                <a:endParaRPr/>
              </a:p>
            </p:txBody>
          </p:sp>
          <p:sp>
            <p:nvSpPr>
              <p:cNvPr id="314" name="Shape"/>
              <p:cNvSpPr/>
              <p:nvPr/>
            </p:nvSpPr>
            <p:spPr>
              <a:xfrm>
                <a:off x="1357312" y="3260725"/>
                <a:ext cx="904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947" y="1336"/>
                    </a:lnTo>
                    <a:lnTo>
                      <a:pt x="18947" y="2482"/>
                    </a:lnTo>
                    <a:lnTo>
                      <a:pt x="16295" y="3245"/>
                    </a:lnTo>
                    <a:lnTo>
                      <a:pt x="16295" y="6300"/>
                    </a:lnTo>
                    <a:lnTo>
                      <a:pt x="13642" y="7255"/>
                    </a:lnTo>
                    <a:lnTo>
                      <a:pt x="13642" y="8209"/>
                    </a:lnTo>
                    <a:lnTo>
                      <a:pt x="10989" y="9355"/>
                    </a:lnTo>
                    <a:lnTo>
                      <a:pt x="10989" y="10691"/>
                    </a:lnTo>
                    <a:lnTo>
                      <a:pt x="8337" y="12218"/>
                    </a:lnTo>
                    <a:lnTo>
                      <a:pt x="8337" y="14155"/>
                    </a:lnTo>
                    <a:lnTo>
                      <a:pt x="5305" y="16255"/>
                    </a:lnTo>
                    <a:lnTo>
                      <a:pt x="2653" y="18736"/>
                    </a:lnTo>
                    <a:lnTo>
                      <a:pt x="0" y="21600"/>
                    </a:lnTo>
                    <a:lnTo>
                      <a:pt x="2653" y="21600"/>
                    </a:lnTo>
                    <a:lnTo>
                      <a:pt x="5305" y="19500"/>
                    </a:lnTo>
                    <a:lnTo>
                      <a:pt x="5305" y="17591"/>
                    </a:lnTo>
                    <a:lnTo>
                      <a:pt x="8337" y="16064"/>
                    </a:lnTo>
                    <a:lnTo>
                      <a:pt x="8337" y="14536"/>
                    </a:lnTo>
                    <a:lnTo>
                      <a:pt x="10989" y="12409"/>
                    </a:lnTo>
                    <a:lnTo>
                      <a:pt x="13642" y="9545"/>
                    </a:lnTo>
                    <a:lnTo>
                      <a:pt x="16295" y="5536"/>
                    </a:lnTo>
                    <a:lnTo>
                      <a:pt x="21600" y="0"/>
                    </a:lnTo>
                    <a:close/>
                  </a:path>
                </a:pathLst>
              </a:custGeom>
              <a:solidFill>
                <a:srgbClr val="B0292E"/>
              </a:solidFill>
              <a:ln w="12700" cap="flat">
                <a:noFill/>
                <a:miter lim="400000"/>
              </a:ln>
              <a:effectLst/>
            </p:spPr>
            <p:txBody>
              <a:bodyPr wrap="square" lIns="45719" tIns="45719" rIns="45719" bIns="45719" numCol="1" anchor="t">
                <a:noAutofit/>
              </a:bodyPr>
              <a:lstStyle/>
              <a:p>
                <a:pPr algn="l">
                  <a:defRPr sz="1800"/>
                </a:pPr>
                <a:endParaRPr/>
              </a:p>
            </p:txBody>
          </p:sp>
          <p:sp>
            <p:nvSpPr>
              <p:cNvPr id="315" name="Shape"/>
              <p:cNvSpPr/>
              <p:nvPr/>
            </p:nvSpPr>
            <p:spPr>
              <a:xfrm>
                <a:off x="1357312" y="3260725"/>
                <a:ext cx="904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947" y="2482"/>
                    </a:lnTo>
                    <a:lnTo>
                      <a:pt x="16295" y="4200"/>
                    </a:lnTo>
                    <a:lnTo>
                      <a:pt x="16295" y="5727"/>
                    </a:lnTo>
                    <a:lnTo>
                      <a:pt x="13642" y="7255"/>
                    </a:lnTo>
                    <a:lnTo>
                      <a:pt x="10989" y="9355"/>
                    </a:lnTo>
                    <a:lnTo>
                      <a:pt x="8337" y="12218"/>
                    </a:lnTo>
                    <a:lnTo>
                      <a:pt x="5305" y="16255"/>
                    </a:lnTo>
                    <a:lnTo>
                      <a:pt x="0" y="21600"/>
                    </a:lnTo>
                    <a:lnTo>
                      <a:pt x="2653" y="21600"/>
                    </a:lnTo>
                    <a:lnTo>
                      <a:pt x="5305" y="19500"/>
                    </a:lnTo>
                    <a:lnTo>
                      <a:pt x="5305" y="17591"/>
                    </a:lnTo>
                    <a:lnTo>
                      <a:pt x="8337" y="16064"/>
                    </a:lnTo>
                    <a:lnTo>
                      <a:pt x="8337" y="14536"/>
                    </a:lnTo>
                    <a:lnTo>
                      <a:pt x="10989" y="12409"/>
                    </a:lnTo>
                    <a:lnTo>
                      <a:pt x="13642" y="9545"/>
                    </a:lnTo>
                    <a:lnTo>
                      <a:pt x="16295" y="5536"/>
                    </a:lnTo>
                    <a:lnTo>
                      <a:pt x="21600" y="0"/>
                    </a:lnTo>
                    <a:close/>
                  </a:path>
                </a:pathLst>
              </a:custGeom>
              <a:solidFill>
                <a:srgbClr val="C24F52"/>
              </a:solidFill>
              <a:ln w="12700" cap="flat">
                <a:noFill/>
                <a:miter lim="400000"/>
              </a:ln>
              <a:effectLst/>
            </p:spPr>
            <p:txBody>
              <a:bodyPr wrap="square" lIns="45719" tIns="45719" rIns="45719" bIns="45719" numCol="1" anchor="t">
                <a:noAutofit/>
              </a:bodyPr>
              <a:lstStyle/>
              <a:p>
                <a:pPr algn="l">
                  <a:defRPr sz="1800"/>
                </a:pPr>
                <a:endParaRPr/>
              </a:p>
            </p:txBody>
          </p:sp>
          <p:sp>
            <p:nvSpPr>
              <p:cNvPr id="316" name="Shape"/>
              <p:cNvSpPr/>
              <p:nvPr/>
            </p:nvSpPr>
            <p:spPr>
              <a:xfrm>
                <a:off x="1357312" y="3260725"/>
                <a:ext cx="904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947" y="2482"/>
                    </a:lnTo>
                    <a:lnTo>
                      <a:pt x="16295" y="4200"/>
                    </a:lnTo>
                    <a:lnTo>
                      <a:pt x="16295" y="5727"/>
                    </a:lnTo>
                    <a:lnTo>
                      <a:pt x="13642" y="7255"/>
                    </a:lnTo>
                    <a:lnTo>
                      <a:pt x="10989" y="9355"/>
                    </a:lnTo>
                    <a:lnTo>
                      <a:pt x="8337" y="12218"/>
                    </a:lnTo>
                    <a:lnTo>
                      <a:pt x="5305" y="16255"/>
                    </a:lnTo>
                    <a:lnTo>
                      <a:pt x="0" y="21600"/>
                    </a:lnTo>
                    <a:lnTo>
                      <a:pt x="2653" y="21600"/>
                    </a:lnTo>
                    <a:lnTo>
                      <a:pt x="2653" y="19500"/>
                    </a:lnTo>
                    <a:lnTo>
                      <a:pt x="5305" y="17591"/>
                    </a:lnTo>
                    <a:lnTo>
                      <a:pt x="8337" y="16064"/>
                    </a:lnTo>
                    <a:lnTo>
                      <a:pt x="8337" y="14536"/>
                    </a:lnTo>
                    <a:lnTo>
                      <a:pt x="10989" y="12409"/>
                    </a:lnTo>
                    <a:lnTo>
                      <a:pt x="13642" y="9545"/>
                    </a:lnTo>
                    <a:lnTo>
                      <a:pt x="16295" y="5536"/>
                    </a:lnTo>
                    <a:lnTo>
                      <a:pt x="21600" y="0"/>
                    </a:lnTo>
                    <a:close/>
                  </a:path>
                </a:pathLst>
              </a:custGeom>
              <a:solidFill>
                <a:srgbClr val="D9787D"/>
              </a:solidFill>
              <a:ln w="12700" cap="flat">
                <a:noFill/>
                <a:miter lim="400000"/>
              </a:ln>
              <a:effectLst/>
            </p:spPr>
            <p:txBody>
              <a:bodyPr wrap="square" lIns="45719" tIns="45719" rIns="45719" bIns="45719" numCol="1" anchor="t">
                <a:noAutofit/>
              </a:bodyPr>
              <a:lstStyle/>
              <a:p>
                <a:pPr algn="l">
                  <a:defRPr sz="1800"/>
                </a:pPr>
                <a:endParaRPr/>
              </a:p>
            </p:txBody>
          </p:sp>
          <p:sp>
            <p:nvSpPr>
              <p:cNvPr id="317" name="Shape"/>
              <p:cNvSpPr/>
              <p:nvPr/>
            </p:nvSpPr>
            <p:spPr>
              <a:xfrm>
                <a:off x="1357312" y="3260725"/>
                <a:ext cx="904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947" y="2482"/>
                    </a:lnTo>
                    <a:lnTo>
                      <a:pt x="16295" y="4200"/>
                    </a:lnTo>
                    <a:lnTo>
                      <a:pt x="16295" y="5727"/>
                    </a:lnTo>
                    <a:lnTo>
                      <a:pt x="13642" y="7255"/>
                    </a:lnTo>
                    <a:lnTo>
                      <a:pt x="10989" y="9355"/>
                    </a:lnTo>
                    <a:lnTo>
                      <a:pt x="8337" y="12218"/>
                    </a:lnTo>
                    <a:lnTo>
                      <a:pt x="5305" y="16255"/>
                    </a:lnTo>
                    <a:lnTo>
                      <a:pt x="0" y="21600"/>
                    </a:lnTo>
                    <a:lnTo>
                      <a:pt x="2653" y="19500"/>
                    </a:lnTo>
                    <a:lnTo>
                      <a:pt x="5305" y="17591"/>
                    </a:lnTo>
                    <a:lnTo>
                      <a:pt x="8337" y="16064"/>
                    </a:lnTo>
                    <a:lnTo>
                      <a:pt x="8337" y="14536"/>
                    </a:lnTo>
                    <a:lnTo>
                      <a:pt x="10989" y="12409"/>
                    </a:lnTo>
                    <a:lnTo>
                      <a:pt x="13642" y="9545"/>
                    </a:lnTo>
                    <a:lnTo>
                      <a:pt x="16295" y="5536"/>
                    </a:lnTo>
                    <a:lnTo>
                      <a:pt x="21600" y="0"/>
                    </a:lnTo>
                    <a:close/>
                  </a:path>
                </a:pathLst>
              </a:custGeom>
              <a:solidFill>
                <a:srgbClr val="EDA0A3"/>
              </a:solidFill>
              <a:ln w="12700" cap="flat">
                <a:noFill/>
                <a:miter lim="400000"/>
              </a:ln>
              <a:effectLst/>
            </p:spPr>
            <p:txBody>
              <a:bodyPr wrap="square" lIns="45719" tIns="45719" rIns="45719" bIns="45719" numCol="1" anchor="t">
                <a:noAutofit/>
              </a:bodyPr>
              <a:lstStyle/>
              <a:p>
                <a:pPr algn="l">
                  <a:defRPr sz="1800"/>
                </a:pPr>
                <a:endParaRPr/>
              </a:p>
            </p:txBody>
          </p:sp>
          <p:grpSp>
            <p:nvGrpSpPr>
              <p:cNvPr id="320" name="Group"/>
              <p:cNvGrpSpPr/>
              <p:nvPr/>
            </p:nvGrpSpPr>
            <p:grpSpPr>
              <a:xfrm>
                <a:off x="1357312" y="3260725"/>
                <a:ext cx="90489" cy="1257300"/>
                <a:chOff x="0" y="0"/>
                <a:chExt cx="90487" cy="1257300"/>
              </a:xfrm>
            </p:grpSpPr>
            <p:sp>
              <p:nvSpPr>
                <p:cNvPr id="318" name="Line"/>
                <p:cNvSpPr/>
                <p:nvPr/>
              </p:nvSpPr>
              <p:spPr>
                <a:xfrm flipH="1">
                  <a:off x="0" y="0"/>
                  <a:ext cx="90488" cy="1257300"/>
                </a:xfrm>
                <a:prstGeom prst="line">
                  <a:avLst/>
                </a:prstGeom>
                <a:noFill/>
                <a:ln w="12700" cap="flat">
                  <a:noFill/>
                  <a:miter lim="400000"/>
                </a:ln>
                <a:effectLst/>
              </p:spPr>
              <p:txBody>
                <a:bodyPr wrap="square" lIns="45719" tIns="45719" rIns="45719" bIns="45719" numCol="1" anchor="t">
                  <a:noAutofit/>
                </a:bodyPr>
                <a:lstStyle/>
                <a:p>
                  <a:endParaRPr/>
                </a:p>
              </p:txBody>
            </p:sp>
            <p:sp>
              <p:nvSpPr>
                <p:cNvPr id="319" name="Line"/>
                <p:cNvSpPr/>
                <p:nvPr/>
              </p:nvSpPr>
              <p:spPr>
                <a:xfrm flipV="1">
                  <a:off x="-1" y="0"/>
                  <a:ext cx="90489" cy="1257300"/>
                </a:xfrm>
                <a:prstGeom prst="line">
                  <a:avLst/>
                </a:prstGeom>
                <a:noFill/>
                <a:ln w="12700" cap="flat">
                  <a:noFill/>
                  <a:miter lim="400000"/>
                </a:ln>
                <a:effectLst/>
              </p:spPr>
              <p:txBody>
                <a:bodyPr wrap="square" lIns="45719" tIns="45719" rIns="45719" bIns="45719" numCol="1" anchor="t">
                  <a:noAutofit/>
                </a:bodyPr>
                <a:lstStyle/>
                <a:p>
                  <a:endParaRPr/>
                </a:p>
              </p:txBody>
            </p:sp>
          </p:grpSp>
          <p:sp>
            <p:nvSpPr>
              <p:cNvPr id="321" name="Triangle"/>
              <p:cNvSpPr/>
              <p:nvPr/>
            </p:nvSpPr>
            <p:spPr>
              <a:xfrm>
                <a:off x="1447800" y="3260725"/>
                <a:ext cx="88900"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18900" y="21600"/>
                    </a:lnTo>
                    <a:lnTo>
                      <a:pt x="0" y="0"/>
                    </a:lnTo>
                    <a:close/>
                  </a:path>
                </a:pathLst>
              </a:custGeom>
              <a:solidFill>
                <a:srgbClr val="8F8F00"/>
              </a:solidFill>
              <a:ln w="12700" cap="flat">
                <a:noFill/>
                <a:miter lim="400000"/>
              </a:ln>
              <a:effectLst/>
            </p:spPr>
            <p:txBody>
              <a:bodyPr wrap="square" lIns="45719" tIns="45719" rIns="45719" bIns="45719" numCol="1" anchor="t">
                <a:noAutofit/>
              </a:bodyPr>
              <a:lstStyle/>
              <a:p>
                <a:pPr algn="l">
                  <a:defRPr sz="1800"/>
                </a:pPr>
                <a:endParaRPr/>
              </a:p>
            </p:txBody>
          </p:sp>
          <p:sp>
            <p:nvSpPr>
              <p:cNvPr id="322" name="Shape"/>
              <p:cNvSpPr/>
              <p:nvPr/>
            </p:nvSpPr>
            <p:spPr>
              <a:xfrm>
                <a:off x="1447800" y="3260725"/>
                <a:ext cx="88900"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482"/>
                    </a:lnTo>
                    <a:lnTo>
                      <a:pt x="2700" y="3245"/>
                    </a:lnTo>
                    <a:lnTo>
                      <a:pt x="2700" y="4200"/>
                    </a:lnTo>
                    <a:lnTo>
                      <a:pt x="5400" y="4773"/>
                    </a:lnTo>
                    <a:lnTo>
                      <a:pt x="5400" y="6300"/>
                    </a:lnTo>
                    <a:lnTo>
                      <a:pt x="8100" y="7255"/>
                    </a:lnTo>
                    <a:lnTo>
                      <a:pt x="8100" y="9355"/>
                    </a:lnTo>
                    <a:lnTo>
                      <a:pt x="10800" y="10691"/>
                    </a:lnTo>
                    <a:lnTo>
                      <a:pt x="10800" y="12218"/>
                    </a:lnTo>
                    <a:lnTo>
                      <a:pt x="13500" y="14155"/>
                    </a:lnTo>
                    <a:lnTo>
                      <a:pt x="16200" y="16255"/>
                    </a:lnTo>
                    <a:lnTo>
                      <a:pt x="18900" y="18736"/>
                    </a:lnTo>
                    <a:lnTo>
                      <a:pt x="21600" y="21600"/>
                    </a:lnTo>
                    <a:lnTo>
                      <a:pt x="18900" y="21600"/>
                    </a:lnTo>
                    <a:lnTo>
                      <a:pt x="16200" y="19500"/>
                    </a:lnTo>
                    <a:lnTo>
                      <a:pt x="13500" y="17591"/>
                    </a:lnTo>
                    <a:lnTo>
                      <a:pt x="13500" y="16064"/>
                    </a:lnTo>
                    <a:lnTo>
                      <a:pt x="10800" y="14536"/>
                    </a:lnTo>
                    <a:lnTo>
                      <a:pt x="8100" y="12409"/>
                    </a:lnTo>
                    <a:lnTo>
                      <a:pt x="8100" y="9545"/>
                    </a:lnTo>
                    <a:lnTo>
                      <a:pt x="2700" y="5536"/>
                    </a:lnTo>
                    <a:lnTo>
                      <a:pt x="0" y="0"/>
                    </a:lnTo>
                    <a:close/>
                  </a:path>
                </a:pathLst>
              </a:custGeom>
              <a:solidFill>
                <a:srgbClr val="A6A631"/>
              </a:solidFill>
              <a:ln w="12700" cap="flat">
                <a:noFill/>
                <a:miter lim="400000"/>
              </a:ln>
              <a:effectLst/>
            </p:spPr>
            <p:txBody>
              <a:bodyPr wrap="square" lIns="45719" tIns="45719" rIns="45719" bIns="45719" numCol="1" anchor="t">
                <a:noAutofit/>
              </a:bodyPr>
              <a:lstStyle/>
              <a:p>
                <a:pPr algn="l">
                  <a:defRPr sz="1800"/>
                </a:pPr>
                <a:endParaRPr/>
              </a:p>
            </p:txBody>
          </p:sp>
          <p:sp>
            <p:nvSpPr>
              <p:cNvPr id="323" name="Shape"/>
              <p:cNvSpPr/>
              <p:nvPr/>
            </p:nvSpPr>
            <p:spPr>
              <a:xfrm>
                <a:off x="1447800" y="3260725"/>
                <a:ext cx="88900"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482"/>
                    </a:lnTo>
                    <a:lnTo>
                      <a:pt x="2700" y="4200"/>
                    </a:lnTo>
                    <a:lnTo>
                      <a:pt x="5400" y="5727"/>
                    </a:lnTo>
                    <a:lnTo>
                      <a:pt x="5400" y="7255"/>
                    </a:lnTo>
                    <a:lnTo>
                      <a:pt x="8100" y="9355"/>
                    </a:lnTo>
                    <a:lnTo>
                      <a:pt x="10800" y="12218"/>
                    </a:lnTo>
                    <a:lnTo>
                      <a:pt x="13500" y="16255"/>
                    </a:lnTo>
                    <a:lnTo>
                      <a:pt x="21600" y="21600"/>
                    </a:lnTo>
                    <a:lnTo>
                      <a:pt x="18900" y="21600"/>
                    </a:lnTo>
                    <a:lnTo>
                      <a:pt x="16200" y="19500"/>
                    </a:lnTo>
                    <a:lnTo>
                      <a:pt x="13500" y="17591"/>
                    </a:lnTo>
                    <a:lnTo>
                      <a:pt x="13500" y="16064"/>
                    </a:lnTo>
                    <a:lnTo>
                      <a:pt x="10800" y="14536"/>
                    </a:lnTo>
                    <a:lnTo>
                      <a:pt x="8100" y="12409"/>
                    </a:lnTo>
                    <a:lnTo>
                      <a:pt x="8100" y="9545"/>
                    </a:lnTo>
                    <a:lnTo>
                      <a:pt x="2700" y="5536"/>
                    </a:lnTo>
                    <a:lnTo>
                      <a:pt x="0" y="0"/>
                    </a:lnTo>
                    <a:close/>
                  </a:path>
                </a:pathLst>
              </a:custGeom>
              <a:solidFill>
                <a:srgbClr val="BFBF63"/>
              </a:solidFill>
              <a:ln w="12700" cap="flat">
                <a:noFill/>
                <a:miter lim="400000"/>
              </a:ln>
              <a:effectLst/>
            </p:spPr>
            <p:txBody>
              <a:bodyPr wrap="square" lIns="45719" tIns="45719" rIns="45719" bIns="45719" numCol="1" anchor="t">
                <a:noAutofit/>
              </a:bodyPr>
              <a:lstStyle/>
              <a:p>
                <a:pPr algn="l">
                  <a:defRPr sz="1800"/>
                </a:pPr>
                <a:endParaRPr/>
              </a:p>
            </p:txBody>
          </p:sp>
          <p:sp>
            <p:nvSpPr>
              <p:cNvPr id="324" name="Shape"/>
              <p:cNvSpPr/>
              <p:nvPr/>
            </p:nvSpPr>
            <p:spPr>
              <a:xfrm>
                <a:off x="1447800" y="3260725"/>
                <a:ext cx="88900"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482"/>
                    </a:lnTo>
                    <a:lnTo>
                      <a:pt x="2700" y="4200"/>
                    </a:lnTo>
                    <a:lnTo>
                      <a:pt x="5400" y="5727"/>
                    </a:lnTo>
                    <a:lnTo>
                      <a:pt x="5400" y="7255"/>
                    </a:lnTo>
                    <a:lnTo>
                      <a:pt x="8100" y="9355"/>
                    </a:lnTo>
                    <a:lnTo>
                      <a:pt x="10800" y="12218"/>
                    </a:lnTo>
                    <a:lnTo>
                      <a:pt x="13500" y="16255"/>
                    </a:lnTo>
                    <a:lnTo>
                      <a:pt x="21600" y="21600"/>
                    </a:lnTo>
                    <a:lnTo>
                      <a:pt x="18900" y="21600"/>
                    </a:lnTo>
                    <a:lnTo>
                      <a:pt x="16200" y="19500"/>
                    </a:lnTo>
                    <a:lnTo>
                      <a:pt x="13500" y="17591"/>
                    </a:lnTo>
                    <a:lnTo>
                      <a:pt x="13500" y="16064"/>
                    </a:lnTo>
                    <a:lnTo>
                      <a:pt x="10800" y="14536"/>
                    </a:lnTo>
                    <a:lnTo>
                      <a:pt x="10800" y="12409"/>
                    </a:lnTo>
                    <a:lnTo>
                      <a:pt x="8100" y="9545"/>
                    </a:lnTo>
                    <a:lnTo>
                      <a:pt x="2700" y="5536"/>
                    </a:lnTo>
                    <a:lnTo>
                      <a:pt x="0" y="0"/>
                    </a:lnTo>
                    <a:close/>
                  </a:path>
                </a:pathLst>
              </a:custGeom>
              <a:solidFill>
                <a:srgbClr val="D4D18F"/>
              </a:solidFill>
              <a:ln w="12700" cap="flat">
                <a:noFill/>
                <a:miter lim="400000"/>
              </a:ln>
              <a:effectLst/>
            </p:spPr>
            <p:txBody>
              <a:bodyPr wrap="square" lIns="45719" tIns="45719" rIns="45719" bIns="45719" numCol="1" anchor="t">
                <a:noAutofit/>
              </a:bodyPr>
              <a:lstStyle/>
              <a:p>
                <a:pPr algn="l">
                  <a:defRPr sz="1800"/>
                </a:pPr>
                <a:endParaRPr/>
              </a:p>
            </p:txBody>
          </p:sp>
          <p:sp>
            <p:nvSpPr>
              <p:cNvPr id="325" name="Shape"/>
              <p:cNvSpPr/>
              <p:nvPr/>
            </p:nvSpPr>
            <p:spPr>
              <a:xfrm>
                <a:off x="1447800" y="3260725"/>
                <a:ext cx="7778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482"/>
                    </a:lnTo>
                    <a:lnTo>
                      <a:pt x="3086" y="4200"/>
                    </a:lnTo>
                    <a:lnTo>
                      <a:pt x="6171" y="5727"/>
                    </a:lnTo>
                    <a:lnTo>
                      <a:pt x="6171" y="7255"/>
                    </a:lnTo>
                    <a:lnTo>
                      <a:pt x="9257" y="9355"/>
                    </a:lnTo>
                    <a:lnTo>
                      <a:pt x="12343" y="12218"/>
                    </a:lnTo>
                    <a:lnTo>
                      <a:pt x="15429" y="16255"/>
                    </a:lnTo>
                    <a:lnTo>
                      <a:pt x="21600" y="21600"/>
                    </a:lnTo>
                    <a:lnTo>
                      <a:pt x="18514" y="19500"/>
                    </a:lnTo>
                    <a:lnTo>
                      <a:pt x="15429" y="17591"/>
                    </a:lnTo>
                    <a:lnTo>
                      <a:pt x="15429" y="14536"/>
                    </a:lnTo>
                    <a:lnTo>
                      <a:pt x="12343" y="12409"/>
                    </a:lnTo>
                    <a:lnTo>
                      <a:pt x="9257" y="9545"/>
                    </a:lnTo>
                    <a:lnTo>
                      <a:pt x="6171" y="5536"/>
                    </a:lnTo>
                    <a:lnTo>
                      <a:pt x="0" y="0"/>
                    </a:lnTo>
                    <a:close/>
                  </a:path>
                </a:pathLst>
              </a:custGeom>
              <a:solidFill>
                <a:srgbClr val="EBE8C0"/>
              </a:solidFill>
              <a:ln w="12700" cap="flat">
                <a:noFill/>
                <a:miter lim="400000"/>
              </a:ln>
              <a:effectLst/>
            </p:spPr>
            <p:txBody>
              <a:bodyPr wrap="square" lIns="45719" tIns="45719" rIns="45719" bIns="45719" numCol="1" anchor="t">
                <a:noAutofit/>
              </a:bodyPr>
              <a:lstStyle/>
              <a:p>
                <a:pPr algn="l">
                  <a:defRPr sz="1800"/>
                </a:pPr>
                <a:endParaRPr/>
              </a:p>
            </p:txBody>
          </p:sp>
          <p:grpSp>
            <p:nvGrpSpPr>
              <p:cNvPr id="328" name="Group"/>
              <p:cNvGrpSpPr/>
              <p:nvPr/>
            </p:nvGrpSpPr>
            <p:grpSpPr>
              <a:xfrm>
                <a:off x="1447799" y="3260725"/>
                <a:ext cx="77789" cy="1257300"/>
                <a:chOff x="0" y="0"/>
                <a:chExt cx="77787" cy="1257300"/>
              </a:xfrm>
            </p:grpSpPr>
            <p:sp>
              <p:nvSpPr>
                <p:cNvPr id="326" name="Line"/>
                <p:cNvSpPr/>
                <p:nvPr/>
              </p:nvSpPr>
              <p:spPr>
                <a:xfrm>
                  <a:off x="-1" y="0"/>
                  <a:ext cx="77789" cy="1257300"/>
                </a:xfrm>
                <a:prstGeom prst="line">
                  <a:avLst/>
                </a:prstGeom>
                <a:noFill/>
                <a:ln w="12700" cap="flat">
                  <a:noFill/>
                  <a:miter lim="400000"/>
                </a:ln>
                <a:effectLst/>
              </p:spPr>
              <p:txBody>
                <a:bodyPr wrap="square" lIns="45719" tIns="45719" rIns="45719" bIns="45719" numCol="1" anchor="t">
                  <a:noAutofit/>
                </a:bodyPr>
                <a:lstStyle/>
                <a:p>
                  <a:endParaRPr/>
                </a:p>
              </p:txBody>
            </p:sp>
            <p:sp>
              <p:nvSpPr>
                <p:cNvPr id="327" name="Line"/>
                <p:cNvSpPr/>
                <p:nvPr/>
              </p:nvSpPr>
              <p:spPr>
                <a:xfrm flipH="1" flipV="1">
                  <a:off x="0" y="-1"/>
                  <a:ext cx="77788" cy="1257302"/>
                </a:xfrm>
                <a:prstGeom prst="line">
                  <a:avLst/>
                </a:prstGeom>
                <a:noFill/>
                <a:ln w="12700" cap="flat">
                  <a:noFill/>
                  <a:miter lim="400000"/>
                </a:ln>
                <a:effectLst/>
              </p:spPr>
              <p:txBody>
                <a:bodyPr wrap="square" lIns="45719" tIns="45719" rIns="45719" bIns="45719" numCol="1" anchor="t">
                  <a:noAutofit/>
                </a:bodyPr>
                <a:lstStyle/>
                <a:p>
                  <a:endParaRPr/>
                </a:p>
              </p:txBody>
            </p:sp>
          </p:grpSp>
          <p:sp>
            <p:nvSpPr>
              <p:cNvPr id="329" name="Triangle"/>
              <p:cNvSpPr/>
              <p:nvPr/>
            </p:nvSpPr>
            <p:spPr>
              <a:xfrm>
                <a:off x="1290637" y="3260725"/>
                <a:ext cx="157163"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4582" y="21600"/>
                    </a:lnTo>
                    <a:lnTo>
                      <a:pt x="21600" y="0"/>
                    </a:lnTo>
                    <a:close/>
                  </a:path>
                </a:pathLst>
              </a:custGeom>
              <a:solidFill>
                <a:srgbClr val="990005"/>
              </a:solidFill>
              <a:ln w="12700" cap="flat">
                <a:noFill/>
                <a:miter lim="400000"/>
              </a:ln>
              <a:effectLst/>
            </p:spPr>
            <p:txBody>
              <a:bodyPr wrap="square" lIns="45719" tIns="45719" rIns="45719" bIns="45719" numCol="1" anchor="t">
                <a:noAutofit/>
              </a:bodyPr>
              <a:lstStyle/>
              <a:p>
                <a:pPr algn="l">
                  <a:defRPr sz="1800"/>
                </a:pPr>
                <a:endParaRPr/>
              </a:p>
            </p:txBody>
          </p:sp>
          <p:sp>
            <p:nvSpPr>
              <p:cNvPr id="330" name="Shape"/>
              <p:cNvSpPr/>
              <p:nvPr/>
            </p:nvSpPr>
            <p:spPr>
              <a:xfrm>
                <a:off x="1301750" y="3260725"/>
                <a:ext cx="146050"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957" y="1336"/>
                    </a:lnTo>
                    <a:lnTo>
                      <a:pt x="18313" y="2482"/>
                    </a:lnTo>
                    <a:lnTo>
                      <a:pt x="18313" y="3245"/>
                    </a:lnTo>
                    <a:lnTo>
                      <a:pt x="16670" y="4200"/>
                    </a:lnTo>
                    <a:lnTo>
                      <a:pt x="16670" y="4773"/>
                    </a:lnTo>
                    <a:lnTo>
                      <a:pt x="15026" y="5727"/>
                    </a:lnTo>
                    <a:lnTo>
                      <a:pt x="15026" y="6300"/>
                    </a:lnTo>
                    <a:lnTo>
                      <a:pt x="13383" y="7255"/>
                    </a:lnTo>
                    <a:lnTo>
                      <a:pt x="13383" y="8209"/>
                    </a:lnTo>
                    <a:lnTo>
                      <a:pt x="11504" y="9355"/>
                    </a:lnTo>
                    <a:lnTo>
                      <a:pt x="9861" y="10691"/>
                    </a:lnTo>
                    <a:lnTo>
                      <a:pt x="8217" y="12218"/>
                    </a:lnTo>
                    <a:lnTo>
                      <a:pt x="6574" y="14155"/>
                    </a:lnTo>
                    <a:lnTo>
                      <a:pt x="4930" y="16255"/>
                    </a:lnTo>
                    <a:lnTo>
                      <a:pt x="1643" y="18736"/>
                    </a:lnTo>
                    <a:lnTo>
                      <a:pt x="0" y="21600"/>
                    </a:lnTo>
                    <a:lnTo>
                      <a:pt x="1643" y="21600"/>
                    </a:lnTo>
                    <a:lnTo>
                      <a:pt x="4930" y="20455"/>
                    </a:lnTo>
                    <a:lnTo>
                      <a:pt x="4930" y="18545"/>
                    </a:lnTo>
                    <a:lnTo>
                      <a:pt x="6574" y="17591"/>
                    </a:lnTo>
                    <a:lnTo>
                      <a:pt x="6574" y="16827"/>
                    </a:lnTo>
                    <a:lnTo>
                      <a:pt x="8217" y="16064"/>
                    </a:lnTo>
                    <a:lnTo>
                      <a:pt x="8217" y="14536"/>
                    </a:lnTo>
                    <a:lnTo>
                      <a:pt x="9861" y="13582"/>
                    </a:lnTo>
                    <a:lnTo>
                      <a:pt x="9861" y="12409"/>
                    </a:lnTo>
                    <a:lnTo>
                      <a:pt x="13383" y="9545"/>
                    </a:lnTo>
                    <a:lnTo>
                      <a:pt x="15026" y="7636"/>
                    </a:lnTo>
                    <a:lnTo>
                      <a:pt x="16670" y="5536"/>
                    </a:lnTo>
                    <a:lnTo>
                      <a:pt x="18313" y="3055"/>
                    </a:lnTo>
                    <a:lnTo>
                      <a:pt x="21600" y="0"/>
                    </a:lnTo>
                    <a:close/>
                  </a:path>
                </a:pathLst>
              </a:custGeom>
              <a:solidFill>
                <a:srgbClr val="B0292E"/>
              </a:solidFill>
              <a:ln w="12700" cap="flat">
                <a:noFill/>
                <a:miter lim="400000"/>
              </a:ln>
              <a:effectLst/>
            </p:spPr>
            <p:txBody>
              <a:bodyPr wrap="square" lIns="45719" tIns="45719" rIns="45719" bIns="45719" numCol="1" anchor="t">
                <a:noAutofit/>
              </a:bodyPr>
              <a:lstStyle/>
              <a:p>
                <a:pPr algn="l">
                  <a:defRPr sz="1800"/>
                </a:pPr>
                <a:endParaRPr/>
              </a:p>
            </p:txBody>
          </p:sp>
          <p:sp>
            <p:nvSpPr>
              <p:cNvPr id="331" name="Shape"/>
              <p:cNvSpPr/>
              <p:nvPr/>
            </p:nvSpPr>
            <p:spPr>
              <a:xfrm>
                <a:off x="1301750" y="3260725"/>
                <a:ext cx="146050"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957" y="1336"/>
                    </a:lnTo>
                    <a:lnTo>
                      <a:pt x="18313" y="2482"/>
                    </a:lnTo>
                    <a:lnTo>
                      <a:pt x="18313" y="3245"/>
                    </a:lnTo>
                    <a:lnTo>
                      <a:pt x="16670" y="4200"/>
                    </a:lnTo>
                    <a:lnTo>
                      <a:pt x="16670" y="4773"/>
                    </a:lnTo>
                    <a:lnTo>
                      <a:pt x="15026" y="5727"/>
                    </a:lnTo>
                    <a:lnTo>
                      <a:pt x="15026" y="6300"/>
                    </a:lnTo>
                    <a:lnTo>
                      <a:pt x="13383" y="7255"/>
                    </a:lnTo>
                    <a:lnTo>
                      <a:pt x="13383" y="8209"/>
                    </a:lnTo>
                    <a:lnTo>
                      <a:pt x="11504" y="9355"/>
                    </a:lnTo>
                    <a:lnTo>
                      <a:pt x="9861" y="10691"/>
                    </a:lnTo>
                    <a:lnTo>
                      <a:pt x="8217" y="12218"/>
                    </a:lnTo>
                    <a:lnTo>
                      <a:pt x="6574" y="14155"/>
                    </a:lnTo>
                    <a:lnTo>
                      <a:pt x="4930" y="16255"/>
                    </a:lnTo>
                    <a:lnTo>
                      <a:pt x="1643" y="18736"/>
                    </a:lnTo>
                    <a:lnTo>
                      <a:pt x="0" y="21600"/>
                    </a:lnTo>
                    <a:lnTo>
                      <a:pt x="1643" y="21600"/>
                    </a:lnTo>
                    <a:lnTo>
                      <a:pt x="3287" y="20455"/>
                    </a:lnTo>
                    <a:lnTo>
                      <a:pt x="4930" y="19500"/>
                    </a:lnTo>
                    <a:lnTo>
                      <a:pt x="4930" y="18545"/>
                    </a:lnTo>
                    <a:lnTo>
                      <a:pt x="6574" y="17591"/>
                    </a:lnTo>
                    <a:lnTo>
                      <a:pt x="6574" y="16827"/>
                    </a:lnTo>
                    <a:lnTo>
                      <a:pt x="8217" y="16064"/>
                    </a:lnTo>
                    <a:lnTo>
                      <a:pt x="8217" y="14536"/>
                    </a:lnTo>
                    <a:lnTo>
                      <a:pt x="9861" y="13582"/>
                    </a:lnTo>
                    <a:lnTo>
                      <a:pt x="9861" y="12409"/>
                    </a:lnTo>
                    <a:lnTo>
                      <a:pt x="13383" y="9545"/>
                    </a:lnTo>
                    <a:lnTo>
                      <a:pt x="15026" y="7636"/>
                    </a:lnTo>
                    <a:lnTo>
                      <a:pt x="16670" y="5536"/>
                    </a:lnTo>
                    <a:lnTo>
                      <a:pt x="18313" y="3055"/>
                    </a:lnTo>
                    <a:lnTo>
                      <a:pt x="21600" y="0"/>
                    </a:lnTo>
                    <a:close/>
                  </a:path>
                </a:pathLst>
              </a:custGeom>
              <a:solidFill>
                <a:srgbClr val="C24F52"/>
              </a:solidFill>
              <a:ln w="12700" cap="flat">
                <a:noFill/>
                <a:miter lim="400000"/>
              </a:ln>
              <a:effectLst/>
            </p:spPr>
            <p:txBody>
              <a:bodyPr wrap="square" lIns="45719" tIns="45719" rIns="45719" bIns="45719" numCol="1" anchor="t">
                <a:noAutofit/>
              </a:bodyPr>
              <a:lstStyle/>
              <a:p>
                <a:pPr algn="l">
                  <a:defRPr sz="1800"/>
                </a:pPr>
                <a:endParaRPr/>
              </a:p>
            </p:txBody>
          </p:sp>
          <p:sp>
            <p:nvSpPr>
              <p:cNvPr id="332" name="Shape"/>
              <p:cNvSpPr/>
              <p:nvPr/>
            </p:nvSpPr>
            <p:spPr>
              <a:xfrm>
                <a:off x="1301750" y="3260725"/>
                <a:ext cx="146050"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957" y="1336"/>
                    </a:lnTo>
                    <a:lnTo>
                      <a:pt x="18313" y="2482"/>
                    </a:lnTo>
                    <a:lnTo>
                      <a:pt x="18313" y="3245"/>
                    </a:lnTo>
                    <a:lnTo>
                      <a:pt x="16670" y="4200"/>
                    </a:lnTo>
                    <a:lnTo>
                      <a:pt x="16670" y="4773"/>
                    </a:lnTo>
                    <a:lnTo>
                      <a:pt x="15026" y="5727"/>
                    </a:lnTo>
                    <a:lnTo>
                      <a:pt x="15026" y="6300"/>
                    </a:lnTo>
                    <a:lnTo>
                      <a:pt x="13383" y="7255"/>
                    </a:lnTo>
                    <a:lnTo>
                      <a:pt x="13383" y="8209"/>
                    </a:lnTo>
                    <a:lnTo>
                      <a:pt x="11504" y="9355"/>
                    </a:lnTo>
                    <a:lnTo>
                      <a:pt x="9861" y="10691"/>
                    </a:lnTo>
                    <a:lnTo>
                      <a:pt x="8217" y="12218"/>
                    </a:lnTo>
                    <a:lnTo>
                      <a:pt x="8217" y="14155"/>
                    </a:lnTo>
                    <a:lnTo>
                      <a:pt x="4930" y="16255"/>
                    </a:lnTo>
                    <a:lnTo>
                      <a:pt x="1643" y="18736"/>
                    </a:lnTo>
                    <a:lnTo>
                      <a:pt x="0" y="21600"/>
                    </a:lnTo>
                    <a:lnTo>
                      <a:pt x="1643" y="21600"/>
                    </a:lnTo>
                    <a:lnTo>
                      <a:pt x="3287" y="20455"/>
                    </a:lnTo>
                    <a:lnTo>
                      <a:pt x="4930" y="19500"/>
                    </a:lnTo>
                    <a:lnTo>
                      <a:pt x="4930" y="17591"/>
                    </a:lnTo>
                    <a:lnTo>
                      <a:pt x="6574" y="16827"/>
                    </a:lnTo>
                    <a:lnTo>
                      <a:pt x="6574" y="16064"/>
                    </a:lnTo>
                    <a:lnTo>
                      <a:pt x="8217" y="15491"/>
                    </a:lnTo>
                    <a:lnTo>
                      <a:pt x="8217" y="13582"/>
                    </a:lnTo>
                    <a:lnTo>
                      <a:pt x="9861" y="12409"/>
                    </a:lnTo>
                    <a:lnTo>
                      <a:pt x="13383" y="9545"/>
                    </a:lnTo>
                    <a:lnTo>
                      <a:pt x="15026" y="7636"/>
                    </a:lnTo>
                    <a:lnTo>
                      <a:pt x="16670" y="5536"/>
                    </a:lnTo>
                    <a:lnTo>
                      <a:pt x="18313" y="3055"/>
                    </a:lnTo>
                    <a:lnTo>
                      <a:pt x="21600" y="0"/>
                    </a:lnTo>
                    <a:close/>
                  </a:path>
                </a:pathLst>
              </a:custGeom>
              <a:solidFill>
                <a:srgbClr val="D9787D"/>
              </a:solidFill>
              <a:ln w="12700" cap="flat">
                <a:noFill/>
                <a:miter lim="400000"/>
              </a:ln>
              <a:effectLst/>
            </p:spPr>
            <p:txBody>
              <a:bodyPr wrap="square" lIns="45719" tIns="45719" rIns="45719" bIns="45719" numCol="1" anchor="t">
                <a:noAutofit/>
              </a:bodyPr>
              <a:lstStyle/>
              <a:p>
                <a:pPr algn="l">
                  <a:defRPr sz="1800"/>
                </a:pPr>
                <a:endParaRPr/>
              </a:p>
            </p:txBody>
          </p:sp>
          <p:sp>
            <p:nvSpPr>
              <p:cNvPr id="333" name="Shape"/>
              <p:cNvSpPr/>
              <p:nvPr/>
            </p:nvSpPr>
            <p:spPr>
              <a:xfrm>
                <a:off x="1301750" y="3260725"/>
                <a:ext cx="146050"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957" y="1336"/>
                    </a:lnTo>
                    <a:lnTo>
                      <a:pt x="18313" y="2482"/>
                    </a:lnTo>
                    <a:lnTo>
                      <a:pt x="18313" y="4200"/>
                    </a:lnTo>
                    <a:lnTo>
                      <a:pt x="16670" y="4773"/>
                    </a:lnTo>
                    <a:lnTo>
                      <a:pt x="16670" y="5727"/>
                    </a:lnTo>
                    <a:lnTo>
                      <a:pt x="15026" y="6300"/>
                    </a:lnTo>
                    <a:lnTo>
                      <a:pt x="13383" y="7255"/>
                    </a:lnTo>
                    <a:lnTo>
                      <a:pt x="13383" y="9355"/>
                    </a:lnTo>
                    <a:lnTo>
                      <a:pt x="11504" y="10691"/>
                    </a:lnTo>
                    <a:lnTo>
                      <a:pt x="9861" y="12218"/>
                    </a:lnTo>
                    <a:lnTo>
                      <a:pt x="8217" y="14155"/>
                    </a:lnTo>
                    <a:lnTo>
                      <a:pt x="4930" y="16255"/>
                    </a:lnTo>
                    <a:lnTo>
                      <a:pt x="3287" y="18736"/>
                    </a:lnTo>
                    <a:lnTo>
                      <a:pt x="0" y="21600"/>
                    </a:lnTo>
                    <a:lnTo>
                      <a:pt x="1643" y="21600"/>
                    </a:lnTo>
                    <a:lnTo>
                      <a:pt x="1643" y="20455"/>
                    </a:lnTo>
                    <a:lnTo>
                      <a:pt x="4930" y="19500"/>
                    </a:lnTo>
                    <a:lnTo>
                      <a:pt x="4930" y="17591"/>
                    </a:lnTo>
                    <a:lnTo>
                      <a:pt x="6574" y="16827"/>
                    </a:lnTo>
                    <a:lnTo>
                      <a:pt x="6574" y="16064"/>
                    </a:lnTo>
                    <a:lnTo>
                      <a:pt x="8217" y="15491"/>
                    </a:lnTo>
                    <a:lnTo>
                      <a:pt x="8217" y="13582"/>
                    </a:lnTo>
                    <a:lnTo>
                      <a:pt x="9861" y="12409"/>
                    </a:lnTo>
                    <a:lnTo>
                      <a:pt x="13383" y="9545"/>
                    </a:lnTo>
                    <a:lnTo>
                      <a:pt x="13383" y="7636"/>
                    </a:lnTo>
                    <a:lnTo>
                      <a:pt x="16670" y="5536"/>
                    </a:lnTo>
                    <a:lnTo>
                      <a:pt x="18313" y="3055"/>
                    </a:lnTo>
                    <a:lnTo>
                      <a:pt x="21600" y="0"/>
                    </a:lnTo>
                    <a:close/>
                  </a:path>
                </a:pathLst>
              </a:custGeom>
              <a:solidFill>
                <a:srgbClr val="EDA0A3"/>
              </a:solidFill>
              <a:ln w="12700" cap="flat">
                <a:noFill/>
                <a:miter lim="400000"/>
              </a:ln>
              <a:effectLst/>
            </p:spPr>
            <p:txBody>
              <a:bodyPr wrap="square" lIns="45719" tIns="45719" rIns="45719" bIns="45719" numCol="1" anchor="t">
                <a:noAutofit/>
              </a:bodyPr>
              <a:lstStyle/>
              <a:p>
                <a:pPr algn="l">
                  <a:defRPr sz="1800"/>
                </a:pPr>
                <a:endParaRPr/>
              </a:p>
            </p:txBody>
          </p:sp>
          <p:sp>
            <p:nvSpPr>
              <p:cNvPr id="334" name="Triangle"/>
              <p:cNvSpPr/>
              <p:nvPr/>
            </p:nvSpPr>
            <p:spPr>
              <a:xfrm>
                <a:off x="1301750" y="3260725"/>
                <a:ext cx="146050"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1643" y="21600"/>
                    </a:lnTo>
                    <a:lnTo>
                      <a:pt x="21600" y="0"/>
                    </a:lnTo>
                    <a:close/>
                  </a:path>
                </a:pathLst>
              </a:custGeom>
              <a:solidFill>
                <a:srgbClr val="FFC7C7"/>
              </a:solidFill>
              <a:ln w="12700" cap="flat">
                <a:noFill/>
                <a:miter lim="400000"/>
              </a:ln>
              <a:effectLst/>
            </p:spPr>
            <p:txBody>
              <a:bodyPr wrap="square" lIns="45719" tIns="45719" rIns="45719" bIns="45719" numCol="1" anchor="t">
                <a:noAutofit/>
              </a:bodyPr>
              <a:lstStyle/>
              <a:p>
                <a:pPr algn="l">
                  <a:defRPr sz="1800"/>
                </a:pPr>
                <a:endParaRPr/>
              </a:p>
            </p:txBody>
          </p:sp>
          <p:sp>
            <p:nvSpPr>
              <p:cNvPr id="335" name="Triangle"/>
              <p:cNvSpPr/>
              <p:nvPr/>
            </p:nvSpPr>
            <p:spPr>
              <a:xfrm>
                <a:off x="1447800" y="3260725"/>
                <a:ext cx="144463"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18277" y="21600"/>
                    </a:lnTo>
                    <a:lnTo>
                      <a:pt x="0" y="0"/>
                    </a:lnTo>
                    <a:close/>
                  </a:path>
                </a:pathLst>
              </a:custGeom>
              <a:solidFill>
                <a:srgbClr val="8F8F00"/>
              </a:solidFill>
              <a:ln w="12700" cap="flat">
                <a:noFill/>
                <a:miter lim="400000"/>
              </a:ln>
              <a:effectLst/>
            </p:spPr>
            <p:txBody>
              <a:bodyPr wrap="square" lIns="45719" tIns="45719" rIns="45719" bIns="45719" numCol="1" anchor="t">
                <a:noAutofit/>
              </a:bodyPr>
              <a:lstStyle/>
              <a:p>
                <a:pPr algn="l">
                  <a:defRPr sz="1800"/>
                </a:pPr>
                <a:endParaRPr/>
              </a:p>
            </p:txBody>
          </p:sp>
          <p:sp>
            <p:nvSpPr>
              <p:cNvPr id="336" name="Shape"/>
              <p:cNvSpPr/>
              <p:nvPr/>
            </p:nvSpPr>
            <p:spPr>
              <a:xfrm>
                <a:off x="1447800" y="3260725"/>
                <a:ext cx="144463"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36"/>
                    </a:lnTo>
                    <a:lnTo>
                      <a:pt x="1662" y="2482"/>
                    </a:lnTo>
                    <a:lnTo>
                      <a:pt x="3323" y="3245"/>
                    </a:lnTo>
                    <a:lnTo>
                      <a:pt x="3323" y="4200"/>
                    </a:lnTo>
                    <a:lnTo>
                      <a:pt x="4985" y="4773"/>
                    </a:lnTo>
                    <a:lnTo>
                      <a:pt x="4985" y="6300"/>
                    </a:lnTo>
                    <a:lnTo>
                      <a:pt x="8308" y="8209"/>
                    </a:lnTo>
                    <a:lnTo>
                      <a:pt x="8308" y="9355"/>
                    </a:lnTo>
                    <a:lnTo>
                      <a:pt x="11631" y="10691"/>
                    </a:lnTo>
                    <a:lnTo>
                      <a:pt x="11631" y="12218"/>
                    </a:lnTo>
                    <a:lnTo>
                      <a:pt x="13292" y="14155"/>
                    </a:lnTo>
                    <a:lnTo>
                      <a:pt x="16615" y="16255"/>
                    </a:lnTo>
                    <a:lnTo>
                      <a:pt x="18277" y="18736"/>
                    </a:lnTo>
                    <a:lnTo>
                      <a:pt x="21600" y="21600"/>
                    </a:lnTo>
                    <a:lnTo>
                      <a:pt x="18277" y="21600"/>
                    </a:lnTo>
                    <a:lnTo>
                      <a:pt x="18277" y="20455"/>
                    </a:lnTo>
                    <a:lnTo>
                      <a:pt x="13292" y="17591"/>
                    </a:lnTo>
                    <a:lnTo>
                      <a:pt x="13292" y="15491"/>
                    </a:lnTo>
                    <a:lnTo>
                      <a:pt x="11631" y="14536"/>
                    </a:lnTo>
                    <a:lnTo>
                      <a:pt x="11631" y="13582"/>
                    </a:lnTo>
                    <a:lnTo>
                      <a:pt x="9969" y="12409"/>
                    </a:lnTo>
                    <a:lnTo>
                      <a:pt x="8308" y="11073"/>
                    </a:lnTo>
                    <a:lnTo>
                      <a:pt x="8308" y="9545"/>
                    </a:lnTo>
                    <a:lnTo>
                      <a:pt x="4985" y="7636"/>
                    </a:lnTo>
                    <a:lnTo>
                      <a:pt x="4985" y="5536"/>
                    </a:lnTo>
                    <a:lnTo>
                      <a:pt x="1662" y="3055"/>
                    </a:lnTo>
                    <a:lnTo>
                      <a:pt x="0" y="0"/>
                    </a:lnTo>
                    <a:close/>
                  </a:path>
                </a:pathLst>
              </a:custGeom>
              <a:solidFill>
                <a:srgbClr val="A6A631"/>
              </a:solidFill>
              <a:ln w="12700" cap="flat">
                <a:noFill/>
                <a:miter lim="400000"/>
              </a:ln>
              <a:effectLst/>
            </p:spPr>
            <p:txBody>
              <a:bodyPr wrap="square" lIns="45719" tIns="45719" rIns="45719" bIns="45719" numCol="1" anchor="t">
                <a:noAutofit/>
              </a:bodyPr>
              <a:lstStyle/>
              <a:p>
                <a:pPr algn="l">
                  <a:defRPr sz="1800"/>
                </a:pPr>
                <a:endParaRPr/>
              </a:p>
            </p:txBody>
          </p:sp>
          <p:sp>
            <p:nvSpPr>
              <p:cNvPr id="337" name="Shape"/>
              <p:cNvSpPr/>
              <p:nvPr/>
            </p:nvSpPr>
            <p:spPr>
              <a:xfrm>
                <a:off x="1447800" y="3260725"/>
                <a:ext cx="144463"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36"/>
                    </a:lnTo>
                    <a:lnTo>
                      <a:pt x="1662" y="2482"/>
                    </a:lnTo>
                    <a:lnTo>
                      <a:pt x="3323" y="3245"/>
                    </a:lnTo>
                    <a:lnTo>
                      <a:pt x="3323" y="4200"/>
                    </a:lnTo>
                    <a:lnTo>
                      <a:pt x="4985" y="4773"/>
                    </a:lnTo>
                    <a:lnTo>
                      <a:pt x="4985" y="6300"/>
                    </a:lnTo>
                    <a:lnTo>
                      <a:pt x="8308" y="8209"/>
                    </a:lnTo>
                    <a:lnTo>
                      <a:pt x="8308" y="9355"/>
                    </a:lnTo>
                    <a:lnTo>
                      <a:pt x="9969" y="10691"/>
                    </a:lnTo>
                    <a:lnTo>
                      <a:pt x="11631" y="12218"/>
                    </a:lnTo>
                    <a:lnTo>
                      <a:pt x="13292" y="14155"/>
                    </a:lnTo>
                    <a:lnTo>
                      <a:pt x="14954" y="16255"/>
                    </a:lnTo>
                    <a:lnTo>
                      <a:pt x="18277" y="18736"/>
                    </a:lnTo>
                    <a:lnTo>
                      <a:pt x="21600" y="21600"/>
                    </a:lnTo>
                    <a:lnTo>
                      <a:pt x="18277" y="21600"/>
                    </a:lnTo>
                    <a:lnTo>
                      <a:pt x="18277" y="20455"/>
                    </a:lnTo>
                    <a:lnTo>
                      <a:pt x="14954" y="18545"/>
                    </a:lnTo>
                    <a:lnTo>
                      <a:pt x="14954" y="17591"/>
                    </a:lnTo>
                    <a:lnTo>
                      <a:pt x="13292" y="16827"/>
                    </a:lnTo>
                    <a:lnTo>
                      <a:pt x="13292" y="15491"/>
                    </a:lnTo>
                    <a:lnTo>
                      <a:pt x="11631" y="14536"/>
                    </a:lnTo>
                    <a:lnTo>
                      <a:pt x="11631" y="13582"/>
                    </a:lnTo>
                    <a:lnTo>
                      <a:pt x="9969" y="12409"/>
                    </a:lnTo>
                    <a:lnTo>
                      <a:pt x="8308" y="11073"/>
                    </a:lnTo>
                    <a:lnTo>
                      <a:pt x="8308" y="9545"/>
                    </a:lnTo>
                    <a:lnTo>
                      <a:pt x="6646" y="7636"/>
                    </a:lnTo>
                    <a:lnTo>
                      <a:pt x="4985" y="5536"/>
                    </a:lnTo>
                    <a:lnTo>
                      <a:pt x="1662" y="3055"/>
                    </a:lnTo>
                    <a:lnTo>
                      <a:pt x="0" y="0"/>
                    </a:lnTo>
                    <a:close/>
                  </a:path>
                </a:pathLst>
              </a:custGeom>
              <a:solidFill>
                <a:srgbClr val="BFBF63"/>
              </a:solidFill>
              <a:ln w="12700" cap="flat">
                <a:noFill/>
                <a:miter lim="400000"/>
              </a:ln>
              <a:effectLst/>
            </p:spPr>
            <p:txBody>
              <a:bodyPr wrap="square" lIns="45719" tIns="45719" rIns="45719" bIns="45719" numCol="1" anchor="t">
                <a:noAutofit/>
              </a:bodyPr>
              <a:lstStyle/>
              <a:p>
                <a:pPr algn="l">
                  <a:defRPr sz="1800"/>
                </a:pPr>
                <a:endParaRPr/>
              </a:p>
            </p:txBody>
          </p:sp>
          <p:sp>
            <p:nvSpPr>
              <p:cNvPr id="338" name="Shape"/>
              <p:cNvSpPr/>
              <p:nvPr/>
            </p:nvSpPr>
            <p:spPr>
              <a:xfrm>
                <a:off x="1447800" y="3260725"/>
                <a:ext cx="133350"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36"/>
                    </a:lnTo>
                    <a:lnTo>
                      <a:pt x="1800" y="2482"/>
                    </a:lnTo>
                    <a:lnTo>
                      <a:pt x="3600" y="3245"/>
                    </a:lnTo>
                    <a:lnTo>
                      <a:pt x="3600" y="4200"/>
                    </a:lnTo>
                    <a:lnTo>
                      <a:pt x="5400" y="4773"/>
                    </a:lnTo>
                    <a:lnTo>
                      <a:pt x="5400" y="6300"/>
                    </a:lnTo>
                    <a:lnTo>
                      <a:pt x="9000" y="8209"/>
                    </a:lnTo>
                    <a:lnTo>
                      <a:pt x="9000" y="9355"/>
                    </a:lnTo>
                    <a:lnTo>
                      <a:pt x="10800" y="10691"/>
                    </a:lnTo>
                    <a:lnTo>
                      <a:pt x="12600" y="12218"/>
                    </a:lnTo>
                    <a:lnTo>
                      <a:pt x="14400" y="14155"/>
                    </a:lnTo>
                    <a:lnTo>
                      <a:pt x="16200" y="16255"/>
                    </a:lnTo>
                    <a:lnTo>
                      <a:pt x="19800" y="18736"/>
                    </a:lnTo>
                    <a:lnTo>
                      <a:pt x="21600" y="21600"/>
                    </a:lnTo>
                    <a:lnTo>
                      <a:pt x="19800" y="21600"/>
                    </a:lnTo>
                    <a:lnTo>
                      <a:pt x="19800" y="20455"/>
                    </a:lnTo>
                    <a:lnTo>
                      <a:pt x="16200" y="18545"/>
                    </a:lnTo>
                    <a:lnTo>
                      <a:pt x="16200" y="17591"/>
                    </a:lnTo>
                    <a:lnTo>
                      <a:pt x="14400" y="16827"/>
                    </a:lnTo>
                    <a:lnTo>
                      <a:pt x="14400" y="15491"/>
                    </a:lnTo>
                    <a:lnTo>
                      <a:pt x="12600" y="14536"/>
                    </a:lnTo>
                    <a:lnTo>
                      <a:pt x="12600" y="12409"/>
                    </a:lnTo>
                    <a:lnTo>
                      <a:pt x="9000" y="11073"/>
                    </a:lnTo>
                    <a:lnTo>
                      <a:pt x="9000" y="9545"/>
                    </a:lnTo>
                    <a:lnTo>
                      <a:pt x="7200" y="7636"/>
                    </a:lnTo>
                    <a:lnTo>
                      <a:pt x="5400" y="5536"/>
                    </a:lnTo>
                    <a:lnTo>
                      <a:pt x="1800" y="3055"/>
                    </a:lnTo>
                    <a:lnTo>
                      <a:pt x="0" y="0"/>
                    </a:lnTo>
                    <a:close/>
                  </a:path>
                </a:pathLst>
              </a:custGeom>
              <a:solidFill>
                <a:srgbClr val="D4D18F"/>
              </a:solidFill>
              <a:ln w="12700" cap="flat">
                <a:noFill/>
                <a:miter lim="400000"/>
              </a:ln>
              <a:effectLst/>
            </p:spPr>
            <p:txBody>
              <a:bodyPr wrap="square" lIns="45719" tIns="45719" rIns="45719" bIns="45719" numCol="1" anchor="t">
                <a:noAutofit/>
              </a:bodyPr>
              <a:lstStyle/>
              <a:p>
                <a:pPr algn="l">
                  <a:defRPr sz="1800"/>
                </a:pPr>
                <a:endParaRPr/>
              </a:p>
            </p:txBody>
          </p:sp>
          <p:sp>
            <p:nvSpPr>
              <p:cNvPr id="339" name="Shape"/>
              <p:cNvSpPr/>
              <p:nvPr/>
            </p:nvSpPr>
            <p:spPr>
              <a:xfrm>
                <a:off x="1447800" y="3260725"/>
                <a:ext cx="133350"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36"/>
                    </a:lnTo>
                    <a:lnTo>
                      <a:pt x="1800" y="2482"/>
                    </a:lnTo>
                    <a:lnTo>
                      <a:pt x="3600" y="3245"/>
                    </a:lnTo>
                    <a:lnTo>
                      <a:pt x="3600" y="4200"/>
                    </a:lnTo>
                    <a:lnTo>
                      <a:pt x="5400" y="4773"/>
                    </a:lnTo>
                    <a:lnTo>
                      <a:pt x="5400" y="6300"/>
                    </a:lnTo>
                    <a:lnTo>
                      <a:pt x="7200" y="7255"/>
                    </a:lnTo>
                    <a:lnTo>
                      <a:pt x="7200" y="8209"/>
                    </a:lnTo>
                    <a:lnTo>
                      <a:pt x="9000" y="9355"/>
                    </a:lnTo>
                    <a:lnTo>
                      <a:pt x="10800" y="10691"/>
                    </a:lnTo>
                    <a:lnTo>
                      <a:pt x="12600" y="12218"/>
                    </a:lnTo>
                    <a:lnTo>
                      <a:pt x="14400" y="14155"/>
                    </a:lnTo>
                    <a:lnTo>
                      <a:pt x="16200" y="16255"/>
                    </a:lnTo>
                    <a:lnTo>
                      <a:pt x="19800" y="18736"/>
                    </a:lnTo>
                    <a:lnTo>
                      <a:pt x="21600" y="21600"/>
                    </a:lnTo>
                    <a:lnTo>
                      <a:pt x="19800" y="20455"/>
                    </a:lnTo>
                    <a:lnTo>
                      <a:pt x="19800" y="19500"/>
                    </a:lnTo>
                    <a:lnTo>
                      <a:pt x="16200" y="17591"/>
                    </a:lnTo>
                    <a:lnTo>
                      <a:pt x="16200" y="16827"/>
                    </a:lnTo>
                    <a:lnTo>
                      <a:pt x="14400" y="16064"/>
                    </a:lnTo>
                    <a:lnTo>
                      <a:pt x="14400" y="14536"/>
                    </a:lnTo>
                    <a:lnTo>
                      <a:pt x="12600" y="13582"/>
                    </a:lnTo>
                    <a:lnTo>
                      <a:pt x="12600" y="12409"/>
                    </a:lnTo>
                    <a:lnTo>
                      <a:pt x="9000" y="11073"/>
                    </a:lnTo>
                    <a:lnTo>
                      <a:pt x="9000" y="9545"/>
                    </a:lnTo>
                    <a:lnTo>
                      <a:pt x="7200" y="7636"/>
                    </a:lnTo>
                    <a:lnTo>
                      <a:pt x="5400" y="5536"/>
                    </a:lnTo>
                    <a:lnTo>
                      <a:pt x="1800" y="3055"/>
                    </a:lnTo>
                    <a:lnTo>
                      <a:pt x="0" y="0"/>
                    </a:lnTo>
                    <a:close/>
                  </a:path>
                </a:pathLst>
              </a:custGeom>
              <a:solidFill>
                <a:srgbClr val="EBE8C0"/>
              </a:solidFill>
              <a:ln w="12700" cap="flat">
                <a:noFill/>
                <a:miter lim="400000"/>
              </a:ln>
              <a:effectLst/>
            </p:spPr>
            <p:txBody>
              <a:bodyPr wrap="square" lIns="45719" tIns="45719" rIns="45719" bIns="45719" numCol="1" anchor="t">
                <a:noAutofit/>
              </a:bodyPr>
              <a:lstStyle/>
              <a:p>
                <a:pPr algn="l">
                  <a:defRPr sz="1800"/>
                </a:pPr>
                <a:endParaRPr/>
              </a:p>
            </p:txBody>
          </p:sp>
          <p:grpSp>
            <p:nvGrpSpPr>
              <p:cNvPr id="342" name="Group"/>
              <p:cNvGrpSpPr/>
              <p:nvPr/>
            </p:nvGrpSpPr>
            <p:grpSpPr>
              <a:xfrm>
                <a:off x="1447799" y="3260725"/>
                <a:ext cx="133352" cy="1257300"/>
                <a:chOff x="0" y="0"/>
                <a:chExt cx="133350" cy="1257300"/>
              </a:xfrm>
            </p:grpSpPr>
            <p:sp>
              <p:nvSpPr>
                <p:cNvPr id="340" name="Line"/>
                <p:cNvSpPr/>
                <p:nvPr/>
              </p:nvSpPr>
              <p:spPr>
                <a:xfrm>
                  <a:off x="-1" y="0"/>
                  <a:ext cx="133352" cy="1257300"/>
                </a:xfrm>
                <a:prstGeom prst="line">
                  <a:avLst/>
                </a:prstGeom>
                <a:noFill/>
                <a:ln w="12700" cap="flat">
                  <a:noFill/>
                  <a:miter lim="400000"/>
                </a:ln>
                <a:effectLst/>
              </p:spPr>
              <p:txBody>
                <a:bodyPr wrap="square" lIns="45719" tIns="45719" rIns="45719" bIns="45719" numCol="1" anchor="t">
                  <a:noAutofit/>
                </a:bodyPr>
                <a:lstStyle/>
                <a:p>
                  <a:endParaRPr/>
                </a:p>
              </p:txBody>
            </p:sp>
            <p:sp>
              <p:nvSpPr>
                <p:cNvPr id="341" name="Line"/>
                <p:cNvSpPr/>
                <p:nvPr/>
              </p:nvSpPr>
              <p:spPr>
                <a:xfrm flipH="1" flipV="1">
                  <a:off x="0" y="0"/>
                  <a:ext cx="133350" cy="1257300"/>
                </a:xfrm>
                <a:prstGeom prst="line">
                  <a:avLst/>
                </a:prstGeom>
                <a:noFill/>
                <a:ln w="12700" cap="flat">
                  <a:noFill/>
                  <a:miter lim="400000"/>
                </a:ln>
                <a:effectLst/>
              </p:spPr>
              <p:txBody>
                <a:bodyPr wrap="square" lIns="45719" tIns="45719" rIns="45719" bIns="45719" numCol="1" anchor="t">
                  <a:noAutofit/>
                </a:bodyPr>
                <a:lstStyle/>
                <a:p>
                  <a:endParaRPr/>
                </a:p>
              </p:txBody>
            </p:sp>
          </p:grpSp>
          <p:sp>
            <p:nvSpPr>
              <p:cNvPr id="343" name="Triangle"/>
              <p:cNvSpPr/>
              <p:nvPr/>
            </p:nvSpPr>
            <p:spPr>
              <a:xfrm>
                <a:off x="1168400" y="3260725"/>
                <a:ext cx="279400"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4295" y="21600"/>
                    </a:lnTo>
                    <a:lnTo>
                      <a:pt x="21600" y="0"/>
                    </a:lnTo>
                    <a:close/>
                  </a:path>
                </a:pathLst>
              </a:custGeom>
              <a:solidFill>
                <a:srgbClr val="990005"/>
              </a:solidFill>
              <a:ln w="12700" cap="flat">
                <a:noFill/>
                <a:miter lim="400000"/>
              </a:ln>
              <a:effectLst/>
            </p:spPr>
            <p:txBody>
              <a:bodyPr wrap="square" lIns="45719" tIns="45719" rIns="45719" bIns="45719" numCol="1" anchor="t">
                <a:noAutofit/>
              </a:bodyPr>
              <a:lstStyle/>
              <a:p>
                <a:pPr algn="l">
                  <a:defRPr sz="1800"/>
                </a:pPr>
                <a:endParaRPr/>
              </a:p>
            </p:txBody>
          </p:sp>
          <p:sp>
            <p:nvSpPr>
              <p:cNvPr id="344" name="Shape"/>
              <p:cNvSpPr/>
              <p:nvPr/>
            </p:nvSpPr>
            <p:spPr>
              <a:xfrm>
                <a:off x="1179512" y="3260725"/>
                <a:ext cx="2682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811" y="1336"/>
                    </a:lnTo>
                    <a:lnTo>
                      <a:pt x="18916" y="2482"/>
                    </a:lnTo>
                    <a:lnTo>
                      <a:pt x="18021" y="3245"/>
                    </a:lnTo>
                    <a:lnTo>
                      <a:pt x="17127" y="4200"/>
                    </a:lnTo>
                    <a:lnTo>
                      <a:pt x="17127" y="4773"/>
                    </a:lnTo>
                    <a:lnTo>
                      <a:pt x="15209" y="5727"/>
                    </a:lnTo>
                    <a:lnTo>
                      <a:pt x="14315" y="6300"/>
                    </a:lnTo>
                    <a:lnTo>
                      <a:pt x="14315" y="7255"/>
                    </a:lnTo>
                    <a:lnTo>
                      <a:pt x="13420" y="8209"/>
                    </a:lnTo>
                    <a:lnTo>
                      <a:pt x="12525" y="9355"/>
                    </a:lnTo>
                    <a:lnTo>
                      <a:pt x="10736" y="10691"/>
                    </a:lnTo>
                    <a:lnTo>
                      <a:pt x="8947" y="12218"/>
                    </a:lnTo>
                    <a:lnTo>
                      <a:pt x="7157" y="14155"/>
                    </a:lnTo>
                    <a:lnTo>
                      <a:pt x="5368" y="16255"/>
                    </a:lnTo>
                    <a:lnTo>
                      <a:pt x="2684" y="18736"/>
                    </a:lnTo>
                    <a:lnTo>
                      <a:pt x="0" y="21600"/>
                    </a:lnTo>
                    <a:lnTo>
                      <a:pt x="3579" y="21600"/>
                    </a:lnTo>
                    <a:lnTo>
                      <a:pt x="4473" y="20455"/>
                    </a:lnTo>
                    <a:lnTo>
                      <a:pt x="6263" y="18545"/>
                    </a:lnTo>
                    <a:lnTo>
                      <a:pt x="6263" y="17591"/>
                    </a:lnTo>
                    <a:lnTo>
                      <a:pt x="8052" y="16827"/>
                    </a:lnTo>
                    <a:lnTo>
                      <a:pt x="8052" y="16064"/>
                    </a:lnTo>
                    <a:lnTo>
                      <a:pt x="8947" y="15491"/>
                    </a:lnTo>
                    <a:lnTo>
                      <a:pt x="9841" y="14536"/>
                    </a:lnTo>
                    <a:lnTo>
                      <a:pt x="9841" y="13582"/>
                    </a:lnTo>
                    <a:lnTo>
                      <a:pt x="10736" y="12409"/>
                    </a:lnTo>
                    <a:lnTo>
                      <a:pt x="12525" y="11073"/>
                    </a:lnTo>
                    <a:lnTo>
                      <a:pt x="13420" y="9545"/>
                    </a:lnTo>
                    <a:lnTo>
                      <a:pt x="15209" y="7636"/>
                    </a:lnTo>
                    <a:lnTo>
                      <a:pt x="17127" y="5536"/>
                    </a:lnTo>
                    <a:lnTo>
                      <a:pt x="18916" y="3055"/>
                    </a:lnTo>
                    <a:lnTo>
                      <a:pt x="21600" y="0"/>
                    </a:lnTo>
                    <a:close/>
                  </a:path>
                </a:pathLst>
              </a:custGeom>
              <a:solidFill>
                <a:srgbClr val="B0292E"/>
              </a:solidFill>
              <a:ln w="12700" cap="flat">
                <a:noFill/>
                <a:miter lim="400000"/>
              </a:ln>
              <a:effectLst/>
            </p:spPr>
            <p:txBody>
              <a:bodyPr wrap="square" lIns="45719" tIns="45719" rIns="45719" bIns="45719" numCol="1" anchor="t">
                <a:noAutofit/>
              </a:bodyPr>
              <a:lstStyle/>
              <a:p>
                <a:pPr algn="l">
                  <a:defRPr sz="1800"/>
                </a:pPr>
                <a:endParaRPr/>
              </a:p>
            </p:txBody>
          </p:sp>
          <p:sp>
            <p:nvSpPr>
              <p:cNvPr id="345" name="Shape"/>
              <p:cNvSpPr/>
              <p:nvPr/>
            </p:nvSpPr>
            <p:spPr>
              <a:xfrm>
                <a:off x="1190625" y="3260725"/>
                <a:ext cx="257175"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733" y="1336"/>
                    </a:lnTo>
                    <a:lnTo>
                      <a:pt x="18800" y="2482"/>
                    </a:lnTo>
                    <a:lnTo>
                      <a:pt x="17867" y="3245"/>
                    </a:lnTo>
                    <a:lnTo>
                      <a:pt x="16933" y="4200"/>
                    </a:lnTo>
                    <a:lnTo>
                      <a:pt x="16933" y="4773"/>
                    </a:lnTo>
                    <a:lnTo>
                      <a:pt x="15867" y="5727"/>
                    </a:lnTo>
                    <a:lnTo>
                      <a:pt x="14933" y="6300"/>
                    </a:lnTo>
                    <a:lnTo>
                      <a:pt x="13067" y="8209"/>
                    </a:lnTo>
                    <a:lnTo>
                      <a:pt x="12133" y="9355"/>
                    </a:lnTo>
                    <a:lnTo>
                      <a:pt x="10267" y="10691"/>
                    </a:lnTo>
                    <a:lnTo>
                      <a:pt x="9333" y="12218"/>
                    </a:lnTo>
                    <a:lnTo>
                      <a:pt x="7467" y="14155"/>
                    </a:lnTo>
                    <a:lnTo>
                      <a:pt x="4667" y="16255"/>
                    </a:lnTo>
                    <a:lnTo>
                      <a:pt x="1867" y="18736"/>
                    </a:lnTo>
                    <a:lnTo>
                      <a:pt x="0" y="21600"/>
                    </a:lnTo>
                    <a:lnTo>
                      <a:pt x="1867" y="21600"/>
                    </a:lnTo>
                    <a:lnTo>
                      <a:pt x="3733" y="20455"/>
                    </a:lnTo>
                    <a:lnTo>
                      <a:pt x="4667" y="19500"/>
                    </a:lnTo>
                    <a:lnTo>
                      <a:pt x="4667" y="18545"/>
                    </a:lnTo>
                    <a:lnTo>
                      <a:pt x="5600" y="17591"/>
                    </a:lnTo>
                    <a:lnTo>
                      <a:pt x="7467" y="16064"/>
                    </a:lnTo>
                    <a:lnTo>
                      <a:pt x="7467" y="15491"/>
                    </a:lnTo>
                    <a:lnTo>
                      <a:pt x="9333" y="13582"/>
                    </a:lnTo>
                    <a:lnTo>
                      <a:pt x="10267" y="12409"/>
                    </a:lnTo>
                    <a:lnTo>
                      <a:pt x="12133" y="11073"/>
                    </a:lnTo>
                    <a:lnTo>
                      <a:pt x="13067" y="9545"/>
                    </a:lnTo>
                    <a:lnTo>
                      <a:pt x="14000" y="7636"/>
                    </a:lnTo>
                    <a:lnTo>
                      <a:pt x="16933" y="5536"/>
                    </a:lnTo>
                    <a:lnTo>
                      <a:pt x="18800" y="3055"/>
                    </a:lnTo>
                    <a:lnTo>
                      <a:pt x="21600" y="0"/>
                    </a:lnTo>
                    <a:close/>
                  </a:path>
                </a:pathLst>
              </a:custGeom>
              <a:solidFill>
                <a:srgbClr val="C24F52"/>
              </a:solidFill>
              <a:ln w="12700" cap="flat">
                <a:noFill/>
                <a:miter lim="400000"/>
              </a:ln>
              <a:effectLst/>
            </p:spPr>
            <p:txBody>
              <a:bodyPr wrap="square" lIns="45719" tIns="45719" rIns="45719" bIns="45719" numCol="1" anchor="t">
                <a:noAutofit/>
              </a:bodyPr>
              <a:lstStyle/>
              <a:p>
                <a:pPr algn="l">
                  <a:defRPr sz="1800"/>
                </a:pPr>
                <a:endParaRPr/>
              </a:p>
            </p:txBody>
          </p:sp>
          <p:sp>
            <p:nvSpPr>
              <p:cNvPr id="346" name="Shape"/>
              <p:cNvSpPr/>
              <p:nvPr/>
            </p:nvSpPr>
            <p:spPr>
              <a:xfrm>
                <a:off x="1190625" y="3260725"/>
                <a:ext cx="257175"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733" y="1336"/>
                    </a:lnTo>
                    <a:lnTo>
                      <a:pt x="18800" y="2482"/>
                    </a:lnTo>
                    <a:lnTo>
                      <a:pt x="17867" y="3245"/>
                    </a:lnTo>
                    <a:lnTo>
                      <a:pt x="16933" y="4200"/>
                    </a:lnTo>
                    <a:lnTo>
                      <a:pt x="16933" y="4773"/>
                    </a:lnTo>
                    <a:lnTo>
                      <a:pt x="15867" y="5727"/>
                    </a:lnTo>
                    <a:lnTo>
                      <a:pt x="14933" y="6300"/>
                    </a:lnTo>
                    <a:lnTo>
                      <a:pt x="13067" y="8209"/>
                    </a:lnTo>
                    <a:lnTo>
                      <a:pt x="12133" y="9355"/>
                    </a:lnTo>
                    <a:lnTo>
                      <a:pt x="10267" y="10691"/>
                    </a:lnTo>
                    <a:lnTo>
                      <a:pt x="9333" y="12218"/>
                    </a:lnTo>
                    <a:lnTo>
                      <a:pt x="7467" y="14155"/>
                    </a:lnTo>
                    <a:lnTo>
                      <a:pt x="4667" y="16255"/>
                    </a:lnTo>
                    <a:lnTo>
                      <a:pt x="2800" y="18736"/>
                    </a:lnTo>
                    <a:lnTo>
                      <a:pt x="0" y="21600"/>
                    </a:lnTo>
                    <a:lnTo>
                      <a:pt x="1867" y="21600"/>
                    </a:lnTo>
                    <a:lnTo>
                      <a:pt x="2800" y="20455"/>
                    </a:lnTo>
                    <a:lnTo>
                      <a:pt x="5600" y="17591"/>
                    </a:lnTo>
                    <a:lnTo>
                      <a:pt x="5600" y="16827"/>
                    </a:lnTo>
                    <a:lnTo>
                      <a:pt x="7467" y="16064"/>
                    </a:lnTo>
                    <a:lnTo>
                      <a:pt x="7467" y="15491"/>
                    </a:lnTo>
                    <a:lnTo>
                      <a:pt x="9333" y="13582"/>
                    </a:lnTo>
                    <a:lnTo>
                      <a:pt x="10267" y="12409"/>
                    </a:lnTo>
                    <a:lnTo>
                      <a:pt x="11200" y="11073"/>
                    </a:lnTo>
                    <a:lnTo>
                      <a:pt x="13067" y="9545"/>
                    </a:lnTo>
                    <a:lnTo>
                      <a:pt x="14000" y="7636"/>
                    </a:lnTo>
                    <a:lnTo>
                      <a:pt x="16933" y="5536"/>
                    </a:lnTo>
                    <a:lnTo>
                      <a:pt x="18800" y="3055"/>
                    </a:lnTo>
                    <a:lnTo>
                      <a:pt x="21600" y="0"/>
                    </a:lnTo>
                    <a:close/>
                  </a:path>
                </a:pathLst>
              </a:custGeom>
              <a:solidFill>
                <a:srgbClr val="D9787D"/>
              </a:solidFill>
              <a:ln w="12700" cap="flat">
                <a:noFill/>
                <a:miter lim="400000"/>
              </a:ln>
              <a:effectLst/>
            </p:spPr>
            <p:txBody>
              <a:bodyPr wrap="square" lIns="45719" tIns="45719" rIns="45719" bIns="45719" numCol="1" anchor="t">
                <a:noAutofit/>
              </a:bodyPr>
              <a:lstStyle/>
              <a:p>
                <a:pPr algn="l">
                  <a:defRPr sz="1800"/>
                </a:pPr>
                <a:endParaRPr/>
              </a:p>
            </p:txBody>
          </p:sp>
          <p:sp>
            <p:nvSpPr>
              <p:cNvPr id="347" name="Shape"/>
              <p:cNvSpPr/>
              <p:nvPr/>
            </p:nvSpPr>
            <p:spPr>
              <a:xfrm>
                <a:off x="1190625" y="3260725"/>
                <a:ext cx="257175"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733" y="1336"/>
                    </a:lnTo>
                    <a:lnTo>
                      <a:pt x="18800" y="2482"/>
                    </a:lnTo>
                    <a:lnTo>
                      <a:pt x="17867" y="3245"/>
                    </a:lnTo>
                    <a:lnTo>
                      <a:pt x="16933" y="4200"/>
                    </a:lnTo>
                    <a:lnTo>
                      <a:pt x="16933" y="4773"/>
                    </a:lnTo>
                    <a:lnTo>
                      <a:pt x="15867" y="5727"/>
                    </a:lnTo>
                    <a:lnTo>
                      <a:pt x="14933" y="6300"/>
                    </a:lnTo>
                    <a:lnTo>
                      <a:pt x="13067" y="8209"/>
                    </a:lnTo>
                    <a:lnTo>
                      <a:pt x="12133" y="9355"/>
                    </a:lnTo>
                    <a:lnTo>
                      <a:pt x="10267" y="10691"/>
                    </a:lnTo>
                    <a:lnTo>
                      <a:pt x="9333" y="12218"/>
                    </a:lnTo>
                    <a:lnTo>
                      <a:pt x="7467" y="14155"/>
                    </a:lnTo>
                    <a:lnTo>
                      <a:pt x="5600" y="16255"/>
                    </a:lnTo>
                    <a:lnTo>
                      <a:pt x="2800" y="18736"/>
                    </a:lnTo>
                    <a:lnTo>
                      <a:pt x="0" y="21600"/>
                    </a:lnTo>
                    <a:lnTo>
                      <a:pt x="933" y="21600"/>
                    </a:lnTo>
                    <a:lnTo>
                      <a:pt x="2800" y="20455"/>
                    </a:lnTo>
                    <a:lnTo>
                      <a:pt x="5600" y="17591"/>
                    </a:lnTo>
                    <a:lnTo>
                      <a:pt x="5600" y="16827"/>
                    </a:lnTo>
                    <a:lnTo>
                      <a:pt x="6533" y="16064"/>
                    </a:lnTo>
                    <a:lnTo>
                      <a:pt x="7467" y="15491"/>
                    </a:lnTo>
                    <a:lnTo>
                      <a:pt x="9333" y="13582"/>
                    </a:lnTo>
                    <a:lnTo>
                      <a:pt x="10267" y="12409"/>
                    </a:lnTo>
                    <a:lnTo>
                      <a:pt x="11200" y="11073"/>
                    </a:lnTo>
                    <a:lnTo>
                      <a:pt x="12133" y="9545"/>
                    </a:lnTo>
                    <a:lnTo>
                      <a:pt x="14000" y="7636"/>
                    </a:lnTo>
                    <a:lnTo>
                      <a:pt x="16933" y="5536"/>
                    </a:lnTo>
                    <a:lnTo>
                      <a:pt x="18800" y="3055"/>
                    </a:lnTo>
                    <a:lnTo>
                      <a:pt x="21600" y="0"/>
                    </a:lnTo>
                    <a:close/>
                  </a:path>
                </a:pathLst>
              </a:custGeom>
              <a:solidFill>
                <a:srgbClr val="EDA0A3"/>
              </a:solidFill>
              <a:ln w="12700" cap="flat">
                <a:noFill/>
                <a:miter lim="400000"/>
              </a:ln>
              <a:effectLst/>
            </p:spPr>
            <p:txBody>
              <a:bodyPr wrap="square" lIns="45719" tIns="45719" rIns="45719" bIns="45719" numCol="1" anchor="t">
                <a:noAutofit/>
              </a:bodyPr>
              <a:lstStyle/>
              <a:p>
                <a:pPr algn="l">
                  <a:defRPr sz="1800"/>
                </a:pPr>
                <a:endParaRPr/>
              </a:p>
            </p:txBody>
          </p:sp>
          <p:grpSp>
            <p:nvGrpSpPr>
              <p:cNvPr id="350" name="Group"/>
              <p:cNvGrpSpPr/>
              <p:nvPr/>
            </p:nvGrpSpPr>
            <p:grpSpPr>
              <a:xfrm>
                <a:off x="1201737" y="3260725"/>
                <a:ext cx="246064" cy="1257300"/>
                <a:chOff x="0" y="0"/>
                <a:chExt cx="246062" cy="1257300"/>
              </a:xfrm>
            </p:grpSpPr>
            <p:sp>
              <p:nvSpPr>
                <p:cNvPr id="348" name="Line"/>
                <p:cNvSpPr/>
                <p:nvPr/>
              </p:nvSpPr>
              <p:spPr>
                <a:xfrm flipH="1">
                  <a:off x="-1" y="0"/>
                  <a:ext cx="246064" cy="1257300"/>
                </a:xfrm>
                <a:prstGeom prst="line">
                  <a:avLst/>
                </a:prstGeom>
                <a:noFill/>
                <a:ln w="12700" cap="flat">
                  <a:noFill/>
                  <a:miter lim="400000"/>
                </a:ln>
                <a:effectLst/>
              </p:spPr>
              <p:txBody>
                <a:bodyPr wrap="square" lIns="45719" tIns="45719" rIns="45719" bIns="45719" numCol="1" anchor="t">
                  <a:noAutofit/>
                </a:bodyPr>
                <a:lstStyle/>
                <a:p>
                  <a:endParaRPr/>
                </a:p>
              </p:txBody>
            </p:sp>
            <p:sp>
              <p:nvSpPr>
                <p:cNvPr id="349" name="Line"/>
                <p:cNvSpPr/>
                <p:nvPr/>
              </p:nvSpPr>
              <p:spPr>
                <a:xfrm flipV="1">
                  <a:off x="-1" y="0"/>
                  <a:ext cx="246064" cy="1257300"/>
                </a:xfrm>
                <a:prstGeom prst="line">
                  <a:avLst/>
                </a:prstGeom>
                <a:noFill/>
                <a:ln w="12700" cap="flat">
                  <a:noFill/>
                  <a:miter lim="400000"/>
                </a:ln>
                <a:effectLst/>
              </p:spPr>
              <p:txBody>
                <a:bodyPr wrap="square" lIns="45719" tIns="45719" rIns="45719" bIns="45719" numCol="1" anchor="t">
                  <a:noAutofit/>
                </a:bodyPr>
                <a:lstStyle/>
                <a:p>
                  <a:endParaRPr/>
                </a:p>
              </p:txBody>
            </p:sp>
          </p:grpSp>
          <p:sp>
            <p:nvSpPr>
              <p:cNvPr id="351" name="Triangle"/>
              <p:cNvSpPr/>
              <p:nvPr/>
            </p:nvSpPr>
            <p:spPr>
              <a:xfrm>
                <a:off x="1447800" y="3260725"/>
                <a:ext cx="266700"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17100" y="21600"/>
                    </a:lnTo>
                    <a:lnTo>
                      <a:pt x="0" y="0"/>
                    </a:lnTo>
                    <a:close/>
                  </a:path>
                </a:pathLst>
              </a:custGeom>
              <a:solidFill>
                <a:srgbClr val="8F8F00"/>
              </a:solidFill>
              <a:ln w="12700" cap="flat">
                <a:noFill/>
                <a:miter lim="400000"/>
              </a:ln>
              <a:effectLst/>
            </p:spPr>
            <p:txBody>
              <a:bodyPr wrap="square" lIns="45719" tIns="45719" rIns="45719" bIns="45719" numCol="1" anchor="t">
                <a:noAutofit/>
              </a:bodyPr>
              <a:lstStyle/>
              <a:p>
                <a:pPr algn="l">
                  <a:defRPr sz="1800"/>
                </a:pPr>
                <a:endParaRPr/>
              </a:p>
            </p:txBody>
          </p:sp>
          <p:sp>
            <p:nvSpPr>
              <p:cNvPr id="352" name="Shape"/>
              <p:cNvSpPr/>
              <p:nvPr/>
            </p:nvSpPr>
            <p:spPr>
              <a:xfrm>
                <a:off x="1447800" y="3260725"/>
                <a:ext cx="266700"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0" y="1336"/>
                    </a:lnTo>
                    <a:lnTo>
                      <a:pt x="1800" y="2482"/>
                    </a:lnTo>
                    <a:lnTo>
                      <a:pt x="2700" y="3245"/>
                    </a:lnTo>
                    <a:lnTo>
                      <a:pt x="3600" y="4200"/>
                    </a:lnTo>
                    <a:lnTo>
                      <a:pt x="4500" y="4773"/>
                    </a:lnTo>
                    <a:lnTo>
                      <a:pt x="5400" y="5727"/>
                    </a:lnTo>
                    <a:lnTo>
                      <a:pt x="6300" y="6300"/>
                    </a:lnTo>
                    <a:lnTo>
                      <a:pt x="8100" y="8209"/>
                    </a:lnTo>
                    <a:lnTo>
                      <a:pt x="9900" y="9355"/>
                    </a:lnTo>
                    <a:lnTo>
                      <a:pt x="10800" y="10691"/>
                    </a:lnTo>
                    <a:lnTo>
                      <a:pt x="11700" y="12218"/>
                    </a:lnTo>
                    <a:lnTo>
                      <a:pt x="14400" y="14155"/>
                    </a:lnTo>
                    <a:lnTo>
                      <a:pt x="16200" y="16255"/>
                    </a:lnTo>
                    <a:lnTo>
                      <a:pt x="18900" y="18736"/>
                    </a:lnTo>
                    <a:lnTo>
                      <a:pt x="21600" y="21600"/>
                    </a:lnTo>
                    <a:lnTo>
                      <a:pt x="18000" y="21600"/>
                    </a:lnTo>
                    <a:lnTo>
                      <a:pt x="16200" y="20455"/>
                    </a:lnTo>
                    <a:lnTo>
                      <a:pt x="15300" y="19500"/>
                    </a:lnTo>
                    <a:lnTo>
                      <a:pt x="15300" y="18545"/>
                    </a:lnTo>
                    <a:lnTo>
                      <a:pt x="14400" y="17591"/>
                    </a:lnTo>
                    <a:lnTo>
                      <a:pt x="14400" y="16827"/>
                    </a:lnTo>
                    <a:lnTo>
                      <a:pt x="12600" y="16064"/>
                    </a:lnTo>
                    <a:lnTo>
                      <a:pt x="11700" y="15491"/>
                    </a:lnTo>
                    <a:lnTo>
                      <a:pt x="11700" y="14536"/>
                    </a:lnTo>
                    <a:lnTo>
                      <a:pt x="10800" y="13582"/>
                    </a:lnTo>
                    <a:lnTo>
                      <a:pt x="9900" y="12409"/>
                    </a:lnTo>
                    <a:lnTo>
                      <a:pt x="9000" y="11073"/>
                    </a:lnTo>
                    <a:lnTo>
                      <a:pt x="7200" y="9545"/>
                    </a:lnTo>
                    <a:lnTo>
                      <a:pt x="6300" y="7636"/>
                    </a:lnTo>
                    <a:lnTo>
                      <a:pt x="4500" y="5536"/>
                    </a:lnTo>
                    <a:lnTo>
                      <a:pt x="2700" y="3055"/>
                    </a:lnTo>
                    <a:lnTo>
                      <a:pt x="0" y="0"/>
                    </a:lnTo>
                    <a:close/>
                  </a:path>
                </a:pathLst>
              </a:custGeom>
              <a:solidFill>
                <a:srgbClr val="A6A631"/>
              </a:solidFill>
              <a:ln w="12700" cap="flat">
                <a:noFill/>
                <a:miter lim="400000"/>
              </a:ln>
              <a:effectLst/>
            </p:spPr>
            <p:txBody>
              <a:bodyPr wrap="square" lIns="45719" tIns="45719" rIns="45719" bIns="45719" numCol="1" anchor="t">
                <a:noAutofit/>
              </a:bodyPr>
              <a:lstStyle/>
              <a:p>
                <a:pPr algn="l">
                  <a:defRPr sz="1800"/>
                </a:pPr>
                <a:endParaRPr/>
              </a:p>
            </p:txBody>
          </p:sp>
          <p:sp>
            <p:nvSpPr>
              <p:cNvPr id="353" name="Shape"/>
              <p:cNvSpPr/>
              <p:nvPr/>
            </p:nvSpPr>
            <p:spPr>
              <a:xfrm>
                <a:off x="1447800" y="3260725"/>
                <a:ext cx="266700"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00" y="1336"/>
                    </a:lnTo>
                    <a:lnTo>
                      <a:pt x="1800" y="2482"/>
                    </a:lnTo>
                    <a:lnTo>
                      <a:pt x="2700" y="3245"/>
                    </a:lnTo>
                    <a:lnTo>
                      <a:pt x="3600" y="4200"/>
                    </a:lnTo>
                    <a:lnTo>
                      <a:pt x="4500" y="4773"/>
                    </a:lnTo>
                    <a:lnTo>
                      <a:pt x="5400" y="5727"/>
                    </a:lnTo>
                    <a:lnTo>
                      <a:pt x="6300" y="6300"/>
                    </a:lnTo>
                    <a:lnTo>
                      <a:pt x="7200" y="7255"/>
                    </a:lnTo>
                    <a:lnTo>
                      <a:pt x="7200" y="8209"/>
                    </a:lnTo>
                    <a:lnTo>
                      <a:pt x="9000" y="9355"/>
                    </a:lnTo>
                    <a:lnTo>
                      <a:pt x="10800" y="10691"/>
                    </a:lnTo>
                    <a:lnTo>
                      <a:pt x="11700" y="12218"/>
                    </a:lnTo>
                    <a:lnTo>
                      <a:pt x="13500" y="14155"/>
                    </a:lnTo>
                    <a:lnTo>
                      <a:pt x="15300" y="16255"/>
                    </a:lnTo>
                    <a:lnTo>
                      <a:pt x="18000" y="18736"/>
                    </a:lnTo>
                    <a:lnTo>
                      <a:pt x="21600" y="21600"/>
                    </a:lnTo>
                    <a:lnTo>
                      <a:pt x="18000" y="21600"/>
                    </a:lnTo>
                    <a:lnTo>
                      <a:pt x="16200" y="20455"/>
                    </a:lnTo>
                    <a:lnTo>
                      <a:pt x="16200" y="19500"/>
                    </a:lnTo>
                    <a:lnTo>
                      <a:pt x="14400" y="17591"/>
                    </a:lnTo>
                    <a:lnTo>
                      <a:pt x="14400" y="16827"/>
                    </a:lnTo>
                    <a:lnTo>
                      <a:pt x="13500" y="16064"/>
                    </a:lnTo>
                    <a:lnTo>
                      <a:pt x="12600" y="15491"/>
                    </a:lnTo>
                    <a:lnTo>
                      <a:pt x="10800" y="13582"/>
                    </a:lnTo>
                    <a:lnTo>
                      <a:pt x="10800" y="12409"/>
                    </a:lnTo>
                    <a:lnTo>
                      <a:pt x="9900" y="11073"/>
                    </a:lnTo>
                    <a:lnTo>
                      <a:pt x="7200" y="9545"/>
                    </a:lnTo>
                    <a:lnTo>
                      <a:pt x="6300" y="7636"/>
                    </a:lnTo>
                    <a:lnTo>
                      <a:pt x="4500" y="5536"/>
                    </a:lnTo>
                    <a:lnTo>
                      <a:pt x="2700" y="3055"/>
                    </a:lnTo>
                    <a:lnTo>
                      <a:pt x="0" y="0"/>
                    </a:lnTo>
                    <a:close/>
                  </a:path>
                </a:pathLst>
              </a:custGeom>
              <a:solidFill>
                <a:srgbClr val="BFBF63"/>
              </a:solidFill>
              <a:ln w="12700" cap="flat">
                <a:noFill/>
                <a:miter lim="400000"/>
              </a:ln>
              <a:effectLst/>
            </p:spPr>
            <p:txBody>
              <a:bodyPr wrap="square" lIns="45719" tIns="45719" rIns="45719" bIns="45719" numCol="1" anchor="t">
                <a:noAutofit/>
              </a:bodyPr>
              <a:lstStyle/>
              <a:p>
                <a:pPr algn="l">
                  <a:defRPr sz="1800"/>
                </a:pPr>
                <a:endParaRPr/>
              </a:p>
            </p:txBody>
          </p:sp>
          <p:sp>
            <p:nvSpPr>
              <p:cNvPr id="354" name="Shape"/>
              <p:cNvSpPr/>
              <p:nvPr/>
            </p:nvSpPr>
            <p:spPr>
              <a:xfrm>
                <a:off x="1447800" y="3260725"/>
                <a:ext cx="25558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39" y="1336"/>
                    </a:lnTo>
                    <a:lnTo>
                      <a:pt x="1878" y="2482"/>
                    </a:lnTo>
                    <a:lnTo>
                      <a:pt x="2817" y="3245"/>
                    </a:lnTo>
                    <a:lnTo>
                      <a:pt x="3757" y="4200"/>
                    </a:lnTo>
                    <a:lnTo>
                      <a:pt x="4696" y="4773"/>
                    </a:lnTo>
                    <a:lnTo>
                      <a:pt x="4696" y="5727"/>
                    </a:lnTo>
                    <a:lnTo>
                      <a:pt x="6574" y="6300"/>
                    </a:lnTo>
                    <a:lnTo>
                      <a:pt x="6574" y="7255"/>
                    </a:lnTo>
                    <a:lnTo>
                      <a:pt x="7513" y="8209"/>
                    </a:lnTo>
                    <a:lnTo>
                      <a:pt x="9391" y="9355"/>
                    </a:lnTo>
                    <a:lnTo>
                      <a:pt x="10330" y="10691"/>
                    </a:lnTo>
                    <a:lnTo>
                      <a:pt x="12209" y="12218"/>
                    </a:lnTo>
                    <a:lnTo>
                      <a:pt x="14087" y="14155"/>
                    </a:lnTo>
                    <a:lnTo>
                      <a:pt x="15965" y="16255"/>
                    </a:lnTo>
                    <a:lnTo>
                      <a:pt x="18783" y="18736"/>
                    </a:lnTo>
                    <a:lnTo>
                      <a:pt x="21600" y="21600"/>
                    </a:lnTo>
                    <a:lnTo>
                      <a:pt x="19722" y="21600"/>
                    </a:lnTo>
                    <a:lnTo>
                      <a:pt x="17843" y="20455"/>
                    </a:lnTo>
                    <a:lnTo>
                      <a:pt x="15965" y="18545"/>
                    </a:lnTo>
                    <a:lnTo>
                      <a:pt x="15965" y="17591"/>
                    </a:lnTo>
                    <a:lnTo>
                      <a:pt x="15026" y="16827"/>
                    </a:lnTo>
                    <a:lnTo>
                      <a:pt x="15026" y="16064"/>
                    </a:lnTo>
                    <a:lnTo>
                      <a:pt x="13148" y="15491"/>
                    </a:lnTo>
                    <a:lnTo>
                      <a:pt x="12209" y="14536"/>
                    </a:lnTo>
                    <a:lnTo>
                      <a:pt x="12209" y="13582"/>
                    </a:lnTo>
                    <a:lnTo>
                      <a:pt x="11270" y="12409"/>
                    </a:lnTo>
                    <a:lnTo>
                      <a:pt x="10330" y="11073"/>
                    </a:lnTo>
                    <a:lnTo>
                      <a:pt x="8452" y="9545"/>
                    </a:lnTo>
                    <a:lnTo>
                      <a:pt x="6574" y="7636"/>
                    </a:lnTo>
                    <a:lnTo>
                      <a:pt x="4696" y="5536"/>
                    </a:lnTo>
                    <a:lnTo>
                      <a:pt x="2817" y="3055"/>
                    </a:lnTo>
                    <a:lnTo>
                      <a:pt x="0" y="0"/>
                    </a:lnTo>
                    <a:close/>
                  </a:path>
                </a:pathLst>
              </a:custGeom>
              <a:solidFill>
                <a:srgbClr val="D4D18F"/>
              </a:solidFill>
              <a:ln w="12700" cap="flat">
                <a:noFill/>
                <a:miter lim="400000"/>
              </a:ln>
              <a:effectLst/>
            </p:spPr>
            <p:txBody>
              <a:bodyPr wrap="square" lIns="45719" tIns="45719" rIns="45719" bIns="45719" numCol="1" anchor="t">
                <a:noAutofit/>
              </a:bodyPr>
              <a:lstStyle/>
              <a:p>
                <a:pPr algn="l">
                  <a:defRPr sz="1800"/>
                </a:pPr>
                <a:endParaRPr/>
              </a:p>
            </p:txBody>
          </p:sp>
          <p:sp>
            <p:nvSpPr>
              <p:cNvPr id="355" name="Shape"/>
              <p:cNvSpPr/>
              <p:nvPr/>
            </p:nvSpPr>
            <p:spPr>
              <a:xfrm>
                <a:off x="1447800" y="3260725"/>
                <a:ext cx="244475"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82" y="1336"/>
                    </a:lnTo>
                    <a:lnTo>
                      <a:pt x="1964" y="2482"/>
                    </a:lnTo>
                    <a:lnTo>
                      <a:pt x="2945" y="3245"/>
                    </a:lnTo>
                    <a:lnTo>
                      <a:pt x="3927" y="4200"/>
                    </a:lnTo>
                    <a:lnTo>
                      <a:pt x="4909" y="4773"/>
                    </a:lnTo>
                    <a:lnTo>
                      <a:pt x="4909" y="5727"/>
                    </a:lnTo>
                    <a:lnTo>
                      <a:pt x="6873" y="6300"/>
                    </a:lnTo>
                    <a:lnTo>
                      <a:pt x="6873" y="7255"/>
                    </a:lnTo>
                    <a:lnTo>
                      <a:pt x="7855" y="8209"/>
                    </a:lnTo>
                    <a:lnTo>
                      <a:pt x="8836" y="9355"/>
                    </a:lnTo>
                    <a:lnTo>
                      <a:pt x="10800" y="10691"/>
                    </a:lnTo>
                    <a:lnTo>
                      <a:pt x="11782" y="12218"/>
                    </a:lnTo>
                    <a:lnTo>
                      <a:pt x="13745" y="14155"/>
                    </a:lnTo>
                    <a:lnTo>
                      <a:pt x="16691" y="16255"/>
                    </a:lnTo>
                    <a:lnTo>
                      <a:pt x="19636" y="18736"/>
                    </a:lnTo>
                    <a:lnTo>
                      <a:pt x="21600" y="21600"/>
                    </a:lnTo>
                    <a:lnTo>
                      <a:pt x="20618" y="21600"/>
                    </a:lnTo>
                    <a:lnTo>
                      <a:pt x="19636" y="20455"/>
                    </a:lnTo>
                    <a:lnTo>
                      <a:pt x="17673" y="19500"/>
                    </a:lnTo>
                    <a:lnTo>
                      <a:pt x="17673" y="18545"/>
                    </a:lnTo>
                    <a:lnTo>
                      <a:pt x="16691" y="17591"/>
                    </a:lnTo>
                    <a:lnTo>
                      <a:pt x="15709" y="16827"/>
                    </a:lnTo>
                    <a:lnTo>
                      <a:pt x="15709" y="16064"/>
                    </a:lnTo>
                    <a:lnTo>
                      <a:pt x="14727" y="15491"/>
                    </a:lnTo>
                    <a:lnTo>
                      <a:pt x="12764" y="13582"/>
                    </a:lnTo>
                    <a:lnTo>
                      <a:pt x="11782" y="12409"/>
                    </a:lnTo>
                    <a:lnTo>
                      <a:pt x="10800" y="11073"/>
                    </a:lnTo>
                    <a:lnTo>
                      <a:pt x="8836" y="9545"/>
                    </a:lnTo>
                    <a:lnTo>
                      <a:pt x="6873" y="7636"/>
                    </a:lnTo>
                    <a:lnTo>
                      <a:pt x="4909" y="5536"/>
                    </a:lnTo>
                    <a:lnTo>
                      <a:pt x="2945" y="3055"/>
                    </a:lnTo>
                    <a:lnTo>
                      <a:pt x="0" y="0"/>
                    </a:lnTo>
                    <a:close/>
                  </a:path>
                </a:pathLst>
              </a:custGeom>
              <a:solidFill>
                <a:srgbClr val="EBE8C0"/>
              </a:solidFill>
              <a:ln w="12700" cap="flat">
                <a:noFill/>
                <a:miter lim="400000"/>
              </a:ln>
              <a:effectLst/>
            </p:spPr>
            <p:txBody>
              <a:bodyPr wrap="square" lIns="45719" tIns="45719" rIns="45719" bIns="45719" numCol="1" anchor="t">
                <a:noAutofit/>
              </a:bodyPr>
              <a:lstStyle/>
              <a:p>
                <a:pPr algn="l">
                  <a:defRPr sz="1800"/>
                </a:pPr>
                <a:endParaRPr/>
              </a:p>
            </p:txBody>
          </p:sp>
          <p:sp>
            <p:nvSpPr>
              <p:cNvPr id="356" name="Triangle"/>
              <p:cNvSpPr/>
              <p:nvPr/>
            </p:nvSpPr>
            <p:spPr>
              <a:xfrm>
                <a:off x="1447800" y="3260725"/>
                <a:ext cx="244475"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0618" y="21600"/>
                    </a:lnTo>
                    <a:lnTo>
                      <a:pt x="0" y="0"/>
                    </a:lnTo>
                    <a:close/>
                  </a:path>
                </a:pathLst>
              </a:custGeom>
              <a:solidFill>
                <a:srgbClr val="FFFFF0"/>
              </a:solidFill>
              <a:ln w="12700" cap="flat">
                <a:noFill/>
                <a:miter lim="400000"/>
              </a:ln>
              <a:effectLst/>
            </p:spPr>
            <p:txBody>
              <a:bodyPr wrap="square" lIns="45719" tIns="45719" rIns="45719" bIns="45719" numCol="1" anchor="t">
                <a:noAutofit/>
              </a:bodyPr>
              <a:lstStyle/>
              <a:p>
                <a:pPr algn="l">
                  <a:defRPr sz="1800"/>
                </a:pPr>
                <a:endParaRPr/>
              </a:p>
            </p:txBody>
          </p:sp>
          <p:sp>
            <p:nvSpPr>
              <p:cNvPr id="357" name="Triangle"/>
              <p:cNvSpPr/>
              <p:nvPr/>
            </p:nvSpPr>
            <p:spPr>
              <a:xfrm>
                <a:off x="1001712" y="3260725"/>
                <a:ext cx="4460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4305" y="21600"/>
                    </a:lnTo>
                    <a:lnTo>
                      <a:pt x="21600" y="0"/>
                    </a:lnTo>
                    <a:close/>
                  </a:path>
                </a:pathLst>
              </a:custGeom>
              <a:solidFill>
                <a:srgbClr val="990005"/>
              </a:solidFill>
              <a:ln w="12700" cap="flat">
                <a:noFill/>
                <a:miter lim="400000"/>
              </a:ln>
              <a:effectLst/>
            </p:spPr>
            <p:txBody>
              <a:bodyPr wrap="square" lIns="45719" tIns="45719" rIns="45719" bIns="45719" numCol="1" anchor="t">
                <a:noAutofit/>
              </a:bodyPr>
              <a:lstStyle/>
              <a:p>
                <a:pPr algn="l">
                  <a:defRPr sz="1800"/>
                </a:pPr>
                <a:endParaRPr/>
              </a:p>
            </p:txBody>
          </p:sp>
          <p:sp>
            <p:nvSpPr>
              <p:cNvPr id="358" name="Shape"/>
              <p:cNvSpPr/>
              <p:nvPr/>
            </p:nvSpPr>
            <p:spPr>
              <a:xfrm>
                <a:off x="1001712" y="3260725"/>
                <a:ext cx="446088"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524" y="764"/>
                    </a:lnTo>
                    <a:lnTo>
                      <a:pt x="20524" y="1336"/>
                    </a:lnTo>
                    <a:lnTo>
                      <a:pt x="19448" y="1718"/>
                    </a:lnTo>
                    <a:lnTo>
                      <a:pt x="18910" y="2482"/>
                    </a:lnTo>
                    <a:lnTo>
                      <a:pt x="18910" y="2864"/>
                    </a:lnTo>
                    <a:lnTo>
                      <a:pt x="18295" y="3245"/>
                    </a:lnTo>
                    <a:lnTo>
                      <a:pt x="17757" y="3627"/>
                    </a:lnTo>
                    <a:lnTo>
                      <a:pt x="17219" y="4200"/>
                    </a:lnTo>
                    <a:lnTo>
                      <a:pt x="17219" y="4391"/>
                    </a:lnTo>
                    <a:lnTo>
                      <a:pt x="16680" y="4773"/>
                    </a:lnTo>
                    <a:lnTo>
                      <a:pt x="16142" y="5345"/>
                    </a:lnTo>
                    <a:lnTo>
                      <a:pt x="16142" y="5727"/>
                    </a:lnTo>
                    <a:lnTo>
                      <a:pt x="15066" y="6109"/>
                    </a:lnTo>
                    <a:lnTo>
                      <a:pt x="15066" y="6300"/>
                    </a:lnTo>
                    <a:lnTo>
                      <a:pt x="14528" y="6873"/>
                    </a:lnTo>
                    <a:lnTo>
                      <a:pt x="14528" y="7255"/>
                    </a:lnTo>
                    <a:lnTo>
                      <a:pt x="13990" y="7636"/>
                    </a:lnTo>
                    <a:lnTo>
                      <a:pt x="13452" y="8209"/>
                    </a:lnTo>
                    <a:lnTo>
                      <a:pt x="12376" y="8782"/>
                    </a:lnTo>
                    <a:lnTo>
                      <a:pt x="12376" y="9355"/>
                    </a:lnTo>
                    <a:lnTo>
                      <a:pt x="11838" y="9927"/>
                    </a:lnTo>
                    <a:lnTo>
                      <a:pt x="10762" y="10691"/>
                    </a:lnTo>
                    <a:lnTo>
                      <a:pt x="10223" y="11455"/>
                    </a:lnTo>
                    <a:lnTo>
                      <a:pt x="9147" y="12218"/>
                    </a:lnTo>
                    <a:lnTo>
                      <a:pt x="8609" y="12982"/>
                    </a:lnTo>
                    <a:lnTo>
                      <a:pt x="7533" y="14155"/>
                    </a:lnTo>
                    <a:lnTo>
                      <a:pt x="6457" y="15109"/>
                    </a:lnTo>
                    <a:lnTo>
                      <a:pt x="4305" y="17400"/>
                    </a:lnTo>
                    <a:lnTo>
                      <a:pt x="1076" y="20073"/>
                    </a:lnTo>
                    <a:lnTo>
                      <a:pt x="0" y="21600"/>
                    </a:lnTo>
                    <a:lnTo>
                      <a:pt x="3228" y="21600"/>
                    </a:lnTo>
                    <a:lnTo>
                      <a:pt x="4843" y="20455"/>
                    </a:lnTo>
                    <a:lnTo>
                      <a:pt x="5381" y="19500"/>
                    </a:lnTo>
                    <a:lnTo>
                      <a:pt x="6457" y="18545"/>
                    </a:lnTo>
                    <a:lnTo>
                      <a:pt x="6995" y="17591"/>
                    </a:lnTo>
                    <a:lnTo>
                      <a:pt x="8071" y="16064"/>
                    </a:lnTo>
                    <a:lnTo>
                      <a:pt x="9147" y="15491"/>
                    </a:lnTo>
                    <a:lnTo>
                      <a:pt x="10223" y="13582"/>
                    </a:lnTo>
                    <a:lnTo>
                      <a:pt x="11300" y="12409"/>
                    </a:lnTo>
                    <a:lnTo>
                      <a:pt x="12376" y="11073"/>
                    </a:lnTo>
                    <a:lnTo>
                      <a:pt x="13452" y="9545"/>
                    </a:lnTo>
                    <a:lnTo>
                      <a:pt x="15066" y="7636"/>
                    </a:lnTo>
                    <a:lnTo>
                      <a:pt x="16680" y="5536"/>
                    </a:lnTo>
                    <a:lnTo>
                      <a:pt x="18910" y="3055"/>
                    </a:lnTo>
                    <a:lnTo>
                      <a:pt x="21600" y="0"/>
                    </a:lnTo>
                    <a:close/>
                  </a:path>
                </a:pathLst>
              </a:custGeom>
              <a:solidFill>
                <a:srgbClr val="B0292E"/>
              </a:solidFill>
              <a:ln w="12700" cap="flat">
                <a:noFill/>
                <a:miter lim="400000"/>
              </a:ln>
              <a:effectLst/>
            </p:spPr>
            <p:txBody>
              <a:bodyPr wrap="square" lIns="45719" tIns="45719" rIns="45719" bIns="45719" numCol="1" anchor="t">
                <a:noAutofit/>
              </a:bodyPr>
              <a:lstStyle/>
              <a:p>
                <a:pPr algn="l">
                  <a:defRPr sz="1800"/>
                </a:pPr>
                <a:endParaRPr/>
              </a:p>
            </p:txBody>
          </p:sp>
          <p:sp>
            <p:nvSpPr>
              <p:cNvPr id="359" name="Shape"/>
              <p:cNvSpPr/>
              <p:nvPr/>
            </p:nvSpPr>
            <p:spPr>
              <a:xfrm>
                <a:off x="1012825" y="3260725"/>
                <a:ext cx="434975"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496" y="764"/>
                    </a:lnTo>
                    <a:lnTo>
                      <a:pt x="20496" y="1336"/>
                    </a:lnTo>
                    <a:lnTo>
                      <a:pt x="19393" y="1718"/>
                    </a:lnTo>
                    <a:lnTo>
                      <a:pt x="18841" y="2482"/>
                    </a:lnTo>
                    <a:lnTo>
                      <a:pt x="18841" y="2864"/>
                    </a:lnTo>
                    <a:lnTo>
                      <a:pt x="18210" y="3245"/>
                    </a:lnTo>
                    <a:lnTo>
                      <a:pt x="17658" y="3627"/>
                    </a:lnTo>
                    <a:lnTo>
                      <a:pt x="17107" y="4200"/>
                    </a:lnTo>
                    <a:lnTo>
                      <a:pt x="17107" y="4391"/>
                    </a:lnTo>
                    <a:lnTo>
                      <a:pt x="16555" y="4773"/>
                    </a:lnTo>
                    <a:lnTo>
                      <a:pt x="16003" y="5345"/>
                    </a:lnTo>
                    <a:lnTo>
                      <a:pt x="16003" y="5727"/>
                    </a:lnTo>
                    <a:lnTo>
                      <a:pt x="15451" y="6109"/>
                    </a:lnTo>
                    <a:lnTo>
                      <a:pt x="14899" y="6300"/>
                    </a:lnTo>
                    <a:lnTo>
                      <a:pt x="14347" y="6873"/>
                    </a:lnTo>
                    <a:lnTo>
                      <a:pt x="14347" y="7255"/>
                    </a:lnTo>
                    <a:lnTo>
                      <a:pt x="13796" y="7636"/>
                    </a:lnTo>
                    <a:lnTo>
                      <a:pt x="11588" y="9927"/>
                    </a:lnTo>
                    <a:lnTo>
                      <a:pt x="11036" y="10691"/>
                    </a:lnTo>
                    <a:lnTo>
                      <a:pt x="9933" y="11455"/>
                    </a:lnTo>
                    <a:lnTo>
                      <a:pt x="8829" y="12982"/>
                    </a:lnTo>
                    <a:lnTo>
                      <a:pt x="7726" y="14155"/>
                    </a:lnTo>
                    <a:lnTo>
                      <a:pt x="6622" y="15109"/>
                    </a:lnTo>
                    <a:lnTo>
                      <a:pt x="4966" y="16255"/>
                    </a:lnTo>
                    <a:lnTo>
                      <a:pt x="3863" y="17400"/>
                    </a:lnTo>
                    <a:lnTo>
                      <a:pt x="1655" y="20073"/>
                    </a:lnTo>
                    <a:lnTo>
                      <a:pt x="0" y="21600"/>
                    </a:lnTo>
                    <a:lnTo>
                      <a:pt x="2759" y="21600"/>
                    </a:lnTo>
                    <a:lnTo>
                      <a:pt x="3863" y="20455"/>
                    </a:lnTo>
                    <a:lnTo>
                      <a:pt x="4415" y="20073"/>
                    </a:lnTo>
                    <a:lnTo>
                      <a:pt x="4966" y="19500"/>
                    </a:lnTo>
                    <a:lnTo>
                      <a:pt x="4966" y="18927"/>
                    </a:lnTo>
                    <a:lnTo>
                      <a:pt x="6070" y="18545"/>
                    </a:lnTo>
                    <a:lnTo>
                      <a:pt x="6070" y="18164"/>
                    </a:lnTo>
                    <a:lnTo>
                      <a:pt x="6622" y="17591"/>
                    </a:lnTo>
                    <a:lnTo>
                      <a:pt x="6622" y="16827"/>
                    </a:lnTo>
                    <a:lnTo>
                      <a:pt x="7726" y="16064"/>
                    </a:lnTo>
                    <a:lnTo>
                      <a:pt x="7726" y="15682"/>
                    </a:lnTo>
                    <a:lnTo>
                      <a:pt x="8277" y="15491"/>
                    </a:lnTo>
                    <a:lnTo>
                      <a:pt x="8829" y="14918"/>
                    </a:lnTo>
                    <a:lnTo>
                      <a:pt x="8829" y="14536"/>
                    </a:lnTo>
                    <a:lnTo>
                      <a:pt x="9381" y="14155"/>
                    </a:lnTo>
                    <a:lnTo>
                      <a:pt x="9933" y="13582"/>
                    </a:lnTo>
                    <a:lnTo>
                      <a:pt x="10485" y="12791"/>
                    </a:lnTo>
                    <a:lnTo>
                      <a:pt x="11036" y="12409"/>
                    </a:lnTo>
                    <a:lnTo>
                      <a:pt x="11588" y="11645"/>
                    </a:lnTo>
                    <a:lnTo>
                      <a:pt x="12140" y="11073"/>
                    </a:lnTo>
                    <a:lnTo>
                      <a:pt x="12140" y="10309"/>
                    </a:lnTo>
                    <a:lnTo>
                      <a:pt x="13244" y="9545"/>
                    </a:lnTo>
                    <a:lnTo>
                      <a:pt x="14347" y="8591"/>
                    </a:lnTo>
                    <a:lnTo>
                      <a:pt x="14899" y="7636"/>
                    </a:lnTo>
                    <a:lnTo>
                      <a:pt x="16003" y="6682"/>
                    </a:lnTo>
                    <a:lnTo>
                      <a:pt x="16555" y="5536"/>
                    </a:lnTo>
                    <a:lnTo>
                      <a:pt x="17658" y="4391"/>
                    </a:lnTo>
                    <a:lnTo>
                      <a:pt x="18841" y="3055"/>
                    </a:lnTo>
                    <a:lnTo>
                      <a:pt x="20496" y="1718"/>
                    </a:lnTo>
                    <a:lnTo>
                      <a:pt x="21600" y="0"/>
                    </a:lnTo>
                    <a:close/>
                  </a:path>
                </a:pathLst>
              </a:custGeom>
              <a:solidFill>
                <a:srgbClr val="C24F52"/>
              </a:solidFill>
              <a:ln w="12700" cap="flat">
                <a:noFill/>
                <a:miter lim="400000"/>
              </a:ln>
              <a:effectLst/>
            </p:spPr>
            <p:txBody>
              <a:bodyPr wrap="square" lIns="45719" tIns="45719" rIns="45719" bIns="45719" numCol="1" anchor="t">
                <a:noAutofit/>
              </a:bodyPr>
              <a:lstStyle/>
              <a:p>
                <a:pPr algn="l">
                  <a:defRPr sz="1800"/>
                </a:pPr>
                <a:endParaRPr/>
              </a:p>
            </p:txBody>
          </p:sp>
          <p:sp>
            <p:nvSpPr>
              <p:cNvPr id="360" name="Shape"/>
              <p:cNvSpPr/>
              <p:nvPr/>
            </p:nvSpPr>
            <p:spPr>
              <a:xfrm>
                <a:off x="1012825" y="3260725"/>
                <a:ext cx="434975"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496" y="764"/>
                    </a:lnTo>
                    <a:lnTo>
                      <a:pt x="20496" y="1336"/>
                    </a:lnTo>
                    <a:lnTo>
                      <a:pt x="19945" y="1718"/>
                    </a:lnTo>
                    <a:lnTo>
                      <a:pt x="19393" y="2482"/>
                    </a:lnTo>
                    <a:lnTo>
                      <a:pt x="18841" y="2864"/>
                    </a:lnTo>
                    <a:lnTo>
                      <a:pt x="18210" y="3245"/>
                    </a:lnTo>
                    <a:lnTo>
                      <a:pt x="17658" y="3627"/>
                    </a:lnTo>
                    <a:lnTo>
                      <a:pt x="17107" y="4200"/>
                    </a:lnTo>
                    <a:lnTo>
                      <a:pt x="17107" y="4391"/>
                    </a:lnTo>
                    <a:lnTo>
                      <a:pt x="16555" y="4773"/>
                    </a:lnTo>
                    <a:lnTo>
                      <a:pt x="16003" y="5345"/>
                    </a:lnTo>
                    <a:lnTo>
                      <a:pt x="16003" y="5727"/>
                    </a:lnTo>
                    <a:lnTo>
                      <a:pt x="15451" y="6109"/>
                    </a:lnTo>
                    <a:lnTo>
                      <a:pt x="14899" y="6300"/>
                    </a:lnTo>
                    <a:lnTo>
                      <a:pt x="14899" y="6873"/>
                    </a:lnTo>
                    <a:lnTo>
                      <a:pt x="13796" y="7636"/>
                    </a:lnTo>
                    <a:lnTo>
                      <a:pt x="13244" y="8209"/>
                    </a:lnTo>
                    <a:lnTo>
                      <a:pt x="13244" y="8782"/>
                    </a:lnTo>
                    <a:lnTo>
                      <a:pt x="12140" y="9355"/>
                    </a:lnTo>
                    <a:lnTo>
                      <a:pt x="11588" y="9927"/>
                    </a:lnTo>
                    <a:lnTo>
                      <a:pt x="10485" y="11455"/>
                    </a:lnTo>
                    <a:lnTo>
                      <a:pt x="9381" y="12218"/>
                    </a:lnTo>
                    <a:lnTo>
                      <a:pt x="8829" y="12982"/>
                    </a:lnTo>
                    <a:lnTo>
                      <a:pt x="7726" y="14155"/>
                    </a:lnTo>
                    <a:lnTo>
                      <a:pt x="6622" y="15109"/>
                    </a:lnTo>
                    <a:lnTo>
                      <a:pt x="6070" y="16255"/>
                    </a:lnTo>
                    <a:lnTo>
                      <a:pt x="4415" y="17400"/>
                    </a:lnTo>
                    <a:lnTo>
                      <a:pt x="2759" y="18736"/>
                    </a:lnTo>
                    <a:lnTo>
                      <a:pt x="1655" y="20073"/>
                    </a:lnTo>
                    <a:lnTo>
                      <a:pt x="0" y="21600"/>
                    </a:lnTo>
                    <a:lnTo>
                      <a:pt x="2207" y="21600"/>
                    </a:lnTo>
                    <a:lnTo>
                      <a:pt x="2759" y="21027"/>
                    </a:lnTo>
                    <a:lnTo>
                      <a:pt x="3863" y="20455"/>
                    </a:lnTo>
                    <a:lnTo>
                      <a:pt x="3863" y="20073"/>
                    </a:lnTo>
                    <a:lnTo>
                      <a:pt x="4966" y="18927"/>
                    </a:lnTo>
                    <a:lnTo>
                      <a:pt x="4966" y="18545"/>
                    </a:lnTo>
                    <a:lnTo>
                      <a:pt x="6070" y="18164"/>
                    </a:lnTo>
                    <a:lnTo>
                      <a:pt x="6070" y="17591"/>
                    </a:lnTo>
                    <a:lnTo>
                      <a:pt x="6622" y="17400"/>
                    </a:lnTo>
                    <a:lnTo>
                      <a:pt x="6622" y="16827"/>
                    </a:lnTo>
                    <a:lnTo>
                      <a:pt x="7174" y="16445"/>
                    </a:lnTo>
                    <a:lnTo>
                      <a:pt x="7174" y="16064"/>
                    </a:lnTo>
                    <a:lnTo>
                      <a:pt x="7726" y="15682"/>
                    </a:lnTo>
                    <a:lnTo>
                      <a:pt x="7726" y="15491"/>
                    </a:lnTo>
                    <a:lnTo>
                      <a:pt x="8277" y="14918"/>
                    </a:lnTo>
                    <a:lnTo>
                      <a:pt x="9381" y="14155"/>
                    </a:lnTo>
                    <a:lnTo>
                      <a:pt x="9381" y="13582"/>
                    </a:lnTo>
                    <a:lnTo>
                      <a:pt x="9933" y="12791"/>
                    </a:lnTo>
                    <a:lnTo>
                      <a:pt x="10485" y="12409"/>
                    </a:lnTo>
                    <a:lnTo>
                      <a:pt x="11036" y="11645"/>
                    </a:lnTo>
                    <a:lnTo>
                      <a:pt x="11588" y="11073"/>
                    </a:lnTo>
                    <a:lnTo>
                      <a:pt x="12140" y="10309"/>
                    </a:lnTo>
                    <a:lnTo>
                      <a:pt x="13244" y="9545"/>
                    </a:lnTo>
                    <a:lnTo>
                      <a:pt x="13796" y="8591"/>
                    </a:lnTo>
                    <a:lnTo>
                      <a:pt x="14899" y="7636"/>
                    </a:lnTo>
                    <a:lnTo>
                      <a:pt x="15451" y="6682"/>
                    </a:lnTo>
                    <a:lnTo>
                      <a:pt x="17658" y="4391"/>
                    </a:lnTo>
                    <a:lnTo>
                      <a:pt x="18841" y="3055"/>
                    </a:lnTo>
                    <a:lnTo>
                      <a:pt x="19945" y="1718"/>
                    </a:lnTo>
                    <a:lnTo>
                      <a:pt x="21600" y="0"/>
                    </a:lnTo>
                    <a:close/>
                  </a:path>
                </a:pathLst>
              </a:custGeom>
              <a:solidFill>
                <a:srgbClr val="D9787D"/>
              </a:solidFill>
              <a:ln w="12700" cap="flat">
                <a:noFill/>
                <a:miter lim="400000"/>
              </a:ln>
              <a:effectLst/>
            </p:spPr>
            <p:txBody>
              <a:bodyPr wrap="square" lIns="45719" tIns="45719" rIns="45719" bIns="45719" numCol="1" anchor="t">
                <a:noAutofit/>
              </a:bodyPr>
              <a:lstStyle/>
              <a:p>
                <a:pPr algn="l">
                  <a:defRPr sz="1800"/>
                </a:pPr>
                <a:endParaRPr/>
              </a:p>
            </p:txBody>
          </p:sp>
          <p:sp>
            <p:nvSpPr>
              <p:cNvPr id="361" name="Shape"/>
              <p:cNvSpPr/>
              <p:nvPr/>
            </p:nvSpPr>
            <p:spPr>
              <a:xfrm>
                <a:off x="1023937" y="3260725"/>
                <a:ext cx="423863"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467" y="764"/>
                    </a:lnTo>
                    <a:lnTo>
                      <a:pt x="20467" y="1336"/>
                    </a:lnTo>
                    <a:lnTo>
                      <a:pt x="19901" y="1718"/>
                    </a:lnTo>
                    <a:lnTo>
                      <a:pt x="19335" y="2482"/>
                    </a:lnTo>
                    <a:lnTo>
                      <a:pt x="18769" y="2864"/>
                    </a:lnTo>
                    <a:lnTo>
                      <a:pt x="18121" y="3245"/>
                    </a:lnTo>
                    <a:lnTo>
                      <a:pt x="17555" y="3627"/>
                    </a:lnTo>
                    <a:lnTo>
                      <a:pt x="17555" y="4200"/>
                    </a:lnTo>
                    <a:lnTo>
                      <a:pt x="16989" y="4391"/>
                    </a:lnTo>
                    <a:lnTo>
                      <a:pt x="16422" y="4773"/>
                    </a:lnTo>
                    <a:lnTo>
                      <a:pt x="16422" y="5345"/>
                    </a:lnTo>
                    <a:lnTo>
                      <a:pt x="15856" y="5727"/>
                    </a:lnTo>
                    <a:lnTo>
                      <a:pt x="15856" y="6109"/>
                    </a:lnTo>
                    <a:lnTo>
                      <a:pt x="14724" y="6300"/>
                    </a:lnTo>
                    <a:lnTo>
                      <a:pt x="14724" y="6873"/>
                    </a:lnTo>
                    <a:lnTo>
                      <a:pt x="14157" y="7255"/>
                    </a:lnTo>
                    <a:lnTo>
                      <a:pt x="14157" y="7636"/>
                    </a:lnTo>
                    <a:lnTo>
                      <a:pt x="13025" y="8782"/>
                    </a:lnTo>
                    <a:lnTo>
                      <a:pt x="11892" y="9355"/>
                    </a:lnTo>
                    <a:lnTo>
                      <a:pt x="11892" y="9927"/>
                    </a:lnTo>
                    <a:lnTo>
                      <a:pt x="11326" y="10691"/>
                    </a:lnTo>
                    <a:lnTo>
                      <a:pt x="9061" y="12218"/>
                    </a:lnTo>
                    <a:lnTo>
                      <a:pt x="8494" y="12982"/>
                    </a:lnTo>
                    <a:lnTo>
                      <a:pt x="7362" y="14155"/>
                    </a:lnTo>
                    <a:lnTo>
                      <a:pt x="6796" y="15109"/>
                    </a:lnTo>
                    <a:lnTo>
                      <a:pt x="4530" y="17400"/>
                    </a:lnTo>
                    <a:lnTo>
                      <a:pt x="3398" y="18736"/>
                    </a:lnTo>
                    <a:lnTo>
                      <a:pt x="1699" y="20073"/>
                    </a:lnTo>
                    <a:lnTo>
                      <a:pt x="0" y="21600"/>
                    </a:lnTo>
                    <a:lnTo>
                      <a:pt x="1699" y="21600"/>
                    </a:lnTo>
                    <a:lnTo>
                      <a:pt x="2265" y="21027"/>
                    </a:lnTo>
                    <a:lnTo>
                      <a:pt x="2265" y="20455"/>
                    </a:lnTo>
                    <a:lnTo>
                      <a:pt x="3398" y="20073"/>
                    </a:lnTo>
                    <a:lnTo>
                      <a:pt x="3398" y="19500"/>
                    </a:lnTo>
                    <a:lnTo>
                      <a:pt x="3964" y="18927"/>
                    </a:lnTo>
                    <a:lnTo>
                      <a:pt x="5097" y="18164"/>
                    </a:lnTo>
                    <a:lnTo>
                      <a:pt x="5663" y="17591"/>
                    </a:lnTo>
                    <a:lnTo>
                      <a:pt x="5663" y="17400"/>
                    </a:lnTo>
                    <a:lnTo>
                      <a:pt x="6229" y="16827"/>
                    </a:lnTo>
                    <a:lnTo>
                      <a:pt x="6229" y="16445"/>
                    </a:lnTo>
                    <a:lnTo>
                      <a:pt x="6796" y="16064"/>
                    </a:lnTo>
                    <a:lnTo>
                      <a:pt x="6796" y="15682"/>
                    </a:lnTo>
                    <a:lnTo>
                      <a:pt x="7362" y="15491"/>
                    </a:lnTo>
                    <a:lnTo>
                      <a:pt x="7362" y="14918"/>
                    </a:lnTo>
                    <a:lnTo>
                      <a:pt x="8494" y="14536"/>
                    </a:lnTo>
                    <a:lnTo>
                      <a:pt x="8494" y="14155"/>
                    </a:lnTo>
                    <a:lnTo>
                      <a:pt x="9061" y="13582"/>
                    </a:lnTo>
                    <a:lnTo>
                      <a:pt x="9627" y="12791"/>
                    </a:lnTo>
                    <a:lnTo>
                      <a:pt x="10193" y="12409"/>
                    </a:lnTo>
                    <a:lnTo>
                      <a:pt x="10760" y="11645"/>
                    </a:lnTo>
                    <a:lnTo>
                      <a:pt x="11326" y="11073"/>
                    </a:lnTo>
                    <a:lnTo>
                      <a:pt x="11892" y="10309"/>
                    </a:lnTo>
                    <a:lnTo>
                      <a:pt x="13025" y="9545"/>
                    </a:lnTo>
                    <a:lnTo>
                      <a:pt x="14157" y="7636"/>
                    </a:lnTo>
                    <a:lnTo>
                      <a:pt x="15290" y="6682"/>
                    </a:lnTo>
                    <a:lnTo>
                      <a:pt x="17555" y="4391"/>
                    </a:lnTo>
                    <a:lnTo>
                      <a:pt x="18769" y="3055"/>
                    </a:lnTo>
                    <a:lnTo>
                      <a:pt x="19901" y="1718"/>
                    </a:lnTo>
                    <a:lnTo>
                      <a:pt x="21600" y="0"/>
                    </a:lnTo>
                    <a:close/>
                  </a:path>
                </a:pathLst>
              </a:custGeom>
              <a:solidFill>
                <a:srgbClr val="EDA0A3"/>
              </a:solidFill>
              <a:ln w="12700" cap="flat">
                <a:noFill/>
                <a:miter lim="400000"/>
              </a:ln>
              <a:effectLst/>
            </p:spPr>
            <p:txBody>
              <a:bodyPr wrap="square" lIns="45719" tIns="45719" rIns="45719" bIns="45719" numCol="1" anchor="t">
                <a:noAutofit/>
              </a:bodyPr>
              <a:lstStyle/>
              <a:p>
                <a:pPr algn="l">
                  <a:defRPr sz="1800"/>
                </a:pPr>
                <a:endParaRPr/>
              </a:p>
            </p:txBody>
          </p:sp>
          <p:sp>
            <p:nvSpPr>
              <p:cNvPr id="362" name="Triangle"/>
              <p:cNvSpPr/>
              <p:nvPr/>
            </p:nvSpPr>
            <p:spPr>
              <a:xfrm>
                <a:off x="1035050" y="3260725"/>
                <a:ext cx="412750" cy="12573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582" y="21600"/>
                    </a:lnTo>
                    <a:lnTo>
                      <a:pt x="21600" y="0"/>
                    </a:lnTo>
                    <a:close/>
                  </a:path>
                </a:pathLst>
              </a:custGeom>
              <a:solidFill>
                <a:srgbClr val="FFC7C7"/>
              </a:solidFill>
              <a:ln w="12700" cap="flat">
                <a:noFill/>
                <a:miter lim="400000"/>
              </a:ln>
              <a:effectLst/>
            </p:spPr>
            <p:txBody>
              <a:bodyPr wrap="square" lIns="45719" tIns="45719" rIns="45719" bIns="45719" numCol="1" anchor="t">
                <a:noAutofit/>
              </a:bodyPr>
              <a:lstStyle/>
              <a:p>
                <a:pPr algn="l">
                  <a:defRPr sz="1800"/>
                </a:pPr>
                <a:endParaRPr/>
              </a:p>
            </p:txBody>
          </p:sp>
          <p:sp>
            <p:nvSpPr>
              <p:cNvPr id="363" name="Triangle"/>
              <p:cNvSpPr/>
              <p:nvPr/>
            </p:nvSpPr>
            <p:spPr>
              <a:xfrm>
                <a:off x="1447800" y="3260725"/>
                <a:ext cx="444500"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17280" y="21600"/>
                    </a:lnTo>
                    <a:lnTo>
                      <a:pt x="0" y="0"/>
                    </a:lnTo>
                    <a:close/>
                  </a:path>
                </a:pathLst>
              </a:custGeom>
              <a:solidFill>
                <a:srgbClr val="8F8F00"/>
              </a:solidFill>
              <a:ln w="12700" cap="flat">
                <a:noFill/>
                <a:miter lim="400000"/>
              </a:ln>
              <a:effectLst/>
            </p:spPr>
            <p:txBody>
              <a:bodyPr wrap="square" lIns="45719" tIns="45719" rIns="45719" bIns="45719" numCol="1" anchor="t">
                <a:noAutofit/>
              </a:bodyPr>
              <a:lstStyle/>
              <a:p>
                <a:pPr algn="l">
                  <a:defRPr sz="1800"/>
                </a:pPr>
                <a:endParaRPr/>
              </a:p>
            </p:txBody>
          </p:sp>
          <p:sp>
            <p:nvSpPr>
              <p:cNvPr id="364" name="Shape"/>
              <p:cNvSpPr/>
              <p:nvPr/>
            </p:nvSpPr>
            <p:spPr>
              <a:xfrm>
                <a:off x="1447800" y="3260725"/>
                <a:ext cx="43338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54" y="764"/>
                    </a:lnTo>
                    <a:lnTo>
                      <a:pt x="1108" y="1336"/>
                    </a:lnTo>
                    <a:lnTo>
                      <a:pt x="1662" y="1718"/>
                    </a:lnTo>
                    <a:lnTo>
                      <a:pt x="2215" y="2482"/>
                    </a:lnTo>
                    <a:lnTo>
                      <a:pt x="2769" y="2864"/>
                    </a:lnTo>
                    <a:lnTo>
                      <a:pt x="2769" y="3245"/>
                    </a:lnTo>
                    <a:lnTo>
                      <a:pt x="3877" y="3627"/>
                    </a:lnTo>
                    <a:lnTo>
                      <a:pt x="3877" y="4200"/>
                    </a:lnTo>
                    <a:lnTo>
                      <a:pt x="4431" y="4391"/>
                    </a:lnTo>
                    <a:lnTo>
                      <a:pt x="4431" y="4773"/>
                    </a:lnTo>
                    <a:lnTo>
                      <a:pt x="4985" y="5345"/>
                    </a:lnTo>
                    <a:lnTo>
                      <a:pt x="6092" y="5727"/>
                    </a:lnTo>
                    <a:lnTo>
                      <a:pt x="6092" y="6109"/>
                    </a:lnTo>
                    <a:lnTo>
                      <a:pt x="6646" y="6300"/>
                    </a:lnTo>
                    <a:lnTo>
                      <a:pt x="6646" y="6873"/>
                    </a:lnTo>
                    <a:lnTo>
                      <a:pt x="7754" y="7636"/>
                    </a:lnTo>
                    <a:lnTo>
                      <a:pt x="9969" y="9927"/>
                    </a:lnTo>
                    <a:lnTo>
                      <a:pt x="10523" y="10691"/>
                    </a:lnTo>
                    <a:lnTo>
                      <a:pt x="11631" y="11455"/>
                    </a:lnTo>
                    <a:lnTo>
                      <a:pt x="12185" y="12218"/>
                    </a:lnTo>
                    <a:lnTo>
                      <a:pt x="13292" y="12982"/>
                    </a:lnTo>
                    <a:lnTo>
                      <a:pt x="14400" y="14155"/>
                    </a:lnTo>
                    <a:lnTo>
                      <a:pt x="14954" y="15109"/>
                    </a:lnTo>
                    <a:lnTo>
                      <a:pt x="16615" y="16255"/>
                    </a:lnTo>
                    <a:lnTo>
                      <a:pt x="17723" y="17400"/>
                    </a:lnTo>
                    <a:lnTo>
                      <a:pt x="18831" y="18736"/>
                    </a:lnTo>
                    <a:lnTo>
                      <a:pt x="20492" y="20073"/>
                    </a:lnTo>
                    <a:lnTo>
                      <a:pt x="21600" y="21600"/>
                    </a:lnTo>
                    <a:lnTo>
                      <a:pt x="18277" y="21600"/>
                    </a:lnTo>
                    <a:lnTo>
                      <a:pt x="17169" y="20455"/>
                    </a:lnTo>
                    <a:lnTo>
                      <a:pt x="16062" y="19500"/>
                    </a:lnTo>
                    <a:lnTo>
                      <a:pt x="14954" y="17591"/>
                    </a:lnTo>
                    <a:lnTo>
                      <a:pt x="14400" y="16827"/>
                    </a:lnTo>
                    <a:lnTo>
                      <a:pt x="13292" y="16064"/>
                    </a:lnTo>
                    <a:lnTo>
                      <a:pt x="12738" y="15491"/>
                    </a:lnTo>
                    <a:lnTo>
                      <a:pt x="11631" y="13582"/>
                    </a:lnTo>
                    <a:lnTo>
                      <a:pt x="9969" y="12409"/>
                    </a:lnTo>
                    <a:lnTo>
                      <a:pt x="9415" y="11073"/>
                    </a:lnTo>
                    <a:lnTo>
                      <a:pt x="7754" y="9545"/>
                    </a:lnTo>
                    <a:lnTo>
                      <a:pt x="6646" y="7636"/>
                    </a:lnTo>
                    <a:lnTo>
                      <a:pt x="4431" y="5536"/>
                    </a:lnTo>
                    <a:lnTo>
                      <a:pt x="2215" y="3055"/>
                    </a:lnTo>
                    <a:lnTo>
                      <a:pt x="0" y="0"/>
                    </a:lnTo>
                    <a:close/>
                  </a:path>
                </a:pathLst>
              </a:custGeom>
              <a:solidFill>
                <a:srgbClr val="A6A631"/>
              </a:solidFill>
              <a:ln w="12700" cap="flat">
                <a:noFill/>
                <a:miter lim="400000"/>
              </a:ln>
              <a:effectLst/>
            </p:spPr>
            <p:txBody>
              <a:bodyPr wrap="square" lIns="45719" tIns="45719" rIns="45719" bIns="45719" numCol="1" anchor="t">
                <a:noAutofit/>
              </a:bodyPr>
              <a:lstStyle/>
              <a:p>
                <a:pPr algn="l">
                  <a:defRPr sz="1800"/>
                </a:pPr>
                <a:endParaRPr/>
              </a:p>
            </p:txBody>
          </p:sp>
          <p:sp>
            <p:nvSpPr>
              <p:cNvPr id="365" name="Shape"/>
              <p:cNvSpPr/>
              <p:nvPr/>
            </p:nvSpPr>
            <p:spPr>
              <a:xfrm>
                <a:off x="1447800" y="3260725"/>
                <a:ext cx="433388"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54" y="764"/>
                    </a:lnTo>
                    <a:lnTo>
                      <a:pt x="1108" y="1336"/>
                    </a:lnTo>
                    <a:lnTo>
                      <a:pt x="1662" y="1718"/>
                    </a:lnTo>
                    <a:lnTo>
                      <a:pt x="2215" y="2482"/>
                    </a:lnTo>
                    <a:lnTo>
                      <a:pt x="2769" y="2864"/>
                    </a:lnTo>
                    <a:lnTo>
                      <a:pt x="2769" y="3245"/>
                    </a:lnTo>
                    <a:lnTo>
                      <a:pt x="3877" y="3627"/>
                    </a:lnTo>
                    <a:lnTo>
                      <a:pt x="3877" y="4200"/>
                    </a:lnTo>
                    <a:lnTo>
                      <a:pt x="4431" y="4391"/>
                    </a:lnTo>
                    <a:lnTo>
                      <a:pt x="4431" y="4773"/>
                    </a:lnTo>
                    <a:lnTo>
                      <a:pt x="4985" y="5345"/>
                    </a:lnTo>
                    <a:lnTo>
                      <a:pt x="6092" y="6109"/>
                    </a:lnTo>
                    <a:lnTo>
                      <a:pt x="6092" y="6300"/>
                    </a:lnTo>
                    <a:lnTo>
                      <a:pt x="6646" y="6873"/>
                    </a:lnTo>
                    <a:lnTo>
                      <a:pt x="7200" y="7255"/>
                    </a:lnTo>
                    <a:lnTo>
                      <a:pt x="7200" y="7636"/>
                    </a:lnTo>
                    <a:lnTo>
                      <a:pt x="7754" y="8209"/>
                    </a:lnTo>
                    <a:lnTo>
                      <a:pt x="8862" y="8782"/>
                    </a:lnTo>
                    <a:lnTo>
                      <a:pt x="9969" y="9927"/>
                    </a:lnTo>
                    <a:lnTo>
                      <a:pt x="9969" y="10691"/>
                    </a:lnTo>
                    <a:lnTo>
                      <a:pt x="11631" y="11455"/>
                    </a:lnTo>
                    <a:lnTo>
                      <a:pt x="12185" y="12218"/>
                    </a:lnTo>
                    <a:lnTo>
                      <a:pt x="13292" y="12982"/>
                    </a:lnTo>
                    <a:lnTo>
                      <a:pt x="13846" y="14155"/>
                    </a:lnTo>
                    <a:lnTo>
                      <a:pt x="14954" y="15109"/>
                    </a:lnTo>
                    <a:lnTo>
                      <a:pt x="17169" y="17400"/>
                    </a:lnTo>
                    <a:lnTo>
                      <a:pt x="18831" y="18736"/>
                    </a:lnTo>
                    <a:lnTo>
                      <a:pt x="19938" y="20073"/>
                    </a:lnTo>
                    <a:lnTo>
                      <a:pt x="21600" y="21600"/>
                    </a:lnTo>
                    <a:lnTo>
                      <a:pt x="18831" y="21600"/>
                    </a:lnTo>
                    <a:lnTo>
                      <a:pt x="18277" y="21027"/>
                    </a:lnTo>
                    <a:lnTo>
                      <a:pt x="17169" y="20455"/>
                    </a:lnTo>
                    <a:lnTo>
                      <a:pt x="17169" y="20073"/>
                    </a:lnTo>
                    <a:lnTo>
                      <a:pt x="16062" y="18927"/>
                    </a:lnTo>
                    <a:lnTo>
                      <a:pt x="16062" y="18545"/>
                    </a:lnTo>
                    <a:lnTo>
                      <a:pt x="14954" y="18164"/>
                    </a:lnTo>
                    <a:lnTo>
                      <a:pt x="14954" y="17591"/>
                    </a:lnTo>
                    <a:lnTo>
                      <a:pt x="14400" y="17400"/>
                    </a:lnTo>
                    <a:lnTo>
                      <a:pt x="14400" y="16445"/>
                    </a:lnTo>
                    <a:lnTo>
                      <a:pt x="13292" y="15682"/>
                    </a:lnTo>
                    <a:lnTo>
                      <a:pt x="13292" y="15491"/>
                    </a:lnTo>
                    <a:lnTo>
                      <a:pt x="12738" y="14918"/>
                    </a:lnTo>
                    <a:lnTo>
                      <a:pt x="12185" y="14536"/>
                    </a:lnTo>
                    <a:lnTo>
                      <a:pt x="12185" y="14155"/>
                    </a:lnTo>
                    <a:lnTo>
                      <a:pt x="11631" y="13582"/>
                    </a:lnTo>
                    <a:lnTo>
                      <a:pt x="11077" y="12791"/>
                    </a:lnTo>
                    <a:lnTo>
                      <a:pt x="10523" y="12409"/>
                    </a:lnTo>
                    <a:lnTo>
                      <a:pt x="9969" y="11645"/>
                    </a:lnTo>
                    <a:lnTo>
                      <a:pt x="9415" y="11073"/>
                    </a:lnTo>
                    <a:lnTo>
                      <a:pt x="8862" y="10309"/>
                    </a:lnTo>
                    <a:lnTo>
                      <a:pt x="7754" y="9545"/>
                    </a:lnTo>
                    <a:lnTo>
                      <a:pt x="6646" y="7636"/>
                    </a:lnTo>
                    <a:lnTo>
                      <a:pt x="5538" y="6682"/>
                    </a:lnTo>
                    <a:lnTo>
                      <a:pt x="4431" y="5536"/>
                    </a:lnTo>
                    <a:lnTo>
                      <a:pt x="3877" y="4391"/>
                    </a:lnTo>
                    <a:lnTo>
                      <a:pt x="2215" y="3055"/>
                    </a:lnTo>
                    <a:lnTo>
                      <a:pt x="1108" y="1718"/>
                    </a:lnTo>
                    <a:lnTo>
                      <a:pt x="0" y="0"/>
                    </a:lnTo>
                    <a:close/>
                  </a:path>
                </a:pathLst>
              </a:custGeom>
              <a:solidFill>
                <a:srgbClr val="BFBF63"/>
              </a:solidFill>
              <a:ln w="12700" cap="flat">
                <a:noFill/>
                <a:miter lim="400000"/>
              </a:ln>
              <a:effectLst/>
            </p:spPr>
            <p:txBody>
              <a:bodyPr wrap="square" lIns="45719" tIns="45719" rIns="45719" bIns="45719" numCol="1" anchor="t">
                <a:noAutofit/>
              </a:bodyPr>
              <a:lstStyle/>
              <a:p>
                <a:pPr algn="l">
                  <a:defRPr sz="1800"/>
                </a:pPr>
                <a:endParaRPr/>
              </a:p>
            </p:txBody>
          </p:sp>
          <p:sp>
            <p:nvSpPr>
              <p:cNvPr id="366" name="Shape"/>
              <p:cNvSpPr/>
              <p:nvPr/>
            </p:nvSpPr>
            <p:spPr>
              <a:xfrm>
                <a:off x="1447800" y="3260725"/>
                <a:ext cx="422275"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8" y="764"/>
                    </a:lnTo>
                    <a:lnTo>
                      <a:pt x="1137" y="1336"/>
                    </a:lnTo>
                    <a:lnTo>
                      <a:pt x="1705" y="1718"/>
                    </a:lnTo>
                    <a:lnTo>
                      <a:pt x="2274" y="2482"/>
                    </a:lnTo>
                    <a:lnTo>
                      <a:pt x="2842" y="2864"/>
                    </a:lnTo>
                    <a:lnTo>
                      <a:pt x="2842" y="3245"/>
                    </a:lnTo>
                    <a:lnTo>
                      <a:pt x="3979" y="3627"/>
                    </a:lnTo>
                    <a:lnTo>
                      <a:pt x="3979" y="4200"/>
                    </a:lnTo>
                    <a:lnTo>
                      <a:pt x="4547" y="4391"/>
                    </a:lnTo>
                    <a:lnTo>
                      <a:pt x="4547" y="4773"/>
                    </a:lnTo>
                    <a:lnTo>
                      <a:pt x="5116" y="5345"/>
                    </a:lnTo>
                    <a:lnTo>
                      <a:pt x="6253" y="6109"/>
                    </a:lnTo>
                    <a:lnTo>
                      <a:pt x="6253" y="6300"/>
                    </a:lnTo>
                    <a:lnTo>
                      <a:pt x="6821" y="6873"/>
                    </a:lnTo>
                    <a:lnTo>
                      <a:pt x="6821" y="7255"/>
                    </a:lnTo>
                    <a:lnTo>
                      <a:pt x="7389" y="7636"/>
                    </a:lnTo>
                    <a:lnTo>
                      <a:pt x="7958" y="8209"/>
                    </a:lnTo>
                    <a:lnTo>
                      <a:pt x="9095" y="8782"/>
                    </a:lnTo>
                    <a:lnTo>
                      <a:pt x="9095" y="9355"/>
                    </a:lnTo>
                    <a:lnTo>
                      <a:pt x="9663" y="9927"/>
                    </a:lnTo>
                    <a:lnTo>
                      <a:pt x="10232" y="10691"/>
                    </a:lnTo>
                    <a:lnTo>
                      <a:pt x="11368" y="11455"/>
                    </a:lnTo>
                    <a:lnTo>
                      <a:pt x="11937" y="12218"/>
                    </a:lnTo>
                    <a:lnTo>
                      <a:pt x="13074" y="12982"/>
                    </a:lnTo>
                    <a:lnTo>
                      <a:pt x="14211" y="14155"/>
                    </a:lnTo>
                    <a:lnTo>
                      <a:pt x="14779" y="15109"/>
                    </a:lnTo>
                    <a:lnTo>
                      <a:pt x="16484" y="16255"/>
                    </a:lnTo>
                    <a:lnTo>
                      <a:pt x="17621" y="17400"/>
                    </a:lnTo>
                    <a:lnTo>
                      <a:pt x="19895" y="20073"/>
                    </a:lnTo>
                    <a:lnTo>
                      <a:pt x="21600" y="21600"/>
                    </a:lnTo>
                    <a:lnTo>
                      <a:pt x="19326" y="21600"/>
                    </a:lnTo>
                    <a:lnTo>
                      <a:pt x="18758" y="21027"/>
                    </a:lnTo>
                    <a:lnTo>
                      <a:pt x="18758" y="20455"/>
                    </a:lnTo>
                    <a:lnTo>
                      <a:pt x="17621" y="20073"/>
                    </a:lnTo>
                    <a:lnTo>
                      <a:pt x="17621" y="19500"/>
                    </a:lnTo>
                    <a:lnTo>
                      <a:pt x="17053" y="18927"/>
                    </a:lnTo>
                    <a:lnTo>
                      <a:pt x="16484" y="18545"/>
                    </a:lnTo>
                    <a:lnTo>
                      <a:pt x="16484" y="18164"/>
                    </a:lnTo>
                    <a:lnTo>
                      <a:pt x="15347" y="17591"/>
                    </a:lnTo>
                    <a:lnTo>
                      <a:pt x="15347" y="17400"/>
                    </a:lnTo>
                    <a:lnTo>
                      <a:pt x="14779" y="16827"/>
                    </a:lnTo>
                    <a:lnTo>
                      <a:pt x="14779" y="16445"/>
                    </a:lnTo>
                    <a:lnTo>
                      <a:pt x="14211" y="16064"/>
                    </a:lnTo>
                    <a:lnTo>
                      <a:pt x="14211" y="15682"/>
                    </a:lnTo>
                    <a:lnTo>
                      <a:pt x="13642" y="15491"/>
                    </a:lnTo>
                    <a:lnTo>
                      <a:pt x="13642" y="14918"/>
                    </a:lnTo>
                    <a:lnTo>
                      <a:pt x="12505" y="14536"/>
                    </a:lnTo>
                    <a:lnTo>
                      <a:pt x="12505" y="14155"/>
                    </a:lnTo>
                    <a:lnTo>
                      <a:pt x="11937" y="13582"/>
                    </a:lnTo>
                    <a:lnTo>
                      <a:pt x="11937" y="12791"/>
                    </a:lnTo>
                    <a:lnTo>
                      <a:pt x="10232" y="11645"/>
                    </a:lnTo>
                    <a:lnTo>
                      <a:pt x="9663" y="11073"/>
                    </a:lnTo>
                    <a:lnTo>
                      <a:pt x="8526" y="9545"/>
                    </a:lnTo>
                    <a:lnTo>
                      <a:pt x="7389" y="8591"/>
                    </a:lnTo>
                    <a:lnTo>
                      <a:pt x="6253" y="6682"/>
                    </a:lnTo>
                    <a:lnTo>
                      <a:pt x="4547" y="5536"/>
                    </a:lnTo>
                    <a:lnTo>
                      <a:pt x="3979" y="4391"/>
                    </a:lnTo>
                    <a:lnTo>
                      <a:pt x="2274" y="3055"/>
                    </a:lnTo>
                    <a:lnTo>
                      <a:pt x="1137" y="1718"/>
                    </a:lnTo>
                    <a:lnTo>
                      <a:pt x="0" y="0"/>
                    </a:lnTo>
                    <a:close/>
                  </a:path>
                </a:pathLst>
              </a:custGeom>
              <a:solidFill>
                <a:srgbClr val="D4D18F"/>
              </a:solidFill>
              <a:ln w="12700" cap="flat">
                <a:noFill/>
                <a:miter lim="400000"/>
              </a:ln>
              <a:effectLst/>
            </p:spPr>
            <p:txBody>
              <a:bodyPr wrap="square" lIns="45719" tIns="45719" rIns="45719" bIns="45719" numCol="1" anchor="t">
                <a:noAutofit/>
              </a:bodyPr>
              <a:lstStyle/>
              <a:p>
                <a:pPr algn="l">
                  <a:defRPr sz="1800"/>
                </a:pPr>
                <a:endParaRPr/>
              </a:p>
            </p:txBody>
          </p:sp>
          <p:sp>
            <p:nvSpPr>
              <p:cNvPr id="367" name="Shape"/>
              <p:cNvSpPr/>
              <p:nvPr/>
            </p:nvSpPr>
            <p:spPr>
              <a:xfrm>
                <a:off x="1447800" y="3260725"/>
                <a:ext cx="422275"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68" y="764"/>
                    </a:lnTo>
                    <a:lnTo>
                      <a:pt x="1137" y="1336"/>
                    </a:lnTo>
                    <a:lnTo>
                      <a:pt x="1705" y="1718"/>
                    </a:lnTo>
                    <a:lnTo>
                      <a:pt x="2274" y="2482"/>
                    </a:lnTo>
                    <a:lnTo>
                      <a:pt x="2842" y="2864"/>
                    </a:lnTo>
                    <a:lnTo>
                      <a:pt x="2842" y="3245"/>
                    </a:lnTo>
                    <a:lnTo>
                      <a:pt x="3411" y="3627"/>
                    </a:lnTo>
                    <a:lnTo>
                      <a:pt x="3979" y="4200"/>
                    </a:lnTo>
                    <a:lnTo>
                      <a:pt x="4547" y="4391"/>
                    </a:lnTo>
                    <a:lnTo>
                      <a:pt x="4547" y="4773"/>
                    </a:lnTo>
                    <a:lnTo>
                      <a:pt x="5116" y="5345"/>
                    </a:lnTo>
                    <a:lnTo>
                      <a:pt x="5116" y="5727"/>
                    </a:lnTo>
                    <a:lnTo>
                      <a:pt x="6253" y="6109"/>
                    </a:lnTo>
                    <a:lnTo>
                      <a:pt x="6253" y="6300"/>
                    </a:lnTo>
                    <a:lnTo>
                      <a:pt x="6821" y="6873"/>
                    </a:lnTo>
                    <a:lnTo>
                      <a:pt x="6821" y="7255"/>
                    </a:lnTo>
                    <a:lnTo>
                      <a:pt x="7389" y="7636"/>
                    </a:lnTo>
                    <a:lnTo>
                      <a:pt x="9663" y="9927"/>
                    </a:lnTo>
                    <a:lnTo>
                      <a:pt x="10232" y="10691"/>
                    </a:lnTo>
                    <a:lnTo>
                      <a:pt x="11368" y="11455"/>
                    </a:lnTo>
                    <a:lnTo>
                      <a:pt x="12505" y="12982"/>
                    </a:lnTo>
                    <a:lnTo>
                      <a:pt x="13642" y="14155"/>
                    </a:lnTo>
                    <a:lnTo>
                      <a:pt x="14779" y="15109"/>
                    </a:lnTo>
                    <a:lnTo>
                      <a:pt x="15347" y="16255"/>
                    </a:lnTo>
                    <a:lnTo>
                      <a:pt x="17053" y="17400"/>
                    </a:lnTo>
                    <a:lnTo>
                      <a:pt x="18758" y="18736"/>
                    </a:lnTo>
                    <a:lnTo>
                      <a:pt x="19895" y="20073"/>
                    </a:lnTo>
                    <a:lnTo>
                      <a:pt x="21600" y="21600"/>
                    </a:lnTo>
                    <a:lnTo>
                      <a:pt x="19895" y="21600"/>
                    </a:lnTo>
                    <a:lnTo>
                      <a:pt x="18758" y="20455"/>
                    </a:lnTo>
                    <a:lnTo>
                      <a:pt x="18189" y="20073"/>
                    </a:lnTo>
                    <a:lnTo>
                      <a:pt x="17053" y="18927"/>
                    </a:lnTo>
                    <a:lnTo>
                      <a:pt x="17053" y="18545"/>
                    </a:lnTo>
                    <a:lnTo>
                      <a:pt x="16484" y="18164"/>
                    </a:lnTo>
                    <a:lnTo>
                      <a:pt x="15916" y="17591"/>
                    </a:lnTo>
                    <a:lnTo>
                      <a:pt x="15347" y="17400"/>
                    </a:lnTo>
                    <a:lnTo>
                      <a:pt x="15347" y="16827"/>
                    </a:lnTo>
                    <a:lnTo>
                      <a:pt x="14779" y="16445"/>
                    </a:lnTo>
                    <a:lnTo>
                      <a:pt x="14779" y="16064"/>
                    </a:lnTo>
                    <a:lnTo>
                      <a:pt x="14211" y="15682"/>
                    </a:lnTo>
                    <a:lnTo>
                      <a:pt x="14211" y="15491"/>
                    </a:lnTo>
                    <a:lnTo>
                      <a:pt x="13642" y="14918"/>
                    </a:lnTo>
                    <a:lnTo>
                      <a:pt x="12505" y="14155"/>
                    </a:lnTo>
                    <a:lnTo>
                      <a:pt x="12505" y="13582"/>
                    </a:lnTo>
                    <a:lnTo>
                      <a:pt x="11937" y="12791"/>
                    </a:lnTo>
                    <a:lnTo>
                      <a:pt x="10232" y="11645"/>
                    </a:lnTo>
                    <a:lnTo>
                      <a:pt x="9663" y="11073"/>
                    </a:lnTo>
                    <a:lnTo>
                      <a:pt x="9663" y="10309"/>
                    </a:lnTo>
                    <a:lnTo>
                      <a:pt x="8526" y="9545"/>
                    </a:lnTo>
                    <a:lnTo>
                      <a:pt x="7389" y="8591"/>
                    </a:lnTo>
                    <a:lnTo>
                      <a:pt x="6253" y="6682"/>
                    </a:lnTo>
                    <a:lnTo>
                      <a:pt x="4547" y="5536"/>
                    </a:lnTo>
                    <a:lnTo>
                      <a:pt x="3979" y="4391"/>
                    </a:lnTo>
                    <a:lnTo>
                      <a:pt x="2842" y="3055"/>
                    </a:lnTo>
                    <a:lnTo>
                      <a:pt x="1137" y="1718"/>
                    </a:lnTo>
                    <a:lnTo>
                      <a:pt x="0" y="0"/>
                    </a:lnTo>
                    <a:close/>
                  </a:path>
                </a:pathLst>
              </a:custGeom>
              <a:solidFill>
                <a:srgbClr val="EBE8C0"/>
              </a:solidFill>
              <a:ln w="12700" cap="flat">
                <a:noFill/>
                <a:miter lim="400000"/>
              </a:ln>
              <a:effectLst/>
            </p:spPr>
            <p:txBody>
              <a:bodyPr wrap="square" lIns="45719" tIns="45719" rIns="45719" bIns="45719" numCol="1" anchor="t">
                <a:noAutofit/>
              </a:bodyPr>
              <a:lstStyle/>
              <a:p>
                <a:pPr algn="l">
                  <a:defRPr sz="1800"/>
                </a:pPr>
                <a:endParaRPr/>
              </a:p>
            </p:txBody>
          </p:sp>
          <p:sp>
            <p:nvSpPr>
              <p:cNvPr id="368" name="Triangle"/>
              <p:cNvSpPr/>
              <p:nvPr/>
            </p:nvSpPr>
            <p:spPr>
              <a:xfrm>
                <a:off x="1447800" y="3260725"/>
                <a:ext cx="411163" cy="1257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lnTo>
                      <a:pt x="20432" y="21600"/>
                    </a:lnTo>
                    <a:lnTo>
                      <a:pt x="0" y="0"/>
                    </a:lnTo>
                    <a:close/>
                  </a:path>
                </a:pathLst>
              </a:custGeom>
              <a:solidFill>
                <a:srgbClr val="FFFFF0"/>
              </a:solidFill>
              <a:ln w="12700" cap="flat">
                <a:noFill/>
                <a:miter lim="400000"/>
              </a:ln>
              <a:effectLst/>
            </p:spPr>
            <p:txBody>
              <a:bodyPr wrap="square" lIns="45719" tIns="45719" rIns="45719" bIns="45719" numCol="1" anchor="t">
                <a:noAutofit/>
              </a:bodyPr>
              <a:lstStyle/>
              <a:p>
                <a:pPr algn="l">
                  <a:defRPr sz="1800"/>
                </a:pPr>
                <a:endParaRPr/>
              </a:p>
            </p:txBody>
          </p:sp>
        </p:grpSp>
        <p:sp>
          <p:nvSpPr>
            <p:cNvPr id="370" name="Table 1.1 cont."/>
            <p:cNvSpPr txBox="1"/>
            <p:nvPr/>
          </p:nvSpPr>
          <p:spPr>
            <a:xfrm>
              <a:off x="242887" y="0"/>
              <a:ext cx="1804604" cy="368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800"/>
              </a:lvl1pPr>
            </a:lstStyle>
            <a:p>
              <a:r>
                <a:t>Table 1.1 cont.</a:t>
              </a:r>
            </a:p>
          </p:txBody>
        </p:sp>
        <p:sp>
          <p:nvSpPr>
            <p:cNvPr id="371" name="DISTRIBUTION RESEARCH…"/>
            <p:cNvSpPr txBox="1"/>
            <p:nvPr/>
          </p:nvSpPr>
          <p:spPr>
            <a:xfrm>
              <a:off x="0" y="485775"/>
              <a:ext cx="5861050" cy="40462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p>
              <a:pPr marL="190500" indent="-190500" algn="l">
                <a:spcBef>
                  <a:spcPts val="1000"/>
                </a:spcBef>
                <a:defRPr sz="1800" b="1" u="sng">
                  <a:solidFill>
                    <a:srgbClr val="800080"/>
                  </a:solidFill>
                </a:defRPr>
              </a:pPr>
              <a:r>
                <a:t>DISTRIBUTION RESEARCH</a:t>
              </a:r>
            </a:p>
            <a:p>
              <a:pPr marL="190500" indent="-190500" algn="l">
                <a:spcBef>
                  <a:spcPts val="1400"/>
                </a:spcBef>
                <a:defRPr sz="2400">
                  <a:solidFill>
                    <a:srgbClr val="994D00"/>
                  </a:solidFill>
                </a:defRPr>
              </a:pPr>
              <a:r>
                <a:t>Determine…</a:t>
              </a:r>
            </a:p>
            <a:p>
              <a:pPr marL="190500" indent="-190500" algn="l">
                <a:spcBef>
                  <a:spcPts val="800"/>
                </a:spcBef>
                <a:buClr>
                  <a:srgbClr val="CC0000"/>
                </a:buClr>
                <a:buSzPct val="100000"/>
                <a:buChar char="▪"/>
                <a:defRPr sz="2400">
                  <a:solidFill>
                    <a:srgbClr val="994D00"/>
                  </a:solidFill>
                </a:defRPr>
              </a:pPr>
              <a:r>
                <a:t>Types of distribution</a:t>
              </a:r>
            </a:p>
            <a:p>
              <a:pPr marL="190500" indent="-190500" algn="l">
                <a:spcBef>
                  <a:spcPts val="800"/>
                </a:spcBef>
                <a:buClr>
                  <a:srgbClr val="CC0000"/>
                </a:buClr>
                <a:buSzPct val="100000"/>
                <a:buChar char="▪"/>
                <a:defRPr sz="2400">
                  <a:solidFill>
                    <a:srgbClr val="994D00"/>
                  </a:solidFill>
                </a:defRPr>
              </a:pPr>
              <a:r>
                <a:t>Attitudes of channel members</a:t>
              </a:r>
            </a:p>
            <a:p>
              <a:pPr marL="190500" indent="-190500" algn="l">
                <a:spcBef>
                  <a:spcPts val="800"/>
                </a:spcBef>
                <a:buClr>
                  <a:srgbClr val="CC0000"/>
                </a:buClr>
                <a:buSzPct val="100000"/>
                <a:buChar char="▪"/>
                <a:defRPr sz="2400">
                  <a:solidFill>
                    <a:srgbClr val="994D00"/>
                  </a:solidFill>
                </a:defRPr>
              </a:pPr>
              <a:r>
                <a:t>Intensity of wholesale &amp; resale coverage</a:t>
              </a:r>
            </a:p>
            <a:p>
              <a:pPr marL="190500" indent="-190500" algn="l">
                <a:spcBef>
                  <a:spcPts val="800"/>
                </a:spcBef>
                <a:buClr>
                  <a:srgbClr val="CC0000"/>
                </a:buClr>
                <a:buSzPct val="100000"/>
                <a:buChar char="▪"/>
                <a:defRPr sz="2400">
                  <a:solidFill>
                    <a:srgbClr val="994D00"/>
                  </a:solidFill>
                </a:defRPr>
              </a:pPr>
              <a:r>
                <a:t>Channel margins</a:t>
              </a:r>
            </a:p>
            <a:p>
              <a:pPr marL="190500" indent="-190500" algn="l">
                <a:spcBef>
                  <a:spcPts val="800"/>
                </a:spcBef>
                <a:buClr>
                  <a:srgbClr val="CC0000"/>
                </a:buClr>
                <a:buSzPct val="100000"/>
                <a:buChar char="▪"/>
                <a:defRPr sz="2400">
                  <a:solidFill>
                    <a:srgbClr val="994D00"/>
                  </a:solidFill>
                </a:defRPr>
              </a:pPr>
              <a:r>
                <a:t>Location of retail and wholesale outlets</a:t>
              </a:r>
            </a:p>
          </p:txBody>
        </p:sp>
        <p:pic>
          <p:nvPicPr>
            <p:cNvPr id="372" name="image.pdf" descr="image.pdf"/>
            <p:cNvPicPr>
              <a:picLocks noChangeAspect="1"/>
            </p:cNvPicPr>
            <p:nvPr/>
          </p:nvPicPr>
          <p:blipFill>
            <a:blip r:embed="rId2">
              <a:extLst/>
            </a:blip>
            <a:stretch>
              <a:fillRect/>
            </a:stretch>
          </p:blipFill>
          <p:spPr>
            <a:xfrm>
              <a:off x="0" y="3916362"/>
              <a:ext cx="4840288" cy="1635126"/>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66"/>
                                        </p:tgtEl>
                                        <p:attrNameLst>
                                          <p:attrName>style.visibility</p:attrName>
                                        </p:attrNameLst>
                                      </p:cBhvr>
                                      <p:to>
                                        <p:strVal val="visible"/>
                                      </p:to>
                                    </p:set>
                                    <p:anim calcmode="lin" valueType="num">
                                      <p:cBhvr>
                                        <p:cTn id="7" dur="500" fill="hold"/>
                                        <p:tgtEl>
                                          <p:spTgt spid="166"/>
                                        </p:tgtEl>
                                        <p:attrNameLst>
                                          <p:attrName>ppt_x</p:attrName>
                                        </p:attrNameLst>
                                      </p:cBhvr>
                                      <p:tavLst>
                                        <p:tav tm="0">
                                          <p:val>
                                            <p:strVal val="0-#ppt_w/2"/>
                                          </p:val>
                                        </p:tav>
                                        <p:tav tm="100000">
                                          <p:val>
                                            <p:strVal val="#ppt_x"/>
                                          </p:val>
                                        </p:tav>
                                      </p:tavLst>
                                    </p:anim>
                                    <p:anim calcmode="lin" valueType="num">
                                      <p:cBhvr>
                                        <p:cTn id="8" dur="500" fill="hold"/>
                                        <p:tgtEl>
                                          <p:spTgt spid="16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373"/>
                                        </p:tgtEl>
                                        <p:attrNameLst>
                                          <p:attrName>style.visibility</p:attrName>
                                        </p:attrNameLst>
                                      </p:cBhvr>
                                      <p:to>
                                        <p:strVal val="visible"/>
                                      </p:to>
                                    </p:set>
                                    <p:anim calcmode="lin" valueType="num">
                                      <p:cBhvr>
                                        <p:cTn id="12" dur="500" fill="hold"/>
                                        <p:tgtEl>
                                          <p:spTgt spid="373"/>
                                        </p:tgtEl>
                                        <p:attrNameLst>
                                          <p:attrName>ppt_x</p:attrName>
                                        </p:attrNameLst>
                                      </p:cBhvr>
                                      <p:tavLst>
                                        <p:tav tm="0">
                                          <p:val>
                                            <p:strVal val="0-#ppt_w/2"/>
                                          </p:val>
                                        </p:tav>
                                        <p:tav tm="100000">
                                          <p:val>
                                            <p:strVal val="#ppt_x"/>
                                          </p:val>
                                        </p:tav>
                                      </p:tavLst>
                                    </p:anim>
                                    <p:anim calcmode="lin" valueType="num">
                                      <p:cBhvr>
                                        <p:cTn id="13" dur="500" fill="hold"/>
                                        <p:tgtEl>
                                          <p:spTgt spid="3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advAuto="0"/>
      <p:bldP spid="373"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19</a:t>
            </a:fld>
            <a:endParaRPr/>
          </a:p>
        </p:txBody>
      </p:sp>
      <p:sp>
        <p:nvSpPr>
          <p:cNvPr id="376" name="Marketing Research Process"/>
          <p:cNvSpPr txBox="1">
            <a:spLocks noGrp="1"/>
          </p:cNvSpPr>
          <p:nvPr>
            <p:ph type="title" idx="4294967295"/>
          </p:nvPr>
        </p:nvSpPr>
        <p:spPr>
          <a:xfrm>
            <a:off x="550862" y="253999"/>
            <a:ext cx="7793038" cy="784227"/>
          </a:xfrm>
          <a:prstGeom prst="rect">
            <a:avLst/>
          </a:prstGeom>
        </p:spPr>
        <p:txBody>
          <a:bodyPr anchor="t">
            <a:normAutofit/>
          </a:bodyPr>
          <a:lstStyle>
            <a:lvl1pPr>
              <a:defRPr b="1">
                <a:solidFill>
                  <a:srgbClr val="E57300"/>
                </a:solidFill>
              </a:defRPr>
            </a:lvl1pPr>
          </a:lstStyle>
          <a:p>
            <a:r>
              <a:t>Marketing Research Process</a:t>
            </a:r>
          </a:p>
        </p:txBody>
      </p:sp>
      <p:sp>
        <p:nvSpPr>
          <p:cNvPr id="377" name="Step 1 : Problem Definition…"/>
          <p:cNvSpPr txBox="1">
            <a:spLocks noGrp="1"/>
          </p:cNvSpPr>
          <p:nvPr>
            <p:ph type="body" idx="4294967295"/>
          </p:nvPr>
        </p:nvSpPr>
        <p:spPr>
          <a:xfrm>
            <a:off x="666750" y="1498600"/>
            <a:ext cx="7699375" cy="3617913"/>
          </a:xfrm>
          <a:prstGeom prst="rect">
            <a:avLst/>
          </a:prstGeom>
        </p:spPr>
        <p:txBody>
          <a:bodyPr>
            <a:normAutofit/>
          </a:bodyPr>
          <a:lstStyle/>
          <a:p>
            <a:pPr marL="0" indent="0">
              <a:spcBef>
                <a:spcPts val="2000"/>
              </a:spcBef>
              <a:buSzTx/>
              <a:buNone/>
              <a:tabLst>
                <a:tab pos="1231900" algn="l"/>
                <a:tab pos="1422400" algn="l"/>
              </a:tabLst>
              <a:defRPr>
                <a:solidFill>
                  <a:srgbClr val="994D00"/>
                </a:solidFill>
                <a:latin typeface="Arial"/>
                <a:ea typeface="Arial"/>
                <a:cs typeface="Arial"/>
                <a:sym typeface="Arial"/>
              </a:defRPr>
            </a:pPr>
            <a:r>
              <a:t>Step 1	:	Problem Definition</a:t>
            </a:r>
          </a:p>
          <a:p>
            <a:pPr marL="0" indent="0">
              <a:spcBef>
                <a:spcPts val="2000"/>
              </a:spcBef>
              <a:buSzTx/>
              <a:buNone/>
              <a:tabLst>
                <a:tab pos="1231900" algn="l"/>
                <a:tab pos="1422400" algn="l"/>
              </a:tabLst>
              <a:defRPr>
                <a:solidFill>
                  <a:srgbClr val="994D00"/>
                </a:solidFill>
                <a:latin typeface="Arial"/>
                <a:ea typeface="Arial"/>
                <a:cs typeface="Arial"/>
                <a:sym typeface="Arial"/>
              </a:defRPr>
            </a:pPr>
            <a:r>
              <a:t>Step 2	:	Development of an Approach to the Problem</a:t>
            </a:r>
          </a:p>
          <a:p>
            <a:pPr marL="0" indent="0">
              <a:spcBef>
                <a:spcPts val="2000"/>
              </a:spcBef>
              <a:buSzTx/>
              <a:buNone/>
              <a:tabLst>
                <a:tab pos="1231900" algn="l"/>
                <a:tab pos="1422400" algn="l"/>
              </a:tabLst>
              <a:defRPr>
                <a:solidFill>
                  <a:srgbClr val="994D00"/>
                </a:solidFill>
                <a:latin typeface="Arial"/>
                <a:ea typeface="Arial"/>
                <a:cs typeface="Arial"/>
                <a:sym typeface="Arial"/>
              </a:defRPr>
            </a:pPr>
            <a:r>
              <a:t>Step 3	: Research Design Formulation</a:t>
            </a:r>
          </a:p>
          <a:p>
            <a:pPr marL="0" indent="0">
              <a:spcBef>
                <a:spcPts val="2000"/>
              </a:spcBef>
              <a:buSzTx/>
              <a:buNone/>
              <a:tabLst>
                <a:tab pos="1231900" algn="l"/>
                <a:tab pos="1422400" algn="l"/>
              </a:tabLst>
              <a:defRPr>
                <a:solidFill>
                  <a:srgbClr val="994D00"/>
                </a:solidFill>
                <a:latin typeface="Arial"/>
                <a:ea typeface="Arial"/>
                <a:cs typeface="Arial"/>
                <a:sym typeface="Arial"/>
              </a:defRPr>
            </a:pPr>
            <a:r>
              <a:t>Step 4	: Fieldwork or Data Collection</a:t>
            </a:r>
          </a:p>
          <a:p>
            <a:pPr marL="0" indent="0">
              <a:spcBef>
                <a:spcPts val="2000"/>
              </a:spcBef>
              <a:buSzTx/>
              <a:buNone/>
              <a:tabLst>
                <a:tab pos="1231900" algn="l"/>
                <a:tab pos="1422400" algn="l"/>
              </a:tabLst>
              <a:defRPr>
                <a:solidFill>
                  <a:srgbClr val="994D00"/>
                </a:solidFill>
                <a:latin typeface="Arial"/>
                <a:ea typeface="Arial"/>
                <a:cs typeface="Arial"/>
                <a:sym typeface="Arial"/>
              </a:defRPr>
            </a:pPr>
            <a:r>
              <a:t>Step 5	: Data Preparation and Analysis</a:t>
            </a:r>
          </a:p>
          <a:p>
            <a:pPr marL="0" indent="0">
              <a:spcBef>
                <a:spcPts val="2000"/>
              </a:spcBef>
              <a:buSzTx/>
              <a:buNone/>
              <a:tabLst>
                <a:tab pos="1231900" algn="l"/>
                <a:tab pos="1422400" algn="l"/>
              </a:tabLst>
              <a:defRPr>
                <a:solidFill>
                  <a:srgbClr val="994D00"/>
                </a:solidFill>
                <a:latin typeface="Arial"/>
                <a:ea typeface="Arial"/>
                <a:cs typeface="Arial"/>
                <a:sym typeface="Arial"/>
              </a:defRPr>
            </a:pPr>
            <a:r>
              <a:t>Step 6	: Report Preparation and Presentation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376"/>
                                        </p:tgtEl>
                                        <p:attrNameLst>
                                          <p:attrName>style.visibility</p:attrName>
                                        </p:attrNameLst>
                                      </p:cBhvr>
                                      <p:to>
                                        <p:strVal val="visible"/>
                                      </p:to>
                                    </p:set>
                                    <p:anim calcmode="lin" valueType="num">
                                      <p:cBhvr>
                                        <p:cTn id="7" dur="500" fill="hold"/>
                                        <p:tgtEl>
                                          <p:spTgt spid="376"/>
                                        </p:tgtEl>
                                        <p:attrNameLst>
                                          <p:attrName>ppt_x</p:attrName>
                                        </p:attrNameLst>
                                      </p:cBhvr>
                                      <p:tavLst>
                                        <p:tav tm="0">
                                          <p:val>
                                            <p:strVal val="0-#ppt_w/2"/>
                                          </p:val>
                                        </p:tav>
                                        <p:tav tm="100000">
                                          <p:val>
                                            <p:strVal val="#ppt_x"/>
                                          </p:val>
                                        </p:tav>
                                      </p:tavLst>
                                    </p:anim>
                                    <p:anim calcmode="lin" valueType="num">
                                      <p:cBhvr>
                                        <p:cTn id="8" dur="500" fill="hold"/>
                                        <p:tgtEl>
                                          <p:spTgt spid="3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377"/>
                                        </p:tgtEl>
                                        <p:attrNameLst>
                                          <p:attrName>style.visibility</p:attrName>
                                        </p:attrNameLst>
                                      </p:cBhvr>
                                      <p:to>
                                        <p:strVal val="visible"/>
                                      </p:to>
                                    </p:set>
                                    <p:anim calcmode="lin" valueType="num">
                                      <p:cBhvr>
                                        <p:cTn id="12" dur="500" fill="hold"/>
                                        <p:tgtEl>
                                          <p:spTgt spid="377"/>
                                        </p:tgtEl>
                                        <p:attrNameLst>
                                          <p:attrName>ppt_x</p:attrName>
                                        </p:attrNameLst>
                                      </p:cBhvr>
                                      <p:tavLst>
                                        <p:tav tm="0">
                                          <p:val>
                                            <p:strVal val="0-#ppt_w/2"/>
                                          </p:val>
                                        </p:tav>
                                        <p:tav tm="100000">
                                          <p:val>
                                            <p:strVal val="#ppt_x"/>
                                          </p:val>
                                        </p:tav>
                                      </p:tavLst>
                                    </p:anim>
                                    <p:anim calcmode="lin" valueType="num">
                                      <p:cBhvr>
                                        <p:cTn id="13" dur="500" fill="hold"/>
                                        <p:tgtEl>
                                          <p:spTgt spid="3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0" animBg="1" advAuto="0"/>
      <p:bldP spid="377"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2</a:t>
            </a:fld>
            <a:endParaRPr/>
          </a:p>
        </p:txBody>
      </p:sp>
      <p:sp>
        <p:nvSpPr>
          <p:cNvPr id="45" name="Chapter Outline"/>
          <p:cNvSpPr txBox="1"/>
          <p:nvPr/>
        </p:nvSpPr>
        <p:spPr>
          <a:xfrm>
            <a:off x="654050" y="133985"/>
            <a:ext cx="7793038" cy="6502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lvl1pPr algn="l">
              <a:defRPr sz="3600" b="1">
                <a:solidFill>
                  <a:srgbClr val="E57300"/>
                </a:solidFill>
              </a:defRPr>
            </a:lvl1pPr>
          </a:lstStyle>
          <a:p>
            <a:r>
              <a:t>Chapter Outline</a:t>
            </a:r>
          </a:p>
        </p:txBody>
      </p:sp>
      <p:sp>
        <p:nvSpPr>
          <p:cNvPr id="46" name="1)  Overview…"/>
          <p:cNvSpPr txBox="1">
            <a:spLocks noGrp="1"/>
          </p:cNvSpPr>
          <p:nvPr>
            <p:ph type="body" idx="4294967295"/>
          </p:nvPr>
        </p:nvSpPr>
        <p:spPr>
          <a:xfrm>
            <a:off x="798512" y="1276350"/>
            <a:ext cx="7493001" cy="4648200"/>
          </a:xfrm>
          <a:prstGeom prst="rect">
            <a:avLst/>
          </a:prstGeom>
        </p:spPr>
        <p:txBody>
          <a:bodyPr>
            <a:normAutofit/>
          </a:bodyPr>
          <a:lstStyle/>
          <a:p>
            <a:pPr marL="566927" indent="-493109" defTabSz="850391">
              <a:spcBef>
                <a:spcPts val="1800"/>
              </a:spcBef>
              <a:buSzTx/>
              <a:buNone/>
              <a:defRPr sz="2232">
                <a:solidFill>
                  <a:srgbClr val="994D00"/>
                </a:solidFill>
              </a:defRPr>
            </a:pPr>
            <a:r>
              <a:t>1) 	Overview</a:t>
            </a:r>
          </a:p>
          <a:p>
            <a:pPr marL="566927" indent="-493109" defTabSz="850391">
              <a:spcBef>
                <a:spcPts val="1800"/>
              </a:spcBef>
              <a:buSzTx/>
              <a:buNone/>
              <a:defRPr sz="2232">
                <a:solidFill>
                  <a:srgbClr val="994D00"/>
                </a:solidFill>
              </a:defRPr>
            </a:pPr>
            <a:r>
              <a:t>2) 	Definition of Marketing Research</a:t>
            </a:r>
          </a:p>
          <a:p>
            <a:pPr marL="566927" indent="-493109" defTabSz="850391">
              <a:spcBef>
                <a:spcPts val="1800"/>
              </a:spcBef>
              <a:buSzTx/>
              <a:buNone/>
              <a:defRPr sz="2232">
                <a:solidFill>
                  <a:srgbClr val="994D00"/>
                </a:solidFill>
              </a:defRPr>
            </a:pPr>
            <a:r>
              <a:t>3) 	A Classification of Marketing Research</a:t>
            </a:r>
          </a:p>
          <a:p>
            <a:pPr marL="566927" indent="-493109" defTabSz="850391">
              <a:spcBef>
                <a:spcPts val="1800"/>
              </a:spcBef>
              <a:buSzTx/>
              <a:buNone/>
              <a:defRPr sz="2232">
                <a:solidFill>
                  <a:srgbClr val="994D00"/>
                </a:solidFill>
              </a:defRPr>
            </a:pPr>
            <a:r>
              <a:t>4) 	Marketing Research Process</a:t>
            </a:r>
          </a:p>
          <a:p>
            <a:pPr marL="566927" indent="-493109" defTabSz="850391">
              <a:spcBef>
                <a:spcPts val="1800"/>
              </a:spcBef>
              <a:buSzTx/>
              <a:buNone/>
              <a:defRPr sz="2232">
                <a:solidFill>
                  <a:srgbClr val="994D00"/>
                </a:solidFill>
              </a:defRPr>
            </a:pPr>
            <a:r>
              <a:t>5) 	The Role of Marketing Research in Marketing Decision Making</a:t>
            </a:r>
          </a:p>
          <a:p>
            <a:pPr marL="566927" indent="-493109" defTabSz="850391">
              <a:spcBef>
                <a:spcPts val="1800"/>
              </a:spcBef>
              <a:buSzTx/>
              <a:buNone/>
              <a:defRPr sz="2232">
                <a:solidFill>
                  <a:srgbClr val="994D00"/>
                </a:solidFill>
              </a:defRPr>
            </a:pPr>
            <a:r>
              <a:t>6) 	Marketing Research and Competitive Intelligence</a:t>
            </a:r>
          </a:p>
          <a:p>
            <a:pPr marL="566927" indent="-493109" defTabSz="850391">
              <a:spcBef>
                <a:spcPts val="1800"/>
              </a:spcBef>
              <a:buSzTx/>
              <a:buNone/>
              <a:defRPr sz="2232">
                <a:solidFill>
                  <a:srgbClr val="994D00"/>
                </a:solidFill>
              </a:defRPr>
            </a:pPr>
            <a:r>
              <a:t>7) 	The Decision to Conduct Research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0-#ppt_w/2"/>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46"/>
                                        </p:tgtEl>
                                        <p:attrNameLst>
                                          <p:attrName>style.visibility</p:attrName>
                                        </p:attrNameLst>
                                      </p:cBhvr>
                                      <p:to>
                                        <p:strVal val="visible"/>
                                      </p:to>
                                    </p:set>
                                    <p:anim calcmode="lin" valueType="num">
                                      <p:cBhvr>
                                        <p:cTn id="12" dur="500" fill="hold"/>
                                        <p:tgtEl>
                                          <p:spTgt spid="46"/>
                                        </p:tgtEl>
                                        <p:attrNameLst>
                                          <p:attrName>ppt_x</p:attrName>
                                        </p:attrNameLst>
                                      </p:cBhvr>
                                      <p:tavLst>
                                        <p:tav tm="0">
                                          <p:val>
                                            <p:strVal val="0-#ppt_w/2"/>
                                          </p:val>
                                        </p:tav>
                                        <p:tav tm="100000">
                                          <p:val>
                                            <p:strVal val="#ppt_x"/>
                                          </p:val>
                                        </p:tav>
                                      </p:tavLst>
                                    </p:anim>
                                    <p:anim calcmode="lin" valueType="num">
                                      <p:cBhvr>
                                        <p:cTn id="13"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advAuto="0"/>
      <p:bldP spid="46"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20</a:t>
            </a:fld>
            <a:endParaRPr/>
          </a:p>
        </p:txBody>
      </p:sp>
      <p:sp>
        <p:nvSpPr>
          <p:cNvPr id="380" name="Marketing Research Process"/>
          <p:cNvSpPr txBox="1"/>
          <p:nvPr/>
        </p:nvSpPr>
        <p:spPr>
          <a:xfrm>
            <a:off x="579437" y="223837"/>
            <a:ext cx="7315201" cy="523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a:spcBef>
                <a:spcPts val="1600"/>
              </a:spcBef>
              <a:defRPr sz="2800" b="1">
                <a:solidFill>
                  <a:srgbClr val="E57300"/>
                </a:solidFill>
              </a:defRPr>
            </a:lvl1pPr>
          </a:lstStyle>
          <a:p>
            <a:r>
              <a:t>Marketing Research Process</a:t>
            </a:r>
          </a:p>
        </p:txBody>
      </p:sp>
      <p:sp>
        <p:nvSpPr>
          <p:cNvPr id="381" name="Step 1:   Defining the Problem"/>
          <p:cNvSpPr txBox="1"/>
          <p:nvPr/>
        </p:nvSpPr>
        <p:spPr>
          <a:xfrm>
            <a:off x="877887" y="1468437"/>
            <a:ext cx="7385051" cy="446595"/>
          </a:xfrm>
          <a:prstGeom prst="rect">
            <a:avLst/>
          </a:prstGeom>
          <a:solidFill>
            <a:srgbClr val="000099"/>
          </a:solidFill>
          <a:ln>
            <a:solidFill>
              <a:srgbClr val="000000"/>
            </a:solidFill>
          </a:ln>
          <a:extLst>
            <a:ext uri="{C572A759-6A51-4108-AA02-DFA0A04FC94B}">
              <ma14:wrappingTextBoxFlag xmlns:ma14="http://schemas.microsoft.com/office/mac/drawingml/2011/main" xmlns="" val="1"/>
            </a:ext>
          </a:extLst>
        </p:spPr>
        <p:txBody>
          <a:bodyPr lIns="45719" rIns="45719">
            <a:spAutoFit/>
          </a:bodyPr>
          <a:lstStyle>
            <a:lvl1pPr algn="l">
              <a:spcBef>
                <a:spcPts val="1400"/>
              </a:spcBef>
              <a:defRPr sz="2400" b="1">
                <a:solidFill>
                  <a:srgbClr val="FFFFCC"/>
                </a:solidFill>
                <a:latin typeface="Arial"/>
                <a:ea typeface="Arial"/>
                <a:cs typeface="Arial"/>
                <a:sym typeface="Arial"/>
              </a:defRPr>
            </a:lvl1pPr>
          </a:lstStyle>
          <a:p>
            <a:r>
              <a:t>Step 1:   Defining the Problem</a:t>
            </a:r>
          </a:p>
        </p:txBody>
      </p:sp>
      <p:sp>
        <p:nvSpPr>
          <p:cNvPr id="382" name="Step 2:   Developing an Approach to the Problem"/>
          <p:cNvSpPr txBox="1"/>
          <p:nvPr/>
        </p:nvSpPr>
        <p:spPr>
          <a:xfrm>
            <a:off x="877887" y="2255837"/>
            <a:ext cx="7385051" cy="446595"/>
          </a:xfrm>
          <a:prstGeom prst="rect">
            <a:avLst/>
          </a:prstGeom>
          <a:solidFill>
            <a:srgbClr val="0099FF"/>
          </a:solidFill>
          <a:ln>
            <a:solidFill>
              <a:srgbClr val="000000"/>
            </a:solidFill>
          </a:ln>
          <a:extLst>
            <a:ext uri="{C572A759-6A51-4108-AA02-DFA0A04FC94B}">
              <ma14:wrappingTextBoxFlag xmlns:ma14="http://schemas.microsoft.com/office/mac/drawingml/2011/main" xmlns="" val="1"/>
            </a:ext>
          </a:extLst>
        </p:spPr>
        <p:txBody>
          <a:bodyPr lIns="45719" rIns="45719">
            <a:spAutoFit/>
          </a:bodyPr>
          <a:lstStyle>
            <a:lvl1pPr algn="l">
              <a:spcBef>
                <a:spcPts val="1400"/>
              </a:spcBef>
              <a:defRPr sz="2400" b="1">
                <a:latin typeface="Arial"/>
                <a:ea typeface="Arial"/>
                <a:cs typeface="Arial"/>
                <a:sym typeface="Arial"/>
              </a:defRPr>
            </a:lvl1pPr>
          </a:lstStyle>
          <a:p>
            <a:r>
              <a:t>Step 2:   Developing an Approach to the Problem</a:t>
            </a:r>
          </a:p>
        </p:txBody>
      </p:sp>
      <p:sp>
        <p:nvSpPr>
          <p:cNvPr id="383" name="Step 3:   Formulating a Research Design"/>
          <p:cNvSpPr txBox="1"/>
          <p:nvPr/>
        </p:nvSpPr>
        <p:spPr>
          <a:xfrm>
            <a:off x="877887" y="3049587"/>
            <a:ext cx="7385051" cy="446595"/>
          </a:xfrm>
          <a:prstGeom prst="rect">
            <a:avLst/>
          </a:prstGeom>
          <a:solidFill>
            <a:srgbClr val="0099CC"/>
          </a:solidFill>
          <a:ln>
            <a:solidFill>
              <a:srgbClr val="000000"/>
            </a:solidFill>
          </a:ln>
          <a:extLst>
            <a:ext uri="{C572A759-6A51-4108-AA02-DFA0A04FC94B}">
              <ma14:wrappingTextBoxFlag xmlns:ma14="http://schemas.microsoft.com/office/mac/drawingml/2011/main" xmlns="" val="1"/>
            </a:ext>
          </a:extLst>
        </p:spPr>
        <p:txBody>
          <a:bodyPr lIns="45719" rIns="45719">
            <a:spAutoFit/>
          </a:bodyPr>
          <a:lstStyle>
            <a:lvl1pPr algn="l">
              <a:spcBef>
                <a:spcPts val="1400"/>
              </a:spcBef>
              <a:defRPr sz="2400" b="1">
                <a:solidFill>
                  <a:srgbClr val="FFFFCC"/>
                </a:solidFill>
                <a:latin typeface="Arial"/>
                <a:ea typeface="Arial"/>
                <a:cs typeface="Arial"/>
                <a:sym typeface="Arial"/>
              </a:defRPr>
            </a:lvl1pPr>
          </a:lstStyle>
          <a:p>
            <a:r>
              <a:t>Step 3:   Formulating a Research Design</a:t>
            </a:r>
          </a:p>
        </p:txBody>
      </p:sp>
      <p:sp>
        <p:nvSpPr>
          <p:cNvPr id="384" name="Step 4:   Doing Field Work or Collecting Data"/>
          <p:cNvSpPr txBox="1"/>
          <p:nvPr/>
        </p:nvSpPr>
        <p:spPr>
          <a:xfrm>
            <a:off x="877887" y="3830637"/>
            <a:ext cx="7385051" cy="446595"/>
          </a:xfrm>
          <a:prstGeom prst="rect">
            <a:avLst/>
          </a:prstGeom>
          <a:solidFill>
            <a:srgbClr val="0099FF"/>
          </a:solidFill>
          <a:ln>
            <a:solidFill>
              <a:srgbClr val="000000"/>
            </a:solidFill>
          </a:ln>
          <a:extLst>
            <a:ext uri="{C572A759-6A51-4108-AA02-DFA0A04FC94B}">
              <ma14:wrappingTextBoxFlag xmlns:ma14="http://schemas.microsoft.com/office/mac/drawingml/2011/main" xmlns="" val="1"/>
            </a:ext>
          </a:extLst>
        </p:spPr>
        <p:txBody>
          <a:bodyPr lIns="45719" rIns="45719">
            <a:spAutoFit/>
          </a:bodyPr>
          <a:lstStyle>
            <a:lvl1pPr algn="l">
              <a:spcBef>
                <a:spcPts val="1400"/>
              </a:spcBef>
              <a:defRPr sz="2400" b="1">
                <a:latin typeface="Arial"/>
                <a:ea typeface="Arial"/>
                <a:cs typeface="Arial"/>
                <a:sym typeface="Arial"/>
              </a:defRPr>
            </a:lvl1pPr>
          </a:lstStyle>
          <a:p>
            <a:r>
              <a:t>Step 4:   Doing Field Work or Collecting Data</a:t>
            </a:r>
          </a:p>
        </p:txBody>
      </p:sp>
      <p:sp>
        <p:nvSpPr>
          <p:cNvPr id="385" name="Step 5:   Preparing and Analyzing Data"/>
          <p:cNvSpPr txBox="1"/>
          <p:nvPr/>
        </p:nvSpPr>
        <p:spPr>
          <a:xfrm>
            <a:off x="877887" y="4611687"/>
            <a:ext cx="7385051" cy="446595"/>
          </a:xfrm>
          <a:prstGeom prst="rect">
            <a:avLst/>
          </a:prstGeom>
          <a:solidFill>
            <a:srgbClr val="3366CC"/>
          </a:solidFill>
          <a:ln>
            <a:solidFill>
              <a:srgbClr val="000000"/>
            </a:solidFill>
          </a:ln>
          <a:extLst>
            <a:ext uri="{C572A759-6A51-4108-AA02-DFA0A04FC94B}">
              <ma14:wrappingTextBoxFlag xmlns:ma14="http://schemas.microsoft.com/office/mac/drawingml/2011/main" xmlns="" val="1"/>
            </a:ext>
          </a:extLst>
        </p:spPr>
        <p:txBody>
          <a:bodyPr lIns="45719" rIns="45719">
            <a:spAutoFit/>
          </a:bodyPr>
          <a:lstStyle>
            <a:lvl1pPr algn="l">
              <a:spcBef>
                <a:spcPts val="1400"/>
              </a:spcBef>
              <a:defRPr sz="2400" b="1">
                <a:solidFill>
                  <a:srgbClr val="FFFFCC"/>
                </a:solidFill>
                <a:latin typeface="Arial"/>
                <a:ea typeface="Arial"/>
                <a:cs typeface="Arial"/>
                <a:sym typeface="Arial"/>
              </a:defRPr>
            </a:lvl1pPr>
          </a:lstStyle>
          <a:p>
            <a:r>
              <a:t>Step 5:   Preparing and Analyzing Data</a:t>
            </a:r>
          </a:p>
        </p:txBody>
      </p:sp>
      <p:sp>
        <p:nvSpPr>
          <p:cNvPr id="386" name="Step 6:   Preparing and Presenting the Report"/>
          <p:cNvSpPr txBox="1"/>
          <p:nvPr/>
        </p:nvSpPr>
        <p:spPr>
          <a:xfrm>
            <a:off x="874712" y="5392737"/>
            <a:ext cx="7467601" cy="446595"/>
          </a:xfrm>
          <a:prstGeom prst="rect">
            <a:avLst/>
          </a:prstGeom>
          <a:solidFill>
            <a:srgbClr val="000099"/>
          </a:solidFill>
          <a:ln>
            <a:solidFill>
              <a:srgbClr val="000000"/>
            </a:solidFill>
          </a:ln>
          <a:extLst>
            <a:ext uri="{C572A759-6A51-4108-AA02-DFA0A04FC94B}">
              <ma14:wrappingTextBoxFlag xmlns:ma14="http://schemas.microsoft.com/office/mac/drawingml/2011/main" xmlns="" val="1"/>
            </a:ext>
          </a:extLst>
        </p:spPr>
        <p:txBody>
          <a:bodyPr lIns="45719" rIns="45719">
            <a:spAutoFit/>
          </a:bodyPr>
          <a:lstStyle>
            <a:lvl1pPr algn="l">
              <a:spcBef>
                <a:spcPts val="1400"/>
              </a:spcBef>
              <a:defRPr sz="2400" b="1">
                <a:solidFill>
                  <a:srgbClr val="FFFFCC"/>
                </a:solidFill>
                <a:latin typeface="Arial"/>
                <a:ea typeface="Arial"/>
                <a:cs typeface="Arial"/>
                <a:sym typeface="Arial"/>
              </a:defRPr>
            </a:lvl1pPr>
          </a:lstStyle>
          <a:p>
            <a:r>
              <a:t>Step 6:   Preparing and Presenting the Report</a:t>
            </a:r>
          </a:p>
        </p:txBody>
      </p:sp>
      <p:sp>
        <p:nvSpPr>
          <p:cNvPr id="387" name="Line"/>
          <p:cNvSpPr/>
          <p:nvPr/>
        </p:nvSpPr>
        <p:spPr>
          <a:xfrm>
            <a:off x="4570412" y="1951037"/>
            <a:ext cx="1" cy="304801"/>
          </a:xfrm>
          <a:prstGeom prst="line">
            <a:avLst/>
          </a:prstGeom>
          <a:ln>
            <a:solidFill>
              <a:srgbClr val="000000"/>
            </a:solidFill>
            <a:tailEnd type="triangle"/>
          </a:ln>
        </p:spPr>
        <p:txBody>
          <a:bodyPr lIns="45719" rIns="45719"/>
          <a:lstStyle/>
          <a:p>
            <a:endParaRPr/>
          </a:p>
        </p:txBody>
      </p:sp>
      <p:sp>
        <p:nvSpPr>
          <p:cNvPr id="388" name="Line"/>
          <p:cNvSpPr/>
          <p:nvPr/>
        </p:nvSpPr>
        <p:spPr>
          <a:xfrm>
            <a:off x="4570412" y="2735262"/>
            <a:ext cx="1" cy="304801"/>
          </a:xfrm>
          <a:prstGeom prst="line">
            <a:avLst/>
          </a:prstGeom>
          <a:ln>
            <a:solidFill>
              <a:srgbClr val="000000"/>
            </a:solidFill>
            <a:tailEnd type="triangle"/>
          </a:ln>
        </p:spPr>
        <p:txBody>
          <a:bodyPr lIns="45719" rIns="45719"/>
          <a:lstStyle/>
          <a:p>
            <a:endParaRPr/>
          </a:p>
        </p:txBody>
      </p:sp>
      <p:sp>
        <p:nvSpPr>
          <p:cNvPr id="389" name="Line"/>
          <p:cNvSpPr/>
          <p:nvPr/>
        </p:nvSpPr>
        <p:spPr>
          <a:xfrm>
            <a:off x="4570412" y="3516312"/>
            <a:ext cx="1" cy="304801"/>
          </a:xfrm>
          <a:prstGeom prst="line">
            <a:avLst/>
          </a:prstGeom>
          <a:ln>
            <a:solidFill>
              <a:srgbClr val="000000"/>
            </a:solidFill>
            <a:tailEnd type="triangle"/>
          </a:ln>
        </p:spPr>
        <p:txBody>
          <a:bodyPr lIns="45719" rIns="45719"/>
          <a:lstStyle/>
          <a:p>
            <a:endParaRPr/>
          </a:p>
        </p:txBody>
      </p:sp>
      <p:sp>
        <p:nvSpPr>
          <p:cNvPr id="390" name="Line"/>
          <p:cNvSpPr/>
          <p:nvPr/>
        </p:nvSpPr>
        <p:spPr>
          <a:xfrm>
            <a:off x="4570412" y="4297362"/>
            <a:ext cx="1" cy="304801"/>
          </a:xfrm>
          <a:prstGeom prst="line">
            <a:avLst/>
          </a:prstGeom>
          <a:ln>
            <a:solidFill>
              <a:srgbClr val="000000"/>
            </a:solidFill>
            <a:tailEnd type="triangle"/>
          </a:ln>
        </p:spPr>
        <p:txBody>
          <a:bodyPr lIns="45719" rIns="45719"/>
          <a:lstStyle/>
          <a:p>
            <a:endParaRPr/>
          </a:p>
        </p:txBody>
      </p:sp>
      <p:sp>
        <p:nvSpPr>
          <p:cNvPr id="391" name="Line"/>
          <p:cNvSpPr/>
          <p:nvPr/>
        </p:nvSpPr>
        <p:spPr>
          <a:xfrm>
            <a:off x="4570412" y="5078412"/>
            <a:ext cx="1" cy="304801"/>
          </a:xfrm>
          <a:prstGeom prst="line">
            <a:avLst/>
          </a:prstGeom>
          <a:ln>
            <a:solidFill>
              <a:srgbClr val="000000"/>
            </a:solidFill>
            <a:tailEnd type="triangle"/>
          </a:ln>
        </p:spPr>
        <p:txBody>
          <a:bodyPr lIns="45719" rIns="45719"/>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iterate>
                                    <p:tmAbs val="0"/>
                                  </p:iterate>
                                  <p:childTnLst>
                                    <p:set>
                                      <p:cBhvr>
                                        <p:cTn id="6" fill="hold"/>
                                        <p:tgtEl>
                                          <p:spTgt spid="381"/>
                                        </p:tgtEl>
                                        <p:attrNameLst>
                                          <p:attrName>style.visibility</p:attrName>
                                        </p:attrNameLst>
                                      </p:cBhvr>
                                      <p:to>
                                        <p:strVal val="visible"/>
                                      </p:to>
                                    </p:set>
                                    <p:animEffect transition="in" filter="box(in)">
                                      <p:cBhvr>
                                        <p:cTn id="7" dur="500"/>
                                        <p:tgtEl>
                                          <p:spTgt spid="381"/>
                                        </p:tgtEl>
                                      </p:cBhvr>
                                    </p:animEffect>
                                  </p:childTnLst>
                                </p:cTn>
                              </p:par>
                            </p:childTnLst>
                          </p:cTn>
                        </p:par>
                        <p:par>
                          <p:cTn id="8" fill="hold">
                            <p:stCondLst>
                              <p:cond delay="500"/>
                            </p:stCondLst>
                            <p:childTnLst>
                              <p:par>
                                <p:cTn id="9" presetID="4" presetClass="entr" presetSubtype="16" fill="hold" grpId="0" nodeType="afterEffect">
                                  <p:stCondLst>
                                    <p:cond delay="0"/>
                                  </p:stCondLst>
                                  <p:iterate>
                                    <p:tmAbs val="0"/>
                                  </p:iterate>
                                  <p:childTnLst>
                                    <p:set>
                                      <p:cBhvr>
                                        <p:cTn id="10" fill="hold"/>
                                        <p:tgtEl>
                                          <p:spTgt spid="387"/>
                                        </p:tgtEl>
                                        <p:attrNameLst>
                                          <p:attrName>style.visibility</p:attrName>
                                        </p:attrNameLst>
                                      </p:cBhvr>
                                      <p:to>
                                        <p:strVal val="visible"/>
                                      </p:to>
                                    </p:set>
                                    <p:animEffect transition="in" filter="box(in)">
                                      <p:cBhvr>
                                        <p:cTn id="11" dur="500"/>
                                        <p:tgtEl>
                                          <p:spTgt spid="387"/>
                                        </p:tgtEl>
                                      </p:cBhvr>
                                    </p:animEffect>
                                  </p:childTnLst>
                                </p:cTn>
                              </p:par>
                            </p:childTnLst>
                          </p:cTn>
                        </p:par>
                        <p:par>
                          <p:cTn id="12" fill="hold">
                            <p:stCondLst>
                              <p:cond delay="1000"/>
                            </p:stCondLst>
                            <p:childTnLst>
                              <p:par>
                                <p:cTn id="13" presetID="4" presetClass="entr" presetSubtype="16" fill="hold" grpId="0" nodeType="afterEffect">
                                  <p:stCondLst>
                                    <p:cond delay="0"/>
                                  </p:stCondLst>
                                  <p:iterate>
                                    <p:tmAbs val="0"/>
                                  </p:iterate>
                                  <p:childTnLst>
                                    <p:set>
                                      <p:cBhvr>
                                        <p:cTn id="14" fill="hold"/>
                                        <p:tgtEl>
                                          <p:spTgt spid="382"/>
                                        </p:tgtEl>
                                        <p:attrNameLst>
                                          <p:attrName>style.visibility</p:attrName>
                                        </p:attrNameLst>
                                      </p:cBhvr>
                                      <p:to>
                                        <p:strVal val="visible"/>
                                      </p:to>
                                    </p:set>
                                    <p:animEffect transition="in" filter="box(in)">
                                      <p:cBhvr>
                                        <p:cTn id="15" dur="500"/>
                                        <p:tgtEl>
                                          <p:spTgt spid="382"/>
                                        </p:tgtEl>
                                      </p:cBhvr>
                                    </p:animEffect>
                                  </p:childTnLst>
                                </p:cTn>
                              </p:par>
                            </p:childTnLst>
                          </p:cTn>
                        </p:par>
                        <p:par>
                          <p:cTn id="16" fill="hold">
                            <p:stCondLst>
                              <p:cond delay="1500"/>
                            </p:stCondLst>
                            <p:childTnLst>
                              <p:par>
                                <p:cTn id="17" presetID="4" presetClass="entr" presetSubtype="16" fill="hold" grpId="0" nodeType="afterEffect">
                                  <p:stCondLst>
                                    <p:cond delay="0"/>
                                  </p:stCondLst>
                                  <p:iterate>
                                    <p:tmAbs val="0"/>
                                  </p:iterate>
                                  <p:childTnLst>
                                    <p:set>
                                      <p:cBhvr>
                                        <p:cTn id="18" fill="hold"/>
                                        <p:tgtEl>
                                          <p:spTgt spid="388"/>
                                        </p:tgtEl>
                                        <p:attrNameLst>
                                          <p:attrName>style.visibility</p:attrName>
                                        </p:attrNameLst>
                                      </p:cBhvr>
                                      <p:to>
                                        <p:strVal val="visible"/>
                                      </p:to>
                                    </p:set>
                                    <p:animEffect transition="in" filter="box(in)">
                                      <p:cBhvr>
                                        <p:cTn id="19" dur="500"/>
                                        <p:tgtEl>
                                          <p:spTgt spid="388"/>
                                        </p:tgtEl>
                                      </p:cBhvr>
                                    </p:animEffect>
                                  </p:childTnLst>
                                </p:cTn>
                              </p:par>
                            </p:childTnLst>
                          </p:cTn>
                        </p:par>
                        <p:par>
                          <p:cTn id="20" fill="hold">
                            <p:stCondLst>
                              <p:cond delay="2000"/>
                            </p:stCondLst>
                            <p:childTnLst>
                              <p:par>
                                <p:cTn id="21" presetID="4" presetClass="entr" presetSubtype="16" fill="hold" grpId="0" nodeType="afterEffect">
                                  <p:stCondLst>
                                    <p:cond delay="0"/>
                                  </p:stCondLst>
                                  <p:iterate>
                                    <p:tmAbs val="0"/>
                                  </p:iterate>
                                  <p:childTnLst>
                                    <p:set>
                                      <p:cBhvr>
                                        <p:cTn id="22" fill="hold"/>
                                        <p:tgtEl>
                                          <p:spTgt spid="383"/>
                                        </p:tgtEl>
                                        <p:attrNameLst>
                                          <p:attrName>style.visibility</p:attrName>
                                        </p:attrNameLst>
                                      </p:cBhvr>
                                      <p:to>
                                        <p:strVal val="visible"/>
                                      </p:to>
                                    </p:set>
                                    <p:animEffect transition="in" filter="box(in)">
                                      <p:cBhvr>
                                        <p:cTn id="23" dur="500"/>
                                        <p:tgtEl>
                                          <p:spTgt spid="383"/>
                                        </p:tgtEl>
                                      </p:cBhvr>
                                    </p:animEffect>
                                  </p:childTnLst>
                                </p:cTn>
                              </p:par>
                            </p:childTnLst>
                          </p:cTn>
                        </p:par>
                        <p:par>
                          <p:cTn id="24" fill="hold">
                            <p:stCondLst>
                              <p:cond delay="2500"/>
                            </p:stCondLst>
                            <p:childTnLst>
                              <p:par>
                                <p:cTn id="25" presetID="4" presetClass="entr" presetSubtype="16" fill="hold" grpId="0" nodeType="afterEffect">
                                  <p:stCondLst>
                                    <p:cond delay="0"/>
                                  </p:stCondLst>
                                  <p:iterate>
                                    <p:tmAbs val="0"/>
                                  </p:iterate>
                                  <p:childTnLst>
                                    <p:set>
                                      <p:cBhvr>
                                        <p:cTn id="26" fill="hold"/>
                                        <p:tgtEl>
                                          <p:spTgt spid="389"/>
                                        </p:tgtEl>
                                        <p:attrNameLst>
                                          <p:attrName>style.visibility</p:attrName>
                                        </p:attrNameLst>
                                      </p:cBhvr>
                                      <p:to>
                                        <p:strVal val="visible"/>
                                      </p:to>
                                    </p:set>
                                    <p:animEffect transition="in" filter="box(in)">
                                      <p:cBhvr>
                                        <p:cTn id="27" dur="500"/>
                                        <p:tgtEl>
                                          <p:spTgt spid="389"/>
                                        </p:tgtEl>
                                      </p:cBhvr>
                                    </p:animEffect>
                                  </p:childTnLst>
                                </p:cTn>
                              </p:par>
                            </p:childTnLst>
                          </p:cTn>
                        </p:par>
                        <p:par>
                          <p:cTn id="28" fill="hold">
                            <p:stCondLst>
                              <p:cond delay="3000"/>
                            </p:stCondLst>
                            <p:childTnLst>
                              <p:par>
                                <p:cTn id="29" presetID="4" presetClass="entr" presetSubtype="16" fill="hold" grpId="0" nodeType="afterEffect">
                                  <p:stCondLst>
                                    <p:cond delay="0"/>
                                  </p:stCondLst>
                                  <p:iterate>
                                    <p:tmAbs val="0"/>
                                  </p:iterate>
                                  <p:childTnLst>
                                    <p:set>
                                      <p:cBhvr>
                                        <p:cTn id="30" fill="hold"/>
                                        <p:tgtEl>
                                          <p:spTgt spid="384"/>
                                        </p:tgtEl>
                                        <p:attrNameLst>
                                          <p:attrName>style.visibility</p:attrName>
                                        </p:attrNameLst>
                                      </p:cBhvr>
                                      <p:to>
                                        <p:strVal val="visible"/>
                                      </p:to>
                                    </p:set>
                                    <p:animEffect transition="in" filter="box(in)">
                                      <p:cBhvr>
                                        <p:cTn id="31" dur="500"/>
                                        <p:tgtEl>
                                          <p:spTgt spid="384"/>
                                        </p:tgtEl>
                                      </p:cBhvr>
                                    </p:animEffect>
                                  </p:childTnLst>
                                </p:cTn>
                              </p:par>
                            </p:childTnLst>
                          </p:cTn>
                        </p:par>
                        <p:par>
                          <p:cTn id="32" fill="hold">
                            <p:stCondLst>
                              <p:cond delay="3500"/>
                            </p:stCondLst>
                            <p:childTnLst>
                              <p:par>
                                <p:cTn id="33" presetID="4" presetClass="entr" presetSubtype="16" fill="hold" grpId="0" nodeType="afterEffect">
                                  <p:stCondLst>
                                    <p:cond delay="0"/>
                                  </p:stCondLst>
                                  <p:iterate>
                                    <p:tmAbs val="0"/>
                                  </p:iterate>
                                  <p:childTnLst>
                                    <p:set>
                                      <p:cBhvr>
                                        <p:cTn id="34" fill="hold"/>
                                        <p:tgtEl>
                                          <p:spTgt spid="390"/>
                                        </p:tgtEl>
                                        <p:attrNameLst>
                                          <p:attrName>style.visibility</p:attrName>
                                        </p:attrNameLst>
                                      </p:cBhvr>
                                      <p:to>
                                        <p:strVal val="visible"/>
                                      </p:to>
                                    </p:set>
                                    <p:animEffect transition="in" filter="box(in)">
                                      <p:cBhvr>
                                        <p:cTn id="35" dur="500"/>
                                        <p:tgtEl>
                                          <p:spTgt spid="390"/>
                                        </p:tgtEl>
                                      </p:cBhvr>
                                    </p:animEffect>
                                  </p:childTnLst>
                                </p:cTn>
                              </p:par>
                            </p:childTnLst>
                          </p:cTn>
                        </p:par>
                        <p:par>
                          <p:cTn id="36" fill="hold">
                            <p:stCondLst>
                              <p:cond delay="4000"/>
                            </p:stCondLst>
                            <p:childTnLst>
                              <p:par>
                                <p:cTn id="37" presetID="4" presetClass="entr" presetSubtype="16" fill="hold" grpId="0" nodeType="afterEffect">
                                  <p:stCondLst>
                                    <p:cond delay="0"/>
                                  </p:stCondLst>
                                  <p:iterate>
                                    <p:tmAbs val="0"/>
                                  </p:iterate>
                                  <p:childTnLst>
                                    <p:set>
                                      <p:cBhvr>
                                        <p:cTn id="38" fill="hold"/>
                                        <p:tgtEl>
                                          <p:spTgt spid="385"/>
                                        </p:tgtEl>
                                        <p:attrNameLst>
                                          <p:attrName>style.visibility</p:attrName>
                                        </p:attrNameLst>
                                      </p:cBhvr>
                                      <p:to>
                                        <p:strVal val="visible"/>
                                      </p:to>
                                    </p:set>
                                    <p:animEffect transition="in" filter="box(in)">
                                      <p:cBhvr>
                                        <p:cTn id="39" dur="500"/>
                                        <p:tgtEl>
                                          <p:spTgt spid="385"/>
                                        </p:tgtEl>
                                      </p:cBhvr>
                                    </p:animEffect>
                                  </p:childTnLst>
                                </p:cTn>
                              </p:par>
                            </p:childTnLst>
                          </p:cTn>
                        </p:par>
                        <p:par>
                          <p:cTn id="40" fill="hold">
                            <p:stCondLst>
                              <p:cond delay="4500"/>
                            </p:stCondLst>
                            <p:childTnLst>
                              <p:par>
                                <p:cTn id="41" presetID="4" presetClass="entr" presetSubtype="16" fill="hold" grpId="0" nodeType="afterEffect">
                                  <p:stCondLst>
                                    <p:cond delay="0"/>
                                  </p:stCondLst>
                                  <p:iterate>
                                    <p:tmAbs val="0"/>
                                  </p:iterate>
                                  <p:childTnLst>
                                    <p:set>
                                      <p:cBhvr>
                                        <p:cTn id="42" fill="hold"/>
                                        <p:tgtEl>
                                          <p:spTgt spid="391"/>
                                        </p:tgtEl>
                                        <p:attrNameLst>
                                          <p:attrName>style.visibility</p:attrName>
                                        </p:attrNameLst>
                                      </p:cBhvr>
                                      <p:to>
                                        <p:strVal val="visible"/>
                                      </p:to>
                                    </p:set>
                                    <p:animEffect transition="in" filter="box(in)">
                                      <p:cBhvr>
                                        <p:cTn id="43" dur="500"/>
                                        <p:tgtEl>
                                          <p:spTgt spid="391"/>
                                        </p:tgtEl>
                                      </p:cBhvr>
                                    </p:animEffect>
                                  </p:childTnLst>
                                </p:cTn>
                              </p:par>
                            </p:childTnLst>
                          </p:cTn>
                        </p:par>
                        <p:par>
                          <p:cTn id="44" fill="hold">
                            <p:stCondLst>
                              <p:cond delay="5000"/>
                            </p:stCondLst>
                            <p:childTnLst>
                              <p:par>
                                <p:cTn id="45" presetID="4" presetClass="entr" presetSubtype="16" fill="hold" grpId="0" nodeType="afterEffect">
                                  <p:stCondLst>
                                    <p:cond delay="0"/>
                                  </p:stCondLst>
                                  <p:iterate>
                                    <p:tmAbs val="0"/>
                                  </p:iterate>
                                  <p:childTnLst>
                                    <p:set>
                                      <p:cBhvr>
                                        <p:cTn id="46" fill="hold"/>
                                        <p:tgtEl>
                                          <p:spTgt spid="386"/>
                                        </p:tgtEl>
                                        <p:attrNameLst>
                                          <p:attrName>style.visibility</p:attrName>
                                        </p:attrNameLst>
                                      </p:cBhvr>
                                      <p:to>
                                        <p:strVal val="visible"/>
                                      </p:to>
                                    </p:set>
                                    <p:animEffect transition="in" filter="box(in)">
                                      <p:cBhvr>
                                        <p:cTn id="47" dur="5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advAuto="0"/>
      <p:bldP spid="382" grpId="0" animBg="1" advAuto="0"/>
      <p:bldP spid="383" grpId="0" animBg="1" advAuto="0"/>
      <p:bldP spid="384" grpId="0" animBg="1" advAuto="0"/>
      <p:bldP spid="385" grpId="0" animBg="1" advAuto="0"/>
      <p:bldP spid="386" grpId="0" animBg="1" advAuto="0"/>
      <p:bldP spid="387" grpId="0" animBg="1" advAuto="0"/>
      <p:bldP spid="388" grpId="0" animBg="1" advAuto="0"/>
      <p:bldP spid="389" grpId="0" animBg="1" advAuto="0"/>
      <p:bldP spid="390" grpId="0" animBg="1" advAuto="0"/>
      <p:bldP spid="391"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21</a:t>
            </a:fld>
            <a:endParaRPr/>
          </a:p>
        </p:txBody>
      </p:sp>
      <p:sp>
        <p:nvSpPr>
          <p:cNvPr id="394" name="The Role of Marketing Research"/>
          <p:cNvSpPr txBox="1">
            <a:spLocks noGrp="1"/>
          </p:cNvSpPr>
          <p:nvPr>
            <p:ph type="title" idx="4294967295"/>
          </p:nvPr>
        </p:nvSpPr>
        <p:spPr>
          <a:xfrm>
            <a:off x="609600" y="114299"/>
            <a:ext cx="7793038" cy="784227"/>
          </a:xfrm>
          <a:prstGeom prst="rect">
            <a:avLst/>
          </a:prstGeom>
        </p:spPr>
        <p:txBody>
          <a:bodyPr anchor="t">
            <a:normAutofit/>
          </a:bodyPr>
          <a:lstStyle>
            <a:lvl1pPr>
              <a:defRPr b="1">
                <a:solidFill>
                  <a:srgbClr val="E57300"/>
                </a:solidFill>
              </a:defRPr>
            </a:lvl1pPr>
          </a:lstStyle>
          <a:p>
            <a:r>
              <a:t>The Role of Marketing Research</a:t>
            </a:r>
          </a:p>
        </p:txBody>
      </p:sp>
      <p:grpSp>
        <p:nvGrpSpPr>
          <p:cNvPr id="478" name="Group"/>
          <p:cNvGrpSpPr/>
          <p:nvPr/>
        </p:nvGrpSpPr>
        <p:grpSpPr>
          <a:xfrm>
            <a:off x="658812" y="849312"/>
            <a:ext cx="7772401" cy="5440364"/>
            <a:chOff x="0" y="0"/>
            <a:chExt cx="7772400" cy="5440362"/>
          </a:xfrm>
        </p:grpSpPr>
        <p:grpSp>
          <p:nvGrpSpPr>
            <p:cNvPr id="407" name="Group"/>
            <p:cNvGrpSpPr/>
            <p:nvPr/>
          </p:nvGrpSpPr>
          <p:grpSpPr>
            <a:xfrm>
              <a:off x="0" y="1225550"/>
              <a:ext cx="2355850" cy="2021205"/>
              <a:chOff x="0" y="0"/>
              <a:chExt cx="2355850" cy="2021204"/>
            </a:xfrm>
          </p:grpSpPr>
          <p:grpSp>
            <p:nvGrpSpPr>
              <p:cNvPr id="398" name="Group"/>
              <p:cNvGrpSpPr/>
              <p:nvPr/>
            </p:nvGrpSpPr>
            <p:grpSpPr>
              <a:xfrm>
                <a:off x="1657350" y="1009650"/>
                <a:ext cx="698500" cy="82550"/>
                <a:chOff x="0" y="0"/>
                <a:chExt cx="698500" cy="82550"/>
              </a:xfrm>
            </p:grpSpPr>
            <p:sp>
              <p:nvSpPr>
                <p:cNvPr id="395" name="Triangle"/>
                <p:cNvSpPr/>
                <p:nvPr/>
              </p:nvSpPr>
              <p:spPr>
                <a:xfrm>
                  <a:off x="0" y="0"/>
                  <a:ext cx="177800" cy="8255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1600" y="0"/>
                      </a:lnTo>
                      <a:lnTo>
                        <a:pt x="21600" y="21600"/>
                      </a:lnTo>
                      <a:lnTo>
                        <a:pt x="0" y="10800"/>
                      </a:lnTo>
                    </a:path>
                  </a:pathLst>
                </a:custGeom>
                <a:solidFill>
                  <a:srgbClr val="000000"/>
                </a:solidFill>
                <a:ln w="12700" cap="flat">
                  <a:noFill/>
                  <a:miter lim="400000"/>
                </a:ln>
                <a:effectLst/>
              </p:spPr>
              <p:txBody>
                <a:bodyPr wrap="square" lIns="45719" tIns="45719" rIns="45719" bIns="45719" numCol="1" anchor="t">
                  <a:noAutofit/>
                </a:bodyPr>
                <a:lstStyle/>
                <a:p>
                  <a:pPr algn="l">
                    <a:defRPr sz="1800">
                      <a:solidFill>
                        <a:srgbClr val="994D00"/>
                      </a:solidFill>
                    </a:defRPr>
                  </a:pPr>
                  <a:endParaRPr/>
                </a:p>
              </p:txBody>
            </p:sp>
            <p:sp>
              <p:nvSpPr>
                <p:cNvPr id="396" name="Triangle"/>
                <p:cNvSpPr/>
                <p:nvPr/>
              </p:nvSpPr>
              <p:spPr>
                <a:xfrm>
                  <a:off x="520700" y="0"/>
                  <a:ext cx="177800" cy="8255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21600"/>
                      </a:lnTo>
                      <a:lnTo>
                        <a:pt x="0" y="0"/>
                      </a:lnTo>
                      <a:lnTo>
                        <a:pt x="21600" y="10800"/>
                      </a:lnTo>
                    </a:path>
                  </a:pathLst>
                </a:custGeom>
                <a:solidFill>
                  <a:srgbClr val="000000"/>
                </a:solidFill>
                <a:ln w="12700" cap="flat">
                  <a:noFill/>
                  <a:miter lim="400000"/>
                </a:ln>
                <a:effectLst/>
              </p:spPr>
              <p:txBody>
                <a:bodyPr wrap="square" lIns="45719" tIns="45719" rIns="45719" bIns="45719" numCol="1" anchor="t">
                  <a:noAutofit/>
                </a:bodyPr>
                <a:lstStyle/>
                <a:p>
                  <a:pPr algn="l">
                    <a:defRPr sz="1800">
                      <a:solidFill>
                        <a:srgbClr val="994D00"/>
                      </a:solidFill>
                    </a:defRPr>
                  </a:pPr>
                  <a:endParaRPr/>
                </a:p>
              </p:txBody>
            </p:sp>
            <p:sp>
              <p:nvSpPr>
                <p:cNvPr id="397" name="Line"/>
                <p:cNvSpPr/>
                <p:nvPr/>
              </p:nvSpPr>
              <p:spPr>
                <a:xfrm>
                  <a:off x="284162" y="53975"/>
                  <a:ext cx="160338" cy="0"/>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grpSp>
          <p:grpSp>
            <p:nvGrpSpPr>
              <p:cNvPr id="406" name="Group"/>
              <p:cNvGrpSpPr/>
              <p:nvPr/>
            </p:nvGrpSpPr>
            <p:grpSpPr>
              <a:xfrm>
                <a:off x="0" y="0"/>
                <a:ext cx="1676400" cy="2021205"/>
                <a:chOff x="0" y="0"/>
                <a:chExt cx="1676400" cy="2021204"/>
              </a:xfrm>
            </p:grpSpPr>
            <p:grpSp>
              <p:nvGrpSpPr>
                <p:cNvPr id="404" name="Group"/>
                <p:cNvGrpSpPr/>
                <p:nvPr/>
              </p:nvGrpSpPr>
              <p:grpSpPr>
                <a:xfrm>
                  <a:off x="0" y="0"/>
                  <a:ext cx="1676400" cy="2021206"/>
                  <a:chOff x="0" y="0"/>
                  <a:chExt cx="1676400" cy="2021205"/>
                </a:xfrm>
              </p:grpSpPr>
              <p:sp>
                <p:nvSpPr>
                  <p:cNvPr id="399" name="Rectangle"/>
                  <p:cNvSpPr/>
                  <p:nvPr/>
                </p:nvSpPr>
                <p:spPr>
                  <a:xfrm>
                    <a:off x="0" y="0"/>
                    <a:ext cx="1666875" cy="1974850"/>
                  </a:xfrm>
                  <a:prstGeom prst="rect">
                    <a:avLst/>
                  </a:prstGeom>
                  <a:solidFill>
                    <a:srgbClr val="FFFF00"/>
                  </a:solidFill>
                  <a:ln w="12700" cap="flat">
                    <a:solidFill>
                      <a:srgbClr val="000000"/>
                    </a:solidFill>
                    <a:prstDash val="solid"/>
                    <a:round/>
                  </a:ln>
                  <a:effectLst/>
                </p:spPr>
                <p:txBody>
                  <a:bodyPr wrap="square" lIns="45719" tIns="45719" rIns="45719" bIns="45719" numCol="1" anchor="ctr">
                    <a:noAutofit/>
                  </a:bodyPr>
                  <a:lstStyle/>
                  <a:p>
                    <a:pPr algn="l">
                      <a:defRPr sz="1800">
                        <a:solidFill>
                          <a:srgbClr val="994D00"/>
                        </a:solidFill>
                      </a:defRPr>
                    </a:pPr>
                    <a:endParaRPr/>
                  </a:p>
                </p:txBody>
              </p:sp>
              <p:sp>
                <p:nvSpPr>
                  <p:cNvPr id="400" name="Controllable"/>
                  <p:cNvSpPr txBox="1"/>
                  <p:nvPr/>
                </p:nvSpPr>
                <p:spPr>
                  <a:xfrm>
                    <a:off x="120649" y="50800"/>
                    <a:ext cx="1374677" cy="520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400" b="1">
                        <a:solidFill>
                          <a:srgbClr val="994D00"/>
                        </a:solidFill>
                      </a:defRPr>
                    </a:lvl1pPr>
                  </a:lstStyle>
                  <a:p>
                    <a:r>
                      <a:t>Controllable</a:t>
                    </a:r>
                  </a:p>
                </p:txBody>
              </p:sp>
              <p:sp>
                <p:nvSpPr>
                  <p:cNvPr id="401" name="Marketing"/>
                  <p:cNvSpPr txBox="1"/>
                  <p:nvPr/>
                </p:nvSpPr>
                <p:spPr>
                  <a:xfrm>
                    <a:off x="120650" y="266700"/>
                    <a:ext cx="1168140" cy="520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400" b="1">
                        <a:solidFill>
                          <a:srgbClr val="994D00"/>
                        </a:solidFill>
                      </a:defRPr>
                    </a:lvl1pPr>
                  </a:lstStyle>
                  <a:p>
                    <a:r>
                      <a:t>Marketing</a:t>
                    </a:r>
                  </a:p>
                </p:txBody>
              </p:sp>
              <p:sp>
                <p:nvSpPr>
                  <p:cNvPr id="402" name="Product…"/>
                  <p:cNvSpPr txBox="1"/>
                  <p:nvPr/>
                </p:nvSpPr>
                <p:spPr>
                  <a:xfrm>
                    <a:off x="152400" y="908050"/>
                    <a:ext cx="1371600" cy="11131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100012" indent="-100012" algn="l">
                      <a:lnSpc>
                        <a:spcPct val="75000"/>
                      </a:lnSpc>
                      <a:spcBef>
                        <a:spcPts val="800"/>
                      </a:spcBef>
                      <a:buSzPct val="100000"/>
                      <a:buChar char="•"/>
                      <a:defRPr sz="1400">
                        <a:solidFill>
                          <a:srgbClr val="994D00"/>
                        </a:solidFill>
                      </a:defRPr>
                    </a:pPr>
                    <a:r>
                      <a:t>Product</a:t>
                    </a:r>
                  </a:p>
                  <a:p>
                    <a:pPr marL="100012" indent="-100012" algn="l">
                      <a:lnSpc>
                        <a:spcPct val="75000"/>
                      </a:lnSpc>
                      <a:spcBef>
                        <a:spcPts val="800"/>
                      </a:spcBef>
                      <a:buSzPct val="100000"/>
                      <a:buChar char="•"/>
                      <a:defRPr sz="1400">
                        <a:solidFill>
                          <a:srgbClr val="994D00"/>
                        </a:solidFill>
                      </a:defRPr>
                    </a:pPr>
                    <a:r>
                      <a:t>Pricing</a:t>
                    </a:r>
                  </a:p>
                  <a:p>
                    <a:pPr marL="100012" indent="-100012" algn="l">
                      <a:lnSpc>
                        <a:spcPct val="75000"/>
                      </a:lnSpc>
                      <a:spcBef>
                        <a:spcPts val="800"/>
                      </a:spcBef>
                      <a:buSzPct val="100000"/>
                      <a:buChar char="•"/>
                      <a:defRPr sz="1400">
                        <a:solidFill>
                          <a:srgbClr val="994D00"/>
                        </a:solidFill>
                      </a:defRPr>
                    </a:pPr>
                    <a:r>
                      <a:t>Promotion</a:t>
                    </a:r>
                  </a:p>
                  <a:p>
                    <a:pPr marL="100012" indent="-100012" algn="l">
                      <a:lnSpc>
                        <a:spcPct val="75000"/>
                      </a:lnSpc>
                      <a:spcBef>
                        <a:spcPts val="800"/>
                      </a:spcBef>
                      <a:buSzPct val="100000"/>
                      <a:buChar char="•"/>
                      <a:defRPr sz="1400">
                        <a:solidFill>
                          <a:srgbClr val="994D00"/>
                        </a:solidFill>
                      </a:defRPr>
                    </a:pPr>
                    <a:r>
                      <a:t>Distribution</a:t>
                    </a:r>
                  </a:p>
                </p:txBody>
              </p:sp>
              <p:sp>
                <p:nvSpPr>
                  <p:cNvPr id="403" name="Line"/>
                  <p:cNvSpPr/>
                  <p:nvPr/>
                </p:nvSpPr>
                <p:spPr>
                  <a:xfrm>
                    <a:off x="0" y="831850"/>
                    <a:ext cx="1676400" cy="0"/>
                  </a:xfrm>
                  <a:prstGeom prst="line">
                    <a:avLst/>
                  </a:prstGeom>
                  <a:noFill/>
                  <a:ln w="12700" cap="flat">
                    <a:solidFill>
                      <a:srgbClr val="010307"/>
                    </a:solidFill>
                    <a:prstDash val="solid"/>
                    <a:round/>
                  </a:ln>
                  <a:effectLst/>
                </p:spPr>
                <p:txBody>
                  <a:bodyPr wrap="square" lIns="45719" tIns="45719" rIns="45719" bIns="45719" numCol="1" anchor="t">
                    <a:noAutofit/>
                  </a:bodyPr>
                  <a:lstStyle/>
                  <a:p>
                    <a:endParaRPr/>
                  </a:p>
                </p:txBody>
              </p:sp>
            </p:grpSp>
            <p:sp>
              <p:nvSpPr>
                <p:cNvPr id="405" name="Variables"/>
                <p:cNvSpPr txBox="1"/>
                <p:nvPr/>
              </p:nvSpPr>
              <p:spPr>
                <a:xfrm>
                  <a:off x="120650" y="482600"/>
                  <a:ext cx="1032706" cy="304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400" b="1">
                      <a:solidFill>
                        <a:srgbClr val="994D00"/>
                      </a:solidFill>
                    </a:defRPr>
                  </a:lvl1pPr>
                </a:lstStyle>
                <a:p>
                  <a:r>
                    <a:t>Variables</a:t>
                  </a:r>
                </a:p>
              </p:txBody>
            </p:sp>
          </p:grpSp>
        </p:grpSp>
        <p:sp>
          <p:nvSpPr>
            <p:cNvPr id="408" name="Rectangle"/>
            <p:cNvSpPr/>
            <p:nvPr/>
          </p:nvSpPr>
          <p:spPr>
            <a:xfrm>
              <a:off x="2362200" y="1544637"/>
              <a:ext cx="2432050" cy="1104901"/>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lgn="l">
                <a:defRPr sz="1800">
                  <a:solidFill>
                    <a:srgbClr val="994D00"/>
                  </a:solidFill>
                </a:defRPr>
              </a:pPr>
              <a:endParaRPr/>
            </a:p>
          </p:txBody>
        </p:sp>
        <p:sp>
          <p:nvSpPr>
            <p:cNvPr id="409" name="Marketing"/>
            <p:cNvSpPr/>
            <p:nvPr/>
          </p:nvSpPr>
          <p:spPr>
            <a:xfrm>
              <a:off x="2919412" y="1885950"/>
              <a:ext cx="1533638" cy="609600"/>
            </a:xfrm>
            <a:prstGeom prst="rect">
              <a:avLst/>
            </a:prstGeom>
            <a:solidFill>
              <a:srgbClr val="FFFFCC"/>
            </a:solid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p>
              <a:pPr algn="l">
                <a:defRPr sz="1800" b="1">
                  <a:solidFill>
                    <a:srgbClr val="994D00"/>
                  </a:solidFill>
                </a:defRPr>
              </a:pPr>
              <a:r>
                <a:t>Marketing</a:t>
              </a:r>
              <a:r>
                <a:rPr sz="1600"/>
                <a:t> </a:t>
              </a:r>
            </a:p>
          </p:txBody>
        </p:sp>
        <p:sp>
          <p:nvSpPr>
            <p:cNvPr id="410" name="Research"/>
            <p:cNvSpPr txBox="1"/>
            <p:nvPr/>
          </p:nvSpPr>
          <p:spPr>
            <a:xfrm>
              <a:off x="2921000" y="2165350"/>
              <a:ext cx="1283333" cy="368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800" b="1">
                  <a:solidFill>
                    <a:srgbClr val="994D00"/>
                  </a:solidFill>
                </a:defRPr>
              </a:lvl1pPr>
            </a:lstStyle>
            <a:p>
              <a:r>
                <a:t>Research</a:t>
              </a:r>
            </a:p>
          </p:txBody>
        </p:sp>
        <p:grpSp>
          <p:nvGrpSpPr>
            <p:cNvPr id="438" name="Group"/>
            <p:cNvGrpSpPr/>
            <p:nvPr/>
          </p:nvGrpSpPr>
          <p:grpSpPr>
            <a:xfrm>
              <a:off x="1822450" y="2633662"/>
              <a:ext cx="3587751" cy="1135064"/>
              <a:chOff x="0" y="0"/>
              <a:chExt cx="3587750" cy="1135062"/>
            </a:xfrm>
          </p:grpSpPr>
          <p:grpSp>
            <p:nvGrpSpPr>
              <p:cNvPr id="413" name="Group"/>
              <p:cNvGrpSpPr/>
              <p:nvPr/>
            </p:nvGrpSpPr>
            <p:grpSpPr>
              <a:xfrm>
                <a:off x="768350" y="0"/>
                <a:ext cx="82551" cy="368300"/>
                <a:chOff x="0" y="0"/>
                <a:chExt cx="82550" cy="368300"/>
              </a:xfrm>
            </p:grpSpPr>
            <p:sp>
              <p:nvSpPr>
                <p:cNvPr id="411" name="Triangle"/>
                <p:cNvSpPr/>
                <p:nvPr/>
              </p:nvSpPr>
              <p:spPr>
                <a:xfrm>
                  <a:off x="0" y="0"/>
                  <a:ext cx="82550" cy="1365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path>
                  </a:pathLst>
                </a:custGeom>
                <a:solidFill>
                  <a:srgbClr val="000000"/>
                </a:solidFill>
                <a:ln w="12700" cap="flat">
                  <a:noFill/>
                  <a:miter lim="400000"/>
                </a:ln>
                <a:effectLst/>
              </p:spPr>
              <p:txBody>
                <a:bodyPr wrap="square" lIns="45719" tIns="45719" rIns="45719" bIns="45719" numCol="1" anchor="t">
                  <a:noAutofit/>
                </a:bodyPr>
                <a:lstStyle/>
                <a:p>
                  <a:pPr algn="l">
                    <a:defRPr sz="1800">
                      <a:solidFill>
                        <a:srgbClr val="994D00"/>
                      </a:solidFill>
                    </a:defRPr>
                  </a:pPr>
                  <a:endParaRPr/>
                </a:p>
              </p:txBody>
            </p:sp>
            <p:sp>
              <p:nvSpPr>
                <p:cNvPr id="412" name="Triangle"/>
                <p:cNvSpPr/>
                <p:nvPr/>
              </p:nvSpPr>
              <p:spPr>
                <a:xfrm>
                  <a:off x="0" y="231775"/>
                  <a:ext cx="82550" cy="13652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path>
                  </a:pathLst>
                </a:custGeom>
                <a:solidFill>
                  <a:srgbClr val="000000"/>
                </a:solidFill>
                <a:ln w="12700" cap="flat">
                  <a:noFill/>
                  <a:miter lim="400000"/>
                </a:ln>
                <a:effectLst/>
              </p:spPr>
              <p:txBody>
                <a:bodyPr wrap="square" lIns="45719" tIns="45719" rIns="45719" bIns="45719" numCol="1" anchor="t">
                  <a:noAutofit/>
                </a:bodyPr>
                <a:lstStyle/>
                <a:p>
                  <a:pPr algn="l">
                    <a:defRPr sz="1800">
                      <a:solidFill>
                        <a:srgbClr val="994D00"/>
                      </a:solidFill>
                    </a:defRPr>
                  </a:pPr>
                  <a:endParaRPr/>
                </a:p>
              </p:txBody>
            </p:sp>
          </p:grpSp>
          <p:grpSp>
            <p:nvGrpSpPr>
              <p:cNvPr id="431" name="Group"/>
              <p:cNvGrpSpPr/>
              <p:nvPr/>
            </p:nvGrpSpPr>
            <p:grpSpPr>
              <a:xfrm>
                <a:off x="0" y="327025"/>
                <a:ext cx="3587750" cy="808038"/>
                <a:chOff x="0" y="0"/>
                <a:chExt cx="3587749" cy="808037"/>
              </a:xfrm>
            </p:grpSpPr>
            <p:grpSp>
              <p:nvGrpSpPr>
                <p:cNvPr id="419" name="Group"/>
                <p:cNvGrpSpPr/>
                <p:nvPr/>
              </p:nvGrpSpPr>
              <p:grpSpPr>
                <a:xfrm>
                  <a:off x="2393950" y="0"/>
                  <a:ext cx="1193800" cy="804863"/>
                  <a:chOff x="0" y="0"/>
                  <a:chExt cx="1193800" cy="804862"/>
                </a:xfrm>
              </p:grpSpPr>
              <p:sp>
                <p:nvSpPr>
                  <p:cNvPr id="414" name="Rectangle"/>
                  <p:cNvSpPr/>
                  <p:nvPr/>
                </p:nvSpPr>
                <p:spPr>
                  <a:xfrm>
                    <a:off x="0" y="0"/>
                    <a:ext cx="1193800" cy="723900"/>
                  </a:xfrm>
                  <a:prstGeom prst="rect">
                    <a:avLst/>
                  </a:prstGeom>
                  <a:solidFill>
                    <a:srgbClr val="00DFCA"/>
                  </a:solidFill>
                  <a:ln w="12700" cap="flat">
                    <a:solidFill>
                      <a:srgbClr val="000000"/>
                    </a:solidFill>
                    <a:prstDash val="solid"/>
                    <a:round/>
                  </a:ln>
                  <a:effectLst/>
                </p:spPr>
                <p:txBody>
                  <a:bodyPr wrap="square" lIns="45719" tIns="45719" rIns="45719" bIns="45719" numCol="1" anchor="ctr">
                    <a:noAutofit/>
                  </a:bodyPr>
                  <a:lstStyle/>
                  <a:p>
                    <a:pPr algn="l">
                      <a:defRPr sz="1800">
                        <a:solidFill>
                          <a:srgbClr val="994D00"/>
                        </a:solidFill>
                      </a:defRPr>
                    </a:pPr>
                    <a:endParaRPr/>
                  </a:p>
                </p:txBody>
              </p:sp>
              <p:grpSp>
                <p:nvGrpSpPr>
                  <p:cNvPr id="417" name="Group"/>
                  <p:cNvGrpSpPr/>
                  <p:nvPr/>
                </p:nvGrpSpPr>
                <p:grpSpPr>
                  <a:xfrm>
                    <a:off x="30162" y="96837"/>
                    <a:ext cx="1091959" cy="708026"/>
                    <a:chOff x="0" y="0"/>
                    <a:chExt cx="1091958" cy="708025"/>
                  </a:xfrm>
                </p:grpSpPr>
                <p:sp>
                  <p:nvSpPr>
                    <p:cNvPr id="415" name="Marketing"/>
                    <p:cNvSpPr txBox="1"/>
                    <p:nvPr/>
                  </p:nvSpPr>
                  <p:spPr>
                    <a:xfrm>
                      <a:off x="0" y="0"/>
                      <a:ext cx="1091959" cy="495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300" b="1">
                          <a:solidFill>
                            <a:srgbClr val="994D00"/>
                          </a:solidFill>
                        </a:defRPr>
                      </a:lvl1pPr>
                    </a:lstStyle>
                    <a:p>
                      <a:r>
                        <a:t>Marketing</a:t>
                      </a:r>
                    </a:p>
                  </p:txBody>
                </p:sp>
                <p:sp>
                  <p:nvSpPr>
                    <p:cNvPr id="416" name="Decision"/>
                    <p:cNvSpPr txBox="1"/>
                    <p:nvPr/>
                  </p:nvSpPr>
                  <p:spPr>
                    <a:xfrm>
                      <a:off x="0" y="212725"/>
                      <a:ext cx="1079500" cy="495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l">
                        <a:defRPr sz="1300" b="1">
                          <a:solidFill>
                            <a:srgbClr val="994D00"/>
                          </a:solidFill>
                        </a:defRPr>
                      </a:lvl1pPr>
                    </a:lstStyle>
                    <a:p>
                      <a:r>
                        <a:t>Decision</a:t>
                      </a:r>
                    </a:p>
                  </p:txBody>
                </p:sp>
              </p:grpSp>
              <p:sp>
                <p:nvSpPr>
                  <p:cNvPr id="418" name="Making"/>
                  <p:cNvSpPr txBox="1"/>
                  <p:nvPr/>
                </p:nvSpPr>
                <p:spPr>
                  <a:xfrm>
                    <a:off x="30162" y="490537"/>
                    <a:ext cx="768611" cy="29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300" b="1">
                        <a:solidFill>
                          <a:srgbClr val="994D00"/>
                        </a:solidFill>
                      </a:defRPr>
                    </a:lvl1pPr>
                  </a:lstStyle>
                  <a:p>
                    <a:r>
                      <a:t>Making</a:t>
                    </a:r>
                  </a:p>
                </p:txBody>
              </p:sp>
            </p:grpSp>
            <p:grpSp>
              <p:nvGrpSpPr>
                <p:cNvPr id="424" name="Group"/>
                <p:cNvGrpSpPr/>
                <p:nvPr/>
              </p:nvGrpSpPr>
              <p:grpSpPr>
                <a:xfrm>
                  <a:off x="1212850" y="26987"/>
                  <a:ext cx="1222072" cy="698501"/>
                  <a:chOff x="0" y="0"/>
                  <a:chExt cx="1222071" cy="698500"/>
                </a:xfrm>
              </p:grpSpPr>
              <p:grpSp>
                <p:nvGrpSpPr>
                  <p:cNvPr id="422" name="Group"/>
                  <p:cNvGrpSpPr/>
                  <p:nvPr/>
                </p:nvGrpSpPr>
                <p:grpSpPr>
                  <a:xfrm>
                    <a:off x="19050" y="0"/>
                    <a:ext cx="1081088" cy="698500"/>
                    <a:chOff x="0" y="0"/>
                    <a:chExt cx="1081087" cy="698500"/>
                  </a:xfrm>
                </p:grpSpPr>
                <p:sp>
                  <p:nvSpPr>
                    <p:cNvPr id="420" name="Rectangle"/>
                    <p:cNvSpPr/>
                    <p:nvPr/>
                  </p:nvSpPr>
                  <p:spPr>
                    <a:xfrm>
                      <a:off x="14287" y="0"/>
                      <a:ext cx="1066801" cy="698500"/>
                    </a:xfrm>
                    <a:prstGeom prst="rect">
                      <a:avLst/>
                    </a:prstGeom>
                    <a:solidFill>
                      <a:srgbClr val="00DFCA"/>
                    </a:solidFill>
                    <a:ln w="12700" cap="flat">
                      <a:solidFill>
                        <a:srgbClr val="000000"/>
                      </a:solidFill>
                      <a:prstDash val="solid"/>
                      <a:round/>
                    </a:ln>
                    <a:effectLst/>
                  </p:spPr>
                  <p:txBody>
                    <a:bodyPr wrap="square" lIns="45719" tIns="45719" rIns="45719" bIns="45719" numCol="1" anchor="ctr">
                      <a:noAutofit/>
                    </a:bodyPr>
                    <a:lstStyle/>
                    <a:p>
                      <a:pPr algn="l">
                        <a:defRPr sz="1800">
                          <a:solidFill>
                            <a:srgbClr val="994D00"/>
                          </a:solidFill>
                        </a:defRPr>
                      </a:pPr>
                      <a:endParaRPr/>
                    </a:p>
                  </p:txBody>
                </p:sp>
                <p:sp>
                  <p:nvSpPr>
                    <p:cNvPr id="421" name="Providing"/>
                    <p:cNvSpPr txBox="1"/>
                    <p:nvPr/>
                  </p:nvSpPr>
                  <p:spPr>
                    <a:xfrm>
                      <a:off x="0" y="161925"/>
                      <a:ext cx="1043106" cy="495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300" b="1">
                          <a:solidFill>
                            <a:srgbClr val="994D00"/>
                          </a:solidFill>
                        </a:defRPr>
                      </a:lvl1pPr>
                    </a:lstStyle>
                    <a:p>
                      <a:r>
                        <a:t>Providing</a:t>
                      </a:r>
                    </a:p>
                  </p:txBody>
                </p:sp>
              </p:grpSp>
              <p:sp>
                <p:nvSpPr>
                  <p:cNvPr id="423" name="Information"/>
                  <p:cNvSpPr txBox="1"/>
                  <p:nvPr/>
                </p:nvSpPr>
                <p:spPr>
                  <a:xfrm>
                    <a:off x="0" y="366712"/>
                    <a:ext cx="1222072" cy="292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300" b="1">
                        <a:solidFill>
                          <a:srgbClr val="994D00"/>
                        </a:solidFill>
                      </a:defRPr>
                    </a:lvl1pPr>
                  </a:lstStyle>
                  <a:p>
                    <a:r>
                      <a:t>Information</a:t>
                    </a:r>
                  </a:p>
                </p:txBody>
              </p:sp>
            </p:grpSp>
            <p:grpSp>
              <p:nvGrpSpPr>
                <p:cNvPr id="430" name="Group"/>
                <p:cNvGrpSpPr/>
                <p:nvPr/>
              </p:nvGrpSpPr>
              <p:grpSpPr>
                <a:xfrm>
                  <a:off x="0" y="25400"/>
                  <a:ext cx="1301751" cy="782638"/>
                  <a:chOff x="0" y="0"/>
                  <a:chExt cx="1301750" cy="782637"/>
                </a:xfrm>
              </p:grpSpPr>
              <p:sp>
                <p:nvSpPr>
                  <p:cNvPr id="425" name="Rectangle"/>
                  <p:cNvSpPr/>
                  <p:nvPr/>
                </p:nvSpPr>
                <p:spPr>
                  <a:xfrm>
                    <a:off x="0" y="0"/>
                    <a:ext cx="1143001" cy="711200"/>
                  </a:xfrm>
                  <a:prstGeom prst="rect">
                    <a:avLst/>
                  </a:prstGeom>
                  <a:solidFill>
                    <a:srgbClr val="00DFCA"/>
                  </a:solidFill>
                  <a:ln w="12700" cap="flat">
                    <a:solidFill>
                      <a:srgbClr val="000000"/>
                    </a:solidFill>
                    <a:prstDash val="solid"/>
                    <a:round/>
                  </a:ln>
                  <a:effectLst/>
                </p:spPr>
                <p:txBody>
                  <a:bodyPr wrap="square" lIns="45719" tIns="45719" rIns="45719" bIns="45719" numCol="1" anchor="ctr">
                    <a:noAutofit/>
                  </a:bodyPr>
                  <a:lstStyle/>
                  <a:p>
                    <a:pPr algn="l">
                      <a:defRPr sz="1800">
                        <a:solidFill>
                          <a:srgbClr val="994D00"/>
                        </a:solidFill>
                      </a:defRPr>
                    </a:pPr>
                    <a:endParaRPr/>
                  </a:p>
                </p:txBody>
              </p:sp>
              <p:grpSp>
                <p:nvGrpSpPr>
                  <p:cNvPr id="429" name="Group"/>
                  <p:cNvGrpSpPr/>
                  <p:nvPr/>
                </p:nvGrpSpPr>
                <p:grpSpPr>
                  <a:xfrm>
                    <a:off x="6350" y="68262"/>
                    <a:ext cx="1295401" cy="714376"/>
                    <a:chOff x="0" y="0"/>
                    <a:chExt cx="1295400" cy="714375"/>
                  </a:xfrm>
                </p:grpSpPr>
                <p:sp>
                  <p:nvSpPr>
                    <p:cNvPr id="426" name="Assessing"/>
                    <p:cNvSpPr txBox="1"/>
                    <p:nvPr/>
                  </p:nvSpPr>
                  <p:spPr>
                    <a:xfrm>
                      <a:off x="0" y="0"/>
                      <a:ext cx="1077125" cy="495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300" b="1">
                          <a:solidFill>
                            <a:srgbClr val="994D00"/>
                          </a:solidFill>
                        </a:defRPr>
                      </a:lvl1pPr>
                    </a:lstStyle>
                    <a:p>
                      <a:r>
                        <a:t>Assessing</a:t>
                      </a:r>
                    </a:p>
                  </p:txBody>
                </p:sp>
                <p:sp>
                  <p:nvSpPr>
                    <p:cNvPr id="427" name="Information"/>
                    <p:cNvSpPr txBox="1"/>
                    <p:nvPr/>
                  </p:nvSpPr>
                  <p:spPr>
                    <a:xfrm>
                      <a:off x="0" y="212725"/>
                      <a:ext cx="1295400" cy="495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l">
                        <a:defRPr sz="1300" b="1">
                          <a:solidFill>
                            <a:srgbClr val="994D00"/>
                          </a:solidFill>
                        </a:defRPr>
                      </a:lvl1pPr>
                    </a:lstStyle>
                    <a:p>
                      <a:r>
                        <a:t>Information</a:t>
                      </a:r>
                    </a:p>
                  </p:txBody>
                </p:sp>
                <p:sp>
                  <p:nvSpPr>
                    <p:cNvPr id="428" name="Needs"/>
                    <p:cNvSpPr txBox="1"/>
                    <p:nvPr/>
                  </p:nvSpPr>
                  <p:spPr>
                    <a:xfrm>
                      <a:off x="0" y="422275"/>
                      <a:ext cx="674049" cy="2921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300" b="1">
                          <a:solidFill>
                            <a:srgbClr val="994D00"/>
                          </a:solidFill>
                        </a:defRPr>
                      </a:lvl1pPr>
                    </a:lstStyle>
                    <a:p>
                      <a:r>
                        <a:t>Needs</a:t>
                      </a:r>
                    </a:p>
                  </p:txBody>
                </p:sp>
              </p:grpSp>
            </p:grpSp>
          </p:grpSp>
          <p:grpSp>
            <p:nvGrpSpPr>
              <p:cNvPr id="434" name="Group"/>
              <p:cNvGrpSpPr/>
              <p:nvPr/>
            </p:nvGrpSpPr>
            <p:grpSpPr>
              <a:xfrm>
                <a:off x="1670050" y="0"/>
                <a:ext cx="82550" cy="354013"/>
                <a:chOff x="0" y="0"/>
                <a:chExt cx="82550" cy="354012"/>
              </a:xfrm>
            </p:grpSpPr>
            <p:sp>
              <p:nvSpPr>
                <p:cNvPr id="432" name="Triangle"/>
                <p:cNvSpPr/>
                <p:nvPr/>
              </p:nvSpPr>
              <p:spPr>
                <a:xfrm>
                  <a:off x="0" y="0"/>
                  <a:ext cx="82550" cy="1365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path>
                  </a:pathLst>
                </a:custGeom>
                <a:solidFill>
                  <a:srgbClr val="000000"/>
                </a:solidFill>
                <a:ln w="12700" cap="flat">
                  <a:noFill/>
                  <a:miter lim="400000"/>
                </a:ln>
                <a:effectLst/>
              </p:spPr>
              <p:txBody>
                <a:bodyPr wrap="square" lIns="45719" tIns="45719" rIns="45719" bIns="45719" numCol="1" anchor="t">
                  <a:noAutofit/>
                </a:bodyPr>
                <a:lstStyle/>
                <a:p>
                  <a:pPr algn="l">
                    <a:defRPr sz="1800">
                      <a:solidFill>
                        <a:srgbClr val="994D00"/>
                      </a:solidFill>
                    </a:defRPr>
                  </a:pPr>
                  <a:endParaRPr/>
                </a:p>
              </p:txBody>
            </p:sp>
            <p:sp>
              <p:nvSpPr>
                <p:cNvPr id="433" name="Triangle"/>
                <p:cNvSpPr/>
                <p:nvPr/>
              </p:nvSpPr>
              <p:spPr>
                <a:xfrm>
                  <a:off x="0" y="217487"/>
                  <a:ext cx="82550" cy="1365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path>
                  </a:pathLst>
                </a:custGeom>
                <a:solidFill>
                  <a:srgbClr val="000000"/>
                </a:solidFill>
                <a:ln w="12700" cap="flat">
                  <a:noFill/>
                  <a:miter lim="400000"/>
                </a:ln>
                <a:effectLst/>
              </p:spPr>
              <p:txBody>
                <a:bodyPr wrap="square" lIns="45719" tIns="45719" rIns="45719" bIns="45719" numCol="1" anchor="t">
                  <a:noAutofit/>
                </a:bodyPr>
                <a:lstStyle/>
                <a:p>
                  <a:pPr algn="l">
                    <a:defRPr sz="1800">
                      <a:solidFill>
                        <a:srgbClr val="994D00"/>
                      </a:solidFill>
                    </a:defRPr>
                  </a:pPr>
                  <a:endParaRPr/>
                </a:p>
              </p:txBody>
            </p:sp>
          </p:grpSp>
          <p:grpSp>
            <p:nvGrpSpPr>
              <p:cNvPr id="437" name="Group"/>
              <p:cNvGrpSpPr/>
              <p:nvPr/>
            </p:nvGrpSpPr>
            <p:grpSpPr>
              <a:xfrm>
                <a:off x="2597150" y="9525"/>
                <a:ext cx="82550" cy="325438"/>
                <a:chOff x="0" y="0"/>
                <a:chExt cx="82550" cy="325437"/>
              </a:xfrm>
            </p:grpSpPr>
            <p:sp>
              <p:nvSpPr>
                <p:cNvPr id="435" name="Triangle"/>
                <p:cNvSpPr/>
                <p:nvPr/>
              </p:nvSpPr>
              <p:spPr>
                <a:xfrm>
                  <a:off x="0" y="0"/>
                  <a:ext cx="82550" cy="1365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path>
                  </a:pathLst>
                </a:custGeom>
                <a:solidFill>
                  <a:srgbClr val="000000"/>
                </a:solidFill>
                <a:ln w="12700" cap="flat">
                  <a:noFill/>
                  <a:miter lim="400000"/>
                </a:ln>
                <a:effectLst/>
              </p:spPr>
              <p:txBody>
                <a:bodyPr wrap="square" lIns="45719" tIns="45719" rIns="45719" bIns="45719" numCol="1" anchor="t">
                  <a:noAutofit/>
                </a:bodyPr>
                <a:lstStyle/>
                <a:p>
                  <a:pPr algn="l">
                    <a:defRPr sz="1800">
                      <a:solidFill>
                        <a:srgbClr val="994D00"/>
                      </a:solidFill>
                    </a:defRPr>
                  </a:pPr>
                  <a:endParaRPr/>
                </a:p>
              </p:txBody>
            </p:sp>
            <p:sp>
              <p:nvSpPr>
                <p:cNvPr id="436" name="Triangle"/>
                <p:cNvSpPr/>
                <p:nvPr/>
              </p:nvSpPr>
              <p:spPr>
                <a:xfrm>
                  <a:off x="0" y="188912"/>
                  <a:ext cx="82550" cy="136526"/>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path>
                  </a:pathLst>
                </a:custGeom>
                <a:solidFill>
                  <a:srgbClr val="000000"/>
                </a:solidFill>
                <a:ln w="12700" cap="flat">
                  <a:noFill/>
                  <a:miter lim="400000"/>
                </a:ln>
                <a:effectLst/>
              </p:spPr>
              <p:txBody>
                <a:bodyPr wrap="square" lIns="45719" tIns="45719" rIns="45719" bIns="45719" numCol="1" anchor="t">
                  <a:noAutofit/>
                </a:bodyPr>
                <a:lstStyle/>
                <a:p>
                  <a:pPr algn="l">
                    <a:defRPr sz="1800">
                      <a:solidFill>
                        <a:srgbClr val="994D00"/>
                      </a:solidFill>
                    </a:defRPr>
                  </a:pPr>
                  <a:endParaRPr/>
                </a:p>
              </p:txBody>
            </p:sp>
          </p:grpSp>
        </p:grpSp>
        <p:grpSp>
          <p:nvGrpSpPr>
            <p:cNvPr id="457" name="Group"/>
            <p:cNvGrpSpPr/>
            <p:nvPr/>
          </p:nvGrpSpPr>
          <p:grpSpPr>
            <a:xfrm>
              <a:off x="2235200" y="3683000"/>
              <a:ext cx="2720442" cy="1757363"/>
              <a:chOff x="0" y="0"/>
              <a:chExt cx="2720441" cy="1757362"/>
            </a:xfrm>
          </p:grpSpPr>
          <p:grpSp>
            <p:nvGrpSpPr>
              <p:cNvPr id="447" name="Group"/>
              <p:cNvGrpSpPr/>
              <p:nvPr/>
            </p:nvGrpSpPr>
            <p:grpSpPr>
              <a:xfrm>
                <a:off x="0" y="250825"/>
                <a:ext cx="2720442" cy="1506538"/>
                <a:chOff x="0" y="0"/>
                <a:chExt cx="2720441" cy="1506537"/>
              </a:xfrm>
            </p:grpSpPr>
            <p:grpSp>
              <p:nvGrpSpPr>
                <p:cNvPr id="444" name="Group"/>
                <p:cNvGrpSpPr/>
                <p:nvPr/>
              </p:nvGrpSpPr>
              <p:grpSpPr>
                <a:xfrm>
                  <a:off x="0" y="0"/>
                  <a:ext cx="2641600" cy="1506538"/>
                  <a:chOff x="0" y="0"/>
                  <a:chExt cx="2641600" cy="1506537"/>
                </a:xfrm>
              </p:grpSpPr>
              <p:sp>
                <p:nvSpPr>
                  <p:cNvPr id="439" name="Rectangle"/>
                  <p:cNvSpPr/>
                  <p:nvPr/>
                </p:nvSpPr>
                <p:spPr>
                  <a:xfrm>
                    <a:off x="12700" y="0"/>
                    <a:ext cx="2628900" cy="1447800"/>
                  </a:xfrm>
                  <a:prstGeom prst="rect">
                    <a:avLst/>
                  </a:prstGeom>
                  <a:solidFill>
                    <a:srgbClr val="99CCFF"/>
                  </a:solidFill>
                  <a:ln w="12700" cap="flat">
                    <a:solidFill>
                      <a:srgbClr val="000000"/>
                    </a:solidFill>
                    <a:prstDash val="solid"/>
                    <a:round/>
                  </a:ln>
                  <a:effectLst/>
                </p:spPr>
                <p:txBody>
                  <a:bodyPr wrap="square" lIns="45719" tIns="45719" rIns="45719" bIns="45719" numCol="1" anchor="ctr">
                    <a:noAutofit/>
                  </a:bodyPr>
                  <a:lstStyle/>
                  <a:p>
                    <a:pPr algn="l">
                      <a:defRPr sz="1800">
                        <a:solidFill>
                          <a:srgbClr val="994D00"/>
                        </a:solidFill>
                      </a:defRPr>
                    </a:pPr>
                    <a:endParaRPr/>
                  </a:p>
                </p:txBody>
              </p:sp>
              <p:sp>
                <p:nvSpPr>
                  <p:cNvPr id="440" name="Marketing Managers"/>
                  <p:cNvSpPr txBox="1"/>
                  <p:nvPr/>
                </p:nvSpPr>
                <p:spPr>
                  <a:xfrm>
                    <a:off x="341312" y="88900"/>
                    <a:ext cx="2137098" cy="304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400" b="1">
                        <a:solidFill>
                          <a:srgbClr val="994D00"/>
                        </a:solidFill>
                      </a:defRPr>
                    </a:lvl1pPr>
                  </a:lstStyle>
                  <a:p>
                    <a:r>
                      <a:t>Marketing Managers</a:t>
                    </a:r>
                  </a:p>
                </p:txBody>
              </p:sp>
              <p:sp>
                <p:nvSpPr>
                  <p:cNvPr id="441" name="Market Segmentation"/>
                  <p:cNvSpPr txBox="1"/>
                  <p:nvPr/>
                </p:nvSpPr>
                <p:spPr>
                  <a:xfrm>
                    <a:off x="0" y="461962"/>
                    <a:ext cx="2496171" cy="520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buSzPct val="100000"/>
                      <a:buChar char="•"/>
                      <a:defRPr sz="1400" b="1">
                        <a:solidFill>
                          <a:srgbClr val="994D00"/>
                        </a:solidFill>
                      </a:defRPr>
                    </a:lvl1pPr>
                  </a:lstStyle>
                  <a:p>
                    <a:r>
                      <a:t> Market Segmentation</a:t>
                    </a:r>
                  </a:p>
                </p:txBody>
              </p:sp>
              <p:sp>
                <p:nvSpPr>
                  <p:cNvPr id="442" name="Performance &amp; Control"/>
                  <p:cNvSpPr txBox="1"/>
                  <p:nvPr/>
                </p:nvSpPr>
                <p:spPr>
                  <a:xfrm>
                    <a:off x="0" y="1201737"/>
                    <a:ext cx="2571788" cy="3048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buSzPct val="100000"/>
                      <a:buChar char="•"/>
                      <a:defRPr sz="1400" b="1">
                        <a:solidFill>
                          <a:srgbClr val="994D00"/>
                        </a:solidFill>
                      </a:defRPr>
                    </a:lvl1pPr>
                  </a:lstStyle>
                  <a:p>
                    <a:r>
                      <a:t> Performance &amp; Control</a:t>
                    </a:r>
                  </a:p>
                </p:txBody>
              </p:sp>
              <p:sp>
                <p:nvSpPr>
                  <p:cNvPr id="443" name="Line"/>
                  <p:cNvSpPr/>
                  <p:nvPr/>
                </p:nvSpPr>
                <p:spPr>
                  <a:xfrm>
                    <a:off x="31750" y="420687"/>
                    <a:ext cx="2590800" cy="1"/>
                  </a:xfrm>
                  <a:prstGeom prst="line">
                    <a:avLst/>
                  </a:prstGeom>
                  <a:noFill/>
                  <a:ln w="12700" cap="flat">
                    <a:solidFill>
                      <a:srgbClr val="010307"/>
                    </a:solidFill>
                    <a:prstDash val="solid"/>
                    <a:round/>
                  </a:ln>
                  <a:effectLst/>
                </p:spPr>
                <p:txBody>
                  <a:bodyPr wrap="square" lIns="45719" tIns="45719" rIns="45719" bIns="45719" numCol="1" anchor="t">
                    <a:noAutofit/>
                  </a:bodyPr>
                  <a:lstStyle/>
                  <a:p>
                    <a:endParaRPr/>
                  </a:p>
                </p:txBody>
              </p:sp>
            </p:grpSp>
            <p:sp>
              <p:nvSpPr>
                <p:cNvPr id="445" name="Target Market Selection"/>
                <p:cNvSpPr txBox="1"/>
                <p:nvPr/>
              </p:nvSpPr>
              <p:spPr>
                <a:xfrm>
                  <a:off x="46037" y="717549"/>
                  <a:ext cx="2674405" cy="520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buSzPct val="100000"/>
                    <a:buChar char="•"/>
                    <a:defRPr sz="1400" b="1">
                      <a:solidFill>
                        <a:srgbClr val="994D00"/>
                      </a:solidFill>
                    </a:defRPr>
                  </a:lvl1pPr>
                </a:lstStyle>
                <a:p>
                  <a:r>
                    <a:t>Target Market Selection</a:t>
                  </a:r>
                </a:p>
              </p:txBody>
            </p:sp>
            <p:sp>
              <p:nvSpPr>
                <p:cNvPr id="446" name="Marketing Programs"/>
                <p:cNvSpPr txBox="1"/>
                <p:nvPr/>
              </p:nvSpPr>
              <p:spPr>
                <a:xfrm>
                  <a:off x="0" y="958850"/>
                  <a:ext cx="2381920" cy="520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buSzPct val="100000"/>
                    <a:buChar char="•"/>
                    <a:defRPr sz="1400" b="1">
                      <a:solidFill>
                        <a:srgbClr val="994D00"/>
                      </a:solidFill>
                    </a:defRPr>
                  </a:lvl1pPr>
                </a:lstStyle>
                <a:p>
                  <a:r>
                    <a:t> Marketing Programs</a:t>
                  </a:r>
                </a:p>
              </p:txBody>
            </p:sp>
          </p:grpSp>
          <p:grpSp>
            <p:nvGrpSpPr>
              <p:cNvPr id="450" name="Group"/>
              <p:cNvGrpSpPr/>
              <p:nvPr/>
            </p:nvGrpSpPr>
            <p:grpSpPr>
              <a:xfrm>
                <a:off x="381000" y="0"/>
                <a:ext cx="82550" cy="311150"/>
                <a:chOff x="0" y="0"/>
                <a:chExt cx="82550" cy="311150"/>
              </a:xfrm>
            </p:grpSpPr>
            <p:sp>
              <p:nvSpPr>
                <p:cNvPr id="448" name="Triangle"/>
                <p:cNvSpPr/>
                <p:nvPr/>
              </p:nvSpPr>
              <p:spPr>
                <a:xfrm>
                  <a:off x="0" y="0"/>
                  <a:ext cx="82550" cy="1365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path>
                  </a:pathLst>
                </a:custGeom>
                <a:solidFill>
                  <a:srgbClr val="000000"/>
                </a:solidFill>
                <a:ln w="12700" cap="flat">
                  <a:noFill/>
                  <a:miter lim="400000"/>
                </a:ln>
                <a:effectLst/>
              </p:spPr>
              <p:txBody>
                <a:bodyPr wrap="square" lIns="45719" tIns="45719" rIns="45719" bIns="45719" numCol="1" anchor="t">
                  <a:noAutofit/>
                </a:bodyPr>
                <a:lstStyle/>
                <a:p>
                  <a:pPr algn="l">
                    <a:defRPr sz="1800">
                      <a:solidFill>
                        <a:srgbClr val="994D00"/>
                      </a:solidFill>
                    </a:defRPr>
                  </a:pPr>
                  <a:endParaRPr/>
                </a:p>
              </p:txBody>
            </p:sp>
            <p:sp>
              <p:nvSpPr>
                <p:cNvPr id="449" name="Triangle"/>
                <p:cNvSpPr/>
                <p:nvPr/>
              </p:nvSpPr>
              <p:spPr>
                <a:xfrm>
                  <a:off x="0" y="174625"/>
                  <a:ext cx="82550" cy="13652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path>
                  </a:pathLst>
                </a:custGeom>
                <a:solidFill>
                  <a:srgbClr val="000000"/>
                </a:solidFill>
                <a:ln w="12700" cap="flat">
                  <a:noFill/>
                  <a:miter lim="400000"/>
                </a:ln>
                <a:effectLst/>
              </p:spPr>
              <p:txBody>
                <a:bodyPr wrap="square" lIns="45719" tIns="45719" rIns="45719" bIns="45719" numCol="1" anchor="t">
                  <a:noAutofit/>
                </a:bodyPr>
                <a:lstStyle/>
                <a:p>
                  <a:pPr algn="l">
                    <a:defRPr sz="1800">
                      <a:solidFill>
                        <a:srgbClr val="994D00"/>
                      </a:solidFill>
                    </a:defRPr>
                  </a:pPr>
                  <a:endParaRPr/>
                </a:p>
              </p:txBody>
            </p:sp>
          </p:grpSp>
          <p:grpSp>
            <p:nvGrpSpPr>
              <p:cNvPr id="453" name="Group"/>
              <p:cNvGrpSpPr/>
              <p:nvPr/>
            </p:nvGrpSpPr>
            <p:grpSpPr>
              <a:xfrm>
                <a:off x="2209800" y="28575"/>
                <a:ext cx="82550" cy="311150"/>
                <a:chOff x="0" y="0"/>
                <a:chExt cx="82550" cy="311150"/>
              </a:xfrm>
            </p:grpSpPr>
            <p:sp>
              <p:nvSpPr>
                <p:cNvPr id="451" name="Triangle"/>
                <p:cNvSpPr/>
                <p:nvPr/>
              </p:nvSpPr>
              <p:spPr>
                <a:xfrm>
                  <a:off x="0" y="0"/>
                  <a:ext cx="82550" cy="1365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path>
                  </a:pathLst>
                </a:custGeom>
                <a:solidFill>
                  <a:srgbClr val="000000"/>
                </a:solidFill>
                <a:ln w="12700" cap="flat">
                  <a:noFill/>
                  <a:miter lim="400000"/>
                </a:ln>
                <a:effectLst/>
              </p:spPr>
              <p:txBody>
                <a:bodyPr wrap="square" lIns="45719" tIns="45719" rIns="45719" bIns="45719" numCol="1" anchor="t">
                  <a:noAutofit/>
                </a:bodyPr>
                <a:lstStyle/>
                <a:p>
                  <a:pPr algn="l">
                    <a:defRPr sz="1800">
                      <a:solidFill>
                        <a:srgbClr val="994D00"/>
                      </a:solidFill>
                    </a:defRPr>
                  </a:pPr>
                  <a:endParaRPr/>
                </a:p>
              </p:txBody>
            </p:sp>
            <p:sp>
              <p:nvSpPr>
                <p:cNvPr id="452" name="Triangle"/>
                <p:cNvSpPr/>
                <p:nvPr/>
              </p:nvSpPr>
              <p:spPr>
                <a:xfrm>
                  <a:off x="0" y="174625"/>
                  <a:ext cx="82550" cy="13652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path>
                  </a:pathLst>
                </a:custGeom>
                <a:solidFill>
                  <a:srgbClr val="000000"/>
                </a:solidFill>
                <a:ln w="12700" cap="flat">
                  <a:noFill/>
                  <a:miter lim="400000"/>
                </a:ln>
                <a:effectLst/>
              </p:spPr>
              <p:txBody>
                <a:bodyPr wrap="square" lIns="45719" tIns="45719" rIns="45719" bIns="45719" numCol="1" anchor="t">
                  <a:noAutofit/>
                </a:bodyPr>
                <a:lstStyle/>
                <a:p>
                  <a:pPr algn="l">
                    <a:defRPr sz="1800">
                      <a:solidFill>
                        <a:srgbClr val="994D00"/>
                      </a:solidFill>
                    </a:defRPr>
                  </a:pPr>
                  <a:endParaRPr/>
                </a:p>
              </p:txBody>
            </p:sp>
          </p:grpSp>
          <p:grpSp>
            <p:nvGrpSpPr>
              <p:cNvPr id="456" name="Group"/>
              <p:cNvGrpSpPr/>
              <p:nvPr/>
            </p:nvGrpSpPr>
            <p:grpSpPr>
              <a:xfrm>
                <a:off x="1276350" y="9525"/>
                <a:ext cx="82550" cy="311150"/>
                <a:chOff x="0" y="0"/>
                <a:chExt cx="82550" cy="311150"/>
              </a:xfrm>
            </p:grpSpPr>
            <p:sp>
              <p:nvSpPr>
                <p:cNvPr id="454" name="Triangle"/>
                <p:cNvSpPr/>
                <p:nvPr/>
              </p:nvSpPr>
              <p:spPr>
                <a:xfrm>
                  <a:off x="0" y="0"/>
                  <a:ext cx="82550" cy="1365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path>
                  </a:pathLst>
                </a:custGeom>
                <a:solidFill>
                  <a:srgbClr val="000000"/>
                </a:solidFill>
                <a:ln w="12700" cap="flat">
                  <a:noFill/>
                  <a:miter lim="400000"/>
                </a:ln>
                <a:effectLst/>
              </p:spPr>
              <p:txBody>
                <a:bodyPr wrap="square" lIns="45719" tIns="45719" rIns="45719" bIns="45719" numCol="1" anchor="t">
                  <a:noAutofit/>
                </a:bodyPr>
                <a:lstStyle/>
                <a:p>
                  <a:pPr algn="l">
                    <a:defRPr sz="1800">
                      <a:solidFill>
                        <a:srgbClr val="994D00"/>
                      </a:solidFill>
                    </a:defRPr>
                  </a:pPr>
                  <a:endParaRPr/>
                </a:p>
              </p:txBody>
            </p:sp>
            <p:sp>
              <p:nvSpPr>
                <p:cNvPr id="455" name="Triangle"/>
                <p:cNvSpPr/>
                <p:nvPr/>
              </p:nvSpPr>
              <p:spPr>
                <a:xfrm>
                  <a:off x="0" y="174625"/>
                  <a:ext cx="82550" cy="13652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path>
                  </a:pathLst>
                </a:custGeom>
                <a:solidFill>
                  <a:srgbClr val="000000"/>
                </a:solidFill>
                <a:ln w="12700" cap="flat">
                  <a:noFill/>
                  <a:miter lim="400000"/>
                </a:ln>
                <a:effectLst/>
              </p:spPr>
              <p:txBody>
                <a:bodyPr wrap="square" lIns="45719" tIns="45719" rIns="45719" bIns="45719" numCol="1" anchor="t">
                  <a:noAutofit/>
                </a:bodyPr>
                <a:lstStyle/>
                <a:p>
                  <a:pPr algn="l">
                    <a:defRPr sz="1800">
                      <a:solidFill>
                        <a:srgbClr val="994D00"/>
                      </a:solidFill>
                    </a:defRPr>
                  </a:pPr>
                  <a:endParaRPr/>
                </a:p>
              </p:txBody>
            </p:sp>
          </p:grpSp>
        </p:grpSp>
        <p:grpSp>
          <p:nvGrpSpPr>
            <p:cNvPr id="461" name="Group"/>
            <p:cNvGrpSpPr/>
            <p:nvPr/>
          </p:nvGrpSpPr>
          <p:grpSpPr>
            <a:xfrm>
              <a:off x="4762500" y="2235200"/>
              <a:ext cx="825500" cy="88900"/>
              <a:chOff x="0" y="0"/>
              <a:chExt cx="825500" cy="88900"/>
            </a:xfrm>
          </p:grpSpPr>
          <p:sp>
            <p:nvSpPr>
              <p:cNvPr id="458" name="Triangle"/>
              <p:cNvSpPr/>
              <p:nvPr/>
            </p:nvSpPr>
            <p:spPr>
              <a:xfrm>
                <a:off x="0" y="0"/>
                <a:ext cx="165100" cy="889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21600" y="0"/>
                    </a:lnTo>
                    <a:lnTo>
                      <a:pt x="21600" y="21600"/>
                    </a:lnTo>
                    <a:lnTo>
                      <a:pt x="0" y="10800"/>
                    </a:lnTo>
                  </a:path>
                </a:pathLst>
              </a:custGeom>
              <a:solidFill>
                <a:srgbClr val="000000"/>
              </a:solidFill>
              <a:ln w="12700" cap="flat">
                <a:noFill/>
                <a:miter lim="400000"/>
              </a:ln>
              <a:effectLst/>
            </p:spPr>
            <p:txBody>
              <a:bodyPr wrap="square" lIns="45719" tIns="45719" rIns="45719" bIns="45719" numCol="1" anchor="t">
                <a:noAutofit/>
              </a:bodyPr>
              <a:lstStyle/>
              <a:p>
                <a:pPr algn="l">
                  <a:defRPr sz="1800">
                    <a:solidFill>
                      <a:srgbClr val="994D00"/>
                    </a:solidFill>
                  </a:defRPr>
                </a:pPr>
                <a:endParaRPr/>
              </a:p>
            </p:txBody>
          </p:sp>
          <p:sp>
            <p:nvSpPr>
              <p:cNvPr id="459" name="Triangle"/>
              <p:cNvSpPr/>
              <p:nvPr/>
            </p:nvSpPr>
            <p:spPr>
              <a:xfrm>
                <a:off x="660400" y="0"/>
                <a:ext cx="165100" cy="889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21600"/>
                    </a:lnTo>
                    <a:lnTo>
                      <a:pt x="0" y="0"/>
                    </a:lnTo>
                    <a:lnTo>
                      <a:pt x="21600" y="10800"/>
                    </a:lnTo>
                  </a:path>
                </a:pathLst>
              </a:custGeom>
              <a:solidFill>
                <a:srgbClr val="000000"/>
              </a:solidFill>
              <a:ln w="12700" cap="flat">
                <a:noFill/>
                <a:miter lim="400000"/>
              </a:ln>
              <a:effectLst/>
            </p:spPr>
            <p:txBody>
              <a:bodyPr wrap="square" lIns="45719" tIns="45719" rIns="45719" bIns="45719" numCol="1" anchor="t">
                <a:noAutofit/>
              </a:bodyPr>
              <a:lstStyle/>
              <a:p>
                <a:pPr algn="l">
                  <a:defRPr sz="1800">
                    <a:solidFill>
                      <a:srgbClr val="994D00"/>
                    </a:solidFill>
                  </a:defRPr>
                </a:pPr>
                <a:endParaRPr/>
              </a:p>
            </p:txBody>
          </p:sp>
          <p:sp>
            <p:nvSpPr>
              <p:cNvPr id="460" name="Line"/>
              <p:cNvSpPr/>
              <p:nvPr/>
            </p:nvSpPr>
            <p:spPr>
              <a:xfrm>
                <a:off x="271462" y="57150"/>
                <a:ext cx="312738" cy="0"/>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grpSp>
        <p:grpSp>
          <p:nvGrpSpPr>
            <p:cNvPr id="468" name="Group"/>
            <p:cNvGrpSpPr/>
            <p:nvPr/>
          </p:nvGrpSpPr>
          <p:grpSpPr>
            <a:xfrm>
              <a:off x="5638800" y="1066800"/>
              <a:ext cx="2133600" cy="2620011"/>
              <a:chOff x="0" y="0"/>
              <a:chExt cx="2133600" cy="2620010"/>
            </a:xfrm>
          </p:grpSpPr>
          <p:sp>
            <p:nvSpPr>
              <p:cNvPr id="462" name="Rectangle"/>
              <p:cNvSpPr/>
              <p:nvPr/>
            </p:nvSpPr>
            <p:spPr>
              <a:xfrm>
                <a:off x="0" y="0"/>
                <a:ext cx="2133600" cy="2527300"/>
              </a:xfrm>
              <a:prstGeom prst="rect">
                <a:avLst/>
              </a:prstGeom>
              <a:solidFill>
                <a:srgbClr val="FFFF00"/>
              </a:solidFill>
              <a:ln w="12700" cap="flat">
                <a:solidFill>
                  <a:srgbClr val="000000"/>
                </a:solidFill>
                <a:prstDash val="solid"/>
                <a:round/>
              </a:ln>
              <a:effectLst/>
            </p:spPr>
            <p:txBody>
              <a:bodyPr wrap="square" lIns="45719" tIns="45719" rIns="45719" bIns="45719" numCol="1" anchor="ctr">
                <a:noAutofit/>
              </a:bodyPr>
              <a:lstStyle/>
              <a:p>
                <a:pPr algn="l">
                  <a:defRPr sz="2400">
                    <a:solidFill>
                      <a:srgbClr val="994D00"/>
                    </a:solidFill>
                  </a:defRPr>
                </a:pPr>
                <a:endParaRPr/>
              </a:p>
            </p:txBody>
          </p:sp>
          <p:sp>
            <p:nvSpPr>
              <p:cNvPr id="463" name="Uncontrollable"/>
              <p:cNvSpPr txBox="1"/>
              <p:nvPr/>
            </p:nvSpPr>
            <p:spPr>
              <a:xfrm>
                <a:off x="80962" y="19050"/>
                <a:ext cx="1621669" cy="520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400" b="1">
                    <a:solidFill>
                      <a:srgbClr val="994D00"/>
                    </a:solidFill>
                  </a:defRPr>
                </a:lvl1pPr>
              </a:lstStyle>
              <a:p>
                <a:r>
                  <a:t>Uncontrollable</a:t>
                </a:r>
              </a:p>
            </p:txBody>
          </p:sp>
          <p:sp>
            <p:nvSpPr>
              <p:cNvPr id="464" name="Environmental"/>
              <p:cNvSpPr txBox="1"/>
              <p:nvPr/>
            </p:nvSpPr>
            <p:spPr>
              <a:xfrm>
                <a:off x="93662" y="247650"/>
                <a:ext cx="1630363" cy="5207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l">
                  <a:defRPr sz="1400" b="1">
                    <a:solidFill>
                      <a:srgbClr val="994D00"/>
                    </a:solidFill>
                  </a:defRPr>
                </a:lvl1pPr>
              </a:lstStyle>
              <a:p>
                <a:r>
                  <a:t>Environmental</a:t>
                </a:r>
              </a:p>
            </p:txBody>
          </p:sp>
          <p:sp>
            <p:nvSpPr>
              <p:cNvPr id="465" name="Factors"/>
              <p:cNvSpPr txBox="1"/>
              <p:nvPr/>
            </p:nvSpPr>
            <p:spPr>
              <a:xfrm>
                <a:off x="93662" y="488950"/>
                <a:ext cx="837544" cy="3048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400" b="1">
                    <a:solidFill>
                      <a:srgbClr val="994D00"/>
                    </a:solidFill>
                  </a:defRPr>
                </a:lvl1pPr>
              </a:lstStyle>
              <a:p>
                <a:r>
                  <a:t>Factors</a:t>
                </a:r>
              </a:p>
            </p:txBody>
          </p:sp>
          <p:sp>
            <p:nvSpPr>
              <p:cNvPr id="466" name="Economy…"/>
              <p:cNvSpPr txBox="1"/>
              <p:nvPr/>
            </p:nvSpPr>
            <p:spPr>
              <a:xfrm>
                <a:off x="76200" y="914400"/>
                <a:ext cx="1752600" cy="17056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marL="182562" indent="-182562" algn="l">
                  <a:lnSpc>
                    <a:spcPct val="75000"/>
                  </a:lnSpc>
                  <a:spcBef>
                    <a:spcPts val="800"/>
                  </a:spcBef>
                  <a:buSzPct val="100000"/>
                  <a:buChar char="•"/>
                  <a:defRPr sz="1400">
                    <a:solidFill>
                      <a:srgbClr val="994D00"/>
                    </a:solidFill>
                  </a:defRPr>
                </a:pPr>
                <a:r>
                  <a:t>Economy</a:t>
                </a:r>
              </a:p>
              <a:p>
                <a:pPr marL="182562" indent="-182562" algn="l">
                  <a:lnSpc>
                    <a:spcPct val="75000"/>
                  </a:lnSpc>
                  <a:spcBef>
                    <a:spcPts val="800"/>
                  </a:spcBef>
                  <a:buSzPct val="100000"/>
                  <a:buChar char="•"/>
                  <a:defRPr sz="1400">
                    <a:solidFill>
                      <a:srgbClr val="994D00"/>
                    </a:solidFill>
                  </a:defRPr>
                </a:pPr>
                <a:r>
                  <a:t>Technology</a:t>
                </a:r>
              </a:p>
              <a:p>
                <a:pPr marL="182562" indent="-182562" algn="l">
                  <a:lnSpc>
                    <a:spcPct val="75000"/>
                  </a:lnSpc>
                  <a:spcBef>
                    <a:spcPts val="800"/>
                  </a:spcBef>
                  <a:buSzPct val="100000"/>
                  <a:buChar char="•"/>
                  <a:defRPr sz="1400">
                    <a:solidFill>
                      <a:srgbClr val="994D00"/>
                    </a:solidFill>
                  </a:defRPr>
                </a:pPr>
                <a:r>
                  <a:t>Laws &amp; Regulations</a:t>
                </a:r>
              </a:p>
              <a:p>
                <a:pPr marL="182562" indent="-182562" algn="l">
                  <a:lnSpc>
                    <a:spcPct val="75000"/>
                  </a:lnSpc>
                  <a:spcBef>
                    <a:spcPts val="800"/>
                  </a:spcBef>
                  <a:buSzPct val="100000"/>
                  <a:buChar char="•"/>
                  <a:defRPr sz="1400">
                    <a:solidFill>
                      <a:srgbClr val="994D00"/>
                    </a:solidFill>
                  </a:defRPr>
                </a:pPr>
                <a:r>
                  <a:t>Social &amp; Cultural Factors</a:t>
                </a:r>
              </a:p>
              <a:p>
                <a:pPr marL="182562" indent="-182562" algn="l">
                  <a:lnSpc>
                    <a:spcPct val="75000"/>
                  </a:lnSpc>
                  <a:spcBef>
                    <a:spcPts val="800"/>
                  </a:spcBef>
                  <a:buSzPct val="100000"/>
                  <a:buChar char="•"/>
                  <a:defRPr sz="1400">
                    <a:solidFill>
                      <a:srgbClr val="994D00"/>
                    </a:solidFill>
                  </a:defRPr>
                </a:pPr>
                <a:r>
                  <a:t>Political Factors</a:t>
                </a:r>
              </a:p>
            </p:txBody>
          </p:sp>
          <p:sp>
            <p:nvSpPr>
              <p:cNvPr id="467" name="Line"/>
              <p:cNvSpPr/>
              <p:nvPr/>
            </p:nvSpPr>
            <p:spPr>
              <a:xfrm>
                <a:off x="0" y="838200"/>
                <a:ext cx="2133600" cy="0"/>
              </a:xfrm>
              <a:prstGeom prst="line">
                <a:avLst/>
              </a:prstGeom>
              <a:noFill/>
              <a:ln w="12700" cap="flat">
                <a:solidFill>
                  <a:srgbClr val="010307"/>
                </a:solidFill>
                <a:prstDash val="solid"/>
                <a:round/>
              </a:ln>
              <a:effectLst/>
            </p:spPr>
            <p:txBody>
              <a:bodyPr wrap="square" lIns="45719" tIns="45719" rIns="45719" bIns="45719" numCol="1" anchor="t">
                <a:noAutofit/>
              </a:bodyPr>
              <a:lstStyle/>
              <a:p>
                <a:endParaRPr/>
              </a:p>
            </p:txBody>
          </p:sp>
        </p:grpSp>
        <p:grpSp>
          <p:nvGrpSpPr>
            <p:cNvPr id="471" name="Group"/>
            <p:cNvGrpSpPr/>
            <p:nvPr/>
          </p:nvGrpSpPr>
          <p:grpSpPr>
            <a:xfrm>
              <a:off x="3497262" y="1266825"/>
              <a:ext cx="82551" cy="323850"/>
              <a:chOff x="0" y="0"/>
              <a:chExt cx="82550" cy="323850"/>
            </a:xfrm>
          </p:grpSpPr>
          <p:sp>
            <p:nvSpPr>
              <p:cNvPr id="469" name="Triangle"/>
              <p:cNvSpPr/>
              <p:nvPr/>
            </p:nvSpPr>
            <p:spPr>
              <a:xfrm>
                <a:off x="0" y="0"/>
                <a:ext cx="82550" cy="13652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path>
                </a:pathLst>
              </a:custGeom>
              <a:solidFill>
                <a:srgbClr val="000000"/>
              </a:solidFill>
              <a:ln w="12700" cap="flat">
                <a:noFill/>
                <a:miter lim="400000"/>
              </a:ln>
              <a:effectLst/>
            </p:spPr>
            <p:txBody>
              <a:bodyPr wrap="square" lIns="45719" tIns="45719" rIns="45719" bIns="45719" numCol="1" anchor="t">
                <a:noAutofit/>
              </a:bodyPr>
              <a:lstStyle/>
              <a:p>
                <a:pPr algn="l">
                  <a:defRPr sz="1800">
                    <a:solidFill>
                      <a:srgbClr val="994D00"/>
                    </a:solidFill>
                  </a:defRPr>
                </a:pPr>
                <a:endParaRPr/>
              </a:p>
            </p:txBody>
          </p:sp>
          <p:sp>
            <p:nvSpPr>
              <p:cNvPr id="470" name="Triangle"/>
              <p:cNvSpPr/>
              <p:nvPr/>
            </p:nvSpPr>
            <p:spPr>
              <a:xfrm>
                <a:off x="0" y="187325"/>
                <a:ext cx="82550" cy="136525"/>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lnTo>
                      <a:pt x="10800" y="21600"/>
                    </a:lnTo>
                  </a:path>
                </a:pathLst>
              </a:custGeom>
              <a:solidFill>
                <a:srgbClr val="000000"/>
              </a:solidFill>
              <a:ln w="12700" cap="flat">
                <a:noFill/>
                <a:miter lim="400000"/>
              </a:ln>
              <a:effectLst/>
            </p:spPr>
            <p:txBody>
              <a:bodyPr wrap="square" lIns="45719" tIns="45719" rIns="45719" bIns="45719" numCol="1" anchor="t">
                <a:noAutofit/>
              </a:bodyPr>
              <a:lstStyle/>
              <a:p>
                <a:pPr algn="l">
                  <a:defRPr sz="1800">
                    <a:solidFill>
                      <a:srgbClr val="994D00"/>
                    </a:solidFill>
                  </a:defRPr>
                </a:pPr>
                <a:endParaRPr/>
              </a:p>
            </p:txBody>
          </p:sp>
        </p:grpSp>
        <p:sp>
          <p:nvSpPr>
            <p:cNvPr id="472" name="Fig. 1.2"/>
            <p:cNvSpPr txBox="1"/>
            <p:nvPr/>
          </p:nvSpPr>
          <p:spPr>
            <a:xfrm>
              <a:off x="609600" y="0"/>
              <a:ext cx="975482" cy="368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800">
                  <a:solidFill>
                    <a:srgbClr val="994D00"/>
                  </a:solidFill>
                </a:defRPr>
              </a:lvl1pPr>
            </a:lstStyle>
            <a:p>
              <a:r>
                <a:t>Fig. 1.2</a:t>
              </a:r>
            </a:p>
          </p:txBody>
        </p:sp>
        <p:grpSp>
          <p:nvGrpSpPr>
            <p:cNvPr id="477" name="Group"/>
            <p:cNvGrpSpPr/>
            <p:nvPr/>
          </p:nvGrpSpPr>
          <p:grpSpPr>
            <a:xfrm>
              <a:off x="2616200" y="25399"/>
              <a:ext cx="1931316" cy="1219201"/>
              <a:chOff x="0" y="0"/>
              <a:chExt cx="1931315" cy="1219200"/>
            </a:xfrm>
          </p:grpSpPr>
          <p:sp>
            <p:nvSpPr>
              <p:cNvPr id="473" name="Rectangle"/>
              <p:cNvSpPr/>
              <p:nvPr/>
            </p:nvSpPr>
            <p:spPr>
              <a:xfrm>
                <a:off x="0" y="12700"/>
                <a:ext cx="1866900" cy="1206500"/>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l">
                  <a:defRPr sz="1800">
                    <a:solidFill>
                      <a:srgbClr val="994D00"/>
                    </a:solidFill>
                  </a:defRPr>
                </a:pPr>
                <a:endParaRPr/>
              </a:p>
            </p:txBody>
          </p:sp>
          <p:grpSp>
            <p:nvGrpSpPr>
              <p:cNvPr id="476" name="Group"/>
              <p:cNvGrpSpPr/>
              <p:nvPr/>
            </p:nvGrpSpPr>
            <p:grpSpPr>
              <a:xfrm>
                <a:off x="96837" y="-1"/>
                <a:ext cx="1834479" cy="1181101"/>
                <a:chOff x="0" y="0"/>
                <a:chExt cx="1834477" cy="1181100"/>
              </a:xfrm>
            </p:grpSpPr>
            <p:sp>
              <p:nvSpPr>
                <p:cNvPr id="474" name="Consumers…"/>
                <p:cNvSpPr txBox="1"/>
                <p:nvPr/>
              </p:nvSpPr>
              <p:spPr>
                <a:xfrm>
                  <a:off x="0" y="12700"/>
                  <a:ext cx="1752600" cy="1168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p>
                  <a:pPr marL="190500" indent="-190500" algn="l">
                    <a:buSzPct val="100000"/>
                    <a:buChar char="•"/>
                    <a:defRPr sz="1400" b="1">
                      <a:solidFill>
                        <a:srgbClr val="994D00"/>
                      </a:solidFill>
                    </a:defRPr>
                  </a:pPr>
                  <a:endParaRPr/>
                </a:p>
                <a:p>
                  <a:pPr marL="190500" indent="-190500" algn="l">
                    <a:buSzPct val="100000"/>
                    <a:buChar char="•"/>
                    <a:defRPr sz="1400" b="1">
                      <a:solidFill>
                        <a:srgbClr val="994D00"/>
                      </a:solidFill>
                    </a:defRPr>
                  </a:pPr>
                  <a:r>
                    <a:t>Consumers</a:t>
                  </a:r>
                </a:p>
                <a:p>
                  <a:pPr marL="190500" indent="-190500" algn="l">
                    <a:buSzPct val="100000"/>
                    <a:buChar char="•"/>
                    <a:defRPr sz="1400" b="1">
                      <a:solidFill>
                        <a:srgbClr val="994D00"/>
                      </a:solidFill>
                    </a:defRPr>
                  </a:pPr>
                  <a:r>
                    <a:t>Employees</a:t>
                  </a:r>
                </a:p>
                <a:p>
                  <a:pPr marL="190500" indent="-190500" algn="l">
                    <a:buSzPct val="100000"/>
                    <a:buChar char="•"/>
                    <a:defRPr sz="1400" b="1">
                      <a:solidFill>
                        <a:srgbClr val="994D00"/>
                      </a:solidFill>
                    </a:defRPr>
                  </a:pPr>
                  <a:r>
                    <a:t>Shareholders</a:t>
                  </a:r>
                </a:p>
                <a:p>
                  <a:pPr marL="190500" indent="-190500" algn="l">
                    <a:buSzPct val="100000"/>
                    <a:buChar char="•"/>
                    <a:defRPr sz="1400" b="1">
                      <a:solidFill>
                        <a:srgbClr val="994D00"/>
                      </a:solidFill>
                    </a:defRPr>
                  </a:pPr>
                  <a:r>
                    <a:t>Suppliers</a:t>
                  </a:r>
                </a:p>
              </p:txBody>
            </p:sp>
            <p:sp>
              <p:nvSpPr>
                <p:cNvPr id="475" name="Customer Groups"/>
                <p:cNvSpPr txBox="1"/>
                <p:nvPr/>
              </p:nvSpPr>
              <p:spPr>
                <a:xfrm>
                  <a:off x="0" y="0"/>
                  <a:ext cx="1834478" cy="3073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l">
                    <a:defRPr sz="1400" b="1">
                      <a:solidFill>
                        <a:srgbClr val="994D00"/>
                      </a:solidFill>
                    </a:defRPr>
                  </a:lvl1pPr>
                </a:lstStyle>
                <a:p>
                  <a:r>
                    <a:t>Customer Groups</a:t>
                  </a:r>
                </a:p>
              </p:txBody>
            </p:sp>
          </p:grpSp>
        </p:gr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394"/>
                                        </p:tgtEl>
                                        <p:attrNameLst>
                                          <p:attrName>style.visibility</p:attrName>
                                        </p:attrNameLst>
                                      </p:cBhvr>
                                      <p:to>
                                        <p:strVal val="visible"/>
                                      </p:to>
                                    </p:set>
                                    <p:anim calcmode="lin" valueType="num">
                                      <p:cBhvr>
                                        <p:cTn id="7" dur="500" fill="hold"/>
                                        <p:tgtEl>
                                          <p:spTgt spid="394"/>
                                        </p:tgtEl>
                                        <p:attrNameLst>
                                          <p:attrName>ppt_x</p:attrName>
                                        </p:attrNameLst>
                                      </p:cBhvr>
                                      <p:tavLst>
                                        <p:tav tm="0">
                                          <p:val>
                                            <p:strVal val="0-#ppt_w/2"/>
                                          </p:val>
                                        </p:tav>
                                        <p:tav tm="100000">
                                          <p:val>
                                            <p:strVal val="#ppt_x"/>
                                          </p:val>
                                        </p:tav>
                                      </p:tavLst>
                                    </p:anim>
                                    <p:anim calcmode="lin" valueType="num">
                                      <p:cBhvr>
                                        <p:cTn id="8" dur="500" fill="hold"/>
                                        <p:tgtEl>
                                          <p:spTgt spid="3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478"/>
                                        </p:tgtEl>
                                        <p:attrNameLst>
                                          <p:attrName>style.visibility</p:attrName>
                                        </p:attrNameLst>
                                      </p:cBhvr>
                                      <p:to>
                                        <p:strVal val="visible"/>
                                      </p:to>
                                    </p:set>
                                    <p:anim calcmode="lin" valueType="num">
                                      <p:cBhvr>
                                        <p:cTn id="12" dur="500" fill="hold"/>
                                        <p:tgtEl>
                                          <p:spTgt spid="478"/>
                                        </p:tgtEl>
                                        <p:attrNameLst>
                                          <p:attrName>ppt_x</p:attrName>
                                        </p:attrNameLst>
                                      </p:cBhvr>
                                      <p:tavLst>
                                        <p:tav tm="0">
                                          <p:val>
                                            <p:strVal val="0-#ppt_w/2"/>
                                          </p:val>
                                        </p:tav>
                                        <p:tav tm="100000">
                                          <p:val>
                                            <p:strVal val="#ppt_x"/>
                                          </p:val>
                                        </p:tav>
                                      </p:tavLst>
                                    </p:anim>
                                    <p:anim calcmode="lin" valueType="num">
                                      <p:cBhvr>
                                        <p:cTn id="13" dur="500" fill="hold"/>
                                        <p:tgtEl>
                                          <p:spTgt spid="4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 grpId="0" animBg="1" advAuto="0"/>
      <p:bldP spid="478"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22</a:t>
            </a:fld>
            <a:endParaRPr/>
          </a:p>
        </p:txBody>
      </p:sp>
      <p:grpSp>
        <p:nvGrpSpPr>
          <p:cNvPr id="528" name="Group"/>
          <p:cNvGrpSpPr/>
          <p:nvPr/>
        </p:nvGrpSpPr>
        <p:grpSpPr>
          <a:xfrm>
            <a:off x="192623" y="969962"/>
            <a:ext cx="8653384" cy="5338763"/>
            <a:chOff x="0" y="0"/>
            <a:chExt cx="8653383" cy="5338762"/>
          </a:xfrm>
        </p:grpSpPr>
        <p:grpSp>
          <p:nvGrpSpPr>
            <p:cNvPr id="526" name="Group"/>
            <p:cNvGrpSpPr/>
            <p:nvPr/>
          </p:nvGrpSpPr>
          <p:grpSpPr>
            <a:xfrm>
              <a:off x="-1" y="639762"/>
              <a:ext cx="8653385" cy="4699001"/>
              <a:chOff x="0" y="0"/>
              <a:chExt cx="8653383" cy="4699000"/>
            </a:xfrm>
          </p:grpSpPr>
          <p:sp>
            <p:nvSpPr>
              <p:cNvPr id="481" name="Rectangle"/>
              <p:cNvSpPr/>
              <p:nvPr/>
            </p:nvSpPr>
            <p:spPr>
              <a:xfrm>
                <a:off x="148689" y="1879600"/>
                <a:ext cx="8432801" cy="2819400"/>
              </a:xfrm>
              <a:prstGeom prst="rect">
                <a:avLst/>
              </a:prstGeom>
              <a:solidFill>
                <a:srgbClr val="FFFFCC"/>
              </a:solidFill>
              <a:ln w="12700" cap="flat">
                <a:solidFill>
                  <a:srgbClr val="000000"/>
                </a:solidFill>
                <a:prstDash val="solid"/>
                <a:round/>
              </a:ln>
              <a:effectLst/>
            </p:spPr>
            <p:txBody>
              <a:bodyPr wrap="square" lIns="45719" tIns="45719" rIns="45719" bIns="45719" numCol="1" anchor="ctr">
                <a:noAutofit/>
              </a:bodyPr>
              <a:lstStyle/>
              <a:p>
                <a:pPr algn="l">
                  <a:defRPr sz="1800"/>
                </a:pPr>
                <a:endParaRPr/>
              </a:p>
            </p:txBody>
          </p:sp>
          <p:sp>
            <p:nvSpPr>
              <p:cNvPr id="482" name="Rectangle"/>
              <p:cNvSpPr/>
              <p:nvPr/>
            </p:nvSpPr>
            <p:spPr>
              <a:xfrm>
                <a:off x="148689" y="0"/>
                <a:ext cx="8432801" cy="2819400"/>
              </a:xfrm>
              <a:prstGeom prst="rect">
                <a:avLst/>
              </a:prstGeom>
              <a:solidFill>
                <a:srgbClr val="FFFFFF"/>
              </a:solidFill>
              <a:ln w="12700" cap="flat">
                <a:solidFill>
                  <a:srgbClr val="000000"/>
                </a:solidFill>
                <a:prstDash val="solid"/>
                <a:round/>
              </a:ln>
              <a:effectLst/>
            </p:spPr>
            <p:txBody>
              <a:bodyPr wrap="square" lIns="45719" tIns="45719" rIns="45719" bIns="45719" numCol="1" anchor="ctr">
                <a:noAutofit/>
              </a:bodyPr>
              <a:lstStyle/>
              <a:p>
                <a:pPr algn="l">
                  <a:defRPr sz="1800"/>
                </a:pPr>
                <a:endParaRPr/>
              </a:p>
            </p:txBody>
          </p:sp>
          <p:sp>
            <p:nvSpPr>
              <p:cNvPr id="483" name="Client…"/>
              <p:cNvSpPr txBox="1"/>
              <p:nvPr/>
            </p:nvSpPr>
            <p:spPr>
              <a:xfrm>
                <a:off x="475714" y="1062037"/>
                <a:ext cx="1195646" cy="828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algn="l">
                  <a:defRPr sz="2400" b="1">
                    <a:solidFill>
                      <a:srgbClr val="DDDDDD"/>
                    </a:solidFill>
                  </a:defRPr>
                </a:pPr>
                <a:r>
                  <a:t>Client</a:t>
                </a:r>
              </a:p>
              <a:p>
                <a:pPr algn="l">
                  <a:defRPr sz="2400" b="1">
                    <a:solidFill>
                      <a:srgbClr val="DDDDDD"/>
                    </a:solidFill>
                  </a:defRPr>
                </a:pPr>
                <a:r>
                  <a:t>Needs</a:t>
                </a:r>
              </a:p>
            </p:txBody>
          </p:sp>
          <p:sp>
            <p:nvSpPr>
              <p:cNvPr id="484" name="Arrow"/>
              <p:cNvSpPr/>
              <p:nvPr/>
            </p:nvSpPr>
            <p:spPr>
              <a:xfrm>
                <a:off x="1802864" y="838200"/>
                <a:ext cx="1014413" cy="1316038"/>
              </a:xfrm>
              <a:prstGeom prst="rightArrow">
                <a:avLst>
                  <a:gd name="adj1" fmla="val 50000"/>
                  <a:gd name="adj2" fmla="val 25000"/>
                </a:avLst>
              </a:prstGeom>
              <a:noFill/>
              <a:ln w="28575" cap="flat">
                <a:solidFill>
                  <a:srgbClr val="800080"/>
                </a:solidFill>
                <a:prstDash val="solid"/>
                <a:round/>
              </a:ln>
              <a:effectLst/>
            </p:spPr>
            <p:txBody>
              <a:bodyPr wrap="square" lIns="45719" tIns="45719" rIns="45719" bIns="45719" numCol="1" anchor="ctr">
                <a:noAutofit/>
              </a:bodyPr>
              <a:lstStyle/>
              <a:p>
                <a:pPr algn="l">
                  <a:defRPr sz="1800"/>
                </a:pPr>
                <a:endParaRPr/>
              </a:p>
            </p:txBody>
          </p:sp>
          <p:sp>
            <p:nvSpPr>
              <p:cNvPr id="485" name="Find"/>
              <p:cNvSpPr txBox="1"/>
              <p:nvPr/>
            </p:nvSpPr>
            <p:spPr>
              <a:xfrm>
                <a:off x="1779051" y="1292225"/>
                <a:ext cx="911226" cy="4597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l">
                  <a:defRPr sz="2400" b="1">
                    <a:solidFill>
                      <a:srgbClr val="800080"/>
                    </a:solidFill>
                  </a:defRPr>
                </a:lvl1pPr>
              </a:lstStyle>
              <a:p>
                <a:r>
                  <a:t>Find</a:t>
                </a:r>
              </a:p>
            </p:txBody>
          </p:sp>
          <p:sp>
            <p:nvSpPr>
              <p:cNvPr id="486" name="Arrow"/>
              <p:cNvSpPr/>
              <p:nvPr/>
            </p:nvSpPr>
            <p:spPr>
              <a:xfrm>
                <a:off x="2993489" y="850900"/>
                <a:ext cx="1014413" cy="1316038"/>
              </a:xfrm>
              <a:prstGeom prst="rightArrow">
                <a:avLst>
                  <a:gd name="adj1" fmla="val 50000"/>
                  <a:gd name="adj2" fmla="val 25000"/>
                </a:avLst>
              </a:prstGeom>
              <a:noFill/>
              <a:ln w="28575" cap="flat">
                <a:solidFill>
                  <a:srgbClr val="800080"/>
                </a:solidFill>
                <a:prstDash val="solid"/>
                <a:round/>
              </a:ln>
              <a:effectLst/>
            </p:spPr>
            <p:txBody>
              <a:bodyPr wrap="square" lIns="45719" tIns="45719" rIns="45719" bIns="45719" numCol="1" anchor="ctr">
                <a:noAutofit/>
              </a:bodyPr>
              <a:lstStyle/>
              <a:p>
                <a:pPr algn="l">
                  <a:defRPr sz="1800"/>
                </a:pPr>
                <a:endParaRPr/>
              </a:p>
            </p:txBody>
          </p:sp>
          <p:sp>
            <p:nvSpPr>
              <p:cNvPr id="487" name="Seek"/>
              <p:cNvSpPr txBox="1"/>
              <p:nvPr/>
            </p:nvSpPr>
            <p:spPr>
              <a:xfrm>
                <a:off x="2944276" y="1292225"/>
                <a:ext cx="1049339" cy="4597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l">
                  <a:defRPr sz="2400" b="1">
                    <a:solidFill>
                      <a:srgbClr val="800080"/>
                    </a:solidFill>
                  </a:defRPr>
                </a:lvl1pPr>
              </a:lstStyle>
              <a:p>
                <a:r>
                  <a:t>Seek</a:t>
                </a:r>
              </a:p>
            </p:txBody>
          </p:sp>
          <p:sp>
            <p:nvSpPr>
              <p:cNvPr id="488" name="Arrow"/>
              <p:cNvSpPr/>
              <p:nvPr/>
            </p:nvSpPr>
            <p:spPr>
              <a:xfrm>
                <a:off x="6274851" y="838200"/>
                <a:ext cx="1014414" cy="1316038"/>
              </a:xfrm>
              <a:prstGeom prst="rightArrow">
                <a:avLst>
                  <a:gd name="adj1" fmla="val 50000"/>
                  <a:gd name="adj2" fmla="val 25000"/>
                </a:avLst>
              </a:prstGeom>
              <a:noFill/>
              <a:ln w="28575" cap="flat">
                <a:solidFill>
                  <a:srgbClr val="800080"/>
                </a:solidFill>
                <a:prstDash val="solid"/>
                <a:round/>
              </a:ln>
              <a:effectLst/>
            </p:spPr>
            <p:txBody>
              <a:bodyPr wrap="square" lIns="45719" tIns="45719" rIns="45719" bIns="45719" numCol="1" anchor="ctr">
                <a:noAutofit/>
              </a:bodyPr>
              <a:lstStyle/>
              <a:p>
                <a:pPr algn="l">
                  <a:defRPr sz="1800"/>
                </a:pPr>
                <a:endParaRPr/>
              </a:p>
            </p:txBody>
          </p:sp>
          <p:sp>
            <p:nvSpPr>
              <p:cNvPr id="489" name="Plan"/>
              <p:cNvSpPr txBox="1"/>
              <p:nvPr/>
            </p:nvSpPr>
            <p:spPr>
              <a:xfrm>
                <a:off x="6251039" y="1292225"/>
                <a:ext cx="911226" cy="4597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l">
                  <a:defRPr sz="2400" b="1">
                    <a:solidFill>
                      <a:srgbClr val="800080"/>
                    </a:solidFill>
                  </a:defRPr>
                </a:lvl1pPr>
              </a:lstStyle>
              <a:p>
                <a:r>
                  <a:t>Plan</a:t>
                </a:r>
              </a:p>
            </p:txBody>
          </p:sp>
          <p:sp>
            <p:nvSpPr>
              <p:cNvPr id="490" name="Arrow"/>
              <p:cNvSpPr/>
              <p:nvPr/>
            </p:nvSpPr>
            <p:spPr>
              <a:xfrm>
                <a:off x="7465476" y="850900"/>
                <a:ext cx="1014414" cy="1316038"/>
              </a:xfrm>
              <a:prstGeom prst="rightArrow">
                <a:avLst>
                  <a:gd name="adj1" fmla="val 50000"/>
                  <a:gd name="adj2" fmla="val 25000"/>
                </a:avLst>
              </a:prstGeom>
              <a:noFill/>
              <a:ln w="28575" cap="flat">
                <a:solidFill>
                  <a:srgbClr val="800080"/>
                </a:solidFill>
                <a:prstDash val="solid"/>
                <a:round/>
              </a:ln>
              <a:effectLst/>
            </p:spPr>
            <p:txBody>
              <a:bodyPr wrap="square" lIns="45719" tIns="45719" rIns="45719" bIns="45719" numCol="1" anchor="ctr">
                <a:noAutofit/>
              </a:bodyPr>
              <a:lstStyle/>
              <a:p>
                <a:pPr algn="l">
                  <a:defRPr sz="1800"/>
                </a:pPr>
                <a:endParaRPr/>
              </a:p>
            </p:txBody>
          </p:sp>
          <p:sp>
            <p:nvSpPr>
              <p:cNvPr id="491" name="Act"/>
              <p:cNvSpPr txBox="1"/>
              <p:nvPr/>
            </p:nvSpPr>
            <p:spPr>
              <a:xfrm>
                <a:off x="7416264" y="1292225"/>
                <a:ext cx="1049338" cy="4597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l">
                  <a:defRPr sz="2400" b="1">
                    <a:solidFill>
                      <a:srgbClr val="800080"/>
                    </a:solidFill>
                  </a:defRPr>
                </a:lvl1pPr>
              </a:lstStyle>
              <a:p>
                <a:r>
                  <a:t>Act</a:t>
                </a:r>
              </a:p>
            </p:txBody>
          </p:sp>
          <p:sp>
            <p:nvSpPr>
              <p:cNvPr id="492" name="Solve Problem"/>
              <p:cNvSpPr txBox="1"/>
              <p:nvPr/>
            </p:nvSpPr>
            <p:spPr>
              <a:xfrm>
                <a:off x="1431389" y="436562"/>
                <a:ext cx="1949907"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l">
                  <a:defRPr sz="1800" b="1">
                    <a:solidFill>
                      <a:srgbClr val="CC0000"/>
                    </a:solidFill>
                  </a:defRPr>
                </a:lvl1pPr>
              </a:lstStyle>
              <a:p>
                <a:r>
                  <a:t>Solve Problem</a:t>
                </a:r>
              </a:p>
            </p:txBody>
          </p:sp>
          <p:sp>
            <p:nvSpPr>
              <p:cNvPr id="493" name="Achieve Goal"/>
              <p:cNvSpPr txBox="1"/>
              <p:nvPr/>
            </p:nvSpPr>
            <p:spPr>
              <a:xfrm>
                <a:off x="1493301" y="2163762"/>
                <a:ext cx="1760598" cy="3708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l">
                  <a:defRPr sz="1800" b="1">
                    <a:solidFill>
                      <a:srgbClr val="CC0000"/>
                    </a:solidFill>
                  </a:defRPr>
                </a:lvl1pPr>
              </a:lstStyle>
              <a:p>
                <a:r>
                  <a:t>Achieve Goal</a:t>
                </a:r>
              </a:p>
            </p:txBody>
          </p:sp>
          <p:sp>
            <p:nvSpPr>
              <p:cNvPr id="494" name="How We…"/>
              <p:cNvSpPr txBox="1"/>
              <p:nvPr/>
            </p:nvSpPr>
            <p:spPr>
              <a:xfrm>
                <a:off x="-1" y="3228975"/>
                <a:ext cx="1621891" cy="8280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algn="r">
                  <a:defRPr sz="2400" b="1">
                    <a:solidFill>
                      <a:srgbClr val="DDDDDD"/>
                    </a:solidFill>
                  </a:defRPr>
                </a:pPr>
                <a:r>
                  <a:t>How We</a:t>
                </a:r>
              </a:p>
              <a:p>
                <a:pPr algn="r">
                  <a:defRPr sz="2400" b="1">
                    <a:solidFill>
                      <a:srgbClr val="DDDDDD"/>
                    </a:solidFill>
                  </a:defRPr>
                </a:pPr>
                <a:r>
                  <a:t>Help</a:t>
                </a:r>
              </a:p>
            </p:txBody>
          </p:sp>
          <p:sp>
            <p:nvSpPr>
              <p:cNvPr id="495" name="Clarify…"/>
              <p:cNvSpPr txBox="1"/>
              <p:nvPr/>
            </p:nvSpPr>
            <p:spPr>
              <a:xfrm>
                <a:off x="1583789" y="3265487"/>
                <a:ext cx="1191578" cy="5740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algn="l">
                  <a:defRPr sz="1600" b="1">
                    <a:solidFill>
                      <a:srgbClr val="800080"/>
                    </a:solidFill>
                  </a:defRPr>
                </a:pPr>
                <a:r>
                  <a:t>Clarify</a:t>
                </a:r>
              </a:p>
              <a:p>
                <a:pPr algn="l">
                  <a:defRPr sz="1600" b="1">
                    <a:solidFill>
                      <a:srgbClr val="800080"/>
                    </a:solidFill>
                  </a:defRPr>
                </a:pPr>
                <a:r>
                  <a:t>Decisions</a:t>
                </a:r>
              </a:p>
            </p:txBody>
          </p:sp>
          <p:sp>
            <p:nvSpPr>
              <p:cNvPr id="496" name="Research"/>
              <p:cNvSpPr txBox="1"/>
              <p:nvPr/>
            </p:nvSpPr>
            <p:spPr>
              <a:xfrm>
                <a:off x="2752189" y="3201987"/>
                <a:ext cx="1154570" cy="3327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l">
                  <a:defRPr sz="1600" b="1"/>
                </a:lvl1pPr>
              </a:lstStyle>
              <a:p>
                <a:r>
                  <a:t>Research</a:t>
                </a:r>
              </a:p>
            </p:txBody>
          </p:sp>
          <p:sp>
            <p:nvSpPr>
              <p:cNvPr id="497" name="Analysis"/>
              <p:cNvSpPr txBox="1"/>
              <p:nvPr/>
            </p:nvSpPr>
            <p:spPr>
              <a:xfrm>
                <a:off x="2752189" y="3578225"/>
                <a:ext cx="1054656" cy="3327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l">
                  <a:defRPr sz="1600" b="1">
                    <a:solidFill>
                      <a:srgbClr val="CC0000"/>
                    </a:solidFill>
                  </a:defRPr>
                </a:lvl1pPr>
              </a:lstStyle>
              <a:p>
                <a:r>
                  <a:t>Analysis</a:t>
                </a:r>
              </a:p>
            </p:txBody>
          </p:sp>
          <p:sp>
            <p:nvSpPr>
              <p:cNvPr id="498" name="Evaluate…"/>
              <p:cNvSpPr txBox="1"/>
              <p:nvPr/>
            </p:nvSpPr>
            <p:spPr>
              <a:xfrm>
                <a:off x="3818989" y="3176587"/>
                <a:ext cx="1228389" cy="815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algn="l">
                  <a:defRPr sz="1600" b="1">
                    <a:solidFill>
                      <a:srgbClr val="CC0000"/>
                    </a:solidFill>
                  </a:defRPr>
                </a:pPr>
                <a:r>
                  <a:t>Evaluate</a:t>
                </a:r>
              </a:p>
              <a:p>
                <a:pPr algn="l">
                  <a:defRPr sz="1600" b="1">
                    <a:solidFill>
                      <a:srgbClr val="CC0000"/>
                    </a:solidFill>
                  </a:defRPr>
                </a:pPr>
                <a:r>
                  <a:t>Interpret</a:t>
                </a:r>
              </a:p>
              <a:p>
                <a:pPr algn="l">
                  <a:defRPr sz="1600" b="1">
                    <a:solidFill>
                      <a:srgbClr val="CC0000"/>
                    </a:solidFill>
                  </a:defRPr>
                </a:pPr>
                <a:r>
                  <a:t>Facilitate</a:t>
                </a:r>
              </a:p>
            </p:txBody>
          </p:sp>
          <p:sp>
            <p:nvSpPr>
              <p:cNvPr id="499" name="Recommend"/>
              <p:cNvSpPr txBox="1"/>
              <p:nvPr/>
            </p:nvSpPr>
            <p:spPr>
              <a:xfrm>
                <a:off x="5015964" y="3443287"/>
                <a:ext cx="1333288" cy="307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l">
                  <a:defRPr sz="1400" b="1">
                    <a:solidFill>
                      <a:srgbClr val="800080"/>
                    </a:solidFill>
                  </a:defRPr>
                </a:lvl1pPr>
              </a:lstStyle>
              <a:p>
                <a:r>
                  <a:t>Recommend</a:t>
                </a:r>
              </a:p>
            </p:txBody>
          </p:sp>
          <p:sp>
            <p:nvSpPr>
              <p:cNvPr id="500" name="Market Plan"/>
              <p:cNvSpPr txBox="1"/>
              <p:nvPr/>
            </p:nvSpPr>
            <p:spPr>
              <a:xfrm>
                <a:off x="6301839" y="3140075"/>
                <a:ext cx="897296" cy="5740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algn="l">
                  <a:defRPr sz="1600" b="1">
                    <a:solidFill>
                      <a:srgbClr val="CC0000"/>
                    </a:solidFill>
                  </a:defRPr>
                </a:pPr>
                <a:r>
                  <a:t>Market</a:t>
                </a:r>
                <a:br/>
                <a:r>
                  <a:t>Plan</a:t>
                </a:r>
              </a:p>
            </p:txBody>
          </p:sp>
          <p:sp>
            <p:nvSpPr>
              <p:cNvPr id="501" name="Research"/>
              <p:cNvSpPr txBox="1"/>
              <p:nvPr/>
            </p:nvSpPr>
            <p:spPr>
              <a:xfrm>
                <a:off x="6301839" y="3616325"/>
                <a:ext cx="1154570" cy="3327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l">
                  <a:defRPr sz="1600" b="1"/>
                </a:lvl1pPr>
              </a:lstStyle>
              <a:p>
                <a:r>
                  <a:t>Research</a:t>
                </a:r>
              </a:p>
            </p:txBody>
          </p:sp>
          <p:sp>
            <p:nvSpPr>
              <p:cNvPr id="502" name="Advise…"/>
              <p:cNvSpPr txBox="1"/>
              <p:nvPr/>
            </p:nvSpPr>
            <p:spPr>
              <a:xfrm>
                <a:off x="7428964" y="3114675"/>
                <a:ext cx="1224420" cy="8153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p>
                <a:pPr algn="l">
                  <a:defRPr sz="1600" b="1">
                    <a:solidFill>
                      <a:srgbClr val="800080"/>
                    </a:solidFill>
                  </a:defRPr>
                </a:pPr>
                <a:r>
                  <a:t>Advise</a:t>
                </a:r>
              </a:p>
              <a:p>
                <a:pPr algn="l">
                  <a:defRPr sz="1600" b="1">
                    <a:solidFill>
                      <a:srgbClr val="800080"/>
                    </a:solidFill>
                  </a:defRPr>
                </a:pPr>
                <a:r>
                  <a:t>Assist</a:t>
                </a:r>
              </a:p>
              <a:p>
                <a:pPr algn="l">
                  <a:defRPr sz="1600" b="1">
                    <a:solidFill>
                      <a:srgbClr val="800080"/>
                    </a:solidFill>
                  </a:defRPr>
                </a:pPr>
                <a:r>
                  <a:t>Execution</a:t>
                </a:r>
              </a:p>
            </p:txBody>
          </p:sp>
          <p:sp>
            <p:nvSpPr>
              <p:cNvPr id="503" name="Opportunity scan"/>
              <p:cNvSpPr txBox="1"/>
              <p:nvPr/>
            </p:nvSpPr>
            <p:spPr>
              <a:xfrm>
                <a:off x="5119151" y="50800"/>
                <a:ext cx="1822499" cy="3073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l">
                  <a:defRPr sz="1400" b="1">
                    <a:solidFill>
                      <a:srgbClr val="CC0000"/>
                    </a:solidFill>
                  </a:defRPr>
                </a:lvl1pPr>
              </a:lstStyle>
              <a:p>
                <a:r>
                  <a:t>Opportunity scan</a:t>
                </a:r>
              </a:p>
            </p:txBody>
          </p:sp>
          <p:sp>
            <p:nvSpPr>
              <p:cNvPr id="504" name="Option generation"/>
              <p:cNvSpPr txBox="1"/>
              <p:nvPr/>
            </p:nvSpPr>
            <p:spPr>
              <a:xfrm>
                <a:off x="5093751" y="323850"/>
                <a:ext cx="1915653" cy="3073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l">
                  <a:defRPr sz="1400" b="1">
                    <a:solidFill>
                      <a:srgbClr val="CC0000"/>
                    </a:solidFill>
                  </a:defRPr>
                </a:lvl1pPr>
              </a:lstStyle>
              <a:p>
                <a:r>
                  <a:t>Option generation</a:t>
                </a:r>
              </a:p>
            </p:txBody>
          </p:sp>
          <p:sp>
            <p:nvSpPr>
              <p:cNvPr id="505" name="Refine options"/>
              <p:cNvSpPr txBox="1"/>
              <p:nvPr/>
            </p:nvSpPr>
            <p:spPr>
              <a:xfrm>
                <a:off x="5330289" y="612775"/>
                <a:ext cx="1545033" cy="3073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l">
                  <a:defRPr sz="1400" b="1">
                    <a:solidFill>
                      <a:srgbClr val="CC0000"/>
                    </a:solidFill>
                  </a:defRPr>
                </a:lvl1pPr>
              </a:lstStyle>
              <a:p>
                <a:r>
                  <a:t>Refine options</a:t>
                </a:r>
              </a:p>
            </p:txBody>
          </p:sp>
          <p:sp>
            <p:nvSpPr>
              <p:cNvPr id="506" name="Decision"/>
              <p:cNvSpPr txBox="1"/>
              <p:nvPr/>
            </p:nvSpPr>
            <p:spPr>
              <a:xfrm>
                <a:off x="5493801" y="912812"/>
                <a:ext cx="950167" cy="307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l">
                  <a:defRPr sz="1400" b="1">
                    <a:solidFill>
                      <a:srgbClr val="CC0000"/>
                    </a:solidFill>
                  </a:defRPr>
                </a:lvl1pPr>
              </a:lstStyle>
              <a:p>
                <a:r>
                  <a:t>Decision</a:t>
                </a:r>
              </a:p>
            </p:txBody>
          </p:sp>
          <p:sp>
            <p:nvSpPr>
              <p:cNvPr id="507" name="Line"/>
              <p:cNvSpPr/>
              <p:nvPr/>
            </p:nvSpPr>
            <p:spPr>
              <a:xfrm flipH="1">
                <a:off x="2704564" y="3055937"/>
                <a:ext cx="1" cy="1190626"/>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508" name="Line"/>
              <p:cNvSpPr/>
              <p:nvPr/>
            </p:nvSpPr>
            <p:spPr>
              <a:xfrm>
                <a:off x="5003264" y="3055937"/>
                <a:ext cx="1" cy="1190626"/>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509" name="Line"/>
              <p:cNvSpPr/>
              <p:nvPr/>
            </p:nvSpPr>
            <p:spPr>
              <a:xfrm>
                <a:off x="6219289" y="3055937"/>
                <a:ext cx="1" cy="1190626"/>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510" name="Line"/>
              <p:cNvSpPr/>
              <p:nvPr/>
            </p:nvSpPr>
            <p:spPr>
              <a:xfrm>
                <a:off x="7441664" y="3055937"/>
                <a:ext cx="1" cy="1190626"/>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511" name="Triangle"/>
              <p:cNvSpPr/>
              <p:nvPr/>
            </p:nvSpPr>
            <p:spPr>
              <a:xfrm rot="5400000">
                <a:off x="3564195" y="1096168"/>
                <a:ext cx="2092326" cy="10271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3366CC"/>
              </a:solidFill>
              <a:ln w="12700" cap="flat">
                <a:noFill/>
                <a:miter lim="400000"/>
              </a:ln>
              <a:effectLst/>
            </p:spPr>
            <p:txBody>
              <a:bodyPr wrap="square" lIns="45719" tIns="45719" rIns="45719" bIns="45719" numCol="1" anchor="ctr">
                <a:noAutofit/>
              </a:bodyPr>
              <a:lstStyle/>
              <a:p>
                <a:pPr algn="l">
                  <a:defRPr sz="1800"/>
                </a:pPr>
                <a:endParaRPr/>
              </a:p>
            </p:txBody>
          </p:sp>
          <p:sp>
            <p:nvSpPr>
              <p:cNvPr id="512" name="Triangle"/>
              <p:cNvSpPr/>
              <p:nvPr/>
            </p:nvSpPr>
            <p:spPr>
              <a:xfrm rot="5400000">
                <a:off x="4792126" y="1487487"/>
                <a:ext cx="425451" cy="2381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000000"/>
              </a:solidFill>
              <a:ln w="12700" cap="flat">
                <a:solidFill>
                  <a:srgbClr val="000000"/>
                </a:solidFill>
                <a:prstDash val="solid"/>
                <a:round/>
              </a:ln>
              <a:effectLst/>
            </p:spPr>
            <p:txBody>
              <a:bodyPr wrap="square" lIns="45719" tIns="45719" rIns="45719" bIns="45719" numCol="1" anchor="ctr">
                <a:noAutofit/>
              </a:bodyPr>
              <a:lstStyle/>
              <a:p>
                <a:pPr algn="l">
                  <a:defRPr sz="1800"/>
                </a:pPr>
                <a:endParaRPr/>
              </a:p>
            </p:txBody>
          </p:sp>
          <p:sp>
            <p:nvSpPr>
              <p:cNvPr id="513" name="Line"/>
              <p:cNvSpPr/>
              <p:nvPr/>
            </p:nvSpPr>
            <p:spPr>
              <a:xfrm>
                <a:off x="4234914" y="187325"/>
                <a:ext cx="827088" cy="4143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28575" cap="flat">
                <a:solidFill>
                  <a:srgbClr val="000000"/>
                </a:solidFill>
                <a:prstDash val="solid"/>
                <a:round/>
              </a:ln>
              <a:effectLst/>
            </p:spPr>
            <p:txBody>
              <a:bodyPr wrap="square" lIns="45719" tIns="45719" rIns="45719" bIns="45719" numCol="1" anchor="ctr">
                <a:noAutofit/>
              </a:bodyPr>
              <a:lstStyle/>
              <a:p>
                <a:pPr algn="l">
                  <a:defRPr sz="1800"/>
                </a:pPr>
                <a:endParaRPr/>
              </a:p>
            </p:txBody>
          </p:sp>
          <p:sp>
            <p:nvSpPr>
              <p:cNvPr id="514" name="Line"/>
              <p:cNvSpPr/>
              <p:nvPr/>
            </p:nvSpPr>
            <p:spPr>
              <a:xfrm>
                <a:off x="4509551" y="488950"/>
                <a:ext cx="539751" cy="3746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28575" cap="flat">
                <a:solidFill>
                  <a:srgbClr val="000000"/>
                </a:solidFill>
                <a:prstDash val="solid"/>
                <a:round/>
              </a:ln>
              <a:effectLst/>
            </p:spPr>
            <p:txBody>
              <a:bodyPr wrap="square" lIns="45719" tIns="45719" rIns="45719" bIns="45719" numCol="1" anchor="ctr">
                <a:noAutofit/>
              </a:bodyPr>
              <a:lstStyle/>
              <a:p>
                <a:pPr algn="l">
                  <a:defRPr sz="1800"/>
                </a:pPr>
                <a:endParaRPr/>
              </a:p>
            </p:txBody>
          </p:sp>
          <p:sp>
            <p:nvSpPr>
              <p:cNvPr id="515" name="Line"/>
              <p:cNvSpPr/>
              <p:nvPr/>
            </p:nvSpPr>
            <p:spPr>
              <a:xfrm>
                <a:off x="4773076" y="839787"/>
                <a:ext cx="488951" cy="3000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path>
                </a:pathLst>
              </a:custGeom>
              <a:noFill/>
              <a:ln w="28575" cap="flat">
                <a:solidFill>
                  <a:srgbClr val="000000"/>
                </a:solidFill>
                <a:prstDash val="solid"/>
                <a:round/>
              </a:ln>
              <a:effectLst/>
            </p:spPr>
            <p:txBody>
              <a:bodyPr wrap="square" lIns="45719" tIns="45719" rIns="45719" bIns="45719" numCol="1" anchor="ctr">
                <a:noAutofit/>
              </a:bodyPr>
              <a:lstStyle/>
              <a:p>
                <a:pPr algn="l">
                  <a:defRPr sz="1800"/>
                </a:pPr>
                <a:endParaRPr/>
              </a:p>
            </p:txBody>
          </p:sp>
          <p:sp>
            <p:nvSpPr>
              <p:cNvPr id="516" name="Line"/>
              <p:cNvSpPr/>
              <p:nvPr/>
            </p:nvSpPr>
            <p:spPr>
              <a:xfrm>
                <a:off x="5023901" y="1152525"/>
                <a:ext cx="500064" cy="2746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49" y="0"/>
                    </a:lnTo>
                    <a:lnTo>
                      <a:pt x="21600" y="0"/>
                    </a:lnTo>
                  </a:path>
                </a:pathLst>
              </a:custGeom>
              <a:noFill/>
              <a:ln w="28575" cap="flat">
                <a:solidFill>
                  <a:srgbClr val="000000"/>
                </a:solidFill>
                <a:prstDash val="solid"/>
                <a:round/>
              </a:ln>
              <a:effectLst/>
            </p:spPr>
            <p:txBody>
              <a:bodyPr wrap="square" lIns="45719" tIns="45719" rIns="45719" bIns="45719" numCol="1" anchor="ctr">
                <a:noAutofit/>
              </a:bodyPr>
              <a:lstStyle/>
              <a:p>
                <a:pPr algn="l">
                  <a:defRPr sz="1800"/>
                </a:pPr>
                <a:endParaRPr/>
              </a:p>
            </p:txBody>
          </p:sp>
          <p:grpSp>
            <p:nvGrpSpPr>
              <p:cNvPr id="523" name="Group"/>
              <p:cNvGrpSpPr/>
              <p:nvPr/>
            </p:nvGrpSpPr>
            <p:grpSpPr>
              <a:xfrm>
                <a:off x="4084101" y="788987"/>
                <a:ext cx="776289" cy="1628776"/>
                <a:chOff x="0" y="0"/>
                <a:chExt cx="776287" cy="1628775"/>
              </a:xfrm>
            </p:grpSpPr>
            <p:sp>
              <p:nvSpPr>
                <p:cNvPr id="517" name="Line"/>
                <p:cNvSpPr/>
                <p:nvPr/>
              </p:nvSpPr>
              <p:spPr>
                <a:xfrm flipV="1">
                  <a:off x="12699" y="-1"/>
                  <a:ext cx="225427" cy="238127"/>
                </a:xfrm>
                <a:prstGeom prst="line">
                  <a:avLst/>
                </a:prstGeom>
                <a:noFill/>
                <a:ln w="38100" cap="flat">
                  <a:solidFill>
                    <a:srgbClr val="99CCFF"/>
                  </a:solidFill>
                  <a:prstDash val="solid"/>
                  <a:round/>
                </a:ln>
                <a:effectLst/>
              </p:spPr>
              <p:txBody>
                <a:bodyPr wrap="square" lIns="45719" tIns="45719" rIns="45719" bIns="45719" numCol="1" anchor="t">
                  <a:noAutofit/>
                </a:bodyPr>
                <a:lstStyle/>
                <a:p>
                  <a:endParaRPr/>
                </a:p>
              </p:txBody>
            </p:sp>
            <p:sp>
              <p:nvSpPr>
                <p:cNvPr id="518" name="Line"/>
                <p:cNvSpPr/>
                <p:nvPr/>
              </p:nvSpPr>
              <p:spPr>
                <a:xfrm flipV="1">
                  <a:off x="12700" y="287337"/>
                  <a:ext cx="501650" cy="488951"/>
                </a:xfrm>
                <a:prstGeom prst="line">
                  <a:avLst/>
                </a:prstGeom>
                <a:noFill/>
                <a:ln w="38100" cap="flat">
                  <a:solidFill>
                    <a:srgbClr val="99CCFF"/>
                  </a:solidFill>
                  <a:prstDash val="solid"/>
                  <a:round/>
                </a:ln>
                <a:effectLst/>
              </p:spPr>
              <p:txBody>
                <a:bodyPr wrap="square" lIns="45719" tIns="45719" rIns="45719" bIns="45719" numCol="1" anchor="t">
                  <a:noAutofit/>
                </a:bodyPr>
                <a:lstStyle/>
                <a:p>
                  <a:endParaRPr/>
                </a:p>
              </p:txBody>
            </p:sp>
            <p:sp>
              <p:nvSpPr>
                <p:cNvPr id="519" name="Line"/>
                <p:cNvSpPr/>
                <p:nvPr/>
              </p:nvSpPr>
              <p:spPr>
                <a:xfrm flipV="1">
                  <a:off x="12700" y="550862"/>
                  <a:ext cx="763588" cy="763589"/>
                </a:xfrm>
                <a:prstGeom prst="line">
                  <a:avLst/>
                </a:prstGeom>
                <a:noFill/>
                <a:ln w="38100" cap="flat">
                  <a:solidFill>
                    <a:srgbClr val="99CCFF"/>
                  </a:solidFill>
                  <a:prstDash val="solid"/>
                  <a:round/>
                </a:ln>
                <a:effectLst/>
              </p:spPr>
              <p:txBody>
                <a:bodyPr wrap="square" lIns="45719" tIns="45719" rIns="45719" bIns="45719" numCol="1" anchor="t">
                  <a:noAutofit/>
                </a:bodyPr>
                <a:lstStyle/>
                <a:p>
                  <a:endParaRPr/>
                </a:p>
              </p:txBody>
            </p:sp>
            <p:sp>
              <p:nvSpPr>
                <p:cNvPr id="520" name="Line"/>
                <p:cNvSpPr/>
                <p:nvPr/>
              </p:nvSpPr>
              <p:spPr>
                <a:xfrm flipH="1" flipV="1">
                  <a:off x="12699" y="1390650"/>
                  <a:ext cx="238126" cy="238125"/>
                </a:xfrm>
                <a:prstGeom prst="line">
                  <a:avLst/>
                </a:prstGeom>
                <a:noFill/>
                <a:ln w="38100" cap="flat">
                  <a:solidFill>
                    <a:srgbClr val="99CCFF"/>
                  </a:solidFill>
                  <a:prstDash val="solid"/>
                  <a:round/>
                </a:ln>
                <a:effectLst/>
              </p:spPr>
              <p:txBody>
                <a:bodyPr wrap="square" lIns="45719" tIns="45719" rIns="45719" bIns="45719" numCol="1" anchor="t">
                  <a:noAutofit/>
                </a:bodyPr>
                <a:lstStyle/>
                <a:p>
                  <a:endParaRPr/>
                </a:p>
              </p:txBody>
            </p:sp>
            <p:sp>
              <p:nvSpPr>
                <p:cNvPr id="521" name="Line"/>
                <p:cNvSpPr/>
                <p:nvPr/>
              </p:nvSpPr>
              <p:spPr>
                <a:xfrm flipH="1" flipV="1">
                  <a:off x="-1" y="788987"/>
                  <a:ext cx="488952" cy="576263"/>
                </a:xfrm>
                <a:prstGeom prst="line">
                  <a:avLst/>
                </a:prstGeom>
                <a:noFill/>
                <a:ln w="38100" cap="flat">
                  <a:solidFill>
                    <a:srgbClr val="99CCFF"/>
                  </a:solidFill>
                  <a:prstDash val="solid"/>
                  <a:round/>
                </a:ln>
                <a:effectLst/>
              </p:spPr>
              <p:txBody>
                <a:bodyPr wrap="square" lIns="45719" tIns="45719" rIns="45719" bIns="45719" numCol="1" anchor="t">
                  <a:noAutofit/>
                </a:bodyPr>
                <a:lstStyle/>
                <a:p>
                  <a:endParaRPr/>
                </a:p>
              </p:txBody>
            </p:sp>
            <p:sp>
              <p:nvSpPr>
                <p:cNvPr id="522" name="Line"/>
                <p:cNvSpPr/>
                <p:nvPr/>
              </p:nvSpPr>
              <p:spPr>
                <a:xfrm flipH="1" flipV="1">
                  <a:off x="12699" y="250825"/>
                  <a:ext cx="763589" cy="814388"/>
                </a:xfrm>
                <a:prstGeom prst="line">
                  <a:avLst/>
                </a:prstGeom>
                <a:noFill/>
                <a:ln w="38100" cap="flat">
                  <a:solidFill>
                    <a:srgbClr val="99CCFF"/>
                  </a:solidFill>
                  <a:prstDash val="solid"/>
                  <a:round/>
                </a:ln>
                <a:effectLst/>
              </p:spPr>
              <p:txBody>
                <a:bodyPr wrap="square" lIns="45719" tIns="45719" rIns="45719" bIns="45719" numCol="1" anchor="t">
                  <a:noAutofit/>
                </a:bodyPr>
                <a:lstStyle/>
                <a:p>
                  <a:endParaRPr/>
                </a:p>
              </p:txBody>
            </p:sp>
          </p:grpSp>
          <p:sp>
            <p:nvSpPr>
              <p:cNvPr id="524" name="Line"/>
              <p:cNvSpPr/>
              <p:nvPr/>
            </p:nvSpPr>
            <p:spPr>
              <a:xfrm>
                <a:off x="4360326" y="714375"/>
                <a:ext cx="1" cy="1816100"/>
              </a:xfrm>
              <a:prstGeom prst="line">
                <a:avLst/>
              </a:prstGeom>
              <a:noFill/>
              <a:ln w="38100" cap="flat">
                <a:solidFill>
                  <a:srgbClr val="FFFFFF"/>
                </a:solidFill>
                <a:prstDash val="solid"/>
                <a:round/>
              </a:ln>
              <a:effectLst/>
            </p:spPr>
            <p:txBody>
              <a:bodyPr wrap="square" lIns="45719" tIns="45719" rIns="45719" bIns="45719" numCol="1" anchor="t">
                <a:noAutofit/>
              </a:bodyPr>
              <a:lstStyle/>
              <a:p>
                <a:endParaRPr/>
              </a:p>
            </p:txBody>
          </p:sp>
          <p:sp>
            <p:nvSpPr>
              <p:cNvPr id="525" name="Line"/>
              <p:cNvSpPr/>
              <p:nvPr/>
            </p:nvSpPr>
            <p:spPr>
              <a:xfrm flipV="1">
                <a:off x="4622264" y="989012"/>
                <a:ext cx="1" cy="1239838"/>
              </a:xfrm>
              <a:prstGeom prst="line">
                <a:avLst/>
              </a:prstGeom>
              <a:noFill/>
              <a:ln w="38100" cap="flat">
                <a:solidFill>
                  <a:srgbClr val="FFFFFF"/>
                </a:solidFill>
                <a:prstDash val="solid"/>
                <a:round/>
              </a:ln>
              <a:effectLst/>
            </p:spPr>
            <p:txBody>
              <a:bodyPr wrap="square" lIns="45719" tIns="45719" rIns="45719" bIns="45719" numCol="1" anchor="t">
                <a:noAutofit/>
              </a:bodyPr>
              <a:lstStyle/>
              <a:p>
                <a:endParaRPr/>
              </a:p>
            </p:txBody>
          </p:sp>
        </p:grpSp>
        <p:sp>
          <p:nvSpPr>
            <p:cNvPr id="527" name="Fig. 1.3"/>
            <p:cNvSpPr txBox="1"/>
            <p:nvPr/>
          </p:nvSpPr>
          <p:spPr>
            <a:xfrm>
              <a:off x="486826" y="0"/>
              <a:ext cx="1123951" cy="3708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marL="342900" indent="-342900" algn="l">
                <a:spcBef>
                  <a:spcPts val="400"/>
                </a:spcBef>
                <a:defRPr sz="1800"/>
              </a:lvl1pPr>
            </a:lstStyle>
            <a:p>
              <a:r>
                <a:t>Fig. 1.3</a:t>
              </a:r>
            </a:p>
          </p:txBody>
        </p:sp>
      </p:grpSp>
      <p:sp>
        <p:nvSpPr>
          <p:cNvPr id="529" name="Power Decisions’ Methodology"/>
          <p:cNvSpPr txBox="1"/>
          <p:nvPr/>
        </p:nvSpPr>
        <p:spPr>
          <a:xfrm>
            <a:off x="398462" y="272097"/>
            <a:ext cx="7793038" cy="5232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p>
            <a:pPr algn="l">
              <a:defRPr sz="2800" b="1">
                <a:solidFill>
                  <a:srgbClr val="E57300"/>
                </a:solidFill>
              </a:defRPr>
            </a:pPr>
            <a:r>
              <a:t>Power Decisions’ Methodology</a:t>
            </a:r>
            <a:r>
              <a:rPr b="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29"/>
                                        </p:tgtEl>
                                        <p:attrNameLst>
                                          <p:attrName>style.visibility</p:attrName>
                                        </p:attrNameLst>
                                      </p:cBhvr>
                                      <p:to>
                                        <p:strVal val="visible"/>
                                      </p:to>
                                    </p:set>
                                    <p:anim calcmode="lin" valueType="num">
                                      <p:cBhvr>
                                        <p:cTn id="7" dur="500" fill="hold"/>
                                        <p:tgtEl>
                                          <p:spTgt spid="529"/>
                                        </p:tgtEl>
                                        <p:attrNameLst>
                                          <p:attrName>ppt_x</p:attrName>
                                        </p:attrNameLst>
                                      </p:cBhvr>
                                      <p:tavLst>
                                        <p:tav tm="0">
                                          <p:val>
                                            <p:strVal val="0-#ppt_w/2"/>
                                          </p:val>
                                        </p:tav>
                                        <p:tav tm="100000">
                                          <p:val>
                                            <p:strVal val="#ppt_x"/>
                                          </p:val>
                                        </p:tav>
                                      </p:tavLst>
                                    </p:anim>
                                    <p:anim calcmode="lin" valueType="num">
                                      <p:cBhvr>
                                        <p:cTn id="8" dur="500" fill="hold"/>
                                        <p:tgtEl>
                                          <p:spTgt spid="5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28"/>
                                        </p:tgtEl>
                                        <p:attrNameLst>
                                          <p:attrName>style.visibility</p:attrName>
                                        </p:attrNameLst>
                                      </p:cBhvr>
                                      <p:to>
                                        <p:strVal val="visible"/>
                                      </p:to>
                                    </p:set>
                                    <p:anim calcmode="lin" valueType="num">
                                      <p:cBhvr>
                                        <p:cTn id="12" dur="500" fill="hold"/>
                                        <p:tgtEl>
                                          <p:spTgt spid="528"/>
                                        </p:tgtEl>
                                        <p:attrNameLst>
                                          <p:attrName>ppt_x</p:attrName>
                                        </p:attrNameLst>
                                      </p:cBhvr>
                                      <p:tavLst>
                                        <p:tav tm="0">
                                          <p:val>
                                            <p:strVal val="0-#ppt_w/2"/>
                                          </p:val>
                                        </p:tav>
                                        <p:tav tm="100000">
                                          <p:val>
                                            <p:strVal val="#ppt_x"/>
                                          </p:val>
                                        </p:tav>
                                      </p:tavLst>
                                    </p:anim>
                                    <p:anim calcmode="lin" valueType="num">
                                      <p:cBhvr>
                                        <p:cTn id="13" dur="500" fill="hold"/>
                                        <p:tgtEl>
                                          <p:spTgt spid="5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0" animBg="1" advAuto="0"/>
      <p:bldP spid="529"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23</a:t>
            </a:fld>
            <a:endParaRPr/>
          </a:p>
        </p:txBody>
      </p:sp>
      <p:sp>
        <p:nvSpPr>
          <p:cNvPr id="532" name="Marketing Research Suppliers &amp; Services"/>
          <p:cNvSpPr txBox="1">
            <a:spLocks noGrp="1"/>
          </p:cNvSpPr>
          <p:nvPr>
            <p:ph type="title" idx="4294967295"/>
          </p:nvPr>
        </p:nvSpPr>
        <p:spPr>
          <a:xfrm>
            <a:off x="274637" y="241300"/>
            <a:ext cx="8656638" cy="496888"/>
          </a:xfrm>
          <a:prstGeom prst="rect">
            <a:avLst/>
          </a:prstGeom>
        </p:spPr>
        <p:txBody>
          <a:bodyPr anchor="t">
            <a:normAutofit/>
          </a:bodyPr>
          <a:lstStyle>
            <a:lvl1pPr defTabSz="859536">
              <a:defRPr sz="2632" b="1">
                <a:solidFill>
                  <a:srgbClr val="E57300"/>
                </a:solidFill>
              </a:defRPr>
            </a:lvl1pPr>
          </a:lstStyle>
          <a:p>
            <a:r>
              <a:t>Marketing Research Suppliers &amp; Services</a:t>
            </a:r>
          </a:p>
        </p:txBody>
      </p:sp>
      <p:grpSp>
        <p:nvGrpSpPr>
          <p:cNvPr id="581" name="Group"/>
          <p:cNvGrpSpPr/>
          <p:nvPr/>
        </p:nvGrpSpPr>
        <p:grpSpPr>
          <a:xfrm>
            <a:off x="174624" y="906462"/>
            <a:ext cx="8504239" cy="5424489"/>
            <a:chOff x="0" y="0"/>
            <a:chExt cx="8504237" cy="5424487"/>
          </a:xfrm>
        </p:grpSpPr>
        <p:grpSp>
          <p:nvGrpSpPr>
            <p:cNvPr id="579" name="Group"/>
            <p:cNvGrpSpPr/>
            <p:nvPr/>
          </p:nvGrpSpPr>
          <p:grpSpPr>
            <a:xfrm>
              <a:off x="-1" y="584381"/>
              <a:ext cx="8504239" cy="4840107"/>
              <a:chOff x="0" y="0"/>
              <a:chExt cx="8504237" cy="4840106"/>
            </a:xfrm>
          </p:grpSpPr>
          <p:grpSp>
            <p:nvGrpSpPr>
              <p:cNvPr id="535" name="Group"/>
              <p:cNvGrpSpPr/>
              <p:nvPr/>
            </p:nvGrpSpPr>
            <p:grpSpPr>
              <a:xfrm>
                <a:off x="4239585" y="1906303"/>
                <a:ext cx="4073512" cy="579921"/>
                <a:chOff x="0" y="0"/>
                <a:chExt cx="4073511" cy="579920"/>
              </a:xfrm>
            </p:grpSpPr>
            <p:sp>
              <p:nvSpPr>
                <p:cNvPr id="533" name="Oval"/>
                <p:cNvSpPr/>
                <p:nvPr/>
              </p:nvSpPr>
              <p:spPr>
                <a:xfrm>
                  <a:off x="0" y="0"/>
                  <a:ext cx="4073512" cy="579921"/>
                </a:xfrm>
                <a:prstGeom prst="ellipse">
                  <a:avLst/>
                </a:prstGeom>
                <a:solidFill>
                  <a:srgbClr val="CCFFCC"/>
                </a:solidFill>
                <a:ln w="12700" cap="flat">
                  <a:solidFill>
                    <a:srgbClr val="800080"/>
                  </a:solidFill>
                  <a:prstDash val="solid"/>
                  <a:round/>
                </a:ln>
                <a:effectLst/>
              </p:spPr>
              <p:txBody>
                <a:bodyPr wrap="square" lIns="45719" tIns="45719" rIns="45719" bIns="45719" numCol="1" anchor="ctr">
                  <a:noAutofit/>
                </a:bodyPr>
                <a:lstStyle/>
                <a:p>
                  <a:pPr algn="l">
                    <a:defRPr sz="2400" b="1">
                      <a:solidFill>
                        <a:srgbClr val="800080"/>
                      </a:solidFill>
                    </a:defRPr>
                  </a:pPr>
                  <a:endParaRPr/>
                </a:p>
              </p:txBody>
            </p:sp>
            <p:sp>
              <p:nvSpPr>
                <p:cNvPr id="534" name="LIMITED SERVICE"/>
                <p:cNvSpPr txBox="1"/>
                <p:nvPr/>
              </p:nvSpPr>
              <p:spPr>
                <a:xfrm>
                  <a:off x="596505" y="61360"/>
                  <a:ext cx="3181748"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ctr">
                  <a:spAutoFit/>
                </a:bodyPr>
                <a:lstStyle>
                  <a:lvl1pPr algn="l">
                    <a:defRPr sz="2400" b="1">
                      <a:solidFill>
                        <a:srgbClr val="800080"/>
                      </a:solidFill>
                    </a:defRPr>
                  </a:lvl1pPr>
                </a:lstStyle>
                <a:p>
                  <a:r>
                    <a:t>LIMITED SERVICE</a:t>
                  </a:r>
                </a:p>
              </p:txBody>
            </p:sp>
          </p:grpSp>
          <p:grpSp>
            <p:nvGrpSpPr>
              <p:cNvPr id="538" name="Group"/>
              <p:cNvGrpSpPr/>
              <p:nvPr/>
            </p:nvGrpSpPr>
            <p:grpSpPr>
              <a:xfrm>
                <a:off x="7158411" y="2530832"/>
                <a:ext cx="1270624" cy="905570"/>
                <a:chOff x="0" y="0"/>
                <a:chExt cx="1270622" cy="905568"/>
              </a:xfrm>
            </p:grpSpPr>
            <p:sp>
              <p:nvSpPr>
                <p:cNvPr id="536" name="Shape"/>
                <p:cNvSpPr/>
                <p:nvPr/>
              </p:nvSpPr>
              <p:spPr>
                <a:xfrm>
                  <a:off x="0" y="0"/>
                  <a:ext cx="1270623" cy="905569"/>
                </a:xfrm>
                <a:custGeom>
                  <a:avLst/>
                  <a:gdLst/>
                  <a:ahLst/>
                  <a:cxnLst>
                    <a:cxn ang="0">
                      <a:pos x="wd2" y="hd2"/>
                    </a:cxn>
                    <a:cxn ang="5400000">
                      <a:pos x="wd2" y="hd2"/>
                    </a:cxn>
                    <a:cxn ang="10800000">
                      <a:pos x="wd2" y="hd2"/>
                    </a:cxn>
                    <a:cxn ang="16200000">
                      <a:pos x="wd2" y="hd2"/>
                    </a:cxn>
                  </a:cxnLst>
                  <a:rect l="0" t="0" r="r" b="b"/>
                  <a:pathLst>
                    <a:path w="21600" h="21600" extrusionOk="0">
                      <a:moveTo>
                        <a:pt x="4501" y="0"/>
                      </a:moveTo>
                      <a:lnTo>
                        <a:pt x="0" y="6315"/>
                      </a:lnTo>
                      <a:lnTo>
                        <a:pt x="0" y="15285"/>
                      </a:lnTo>
                      <a:lnTo>
                        <a:pt x="4501" y="21600"/>
                      </a:lnTo>
                      <a:lnTo>
                        <a:pt x="17099" y="21600"/>
                      </a:lnTo>
                      <a:lnTo>
                        <a:pt x="21600" y="15285"/>
                      </a:lnTo>
                      <a:lnTo>
                        <a:pt x="21600" y="6315"/>
                      </a:lnTo>
                      <a:lnTo>
                        <a:pt x="17099" y="0"/>
                      </a:lnTo>
                      <a:close/>
                    </a:path>
                  </a:pathLst>
                </a:custGeom>
                <a:solidFill>
                  <a:srgbClr val="FFFF99"/>
                </a:solidFill>
                <a:ln w="12700" cap="flat">
                  <a:solidFill>
                    <a:srgbClr val="000000"/>
                  </a:solidFill>
                  <a:prstDash val="solid"/>
                  <a:round/>
                </a:ln>
                <a:effectLst/>
              </p:spPr>
              <p:txBody>
                <a:bodyPr wrap="square" lIns="45719" tIns="45719" rIns="45719" bIns="45719" numCol="1" anchor="ctr">
                  <a:noAutofit/>
                </a:bodyPr>
                <a:lstStyle/>
                <a:p>
                  <a:pPr algn="l">
                    <a:defRPr sz="1800">
                      <a:solidFill>
                        <a:srgbClr val="CC0000"/>
                      </a:solidFill>
                    </a:defRPr>
                  </a:pPr>
                  <a:endParaRPr/>
                </a:p>
              </p:txBody>
            </p:sp>
            <p:sp>
              <p:nvSpPr>
                <p:cNvPr id="537" name="Other…"/>
                <p:cNvSpPr txBox="1"/>
                <p:nvPr/>
              </p:nvSpPr>
              <p:spPr>
                <a:xfrm>
                  <a:off x="132399" y="128955"/>
                  <a:ext cx="1063998"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ctr">
                  <a:spAutoFit/>
                </a:bodyPr>
                <a:lstStyle/>
                <a:p>
                  <a:pPr algn="l">
                    <a:defRPr sz="1800">
                      <a:solidFill>
                        <a:srgbClr val="CC0000"/>
                      </a:solidFill>
                    </a:defRPr>
                  </a:pPr>
                  <a:r>
                    <a:t>Other</a:t>
                  </a:r>
                </a:p>
                <a:p>
                  <a:pPr algn="l">
                    <a:defRPr sz="1800">
                      <a:solidFill>
                        <a:srgbClr val="CC0000"/>
                      </a:solidFill>
                    </a:defRPr>
                  </a:pPr>
                  <a:r>
                    <a:t>Services</a:t>
                  </a:r>
                </a:p>
              </p:txBody>
            </p:sp>
          </p:grpSp>
          <p:grpSp>
            <p:nvGrpSpPr>
              <p:cNvPr id="541" name="Group"/>
              <p:cNvGrpSpPr/>
              <p:nvPr/>
            </p:nvGrpSpPr>
            <p:grpSpPr>
              <a:xfrm>
                <a:off x="6472182" y="3544950"/>
                <a:ext cx="2032056" cy="1295157"/>
                <a:chOff x="0" y="0"/>
                <a:chExt cx="2032055" cy="1295155"/>
              </a:xfrm>
            </p:grpSpPr>
            <p:sp>
              <p:nvSpPr>
                <p:cNvPr id="539" name="Shape"/>
                <p:cNvSpPr/>
                <p:nvPr/>
              </p:nvSpPr>
              <p:spPr>
                <a:xfrm>
                  <a:off x="0" y="-1"/>
                  <a:ext cx="2032056" cy="1295157"/>
                </a:xfrm>
                <a:custGeom>
                  <a:avLst/>
                  <a:gdLst/>
                  <a:ahLst/>
                  <a:cxnLst>
                    <a:cxn ang="0">
                      <a:pos x="wd2" y="hd2"/>
                    </a:cxn>
                    <a:cxn ang="5400000">
                      <a:pos x="wd2" y="hd2"/>
                    </a:cxn>
                    <a:cxn ang="10800000">
                      <a:pos x="wd2" y="hd2"/>
                    </a:cxn>
                    <a:cxn ang="16200000">
                      <a:pos x="wd2" y="hd2"/>
                    </a:cxn>
                  </a:cxnLst>
                  <a:rect l="0" t="0" r="r" b="b"/>
                  <a:pathLst>
                    <a:path w="21600" h="21600" extrusionOk="0">
                      <a:moveTo>
                        <a:pt x="4025" y="0"/>
                      </a:moveTo>
                      <a:lnTo>
                        <a:pt x="0" y="6315"/>
                      </a:lnTo>
                      <a:lnTo>
                        <a:pt x="0" y="15285"/>
                      </a:lnTo>
                      <a:lnTo>
                        <a:pt x="4025" y="21600"/>
                      </a:lnTo>
                      <a:lnTo>
                        <a:pt x="17575" y="21600"/>
                      </a:lnTo>
                      <a:lnTo>
                        <a:pt x="21600" y="15285"/>
                      </a:lnTo>
                      <a:lnTo>
                        <a:pt x="21600" y="6315"/>
                      </a:lnTo>
                      <a:lnTo>
                        <a:pt x="17575" y="0"/>
                      </a:lnTo>
                      <a:close/>
                    </a:path>
                  </a:pathLst>
                </a:custGeom>
                <a:solidFill>
                  <a:srgbClr val="FFFF99"/>
                </a:solidFill>
                <a:ln w="12700" cap="flat">
                  <a:solidFill>
                    <a:srgbClr val="808080"/>
                  </a:solidFill>
                  <a:prstDash val="solid"/>
                  <a:round/>
                </a:ln>
                <a:effectLst/>
              </p:spPr>
              <p:txBody>
                <a:bodyPr wrap="square" lIns="45719" tIns="45719" rIns="45719" bIns="45719" numCol="1" anchor="ctr">
                  <a:noAutofit/>
                </a:bodyPr>
                <a:lstStyle/>
                <a:p>
                  <a:pPr algn="l">
                    <a:defRPr sz="1800">
                      <a:solidFill>
                        <a:srgbClr val="CC0000"/>
                      </a:solidFill>
                    </a:defRPr>
                  </a:pPr>
                  <a:endParaRPr/>
                </a:p>
              </p:txBody>
            </p:sp>
            <p:sp>
              <p:nvSpPr>
                <p:cNvPr id="540" name="Technical…"/>
                <p:cNvSpPr txBox="1"/>
                <p:nvPr/>
              </p:nvSpPr>
              <p:spPr>
                <a:xfrm>
                  <a:off x="189354" y="44357"/>
                  <a:ext cx="1653407" cy="1206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ctr">
                  <a:spAutoFit/>
                </a:bodyPr>
                <a:lstStyle/>
                <a:p>
                  <a:pPr algn="l">
                    <a:defRPr sz="1800">
                      <a:solidFill>
                        <a:srgbClr val="CC0000"/>
                      </a:solidFill>
                    </a:defRPr>
                  </a:pPr>
                  <a:r>
                    <a:t>Technical</a:t>
                  </a:r>
                </a:p>
                <a:p>
                  <a:pPr algn="l">
                    <a:defRPr sz="1800">
                      <a:solidFill>
                        <a:srgbClr val="CC0000"/>
                      </a:solidFill>
                    </a:defRPr>
                  </a:pPr>
                  <a:r>
                    <a:t>and Analytical</a:t>
                  </a:r>
                </a:p>
                <a:p>
                  <a:pPr algn="l">
                    <a:defRPr sz="1800">
                      <a:solidFill>
                        <a:srgbClr val="CC0000"/>
                      </a:solidFill>
                    </a:defRPr>
                  </a:pPr>
                  <a:r>
                    <a:t>Services</a:t>
                  </a:r>
                </a:p>
              </p:txBody>
            </p:sp>
          </p:grpSp>
          <p:grpSp>
            <p:nvGrpSpPr>
              <p:cNvPr id="544" name="Group"/>
              <p:cNvGrpSpPr/>
              <p:nvPr/>
            </p:nvGrpSpPr>
            <p:grpSpPr>
              <a:xfrm>
                <a:off x="4090744" y="3463166"/>
                <a:ext cx="2113060" cy="1295157"/>
                <a:chOff x="0" y="0"/>
                <a:chExt cx="2113058" cy="1295155"/>
              </a:xfrm>
            </p:grpSpPr>
            <p:sp>
              <p:nvSpPr>
                <p:cNvPr id="542" name="Shape"/>
                <p:cNvSpPr/>
                <p:nvPr/>
              </p:nvSpPr>
              <p:spPr>
                <a:xfrm>
                  <a:off x="0" y="0"/>
                  <a:ext cx="2082191" cy="1295156"/>
                </a:xfrm>
                <a:custGeom>
                  <a:avLst/>
                  <a:gdLst/>
                  <a:ahLst/>
                  <a:cxnLst>
                    <a:cxn ang="0">
                      <a:pos x="wd2" y="hd2"/>
                    </a:cxn>
                    <a:cxn ang="5400000">
                      <a:pos x="wd2" y="hd2"/>
                    </a:cxn>
                    <a:cxn ang="10800000">
                      <a:pos x="wd2" y="hd2"/>
                    </a:cxn>
                    <a:cxn ang="16200000">
                      <a:pos x="wd2" y="hd2"/>
                    </a:cxn>
                  </a:cxnLst>
                  <a:rect l="0" t="0" r="r" b="b"/>
                  <a:pathLst>
                    <a:path w="21600" h="21600" extrusionOk="0">
                      <a:moveTo>
                        <a:pt x="3928" y="0"/>
                      </a:moveTo>
                      <a:lnTo>
                        <a:pt x="0" y="6315"/>
                      </a:lnTo>
                      <a:lnTo>
                        <a:pt x="0" y="15285"/>
                      </a:lnTo>
                      <a:lnTo>
                        <a:pt x="3928" y="21600"/>
                      </a:lnTo>
                      <a:lnTo>
                        <a:pt x="17672" y="21600"/>
                      </a:lnTo>
                      <a:lnTo>
                        <a:pt x="21600" y="15285"/>
                      </a:lnTo>
                      <a:lnTo>
                        <a:pt x="21600" y="6315"/>
                      </a:lnTo>
                      <a:lnTo>
                        <a:pt x="17672" y="0"/>
                      </a:lnTo>
                      <a:close/>
                    </a:path>
                  </a:pathLst>
                </a:custGeom>
                <a:solidFill>
                  <a:srgbClr val="FFFF99"/>
                </a:solidFill>
                <a:ln w="12700" cap="flat">
                  <a:solidFill>
                    <a:srgbClr val="808080"/>
                  </a:solidFill>
                  <a:prstDash val="solid"/>
                  <a:round/>
                </a:ln>
                <a:effectLst/>
              </p:spPr>
              <p:txBody>
                <a:bodyPr wrap="square" lIns="45719" tIns="45719" rIns="45719" bIns="45719" numCol="1" anchor="ctr">
                  <a:noAutofit/>
                </a:bodyPr>
                <a:lstStyle/>
                <a:p>
                  <a:pPr algn="l">
                    <a:defRPr sz="1800">
                      <a:solidFill>
                        <a:srgbClr val="CC0000"/>
                      </a:solidFill>
                    </a:defRPr>
                  </a:pPr>
                  <a:endParaRPr/>
                </a:p>
              </p:txBody>
            </p:sp>
            <p:sp>
              <p:nvSpPr>
                <p:cNvPr id="543" name="Focus Groups…"/>
                <p:cNvSpPr txBox="1"/>
                <p:nvPr/>
              </p:nvSpPr>
              <p:spPr>
                <a:xfrm>
                  <a:off x="189355" y="184057"/>
                  <a:ext cx="1923704" cy="927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ctr">
                  <a:spAutoFit/>
                </a:bodyPr>
                <a:lstStyle/>
                <a:p>
                  <a:pPr algn="l">
                    <a:defRPr sz="1800">
                      <a:solidFill>
                        <a:srgbClr val="CC0000"/>
                      </a:solidFill>
                    </a:defRPr>
                  </a:pPr>
                  <a:r>
                    <a:t>Focus Groups </a:t>
                  </a:r>
                </a:p>
                <a:p>
                  <a:pPr algn="l">
                    <a:defRPr sz="1800">
                      <a:solidFill>
                        <a:srgbClr val="CC0000"/>
                      </a:solidFill>
                    </a:defRPr>
                  </a:pPr>
                  <a:r>
                    <a:t>and Qualitative</a:t>
                  </a:r>
                </a:p>
                <a:p>
                  <a:pPr algn="l">
                    <a:defRPr sz="1800">
                      <a:solidFill>
                        <a:srgbClr val="CC0000"/>
                      </a:solidFill>
                    </a:defRPr>
                  </a:pPr>
                  <a:r>
                    <a:t> Services</a:t>
                  </a:r>
                </a:p>
              </p:txBody>
            </p:sp>
          </p:grpSp>
          <p:grpSp>
            <p:nvGrpSpPr>
              <p:cNvPr id="547" name="Group"/>
              <p:cNvGrpSpPr/>
              <p:nvPr/>
            </p:nvGrpSpPr>
            <p:grpSpPr>
              <a:xfrm>
                <a:off x="4482428" y="2518936"/>
                <a:ext cx="1228321" cy="822299"/>
                <a:chOff x="0" y="0"/>
                <a:chExt cx="1228320" cy="822297"/>
              </a:xfrm>
            </p:grpSpPr>
            <p:sp>
              <p:nvSpPr>
                <p:cNvPr id="545" name="Shape"/>
                <p:cNvSpPr/>
                <p:nvPr/>
              </p:nvSpPr>
              <p:spPr>
                <a:xfrm>
                  <a:off x="0" y="0"/>
                  <a:ext cx="1228321" cy="822298"/>
                </a:xfrm>
                <a:custGeom>
                  <a:avLst/>
                  <a:gdLst/>
                  <a:ahLst/>
                  <a:cxnLst>
                    <a:cxn ang="0">
                      <a:pos x="wd2" y="hd2"/>
                    </a:cxn>
                    <a:cxn ang="5400000">
                      <a:pos x="wd2" y="hd2"/>
                    </a:cxn>
                    <a:cxn ang="10800000">
                      <a:pos x="wd2" y="hd2"/>
                    </a:cxn>
                    <a:cxn ang="16200000">
                      <a:pos x="wd2" y="hd2"/>
                    </a:cxn>
                  </a:cxnLst>
                  <a:rect l="0" t="0" r="r" b="b"/>
                  <a:pathLst>
                    <a:path w="21600" h="21600" extrusionOk="0">
                      <a:moveTo>
                        <a:pt x="4228" y="0"/>
                      </a:moveTo>
                      <a:lnTo>
                        <a:pt x="0" y="6315"/>
                      </a:lnTo>
                      <a:lnTo>
                        <a:pt x="0" y="15285"/>
                      </a:lnTo>
                      <a:lnTo>
                        <a:pt x="4228" y="21600"/>
                      </a:lnTo>
                      <a:lnTo>
                        <a:pt x="17372" y="21600"/>
                      </a:lnTo>
                      <a:lnTo>
                        <a:pt x="21600" y="15285"/>
                      </a:lnTo>
                      <a:lnTo>
                        <a:pt x="21600" y="6315"/>
                      </a:lnTo>
                      <a:lnTo>
                        <a:pt x="17372" y="0"/>
                      </a:lnTo>
                      <a:close/>
                    </a:path>
                  </a:pathLst>
                </a:custGeom>
                <a:solidFill>
                  <a:srgbClr val="FFFF99"/>
                </a:solidFill>
                <a:ln w="12700" cap="flat">
                  <a:solidFill>
                    <a:srgbClr val="000000"/>
                  </a:solidFill>
                  <a:prstDash val="solid"/>
                  <a:round/>
                </a:ln>
                <a:effectLst/>
              </p:spPr>
              <p:txBody>
                <a:bodyPr wrap="square" lIns="45719" tIns="45719" rIns="45719" bIns="45719" numCol="1" anchor="ctr">
                  <a:noAutofit/>
                </a:bodyPr>
                <a:lstStyle/>
                <a:p>
                  <a:pPr algn="l">
                    <a:defRPr sz="1800">
                      <a:solidFill>
                        <a:srgbClr val="CC0000"/>
                      </a:solidFill>
                    </a:defRPr>
                  </a:pPr>
                  <a:endParaRPr/>
                </a:p>
              </p:txBody>
            </p:sp>
            <p:sp>
              <p:nvSpPr>
                <p:cNvPr id="546" name="Field…"/>
                <p:cNvSpPr txBox="1"/>
                <p:nvPr/>
              </p:nvSpPr>
              <p:spPr>
                <a:xfrm>
                  <a:off x="120224" y="87317"/>
                  <a:ext cx="1063998"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ctr">
                  <a:spAutoFit/>
                </a:bodyPr>
                <a:lstStyle/>
                <a:p>
                  <a:pPr algn="l">
                    <a:defRPr sz="1800">
                      <a:solidFill>
                        <a:srgbClr val="CC0000"/>
                      </a:solidFill>
                    </a:defRPr>
                  </a:pPr>
                  <a:r>
                    <a:t>Field </a:t>
                  </a:r>
                </a:p>
                <a:p>
                  <a:pPr algn="l">
                    <a:defRPr sz="1800">
                      <a:solidFill>
                        <a:srgbClr val="CC0000"/>
                      </a:solidFill>
                    </a:defRPr>
                  </a:pPr>
                  <a:r>
                    <a:t>Services</a:t>
                  </a:r>
                </a:p>
              </p:txBody>
            </p:sp>
          </p:grpSp>
          <p:sp>
            <p:nvSpPr>
              <p:cNvPr id="548" name="Line"/>
              <p:cNvSpPr/>
              <p:nvPr/>
            </p:nvSpPr>
            <p:spPr>
              <a:xfrm flipH="1">
                <a:off x="5615178" y="2463918"/>
                <a:ext cx="360350" cy="205204"/>
              </a:xfrm>
              <a:prstGeom prst="line">
                <a:avLst/>
              </a:prstGeom>
              <a:noFill/>
              <a:ln w="25400" cap="flat">
                <a:solidFill>
                  <a:srgbClr val="808080"/>
                </a:solidFill>
                <a:prstDash val="solid"/>
                <a:round/>
                <a:tailEnd type="triangle" w="med" len="med"/>
              </a:ln>
              <a:effectLst/>
            </p:spPr>
            <p:txBody>
              <a:bodyPr wrap="square" lIns="45719" tIns="45719" rIns="45719" bIns="45719" numCol="1" anchor="t">
                <a:noAutofit/>
              </a:bodyPr>
              <a:lstStyle/>
              <a:p>
                <a:endParaRPr/>
              </a:p>
            </p:txBody>
          </p:sp>
          <p:sp>
            <p:nvSpPr>
              <p:cNvPr id="549" name="Line"/>
              <p:cNvSpPr/>
              <p:nvPr/>
            </p:nvSpPr>
            <p:spPr>
              <a:xfrm flipH="1">
                <a:off x="5687247" y="2463918"/>
                <a:ext cx="504490" cy="1027502"/>
              </a:xfrm>
              <a:prstGeom prst="line">
                <a:avLst/>
              </a:prstGeom>
              <a:noFill/>
              <a:ln w="25400" cap="flat">
                <a:solidFill>
                  <a:srgbClr val="808080"/>
                </a:solidFill>
                <a:prstDash val="solid"/>
                <a:round/>
                <a:tailEnd type="triangle" w="med" len="med"/>
              </a:ln>
              <a:effectLst/>
            </p:spPr>
            <p:txBody>
              <a:bodyPr wrap="square" lIns="45719" tIns="45719" rIns="45719" bIns="45719" numCol="1" anchor="t">
                <a:noAutofit/>
              </a:bodyPr>
              <a:lstStyle/>
              <a:p>
                <a:endParaRPr/>
              </a:p>
            </p:txBody>
          </p:sp>
          <p:sp>
            <p:nvSpPr>
              <p:cNvPr id="550" name="Line"/>
              <p:cNvSpPr/>
              <p:nvPr/>
            </p:nvSpPr>
            <p:spPr>
              <a:xfrm>
                <a:off x="6552085" y="2463918"/>
                <a:ext cx="529558" cy="1067650"/>
              </a:xfrm>
              <a:prstGeom prst="line">
                <a:avLst/>
              </a:prstGeom>
              <a:noFill/>
              <a:ln w="25400" cap="flat">
                <a:solidFill>
                  <a:srgbClr val="808080"/>
                </a:solidFill>
                <a:prstDash val="solid"/>
                <a:round/>
                <a:tailEnd type="triangle" w="med" len="med"/>
              </a:ln>
              <a:effectLst/>
            </p:spPr>
            <p:txBody>
              <a:bodyPr wrap="square" lIns="45719" tIns="45719" rIns="45719" bIns="45719" numCol="1" anchor="t">
                <a:noAutofit/>
              </a:bodyPr>
              <a:lstStyle/>
              <a:p>
                <a:endParaRPr/>
              </a:p>
            </p:txBody>
          </p:sp>
          <p:sp>
            <p:nvSpPr>
              <p:cNvPr id="551" name="Line"/>
              <p:cNvSpPr/>
              <p:nvPr/>
            </p:nvSpPr>
            <p:spPr>
              <a:xfrm>
                <a:off x="6840364" y="2463918"/>
                <a:ext cx="361917" cy="273605"/>
              </a:xfrm>
              <a:prstGeom prst="line">
                <a:avLst/>
              </a:prstGeom>
              <a:noFill/>
              <a:ln w="25400" cap="flat">
                <a:solidFill>
                  <a:srgbClr val="808080"/>
                </a:solidFill>
                <a:prstDash val="solid"/>
                <a:round/>
                <a:tailEnd type="triangle" w="med" len="med"/>
              </a:ln>
              <a:effectLst/>
            </p:spPr>
            <p:txBody>
              <a:bodyPr wrap="square" lIns="45719" tIns="45719" rIns="45719" bIns="45719" numCol="1" anchor="t">
                <a:noAutofit/>
              </a:bodyPr>
              <a:lstStyle/>
              <a:p>
                <a:endParaRPr/>
              </a:p>
            </p:txBody>
          </p:sp>
          <p:grpSp>
            <p:nvGrpSpPr>
              <p:cNvPr id="554" name="Group"/>
              <p:cNvGrpSpPr/>
              <p:nvPr/>
            </p:nvGrpSpPr>
            <p:grpSpPr>
              <a:xfrm>
                <a:off x="684663" y="2041617"/>
                <a:ext cx="3246276" cy="581409"/>
                <a:chOff x="0" y="0"/>
                <a:chExt cx="3246274" cy="581407"/>
              </a:xfrm>
            </p:grpSpPr>
            <p:sp>
              <p:nvSpPr>
                <p:cNvPr id="552" name="Oval"/>
                <p:cNvSpPr/>
                <p:nvPr/>
              </p:nvSpPr>
              <p:spPr>
                <a:xfrm>
                  <a:off x="0" y="-1"/>
                  <a:ext cx="3246275" cy="581409"/>
                </a:xfrm>
                <a:prstGeom prst="ellipse">
                  <a:avLst/>
                </a:prstGeom>
                <a:solidFill>
                  <a:srgbClr val="CCFFCC"/>
                </a:solidFill>
                <a:ln w="12700" cap="flat">
                  <a:solidFill>
                    <a:srgbClr val="800080"/>
                  </a:solidFill>
                  <a:prstDash val="solid"/>
                  <a:round/>
                </a:ln>
                <a:effectLst/>
              </p:spPr>
              <p:txBody>
                <a:bodyPr wrap="square" lIns="45719" tIns="45719" rIns="45719" bIns="45719" numCol="1" anchor="ctr">
                  <a:noAutofit/>
                </a:bodyPr>
                <a:lstStyle/>
                <a:p>
                  <a:pPr algn="l">
                    <a:defRPr sz="2400" b="1">
                      <a:solidFill>
                        <a:srgbClr val="800080"/>
                      </a:solidFill>
                    </a:defRPr>
                  </a:pPr>
                  <a:endParaRPr/>
                </a:p>
              </p:txBody>
            </p:sp>
            <p:sp>
              <p:nvSpPr>
                <p:cNvPr id="553" name="FULL SERVICE"/>
                <p:cNvSpPr txBox="1"/>
                <p:nvPr/>
              </p:nvSpPr>
              <p:spPr>
                <a:xfrm>
                  <a:off x="475368" y="62103"/>
                  <a:ext cx="2531072"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ctr">
                  <a:spAutoFit/>
                </a:bodyPr>
                <a:lstStyle>
                  <a:lvl1pPr algn="l">
                    <a:defRPr sz="2400" b="1">
                      <a:solidFill>
                        <a:srgbClr val="800080"/>
                      </a:solidFill>
                    </a:defRPr>
                  </a:lvl1pPr>
                </a:lstStyle>
                <a:p>
                  <a:r>
                    <a:t>FULL SERVICE</a:t>
                  </a:r>
                </a:p>
              </p:txBody>
            </p:sp>
          </p:grpSp>
          <p:grpSp>
            <p:nvGrpSpPr>
              <p:cNvPr id="557" name="Group"/>
              <p:cNvGrpSpPr/>
              <p:nvPr/>
            </p:nvGrpSpPr>
            <p:grpSpPr>
              <a:xfrm>
                <a:off x="-1" y="2655738"/>
                <a:ext cx="1422866" cy="822299"/>
                <a:chOff x="0" y="0"/>
                <a:chExt cx="1422864" cy="822297"/>
              </a:xfrm>
            </p:grpSpPr>
            <p:sp>
              <p:nvSpPr>
                <p:cNvPr id="555" name="Shape"/>
                <p:cNvSpPr/>
                <p:nvPr/>
              </p:nvSpPr>
              <p:spPr>
                <a:xfrm>
                  <a:off x="0" y="0"/>
                  <a:ext cx="1372460" cy="822298"/>
                </a:xfrm>
                <a:custGeom>
                  <a:avLst/>
                  <a:gdLst/>
                  <a:ahLst/>
                  <a:cxnLst>
                    <a:cxn ang="0">
                      <a:pos x="wd2" y="hd2"/>
                    </a:cxn>
                    <a:cxn ang="5400000">
                      <a:pos x="wd2" y="hd2"/>
                    </a:cxn>
                    <a:cxn ang="10800000">
                      <a:pos x="wd2" y="hd2"/>
                    </a:cxn>
                    <a:cxn ang="16200000">
                      <a:pos x="wd2" y="hd2"/>
                    </a:cxn>
                  </a:cxnLst>
                  <a:rect l="0" t="0" r="r" b="b"/>
                  <a:pathLst>
                    <a:path w="21600" h="21600" extrusionOk="0">
                      <a:moveTo>
                        <a:pt x="3784" y="0"/>
                      </a:moveTo>
                      <a:lnTo>
                        <a:pt x="0" y="6315"/>
                      </a:lnTo>
                      <a:lnTo>
                        <a:pt x="0" y="15285"/>
                      </a:lnTo>
                      <a:lnTo>
                        <a:pt x="3784" y="21600"/>
                      </a:lnTo>
                      <a:lnTo>
                        <a:pt x="17816" y="21600"/>
                      </a:lnTo>
                      <a:lnTo>
                        <a:pt x="21600" y="15285"/>
                      </a:lnTo>
                      <a:lnTo>
                        <a:pt x="21600" y="6315"/>
                      </a:lnTo>
                      <a:lnTo>
                        <a:pt x="17816" y="0"/>
                      </a:lnTo>
                      <a:close/>
                    </a:path>
                  </a:pathLst>
                </a:custGeom>
                <a:solidFill>
                  <a:srgbClr val="FFFF99"/>
                </a:solidFill>
                <a:ln w="12700" cap="flat">
                  <a:solidFill>
                    <a:srgbClr val="000000"/>
                  </a:solidFill>
                  <a:prstDash val="solid"/>
                  <a:round/>
                </a:ln>
                <a:effectLst/>
              </p:spPr>
              <p:txBody>
                <a:bodyPr wrap="square" lIns="45719" tIns="45719" rIns="45719" bIns="45719" numCol="1" anchor="ctr">
                  <a:noAutofit/>
                </a:bodyPr>
                <a:lstStyle/>
                <a:p>
                  <a:pPr algn="l">
                    <a:defRPr sz="1800">
                      <a:solidFill>
                        <a:srgbClr val="CC0000"/>
                      </a:solidFill>
                    </a:defRPr>
                  </a:pPr>
                  <a:endParaRPr/>
                </a:p>
              </p:txBody>
            </p:sp>
            <p:sp>
              <p:nvSpPr>
                <p:cNvPr id="556" name="Syndicate…"/>
                <p:cNvSpPr txBox="1"/>
                <p:nvPr/>
              </p:nvSpPr>
              <p:spPr>
                <a:xfrm>
                  <a:off x="120221" y="87317"/>
                  <a:ext cx="1302644"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ctr">
                  <a:spAutoFit/>
                </a:bodyPr>
                <a:lstStyle/>
                <a:p>
                  <a:pPr algn="l">
                    <a:defRPr sz="1800">
                      <a:solidFill>
                        <a:srgbClr val="CC0000"/>
                      </a:solidFill>
                    </a:defRPr>
                  </a:pPr>
                  <a:r>
                    <a:t>Syndicate</a:t>
                  </a:r>
                </a:p>
                <a:p>
                  <a:pPr algn="l">
                    <a:defRPr sz="1800">
                      <a:solidFill>
                        <a:srgbClr val="CC0000"/>
                      </a:solidFill>
                    </a:defRPr>
                  </a:pPr>
                  <a:r>
                    <a:t>Services</a:t>
                  </a:r>
                </a:p>
              </p:txBody>
            </p:sp>
          </p:grpSp>
          <p:grpSp>
            <p:nvGrpSpPr>
              <p:cNvPr id="560" name="Group"/>
              <p:cNvGrpSpPr/>
              <p:nvPr/>
            </p:nvGrpSpPr>
            <p:grpSpPr>
              <a:xfrm>
                <a:off x="621993" y="3476549"/>
                <a:ext cx="1810303" cy="822299"/>
                <a:chOff x="0" y="0"/>
                <a:chExt cx="1810301" cy="822297"/>
              </a:xfrm>
            </p:grpSpPr>
            <p:sp>
              <p:nvSpPr>
                <p:cNvPr id="558" name="Shape"/>
                <p:cNvSpPr/>
                <p:nvPr/>
              </p:nvSpPr>
              <p:spPr>
                <a:xfrm>
                  <a:off x="0" y="0"/>
                  <a:ext cx="1707742" cy="822298"/>
                </a:xfrm>
                <a:custGeom>
                  <a:avLst/>
                  <a:gdLst/>
                  <a:ahLst/>
                  <a:cxnLst>
                    <a:cxn ang="0">
                      <a:pos x="wd2" y="hd2"/>
                    </a:cxn>
                    <a:cxn ang="5400000">
                      <a:pos x="wd2" y="hd2"/>
                    </a:cxn>
                    <a:cxn ang="10800000">
                      <a:pos x="wd2" y="hd2"/>
                    </a:cxn>
                    <a:cxn ang="16200000">
                      <a:pos x="wd2" y="hd2"/>
                    </a:cxn>
                  </a:cxnLst>
                  <a:rect l="0" t="0" r="r" b="b"/>
                  <a:pathLst>
                    <a:path w="21600" h="21600" extrusionOk="0">
                      <a:moveTo>
                        <a:pt x="3041" y="0"/>
                      </a:moveTo>
                      <a:lnTo>
                        <a:pt x="0" y="6315"/>
                      </a:lnTo>
                      <a:lnTo>
                        <a:pt x="0" y="15285"/>
                      </a:lnTo>
                      <a:lnTo>
                        <a:pt x="3041" y="21600"/>
                      </a:lnTo>
                      <a:lnTo>
                        <a:pt x="18559" y="21600"/>
                      </a:lnTo>
                      <a:lnTo>
                        <a:pt x="21600" y="15285"/>
                      </a:lnTo>
                      <a:lnTo>
                        <a:pt x="21600" y="6315"/>
                      </a:lnTo>
                      <a:lnTo>
                        <a:pt x="18559" y="0"/>
                      </a:lnTo>
                      <a:close/>
                    </a:path>
                  </a:pathLst>
                </a:custGeom>
                <a:solidFill>
                  <a:srgbClr val="FFFF99"/>
                </a:solidFill>
                <a:ln w="12700" cap="flat">
                  <a:solidFill>
                    <a:srgbClr val="808080"/>
                  </a:solidFill>
                  <a:prstDash val="solid"/>
                  <a:round/>
                </a:ln>
                <a:effectLst/>
              </p:spPr>
              <p:txBody>
                <a:bodyPr wrap="square" lIns="45719" tIns="45719" rIns="45719" bIns="45719" numCol="1" anchor="ctr">
                  <a:noAutofit/>
                </a:bodyPr>
                <a:lstStyle/>
                <a:p>
                  <a:pPr algn="l">
                    <a:defRPr sz="1800">
                      <a:solidFill>
                        <a:srgbClr val="CC0000"/>
                      </a:solidFill>
                    </a:defRPr>
                  </a:pPr>
                  <a:endParaRPr/>
                </a:p>
              </p:txBody>
            </p:sp>
            <p:sp>
              <p:nvSpPr>
                <p:cNvPr id="559" name="Standardized…"/>
                <p:cNvSpPr txBox="1"/>
                <p:nvPr/>
              </p:nvSpPr>
              <p:spPr>
                <a:xfrm>
                  <a:off x="120222" y="87317"/>
                  <a:ext cx="1690080"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ctr">
                  <a:spAutoFit/>
                </a:bodyPr>
                <a:lstStyle/>
                <a:p>
                  <a:pPr algn="l">
                    <a:defRPr sz="1800">
                      <a:solidFill>
                        <a:srgbClr val="CC0000"/>
                      </a:solidFill>
                    </a:defRPr>
                  </a:pPr>
                  <a:r>
                    <a:t>Standardized</a:t>
                  </a:r>
                </a:p>
                <a:p>
                  <a:pPr algn="l">
                    <a:defRPr sz="1800">
                      <a:solidFill>
                        <a:srgbClr val="CC0000"/>
                      </a:solidFill>
                    </a:defRPr>
                  </a:pPr>
                  <a:r>
                    <a:t>Services</a:t>
                  </a:r>
                </a:p>
              </p:txBody>
            </p:sp>
          </p:grpSp>
          <p:grpSp>
            <p:nvGrpSpPr>
              <p:cNvPr id="563" name="Group"/>
              <p:cNvGrpSpPr/>
              <p:nvPr/>
            </p:nvGrpSpPr>
            <p:grpSpPr>
              <a:xfrm>
                <a:off x="2201262" y="3422680"/>
                <a:ext cx="1632539" cy="927101"/>
                <a:chOff x="0" y="0"/>
                <a:chExt cx="1632537" cy="927100"/>
              </a:xfrm>
            </p:grpSpPr>
            <p:sp>
              <p:nvSpPr>
                <p:cNvPr id="561" name="Shape"/>
                <p:cNvSpPr/>
                <p:nvPr/>
              </p:nvSpPr>
              <p:spPr>
                <a:xfrm>
                  <a:off x="0" y="50895"/>
                  <a:ext cx="1632538" cy="825272"/>
                </a:xfrm>
                <a:custGeom>
                  <a:avLst/>
                  <a:gdLst/>
                  <a:ahLst/>
                  <a:cxnLst>
                    <a:cxn ang="0">
                      <a:pos x="wd2" y="hd2"/>
                    </a:cxn>
                    <a:cxn ang="5400000">
                      <a:pos x="wd2" y="hd2"/>
                    </a:cxn>
                    <a:cxn ang="10800000">
                      <a:pos x="wd2" y="hd2"/>
                    </a:cxn>
                    <a:cxn ang="16200000">
                      <a:pos x="wd2" y="hd2"/>
                    </a:cxn>
                  </a:cxnLst>
                  <a:rect l="0" t="0" r="r" b="b"/>
                  <a:pathLst>
                    <a:path w="21600" h="21600" extrusionOk="0">
                      <a:moveTo>
                        <a:pt x="3192" y="0"/>
                      </a:moveTo>
                      <a:lnTo>
                        <a:pt x="0" y="6315"/>
                      </a:lnTo>
                      <a:lnTo>
                        <a:pt x="0" y="15285"/>
                      </a:lnTo>
                      <a:lnTo>
                        <a:pt x="3192" y="21600"/>
                      </a:lnTo>
                      <a:lnTo>
                        <a:pt x="18408" y="21600"/>
                      </a:lnTo>
                      <a:lnTo>
                        <a:pt x="21600" y="15285"/>
                      </a:lnTo>
                      <a:lnTo>
                        <a:pt x="21600" y="6315"/>
                      </a:lnTo>
                      <a:lnTo>
                        <a:pt x="18408" y="0"/>
                      </a:lnTo>
                      <a:close/>
                    </a:path>
                  </a:pathLst>
                </a:custGeom>
                <a:solidFill>
                  <a:srgbClr val="FFFF99"/>
                </a:solidFill>
                <a:ln w="12700" cap="flat">
                  <a:solidFill>
                    <a:srgbClr val="000000"/>
                  </a:solidFill>
                  <a:prstDash val="solid"/>
                  <a:round/>
                </a:ln>
                <a:effectLst/>
              </p:spPr>
              <p:txBody>
                <a:bodyPr wrap="square" lIns="45719" tIns="45719" rIns="45719" bIns="45719" numCol="1" anchor="ctr">
                  <a:noAutofit/>
                </a:bodyPr>
                <a:lstStyle/>
                <a:p>
                  <a:pPr algn="l">
                    <a:defRPr sz="1800">
                      <a:solidFill>
                        <a:srgbClr val="CC0000"/>
                      </a:solidFill>
                    </a:defRPr>
                  </a:pPr>
                  <a:endParaRPr/>
                </a:p>
              </p:txBody>
            </p:sp>
            <p:sp>
              <p:nvSpPr>
                <p:cNvPr id="562" name="Customized…"/>
                <p:cNvSpPr txBox="1"/>
                <p:nvPr/>
              </p:nvSpPr>
              <p:spPr>
                <a:xfrm>
                  <a:off x="120657" y="0"/>
                  <a:ext cx="1391263" cy="9271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ctr">
                  <a:spAutoFit/>
                </a:bodyPr>
                <a:lstStyle/>
                <a:p>
                  <a:pPr algn="l">
                    <a:defRPr sz="1800">
                      <a:solidFill>
                        <a:srgbClr val="CC0000"/>
                      </a:solidFill>
                    </a:defRPr>
                  </a:pPr>
                  <a:r>
                    <a:t>Customized</a:t>
                  </a:r>
                </a:p>
                <a:p>
                  <a:pPr algn="l">
                    <a:defRPr sz="1800">
                      <a:solidFill>
                        <a:srgbClr val="CC0000"/>
                      </a:solidFill>
                    </a:defRPr>
                  </a:pPr>
                  <a:r>
                    <a:t>Services</a:t>
                  </a:r>
                </a:p>
              </p:txBody>
            </p:sp>
          </p:grpSp>
          <p:grpSp>
            <p:nvGrpSpPr>
              <p:cNvPr id="566" name="Group"/>
              <p:cNvGrpSpPr/>
              <p:nvPr/>
            </p:nvGrpSpPr>
            <p:grpSpPr>
              <a:xfrm>
                <a:off x="2972096" y="2655738"/>
                <a:ext cx="1237800" cy="822299"/>
                <a:chOff x="0" y="0"/>
                <a:chExt cx="1237799" cy="822297"/>
              </a:xfrm>
            </p:grpSpPr>
            <p:sp>
              <p:nvSpPr>
                <p:cNvPr id="564" name="Shape"/>
                <p:cNvSpPr/>
                <p:nvPr/>
              </p:nvSpPr>
              <p:spPr>
                <a:xfrm>
                  <a:off x="0" y="0"/>
                  <a:ext cx="1228321" cy="822298"/>
                </a:xfrm>
                <a:custGeom>
                  <a:avLst/>
                  <a:gdLst/>
                  <a:ahLst/>
                  <a:cxnLst>
                    <a:cxn ang="0">
                      <a:pos x="wd2" y="hd2"/>
                    </a:cxn>
                    <a:cxn ang="5400000">
                      <a:pos x="wd2" y="hd2"/>
                    </a:cxn>
                    <a:cxn ang="10800000">
                      <a:pos x="wd2" y="hd2"/>
                    </a:cxn>
                    <a:cxn ang="16200000">
                      <a:pos x="wd2" y="hd2"/>
                    </a:cxn>
                  </a:cxnLst>
                  <a:rect l="0" t="0" r="r" b="b"/>
                  <a:pathLst>
                    <a:path w="21600" h="21600" extrusionOk="0">
                      <a:moveTo>
                        <a:pt x="4228" y="0"/>
                      </a:moveTo>
                      <a:lnTo>
                        <a:pt x="0" y="6315"/>
                      </a:lnTo>
                      <a:lnTo>
                        <a:pt x="0" y="15285"/>
                      </a:lnTo>
                      <a:lnTo>
                        <a:pt x="4228" y="21600"/>
                      </a:lnTo>
                      <a:lnTo>
                        <a:pt x="17372" y="21600"/>
                      </a:lnTo>
                      <a:lnTo>
                        <a:pt x="21600" y="15285"/>
                      </a:lnTo>
                      <a:lnTo>
                        <a:pt x="21600" y="6315"/>
                      </a:lnTo>
                      <a:lnTo>
                        <a:pt x="17372" y="0"/>
                      </a:lnTo>
                      <a:close/>
                    </a:path>
                  </a:pathLst>
                </a:custGeom>
                <a:solidFill>
                  <a:srgbClr val="FFFF99"/>
                </a:solidFill>
                <a:ln w="12700" cap="flat">
                  <a:solidFill>
                    <a:srgbClr val="808080"/>
                  </a:solidFill>
                  <a:prstDash val="solid"/>
                  <a:round/>
                </a:ln>
                <a:effectLst/>
              </p:spPr>
              <p:txBody>
                <a:bodyPr wrap="square" lIns="45719" tIns="45719" rIns="45719" bIns="45719" numCol="1" anchor="ctr">
                  <a:noAutofit/>
                </a:bodyPr>
                <a:lstStyle/>
                <a:p>
                  <a:pPr algn="l">
                    <a:defRPr sz="1800">
                      <a:solidFill>
                        <a:srgbClr val="CC0000"/>
                      </a:solidFill>
                    </a:defRPr>
                  </a:pPr>
                  <a:endParaRPr/>
                </a:p>
              </p:txBody>
            </p:sp>
            <p:sp>
              <p:nvSpPr>
                <p:cNvPr id="565" name="Internet…"/>
                <p:cNvSpPr txBox="1"/>
                <p:nvPr/>
              </p:nvSpPr>
              <p:spPr>
                <a:xfrm>
                  <a:off x="120224" y="87317"/>
                  <a:ext cx="1117576"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ctr">
                  <a:spAutoFit/>
                </a:bodyPr>
                <a:lstStyle/>
                <a:p>
                  <a:pPr algn="l">
                    <a:defRPr sz="1800">
                      <a:solidFill>
                        <a:srgbClr val="CC0000"/>
                      </a:solidFill>
                    </a:defRPr>
                  </a:pPr>
                  <a:r>
                    <a:t>Internet</a:t>
                  </a:r>
                </a:p>
                <a:p>
                  <a:pPr algn="l">
                    <a:defRPr sz="1800">
                      <a:solidFill>
                        <a:srgbClr val="CC0000"/>
                      </a:solidFill>
                    </a:defRPr>
                  </a:pPr>
                  <a:r>
                    <a:t>Services</a:t>
                  </a:r>
                </a:p>
              </p:txBody>
            </p:sp>
          </p:grpSp>
          <p:sp>
            <p:nvSpPr>
              <p:cNvPr id="567" name="Line"/>
              <p:cNvSpPr/>
              <p:nvPr/>
            </p:nvSpPr>
            <p:spPr>
              <a:xfrm flipH="1">
                <a:off x="1214219" y="2600720"/>
                <a:ext cx="720699" cy="273605"/>
              </a:xfrm>
              <a:prstGeom prst="line">
                <a:avLst/>
              </a:prstGeom>
              <a:noFill/>
              <a:ln w="25400" cap="flat">
                <a:solidFill>
                  <a:srgbClr val="808080"/>
                </a:solidFill>
                <a:prstDash val="solid"/>
                <a:round/>
                <a:tailEnd type="triangle" w="med" len="med"/>
              </a:ln>
              <a:effectLst/>
            </p:spPr>
            <p:txBody>
              <a:bodyPr wrap="square" lIns="45719" tIns="45719" rIns="45719" bIns="45719" numCol="1" anchor="t">
                <a:noAutofit/>
              </a:bodyPr>
              <a:lstStyle/>
              <a:p>
                <a:endParaRPr/>
              </a:p>
            </p:txBody>
          </p:sp>
          <p:sp>
            <p:nvSpPr>
              <p:cNvPr id="568" name="Line"/>
              <p:cNvSpPr/>
              <p:nvPr/>
            </p:nvSpPr>
            <p:spPr>
              <a:xfrm flipH="1">
                <a:off x="1646638" y="2600720"/>
                <a:ext cx="506056" cy="890700"/>
              </a:xfrm>
              <a:prstGeom prst="line">
                <a:avLst/>
              </a:prstGeom>
              <a:noFill/>
              <a:ln w="25400" cap="flat">
                <a:solidFill>
                  <a:srgbClr val="808080"/>
                </a:solidFill>
                <a:prstDash val="solid"/>
                <a:round/>
                <a:tailEnd type="triangle" w="med" len="med"/>
              </a:ln>
              <a:effectLst/>
            </p:spPr>
            <p:txBody>
              <a:bodyPr wrap="square" lIns="45719" tIns="45719" rIns="45719" bIns="45719" numCol="1" anchor="t">
                <a:noAutofit/>
              </a:bodyPr>
              <a:lstStyle/>
              <a:p>
                <a:endParaRPr/>
              </a:p>
            </p:txBody>
          </p:sp>
          <p:sp>
            <p:nvSpPr>
              <p:cNvPr id="569" name="Line"/>
              <p:cNvSpPr/>
              <p:nvPr/>
            </p:nvSpPr>
            <p:spPr>
              <a:xfrm>
                <a:off x="2910993" y="2704808"/>
                <a:ext cx="76771" cy="72863"/>
              </a:xfrm>
              <a:prstGeom prst="line">
                <a:avLst/>
              </a:prstGeom>
              <a:noFill/>
              <a:ln w="127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70" name="Line"/>
              <p:cNvSpPr/>
              <p:nvPr/>
            </p:nvSpPr>
            <p:spPr>
              <a:xfrm>
                <a:off x="2513042" y="2600720"/>
                <a:ext cx="216211" cy="890700"/>
              </a:xfrm>
              <a:prstGeom prst="line">
                <a:avLst/>
              </a:prstGeom>
              <a:noFill/>
              <a:ln w="25400" cap="flat">
                <a:solidFill>
                  <a:srgbClr val="808080"/>
                </a:solidFill>
                <a:prstDash val="solid"/>
                <a:round/>
                <a:tailEnd type="triangle" w="med" len="med"/>
              </a:ln>
              <a:effectLst/>
            </p:spPr>
            <p:txBody>
              <a:bodyPr wrap="square" lIns="45719" tIns="45719" rIns="45719" bIns="45719" numCol="1" anchor="t">
                <a:noAutofit/>
              </a:bodyPr>
              <a:lstStyle/>
              <a:p>
                <a:endParaRPr/>
              </a:p>
            </p:txBody>
          </p:sp>
          <p:sp>
            <p:nvSpPr>
              <p:cNvPr id="571" name="Line"/>
              <p:cNvSpPr/>
              <p:nvPr/>
            </p:nvSpPr>
            <p:spPr>
              <a:xfrm>
                <a:off x="2729252" y="2600720"/>
                <a:ext cx="288280" cy="205204"/>
              </a:xfrm>
              <a:prstGeom prst="line">
                <a:avLst/>
              </a:prstGeom>
              <a:noFill/>
              <a:ln w="25400" cap="flat">
                <a:solidFill>
                  <a:srgbClr val="808080"/>
                </a:solidFill>
                <a:prstDash val="solid"/>
                <a:round/>
                <a:tailEnd type="triangle" w="med" len="med"/>
              </a:ln>
              <a:effectLst/>
            </p:spPr>
            <p:txBody>
              <a:bodyPr wrap="square" lIns="45719" tIns="45719" rIns="45719" bIns="45719" numCol="1" anchor="t">
                <a:noAutofit/>
              </a:bodyPr>
              <a:lstStyle/>
              <a:p>
                <a:endParaRPr/>
              </a:p>
            </p:txBody>
          </p:sp>
          <p:sp>
            <p:nvSpPr>
              <p:cNvPr id="572" name="Shape"/>
              <p:cNvSpPr/>
              <p:nvPr/>
            </p:nvSpPr>
            <p:spPr>
              <a:xfrm>
                <a:off x="2440972" y="273603"/>
                <a:ext cx="3744562" cy="750983"/>
              </a:xfrm>
              <a:custGeom>
                <a:avLst/>
                <a:gdLst/>
                <a:ahLst/>
                <a:cxnLst>
                  <a:cxn ang="0">
                    <a:pos x="wd2" y="hd2"/>
                  </a:cxn>
                  <a:cxn ang="5400000">
                    <a:pos x="wd2" y="hd2"/>
                  </a:cxn>
                  <a:cxn ang="10800000">
                    <a:pos x="wd2" y="hd2"/>
                  </a:cxn>
                  <a:cxn ang="16200000">
                    <a:pos x="wd2" y="hd2"/>
                  </a:cxn>
                </a:cxnLst>
                <a:rect l="0" t="0" r="r" b="b"/>
                <a:pathLst>
                  <a:path w="21600" h="21600" extrusionOk="0">
                    <a:moveTo>
                      <a:pt x="3822" y="0"/>
                    </a:moveTo>
                    <a:lnTo>
                      <a:pt x="3822" y="5379"/>
                    </a:lnTo>
                    <a:lnTo>
                      <a:pt x="2791" y="5379"/>
                    </a:lnTo>
                    <a:lnTo>
                      <a:pt x="2791" y="2217"/>
                    </a:lnTo>
                    <a:lnTo>
                      <a:pt x="0" y="10800"/>
                    </a:lnTo>
                    <a:lnTo>
                      <a:pt x="2791" y="19383"/>
                    </a:lnTo>
                    <a:lnTo>
                      <a:pt x="2791" y="16179"/>
                    </a:lnTo>
                    <a:lnTo>
                      <a:pt x="3822" y="16179"/>
                    </a:lnTo>
                    <a:lnTo>
                      <a:pt x="3822" y="21600"/>
                    </a:lnTo>
                    <a:lnTo>
                      <a:pt x="17778" y="21600"/>
                    </a:lnTo>
                    <a:lnTo>
                      <a:pt x="17778" y="16179"/>
                    </a:lnTo>
                    <a:lnTo>
                      <a:pt x="18809" y="16179"/>
                    </a:lnTo>
                    <a:lnTo>
                      <a:pt x="18809" y="19383"/>
                    </a:lnTo>
                    <a:lnTo>
                      <a:pt x="21600" y="10800"/>
                    </a:lnTo>
                    <a:lnTo>
                      <a:pt x="18809" y="2217"/>
                    </a:lnTo>
                    <a:lnTo>
                      <a:pt x="18809" y="5379"/>
                    </a:lnTo>
                    <a:lnTo>
                      <a:pt x="17778" y="5379"/>
                    </a:lnTo>
                    <a:lnTo>
                      <a:pt x="17778" y="0"/>
                    </a:lnTo>
                    <a:lnTo>
                      <a:pt x="3822" y="0"/>
                    </a:lnTo>
                  </a:path>
                </a:pathLst>
              </a:custGeom>
              <a:solidFill>
                <a:srgbClr val="CCFFCC"/>
              </a:solidFill>
              <a:ln w="12700" cap="rnd">
                <a:solidFill>
                  <a:srgbClr val="000000"/>
                </a:solidFill>
                <a:prstDash val="solid"/>
                <a:round/>
              </a:ln>
              <a:effectLst/>
            </p:spPr>
            <p:txBody>
              <a:bodyPr wrap="square" lIns="45719" tIns="45719" rIns="45719" bIns="45719" numCol="1" anchor="t">
                <a:noAutofit/>
              </a:bodyPr>
              <a:lstStyle/>
              <a:p>
                <a:pPr algn="l">
                  <a:defRPr sz="1800"/>
                </a:pPr>
                <a:endParaRPr/>
              </a:p>
            </p:txBody>
          </p:sp>
          <p:sp>
            <p:nvSpPr>
              <p:cNvPr id="573" name="RESEARCH…"/>
              <p:cNvSpPr txBox="1"/>
              <p:nvPr/>
            </p:nvSpPr>
            <p:spPr>
              <a:xfrm>
                <a:off x="3072367" y="235571"/>
                <a:ext cx="2481709" cy="8255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ctr">
                <a:spAutoFit/>
              </a:bodyPr>
              <a:lstStyle/>
              <a:p>
                <a:pPr algn="l">
                  <a:defRPr sz="2400" b="1">
                    <a:solidFill>
                      <a:srgbClr val="800080"/>
                    </a:solidFill>
                  </a:defRPr>
                </a:pPr>
                <a:r>
                  <a:t>RESEARCH</a:t>
                </a:r>
              </a:p>
              <a:p>
                <a:pPr algn="l">
                  <a:defRPr sz="2400" b="1">
                    <a:solidFill>
                      <a:srgbClr val="800080"/>
                    </a:solidFill>
                  </a:defRPr>
                </a:pPr>
                <a:r>
                  <a:t>SUPPLIERS</a:t>
                </a:r>
              </a:p>
            </p:txBody>
          </p:sp>
          <p:sp>
            <p:nvSpPr>
              <p:cNvPr id="574" name="Shape"/>
              <p:cNvSpPr/>
              <p:nvPr/>
            </p:nvSpPr>
            <p:spPr>
              <a:xfrm>
                <a:off x="5569742" y="172489"/>
                <a:ext cx="2812355" cy="1711570"/>
              </a:xfrm>
              <a:custGeom>
                <a:avLst/>
                <a:gdLst/>
                <a:ahLst/>
                <a:cxnLst>
                  <a:cxn ang="0">
                    <a:pos x="wd2" y="hd2"/>
                  </a:cxn>
                  <a:cxn ang="5400000">
                    <a:pos x="wd2" y="hd2"/>
                  </a:cxn>
                  <a:cxn ang="10800000">
                    <a:pos x="wd2" y="hd2"/>
                  </a:cxn>
                  <a:cxn ang="16200000">
                    <a:pos x="wd2" y="hd2"/>
                  </a:cxn>
                </a:cxnLst>
                <a:rect l="0" t="0" r="r" b="b"/>
                <a:pathLst>
                  <a:path w="21600" h="21600" extrusionOk="0">
                    <a:moveTo>
                      <a:pt x="11458" y="4338"/>
                    </a:moveTo>
                    <a:lnTo>
                      <a:pt x="9727" y="1890"/>
                    </a:lnTo>
                    <a:lnTo>
                      <a:pt x="8550" y="6390"/>
                    </a:lnTo>
                    <a:lnTo>
                      <a:pt x="4500" y="3618"/>
                    </a:lnTo>
                    <a:lnTo>
                      <a:pt x="5377" y="7812"/>
                    </a:lnTo>
                    <a:lnTo>
                      <a:pt x="1177" y="8262"/>
                    </a:lnTo>
                    <a:lnTo>
                      <a:pt x="3935" y="11592"/>
                    </a:lnTo>
                    <a:lnTo>
                      <a:pt x="0" y="12870"/>
                    </a:lnTo>
                    <a:lnTo>
                      <a:pt x="3335" y="15372"/>
                    </a:lnTo>
                    <a:lnTo>
                      <a:pt x="1281" y="17820"/>
                    </a:lnTo>
                    <a:lnTo>
                      <a:pt x="4800" y="18234"/>
                    </a:lnTo>
                    <a:lnTo>
                      <a:pt x="4915" y="21600"/>
                    </a:lnTo>
                    <a:lnTo>
                      <a:pt x="7523" y="18126"/>
                    </a:lnTo>
                    <a:lnTo>
                      <a:pt x="8700" y="19710"/>
                    </a:lnTo>
                    <a:lnTo>
                      <a:pt x="9877" y="17370"/>
                    </a:lnTo>
                    <a:lnTo>
                      <a:pt x="11608" y="18846"/>
                    </a:lnTo>
                    <a:lnTo>
                      <a:pt x="12185" y="15930"/>
                    </a:lnTo>
                    <a:lnTo>
                      <a:pt x="14942" y="17370"/>
                    </a:lnTo>
                    <a:lnTo>
                      <a:pt x="14642" y="14346"/>
                    </a:lnTo>
                    <a:lnTo>
                      <a:pt x="18877" y="15624"/>
                    </a:lnTo>
                    <a:lnTo>
                      <a:pt x="16385" y="12312"/>
                    </a:lnTo>
                    <a:lnTo>
                      <a:pt x="18265" y="11286"/>
                    </a:lnTo>
                    <a:lnTo>
                      <a:pt x="16985" y="9396"/>
                    </a:lnTo>
                    <a:lnTo>
                      <a:pt x="21600" y="6642"/>
                    </a:lnTo>
                    <a:lnTo>
                      <a:pt x="16385" y="6534"/>
                    </a:lnTo>
                    <a:lnTo>
                      <a:pt x="18012" y="3168"/>
                    </a:lnTo>
                    <a:lnTo>
                      <a:pt x="14527" y="5778"/>
                    </a:lnTo>
                    <a:lnTo>
                      <a:pt x="14792" y="0"/>
                    </a:lnTo>
                    <a:lnTo>
                      <a:pt x="11458" y="4338"/>
                    </a:lnTo>
                  </a:path>
                </a:pathLst>
              </a:custGeom>
              <a:solidFill>
                <a:srgbClr val="FFFF99"/>
              </a:solidFill>
              <a:ln w="12700" cap="rnd">
                <a:solidFill>
                  <a:srgbClr val="000000"/>
                </a:solidFill>
                <a:prstDash val="solid"/>
                <a:round/>
              </a:ln>
              <a:effectLst/>
            </p:spPr>
            <p:txBody>
              <a:bodyPr wrap="square" lIns="45719" tIns="45719" rIns="45719" bIns="45719" numCol="1" anchor="t">
                <a:noAutofit/>
              </a:bodyPr>
              <a:lstStyle/>
              <a:p>
                <a:pPr algn="l">
                  <a:defRPr sz="1800"/>
                </a:pPr>
                <a:endParaRPr/>
              </a:p>
            </p:txBody>
          </p:sp>
          <p:sp>
            <p:nvSpPr>
              <p:cNvPr id="575" name="EXTERNAL"/>
              <p:cNvSpPr txBox="1"/>
              <p:nvPr/>
            </p:nvSpPr>
            <p:spPr>
              <a:xfrm>
                <a:off x="6360944" y="781800"/>
                <a:ext cx="1885901"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ctr">
                <a:spAutoFit/>
              </a:bodyPr>
              <a:lstStyle>
                <a:lvl1pPr algn="l">
                  <a:defRPr sz="2400" b="1">
                    <a:solidFill>
                      <a:srgbClr val="800080"/>
                    </a:solidFill>
                  </a:defRPr>
                </a:lvl1pPr>
              </a:lstStyle>
              <a:p>
                <a:r>
                  <a:t>EXTERNAL</a:t>
                </a:r>
              </a:p>
            </p:txBody>
          </p:sp>
          <p:sp>
            <p:nvSpPr>
              <p:cNvPr id="576" name="Shape"/>
              <p:cNvSpPr/>
              <p:nvPr/>
            </p:nvSpPr>
            <p:spPr>
              <a:xfrm>
                <a:off x="203675" y="0"/>
                <a:ext cx="2525641" cy="1574768"/>
              </a:xfrm>
              <a:custGeom>
                <a:avLst/>
                <a:gdLst/>
                <a:ahLst/>
                <a:cxnLst>
                  <a:cxn ang="0">
                    <a:pos x="wd2" y="hd2"/>
                  </a:cxn>
                  <a:cxn ang="5400000">
                    <a:pos x="wd2" y="hd2"/>
                  </a:cxn>
                  <a:cxn ang="10800000">
                    <a:pos x="wd2" y="hd2"/>
                  </a:cxn>
                  <a:cxn ang="16200000">
                    <a:pos x="wd2" y="hd2"/>
                  </a:cxn>
                </a:cxnLst>
                <a:rect l="0" t="0" r="r" b="b"/>
                <a:pathLst>
                  <a:path w="21600" h="21600" extrusionOk="0">
                    <a:moveTo>
                      <a:pt x="11456" y="4343"/>
                    </a:moveTo>
                    <a:lnTo>
                      <a:pt x="9720" y="1878"/>
                    </a:lnTo>
                    <a:lnTo>
                      <a:pt x="8550" y="6378"/>
                    </a:lnTo>
                    <a:lnTo>
                      <a:pt x="4500" y="3620"/>
                    </a:lnTo>
                    <a:lnTo>
                      <a:pt x="5374" y="7826"/>
                    </a:lnTo>
                    <a:lnTo>
                      <a:pt x="1170" y="8276"/>
                    </a:lnTo>
                    <a:lnTo>
                      <a:pt x="3934" y="11583"/>
                    </a:lnTo>
                    <a:lnTo>
                      <a:pt x="0" y="12874"/>
                    </a:lnTo>
                    <a:lnTo>
                      <a:pt x="3330" y="15378"/>
                    </a:lnTo>
                    <a:lnTo>
                      <a:pt x="1286" y="17824"/>
                    </a:lnTo>
                    <a:lnTo>
                      <a:pt x="4809" y="18235"/>
                    </a:lnTo>
                    <a:lnTo>
                      <a:pt x="4911" y="21600"/>
                    </a:lnTo>
                    <a:lnTo>
                      <a:pt x="7521" y="18117"/>
                    </a:lnTo>
                    <a:lnTo>
                      <a:pt x="8704" y="19722"/>
                    </a:lnTo>
                    <a:lnTo>
                      <a:pt x="9874" y="17374"/>
                    </a:lnTo>
                    <a:lnTo>
                      <a:pt x="11610" y="18841"/>
                    </a:lnTo>
                    <a:lnTo>
                      <a:pt x="12176" y="15926"/>
                    </a:lnTo>
                    <a:lnTo>
                      <a:pt x="14940" y="17374"/>
                    </a:lnTo>
                    <a:lnTo>
                      <a:pt x="14644" y="14341"/>
                    </a:lnTo>
                    <a:lnTo>
                      <a:pt x="18874" y="15633"/>
                    </a:lnTo>
                    <a:lnTo>
                      <a:pt x="16380" y="12307"/>
                    </a:lnTo>
                    <a:lnTo>
                      <a:pt x="18270" y="11289"/>
                    </a:lnTo>
                    <a:lnTo>
                      <a:pt x="16984" y="9411"/>
                    </a:lnTo>
                    <a:lnTo>
                      <a:pt x="21600" y="6652"/>
                    </a:lnTo>
                    <a:lnTo>
                      <a:pt x="16380" y="6535"/>
                    </a:lnTo>
                    <a:lnTo>
                      <a:pt x="18013" y="3170"/>
                    </a:lnTo>
                    <a:lnTo>
                      <a:pt x="14529" y="5772"/>
                    </a:lnTo>
                    <a:lnTo>
                      <a:pt x="14786" y="0"/>
                    </a:lnTo>
                    <a:lnTo>
                      <a:pt x="11456" y="4343"/>
                    </a:lnTo>
                  </a:path>
                </a:pathLst>
              </a:custGeom>
              <a:solidFill>
                <a:srgbClr val="FFFF99"/>
              </a:solidFill>
              <a:ln w="12700" cap="rnd">
                <a:solidFill>
                  <a:srgbClr val="000000"/>
                </a:solidFill>
                <a:prstDash val="solid"/>
                <a:round/>
              </a:ln>
              <a:effectLst/>
            </p:spPr>
            <p:txBody>
              <a:bodyPr wrap="square" lIns="45719" tIns="45719" rIns="45719" bIns="45719" numCol="1" anchor="t">
                <a:noAutofit/>
              </a:bodyPr>
              <a:lstStyle/>
              <a:p>
                <a:pPr algn="l">
                  <a:defRPr sz="1800"/>
                </a:pPr>
                <a:endParaRPr/>
              </a:p>
            </p:txBody>
          </p:sp>
          <p:sp>
            <p:nvSpPr>
              <p:cNvPr id="577" name="INTERNAL"/>
              <p:cNvSpPr txBox="1"/>
              <p:nvPr/>
            </p:nvSpPr>
            <p:spPr>
              <a:xfrm>
                <a:off x="878938" y="582545"/>
                <a:ext cx="1869381" cy="457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ctr">
                <a:spAutoFit/>
              </a:bodyPr>
              <a:lstStyle>
                <a:lvl1pPr algn="l">
                  <a:defRPr sz="2400" b="1">
                    <a:solidFill>
                      <a:srgbClr val="800080"/>
                    </a:solidFill>
                  </a:defRPr>
                </a:lvl1pPr>
              </a:lstStyle>
              <a:p>
                <a:r>
                  <a:t>INTERNAL</a:t>
                </a:r>
              </a:p>
            </p:txBody>
          </p:sp>
          <p:sp>
            <p:nvSpPr>
              <p:cNvPr id="578" name="Shape"/>
              <p:cNvSpPr/>
              <p:nvPr/>
            </p:nvSpPr>
            <p:spPr>
              <a:xfrm>
                <a:off x="3730395" y="1269877"/>
                <a:ext cx="1664629" cy="633459"/>
              </a:xfrm>
              <a:custGeom>
                <a:avLst/>
                <a:gdLst/>
                <a:ahLst/>
                <a:cxnLst>
                  <a:cxn ang="0">
                    <a:pos x="wd2" y="hd2"/>
                  </a:cxn>
                  <a:cxn ang="5400000">
                    <a:pos x="wd2" y="hd2"/>
                  </a:cxn>
                  <a:cxn ang="10800000">
                    <a:pos x="wd2" y="hd2"/>
                  </a:cxn>
                  <a:cxn ang="16200000">
                    <a:pos x="wd2" y="hd2"/>
                  </a:cxn>
                </a:cxnLst>
                <a:rect l="0" t="0" r="r" b="b"/>
                <a:pathLst>
                  <a:path w="21600" h="21600" extrusionOk="0">
                    <a:moveTo>
                      <a:pt x="18596" y="0"/>
                    </a:moveTo>
                    <a:lnTo>
                      <a:pt x="21600" y="6561"/>
                    </a:lnTo>
                    <a:lnTo>
                      <a:pt x="18525" y="5450"/>
                    </a:lnTo>
                    <a:lnTo>
                      <a:pt x="9155" y="18370"/>
                    </a:lnTo>
                    <a:lnTo>
                      <a:pt x="12230" y="19480"/>
                    </a:lnTo>
                    <a:lnTo>
                      <a:pt x="3004" y="21600"/>
                    </a:lnTo>
                    <a:lnTo>
                      <a:pt x="0" y="15039"/>
                    </a:lnTo>
                    <a:lnTo>
                      <a:pt x="3075" y="16150"/>
                    </a:lnTo>
                    <a:lnTo>
                      <a:pt x="12445" y="3230"/>
                    </a:lnTo>
                    <a:lnTo>
                      <a:pt x="9370" y="2120"/>
                    </a:lnTo>
                    <a:lnTo>
                      <a:pt x="18596" y="0"/>
                    </a:lnTo>
                  </a:path>
                </a:pathLst>
              </a:custGeom>
              <a:solidFill>
                <a:srgbClr val="FFFF99"/>
              </a:solidFill>
              <a:ln w="12700" cap="rnd">
                <a:solidFill>
                  <a:srgbClr val="000000"/>
                </a:solidFill>
                <a:prstDash val="solid"/>
                <a:round/>
              </a:ln>
              <a:effectLst/>
            </p:spPr>
            <p:txBody>
              <a:bodyPr wrap="square" lIns="45719" tIns="45719" rIns="45719" bIns="45719" numCol="1" anchor="t">
                <a:noAutofit/>
              </a:bodyPr>
              <a:lstStyle/>
              <a:p>
                <a:pPr algn="l">
                  <a:defRPr sz="1800"/>
                </a:pPr>
                <a:endParaRPr/>
              </a:p>
            </p:txBody>
          </p:sp>
        </p:grpSp>
        <p:sp>
          <p:nvSpPr>
            <p:cNvPr id="580" name="Fig. 1.4"/>
            <p:cNvSpPr txBox="1"/>
            <p:nvPr/>
          </p:nvSpPr>
          <p:spPr>
            <a:xfrm>
              <a:off x="850737" y="-1"/>
              <a:ext cx="975482" cy="368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800"/>
              </a:lvl1pPr>
            </a:lstStyle>
            <a:p>
              <a:r>
                <a:t>Fig. 1.4</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32"/>
                                        </p:tgtEl>
                                        <p:attrNameLst>
                                          <p:attrName>style.visibility</p:attrName>
                                        </p:attrNameLst>
                                      </p:cBhvr>
                                      <p:to>
                                        <p:strVal val="visible"/>
                                      </p:to>
                                    </p:set>
                                    <p:anim calcmode="lin" valueType="num">
                                      <p:cBhvr>
                                        <p:cTn id="7" dur="500" fill="hold"/>
                                        <p:tgtEl>
                                          <p:spTgt spid="532"/>
                                        </p:tgtEl>
                                        <p:attrNameLst>
                                          <p:attrName>ppt_x</p:attrName>
                                        </p:attrNameLst>
                                      </p:cBhvr>
                                      <p:tavLst>
                                        <p:tav tm="0">
                                          <p:val>
                                            <p:strVal val="0-#ppt_w/2"/>
                                          </p:val>
                                        </p:tav>
                                        <p:tav tm="100000">
                                          <p:val>
                                            <p:strVal val="#ppt_x"/>
                                          </p:val>
                                        </p:tav>
                                      </p:tavLst>
                                    </p:anim>
                                    <p:anim calcmode="lin" valueType="num">
                                      <p:cBhvr>
                                        <p:cTn id="8" dur="500" fill="hold"/>
                                        <p:tgtEl>
                                          <p:spTgt spid="5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81"/>
                                        </p:tgtEl>
                                        <p:attrNameLst>
                                          <p:attrName>style.visibility</p:attrName>
                                        </p:attrNameLst>
                                      </p:cBhvr>
                                      <p:to>
                                        <p:strVal val="visible"/>
                                      </p:to>
                                    </p:set>
                                    <p:anim calcmode="lin" valueType="num">
                                      <p:cBhvr>
                                        <p:cTn id="12" dur="500" fill="hold"/>
                                        <p:tgtEl>
                                          <p:spTgt spid="581"/>
                                        </p:tgtEl>
                                        <p:attrNameLst>
                                          <p:attrName>ppt_x</p:attrName>
                                        </p:attrNameLst>
                                      </p:cBhvr>
                                      <p:tavLst>
                                        <p:tav tm="0">
                                          <p:val>
                                            <p:strVal val="0-#ppt_w/2"/>
                                          </p:val>
                                        </p:tav>
                                        <p:tav tm="100000">
                                          <p:val>
                                            <p:strVal val="#ppt_x"/>
                                          </p:val>
                                        </p:tav>
                                      </p:tavLst>
                                    </p:anim>
                                    <p:anim calcmode="lin" valueType="num">
                                      <p:cBhvr>
                                        <p:cTn id="13" dur="500" fill="hold"/>
                                        <p:tgtEl>
                                          <p:spTgt spid="5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 grpId="0" animBg="1" advAuto="0"/>
      <p:bldP spid="581"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24</a:t>
            </a:fld>
            <a:endParaRPr/>
          </a:p>
        </p:txBody>
      </p:sp>
      <p:grpSp>
        <p:nvGrpSpPr>
          <p:cNvPr id="586" name="Group"/>
          <p:cNvGrpSpPr/>
          <p:nvPr/>
        </p:nvGrpSpPr>
        <p:grpSpPr>
          <a:xfrm>
            <a:off x="-1" y="368299"/>
            <a:ext cx="9180514" cy="461837"/>
            <a:chOff x="0" y="0"/>
            <a:chExt cx="9180512" cy="461836"/>
          </a:xfrm>
        </p:grpSpPr>
        <p:sp>
          <p:nvSpPr>
            <p:cNvPr id="584" name="U.S. Rank                Organization       Headquarters            Website U.S.        Global                Non-U.S."/>
            <p:cNvSpPr txBox="1"/>
            <p:nvPr/>
          </p:nvSpPr>
          <p:spPr>
            <a:xfrm>
              <a:off x="51867" y="0"/>
              <a:ext cx="9128646" cy="2586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l">
                <a:tabLst>
                  <a:tab pos="381000" algn="l"/>
                  <a:tab pos="762000" algn="l"/>
                  <a:tab pos="2857500" algn="l"/>
                  <a:tab pos="4292600" algn="l"/>
                  <a:tab pos="6096000" algn="l"/>
                  <a:tab pos="7048500" algn="l"/>
                  <a:tab pos="8191500" algn="l"/>
                </a:tabLst>
                <a:defRPr sz="1000">
                  <a:solidFill>
                    <a:srgbClr val="800080"/>
                  </a:solidFill>
                  <a:latin typeface="Geneva"/>
                  <a:ea typeface="Geneva"/>
                  <a:cs typeface="Geneva"/>
                  <a:sym typeface="Geneva"/>
                </a:defRPr>
              </a:lvl1pPr>
            </a:lstStyle>
            <a:p>
              <a:r>
                <a:t>U.S.	Rank	               Organization	      Headquarters	           Website	U.S.	       Global                Non-U.S.</a:t>
              </a:r>
            </a:p>
          </p:txBody>
        </p:sp>
        <p:sp>
          <p:nvSpPr>
            <p:cNvPr id="585" name="2007    2006"/>
            <p:cNvSpPr txBox="1"/>
            <p:nvPr/>
          </p:nvSpPr>
          <p:spPr>
            <a:xfrm>
              <a:off x="0" y="203200"/>
              <a:ext cx="1074626" cy="2586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l">
                <a:defRPr sz="1000">
                  <a:solidFill>
                    <a:srgbClr val="800080"/>
                  </a:solidFill>
                  <a:latin typeface="Geneva"/>
                  <a:ea typeface="Geneva"/>
                  <a:cs typeface="Geneva"/>
                  <a:sym typeface="Geneva"/>
                </a:defRPr>
              </a:lvl1pPr>
            </a:lstStyle>
            <a:p>
              <a:r>
                <a:t> 2007    2006</a:t>
              </a:r>
            </a:p>
          </p:txBody>
        </p:sp>
      </p:grpSp>
      <p:sp>
        <p:nvSpPr>
          <p:cNvPr id="587" name="Table 1.2   Top 50 U.S. Marketing Research Firms"/>
          <p:cNvSpPr txBox="1"/>
          <p:nvPr/>
        </p:nvSpPr>
        <p:spPr>
          <a:xfrm>
            <a:off x="-1" y="-532765"/>
            <a:ext cx="9144002" cy="9550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p>
            <a:pPr algn="l">
              <a:defRPr sz="2800" b="1">
                <a:solidFill>
                  <a:srgbClr val="E57300"/>
                </a:solidFill>
              </a:defRPr>
            </a:pPr>
            <a:r>
              <a:t>            </a:t>
            </a:r>
          </a:p>
          <a:p>
            <a:pPr algn="l">
              <a:defRPr sz="1800" b="1">
                <a:solidFill>
                  <a:srgbClr val="994D00"/>
                </a:solidFill>
              </a:defRPr>
            </a:pPr>
            <a:r>
              <a:t>Table 1.2   </a:t>
            </a:r>
            <a:r>
              <a:rPr sz="2800">
                <a:solidFill>
                  <a:srgbClr val="E57300"/>
                </a:solidFill>
              </a:rPr>
              <a:t>Top 50 U.S. Marketing Research Firms</a:t>
            </a:r>
          </a:p>
        </p:txBody>
      </p:sp>
      <p:graphicFrame>
        <p:nvGraphicFramePr>
          <p:cNvPr id="588" name="Table"/>
          <p:cNvGraphicFramePr/>
          <p:nvPr/>
        </p:nvGraphicFramePr>
        <p:xfrm>
          <a:off x="0" y="893762"/>
          <a:ext cx="9144000" cy="5438776"/>
        </p:xfrm>
        <a:graphic>
          <a:graphicData uri="http://schemas.openxmlformats.org/drawingml/2006/table">
            <a:tbl>
              <a:tblPr>
                <a:tableStyleId>{4C3C2611-4C71-4FC5-86AE-919BDF0F9419}</a:tableStyleId>
              </a:tblPr>
              <a:tblGrid>
                <a:gridCol w="800100">
                  <a:extLst>
                    <a:ext uri="{9D8B030D-6E8A-4147-A177-3AD203B41FA5}">
                      <a16:colId xmlns:a16="http://schemas.microsoft.com/office/drawing/2014/main" val="20000"/>
                    </a:ext>
                  </a:extLst>
                </a:gridCol>
                <a:gridCol w="2106612">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1376362">
                  <a:extLst>
                    <a:ext uri="{9D8B030D-6E8A-4147-A177-3AD203B41FA5}">
                      <a16:colId xmlns:a16="http://schemas.microsoft.com/office/drawing/2014/main" val="20003"/>
                    </a:ext>
                  </a:extLst>
                </a:gridCol>
                <a:gridCol w="1108075">
                  <a:extLst>
                    <a:ext uri="{9D8B030D-6E8A-4147-A177-3AD203B41FA5}">
                      <a16:colId xmlns:a16="http://schemas.microsoft.com/office/drawing/2014/main" val="20004"/>
                    </a:ext>
                  </a:extLst>
                </a:gridCol>
                <a:gridCol w="1341437">
                  <a:extLst>
                    <a:ext uri="{9D8B030D-6E8A-4147-A177-3AD203B41FA5}">
                      <a16:colId xmlns:a16="http://schemas.microsoft.com/office/drawing/2014/main" val="20005"/>
                    </a:ext>
                  </a:extLst>
                </a:gridCol>
                <a:gridCol w="976312">
                  <a:extLst>
                    <a:ext uri="{9D8B030D-6E8A-4147-A177-3AD203B41FA5}">
                      <a16:colId xmlns:a16="http://schemas.microsoft.com/office/drawing/2014/main" val="20006"/>
                    </a:ext>
                  </a:extLst>
                </a:gridCol>
              </a:tblGrid>
              <a:tr h="293687">
                <a:tc>
                  <a:txBody>
                    <a:bodyPr/>
                    <a:lstStyle/>
                    <a:p>
                      <a:pPr>
                        <a:defRPr sz="1800"/>
                      </a:pPr>
                      <a:r>
                        <a:rPr sz="1000" b="1">
                          <a:solidFill>
                            <a:srgbClr val="CC0000"/>
                          </a:solidFill>
                          <a:latin typeface="+mn-lt"/>
                          <a:ea typeface="+mn-ea"/>
                          <a:cs typeface="+mn-cs"/>
                          <a:sym typeface="Times New Roman"/>
                        </a:rPr>
                        <a:t>    1           1</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The Nielsen Co.</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New York</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nielsen.com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$2,173.0 </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$4,220.0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48.5%</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0"/>
                  </a:ext>
                </a:extLst>
              </a:tr>
              <a:tr h="295275">
                <a:tc>
                  <a:txBody>
                    <a:bodyPr/>
                    <a:lstStyle/>
                    <a:p>
                      <a:pPr>
                        <a:defRPr sz="1800"/>
                      </a:pPr>
                      <a:r>
                        <a:rPr sz="1000" b="1">
                          <a:solidFill>
                            <a:srgbClr val="CC0000"/>
                          </a:solidFill>
                          <a:latin typeface="+mn-lt"/>
                          <a:ea typeface="+mn-ea"/>
                          <a:cs typeface="+mn-cs"/>
                          <a:sym typeface="Times New Roman"/>
                        </a:rPr>
                        <a:t>    2           2</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IMS Health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Norwalk, Conn.</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imshealth.com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801.0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2,192.6 </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63.5</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1"/>
                  </a:ext>
                </a:extLst>
              </a:tr>
              <a:tr h="296862">
                <a:tc>
                  <a:txBody>
                    <a:bodyPr/>
                    <a:lstStyle/>
                    <a:p>
                      <a:pPr>
                        <a:defRPr sz="1800"/>
                      </a:pPr>
                      <a:r>
                        <a:rPr sz="1000" b="1">
                          <a:solidFill>
                            <a:srgbClr val="CC0000"/>
                          </a:solidFill>
                          <a:latin typeface="+mn-lt"/>
                          <a:ea typeface="+mn-ea"/>
                          <a:cs typeface="+mn-cs"/>
                          <a:sym typeface="Times New Roman"/>
                        </a:rPr>
                        <a:t>    3           3</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Kantar Group*</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Fairfield, Conn.</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kantargroup.com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526.8</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1,551.4</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66.0</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2"/>
                  </a:ext>
                </a:extLst>
              </a:tr>
              <a:tr h="295275">
                <a:tc>
                  <a:txBody>
                    <a:bodyPr/>
                    <a:lstStyle/>
                    <a:p>
                      <a:pPr>
                        <a:defRPr sz="1800"/>
                      </a:pPr>
                      <a:r>
                        <a:rPr sz="1000" b="1">
                          <a:solidFill>
                            <a:srgbClr val="CC0000"/>
                          </a:solidFill>
                          <a:latin typeface="+mn-lt"/>
                          <a:ea typeface="+mn-ea"/>
                          <a:cs typeface="+mn-cs"/>
                          <a:sym typeface="Times New Roman"/>
                        </a:rPr>
                        <a:t>    4           5</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Westat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Rockville, MD</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westat.com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467.8</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467.8</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3"/>
                  </a:ext>
                </a:extLst>
              </a:tr>
              <a:tr h="293687">
                <a:tc>
                  <a:txBody>
                    <a:bodyPr/>
                    <a:lstStyle/>
                    <a:p>
                      <a:pPr>
                        <a:defRPr sz="1800"/>
                      </a:pPr>
                      <a:r>
                        <a:rPr sz="1000" b="1">
                          <a:solidFill>
                            <a:srgbClr val="CC0000"/>
                          </a:solidFill>
                          <a:latin typeface="+mn-lt"/>
                          <a:ea typeface="+mn-ea"/>
                          <a:cs typeface="+mn-cs"/>
                          <a:sym typeface="Times New Roman"/>
                        </a:rPr>
                        <a:t>    5           4</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IRI</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Chicago</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infores.com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441.0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702.0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37.2</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4"/>
                  </a:ext>
                </a:extLst>
              </a:tr>
              <a:tr h="295275">
                <a:tc>
                  <a:txBody>
                    <a:bodyPr/>
                    <a:lstStyle/>
                    <a:p>
                      <a:pPr>
                        <a:defRPr sz="1800"/>
                      </a:pPr>
                      <a:r>
                        <a:rPr sz="1000" b="1">
                          <a:solidFill>
                            <a:srgbClr val="CC0000"/>
                          </a:solidFill>
                          <a:latin typeface="+mn-lt"/>
                          <a:ea typeface="+mn-ea"/>
                          <a:cs typeface="+mn-cs"/>
                          <a:sym typeface="Times New Roman"/>
                        </a:rPr>
                        <a:t>    6           6</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TNS U.S.</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New York</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tnsglobal.com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379.8</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2,137.2</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82.2</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5"/>
                  </a:ext>
                </a:extLst>
              </a:tr>
              <a:tr h="296862">
                <a:tc>
                  <a:txBody>
                    <a:bodyPr/>
                    <a:lstStyle/>
                    <a:p>
                      <a:pPr>
                        <a:defRPr sz="1800"/>
                      </a:pPr>
                      <a:r>
                        <a:rPr sz="1000" b="1">
                          <a:solidFill>
                            <a:srgbClr val="CC0000"/>
                          </a:solidFill>
                          <a:latin typeface="+mn-lt"/>
                          <a:ea typeface="+mn-ea"/>
                          <a:cs typeface="+mn-cs"/>
                          <a:sym typeface="Times New Roman"/>
                        </a:rPr>
                        <a:t>    7           7</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Arbitron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New York</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arbitron.com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338.5</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352.1</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3.9</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6"/>
                  </a:ext>
                </a:extLst>
              </a:tr>
              <a:tr h="295275">
                <a:tc>
                  <a:txBody>
                    <a:bodyPr/>
                    <a:lstStyle/>
                    <a:p>
                      <a:pPr>
                        <a:defRPr sz="1800"/>
                      </a:pPr>
                      <a:r>
                        <a:rPr sz="1000" b="1">
                          <a:solidFill>
                            <a:srgbClr val="CC0000"/>
                          </a:solidFill>
                          <a:latin typeface="+mn-lt"/>
                          <a:ea typeface="+mn-ea"/>
                          <a:cs typeface="+mn-cs"/>
                          <a:sym typeface="Times New Roman"/>
                        </a:rPr>
                        <a:t>    8           8</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GfK AG USA</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Nuremberg, Germany</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gfk.com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319.7</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1,603.00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80.1</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7"/>
                  </a:ext>
                </a:extLst>
              </a:tr>
              <a:tr h="293687">
                <a:tc>
                  <a:txBody>
                    <a:bodyPr/>
                    <a:lstStyle/>
                    <a:p>
                      <a:pPr>
                        <a:defRPr sz="1800"/>
                      </a:pPr>
                      <a:r>
                        <a:rPr sz="1000" b="1">
                          <a:solidFill>
                            <a:srgbClr val="CC0000"/>
                          </a:solidFill>
                          <a:latin typeface="+mn-lt"/>
                          <a:ea typeface="+mn-ea"/>
                          <a:cs typeface="+mn-cs"/>
                          <a:sym typeface="Times New Roman"/>
                        </a:rPr>
                        <a:t>    9           9</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Ipsos</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New York</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ipsos-na.com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281.2</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1,270.30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77.9</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8"/>
                  </a:ext>
                </a:extLst>
              </a:tr>
              <a:tr h="414337">
                <a:tc>
                  <a:txBody>
                    <a:bodyPr/>
                    <a:lstStyle/>
                    <a:p>
                      <a:pPr>
                        <a:defRPr sz="1800"/>
                      </a:pPr>
                      <a:r>
                        <a:rPr sz="1000" b="1">
                          <a:solidFill>
                            <a:srgbClr val="CC0000"/>
                          </a:solidFill>
                          <a:latin typeface="+mn-lt"/>
                          <a:ea typeface="+mn-ea"/>
                          <a:cs typeface="+mn-cs"/>
                          <a:sym typeface="Times New Roman"/>
                        </a:rPr>
                        <a:t>   10        10</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Synovate</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London</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synovate.com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250.4</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867.0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71.1</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9"/>
                  </a:ext>
                </a:extLst>
              </a:tr>
              <a:tr h="414337">
                <a:tc>
                  <a:txBody>
                    <a:bodyPr/>
                    <a:lstStyle/>
                    <a:p>
                      <a:pPr>
                        <a:defRPr sz="1800"/>
                      </a:pPr>
                      <a:r>
                        <a:rPr sz="1000" b="1">
                          <a:solidFill>
                            <a:srgbClr val="CC0000"/>
                          </a:solidFill>
                          <a:latin typeface="+mn-lt"/>
                          <a:ea typeface="+mn-ea"/>
                          <a:cs typeface="+mn-cs"/>
                          <a:sym typeface="Times New Roman"/>
                        </a:rPr>
                        <a:t>   11        11</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Maritz Research</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Fenton, Mo.</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maritzresearch.com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187.4</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223.3</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16.1</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0"/>
                  </a:ext>
                </a:extLst>
              </a:tr>
              <a:tr h="414337">
                <a:tc>
                  <a:txBody>
                    <a:bodyPr/>
                    <a:lstStyle/>
                    <a:p>
                      <a:pPr>
                        <a:defRPr sz="1800"/>
                      </a:pPr>
                      <a:r>
                        <a:rPr sz="1000" b="1">
                          <a:solidFill>
                            <a:srgbClr val="CC0000"/>
                          </a:solidFill>
                          <a:latin typeface="+mn-lt"/>
                          <a:ea typeface="+mn-ea"/>
                          <a:cs typeface="+mn-cs"/>
                          <a:sym typeface="Times New Roman"/>
                        </a:rPr>
                        <a:t>   12        13</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J.D. Power and Associates*</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Westlake Village, Calif.</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jdpower.com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184.5</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260.5</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29.2</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1"/>
                  </a:ext>
                </a:extLst>
              </a:tr>
              <a:tr h="412750">
                <a:tc>
                  <a:txBody>
                    <a:bodyPr/>
                    <a:lstStyle/>
                    <a:p>
                      <a:pPr>
                        <a:defRPr sz="1800"/>
                      </a:pPr>
                      <a:r>
                        <a:rPr sz="1000" b="1">
                          <a:solidFill>
                            <a:srgbClr val="CC0000"/>
                          </a:solidFill>
                          <a:latin typeface="+mn-lt"/>
                          <a:ea typeface="+mn-ea"/>
                          <a:cs typeface="+mn-cs"/>
                          <a:sym typeface="Times New Roman"/>
                        </a:rPr>
                        <a:t>   13        12</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Harris Interactive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Rochester, N.Y.</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harrisinteractive.com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161.0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227.0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29.1</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2"/>
                  </a:ext>
                </a:extLst>
              </a:tr>
              <a:tr h="315912">
                <a:tc>
                  <a:txBody>
                    <a:bodyPr/>
                    <a:lstStyle/>
                    <a:p>
                      <a:pPr>
                        <a:defRPr sz="1800"/>
                      </a:pPr>
                      <a:r>
                        <a:rPr sz="1000" b="1">
                          <a:solidFill>
                            <a:srgbClr val="CC0000"/>
                          </a:solidFill>
                          <a:latin typeface="+mn-lt"/>
                          <a:ea typeface="+mn-ea"/>
                          <a:cs typeface="+mn-cs"/>
                          <a:sym typeface="Times New Roman"/>
                        </a:rPr>
                        <a:t>   14        14</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The NPD Group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Port Washington, N.Y.</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npd.com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160.4</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211.1</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24.0</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3"/>
                  </a:ext>
                </a:extLst>
              </a:tr>
              <a:tr h="395287">
                <a:tc>
                  <a:txBody>
                    <a:bodyPr/>
                    <a:lstStyle/>
                    <a:p>
                      <a:pPr>
                        <a:defRPr sz="1800"/>
                      </a:pPr>
                      <a:r>
                        <a:rPr sz="1000" b="1">
                          <a:solidFill>
                            <a:srgbClr val="CC0000"/>
                          </a:solidFill>
                          <a:latin typeface="+mn-lt"/>
                          <a:ea typeface="+mn-ea"/>
                          <a:cs typeface="+mn-cs"/>
                          <a:sym typeface="Times New Roman"/>
                        </a:rPr>
                        <a:t>   15        —</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Opinion Research/                         Guideline Group</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Omaha, Neb.</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infousa.com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124.7</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206.7</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39.7</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4"/>
                  </a:ext>
                </a:extLst>
              </a:tr>
              <a:tr h="415925">
                <a:tc>
                  <a:txBody>
                    <a:bodyPr/>
                    <a:lstStyle/>
                    <a:p>
                      <a:pPr algn="l">
                        <a:defRPr sz="1800"/>
                      </a:pPr>
                      <a:r>
                        <a:rPr sz="1000" b="1">
                          <a:solidFill>
                            <a:srgbClr val="CC0000"/>
                          </a:solidFill>
                          <a:latin typeface="+mn-lt"/>
                          <a:ea typeface="+mn-ea"/>
                          <a:cs typeface="+mn-cs"/>
                          <a:sym typeface="Times New Roman"/>
                        </a:rPr>
                        <a:t>               15</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     Opinion Research Corp.</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Princeton, N.J.</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opinionresearch.com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97.5</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179.5</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45.7</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5"/>
                  </a:ext>
                </a:extLst>
              </a:tr>
            </a:tbl>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86"/>
                                        </p:tgtEl>
                                        <p:attrNameLst>
                                          <p:attrName>style.visibility</p:attrName>
                                        </p:attrNameLst>
                                      </p:cBhvr>
                                      <p:to>
                                        <p:strVal val="visible"/>
                                      </p:to>
                                    </p:set>
                                    <p:anim calcmode="lin" valueType="num">
                                      <p:cBhvr>
                                        <p:cTn id="7" dur="500" fill="hold"/>
                                        <p:tgtEl>
                                          <p:spTgt spid="586"/>
                                        </p:tgtEl>
                                        <p:attrNameLst>
                                          <p:attrName>ppt_x</p:attrName>
                                        </p:attrNameLst>
                                      </p:cBhvr>
                                      <p:tavLst>
                                        <p:tav tm="0">
                                          <p:val>
                                            <p:strVal val="0-#ppt_w/2"/>
                                          </p:val>
                                        </p:tav>
                                        <p:tav tm="100000">
                                          <p:val>
                                            <p:strVal val="#ppt_x"/>
                                          </p:val>
                                        </p:tav>
                                      </p:tavLst>
                                    </p:anim>
                                    <p:anim calcmode="lin" valueType="num">
                                      <p:cBhvr>
                                        <p:cTn id="8" dur="500" fill="hold"/>
                                        <p:tgtEl>
                                          <p:spTgt spid="5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87"/>
                                        </p:tgtEl>
                                        <p:attrNameLst>
                                          <p:attrName>style.visibility</p:attrName>
                                        </p:attrNameLst>
                                      </p:cBhvr>
                                      <p:to>
                                        <p:strVal val="visible"/>
                                      </p:to>
                                    </p:set>
                                    <p:anim calcmode="lin" valueType="num">
                                      <p:cBhvr>
                                        <p:cTn id="12" dur="500" fill="hold"/>
                                        <p:tgtEl>
                                          <p:spTgt spid="587"/>
                                        </p:tgtEl>
                                        <p:attrNameLst>
                                          <p:attrName>ppt_x</p:attrName>
                                        </p:attrNameLst>
                                      </p:cBhvr>
                                      <p:tavLst>
                                        <p:tav tm="0">
                                          <p:val>
                                            <p:strVal val="0-#ppt_w/2"/>
                                          </p:val>
                                        </p:tav>
                                        <p:tav tm="100000">
                                          <p:val>
                                            <p:strVal val="#ppt_x"/>
                                          </p:val>
                                        </p:tav>
                                      </p:tavLst>
                                    </p:anim>
                                    <p:anim calcmode="lin" valueType="num">
                                      <p:cBhvr>
                                        <p:cTn id="13" dur="500" fill="hold"/>
                                        <p:tgtEl>
                                          <p:spTgt spid="5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 grpId="0" animBg="1" advAuto="0"/>
      <p:bldP spid="587"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25</a:t>
            </a:fld>
            <a:endParaRPr/>
          </a:p>
        </p:txBody>
      </p:sp>
      <p:grpSp>
        <p:nvGrpSpPr>
          <p:cNvPr id="593" name="Group"/>
          <p:cNvGrpSpPr/>
          <p:nvPr/>
        </p:nvGrpSpPr>
        <p:grpSpPr>
          <a:xfrm>
            <a:off x="0" y="325437"/>
            <a:ext cx="8991600" cy="461837"/>
            <a:chOff x="0" y="0"/>
            <a:chExt cx="8991599" cy="461836"/>
          </a:xfrm>
        </p:grpSpPr>
        <p:sp>
          <p:nvSpPr>
            <p:cNvPr id="591" name="U.S. Rank              Organization   Headquarters          Website  U.S.       Global Non-U.S."/>
            <p:cNvSpPr txBox="1"/>
            <p:nvPr/>
          </p:nvSpPr>
          <p:spPr>
            <a:xfrm>
              <a:off x="50800" y="0"/>
              <a:ext cx="8940800" cy="4364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l">
                <a:tabLst>
                  <a:tab pos="381000" algn="l"/>
                  <a:tab pos="762000" algn="l"/>
                  <a:tab pos="2857500" algn="l"/>
                  <a:tab pos="4292600" algn="l"/>
                  <a:tab pos="6096000" algn="l"/>
                  <a:tab pos="7048500" algn="l"/>
                  <a:tab pos="8191500" algn="l"/>
                </a:tabLst>
                <a:defRPr sz="1000">
                  <a:solidFill>
                    <a:srgbClr val="800080"/>
                  </a:solidFill>
                  <a:latin typeface="Geneva"/>
                  <a:ea typeface="Geneva"/>
                  <a:cs typeface="Geneva"/>
                  <a:sym typeface="Geneva"/>
                </a:defRPr>
              </a:lvl1pPr>
            </a:lstStyle>
            <a:p>
              <a:r>
                <a:t>U.S.	Rank	             Organization	  Headquarters	         Website	 U.S.	      Global	Non-U.S.</a:t>
              </a:r>
            </a:p>
          </p:txBody>
        </p:sp>
        <p:sp>
          <p:nvSpPr>
            <p:cNvPr id="592" name="2007 2006"/>
            <p:cNvSpPr txBox="1"/>
            <p:nvPr/>
          </p:nvSpPr>
          <p:spPr>
            <a:xfrm>
              <a:off x="0" y="203200"/>
              <a:ext cx="987425" cy="2586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l">
                <a:defRPr sz="1000">
                  <a:solidFill>
                    <a:srgbClr val="800080"/>
                  </a:solidFill>
                  <a:latin typeface="Geneva"/>
                  <a:ea typeface="Geneva"/>
                  <a:cs typeface="Geneva"/>
                  <a:sym typeface="Geneva"/>
                </a:defRPr>
              </a:lvl1pPr>
            </a:lstStyle>
            <a:p>
              <a:r>
                <a:t> 2007 2006</a:t>
              </a:r>
            </a:p>
          </p:txBody>
        </p:sp>
      </p:grpSp>
      <p:sp>
        <p:nvSpPr>
          <p:cNvPr id="594" name="Table 1.2 Top 50 U.S. Marketing Research Firms (Cont…)"/>
          <p:cNvSpPr txBox="1"/>
          <p:nvPr/>
        </p:nvSpPr>
        <p:spPr>
          <a:xfrm>
            <a:off x="-1" y="-289878"/>
            <a:ext cx="9144002" cy="7391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p>
            <a:pPr algn="l">
              <a:defRPr sz="1800" b="1">
                <a:solidFill>
                  <a:srgbClr val="994D00"/>
                </a:solidFill>
              </a:defRPr>
            </a:pPr>
            <a:r>
              <a:t>Table 1.2</a:t>
            </a:r>
            <a:r>
              <a:rPr>
                <a:solidFill>
                  <a:srgbClr val="E57300"/>
                </a:solidFill>
              </a:rPr>
              <a:t> </a:t>
            </a:r>
            <a:r>
              <a:rPr sz="2800">
                <a:solidFill>
                  <a:srgbClr val="E57300"/>
                </a:solidFill>
              </a:rPr>
              <a:t>Top 50 U.S. Marketing Research Firms </a:t>
            </a:r>
            <a:r>
              <a:rPr sz="1400">
                <a:solidFill>
                  <a:srgbClr val="E57300"/>
                </a:solidFill>
              </a:rPr>
              <a:t>(Cont…)</a:t>
            </a:r>
          </a:p>
        </p:txBody>
      </p:sp>
      <p:graphicFrame>
        <p:nvGraphicFramePr>
          <p:cNvPr id="595" name="Table"/>
          <p:cNvGraphicFramePr/>
          <p:nvPr/>
        </p:nvGraphicFramePr>
        <p:xfrm>
          <a:off x="0" y="776287"/>
          <a:ext cx="9293225" cy="5537201"/>
        </p:xfrm>
        <a:graphic>
          <a:graphicData uri="http://schemas.openxmlformats.org/drawingml/2006/table">
            <a:tbl>
              <a:tblPr>
                <a:tableStyleId>{4C3C2611-4C71-4FC5-86AE-919BDF0F9419}</a:tableStyleId>
              </a:tblPr>
              <a:tblGrid>
                <a:gridCol w="795337">
                  <a:extLst>
                    <a:ext uri="{9D8B030D-6E8A-4147-A177-3AD203B41FA5}">
                      <a16:colId xmlns:a16="http://schemas.microsoft.com/office/drawing/2014/main" val="20000"/>
                    </a:ext>
                  </a:extLst>
                </a:gridCol>
                <a:gridCol w="2093912">
                  <a:extLst>
                    <a:ext uri="{9D8B030D-6E8A-4147-A177-3AD203B41FA5}">
                      <a16:colId xmlns:a16="http://schemas.microsoft.com/office/drawing/2014/main" val="20001"/>
                    </a:ext>
                  </a:extLst>
                </a:gridCol>
                <a:gridCol w="1425575">
                  <a:extLst>
                    <a:ext uri="{9D8B030D-6E8A-4147-A177-3AD203B41FA5}">
                      <a16:colId xmlns:a16="http://schemas.microsoft.com/office/drawing/2014/main" val="20002"/>
                    </a:ext>
                  </a:extLst>
                </a:gridCol>
                <a:gridCol w="1554162">
                  <a:extLst>
                    <a:ext uri="{9D8B030D-6E8A-4147-A177-3AD203B41FA5}">
                      <a16:colId xmlns:a16="http://schemas.microsoft.com/office/drawing/2014/main" val="20003"/>
                    </a:ext>
                  </a:extLst>
                </a:gridCol>
                <a:gridCol w="1119187">
                  <a:extLst>
                    <a:ext uri="{9D8B030D-6E8A-4147-A177-3AD203B41FA5}">
                      <a16:colId xmlns:a16="http://schemas.microsoft.com/office/drawing/2014/main" val="20004"/>
                    </a:ext>
                  </a:extLst>
                </a:gridCol>
                <a:gridCol w="1333500">
                  <a:extLst>
                    <a:ext uri="{9D8B030D-6E8A-4147-A177-3AD203B41FA5}">
                      <a16:colId xmlns:a16="http://schemas.microsoft.com/office/drawing/2014/main" val="20005"/>
                    </a:ext>
                  </a:extLst>
                </a:gridCol>
                <a:gridCol w="971550">
                  <a:extLst>
                    <a:ext uri="{9D8B030D-6E8A-4147-A177-3AD203B41FA5}">
                      <a16:colId xmlns:a16="http://schemas.microsoft.com/office/drawing/2014/main" val="20006"/>
                    </a:ext>
                  </a:extLst>
                </a:gridCol>
              </a:tblGrid>
              <a:tr h="411162">
                <a:tc>
                  <a:txBody>
                    <a:bodyPr/>
                    <a:lstStyle/>
                    <a:p>
                      <a:pPr>
                        <a:defRPr sz="1800"/>
                      </a:pPr>
                      <a:r>
                        <a:rPr sz="1000" b="1">
                          <a:solidFill>
                            <a:srgbClr val="CC0000"/>
                          </a:solidFill>
                          <a:latin typeface="+mn-lt"/>
                          <a:ea typeface="+mn-ea"/>
                          <a:cs typeface="+mn-cs"/>
                          <a:sym typeface="Times New Roman"/>
                        </a:rPr>
                        <a:t>               38          </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     Guideline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New York</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guideline.com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26.8</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26.8</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0"/>
                  </a:ext>
                </a:extLst>
              </a:tr>
              <a:tr h="309562">
                <a:tc>
                  <a:txBody>
                    <a:bodyPr/>
                    <a:lstStyle/>
                    <a:p>
                      <a:pPr>
                        <a:defRPr sz="1800"/>
                      </a:pPr>
                      <a:r>
                        <a:rPr sz="1000" b="1">
                          <a:solidFill>
                            <a:srgbClr val="CC0000"/>
                          </a:solidFill>
                          <a:latin typeface="+mn-lt"/>
                          <a:ea typeface="+mn-ea"/>
                          <a:cs typeface="+mn-cs"/>
                          <a:sym typeface="Times New Roman"/>
                        </a:rPr>
                        <a:t>   16        18</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comScore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Reston, Va.</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comscore.com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77.0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87.2</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11.7</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1"/>
                  </a:ext>
                </a:extLst>
              </a:tr>
              <a:tr h="307975">
                <a:tc>
                  <a:txBody>
                    <a:bodyPr/>
                    <a:lstStyle/>
                    <a:p>
                      <a:pPr>
                        <a:defRPr sz="1800"/>
                      </a:pPr>
                      <a:r>
                        <a:rPr sz="1000" b="1">
                          <a:solidFill>
                            <a:srgbClr val="CC0000"/>
                          </a:solidFill>
                          <a:latin typeface="+mn-lt"/>
                          <a:ea typeface="+mn-ea"/>
                          <a:cs typeface="+mn-cs"/>
                          <a:sym typeface="Times New Roman"/>
                        </a:rPr>
                        <a:t>   17        20</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Market Strategies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Livonia, Mich.</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marketstrategies.com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75.7</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80.4</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5.8</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2"/>
                  </a:ext>
                </a:extLst>
              </a:tr>
              <a:tr h="412750">
                <a:tc>
                  <a:txBody>
                    <a:bodyPr/>
                    <a:lstStyle/>
                    <a:p>
                      <a:pPr>
                        <a:defRPr sz="1800"/>
                      </a:pPr>
                      <a:r>
                        <a:rPr sz="1000" b="1">
                          <a:solidFill>
                            <a:srgbClr val="CC0000"/>
                          </a:solidFill>
                          <a:latin typeface="+mn-lt"/>
                          <a:ea typeface="+mn-ea"/>
                          <a:cs typeface="+mn-cs"/>
                          <a:sym typeface="Times New Roman"/>
                        </a:rPr>
                        <a:t>              20             </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     Market Strategies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Livonia, Mich.</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markestrategies.com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53.4</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58.1</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8.1</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3"/>
                  </a:ext>
                </a:extLst>
              </a:tr>
              <a:tr h="403225">
                <a:tc>
                  <a:txBody>
                    <a:bodyPr/>
                    <a:lstStyle/>
                    <a:p>
                      <a:pPr>
                        <a:defRPr sz="1800"/>
                      </a:pPr>
                      <a:r>
                        <a:rPr sz="1000" b="1">
                          <a:solidFill>
                            <a:srgbClr val="CC0000"/>
                          </a:solidFill>
                          <a:latin typeface="+mn-lt"/>
                          <a:ea typeface="+mn-ea"/>
                          <a:cs typeface="+mn-cs"/>
                          <a:sym typeface="Times New Roman"/>
                        </a:rPr>
                        <a:t>               37        </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     Flake-Wilkerson Market Insights</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Little Rock, Ark.</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fw-mi.com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22.3</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22.3</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4"/>
                  </a:ext>
                </a:extLst>
              </a:tr>
              <a:tr h="311150">
                <a:tc>
                  <a:txBody>
                    <a:bodyPr/>
                    <a:lstStyle/>
                    <a:p>
                      <a:pPr>
                        <a:defRPr sz="1800"/>
                      </a:pPr>
                      <a:r>
                        <a:rPr sz="1000" b="1">
                          <a:solidFill>
                            <a:srgbClr val="CC0000"/>
                          </a:solidFill>
                          <a:latin typeface="+mn-lt"/>
                          <a:ea typeface="+mn-ea"/>
                          <a:cs typeface="+mn-cs"/>
                          <a:sym typeface="Times New Roman"/>
                        </a:rPr>
                        <a:t>   18        17</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Lieberman Research Worldwide</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Los Angeles</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Irwonline.com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71.0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87.4</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18.8</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5"/>
                  </a:ext>
                </a:extLst>
              </a:tr>
              <a:tr h="309562">
                <a:tc>
                  <a:txBody>
                    <a:bodyPr/>
                    <a:lstStyle/>
                    <a:p>
                      <a:pPr>
                        <a:defRPr sz="1800"/>
                      </a:pPr>
                      <a:r>
                        <a:rPr sz="1000" b="1">
                          <a:solidFill>
                            <a:srgbClr val="CC0000"/>
                          </a:solidFill>
                          <a:latin typeface="+mn-lt"/>
                          <a:ea typeface="+mn-ea"/>
                          <a:cs typeface="+mn-cs"/>
                          <a:sym typeface="Times New Roman"/>
                        </a:rPr>
                        <a:t>   19        —</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Abt Associates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Cambridge, Mass.</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abtassociates.com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55.1</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55.1</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6"/>
                  </a:ext>
                </a:extLst>
              </a:tr>
              <a:tr h="436562">
                <a:tc>
                  <a:txBody>
                    <a:bodyPr/>
                    <a:lstStyle/>
                    <a:p>
                      <a:pPr>
                        <a:defRPr sz="1800"/>
                      </a:pPr>
                      <a:r>
                        <a:rPr sz="1000" b="1">
                          <a:solidFill>
                            <a:srgbClr val="CC0000"/>
                          </a:solidFill>
                          <a:latin typeface="+mn-lt"/>
                          <a:ea typeface="+mn-ea"/>
                          <a:cs typeface="+mn-cs"/>
                          <a:sym typeface="Times New Roman"/>
                        </a:rPr>
                        <a:t>               19                                      </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     Abt Associates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Cambridge, Mass.</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abtassociates.com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33.0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33.0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7"/>
                  </a:ext>
                </a:extLst>
              </a:tr>
              <a:tr h="350837">
                <a:tc>
                  <a:txBody>
                    <a:bodyPr/>
                    <a:lstStyle/>
                    <a:p>
                      <a:pPr>
                        <a:defRPr sz="1800"/>
                      </a:pPr>
                      <a:r>
                        <a:rPr sz="1000" b="1">
                          <a:solidFill>
                            <a:srgbClr val="CC0000"/>
                          </a:solidFill>
                          <a:latin typeface="+mn-lt"/>
                          <a:ea typeface="+mn-ea"/>
                          <a:cs typeface="+mn-cs"/>
                          <a:sym typeface="Times New Roman"/>
                        </a:rPr>
                        <a:t>               41             </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     Abt SRBI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New York</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srbi.com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22.1</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22.1</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8"/>
                  </a:ext>
                </a:extLst>
              </a:tr>
              <a:tr h="247650">
                <a:tc>
                  <a:txBody>
                    <a:bodyPr/>
                    <a:lstStyle/>
                    <a:p>
                      <a:pPr>
                        <a:defRPr sz="1800"/>
                      </a:pPr>
                      <a:r>
                        <a:rPr sz="1000" b="1">
                          <a:solidFill>
                            <a:srgbClr val="CC0000"/>
                          </a:solidFill>
                          <a:latin typeface="+mn-lt"/>
                          <a:ea typeface="+mn-ea"/>
                          <a:cs typeface="+mn-cs"/>
                          <a:sym typeface="Times New Roman"/>
                        </a:rPr>
                        <a:t>   20        23</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OTX</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Los Angeles</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otxresearch.com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50.8</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54.5</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6.8</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9"/>
                  </a:ext>
                </a:extLst>
              </a:tr>
              <a:tr h="309562">
                <a:tc>
                  <a:txBody>
                    <a:bodyPr/>
                    <a:lstStyle/>
                    <a:p>
                      <a:pPr>
                        <a:defRPr sz="1800"/>
                      </a:pPr>
                      <a:r>
                        <a:rPr sz="1000" b="1">
                          <a:solidFill>
                            <a:srgbClr val="CC0000"/>
                          </a:solidFill>
                          <a:latin typeface="+mn-lt"/>
                          <a:ea typeface="+mn-ea"/>
                          <a:cs typeface="+mn-cs"/>
                          <a:sym typeface="Times New Roman"/>
                        </a:rPr>
                        <a:t>   21        21</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Burke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Cincinnati</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burke.com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47.0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53.1</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11.5</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0"/>
                  </a:ext>
                </a:extLst>
              </a:tr>
              <a:tr h="311150">
                <a:tc>
                  <a:txBody>
                    <a:bodyPr/>
                    <a:lstStyle/>
                    <a:p>
                      <a:pPr>
                        <a:defRPr sz="1800"/>
                      </a:pPr>
                      <a:r>
                        <a:rPr sz="1000" b="1">
                          <a:solidFill>
                            <a:srgbClr val="CC0000"/>
                          </a:solidFill>
                          <a:latin typeface="+mn-lt"/>
                          <a:ea typeface="+mn-ea"/>
                          <a:cs typeface="+mn-cs"/>
                          <a:sym typeface="Times New Roman"/>
                        </a:rPr>
                        <a:t>   22        22</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MVL Group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Jupiter, Fla.</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mvlgroup.com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42.3</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42.3</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1"/>
                  </a:ext>
                </a:extLst>
              </a:tr>
              <a:tr h="398462">
                <a:tc>
                  <a:txBody>
                    <a:bodyPr/>
                    <a:lstStyle/>
                    <a:p>
                      <a:pPr>
                        <a:defRPr sz="1800"/>
                      </a:pPr>
                      <a:r>
                        <a:rPr sz="1000" b="1">
                          <a:solidFill>
                            <a:srgbClr val="CC0000"/>
                          </a:solidFill>
                          <a:latin typeface="+mn-lt"/>
                          <a:ea typeface="+mn-ea"/>
                          <a:cs typeface="+mn-cs"/>
                          <a:sym typeface="Times New Roman"/>
                        </a:rPr>
                        <a:t>   23        26</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Knowledge Networks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Menlo Park, Calif.</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knowledgenetworks.com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37.3</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37.3</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2"/>
                  </a:ext>
                </a:extLst>
              </a:tr>
              <a:tr h="307975">
                <a:tc>
                  <a:txBody>
                    <a:bodyPr/>
                    <a:lstStyle/>
                    <a:p>
                      <a:pPr>
                        <a:defRPr sz="1800"/>
                      </a:pPr>
                      <a:r>
                        <a:rPr sz="1000" b="1">
                          <a:solidFill>
                            <a:srgbClr val="CC0000"/>
                          </a:solidFill>
                          <a:latin typeface="+mn-lt"/>
                          <a:ea typeface="+mn-ea"/>
                          <a:cs typeface="+mn-cs"/>
                          <a:sym typeface="Times New Roman"/>
                        </a:rPr>
                        <a:t>   23        25</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National Research Corp.</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Lincoln, Neb.</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nationalresearch.com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37.3</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41.3</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9.7</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3"/>
                  </a:ext>
                </a:extLst>
              </a:tr>
              <a:tr h="400050">
                <a:tc>
                  <a:txBody>
                    <a:bodyPr/>
                    <a:lstStyle/>
                    <a:p>
                      <a:pPr>
                        <a:defRPr sz="1800"/>
                      </a:pPr>
                      <a:r>
                        <a:rPr sz="1000" b="1">
                          <a:solidFill>
                            <a:srgbClr val="CC0000"/>
                          </a:solidFill>
                          <a:latin typeface="+mn-lt"/>
                          <a:ea typeface="+mn-ea"/>
                          <a:cs typeface="+mn-cs"/>
                          <a:sym typeface="Times New Roman"/>
                        </a:rPr>
                        <a:t>   25        24</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Directions Research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Cincinnati</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directionsresearch.com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37.2</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37.2</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4"/>
                  </a:ext>
                </a:extLst>
              </a:tr>
              <a:tr h="309562">
                <a:tc>
                  <a:txBody>
                    <a:bodyPr/>
                    <a:lstStyle/>
                    <a:p>
                      <a:pPr>
                        <a:defRPr sz="1800"/>
                      </a:pPr>
                      <a:r>
                        <a:rPr sz="1000" b="1">
                          <a:solidFill>
                            <a:srgbClr val="CC0000"/>
                          </a:solidFill>
                          <a:latin typeface="+mn-lt"/>
                          <a:ea typeface="+mn-ea"/>
                          <a:cs typeface="+mn-cs"/>
                          <a:sym typeface="Times New Roman"/>
                        </a:rPr>
                        <a:t>   26        40</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Phoenix Marketing International</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Rhineback, N.Y.</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phoenixmi.com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33.5</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34.9</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4.0</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5"/>
                  </a:ext>
                </a:extLst>
              </a:tr>
            </a:tbl>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593"/>
                                        </p:tgtEl>
                                        <p:attrNameLst>
                                          <p:attrName>style.visibility</p:attrName>
                                        </p:attrNameLst>
                                      </p:cBhvr>
                                      <p:to>
                                        <p:strVal val="visible"/>
                                      </p:to>
                                    </p:set>
                                    <p:anim calcmode="lin" valueType="num">
                                      <p:cBhvr>
                                        <p:cTn id="7" dur="500" fill="hold"/>
                                        <p:tgtEl>
                                          <p:spTgt spid="593"/>
                                        </p:tgtEl>
                                        <p:attrNameLst>
                                          <p:attrName>ppt_x</p:attrName>
                                        </p:attrNameLst>
                                      </p:cBhvr>
                                      <p:tavLst>
                                        <p:tav tm="0">
                                          <p:val>
                                            <p:strVal val="0-#ppt_w/2"/>
                                          </p:val>
                                        </p:tav>
                                        <p:tav tm="100000">
                                          <p:val>
                                            <p:strVal val="#ppt_x"/>
                                          </p:val>
                                        </p:tav>
                                      </p:tavLst>
                                    </p:anim>
                                    <p:anim calcmode="lin" valueType="num">
                                      <p:cBhvr>
                                        <p:cTn id="8" dur="500" fill="hold"/>
                                        <p:tgtEl>
                                          <p:spTgt spid="59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94"/>
                                        </p:tgtEl>
                                        <p:attrNameLst>
                                          <p:attrName>style.visibility</p:attrName>
                                        </p:attrNameLst>
                                      </p:cBhvr>
                                      <p:to>
                                        <p:strVal val="visible"/>
                                      </p:to>
                                    </p:set>
                                    <p:anim calcmode="lin" valueType="num">
                                      <p:cBhvr>
                                        <p:cTn id="12" dur="500" fill="hold"/>
                                        <p:tgtEl>
                                          <p:spTgt spid="594"/>
                                        </p:tgtEl>
                                        <p:attrNameLst>
                                          <p:attrName>ppt_x</p:attrName>
                                        </p:attrNameLst>
                                      </p:cBhvr>
                                      <p:tavLst>
                                        <p:tav tm="0">
                                          <p:val>
                                            <p:strVal val="0-#ppt_w/2"/>
                                          </p:val>
                                        </p:tav>
                                        <p:tav tm="100000">
                                          <p:val>
                                            <p:strVal val="#ppt_x"/>
                                          </p:val>
                                        </p:tav>
                                      </p:tavLst>
                                    </p:anim>
                                    <p:anim calcmode="lin" valueType="num">
                                      <p:cBhvr>
                                        <p:cTn id="13" dur="500" fill="hold"/>
                                        <p:tgtEl>
                                          <p:spTgt spid="5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 grpId="0" animBg="1" advAuto="0"/>
      <p:bldP spid="594"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26</a:t>
            </a:fld>
            <a:endParaRPr/>
          </a:p>
        </p:txBody>
      </p:sp>
      <p:grpSp>
        <p:nvGrpSpPr>
          <p:cNvPr id="600" name="Group"/>
          <p:cNvGrpSpPr/>
          <p:nvPr/>
        </p:nvGrpSpPr>
        <p:grpSpPr>
          <a:xfrm>
            <a:off x="0" y="384174"/>
            <a:ext cx="8991600" cy="461837"/>
            <a:chOff x="0" y="0"/>
            <a:chExt cx="8991599" cy="461836"/>
          </a:xfrm>
        </p:grpSpPr>
        <p:sp>
          <p:nvSpPr>
            <p:cNvPr id="598" name="U.S. Rank              Organization   Headquarters         Website U.S.  Global Non-U.S."/>
            <p:cNvSpPr txBox="1"/>
            <p:nvPr/>
          </p:nvSpPr>
          <p:spPr>
            <a:xfrm>
              <a:off x="50800" y="0"/>
              <a:ext cx="8940800" cy="4364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l">
                <a:tabLst>
                  <a:tab pos="381000" algn="l"/>
                  <a:tab pos="762000" algn="l"/>
                  <a:tab pos="2857500" algn="l"/>
                  <a:tab pos="4292600" algn="l"/>
                  <a:tab pos="6096000" algn="l"/>
                  <a:tab pos="7048500" algn="l"/>
                  <a:tab pos="8191500" algn="l"/>
                </a:tabLst>
                <a:defRPr sz="1000">
                  <a:solidFill>
                    <a:srgbClr val="800080"/>
                  </a:solidFill>
                  <a:latin typeface="Geneva"/>
                  <a:ea typeface="Geneva"/>
                  <a:cs typeface="Geneva"/>
                  <a:sym typeface="Geneva"/>
                </a:defRPr>
              </a:lvl1pPr>
            </a:lstStyle>
            <a:p>
              <a:r>
                <a:t>U.S.	Rank	             Organization	  Headquarters	        Website	U.S.	 Global	Non-U.S.</a:t>
              </a:r>
            </a:p>
          </p:txBody>
        </p:sp>
        <p:sp>
          <p:nvSpPr>
            <p:cNvPr id="599" name="2007 2006"/>
            <p:cNvSpPr txBox="1"/>
            <p:nvPr/>
          </p:nvSpPr>
          <p:spPr>
            <a:xfrm>
              <a:off x="0" y="203200"/>
              <a:ext cx="866016" cy="2586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l">
                <a:defRPr sz="1000">
                  <a:solidFill>
                    <a:srgbClr val="800080"/>
                  </a:solidFill>
                  <a:latin typeface="Geneva"/>
                  <a:ea typeface="Geneva"/>
                  <a:cs typeface="Geneva"/>
                  <a:sym typeface="Geneva"/>
                </a:defRPr>
              </a:lvl1pPr>
            </a:lstStyle>
            <a:p>
              <a:r>
                <a:t> 2007 2006</a:t>
              </a:r>
            </a:p>
          </p:txBody>
        </p:sp>
      </p:grpSp>
      <p:sp>
        <p:nvSpPr>
          <p:cNvPr id="601" name="Table 1.2 Top 50 U.S. Marketing Research Firms (Cont…)"/>
          <p:cNvSpPr txBox="1"/>
          <p:nvPr/>
        </p:nvSpPr>
        <p:spPr>
          <a:xfrm>
            <a:off x="-1" y="-323216"/>
            <a:ext cx="9144002" cy="7391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p>
            <a:pPr algn="l">
              <a:defRPr sz="1800" b="1">
                <a:solidFill>
                  <a:srgbClr val="994D00"/>
                </a:solidFill>
              </a:defRPr>
            </a:pPr>
            <a:r>
              <a:t>Table 1.2</a:t>
            </a:r>
            <a:r>
              <a:rPr>
                <a:solidFill>
                  <a:srgbClr val="E57300"/>
                </a:solidFill>
              </a:rPr>
              <a:t> </a:t>
            </a:r>
            <a:r>
              <a:rPr sz="2800">
                <a:solidFill>
                  <a:srgbClr val="E57300"/>
                </a:solidFill>
              </a:rPr>
              <a:t>Top 50 U.S. Marketing Research Firms </a:t>
            </a:r>
            <a:r>
              <a:rPr sz="1400">
                <a:solidFill>
                  <a:srgbClr val="E57300"/>
                </a:solidFill>
              </a:rPr>
              <a:t>(Cont…)</a:t>
            </a:r>
          </a:p>
        </p:txBody>
      </p:sp>
      <p:graphicFrame>
        <p:nvGraphicFramePr>
          <p:cNvPr id="602" name="Table"/>
          <p:cNvGraphicFramePr/>
          <p:nvPr/>
        </p:nvGraphicFramePr>
        <p:xfrm>
          <a:off x="0" y="776287"/>
          <a:ext cx="9221788" cy="5465763"/>
        </p:xfrm>
        <a:graphic>
          <a:graphicData uri="http://schemas.openxmlformats.org/drawingml/2006/table">
            <a:tbl>
              <a:tblPr>
                <a:tableStyleId>{4C3C2611-4C71-4FC5-86AE-919BDF0F9419}</a:tableStyleId>
              </a:tblPr>
              <a:tblGrid>
                <a:gridCol w="787400">
                  <a:extLst>
                    <a:ext uri="{9D8B030D-6E8A-4147-A177-3AD203B41FA5}">
                      <a16:colId xmlns:a16="http://schemas.microsoft.com/office/drawing/2014/main" val="20000"/>
                    </a:ext>
                  </a:extLst>
                </a:gridCol>
                <a:gridCol w="2071687">
                  <a:extLst>
                    <a:ext uri="{9D8B030D-6E8A-4147-A177-3AD203B41FA5}">
                      <a16:colId xmlns:a16="http://schemas.microsoft.com/office/drawing/2014/main" val="20001"/>
                    </a:ext>
                  </a:extLst>
                </a:gridCol>
                <a:gridCol w="1412875">
                  <a:extLst>
                    <a:ext uri="{9D8B030D-6E8A-4147-A177-3AD203B41FA5}">
                      <a16:colId xmlns:a16="http://schemas.microsoft.com/office/drawing/2014/main" val="20002"/>
                    </a:ext>
                  </a:extLst>
                </a:gridCol>
                <a:gridCol w="1654175">
                  <a:extLst>
                    <a:ext uri="{9D8B030D-6E8A-4147-A177-3AD203B41FA5}">
                      <a16:colId xmlns:a16="http://schemas.microsoft.com/office/drawing/2014/main" val="20003"/>
                    </a:ext>
                  </a:extLst>
                </a:gridCol>
                <a:gridCol w="1014412">
                  <a:extLst>
                    <a:ext uri="{9D8B030D-6E8A-4147-A177-3AD203B41FA5}">
                      <a16:colId xmlns:a16="http://schemas.microsoft.com/office/drawing/2014/main" val="20004"/>
                    </a:ext>
                  </a:extLst>
                </a:gridCol>
                <a:gridCol w="1320800">
                  <a:extLst>
                    <a:ext uri="{9D8B030D-6E8A-4147-A177-3AD203B41FA5}">
                      <a16:colId xmlns:a16="http://schemas.microsoft.com/office/drawing/2014/main" val="20005"/>
                    </a:ext>
                  </a:extLst>
                </a:gridCol>
                <a:gridCol w="960437">
                  <a:extLst>
                    <a:ext uri="{9D8B030D-6E8A-4147-A177-3AD203B41FA5}">
                      <a16:colId xmlns:a16="http://schemas.microsoft.com/office/drawing/2014/main" val="20006"/>
                    </a:ext>
                  </a:extLst>
                </a:gridCol>
              </a:tblGrid>
              <a:tr h="322262">
                <a:tc>
                  <a:txBody>
                    <a:bodyPr/>
                    <a:lstStyle/>
                    <a:p>
                      <a:pPr>
                        <a:defRPr sz="1800"/>
                      </a:pPr>
                      <a:r>
                        <a:rPr sz="1000" b="1">
                          <a:solidFill>
                            <a:srgbClr val="CC0000"/>
                          </a:solidFill>
                          <a:latin typeface="+mn-lt"/>
                          <a:ea typeface="+mn-ea"/>
                          <a:cs typeface="+mn-cs"/>
                          <a:sym typeface="Times New Roman"/>
                        </a:rPr>
                        <a:t>   27        34</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Lieberman Research Group</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Great Neck, N.Y.</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liebermanresearch.com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30.1</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30.1</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0"/>
                  </a:ext>
                </a:extLst>
              </a:tr>
              <a:tr h="444500">
                <a:tc>
                  <a:txBody>
                    <a:bodyPr/>
                    <a:lstStyle/>
                    <a:p>
                      <a:pPr>
                        <a:defRPr sz="1800"/>
                      </a:pPr>
                      <a:r>
                        <a:rPr sz="1000" b="1">
                          <a:solidFill>
                            <a:srgbClr val="CC0000"/>
                          </a:solidFill>
                          <a:latin typeface="+mn-lt"/>
                          <a:ea typeface="+mn-ea"/>
                          <a:cs typeface="+mn-cs"/>
                          <a:sym typeface="Times New Roman"/>
                        </a:rPr>
                        <a:t>   28        27</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ICR/Int'l Communications Research</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Media, Pa.</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icrsurvey.com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28.8</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29.7</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3.0</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1"/>
                  </a:ext>
                </a:extLst>
              </a:tr>
              <a:tr h="444500">
                <a:tc>
                  <a:txBody>
                    <a:bodyPr/>
                    <a:lstStyle/>
                    <a:p>
                      <a:pPr>
                        <a:defRPr sz="1800"/>
                      </a:pPr>
                      <a:r>
                        <a:rPr sz="1000" b="1">
                          <a:solidFill>
                            <a:srgbClr val="CC0000"/>
                          </a:solidFill>
                          <a:latin typeface="+mn-lt"/>
                          <a:ea typeface="+mn-ea"/>
                          <a:cs typeface="+mn-cs"/>
                          <a:sym typeface="Times New Roman"/>
                        </a:rPr>
                        <a:t>   29        28</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Morpace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Farmington Hills, Mich.</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morpace.com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28.7</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33.2</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13.6</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2"/>
                  </a:ext>
                </a:extLst>
              </a:tr>
              <a:tr h="325437">
                <a:tc>
                  <a:txBody>
                    <a:bodyPr/>
                    <a:lstStyle/>
                    <a:p>
                      <a:pPr>
                        <a:defRPr sz="1800"/>
                      </a:pPr>
                      <a:r>
                        <a:rPr sz="1000" b="1">
                          <a:solidFill>
                            <a:srgbClr val="CC0000"/>
                          </a:solidFill>
                          <a:latin typeface="+mn-lt"/>
                          <a:ea typeface="+mn-ea"/>
                          <a:cs typeface="+mn-cs"/>
                          <a:sym typeface="Times New Roman"/>
                        </a:rPr>
                        <a:t>   30        33</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MarketCast</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Los Angeles</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marketcastonline.com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25.1</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25.1</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 </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3"/>
                  </a:ext>
                </a:extLst>
              </a:tr>
              <a:tr h="322262">
                <a:tc>
                  <a:txBody>
                    <a:bodyPr/>
                    <a:lstStyle/>
                    <a:p>
                      <a:pPr>
                        <a:defRPr sz="1800"/>
                      </a:pPr>
                      <a:r>
                        <a:rPr sz="1000" b="1">
                          <a:solidFill>
                            <a:srgbClr val="CC0000"/>
                          </a:solidFill>
                          <a:latin typeface="+mn-lt"/>
                          <a:ea typeface="+mn-ea"/>
                          <a:cs typeface="+mn-cs"/>
                          <a:sym typeface="Times New Roman"/>
                        </a:rPr>
                        <a:t>   31        36</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Data Development Worldwide</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New York</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datadw.com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25.0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25.3</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1.2</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4"/>
                  </a:ext>
                </a:extLst>
              </a:tr>
              <a:tr h="325437">
                <a:tc>
                  <a:txBody>
                    <a:bodyPr/>
                    <a:lstStyle/>
                    <a:p>
                      <a:pPr>
                        <a:defRPr sz="1800"/>
                      </a:pPr>
                      <a:r>
                        <a:rPr sz="1000" b="1">
                          <a:solidFill>
                            <a:srgbClr val="CC0000"/>
                          </a:solidFill>
                          <a:latin typeface="+mn-lt"/>
                          <a:ea typeface="+mn-ea"/>
                          <a:cs typeface="+mn-cs"/>
                          <a:sym typeface="Times New Roman"/>
                        </a:rPr>
                        <a:t>   32        39</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C&amp;R Research Services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Chicago</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crresearch.com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23.6</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23.6</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5"/>
                  </a:ext>
                </a:extLst>
              </a:tr>
              <a:tr h="322262">
                <a:tc>
                  <a:txBody>
                    <a:bodyPr/>
                    <a:lstStyle/>
                    <a:p>
                      <a:pPr>
                        <a:defRPr sz="1800"/>
                      </a:pPr>
                      <a:r>
                        <a:rPr sz="1000" b="1">
                          <a:solidFill>
                            <a:srgbClr val="CC0000"/>
                          </a:solidFill>
                          <a:latin typeface="+mn-lt"/>
                          <a:ea typeface="+mn-ea"/>
                          <a:cs typeface="+mn-cs"/>
                          <a:sym typeface="Times New Roman"/>
                        </a:rPr>
                        <a:t>   33        32</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Informa Research Services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Calabasas, Calif.</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informars.com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23.5</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23.5</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6"/>
                  </a:ext>
                </a:extLst>
              </a:tr>
              <a:tr h="325437">
                <a:tc>
                  <a:txBody>
                    <a:bodyPr/>
                    <a:lstStyle/>
                    <a:p>
                      <a:pPr>
                        <a:defRPr sz="1800"/>
                      </a:pPr>
                      <a:r>
                        <a:rPr sz="1000" b="1">
                          <a:solidFill>
                            <a:srgbClr val="CC0000"/>
                          </a:solidFill>
                          <a:latin typeface="+mn-lt"/>
                          <a:ea typeface="+mn-ea"/>
                          <a:cs typeface="+mn-cs"/>
                          <a:sym typeface="Times New Roman"/>
                        </a:rPr>
                        <a:t>   34        31</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National Analysts Worldwide</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Philadelphia</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nationalanalysts.com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23.3</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23.3</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7"/>
                  </a:ext>
                </a:extLst>
              </a:tr>
              <a:tr h="354012">
                <a:tc>
                  <a:txBody>
                    <a:bodyPr/>
                    <a:lstStyle/>
                    <a:p>
                      <a:pPr>
                        <a:defRPr sz="1800"/>
                      </a:pPr>
                      <a:r>
                        <a:rPr sz="1000" b="1">
                          <a:solidFill>
                            <a:srgbClr val="CC0000"/>
                          </a:solidFill>
                          <a:latin typeface="+mn-lt"/>
                          <a:ea typeface="+mn-ea"/>
                          <a:cs typeface="+mn-cs"/>
                          <a:sym typeface="Times New Roman"/>
                        </a:rPr>
                        <a:t>   35        44</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Service Management Group</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Kansas City, Mo.</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servicemanagement.com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22.4</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23.0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2.6</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8"/>
                  </a:ext>
                </a:extLst>
              </a:tr>
              <a:tr h="323850">
                <a:tc>
                  <a:txBody>
                    <a:bodyPr/>
                    <a:lstStyle/>
                    <a:p>
                      <a:pPr>
                        <a:defRPr sz="1800"/>
                      </a:pPr>
                      <a:r>
                        <a:rPr sz="1000" b="1">
                          <a:solidFill>
                            <a:srgbClr val="CC0000"/>
                          </a:solidFill>
                          <a:latin typeface="+mn-lt"/>
                          <a:ea typeface="+mn-ea"/>
                          <a:cs typeface="+mn-cs"/>
                          <a:sym typeface="Times New Roman"/>
                        </a:rPr>
                        <a:t>   36        34</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Market Probe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Milwaukee</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marketprobe.com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21.7</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41.4</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47.6</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09"/>
                  </a:ext>
                </a:extLst>
              </a:tr>
              <a:tr h="323850">
                <a:tc>
                  <a:txBody>
                    <a:bodyPr/>
                    <a:lstStyle/>
                    <a:p>
                      <a:pPr>
                        <a:defRPr sz="1800"/>
                      </a:pPr>
                      <a:r>
                        <a:rPr sz="1000" b="1">
                          <a:solidFill>
                            <a:srgbClr val="CC0000"/>
                          </a:solidFill>
                          <a:latin typeface="+mn-lt"/>
                          <a:ea typeface="+mn-ea"/>
                          <a:cs typeface="+mn-cs"/>
                          <a:sym typeface="Times New Roman"/>
                        </a:rPr>
                        <a:t>   37        —</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Hitwise</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New York</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hitwise.com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21.6</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49.9</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56.7</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0"/>
                  </a:ext>
                </a:extLst>
              </a:tr>
              <a:tr h="323850">
                <a:tc>
                  <a:txBody>
                    <a:bodyPr/>
                    <a:lstStyle/>
                    <a:p>
                      <a:pPr>
                        <a:defRPr sz="1800"/>
                      </a:pPr>
                      <a:r>
                        <a:rPr sz="1000" b="1">
                          <a:solidFill>
                            <a:srgbClr val="CC0000"/>
                          </a:solidFill>
                          <a:latin typeface="+mn-lt"/>
                          <a:ea typeface="+mn-ea"/>
                          <a:cs typeface="+mn-cs"/>
                          <a:sym typeface="Times New Roman"/>
                        </a:rPr>
                        <a:t>   38        42</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Walker Information</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Indianapolis</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walkerinfo.com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21.2</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25.5</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16.9</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1"/>
                  </a:ext>
                </a:extLst>
              </a:tr>
              <a:tr h="323850">
                <a:tc>
                  <a:txBody>
                    <a:bodyPr/>
                    <a:lstStyle/>
                    <a:p>
                      <a:pPr>
                        <a:defRPr sz="1800"/>
                      </a:pPr>
                      <a:r>
                        <a:rPr sz="1000" b="1">
                          <a:solidFill>
                            <a:srgbClr val="CC0000"/>
                          </a:solidFill>
                          <a:latin typeface="+mn-lt"/>
                          <a:ea typeface="+mn-ea"/>
                          <a:cs typeface="+mn-cs"/>
                          <a:sym typeface="Times New Roman"/>
                        </a:rPr>
                        <a:t>   39        43</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KS&amp;R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Syracuse, N.Y.</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ksrinc.com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17.1</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21.0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18.6</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2"/>
                  </a:ext>
                </a:extLst>
              </a:tr>
              <a:tr h="323850">
                <a:tc>
                  <a:txBody>
                    <a:bodyPr/>
                    <a:lstStyle/>
                    <a:p>
                      <a:pPr>
                        <a:defRPr sz="1800"/>
                      </a:pPr>
                      <a:r>
                        <a:rPr sz="1000" b="1">
                          <a:solidFill>
                            <a:srgbClr val="CC0000"/>
                          </a:solidFill>
                          <a:latin typeface="+mn-lt"/>
                          <a:ea typeface="+mn-ea"/>
                          <a:cs typeface="+mn-cs"/>
                          <a:sym typeface="Times New Roman"/>
                        </a:rPr>
                        <a:t>   40        47</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Bellomy Research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Winston-Salem, 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bellomyresearch.com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16.7</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16.7</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3"/>
                  </a:ext>
                </a:extLst>
              </a:tr>
              <a:tr h="338137">
                <a:tc>
                  <a:txBody>
                    <a:bodyPr/>
                    <a:lstStyle/>
                    <a:p>
                      <a:pPr>
                        <a:defRPr sz="1800"/>
                      </a:pPr>
                      <a:r>
                        <a:rPr sz="1000" b="1">
                          <a:solidFill>
                            <a:srgbClr val="CC0000"/>
                          </a:solidFill>
                          <a:latin typeface="+mn-lt"/>
                          <a:ea typeface="+mn-ea"/>
                          <a:cs typeface="+mn-cs"/>
                          <a:sym typeface="Times New Roman"/>
                        </a:rPr>
                        <a:t>   41        46</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MarketVision Research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Cincinnati</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marketvisionresearch.com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16.4</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16.4</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4"/>
                  </a:ext>
                </a:extLst>
              </a:tr>
              <a:tr h="322262">
                <a:tc>
                  <a:txBody>
                    <a:bodyPr/>
                    <a:lstStyle/>
                    <a:p>
                      <a:pPr>
                        <a:defRPr sz="1800"/>
                      </a:pPr>
                      <a:r>
                        <a:rPr sz="1000" b="1">
                          <a:solidFill>
                            <a:srgbClr val="CC0000"/>
                          </a:solidFill>
                          <a:latin typeface="+mn-lt"/>
                          <a:ea typeface="+mn-ea"/>
                          <a:cs typeface="+mn-cs"/>
                          <a:sym typeface="Times New Roman"/>
                        </a:rPr>
                        <a:t>   42        28</a:t>
                      </a:r>
                    </a:p>
                  </a:txBody>
                  <a:tcPr marL="45720" marR="45720" anchor="b" horzOverflow="overflow">
                    <a:lnL w="12700">
                      <a:solidFill>
                        <a:srgbClr val="000000"/>
                      </a:solidFill>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Public Opinion Strategies</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Alexandra, Va.</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pos.org</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15.5</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15.5</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solidFill>
                        <a:srgbClr val="000000"/>
                      </a:solidFill>
                    </a:lnR>
                    <a:lnT w="12700">
                      <a:miter lim="400000"/>
                    </a:lnT>
                    <a:lnB w="12700">
                      <a:miter lim="400000"/>
                    </a:lnB>
                    <a:noFill/>
                  </a:tcPr>
                </a:tc>
                <a:extLst>
                  <a:ext uri="{0D108BD9-81ED-4DB2-BD59-A6C34878D82A}">
                    <a16:rowId xmlns:a16="http://schemas.microsoft.com/office/drawing/2014/main" val="10015"/>
                  </a:ext>
                </a:extLst>
              </a:tr>
            </a:tbl>
          </a:graphicData>
        </a:graphic>
      </p:graphicFrame>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00"/>
                                        </p:tgtEl>
                                        <p:attrNameLst>
                                          <p:attrName>style.visibility</p:attrName>
                                        </p:attrNameLst>
                                      </p:cBhvr>
                                      <p:to>
                                        <p:strVal val="visible"/>
                                      </p:to>
                                    </p:set>
                                    <p:anim calcmode="lin" valueType="num">
                                      <p:cBhvr>
                                        <p:cTn id="7" dur="500" fill="hold"/>
                                        <p:tgtEl>
                                          <p:spTgt spid="600"/>
                                        </p:tgtEl>
                                        <p:attrNameLst>
                                          <p:attrName>ppt_x</p:attrName>
                                        </p:attrNameLst>
                                      </p:cBhvr>
                                      <p:tavLst>
                                        <p:tav tm="0">
                                          <p:val>
                                            <p:strVal val="0-#ppt_w/2"/>
                                          </p:val>
                                        </p:tav>
                                        <p:tav tm="100000">
                                          <p:val>
                                            <p:strVal val="#ppt_x"/>
                                          </p:val>
                                        </p:tav>
                                      </p:tavLst>
                                    </p:anim>
                                    <p:anim calcmode="lin" valueType="num">
                                      <p:cBhvr>
                                        <p:cTn id="8" dur="500" fill="hold"/>
                                        <p:tgtEl>
                                          <p:spTgt spid="60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01"/>
                                        </p:tgtEl>
                                        <p:attrNameLst>
                                          <p:attrName>style.visibility</p:attrName>
                                        </p:attrNameLst>
                                      </p:cBhvr>
                                      <p:to>
                                        <p:strVal val="visible"/>
                                      </p:to>
                                    </p:set>
                                    <p:anim calcmode="lin" valueType="num">
                                      <p:cBhvr>
                                        <p:cTn id="12" dur="500" fill="hold"/>
                                        <p:tgtEl>
                                          <p:spTgt spid="601"/>
                                        </p:tgtEl>
                                        <p:attrNameLst>
                                          <p:attrName>ppt_x</p:attrName>
                                        </p:attrNameLst>
                                      </p:cBhvr>
                                      <p:tavLst>
                                        <p:tav tm="0">
                                          <p:val>
                                            <p:strVal val="0-#ppt_w/2"/>
                                          </p:val>
                                        </p:tav>
                                        <p:tav tm="100000">
                                          <p:val>
                                            <p:strVal val="#ppt_x"/>
                                          </p:val>
                                        </p:tav>
                                      </p:tavLst>
                                    </p:anim>
                                    <p:anim calcmode="lin" valueType="num">
                                      <p:cBhvr>
                                        <p:cTn id="13" dur="500" fill="hold"/>
                                        <p:tgtEl>
                                          <p:spTgt spid="6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 grpId="0" animBg="1" advAuto="0"/>
      <p:bldP spid="601"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27</a:t>
            </a:fld>
            <a:endParaRPr/>
          </a:p>
        </p:txBody>
      </p:sp>
      <p:grpSp>
        <p:nvGrpSpPr>
          <p:cNvPr id="607" name="Group"/>
          <p:cNvGrpSpPr/>
          <p:nvPr/>
        </p:nvGrpSpPr>
        <p:grpSpPr>
          <a:xfrm>
            <a:off x="0" y="325437"/>
            <a:ext cx="8991600" cy="461837"/>
            <a:chOff x="0" y="0"/>
            <a:chExt cx="8991599" cy="461836"/>
          </a:xfrm>
        </p:grpSpPr>
        <p:sp>
          <p:nvSpPr>
            <p:cNvPr id="605" name="U.S. Rank          Organization                    Headquarters      Website        U.S.  Global                    Non-U.S."/>
            <p:cNvSpPr txBox="1"/>
            <p:nvPr/>
          </p:nvSpPr>
          <p:spPr>
            <a:xfrm>
              <a:off x="50800" y="0"/>
              <a:ext cx="8940800" cy="4364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l">
                <a:tabLst>
                  <a:tab pos="381000" algn="l"/>
                  <a:tab pos="762000" algn="l"/>
                  <a:tab pos="2857500" algn="l"/>
                  <a:tab pos="4292600" algn="l"/>
                  <a:tab pos="6096000" algn="l"/>
                  <a:tab pos="7048500" algn="l"/>
                  <a:tab pos="8191500" algn="l"/>
                </a:tabLst>
                <a:defRPr sz="1000">
                  <a:solidFill>
                    <a:srgbClr val="800080"/>
                  </a:solidFill>
                  <a:latin typeface="Geneva"/>
                  <a:ea typeface="Geneva"/>
                  <a:cs typeface="Geneva"/>
                  <a:sym typeface="Geneva"/>
                </a:defRPr>
              </a:lvl1pPr>
            </a:lstStyle>
            <a:p>
              <a:r>
                <a:t>U.S.	Rank	         Organization                    Headquarters	     Website	       U.S.	 Global                    Non-U.S.</a:t>
              </a:r>
            </a:p>
          </p:txBody>
        </p:sp>
        <p:sp>
          <p:nvSpPr>
            <p:cNvPr id="606" name="2007 2006"/>
            <p:cNvSpPr txBox="1"/>
            <p:nvPr/>
          </p:nvSpPr>
          <p:spPr>
            <a:xfrm>
              <a:off x="0" y="203200"/>
              <a:ext cx="866016" cy="2586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l">
                <a:defRPr sz="1000">
                  <a:solidFill>
                    <a:srgbClr val="800080"/>
                  </a:solidFill>
                  <a:latin typeface="Geneva"/>
                  <a:ea typeface="Geneva"/>
                  <a:cs typeface="Geneva"/>
                  <a:sym typeface="Geneva"/>
                </a:defRPr>
              </a:lvl1pPr>
            </a:lstStyle>
            <a:p>
              <a:r>
                <a:t> 2007 2006</a:t>
              </a:r>
            </a:p>
          </p:txBody>
        </p:sp>
      </p:grpSp>
      <p:sp>
        <p:nvSpPr>
          <p:cNvPr id="608" name="Table 1.2 Top 50 U.S. Marketing Research Firms (Cont…)"/>
          <p:cNvSpPr txBox="1"/>
          <p:nvPr/>
        </p:nvSpPr>
        <p:spPr>
          <a:xfrm>
            <a:off x="-1" y="-302578"/>
            <a:ext cx="9144002" cy="7391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spAutoFit/>
          </a:bodyPr>
          <a:lstStyle/>
          <a:p>
            <a:pPr algn="l">
              <a:defRPr sz="1800" b="1">
                <a:solidFill>
                  <a:srgbClr val="994D00"/>
                </a:solidFill>
              </a:defRPr>
            </a:pPr>
            <a:r>
              <a:t>Table 1.2</a:t>
            </a:r>
            <a:r>
              <a:rPr>
                <a:solidFill>
                  <a:srgbClr val="E57300"/>
                </a:solidFill>
              </a:rPr>
              <a:t> </a:t>
            </a:r>
            <a:r>
              <a:rPr sz="2800">
                <a:solidFill>
                  <a:srgbClr val="E57300"/>
                </a:solidFill>
              </a:rPr>
              <a:t>Top 50 U.S. Marketing Research Firms </a:t>
            </a:r>
            <a:r>
              <a:rPr sz="1400">
                <a:solidFill>
                  <a:srgbClr val="E57300"/>
                </a:solidFill>
              </a:rPr>
              <a:t>(Cont…)</a:t>
            </a:r>
          </a:p>
        </p:txBody>
      </p:sp>
      <p:graphicFrame>
        <p:nvGraphicFramePr>
          <p:cNvPr id="609" name="Table"/>
          <p:cNvGraphicFramePr/>
          <p:nvPr/>
        </p:nvGraphicFramePr>
        <p:xfrm>
          <a:off x="0" y="893762"/>
          <a:ext cx="9144000" cy="4533901"/>
        </p:xfrm>
        <a:graphic>
          <a:graphicData uri="http://schemas.openxmlformats.org/drawingml/2006/table">
            <a:tbl>
              <a:tblPr>
                <a:tableStyleId>{4C3C2611-4C71-4FC5-86AE-919BDF0F9419}</a:tableStyleId>
              </a:tblPr>
              <a:tblGrid>
                <a:gridCol w="693737">
                  <a:extLst>
                    <a:ext uri="{9D8B030D-6E8A-4147-A177-3AD203B41FA5}">
                      <a16:colId xmlns:a16="http://schemas.microsoft.com/office/drawing/2014/main" val="20000"/>
                    </a:ext>
                  </a:extLst>
                </a:gridCol>
                <a:gridCol w="1909762">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2308225">
                  <a:extLst>
                    <a:ext uri="{9D8B030D-6E8A-4147-A177-3AD203B41FA5}">
                      <a16:colId xmlns:a16="http://schemas.microsoft.com/office/drawing/2014/main" val="20003"/>
                    </a:ext>
                  </a:extLst>
                </a:gridCol>
                <a:gridCol w="979487">
                  <a:extLst>
                    <a:ext uri="{9D8B030D-6E8A-4147-A177-3AD203B41FA5}">
                      <a16:colId xmlns:a16="http://schemas.microsoft.com/office/drawing/2014/main" val="20004"/>
                    </a:ext>
                  </a:extLst>
                </a:gridCol>
                <a:gridCol w="1162050">
                  <a:extLst>
                    <a:ext uri="{9D8B030D-6E8A-4147-A177-3AD203B41FA5}">
                      <a16:colId xmlns:a16="http://schemas.microsoft.com/office/drawing/2014/main" val="20005"/>
                    </a:ext>
                  </a:extLst>
                </a:gridCol>
                <a:gridCol w="846137">
                  <a:extLst>
                    <a:ext uri="{9D8B030D-6E8A-4147-A177-3AD203B41FA5}">
                      <a16:colId xmlns:a16="http://schemas.microsoft.com/office/drawing/2014/main" val="20006"/>
                    </a:ext>
                  </a:extLst>
                </a:gridCol>
              </a:tblGrid>
              <a:tr h="273050">
                <a:tc>
                  <a:txBody>
                    <a:bodyPr/>
                    <a:lstStyle/>
                    <a:p>
                      <a:pPr>
                        <a:defRPr sz="1800"/>
                      </a:pPr>
                      <a:r>
                        <a:rPr sz="1000" b="1">
                          <a:solidFill>
                            <a:srgbClr val="CC0000"/>
                          </a:solidFill>
                          <a:latin typeface="+mn-lt"/>
                          <a:ea typeface="+mn-ea"/>
                          <a:cs typeface="+mn-cs"/>
                          <a:sym typeface="Times New Roman"/>
                        </a:rPr>
                        <a:t> 43     —</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Compete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Boston</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compete.com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14.9</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14.9</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r h="273050">
                <a:tc>
                  <a:txBody>
                    <a:bodyPr/>
                    <a:lstStyle/>
                    <a:p>
                      <a:pPr>
                        <a:defRPr sz="1800"/>
                      </a:pPr>
                      <a:r>
                        <a:rPr sz="1000" b="1">
                          <a:solidFill>
                            <a:srgbClr val="CC0000"/>
                          </a:solidFill>
                          <a:latin typeface="+mn-lt"/>
                          <a:ea typeface="+mn-ea"/>
                          <a:cs typeface="+mn-cs"/>
                          <a:sym typeface="Times New Roman"/>
                        </a:rPr>
                        <a:t>  44      45</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Savitz Research Companies</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Dallas</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savitzresearch.com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14.8</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14.8</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1"/>
                  </a:ext>
                </a:extLst>
              </a:tr>
              <a:tr h="396875">
                <a:tc>
                  <a:txBody>
                    <a:bodyPr/>
                    <a:lstStyle/>
                    <a:p>
                      <a:pPr>
                        <a:defRPr sz="1800"/>
                      </a:pPr>
                      <a:r>
                        <a:rPr sz="1000" b="1">
                          <a:solidFill>
                            <a:srgbClr val="CC0000"/>
                          </a:solidFill>
                          <a:latin typeface="+mn-lt"/>
                          <a:ea typeface="+mn-ea"/>
                          <a:cs typeface="+mn-cs"/>
                          <a:sym typeface="Times New Roman"/>
                        </a:rPr>
                        <a:t>   45     48</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RDA Group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Bloomfield Hills, Mich.</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rdagroup.com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13.7</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16.8</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18.5</a:t>
                      </a:r>
                    </a:p>
                  </a:txBody>
                  <a:tcPr marL="45720" marR="45720" anchor="b"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2"/>
                  </a:ext>
                </a:extLst>
              </a:tr>
              <a:tr h="395287">
                <a:tc>
                  <a:txBody>
                    <a:bodyPr/>
                    <a:lstStyle/>
                    <a:p>
                      <a:pPr>
                        <a:defRPr sz="1800"/>
                      </a:pPr>
                      <a:r>
                        <a:rPr sz="1000" b="1">
                          <a:solidFill>
                            <a:srgbClr val="CC0000"/>
                          </a:solidFill>
                          <a:latin typeface="+mn-lt"/>
                          <a:ea typeface="+mn-ea"/>
                          <a:cs typeface="+mn-cs"/>
                          <a:sym typeface="Times New Roman"/>
                        </a:rPr>
                        <a:t>   46     —</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Gongos Research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Auburn Hills, Mich.</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gongos.com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13.3</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13.3</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3"/>
                  </a:ext>
                </a:extLst>
              </a:tr>
              <a:tr h="274637">
                <a:tc>
                  <a:txBody>
                    <a:bodyPr/>
                    <a:lstStyle/>
                    <a:p>
                      <a:pPr>
                        <a:defRPr sz="1800"/>
                      </a:pPr>
                      <a:r>
                        <a:rPr sz="1000" b="1">
                          <a:solidFill>
                            <a:srgbClr val="CC0000"/>
                          </a:solidFill>
                          <a:latin typeface="+mn-lt"/>
                          <a:ea typeface="+mn-ea"/>
                          <a:cs typeface="+mn-cs"/>
                          <a:sym typeface="Times New Roman"/>
                        </a:rPr>
                        <a:t>   47     —</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Q Research Solutions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Old Bridge, N.J.</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whoisq.com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13.0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13.2</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1.5</a:t>
                      </a:r>
                    </a:p>
                  </a:txBody>
                  <a:tcPr marL="45720" marR="45720" anchor="b"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4"/>
                  </a:ext>
                </a:extLst>
              </a:tr>
              <a:tr h="273050">
                <a:tc>
                  <a:txBody>
                    <a:bodyPr/>
                    <a:lstStyle/>
                    <a:p>
                      <a:pPr>
                        <a:defRPr sz="1800"/>
                      </a:pPr>
                      <a:r>
                        <a:rPr sz="1000" b="1">
                          <a:solidFill>
                            <a:srgbClr val="CC0000"/>
                          </a:solidFill>
                          <a:latin typeface="+mn-lt"/>
                          <a:ea typeface="+mn-ea"/>
                          <a:cs typeface="+mn-cs"/>
                          <a:sym typeface="Times New Roman"/>
                        </a:rPr>
                        <a:t>   48     49</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Marketing Analysts Inc.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Charleston, S.C.</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marketinganalysts.com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12.8</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13.6</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5.9</a:t>
                      </a:r>
                    </a:p>
                  </a:txBody>
                  <a:tcPr marL="45720" marR="45720" anchor="b"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5"/>
                  </a:ext>
                </a:extLst>
              </a:tr>
              <a:tr h="395287">
                <a:tc>
                  <a:txBody>
                    <a:bodyPr/>
                    <a:lstStyle/>
                    <a:p>
                      <a:pPr>
                        <a:defRPr sz="1800"/>
                      </a:pPr>
                      <a:r>
                        <a:rPr sz="1000" b="1">
                          <a:solidFill>
                            <a:srgbClr val="CC0000"/>
                          </a:solidFill>
                          <a:latin typeface="+mn-lt"/>
                          <a:ea typeface="+mn-ea"/>
                          <a:cs typeface="+mn-cs"/>
                          <a:sym typeface="Times New Roman"/>
                        </a:rPr>
                        <a:t>   49     50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RTi Market Research &amp; Brand Strategy</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Stamford, Conn.</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rtiresearch.com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12.2</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12.2</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
                      </a:r>
                    </a:p>
                  </a:txBody>
                  <a:tcPr marL="45720" marR="45720" anchor="b"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6"/>
                  </a:ext>
                </a:extLst>
              </a:tr>
              <a:tr h="274637">
                <a:tc>
                  <a:txBody>
                    <a:bodyPr/>
                    <a:lstStyle/>
                    <a:p>
                      <a:pPr>
                        <a:defRPr sz="1800"/>
                      </a:pPr>
                      <a:r>
                        <a:rPr sz="1000" b="1">
                          <a:solidFill>
                            <a:srgbClr val="CC0000"/>
                          </a:solidFill>
                          <a:latin typeface="+mn-lt"/>
                          <a:ea typeface="+mn-ea"/>
                          <a:cs typeface="+mn-cs"/>
                          <a:sym typeface="Times New Roman"/>
                        </a:rPr>
                        <a:t>   50     —</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The Link Group</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Atlanta</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the-link-group.com</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11.9</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13.3</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10.5</a:t>
                      </a:r>
                    </a:p>
                  </a:txBody>
                  <a:tcPr marL="45720" marR="45720" anchor="b"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7"/>
                  </a:ext>
                </a:extLst>
              </a:tr>
              <a:tr h="244475">
                <a:tc>
                  <a:txBody>
                    <a:bodyPr/>
                    <a:lstStyle/>
                    <a:p>
                      <a:pPr algn="l">
                        <a:defRPr sz="1000" b="1">
                          <a:solidFill>
                            <a:srgbClr val="CC0000"/>
                          </a:solidFill>
                          <a:latin typeface="+mn-lt"/>
                          <a:ea typeface="+mn-ea"/>
                          <a:cs typeface="+mn-cs"/>
                          <a:sym typeface="Times New Roman"/>
                        </a:defRPr>
                      </a:pPr>
                      <a:endParaRPr/>
                    </a:p>
                  </a:txBody>
                  <a:tcPr marL="45720" marR="45720" anchor="b" horzOverflow="overflow">
                    <a:lnL w="12700">
                      <a:miter lim="400000"/>
                    </a:lnL>
                    <a:lnR w="12700">
                      <a:miter lim="400000"/>
                    </a:lnR>
                    <a:lnT w="12700">
                      <a:miter lim="400000"/>
                    </a:lnT>
                    <a:lnB w="12700">
                      <a:miter lim="400000"/>
                    </a:lnB>
                    <a:noFill/>
                  </a:tcPr>
                </a:tc>
                <a:tc>
                  <a:txBody>
                    <a:bodyPr/>
                    <a:lstStyle/>
                    <a:p>
                      <a:pPr algn="l">
                        <a:defRPr sz="1000" b="1">
                          <a:solidFill>
                            <a:srgbClr val="CC0000"/>
                          </a:solidFill>
                          <a:latin typeface="+mn-lt"/>
                          <a:ea typeface="+mn-ea"/>
                          <a:cs typeface="+mn-cs"/>
                          <a:sym typeface="Times New Roman"/>
                        </a:defRPr>
                      </a:pPr>
                      <a:endParaRPr/>
                    </a:p>
                  </a:txBody>
                  <a:tcPr marL="45720" marR="45720" anchor="b" horzOverflow="overflow">
                    <a:lnL w="12700">
                      <a:miter lim="400000"/>
                    </a:lnL>
                    <a:lnR w="12700">
                      <a:miter lim="400000"/>
                    </a:lnR>
                    <a:lnT w="12700">
                      <a:miter lim="400000"/>
                    </a:lnT>
                    <a:lnB w="12700">
                      <a:miter lim="400000"/>
                    </a:lnB>
                    <a:noFill/>
                  </a:tcPr>
                </a:tc>
                <a:tc>
                  <a:txBody>
                    <a:bodyPr/>
                    <a:lstStyle/>
                    <a:p>
                      <a:pPr algn="l">
                        <a:defRPr sz="1000" b="1">
                          <a:solidFill>
                            <a:srgbClr val="CC0000"/>
                          </a:solidFill>
                          <a:latin typeface="+mn-lt"/>
                          <a:ea typeface="+mn-ea"/>
                          <a:cs typeface="+mn-cs"/>
                          <a:sym typeface="Times New Roman"/>
                        </a:defRPr>
                      </a:pPr>
                      <a:endParaRPr/>
                    </a:p>
                  </a:txBody>
                  <a:tcPr marL="45720" marR="45720" anchor="b" horzOverflow="overflow">
                    <a:lnL w="12700">
                      <a:miter lim="400000"/>
                    </a:lnL>
                    <a:lnR w="12700">
                      <a:miter lim="400000"/>
                    </a:lnR>
                    <a:lnT w="12700">
                      <a:miter lim="400000"/>
                    </a:lnT>
                    <a:lnB w="12700">
                      <a:miter lim="400000"/>
                    </a:lnB>
                    <a:noFill/>
                  </a:tcPr>
                </a:tc>
                <a:tc>
                  <a:txBody>
                    <a:bodyPr/>
                    <a:lstStyle/>
                    <a:p>
                      <a:pPr algn="l">
                        <a:defRPr sz="1000" b="1">
                          <a:solidFill>
                            <a:srgbClr val="CC0000"/>
                          </a:solidFill>
                          <a:latin typeface="+mn-lt"/>
                          <a:ea typeface="+mn-ea"/>
                          <a:cs typeface="+mn-cs"/>
                          <a:sym typeface="Times New Roman"/>
                        </a:defRPr>
                      </a:pPr>
                      <a:endParaRPr/>
                    </a:p>
                  </a:txBody>
                  <a:tcPr marL="45720" marR="45720" anchor="b" horzOverflow="overflow">
                    <a:lnL w="12700">
                      <a:miter lim="400000"/>
                    </a:lnL>
                    <a:lnR w="12700">
                      <a:miter lim="400000"/>
                    </a:lnR>
                    <a:lnT w="12700">
                      <a:miter lim="400000"/>
                    </a:lnT>
                    <a:lnB w="12700">
                      <a:miter lim="400000"/>
                    </a:lnB>
                    <a:noFill/>
                  </a:tcPr>
                </a:tc>
                <a:tc>
                  <a:txBody>
                    <a:bodyPr/>
                    <a:lstStyle/>
                    <a:p>
                      <a:pPr algn="l">
                        <a:defRPr sz="1000" b="1">
                          <a:solidFill>
                            <a:srgbClr val="CC0000"/>
                          </a:solidFill>
                          <a:latin typeface="+mn-lt"/>
                          <a:ea typeface="+mn-ea"/>
                          <a:cs typeface="+mn-cs"/>
                          <a:sym typeface="Times New Roman"/>
                        </a:defRPr>
                      </a:pPr>
                      <a:endParaRPr/>
                    </a:p>
                  </a:txBody>
                  <a:tcPr marL="45720" marR="45720" anchor="b" horzOverflow="overflow">
                    <a:lnL w="12700">
                      <a:miter lim="400000"/>
                    </a:lnL>
                    <a:lnR w="12700">
                      <a:miter lim="400000"/>
                    </a:lnR>
                    <a:lnT w="12700">
                      <a:miter lim="400000"/>
                    </a:lnT>
                    <a:lnB w="12700">
                      <a:miter lim="400000"/>
                    </a:lnB>
                    <a:noFill/>
                  </a:tcPr>
                </a:tc>
                <a:tc>
                  <a:txBody>
                    <a:bodyPr/>
                    <a:lstStyle/>
                    <a:p>
                      <a:pPr algn="l">
                        <a:defRPr sz="1000" b="1">
                          <a:solidFill>
                            <a:srgbClr val="CC0000"/>
                          </a:solidFill>
                          <a:latin typeface="+mn-lt"/>
                          <a:ea typeface="+mn-ea"/>
                          <a:cs typeface="+mn-cs"/>
                          <a:sym typeface="Times New Roman"/>
                        </a:defRPr>
                      </a:pPr>
                      <a:endParaRPr/>
                    </a:p>
                  </a:txBody>
                  <a:tcPr marL="45720" marR="45720" anchor="b" horzOverflow="overflow">
                    <a:lnL w="12700">
                      <a:miter lim="400000"/>
                    </a:lnL>
                    <a:lnR w="12700">
                      <a:miter lim="400000"/>
                    </a:lnR>
                    <a:lnT w="12700">
                      <a:miter lim="400000"/>
                    </a:lnT>
                    <a:lnB w="12700">
                      <a:miter lim="400000"/>
                    </a:lnB>
                    <a:noFill/>
                  </a:tcPr>
                </a:tc>
                <a:tc>
                  <a:txBody>
                    <a:bodyPr/>
                    <a:lstStyle/>
                    <a:p>
                      <a:pPr algn="l">
                        <a:defRPr sz="1000" b="1">
                          <a:solidFill>
                            <a:srgbClr val="CC0000"/>
                          </a:solidFill>
                          <a:latin typeface="+mn-lt"/>
                          <a:ea typeface="+mn-ea"/>
                          <a:cs typeface="+mn-cs"/>
                          <a:sym typeface="Times New Roman"/>
                        </a:defRPr>
                      </a:pPr>
                      <a:endParaRPr/>
                    </a:p>
                  </a:txBody>
                  <a:tcPr marL="45720" marR="45720" anchor="b"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8"/>
                  </a:ext>
                </a:extLst>
              </a:tr>
              <a:tr h="577850">
                <a:tc>
                  <a:txBody>
                    <a:bodyPr/>
                    <a:lstStyle/>
                    <a:p>
                      <a:pPr algn="l">
                        <a:defRPr sz="1000" b="1">
                          <a:solidFill>
                            <a:srgbClr val="CC0000"/>
                          </a:solidFill>
                          <a:latin typeface="+mn-lt"/>
                          <a:ea typeface="+mn-ea"/>
                          <a:cs typeface="+mn-cs"/>
                          <a:sym typeface="Times New Roman"/>
                        </a:defRPr>
                      </a:pPr>
                      <a:endParaRPr/>
                    </a:p>
                  </a:txBody>
                  <a:tcPr marL="45720" marR="45720" anchor="b" horzOverflow="overflow">
                    <a:lnL w="12700">
                      <a:miter lim="400000"/>
                    </a:lnL>
                    <a:lnR w="12700">
                      <a:miter lim="400000"/>
                    </a:lnR>
                    <a:lnT w="12700">
                      <a:miter lim="400000"/>
                    </a:lnT>
                    <a:lnB w="12700">
                      <a:miter lim="400000"/>
                    </a:lnB>
                    <a:noFill/>
                  </a:tcPr>
                </a:tc>
                <a:tc>
                  <a:txBody>
                    <a:bodyPr/>
                    <a:lstStyle/>
                    <a:p>
                      <a:pPr algn="l">
                        <a:defRPr sz="1000" b="1">
                          <a:solidFill>
                            <a:srgbClr val="CC0000"/>
                          </a:solidFill>
                          <a:latin typeface="+mn-lt"/>
                          <a:ea typeface="+mn-ea"/>
                          <a:cs typeface="+mn-cs"/>
                          <a:sym typeface="Times New Roman"/>
                        </a:defRPr>
                      </a:pPr>
                      <a:endParaRPr/>
                    </a:p>
                  </a:txBody>
                  <a:tcPr marL="45720" marR="45720" anchor="b" horzOverflow="overflow">
                    <a:lnL w="12700">
                      <a:miter lim="400000"/>
                    </a:lnL>
                    <a:lnR w="12700">
                      <a:miter lim="400000"/>
                    </a:lnR>
                    <a:lnT w="12700">
                      <a:miter lim="400000"/>
                    </a:lnT>
                    <a:lnB w="12700">
                      <a:miter lim="400000"/>
                    </a:lnB>
                    <a:noFill/>
                  </a:tcPr>
                </a:tc>
                <a:tc>
                  <a:txBody>
                    <a:bodyPr/>
                    <a:lstStyle/>
                    <a:p>
                      <a:pPr algn="l">
                        <a:defRPr sz="1000" b="1">
                          <a:solidFill>
                            <a:srgbClr val="CC0000"/>
                          </a:solidFill>
                          <a:latin typeface="+mn-lt"/>
                          <a:ea typeface="+mn-ea"/>
                          <a:cs typeface="+mn-cs"/>
                          <a:sym typeface="Times New Roman"/>
                        </a:defRPr>
                      </a:pPr>
                      <a:endParaRPr/>
                    </a:p>
                  </a:txBody>
                  <a:tcPr marL="45720" marR="45720" anchor="b" horzOverflow="overflow">
                    <a:lnL w="12700">
                      <a:miter lim="400000"/>
                    </a:lnL>
                    <a:lnR w="12700">
                      <a:miter lim="400000"/>
                    </a:lnR>
                    <a:lnT w="12700">
                      <a:miter lim="400000"/>
                    </a:lnT>
                    <a:lnB w="12700">
                      <a:miter lim="400000"/>
                    </a:lnB>
                    <a:noFill/>
                  </a:tcPr>
                </a:tc>
                <a:tc>
                  <a:txBody>
                    <a:bodyPr/>
                    <a:lstStyle/>
                    <a:p>
                      <a:pPr algn="r">
                        <a:defRPr sz="1800"/>
                      </a:pPr>
                      <a:r>
                        <a:rPr sz="1000" b="1">
                          <a:solidFill>
                            <a:srgbClr val="CC0000"/>
                          </a:solidFill>
                          <a:latin typeface="+mn-lt"/>
                          <a:ea typeface="+mn-ea"/>
                          <a:cs typeface="+mn-cs"/>
                          <a:sym typeface="Times New Roman"/>
                        </a:rPr>
                        <a:t>Total</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$7.828.7</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$17,638.0 </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55.6%</a:t>
                      </a:r>
                    </a:p>
                  </a:txBody>
                  <a:tcPr marL="45720" marR="45720" anchor="b"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9"/>
                  </a:ext>
                </a:extLst>
              </a:tr>
              <a:tr h="577850">
                <a:tc>
                  <a:txBody>
                    <a:bodyPr/>
                    <a:lstStyle/>
                    <a:p>
                      <a:pPr algn="l">
                        <a:defRPr sz="1000" b="1">
                          <a:solidFill>
                            <a:srgbClr val="CC0000"/>
                          </a:solidFill>
                          <a:latin typeface="+mn-lt"/>
                          <a:ea typeface="+mn-ea"/>
                          <a:cs typeface="+mn-cs"/>
                          <a:sym typeface="Times New Roman"/>
                        </a:defRPr>
                      </a:pPr>
                      <a:endParaRPr/>
                    </a:p>
                  </a:txBody>
                  <a:tcPr marL="45720" marR="45720" anchor="b" horzOverflow="overflow">
                    <a:lnL w="12700">
                      <a:miter lim="400000"/>
                    </a:lnL>
                    <a:lnR w="12700">
                      <a:miter lim="400000"/>
                    </a:lnR>
                    <a:lnT w="12700">
                      <a:miter lim="400000"/>
                    </a:lnT>
                    <a:lnB w="12700">
                      <a:miter lim="400000"/>
                    </a:lnB>
                    <a:noFill/>
                  </a:tcPr>
                </a:tc>
                <a:tc>
                  <a:txBody>
                    <a:bodyPr/>
                    <a:lstStyle/>
                    <a:p>
                      <a:pPr algn="l">
                        <a:defRPr sz="1000" b="1">
                          <a:solidFill>
                            <a:srgbClr val="CC0000"/>
                          </a:solidFill>
                          <a:latin typeface="+mn-lt"/>
                          <a:ea typeface="+mn-ea"/>
                          <a:cs typeface="+mn-cs"/>
                          <a:sym typeface="Times New Roman"/>
                        </a:defRPr>
                      </a:pPr>
                      <a:endParaRPr/>
                    </a:p>
                  </a:txBody>
                  <a:tcPr marL="45720" marR="45720" anchor="b" horzOverflow="overflow">
                    <a:lnL w="12700">
                      <a:miter lim="400000"/>
                    </a:lnL>
                    <a:lnR w="12700">
                      <a:miter lim="400000"/>
                    </a:lnR>
                    <a:lnT w="12700">
                      <a:miter lim="400000"/>
                    </a:lnT>
                    <a:lnB w="12700">
                      <a:miter lim="400000"/>
                    </a:lnB>
                    <a:noFill/>
                  </a:tcPr>
                </a:tc>
                <a:tc>
                  <a:txBody>
                    <a:bodyPr/>
                    <a:lstStyle/>
                    <a:p>
                      <a:pPr algn="l">
                        <a:defRPr sz="1000" b="1">
                          <a:solidFill>
                            <a:srgbClr val="CC0000"/>
                          </a:solidFill>
                          <a:latin typeface="+mn-lt"/>
                          <a:ea typeface="+mn-ea"/>
                          <a:cs typeface="+mn-cs"/>
                          <a:sym typeface="Times New Roman"/>
                        </a:defRPr>
                      </a:pPr>
                      <a:endParaRPr/>
                    </a:p>
                  </a:txBody>
                  <a:tcPr marL="45720" marR="45720" anchor="b" horzOverflow="overflow">
                    <a:lnL w="12700">
                      <a:miter lim="400000"/>
                    </a:lnL>
                    <a:lnR w="12700">
                      <a:miter lim="400000"/>
                    </a:lnR>
                    <a:lnT w="12700">
                      <a:miter lim="400000"/>
                    </a:lnT>
                    <a:lnB w="12700">
                      <a:miter lim="400000"/>
                    </a:lnB>
                    <a:noFill/>
                  </a:tcPr>
                </a:tc>
                <a:tc>
                  <a:txBody>
                    <a:bodyPr/>
                    <a:lstStyle/>
                    <a:p>
                      <a:pPr algn="r">
                        <a:defRPr sz="1800"/>
                      </a:pPr>
                      <a:r>
                        <a:rPr sz="1000" b="1">
                          <a:solidFill>
                            <a:srgbClr val="CC0000"/>
                          </a:solidFill>
                          <a:latin typeface="+mn-lt"/>
                          <a:ea typeface="+mn-ea"/>
                          <a:cs typeface="+mn-cs"/>
                          <a:sym typeface="Times New Roman"/>
                        </a:rPr>
                        <a:t>All other (150 CASRO companies not included in the Top 50)</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$774.3</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$870.1 </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11.0%</a:t>
                      </a:r>
                    </a:p>
                  </a:txBody>
                  <a:tcPr marL="45720" marR="45720" anchor="b"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10"/>
                  </a:ext>
                </a:extLst>
              </a:tr>
              <a:tr h="577850">
                <a:tc>
                  <a:txBody>
                    <a:bodyPr/>
                    <a:lstStyle/>
                    <a:p>
                      <a:pPr algn="l">
                        <a:defRPr sz="1000" b="1">
                          <a:solidFill>
                            <a:srgbClr val="CC0000"/>
                          </a:solidFill>
                          <a:latin typeface="+mn-lt"/>
                          <a:ea typeface="+mn-ea"/>
                          <a:cs typeface="+mn-cs"/>
                          <a:sym typeface="Times New Roman"/>
                        </a:defRPr>
                      </a:pPr>
                      <a:endParaRPr/>
                    </a:p>
                  </a:txBody>
                  <a:tcPr marL="45720" marR="45720" anchor="b" horzOverflow="overflow">
                    <a:lnL w="12700">
                      <a:miter lim="400000"/>
                    </a:lnL>
                    <a:lnR w="12700">
                      <a:miter lim="400000"/>
                    </a:lnR>
                    <a:lnT w="12700">
                      <a:miter lim="400000"/>
                    </a:lnT>
                    <a:lnB w="12700">
                      <a:miter lim="400000"/>
                    </a:lnB>
                    <a:noFill/>
                  </a:tcPr>
                </a:tc>
                <a:tc>
                  <a:txBody>
                    <a:bodyPr/>
                    <a:lstStyle/>
                    <a:p>
                      <a:pPr algn="l">
                        <a:defRPr sz="1000" b="1">
                          <a:solidFill>
                            <a:srgbClr val="CC0000"/>
                          </a:solidFill>
                          <a:latin typeface="+mn-lt"/>
                          <a:ea typeface="+mn-ea"/>
                          <a:cs typeface="+mn-cs"/>
                          <a:sym typeface="Times New Roman"/>
                        </a:defRPr>
                      </a:pPr>
                      <a:endParaRPr/>
                    </a:p>
                  </a:txBody>
                  <a:tcPr marL="45720" marR="45720" anchor="b" horzOverflow="overflow">
                    <a:lnL w="12700">
                      <a:miter lim="400000"/>
                    </a:lnL>
                    <a:lnR w="12700">
                      <a:miter lim="400000"/>
                    </a:lnR>
                    <a:lnT w="12700">
                      <a:miter lim="400000"/>
                    </a:lnT>
                    <a:lnB w="12700">
                      <a:miter lim="400000"/>
                    </a:lnB>
                    <a:noFill/>
                  </a:tcPr>
                </a:tc>
                <a:tc>
                  <a:txBody>
                    <a:bodyPr/>
                    <a:lstStyle/>
                    <a:p>
                      <a:pPr algn="l">
                        <a:defRPr sz="1000" b="1">
                          <a:solidFill>
                            <a:srgbClr val="CC0000"/>
                          </a:solidFill>
                          <a:latin typeface="+mn-lt"/>
                          <a:ea typeface="+mn-ea"/>
                          <a:cs typeface="+mn-cs"/>
                          <a:sym typeface="Times New Roman"/>
                        </a:defRPr>
                      </a:pPr>
                      <a:endParaRPr/>
                    </a:p>
                  </a:txBody>
                  <a:tcPr marL="45720" marR="45720" anchor="b" horzOverflow="overflow">
                    <a:lnL w="12700">
                      <a:miter lim="400000"/>
                    </a:lnL>
                    <a:lnR w="12700">
                      <a:miter lim="400000"/>
                    </a:lnR>
                    <a:lnT w="12700">
                      <a:miter lim="400000"/>
                    </a:lnT>
                    <a:lnB w="12700">
                      <a:miter lim="400000"/>
                    </a:lnB>
                    <a:noFill/>
                  </a:tcPr>
                </a:tc>
                <a:tc>
                  <a:txBody>
                    <a:bodyPr/>
                    <a:lstStyle/>
                    <a:p>
                      <a:pPr algn="r">
                        <a:defRPr sz="1800"/>
                      </a:pPr>
                      <a:r>
                        <a:rPr sz="1000" b="1">
                          <a:solidFill>
                            <a:srgbClr val="CC0000"/>
                          </a:solidFill>
                          <a:latin typeface="+mn-lt"/>
                          <a:ea typeface="+mn-ea"/>
                          <a:cs typeface="+mn-cs"/>
                          <a:sym typeface="Times New Roman"/>
                        </a:rPr>
                        <a:t>Total (200 companies)</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$8,603.0 </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$18,508.1 </a:t>
                      </a:r>
                    </a:p>
                  </a:txBody>
                  <a:tcPr marL="45720" marR="45720" anchor="b" horzOverflow="overflow">
                    <a:lnL w="12700">
                      <a:miter lim="400000"/>
                    </a:lnL>
                    <a:lnR w="12700">
                      <a:miter lim="400000"/>
                    </a:lnR>
                    <a:lnT w="12700">
                      <a:miter lim="400000"/>
                    </a:lnT>
                    <a:lnB w="12700">
                      <a:miter lim="400000"/>
                    </a:lnB>
                    <a:noFill/>
                  </a:tcPr>
                </a:tc>
                <a:tc>
                  <a:txBody>
                    <a:bodyPr/>
                    <a:lstStyle/>
                    <a:p>
                      <a:pPr>
                        <a:defRPr sz="1800"/>
                      </a:pPr>
                      <a:r>
                        <a:rPr sz="1000" b="1">
                          <a:solidFill>
                            <a:srgbClr val="CC0000"/>
                          </a:solidFill>
                          <a:latin typeface="+mn-lt"/>
                          <a:ea typeface="+mn-ea"/>
                          <a:cs typeface="+mn-cs"/>
                          <a:sym typeface="Times New Roman"/>
                        </a:rPr>
                        <a:t>53.5%</a:t>
                      </a:r>
                    </a:p>
                  </a:txBody>
                  <a:tcPr marL="45720" marR="45720" anchor="b"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11"/>
                  </a:ext>
                </a:extLst>
              </a:tr>
            </a:tbl>
          </a:graphicData>
        </a:graphic>
      </p:graphicFrame>
      <p:sp>
        <p:nvSpPr>
          <p:cNvPr id="610" name="*Estimated by Top 50.  U.S. and worldwide revenue may include nonresearch activities for some companies that are significantly higher. Rate of growth from year to year has been adjusted so as not to include revenue gains or losses from acquisitions or divestitures. Total revenue of 150 survey research companies that provide financial information on a confidential basis to CASRO."/>
          <p:cNvSpPr txBox="1"/>
          <p:nvPr/>
        </p:nvSpPr>
        <p:spPr>
          <a:xfrm>
            <a:off x="-1" y="5445125"/>
            <a:ext cx="9144002" cy="8026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l">
              <a:spcBef>
                <a:spcPts val="1000"/>
              </a:spcBef>
              <a:defRPr sz="1800"/>
            </a:pPr>
            <a:r>
              <a:t>*</a:t>
            </a:r>
            <a:r>
              <a:rPr sz="1000"/>
              <a:t>Estimated by Top 50.  U.S. and worldwide revenue may include nonresearch activities for some companies that are significantly higher. Rate of growth from year to year has been adjusted so as not to include revenue gains or losses from acquisitions or divestitures. Total revenue of 150 survey research companies that provide financial information on a confidential basis to CASRO.</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07"/>
                                        </p:tgtEl>
                                        <p:attrNameLst>
                                          <p:attrName>style.visibility</p:attrName>
                                        </p:attrNameLst>
                                      </p:cBhvr>
                                      <p:to>
                                        <p:strVal val="visible"/>
                                      </p:to>
                                    </p:set>
                                    <p:anim calcmode="lin" valueType="num">
                                      <p:cBhvr>
                                        <p:cTn id="7" dur="500" fill="hold"/>
                                        <p:tgtEl>
                                          <p:spTgt spid="607"/>
                                        </p:tgtEl>
                                        <p:attrNameLst>
                                          <p:attrName>ppt_x</p:attrName>
                                        </p:attrNameLst>
                                      </p:cBhvr>
                                      <p:tavLst>
                                        <p:tav tm="0">
                                          <p:val>
                                            <p:strVal val="0-#ppt_w/2"/>
                                          </p:val>
                                        </p:tav>
                                        <p:tav tm="100000">
                                          <p:val>
                                            <p:strVal val="#ppt_x"/>
                                          </p:val>
                                        </p:tav>
                                      </p:tavLst>
                                    </p:anim>
                                    <p:anim calcmode="lin" valueType="num">
                                      <p:cBhvr>
                                        <p:cTn id="8" dur="500" fill="hold"/>
                                        <p:tgtEl>
                                          <p:spTgt spid="60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08"/>
                                        </p:tgtEl>
                                        <p:attrNameLst>
                                          <p:attrName>style.visibility</p:attrName>
                                        </p:attrNameLst>
                                      </p:cBhvr>
                                      <p:to>
                                        <p:strVal val="visible"/>
                                      </p:to>
                                    </p:set>
                                    <p:anim calcmode="lin" valueType="num">
                                      <p:cBhvr>
                                        <p:cTn id="12" dur="500" fill="hold"/>
                                        <p:tgtEl>
                                          <p:spTgt spid="608"/>
                                        </p:tgtEl>
                                        <p:attrNameLst>
                                          <p:attrName>ppt_x</p:attrName>
                                        </p:attrNameLst>
                                      </p:cBhvr>
                                      <p:tavLst>
                                        <p:tav tm="0">
                                          <p:val>
                                            <p:strVal val="0-#ppt_w/2"/>
                                          </p:val>
                                        </p:tav>
                                        <p:tav tm="100000">
                                          <p:val>
                                            <p:strVal val="#ppt_x"/>
                                          </p:val>
                                        </p:tav>
                                      </p:tavLst>
                                    </p:anim>
                                    <p:anim calcmode="lin" valueType="num">
                                      <p:cBhvr>
                                        <p:cTn id="13" dur="500" fill="hold"/>
                                        <p:tgtEl>
                                          <p:spTgt spid="6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 grpId="0" animBg="1" advAuto="0"/>
      <p:bldP spid="608"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28</a:t>
            </a:fld>
            <a:endParaRPr/>
          </a:p>
        </p:txBody>
      </p:sp>
      <p:sp>
        <p:nvSpPr>
          <p:cNvPr id="613" name="Selected Marketing Research Career Descriptions"/>
          <p:cNvSpPr txBox="1">
            <a:spLocks noGrp="1"/>
          </p:cNvSpPr>
          <p:nvPr>
            <p:ph type="title" idx="4294967295"/>
          </p:nvPr>
        </p:nvSpPr>
        <p:spPr>
          <a:xfrm>
            <a:off x="220662" y="214312"/>
            <a:ext cx="8705851" cy="815976"/>
          </a:xfrm>
          <a:prstGeom prst="rect">
            <a:avLst/>
          </a:prstGeom>
        </p:spPr>
        <p:txBody>
          <a:bodyPr anchor="t">
            <a:normAutofit/>
          </a:bodyPr>
          <a:lstStyle>
            <a:lvl1pPr>
              <a:defRPr b="1">
                <a:solidFill>
                  <a:srgbClr val="E57300"/>
                </a:solidFill>
              </a:defRPr>
            </a:lvl1pPr>
          </a:lstStyle>
          <a:p>
            <a:r>
              <a:t>Selected Marketing Research Career Descriptions</a:t>
            </a:r>
          </a:p>
        </p:txBody>
      </p:sp>
      <p:sp>
        <p:nvSpPr>
          <p:cNvPr id="614" name="Vice President of Marketing Research: The senior position in marketing research. The vice president (VP) is responsible for the entire marketing research operation of the company and serves on the top management team. This person sets the objectives and goals of the marketing research department.…"/>
          <p:cNvSpPr txBox="1">
            <a:spLocks noGrp="1"/>
          </p:cNvSpPr>
          <p:nvPr>
            <p:ph type="body" idx="4294967295"/>
          </p:nvPr>
        </p:nvSpPr>
        <p:spPr>
          <a:xfrm>
            <a:off x="438150" y="1643062"/>
            <a:ext cx="8399463" cy="4878388"/>
          </a:xfrm>
          <a:prstGeom prst="rect">
            <a:avLst/>
          </a:prstGeom>
        </p:spPr>
        <p:txBody>
          <a:bodyPr>
            <a:normAutofit/>
          </a:bodyPr>
          <a:lstStyle/>
          <a:p>
            <a:pPr>
              <a:lnSpc>
                <a:spcPct val="90000"/>
              </a:lnSpc>
              <a:spcBef>
                <a:spcPts val="600"/>
              </a:spcBef>
              <a:buSzTx/>
              <a:buNone/>
              <a:defRPr sz="1800" b="1">
                <a:solidFill>
                  <a:srgbClr val="800080"/>
                </a:solidFill>
              </a:defRPr>
            </a:pPr>
            <a:r>
              <a:t>Vice President of Marketing Research:</a:t>
            </a:r>
            <a:r>
              <a:rPr b="0"/>
              <a:t> </a:t>
            </a:r>
            <a:r>
              <a:rPr b="0">
                <a:solidFill>
                  <a:srgbClr val="994D00"/>
                </a:solidFill>
              </a:rPr>
              <a:t>The senior position in marketing research. The vice president (VP) is responsible for the entire marketing research operation of the company and serves on the top management team. This person sets the objectives and goals of the marketing research department.</a:t>
            </a:r>
            <a:endParaRPr>
              <a:solidFill>
                <a:srgbClr val="994D00"/>
              </a:solidFill>
            </a:endParaRPr>
          </a:p>
          <a:p>
            <a:pPr>
              <a:lnSpc>
                <a:spcPct val="90000"/>
              </a:lnSpc>
              <a:spcBef>
                <a:spcPts val="600"/>
              </a:spcBef>
              <a:buSzTx/>
              <a:buNone/>
              <a:defRPr sz="1800" b="1">
                <a:solidFill>
                  <a:srgbClr val="800080"/>
                </a:solidFill>
              </a:defRPr>
            </a:pPr>
            <a:r>
              <a:t>Research Director:</a:t>
            </a:r>
            <a:r>
              <a:rPr b="0"/>
              <a:t> </a:t>
            </a:r>
            <a:r>
              <a:rPr b="0">
                <a:solidFill>
                  <a:srgbClr val="994D00"/>
                </a:solidFill>
              </a:rPr>
              <a:t>Also a senior position. The research director has the general responsibility for the development and execution of all the marketing research projects.</a:t>
            </a:r>
            <a:endParaRPr>
              <a:solidFill>
                <a:srgbClr val="994D00"/>
              </a:solidFill>
            </a:endParaRPr>
          </a:p>
          <a:p>
            <a:pPr>
              <a:lnSpc>
                <a:spcPct val="90000"/>
              </a:lnSpc>
              <a:spcBef>
                <a:spcPts val="600"/>
              </a:spcBef>
              <a:buSzTx/>
              <a:buNone/>
              <a:defRPr sz="1800" b="1">
                <a:solidFill>
                  <a:srgbClr val="800080"/>
                </a:solidFill>
              </a:defRPr>
            </a:pPr>
            <a:r>
              <a:t>Assistant Director of Research:</a:t>
            </a:r>
            <a:r>
              <a:rPr b="0"/>
              <a:t> </a:t>
            </a:r>
            <a:r>
              <a:rPr b="0">
                <a:solidFill>
                  <a:srgbClr val="994D00"/>
                </a:solidFill>
              </a:rPr>
              <a:t>Serves as an administrative assistant to the director and supervises some of the other marketing research staff members.</a:t>
            </a:r>
            <a:endParaRPr>
              <a:solidFill>
                <a:srgbClr val="994D00"/>
              </a:solidFill>
            </a:endParaRPr>
          </a:p>
          <a:p>
            <a:pPr>
              <a:lnSpc>
                <a:spcPct val="90000"/>
              </a:lnSpc>
              <a:spcBef>
                <a:spcPts val="600"/>
              </a:spcBef>
              <a:buSzTx/>
              <a:buNone/>
              <a:defRPr sz="1800" b="1">
                <a:solidFill>
                  <a:srgbClr val="800080"/>
                </a:solidFill>
              </a:defRPr>
            </a:pPr>
            <a:r>
              <a:t>(Senior) Project Manager:</a:t>
            </a:r>
            <a:r>
              <a:rPr b="0"/>
              <a:t> </a:t>
            </a:r>
            <a:r>
              <a:rPr b="0">
                <a:solidFill>
                  <a:srgbClr val="994D00"/>
                </a:solidFill>
              </a:rPr>
              <a:t>Has overall responsibility for design, implementation, and management of research projects.</a:t>
            </a:r>
            <a:endParaRPr>
              <a:solidFill>
                <a:srgbClr val="994D00"/>
              </a:solidFill>
            </a:endParaRPr>
          </a:p>
          <a:p>
            <a:pPr>
              <a:lnSpc>
                <a:spcPct val="90000"/>
              </a:lnSpc>
              <a:spcBef>
                <a:spcPts val="600"/>
              </a:spcBef>
              <a:buSzTx/>
              <a:buNone/>
              <a:defRPr sz="1800" b="1">
                <a:solidFill>
                  <a:srgbClr val="800080"/>
                </a:solidFill>
              </a:defRPr>
            </a:pPr>
            <a:r>
              <a:t>Statistician/Data Processing Specialist:</a:t>
            </a:r>
            <a:r>
              <a:rPr b="0"/>
              <a:t> </a:t>
            </a:r>
            <a:r>
              <a:rPr b="0">
                <a:solidFill>
                  <a:srgbClr val="994D00"/>
                </a:solidFill>
              </a:rPr>
              <a:t>Serves as an expert on theory and application of statistical techniques. Responsibilities include experimental design, data processing, and analysis.</a:t>
            </a:r>
          </a:p>
        </p:txBody>
      </p:sp>
      <p:sp>
        <p:nvSpPr>
          <p:cNvPr id="615" name="Fig. 1.5"/>
          <p:cNvSpPr txBox="1"/>
          <p:nvPr/>
        </p:nvSpPr>
        <p:spPr>
          <a:xfrm>
            <a:off x="438150" y="1216025"/>
            <a:ext cx="975482" cy="368300"/>
          </a:xfrm>
          <a:prstGeom prst="rect">
            <a:avLst/>
          </a:prstGeom>
          <a:ln w="12700">
            <a:miter lim="400000"/>
          </a:ln>
          <a:extLst>
            <a:ext uri="{C572A759-6A51-4108-AA02-DFA0A04FC94B}">
              <ma14:wrappingTextBoxFlag xmlns:ma14="http://schemas.microsoft.com/office/mac/drawingml/2011/main" xmlns="" val="1"/>
            </a:ext>
          </a:extLst>
        </p:spPr>
        <p:txBody>
          <a:bodyPr wrap="none" lIns="44450" tIns="44450" rIns="44450" bIns="44450">
            <a:spAutoFit/>
          </a:bodyPr>
          <a:lstStyle>
            <a:lvl1pPr algn="l">
              <a:defRPr sz="1800"/>
            </a:lvl1pPr>
          </a:lstStyle>
          <a:p>
            <a:r>
              <a:t>Fig. 1.5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13"/>
                                        </p:tgtEl>
                                        <p:attrNameLst>
                                          <p:attrName>style.visibility</p:attrName>
                                        </p:attrNameLst>
                                      </p:cBhvr>
                                      <p:to>
                                        <p:strVal val="visible"/>
                                      </p:to>
                                    </p:set>
                                    <p:anim calcmode="lin" valueType="num">
                                      <p:cBhvr>
                                        <p:cTn id="7" dur="500" fill="hold"/>
                                        <p:tgtEl>
                                          <p:spTgt spid="613"/>
                                        </p:tgtEl>
                                        <p:attrNameLst>
                                          <p:attrName>ppt_x</p:attrName>
                                        </p:attrNameLst>
                                      </p:cBhvr>
                                      <p:tavLst>
                                        <p:tav tm="0">
                                          <p:val>
                                            <p:strVal val="0-#ppt_w/2"/>
                                          </p:val>
                                        </p:tav>
                                        <p:tav tm="100000">
                                          <p:val>
                                            <p:strVal val="#ppt_x"/>
                                          </p:val>
                                        </p:tav>
                                      </p:tavLst>
                                    </p:anim>
                                    <p:anim calcmode="lin" valueType="num">
                                      <p:cBhvr>
                                        <p:cTn id="8" dur="500" fill="hold"/>
                                        <p:tgtEl>
                                          <p:spTgt spid="6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15"/>
                                        </p:tgtEl>
                                        <p:attrNameLst>
                                          <p:attrName>style.visibility</p:attrName>
                                        </p:attrNameLst>
                                      </p:cBhvr>
                                      <p:to>
                                        <p:strVal val="visible"/>
                                      </p:to>
                                    </p:set>
                                    <p:anim calcmode="lin" valueType="num">
                                      <p:cBhvr>
                                        <p:cTn id="12" dur="500" fill="hold"/>
                                        <p:tgtEl>
                                          <p:spTgt spid="615"/>
                                        </p:tgtEl>
                                        <p:attrNameLst>
                                          <p:attrName>ppt_x</p:attrName>
                                        </p:attrNameLst>
                                      </p:cBhvr>
                                      <p:tavLst>
                                        <p:tav tm="0">
                                          <p:val>
                                            <p:strVal val="0-#ppt_w/2"/>
                                          </p:val>
                                        </p:tav>
                                        <p:tav tm="100000">
                                          <p:val>
                                            <p:strVal val="#ppt_x"/>
                                          </p:val>
                                        </p:tav>
                                      </p:tavLst>
                                    </p:anim>
                                    <p:anim calcmode="lin" valueType="num">
                                      <p:cBhvr>
                                        <p:cTn id="13" dur="500" fill="hold"/>
                                        <p:tgtEl>
                                          <p:spTgt spid="6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614"/>
                                        </p:tgtEl>
                                        <p:attrNameLst>
                                          <p:attrName>style.visibility</p:attrName>
                                        </p:attrNameLst>
                                      </p:cBhvr>
                                      <p:to>
                                        <p:strVal val="visible"/>
                                      </p:to>
                                    </p:set>
                                    <p:anim calcmode="lin" valueType="num">
                                      <p:cBhvr>
                                        <p:cTn id="17" dur="500" fill="hold"/>
                                        <p:tgtEl>
                                          <p:spTgt spid="614"/>
                                        </p:tgtEl>
                                        <p:attrNameLst>
                                          <p:attrName>ppt_x</p:attrName>
                                        </p:attrNameLst>
                                      </p:cBhvr>
                                      <p:tavLst>
                                        <p:tav tm="0">
                                          <p:val>
                                            <p:strVal val="0-#ppt_w/2"/>
                                          </p:val>
                                        </p:tav>
                                        <p:tav tm="100000">
                                          <p:val>
                                            <p:strVal val="#ppt_x"/>
                                          </p:val>
                                        </p:tav>
                                      </p:tavLst>
                                    </p:anim>
                                    <p:anim calcmode="lin" valueType="num">
                                      <p:cBhvr>
                                        <p:cTn id="18" dur="500" fill="hold"/>
                                        <p:tgtEl>
                                          <p:spTgt spid="6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 grpId="0" animBg="1" advAuto="0"/>
      <p:bldP spid="614" grpId="0" animBg="1" advAuto="0"/>
      <p:bldP spid="615"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29</a:t>
            </a:fld>
            <a:endParaRPr/>
          </a:p>
        </p:txBody>
      </p:sp>
      <p:sp>
        <p:nvSpPr>
          <p:cNvPr id="618" name="Selected Marketing Research Career Descriptions"/>
          <p:cNvSpPr txBox="1"/>
          <p:nvPr/>
        </p:nvSpPr>
        <p:spPr>
          <a:xfrm>
            <a:off x="501650" y="271462"/>
            <a:ext cx="9310688" cy="45720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lgn="l">
              <a:lnSpc>
                <a:spcPct val="80000"/>
              </a:lnSpc>
              <a:defRPr sz="2400" b="1">
                <a:solidFill>
                  <a:srgbClr val="E57300"/>
                </a:solidFill>
              </a:defRPr>
            </a:lvl1pPr>
          </a:lstStyle>
          <a:p>
            <a:r>
              <a:t>Selected Marketing Research Career Descriptions</a:t>
            </a:r>
          </a:p>
        </p:txBody>
      </p:sp>
      <p:grpSp>
        <p:nvGrpSpPr>
          <p:cNvPr id="626" name="Group"/>
          <p:cNvGrpSpPr/>
          <p:nvPr/>
        </p:nvGrpSpPr>
        <p:grpSpPr>
          <a:xfrm>
            <a:off x="-290513" y="819150"/>
            <a:ext cx="9434513" cy="6469857"/>
            <a:chOff x="0" y="0"/>
            <a:chExt cx="9434512" cy="6469856"/>
          </a:xfrm>
        </p:grpSpPr>
        <p:sp>
          <p:nvSpPr>
            <p:cNvPr id="619" name="Vice President of Marketing Research…"/>
            <p:cNvSpPr/>
            <p:nvPr/>
          </p:nvSpPr>
          <p:spPr>
            <a:xfrm>
              <a:off x="493712" y="574675"/>
              <a:ext cx="4340226" cy="3035301"/>
            </a:xfrm>
            <a:prstGeom prst="rect">
              <a:avLst/>
            </a:prstGeom>
            <a:solidFill>
              <a:srgbClr val="CCECFF"/>
            </a:solidFill>
            <a:ln w="12700"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44450" tIns="44450" rIns="44450" bIns="44450" numCol="1" anchor="ctr">
              <a:spAutoFit/>
            </a:bodyPr>
            <a:lstStyle/>
            <a:p>
              <a:pPr marL="187325" indent="-187325" algn="l">
                <a:defRPr sz="1800" b="1" u="sng">
                  <a:solidFill>
                    <a:srgbClr val="800080"/>
                  </a:solidFill>
                </a:defRPr>
              </a:pPr>
              <a:r>
                <a:t>Vice President of Marketing Research</a:t>
              </a:r>
            </a:p>
            <a:p>
              <a:pPr marL="187325" indent="-187325" algn="l">
                <a:lnSpc>
                  <a:spcPct val="150000"/>
                </a:lnSpc>
                <a:buSzPct val="100000"/>
                <a:buChar char="•"/>
                <a:defRPr sz="1800">
                  <a:solidFill>
                    <a:srgbClr val="994D00"/>
                  </a:solidFill>
                </a:defRPr>
              </a:pPr>
              <a:r>
                <a:t>Part of company’s top management team</a:t>
              </a:r>
            </a:p>
            <a:p>
              <a:pPr marL="187325" indent="-187325" algn="l">
                <a:lnSpc>
                  <a:spcPct val="150000"/>
                </a:lnSpc>
                <a:buSzPct val="100000"/>
                <a:buChar char="•"/>
                <a:defRPr sz="1800">
                  <a:solidFill>
                    <a:srgbClr val="994D00"/>
                  </a:solidFill>
                </a:defRPr>
              </a:pPr>
              <a:r>
                <a:t>Directs company’s entire market research operation</a:t>
              </a:r>
            </a:p>
            <a:p>
              <a:pPr marL="187325" indent="-187325" algn="l">
                <a:lnSpc>
                  <a:spcPct val="150000"/>
                </a:lnSpc>
                <a:buSzPct val="100000"/>
                <a:buChar char="•"/>
                <a:defRPr sz="1800">
                  <a:solidFill>
                    <a:srgbClr val="994D00"/>
                  </a:solidFill>
                </a:defRPr>
              </a:pPr>
              <a:r>
                <a:t>Sets the goals &amp; objectives of the marketing research department</a:t>
              </a:r>
            </a:p>
          </p:txBody>
        </p:sp>
        <p:sp>
          <p:nvSpPr>
            <p:cNvPr id="620" name="Research Director…"/>
            <p:cNvSpPr/>
            <p:nvPr/>
          </p:nvSpPr>
          <p:spPr>
            <a:xfrm>
              <a:off x="6424612" y="211994"/>
              <a:ext cx="2986088" cy="2441449"/>
            </a:xfrm>
            <a:prstGeom prst="rect">
              <a:avLst/>
            </a:prstGeom>
            <a:solidFill>
              <a:srgbClr val="CCECFF"/>
            </a:solidFill>
            <a:ln w="12700"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44450" tIns="44450" rIns="44450" bIns="44450" numCol="1" anchor="ctr">
              <a:spAutoFit/>
            </a:bodyPr>
            <a:lstStyle/>
            <a:p>
              <a:pPr marL="188912" indent="-188912" algn="l">
                <a:defRPr sz="1800" b="1" u="sng">
                  <a:solidFill>
                    <a:srgbClr val="800080"/>
                  </a:solidFill>
                </a:defRPr>
              </a:pPr>
              <a:r>
                <a:t>Research Director</a:t>
              </a:r>
            </a:p>
            <a:p>
              <a:pPr marL="188912" indent="-188912" algn="l">
                <a:spcBef>
                  <a:spcPts val="1500"/>
                </a:spcBef>
                <a:buSzPct val="100000"/>
                <a:buChar char="•"/>
                <a:defRPr sz="1800">
                  <a:solidFill>
                    <a:srgbClr val="994D00"/>
                  </a:solidFill>
                </a:defRPr>
              </a:pPr>
              <a:r>
                <a:t>Also part of senior management</a:t>
              </a:r>
            </a:p>
            <a:p>
              <a:pPr marL="188912" indent="-188912" algn="l">
                <a:spcBef>
                  <a:spcPts val="1500"/>
                </a:spcBef>
                <a:buSzPct val="100000"/>
                <a:buChar char="•"/>
                <a:defRPr sz="1800">
                  <a:solidFill>
                    <a:srgbClr val="994D00"/>
                  </a:solidFill>
                </a:defRPr>
              </a:pPr>
              <a:r>
                <a:t>Heads the development and execution of all research projects</a:t>
              </a:r>
            </a:p>
          </p:txBody>
        </p:sp>
        <p:sp>
          <p:nvSpPr>
            <p:cNvPr id="621" name="Assistant Director of Research…"/>
            <p:cNvSpPr/>
            <p:nvPr/>
          </p:nvSpPr>
          <p:spPr>
            <a:xfrm>
              <a:off x="4992687" y="3005931"/>
              <a:ext cx="4441826" cy="1219201"/>
            </a:xfrm>
            <a:prstGeom prst="rect">
              <a:avLst/>
            </a:prstGeom>
            <a:solidFill>
              <a:srgbClr val="CCECFF"/>
            </a:solidFill>
            <a:ln w="12700"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44450" tIns="44450" rIns="44450" bIns="44450" numCol="1" anchor="ctr">
              <a:spAutoFit/>
            </a:bodyPr>
            <a:lstStyle/>
            <a:p>
              <a:pPr marL="187325" indent="-187325" algn="l">
                <a:lnSpc>
                  <a:spcPct val="150000"/>
                </a:lnSpc>
                <a:defRPr sz="1800" b="1" u="sng">
                  <a:solidFill>
                    <a:srgbClr val="800080"/>
                  </a:solidFill>
                </a:defRPr>
              </a:pPr>
              <a:r>
                <a:t>Assistant Director of Research</a:t>
              </a:r>
            </a:p>
            <a:p>
              <a:pPr marL="187325" indent="-187325" algn="l">
                <a:lnSpc>
                  <a:spcPct val="150000"/>
                </a:lnSpc>
                <a:buSzPct val="100000"/>
                <a:buChar char="•"/>
                <a:defRPr sz="1800">
                  <a:solidFill>
                    <a:srgbClr val="994D00"/>
                  </a:solidFill>
                </a:defRPr>
              </a:pPr>
              <a:r>
                <a:t>Administrative assistant to director</a:t>
              </a:r>
            </a:p>
            <a:p>
              <a:pPr marL="187325" indent="-187325" algn="l">
                <a:lnSpc>
                  <a:spcPct val="150000"/>
                </a:lnSpc>
                <a:buSzPct val="100000"/>
                <a:buChar char="•"/>
                <a:defRPr sz="1800">
                  <a:solidFill>
                    <a:srgbClr val="994D00"/>
                  </a:solidFill>
                </a:defRPr>
              </a:pPr>
              <a:r>
                <a:t>Supervises research staff members</a:t>
              </a:r>
            </a:p>
          </p:txBody>
        </p:sp>
        <p:sp>
          <p:nvSpPr>
            <p:cNvPr id="622" name="Senior Project Manager…"/>
            <p:cNvSpPr/>
            <p:nvPr/>
          </p:nvSpPr>
          <p:spPr>
            <a:xfrm>
              <a:off x="3567112" y="4460874"/>
              <a:ext cx="5864226" cy="939801"/>
            </a:xfrm>
            <a:prstGeom prst="rect">
              <a:avLst/>
            </a:prstGeom>
            <a:solidFill>
              <a:srgbClr val="CCECFF"/>
            </a:solidFill>
            <a:ln w="12700"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44450" tIns="44450" rIns="44450" bIns="44450" numCol="1" anchor="ctr">
              <a:spAutoFit/>
            </a:bodyPr>
            <a:lstStyle/>
            <a:p>
              <a:pPr marL="188912" indent="-188912" algn="just">
                <a:defRPr sz="1800" b="1" u="sng">
                  <a:solidFill>
                    <a:srgbClr val="800080"/>
                  </a:solidFill>
                </a:defRPr>
              </a:pPr>
              <a:r>
                <a:t>Senior Project Manager</a:t>
              </a:r>
            </a:p>
            <a:p>
              <a:pPr marL="188912" indent="-188912" algn="l">
                <a:buSzPct val="100000"/>
                <a:buChar char="•"/>
                <a:defRPr sz="1800">
                  <a:solidFill>
                    <a:srgbClr val="994D00"/>
                  </a:solidFill>
                </a:defRPr>
              </a:pPr>
              <a:r>
                <a:t>Responsible for design, implementation, &amp; research projects</a:t>
              </a:r>
            </a:p>
          </p:txBody>
        </p:sp>
        <p:sp>
          <p:nvSpPr>
            <p:cNvPr id="623" name="Line"/>
            <p:cNvSpPr/>
            <p:nvPr/>
          </p:nvSpPr>
          <p:spPr>
            <a:xfrm flipH="1">
              <a:off x="-1" y="6457156"/>
              <a:ext cx="2" cy="12701"/>
            </a:xfrm>
            <a:prstGeom prst="line">
              <a:avLst/>
            </a:prstGeom>
            <a:noFill/>
            <a:ln w="12700" cap="flat">
              <a:solidFill>
                <a:srgbClr val="000000"/>
              </a:solidFill>
              <a:prstDash val="solid"/>
              <a:round/>
            </a:ln>
            <a:effectLst/>
          </p:spPr>
          <p:txBody>
            <a:bodyPr wrap="square" lIns="45719" tIns="45719" rIns="45719" bIns="45719" numCol="1" anchor="t">
              <a:noAutofit/>
            </a:bodyPr>
            <a:lstStyle/>
            <a:p>
              <a:endParaRPr/>
            </a:p>
          </p:txBody>
        </p:sp>
        <p:pic>
          <p:nvPicPr>
            <p:cNvPr id="624" name="image.pdf" descr="image.pdf"/>
            <p:cNvPicPr>
              <a:picLocks noChangeAspect="1"/>
            </p:cNvPicPr>
            <p:nvPr/>
          </p:nvPicPr>
          <p:blipFill>
            <a:blip r:embed="rId2">
              <a:extLst/>
            </a:blip>
            <a:stretch>
              <a:fillRect/>
            </a:stretch>
          </p:blipFill>
          <p:spPr>
            <a:xfrm>
              <a:off x="4760912" y="723900"/>
              <a:ext cx="1676401" cy="2057400"/>
            </a:xfrm>
            <a:prstGeom prst="rect">
              <a:avLst/>
            </a:prstGeom>
            <a:ln w="12700" cap="flat">
              <a:noFill/>
              <a:miter lim="400000"/>
            </a:ln>
            <a:effectLst/>
          </p:spPr>
        </p:pic>
        <p:sp>
          <p:nvSpPr>
            <p:cNvPr id="625" name="Fig. 1.5 cont."/>
            <p:cNvSpPr txBox="1"/>
            <p:nvPr/>
          </p:nvSpPr>
          <p:spPr>
            <a:xfrm>
              <a:off x="1636712" y="0"/>
              <a:ext cx="1631591" cy="368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800"/>
              </a:lvl1pPr>
            </a:lstStyle>
            <a:p>
              <a:r>
                <a:t>Fig. 1.5 cont.</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18"/>
                                        </p:tgtEl>
                                        <p:attrNameLst>
                                          <p:attrName>style.visibility</p:attrName>
                                        </p:attrNameLst>
                                      </p:cBhvr>
                                      <p:to>
                                        <p:strVal val="visible"/>
                                      </p:to>
                                    </p:set>
                                    <p:anim calcmode="lin" valueType="num">
                                      <p:cBhvr>
                                        <p:cTn id="7" dur="500" fill="hold"/>
                                        <p:tgtEl>
                                          <p:spTgt spid="618"/>
                                        </p:tgtEl>
                                        <p:attrNameLst>
                                          <p:attrName>ppt_x</p:attrName>
                                        </p:attrNameLst>
                                      </p:cBhvr>
                                      <p:tavLst>
                                        <p:tav tm="0">
                                          <p:val>
                                            <p:strVal val="0-#ppt_w/2"/>
                                          </p:val>
                                        </p:tav>
                                        <p:tav tm="100000">
                                          <p:val>
                                            <p:strVal val="#ppt_x"/>
                                          </p:val>
                                        </p:tav>
                                      </p:tavLst>
                                    </p:anim>
                                    <p:anim calcmode="lin" valueType="num">
                                      <p:cBhvr>
                                        <p:cTn id="8" dur="500" fill="hold"/>
                                        <p:tgtEl>
                                          <p:spTgt spid="6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26"/>
                                        </p:tgtEl>
                                        <p:attrNameLst>
                                          <p:attrName>style.visibility</p:attrName>
                                        </p:attrNameLst>
                                      </p:cBhvr>
                                      <p:to>
                                        <p:strVal val="visible"/>
                                      </p:to>
                                    </p:set>
                                    <p:anim calcmode="lin" valueType="num">
                                      <p:cBhvr>
                                        <p:cTn id="12" dur="500" fill="hold"/>
                                        <p:tgtEl>
                                          <p:spTgt spid="626"/>
                                        </p:tgtEl>
                                        <p:attrNameLst>
                                          <p:attrName>ppt_x</p:attrName>
                                        </p:attrNameLst>
                                      </p:cBhvr>
                                      <p:tavLst>
                                        <p:tav tm="0">
                                          <p:val>
                                            <p:strVal val="0-#ppt_w/2"/>
                                          </p:val>
                                        </p:tav>
                                        <p:tav tm="100000">
                                          <p:val>
                                            <p:strVal val="#ppt_x"/>
                                          </p:val>
                                        </p:tav>
                                      </p:tavLst>
                                    </p:anim>
                                    <p:anim calcmode="lin" valueType="num">
                                      <p:cBhvr>
                                        <p:cTn id="13" dur="500" fill="hold"/>
                                        <p:tgtEl>
                                          <p:spTgt spid="6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 grpId="0" animBg="1" advAuto="0"/>
      <p:bldP spid="626"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3</a:t>
            </a:fld>
            <a:endParaRPr/>
          </a:p>
        </p:txBody>
      </p:sp>
      <p:sp>
        <p:nvSpPr>
          <p:cNvPr id="49" name="Chapter Outline"/>
          <p:cNvSpPr txBox="1">
            <a:spLocks noGrp="1"/>
          </p:cNvSpPr>
          <p:nvPr>
            <p:ph type="title" idx="4294967295"/>
          </p:nvPr>
        </p:nvSpPr>
        <p:spPr>
          <a:xfrm>
            <a:off x="762000" y="177799"/>
            <a:ext cx="7793038" cy="784227"/>
          </a:xfrm>
          <a:prstGeom prst="rect">
            <a:avLst/>
          </a:prstGeom>
        </p:spPr>
        <p:txBody>
          <a:bodyPr anchor="t">
            <a:normAutofit/>
          </a:bodyPr>
          <a:lstStyle>
            <a:lvl1pPr>
              <a:defRPr sz="3600" b="1">
                <a:solidFill>
                  <a:srgbClr val="E57300"/>
                </a:solidFill>
                <a:latin typeface="Tahoma"/>
                <a:ea typeface="Tahoma"/>
                <a:cs typeface="Tahoma"/>
                <a:sym typeface="Tahoma"/>
              </a:defRPr>
            </a:lvl1pPr>
          </a:lstStyle>
          <a:p>
            <a:r>
              <a:t>Chapter Outline</a:t>
            </a:r>
          </a:p>
        </p:txBody>
      </p:sp>
      <p:sp>
        <p:nvSpPr>
          <p:cNvPr id="50" name="8) Marketing Research Suppliers and Services…"/>
          <p:cNvSpPr txBox="1">
            <a:spLocks noGrp="1"/>
          </p:cNvSpPr>
          <p:nvPr>
            <p:ph type="body" idx="4294967295"/>
          </p:nvPr>
        </p:nvSpPr>
        <p:spPr>
          <a:xfrm>
            <a:off x="762000" y="1371600"/>
            <a:ext cx="7696200" cy="4749800"/>
          </a:xfrm>
          <a:prstGeom prst="rect">
            <a:avLst/>
          </a:prstGeom>
        </p:spPr>
        <p:txBody>
          <a:bodyPr>
            <a:normAutofit/>
          </a:bodyPr>
          <a:lstStyle/>
          <a:p>
            <a:pPr marL="609600" indent="-609600">
              <a:spcBef>
                <a:spcPts val="1500"/>
              </a:spcBef>
              <a:buSzTx/>
              <a:buNone/>
              <a:defRPr sz="2200">
                <a:solidFill>
                  <a:srgbClr val="994D00"/>
                </a:solidFill>
              </a:defRPr>
            </a:pPr>
            <a:r>
              <a:t>8)	Marketing Research Suppliers and Services</a:t>
            </a:r>
          </a:p>
          <a:p>
            <a:pPr marL="609600" indent="-609600">
              <a:spcBef>
                <a:spcPts val="1500"/>
              </a:spcBef>
              <a:buSzTx/>
              <a:buNone/>
              <a:defRPr sz="2200">
                <a:solidFill>
                  <a:srgbClr val="994D00"/>
                </a:solidFill>
              </a:defRPr>
            </a:pPr>
            <a:r>
              <a:t>9)	Selecting a Research Supplier</a:t>
            </a:r>
          </a:p>
          <a:p>
            <a:pPr marL="609600" indent="-609600">
              <a:spcBef>
                <a:spcPts val="1500"/>
              </a:spcBef>
              <a:buSzTx/>
              <a:buNone/>
              <a:defRPr sz="2200">
                <a:solidFill>
                  <a:srgbClr val="994D00"/>
                </a:solidFill>
              </a:defRPr>
            </a:pPr>
            <a:r>
              <a:t>10)	Careers in Marketing Research </a:t>
            </a:r>
          </a:p>
          <a:p>
            <a:pPr marL="609600" indent="-609600">
              <a:spcBef>
                <a:spcPts val="1500"/>
              </a:spcBef>
              <a:buSzTx/>
              <a:buNone/>
              <a:defRPr sz="2200">
                <a:solidFill>
                  <a:srgbClr val="994D00"/>
                </a:solidFill>
              </a:defRPr>
            </a:pPr>
            <a:r>
              <a:t>11)	The Role of Marketing Research in MIS and DSS</a:t>
            </a:r>
          </a:p>
          <a:p>
            <a:pPr marL="609600" indent="-609600">
              <a:spcBef>
                <a:spcPts val="1500"/>
              </a:spcBef>
              <a:buSzTx/>
              <a:buNone/>
              <a:defRPr sz="2200">
                <a:solidFill>
                  <a:srgbClr val="994D00"/>
                </a:solidFill>
              </a:defRPr>
            </a:pPr>
            <a:r>
              <a:t>12)	The Department Store Project</a:t>
            </a:r>
          </a:p>
          <a:p>
            <a:pPr marL="609600" indent="-609600">
              <a:spcBef>
                <a:spcPts val="1500"/>
              </a:spcBef>
              <a:buSzTx/>
              <a:buNone/>
              <a:defRPr sz="2200">
                <a:solidFill>
                  <a:srgbClr val="994D00"/>
                </a:solidFill>
              </a:defRPr>
            </a:pPr>
            <a:r>
              <a:t>13)	International Marketing Research</a:t>
            </a:r>
          </a:p>
          <a:p>
            <a:pPr marL="609600" indent="-609600">
              <a:spcBef>
                <a:spcPts val="1500"/>
              </a:spcBef>
              <a:buSzTx/>
              <a:buNone/>
              <a:defRPr sz="2200">
                <a:solidFill>
                  <a:srgbClr val="994D00"/>
                </a:solidFill>
              </a:defRPr>
            </a:pPr>
            <a:r>
              <a:t>14)	Ethics in Marketing Research</a:t>
            </a:r>
          </a:p>
          <a:p>
            <a:pPr marL="609600" indent="-609600">
              <a:spcBef>
                <a:spcPts val="1500"/>
              </a:spcBef>
              <a:buSzTx/>
              <a:buNone/>
              <a:defRPr sz="2200">
                <a:solidFill>
                  <a:srgbClr val="994D00"/>
                </a:solidFill>
              </a:defRPr>
            </a:pPr>
            <a:r>
              <a:t>15)	Summary</a:t>
            </a:r>
          </a:p>
        </p:txBody>
      </p:sp>
      <p:pic>
        <p:nvPicPr>
          <p:cNvPr id="51" name="image.pdf" descr="image.pdf"/>
          <p:cNvPicPr>
            <a:picLocks noChangeAspect="1"/>
          </p:cNvPicPr>
          <p:nvPr/>
        </p:nvPicPr>
        <p:blipFill>
          <a:blip r:embed="rId2">
            <a:extLst/>
          </a:blip>
          <a:stretch>
            <a:fillRect/>
          </a:stretch>
        </p:blipFill>
        <p:spPr>
          <a:xfrm>
            <a:off x="5257800" y="3509962"/>
            <a:ext cx="3886200" cy="327183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0-#ppt_w/2"/>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50"/>
                                        </p:tgtEl>
                                        <p:attrNameLst>
                                          <p:attrName>style.visibility</p:attrName>
                                        </p:attrNameLst>
                                      </p:cBhvr>
                                      <p:to>
                                        <p:strVal val="visible"/>
                                      </p:to>
                                    </p:set>
                                    <p:anim calcmode="lin" valueType="num">
                                      <p:cBhvr>
                                        <p:cTn id="12" dur="500" fill="hold"/>
                                        <p:tgtEl>
                                          <p:spTgt spid="50"/>
                                        </p:tgtEl>
                                        <p:attrNameLst>
                                          <p:attrName>ppt_x</p:attrName>
                                        </p:attrNameLst>
                                      </p:cBhvr>
                                      <p:tavLst>
                                        <p:tav tm="0">
                                          <p:val>
                                            <p:strVal val="0-#ppt_w/2"/>
                                          </p:val>
                                        </p:tav>
                                        <p:tav tm="100000">
                                          <p:val>
                                            <p:strVal val="#ppt_x"/>
                                          </p:val>
                                        </p:tav>
                                      </p:tavLst>
                                    </p:anim>
                                    <p:anim calcmode="lin" valueType="num">
                                      <p:cBhvr>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51"/>
                                        </p:tgtEl>
                                        <p:attrNameLst>
                                          <p:attrName>style.visibility</p:attrName>
                                        </p:attrNameLst>
                                      </p:cBhvr>
                                      <p:to>
                                        <p:strVal val="visible"/>
                                      </p:to>
                                    </p:set>
                                    <p:anim calcmode="lin" valueType="num">
                                      <p:cBhvr>
                                        <p:cTn id="17" dur="500" fill="hold"/>
                                        <p:tgtEl>
                                          <p:spTgt spid="51"/>
                                        </p:tgtEl>
                                        <p:attrNameLst>
                                          <p:attrName>ppt_x</p:attrName>
                                        </p:attrNameLst>
                                      </p:cBhvr>
                                      <p:tavLst>
                                        <p:tav tm="0">
                                          <p:val>
                                            <p:strVal val="0-#ppt_w/2"/>
                                          </p:val>
                                        </p:tav>
                                        <p:tav tm="100000">
                                          <p:val>
                                            <p:strVal val="#ppt_x"/>
                                          </p:val>
                                        </p:tav>
                                      </p:tavLst>
                                    </p:anim>
                                    <p:anim calcmode="lin" valueType="num">
                                      <p:cBhvr>
                                        <p:cTn id="18"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advAuto="0"/>
      <p:bldP spid="50" grpId="0" animBg="1" advAuto="0"/>
      <p:bldP spid="51" grpId="0"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30</a:t>
            </a:fld>
            <a:endParaRPr/>
          </a:p>
        </p:txBody>
      </p:sp>
      <p:grpSp>
        <p:nvGrpSpPr>
          <p:cNvPr id="635" name="Group"/>
          <p:cNvGrpSpPr/>
          <p:nvPr/>
        </p:nvGrpSpPr>
        <p:grpSpPr>
          <a:xfrm>
            <a:off x="266699" y="884237"/>
            <a:ext cx="8507414" cy="5513160"/>
            <a:chOff x="0" y="0"/>
            <a:chExt cx="8507412" cy="5513158"/>
          </a:xfrm>
        </p:grpSpPr>
        <p:sp>
          <p:nvSpPr>
            <p:cNvPr id="629" name="Analyst…"/>
            <p:cNvSpPr/>
            <p:nvPr/>
          </p:nvSpPr>
          <p:spPr>
            <a:xfrm>
              <a:off x="0" y="2209915"/>
              <a:ext cx="4289769" cy="1778001"/>
            </a:xfrm>
            <a:prstGeom prst="rect">
              <a:avLst/>
            </a:prstGeom>
            <a:solidFill>
              <a:srgbClr val="CCECFF"/>
            </a:solidFill>
            <a:ln w="12700"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44450" tIns="44450" rIns="44450" bIns="44450" numCol="1" anchor="ctr">
              <a:spAutoFit/>
            </a:bodyPr>
            <a:lstStyle/>
            <a:p>
              <a:pPr marL="171450" indent="-171450" algn="l">
                <a:defRPr sz="1800" b="1" u="sng">
                  <a:solidFill>
                    <a:srgbClr val="800080"/>
                  </a:solidFill>
                </a:defRPr>
              </a:pPr>
              <a:r>
                <a:t>Analyst</a:t>
              </a:r>
            </a:p>
            <a:p>
              <a:pPr marL="171450" indent="-171450" algn="l">
                <a:buSzPct val="100000"/>
                <a:buChar char="•"/>
                <a:defRPr sz="1800">
                  <a:solidFill>
                    <a:srgbClr val="994D00"/>
                  </a:solidFill>
                </a:defRPr>
              </a:pPr>
              <a:r>
                <a:t>Handles details in execution of     project</a:t>
              </a:r>
            </a:p>
            <a:p>
              <a:pPr marL="171450" indent="-171450" algn="l">
                <a:buSzPct val="100000"/>
                <a:buChar char="•"/>
                <a:defRPr sz="1800">
                  <a:solidFill>
                    <a:srgbClr val="994D00"/>
                  </a:solidFill>
                </a:defRPr>
              </a:pPr>
              <a:r>
                <a:t>Designs &amp; pretests questionnaires</a:t>
              </a:r>
            </a:p>
            <a:p>
              <a:pPr marL="171450" indent="-171450" algn="l">
                <a:buSzPct val="100000"/>
                <a:buChar char="•"/>
                <a:defRPr sz="1800">
                  <a:solidFill>
                    <a:srgbClr val="994D00"/>
                  </a:solidFill>
                </a:defRPr>
              </a:pPr>
              <a:r>
                <a:t>Conducts preliminary analysis of data</a:t>
              </a:r>
            </a:p>
          </p:txBody>
        </p:sp>
        <p:sp>
          <p:nvSpPr>
            <p:cNvPr id="630" name="Junior Analyst…"/>
            <p:cNvSpPr/>
            <p:nvPr/>
          </p:nvSpPr>
          <p:spPr>
            <a:xfrm>
              <a:off x="0" y="4014558"/>
              <a:ext cx="4319559" cy="1498601"/>
            </a:xfrm>
            <a:prstGeom prst="rect">
              <a:avLst/>
            </a:prstGeom>
            <a:solidFill>
              <a:srgbClr val="CCECFF"/>
            </a:solidFill>
            <a:ln w="12700"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44450" tIns="44450" rIns="44450" bIns="44450" numCol="1" anchor="ctr">
              <a:spAutoFit/>
            </a:bodyPr>
            <a:lstStyle/>
            <a:p>
              <a:pPr marL="171450" indent="-171450" algn="l">
                <a:defRPr sz="1800" b="1" u="sng">
                  <a:solidFill>
                    <a:srgbClr val="800080"/>
                  </a:solidFill>
                </a:defRPr>
              </a:pPr>
              <a:r>
                <a:t>Junior Analyst</a:t>
              </a:r>
            </a:p>
            <a:p>
              <a:pPr marL="171450" indent="-171450" algn="l">
                <a:buSzPct val="100000"/>
                <a:buChar char="•"/>
                <a:defRPr sz="1800">
                  <a:solidFill>
                    <a:srgbClr val="994D00"/>
                  </a:solidFill>
                </a:defRPr>
              </a:pPr>
              <a:r>
                <a:t>Secondary data analysis</a:t>
              </a:r>
            </a:p>
            <a:p>
              <a:pPr marL="171450" indent="-171450" algn="l">
                <a:buSzPct val="100000"/>
                <a:buChar char="•"/>
                <a:defRPr sz="1800">
                  <a:solidFill>
                    <a:srgbClr val="994D00"/>
                  </a:solidFill>
                </a:defRPr>
              </a:pPr>
              <a:r>
                <a:t>Edits and codes questionnaires</a:t>
              </a:r>
            </a:p>
            <a:p>
              <a:pPr marL="171450" indent="-171450" algn="l">
                <a:buSzPct val="100000"/>
                <a:buChar char="•"/>
                <a:defRPr sz="1800">
                  <a:solidFill>
                    <a:srgbClr val="994D00"/>
                  </a:solidFill>
                </a:defRPr>
              </a:pPr>
              <a:r>
                <a:t>Conducts preliminary analysis of data</a:t>
              </a:r>
            </a:p>
          </p:txBody>
        </p:sp>
        <p:sp>
          <p:nvSpPr>
            <p:cNvPr id="631" name="Fieldwork Director…"/>
            <p:cNvSpPr/>
            <p:nvPr/>
          </p:nvSpPr>
          <p:spPr>
            <a:xfrm>
              <a:off x="4455965" y="4169305"/>
              <a:ext cx="4051448" cy="1219201"/>
            </a:xfrm>
            <a:prstGeom prst="rect">
              <a:avLst/>
            </a:prstGeom>
            <a:solidFill>
              <a:srgbClr val="CCECFF"/>
            </a:solidFill>
            <a:ln w="12700"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44450" tIns="44450" rIns="44450" bIns="44450" numCol="1" anchor="ctr">
              <a:spAutoFit/>
            </a:bodyPr>
            <a:lstStyle/>
            <a:p>
              <a:pPr marL="114300" indent="-114300" algn="l">
                <a:defRPr sz="1800" b="1" u="sng">
                  <a:solidFill>
                    <a:srgbClr val="800080"/>
                  </a:solidFill>
                </a:defRPr>
              </a:pPr>
              <a:r>
                <a:t>Fieldwork Director</a:t>
              </a:r>
            </a:p>
            <a:p>
              <a:pPr marL="114300" indent="-114300" algn="l">
                <a:buSzPct val="100000"/>
                <a:buChar char="•"/>
                <a:defRPr sz="1800">
                  <a:solidFill>
                    <a:srgbClr val="994D00"/>
                  </a:solidFill>
                </a:defRPr>
              </a:pPr>
              <a:r>
                <a:t>Handles selection, training, supervision, and evaluation of interviewers and field workers</a:t>
              </a:r>
            </a:p>
          </p:txBody>
        </p:sp>
        <p:sp>
          <p:nvSpPr>
            <p:cNvPr id="632" name="Senior Analyst…"/>
            <p:cNvSpPr/>
            <p:nvPr/>
          </p:nvSpPr>
          <p:spPr>
            <a:xfrm>
              <a:off x="0" y="426101"/>
              <a:ext cx="8507413" cy="1778001"/>
            </a:xfrm>
            <a:prstGeom prst="rect">
              <a:avLst/>
            </a:prstGeom>
            <a:solidFill>
              <a:srgbClr val="CCECFF"/>
            </a:solidFill>
            <a:ln w="12700"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44450" tIns="44450" rIns="44450" bIns="44450" numCol="1" anchor="ctr">
              <a:spAutoFit/>
            </a:bodyPr>
            <a:lstStyle/>
            <a:p>
              <a:pPr marL="228600" indent="-228600" algn="l">
                <a:defRPr sz="1800" b="1" u="sng">
                  <a:solidFill>
                    <a:srgbClr val="800080"/>
                  </a:solidFill>
                </a:defRPr>
              </a:pPr>
              <a:r>
                <a:t>Senior Analyst</a:t>
              </a:r>
            </a:p>
            <a:p>
              <a:pPr marL="228600" indent="-228600" algn="l">
                <a:buSzPct val="100000"/>
                <a:buChar char="•"/>
                <a:defRPr sz="1800">
                  <a:solidFill>
                    <a:srgbClr val="994D00"/>
                  </a:solidFill>
                </a:defRPr>
              </a:pPr>
              <a:r>
                <a:t>Participates in the development of projects</a:t>
              </a:r>
            </a:p>
            <a:p>
              <a:pPr marL="228600" indent="-228600" algn="l">
                <a:buSzPct val="100000"/>
                <a:buChar char="•"/>
                <a:defRPr sz="1800">
                  <a:solidFill>
                    <a:srgbClr val="994D00"/>
                  </a:solidFill>
                </a:defRPr>
              </a:pPr>
              <a:r>
                <a:t>Carries out execution of assigned projects</a:t>
              </a:r>
            </a:p>
            <a:p>
              <a:pPr marL="228600" indent="-228600" algn="l">
                <a:buSzPct val="100000"/>
                <a:buChar char="•"/>
                <a:defRPr sz="1800">
                  <a:solidFill>
                    <a:srgbClr val="994D00"/>
                  </a:solidFill>
                </a:defRPr>
              </a:pPr>
              <a:r>
                <a:t>Coordinates the efforts of analyst, junior analyst, &amp; other personnel in the development of research design and data collection</a:t>
              </a:r>
            </a:p>
            <a:p>
              <a:pPr marL="228600" indent="-228600" algn="l">
                <a:buSzPct val="100000"/>
                <a:buChar char="•"/>
                <a:defRPr sz="1800">
                  <a:solidFill>
                    <a:srgbClr val="994D00"/>
                  </a:solidFill>
                </a:defRPr>
              </a:pPr>
              <a:r>
                <a:t>Prepares final report</a:t>
              </a:r>
            </a:p>
          </p:txBody>
        </p:sp>
        <p:sp>
          <p:nvSpPr>
            <p:cNvPr id="633" name="Fig. 1.5 cont."/>
            <p:cNvSpPr txBox="1"/>
            <p:nvPr/>
          </p:nvSpPr>
          <p:spPr>
            <a:xfrm>
              <a:off x="337098" y="0"/>
              <a:ext cx="1631591" cy="368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1800"/>
              </a:lvl1pPr>
            </a:lstStyle>
            <a:p>
              <a:r>
                <a:t>Fig. 1.5 cont.</a:t>
              </a:r>
            </a:p>
          </p:txBody>
        </p:sp>
        <p:sp>
          <p:nvSpPr>
            <p:cNvPr id="634" name="Statistician/Data Processing…"/>
            <p:cNvSpPr/>
            <p:nvPr/>
          </p:nvSpPr>
          <p:spPr>
            <a:xfrm>
              <a:off x="4440285" y="2288159"/>
              <a:ext cx="4067128" cy="1778001"/>
            </a:xfrm>
            <a:prstGeom prst="rect">
              <a:avLst/>
            </a:prstGeom>
            <a:solidFill>
              <a:srgbClr val="CCECFF"/>
            </a:solidFill>
            <a:ln w="12700"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44450" tIns="44450" rIns="44450" bIns="44450" numCol="1" anchor="ctr">
              <a:spAutoFit/>
            </a:bodyPr>
            <a:lstStyle/>
            <a:p>
              <a:pPr marL="171450" indent="-171450" algn="l">
                <a:defRPr sz="1800" b="1" u="sng">
                  <a:solidFill>
                    <a:srgbClr val="800080"/>
                  </a:solidFill>
                </a:defRPr>
              </a:pPr>
              <a:r>
                <a:t>Statistician/Data Processing</a:t>
              </a:r>
            </a:p>
            <a:p>
              <a:pPr marL="171450" indent="-171450" algn="l">
                <a:buSzPct val="100000"/>
                <a:buChar char="•"/>
                <a:defRPr sz="1800">
                  <a:solidFill>
                    <a:srgbClr val="994D00"/>
                  </a:solidFill>
                </a:defRPr>
              </a:pPr>
              <a:r>
                <a:t>Serves as expert on theory and application on statistical techniques</a:t>
              </a:r>
            </a:p>
            <a:p>
              <a:pPr marL="171450" indent="-171450" algn="l">
                <a:buSzPct val="100000"/>
                <a:buChar char="•"/>
                <a:defRPr sz="1800">
                  <a:solidFill>
                    <a:srgbClr val="994D00"/>
                  </a:solidFill>
                </a:defRPr>
              </a:pPr>
              <a:r>
                <a:t>Oversees experimental design, data processing, and analysis</a:t>
              </a:r>
            </a:p>
          </p:txBody>
        </p:sp>
      </p:grpSp>
      <p:sp>
        <p:nvSpPr>
          <p:cNvPr id="636" name="Selected Marketing Research Career Descriptions"/>
          <p:cNvSpPr txBox="1"/>
          <p:nvPr/>
        </p:nvSpPr>
        <p:spPr>
          <a:xfrm>
            <a:off x="461962" y="284162"/>
            <a:ext cx="8234363" cy="751841"/>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lvl1pPr algn="l">
              <a:lnSpc>
                <a:spcPct val="80000"/>
              </a:lnSpc>
              <a:defRPr sz="2400" b="1">
                <a:solidFill>
                  <a:srgbClr val="E57300"/>
                </a:solidFill>
              </a:defRPr>
            </a:lvl1pPr>
          </a:lstStyle>
          <a:p>
            <a:r>
              <a:t>Selected Marketing Research Career Descriptions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36"/>
                                        </p:tgtEl>
                                        <p:attrNameLst>
                                          <p:attrName>style.visibility</p:attrName>
                                        </p:attrNameLst>
                                      </p:cBhvr>
                                      <p:to>
                                        <p:strVal val="visible"/>
                                      </p:to>
                                    </p:set>
                                    <p:anim calcmode="lin" valueType="num">
                                      <p:cBhvr>
                                        <p:cTn id="7" dur="500" fill="hold"/>
                                        <p:tgtEl>
                                          <p:spTgt spid="636"/>
                                        </p:tgtEl>
                                        <p:attrNameLst>
                                          <p:attrName>ppt_x</p:attrName>
                                        </p:attrNameLst>
                                      </p:cBhvr>
                                      <p:tavLst>
                                        <p:tav tm="0">
                                          <p:val>
                                            <p:strVal val="0-#ppt_w/2"/>
                                          </p:val>
                                        </p:tav>
                                        <p:tav tm="100000">
                                          <p:val>
                                            <p:strVal val="#ppt_x"/>
                                          </p:val>
                                        </p:tav>
                                      </p:tavLst>
                                    </p:anim>
                                    <p:anim calcmode="lin" valueType="num">
                                      <p:cBhvr>
                                        <p:cTn id="8" dur="500" fill="hold"/>
                                        <p:tgtEl>
                                          <p:spTgt spid="6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35"/>
                                        </p:tgtEl>
                                        <p:attrNameLst>
                                          <p:attrName>style.visibility</p:attrName>
                                        </p:attrNameLst>
                                      </p:cBhvr>
                                      <p:to>
                                        <p:strVal val="visible"/>
                                      </p:to>
                                    </p:set>
                                    <p:anim calcmode="lin" valueType="num">
                                      <p:cBhvr>
                                        <p:cTn id="12" dur="500" fill="hold"/>
                                        <p:tgtEl>
                                          <p:spTgt spid="635"/>
                                        </p:tgtEl>
                                        <p:attrNameLst>
                                          <p:attrName>ppt_x</p:attrName>
                                        </p:attrNameLst>
                                      </p:cBhvr>
                                      <p:tavLst>
                                        <p:tav tm="0">
                                          <p:val>
                                            <p:strVal val="0-#ppt_w/2"/>
                                          </p:val>
                                        </p:tav>
                                        <p:tav tm="100000">
                                          <p:val>
                                            <p:strVal val="#ppt_x"/>
                                          </p:val>
                                        </p:tav>
                                      </p:tavLst>
                                    </p:anim>
                                    <p:anim calcmode="lin" valueType="num">
                                      <p:cBhvr>
                                        <p:cTn id="13" dur="500" fill="hold"/>
                                        <p:tgtEl>
                                          <p:spTgt spid="6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 grpId="0" animBg="1" advAuto="0"/>
      <p:bldP spid="636"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31</a:t>
            </a:fld>
            <a:endParaRPr/>
          </a:p>
        </p:txBody>
      </p:sp>
      <p:sp>
        <p:nvSpPr>
          <p:cNvPr id="639" name="Marketing Research Suppliers &amp; Services"/>
          <p:cNvSpPr txBox="1">
            <a:spLocks noGrp="1"/>
          </p:cNvSpPr>
          <p:nvPr>
            <p:ph type="title" idx="4294967295"/>
          </p:nvPr>
        </p:nvSpPr>
        <p:spPr>
          <a:xfrm>
            <a:off x="668337" y="252412"/>
            <a:ext cx="8594726" cy="458788"/>
          </a:xfrm>
          <a:prstGeom prst="rect">
            <a:avLst/>
          </a:prstGeom>
        </p:spPr>
        <p:txBody>
          <a:bodyPr anchor="t">
            <a:normAutofit/>
          </a:bodyPr>
          <a:lstStyle>
            <a:lvl1pPr>
              <a:defRPr b="1">
                <a:solidFill>
                  <a:srgbClr val="E57300"/>
                </a:solidFill>
              </a:defRPr>
            </a:lvl1pPr>
          </a:lstStyle>
          <a:p>
            <a:r>
              <a:t>Marketing Research Suppliers &amp; Services</a:t>
            </a:r>
          </a:p>
        </p:txBody>
      </p:sp>
      <p:sp>
        <p:nvSpPr>
          <p:cNvPr id="640" name="Internal suppliers…"/>
          <p:cNvSpPr txBox="1">
            <a:spLocks noGrp="1"/>
          </p:cNvSpPr>
          <p:nvPr>
            <p:ph type="body" idx="4294967295"/>
          </p:nvPr>
        </p:nvSpPr>
        <p:spPr>
          <a:xfrm>
            <a:off x="857250" y="1095375"/>
            <a:ext cx="8039100" cy="5638800"/>
          </a:xfrm>
          <a:prstGeom prst="rect">
            <a:avLst/>
          </a:prstGeom>
        </p:spPr>
        <p:txBody>
          <a:bodyPr>
            <a:normAutofit/>
          </a:bodyPr>
          <a:lstStyle/>
          <a:p>
            <a:pPr>
              <a:lnSpc>
                <a:spcPct val="90000"/>
              </a:lnSpc>
              <a:buClr>
                <a:srgbClr val="800080"/>
              </a:buClr>
              <a:defRPr b="1">
                <a:solidFill>
                  <a:srgbClr val="800080"/>
                </a:solidFill>
                <a:latin typeface="Arial"/>
                <a:ea typeface="Arial"/>
                <a:cs typeface="Arial"/>
                <a:sym typeface="Arial"/>
              </a:defRPr>
            </a:pPr>
            <a:r>
              <a:t>Internal suppliers</a:t>
            </a:r>
            <a:r>
              <a:rPr b="0"/>
              <a:t> </a:t>
            </a:r>
          </a:p>
          <a:p>
            <a:pPr>
              <a:lnSpc>
                <a:spcPct val="90000"/>
              </a:lnSpc>
              <a:buClr>
                <a:srgbClr val="800080"/>
              </a:buClr>
              <a:defRPr b="1">
                <a:solidFill>
                  <a:srgbClr val="800080"/>
                </a:solidFill>
                <a:latin typeface="Arial"/>
                <a:ea typeface="Arial"/>
                <a:cs typeface="Arial"/>
                <a:sym typeface="Arial"/>
              </a:defRPr>
            </a:pPr>
            <a:r>
              <a:t>External suppliers</a:t>
            </a:r>
            <a:r>
              <a:rPr b="0">
                <a:solidFill>
                  <a:srgbClr val="994D00"/>
                </a:solidFill>
              </a:rPr>
              <a:t> </a:t>
            </a:r>
            <a:endParaRPr>
              <a:solidFill>
                <a:srgbClr val="994D00"/>
              </a:solidFill>
            </a:endParaRPr>
          </a:p>
          <a:p>
            <a:pPr marL="742950" lvl="1" indent="-285750">
              <a:lnSpc>
                <a:spcPct val="90000"/>
              </a:lnSpc>
              <a:spcBef>
                <a:spcPts val="0"/>
              </a:spcBef>
              <a:buClr>
                <a:srgbClr val="CC0000"/>
              </a:buClr>
              <a:defRPr b="1">
                <a:solidFill>
                  <a:srgbClr val="CC0000"/>
                </a:solidFill>
                <a:latin typeface="Arial"/>
                <a:ea typeface="Arial"/>
                <a:cs typeface="Arial"/>
                <a:sym typeface="Arial"/>
              </a:defRPr>
            </a:pPr>
            <a:r>
              <a:t>Full-service suppliers</a:t>
            </a:r>
            <a:r>
              <a:rPr b="0"/>
              <a:t> </a:t>
            </a:r>
          </a:p>
          <a:p>
            <a:pPr lvl="2">
              <a:lnSpc>
                <a:spcPct val="90000"/>
              </a:lnSpc>
              <a:spcBef>
                <a:spcPts val="0"/>
              </a:spcBef>
              <a:buClr>
                <a:srgbClr val="CC0000"/>
              </a:buClr>
              <a:defRPr b="1">
                <a:solidFill>
                  <a:srgbClr val="994D00"/>
                </a:solidFill>
                <a:latin typeface="Arial"/>
                <a:ea typeface="Arial"/>
                <a:cs typeface="Arial"/>
                <a:sym typeface="Arial"/>
              </a:defRPr>
            </a:pPr>
            <a:r>
              <a:t>Syndicated services</a:t>
            </a:r>
          </a:p>
          <a:p>
            <a:pPr lvl="2">
              <a:lnSpc>
                <a:spcPct val="90000"/>
              </a:lnSpc>
              <a:spcBef>
                <a:spcPts val="0"/>
              </a:spcBef>
              <a:buClr>
                <a:srgbClr val="CC0000"/>
              </a:buClr>
              <a:defRPr b="1">
                <a:solidFill>
                  <a:srgbClr val="994D00"/>
                </a:solidFill>
                <a:latin typeface="Arial"/>
                <a:ea typeface="Arial"/>
                <a:cs typeface="Arial"/>
                <a:sym typeface="Arial"/>
              </a:defRPr>
            </a:pPr>
            <a:r>
              <a:t>Standardized services</a:t>
            </a:r>
          </a:p>
          <a:p>
            <a:pPr lvl="2">
              <a:lnSpc>
                <a:spcPct val="90000"/>
              </a:lnSpc>
              <a:spcBef>
                <a:spcPts val="0"/>
              </a:spcBef>
              <a:buClr>
                <a:srgbClr val="CC0000"/>
              </a:buClr>
              <a:defRPr b="1">
                <a:solidFill>
                  <a:srgbClr val="994D00"/>
                </a:solidFill>
                <a:latin typeface="Arial"/>
                <a:ea typeface="Arial"/>
                <a:cs typeface="Arial"/>
                <a:sym typeface="Arial"/>
              </a:defRPr>
            </a:pPr>
            <a:r>
              <a:t>Customized services</a:t>
            </a:r>
          </a:p>
          <a:p>
            <a:pPr lvl="2">
              <a:lnSpc>
                <a:spcPct val="90000"/>
              </a:lnSpc>
              <a:spcBef>
                <a:spcPts val="0"/>
              </a:spcBef>
              <a:buClr>
                <a:srgbClr val="CC0000"/>
              </a:buClr>
              <a:defRPr b="1">
                <a:solidFill>
                  <a:srgbClr val="994D00"/>
                </a:solidFill>
                <a:latin typeface="Arial"/>
                <a:ea typeface="Arial"/>
                <a:cs typeface="Arial"/>
                <a:sym typeface="Arial"/>
              </a:defRPr>
            </a:pPr>
            <a:r>
              <a:t>Internet services</a:t>
            </a:r>
            <a:r>
              <a:rPr b="0"/>
              <a:t> </a:t>
            </a:r>
          </a:p>
          <a:p>
            <a:pPr marL="742950" lvl="1" indent="-285750">
              <a:lnSpc>
                <a:spcPct val="90000"/>
              </a:lnSpc>
              <a:spcBef>
                <a:spcPts val="0"/>
              </a:spcBef>
              <a:buClr>
                <a:srgbClr val="CC0000"/>
              </a:buClr>
              <a:defRPr b="1">
                <a:solidFill>
                  <a:srgbClr val="CC0000"/>
                </a:solidFill>
                <a:latin typeface="Arial"/>
                <a:ea typeface="Arial"/>
                <a:cs typeface="Arial"/>
                <a:sym typeface="Arial"/>
              </a:defRPr>
            </a:pPr>
            <a:r>
              <a:t>Limited-service suppliers</a:t>
            </a:r>
            <a:r>
              <a:rPr b="0"/>
              <a:t> </a:t>
            </a:r>
          </a:p>
          <a:p>
            <a:pPr lvl="2">
              <a:lnSpc>
                <a:spcPct val="90000"/>
              </a:lnSpc>
              <a:spcBef>
                <a:spcPts val="0"/>
              </a:spcBef>
              <a:buClr>
                <a:srgbClr val="CC0000"/>
              </a:buClr>
              <a:defRPr b="1">
                <a:solidFill>
                  <a:srgbClr val="994D00"/>
                </a:solidFill>
                <a:latin typeface="Arial"/>
                <a:ea typeface="Arial"/>
                <a:cs typeface="Arial"/>
                <a:sym typeface="Arial"/>
              </a:defRPr>
            </a:pPr>
            <a:r>
              <a:t>Field services</a:t>
            </a:r>
          </a:p>
          <a:p>
            <a:pPr lvl="2">
              <a:lnSpc>
                <a:spcPct val="90000"/>
              </a:lnSpc>
              <a:spcBef>
                <a:spcPts val="0"/>
              </a:spcBef>
              <a:buClr>
                <a:srgbClr val="CC0000"/>
              </a:buClr>
              <a:defRPr b="1">
                <a:solidFill>
                  <a:srgbClr val="994D00"/>
                </a:solidFill>
                <a:latin typeface="Arial"/>
                <a:ea typeface="Arial"/>
                <a:cs typeface="Arial"/>
                <a:sym typeface="Arial"/>
              </a:defRPr>
            </a:pPr>
            <a:r>
              <a:t>Focus groups and qualitative services</a:t>
            </a:r>
            <a:r>
              <a:rPr b="0"/>
              <a:t> </a:t>
            </a:r>
          </a:p>
          <a:p>
            <a:pPr lvl="2">
              <a:lnSpc>
                <a:spcPct val="90000"/>
              </a:lnSpc>
              <a:spcBef>
                <a:spcPts val="0"/>
              </a:spcBef>
              <a:buClr>
                <a:srgbClr val="CC0000"/>
              </a:buClr>
              <a:defRPr b="1">
                <a:solidFill>
                  <a:srgbClr val="994D00"/>
                </a:solidFill>
                <a:latin typeface="Arial"/>
                <a:ea typeface="Arial"/>
                <a:cs typeface="Arial"/>
                <a:sym typeface="Arial"/>
              </a:defRPr>
            </a:pPr>
            <a:r>
              <a:t>Technical and analytical services</a:t>
            </a:r>
            <a:r>
              <a:rPr b="0"/>
              <a:t> </a:t>
            </a:r>
          </a:p>
          <a:p>
            <a:pPr lvl="2">
              <a:lnSpc>
                <a:spcPct val="90000"/>
              </a:lnSpc>
              <a:spcBef>
                <a:spcPts val="0"/>
              </a:spcBef>
              <a:buClr>
                <a:srgbClr val="CC0000"/>
              </a:buClr>
              <a:defRPr b="1">
                <a:solidFill>
                  <a:srgbClr val="994D00"/>
                </a:solidFill>
                <a:latin typeface="Arial"/>
                <a:ea typeface="Arial"/>
                <a:cs typeface="Arial"/>
                <a:sym typeface="Arial"/>
              </a:defRPr>
            </a:pPr>
            <a:r>
              <a:t>Other services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39"/>
                                        </p:tgtEl>
                                        <p:attrNameLst>
                                          <p:attrName>style.visibility</p:attrName>
                                        </p:attrNameLst>
                                      </p:cBhvr>
                                      <p:to>
                                        <p:strVal val="visible"/>
                                      </p:to>
                                    </p:set>
                                    <p:anim calcmode="lin" valueType="num">
                                      <p:cBhvr>
                                        <p:cTn id="7" dur="500" fill="hold"/>
                                        <p:tgtEl>
                                          <p:spTgt spid="639"/>
                                        </p:tgtEl>
                                        <p:attrNameLst>
                                          <p:attrName>ppt_x</p:attrName>
                                        </p:attrNameLst>
                                      </p:cBhvr>
                                      <p:tavLst>
                                        <p:tav tm="0">
                                          <p:val>
                                            <p:strVal val="0-#ppt_w/2"/>
                                          </p:val>
                                        </p:tav>
                                        <p:tav tm="100000">
                                          <p:val>
                                            <p:strVal val="#ppt_x"/>
                                          </p:val>
                                        </p:tav>
                                      </p:tavLst>
                                    </p:anim>
                                    <p:anim calcmode="lin" valueType="num">
                                      <p:cBhvr>
                                        <p:cTn id="8" dur="500" fill="hold"/>
                                        <p:tgtEl>
                                          <p:spTgt spid="6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40"/>
                                        </p:tgtEl>
                                        <p:attrNameLst>
                                          <p:attrName>style.visibility</p:attrName>
                                        </p:attrNameLst>
                                      </p:cBhvr>
                                      <p:to>
                                        <p:strVal val="visible"/>
                                      </p:to>
                                    </p:set>
                                    <p:anim calcmode="lin" valueType="num">
                                      <p:cBhvr>
                                        <p:cTn id="12" dur="500" fill="hold"/>
                                        <p:tgtEl>
                                          <p:spTgt spid="640"/>
                                        </p:tgtEl>
                                        <p:attrNameLst>
                                          <p:attrName>ppt_x</p:attrName>
                                        </p:attrNameLst>
                                      </p:cBhvr>
                                      <p:tavLst>
                                        <p:tav tm="0">
                                          <p:val>
                                            <p:strVal val="0-#ppt_w/2"/>
                                          </p:val>
                                        </p:tav>
                                        <p:tav tm="100000">
                                          <p:val>
                                            <p:strVal val="#ppt_x"/>
                                          </p:val>
                                        </p:tav>
                                      </p:tavLst>
                                    </p:anim>
                                    <p:anim calcmode="lin" valueType="num">
                                      <p:cBhvr>
                                        <p:cTn id="13" dur="500" fill="hold"/>
                                        <p:tgtEl>
                                          <p:spTgt spid="6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0" animBg="1" advAuto="0"/>
      <p:bldP spid="640"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32</a:t>
            </a:fld>
            <a:endParaRPr/>
          </a:p>
        </p:txBody>
      </p:sp>
      <p:sp>
        <p:nvSpPr>
          <p:cNvPr id="643" name="Criteria for Selecting a Research Supplier"/>
          <p:cNvSpPr txBox="1">
            <a:spLocks noGrp="1"/>
          </p:cNvSpPr>
          <p:nvPr>
            <p:ph type="title" idx="4294967295"/>
          </p:nvPr>
        </p:nvSpPr>
        <p:spPr>
          <a:xfrm>
            <a:off x="520700" y="241300"/>
            <a:ext cx="8918575" cy="558800"/>
          </a:xfrm>
          <a:prstGeom prst="rect">
            <a:avLst/>
          </a:prstGeom>
        </p:spPr>
        <p:txBody>
          <a:bodyPr anchor="t">
            <a:normAutofit/>
          </a:bodyPr>
          <a:lstStyle>
            <a:lvl1pPr>
              <a:defRPr b="1">
                <a:solidFill>
                  <a:srgbClr val="E57300"/>
                </a:solidFill>
              </a:defRPr>
            </a:lvl1pPr>
          </a:lstStyle>
          <a:p>
            <a:r>
              <a:t>Criteria for Selecting a Research Supplier</a:t>
            </a:r>
          </a:p>
        </p:txBody>
      </p:sp>
      <p:sp>
        <p:nvSpPr>
          <p:cNvPr id="644" name="What is the reputation of the supplier?…"/>
          <p:cNvSpPr txBox="1">
            <a:spLocks noGrp="1"/>
          </p:cNvSpPr>
          <p:nvPr>
            <p:ph type="body" idx="4294967295"/>
          </p:nvPr>
        </p:nvSpPr>
        <p:spPr>
          <a:xfrm>
            <a:off x="676275" y="1216025"/>
            <a:ext cx="7685088" cy="5434013"/>
          </a:xfrm>
          <a:prstGeom prst="rect">
            <a:avLst/>
          </a:prstGeom>
        </p:spPr>
        <p:txBody>
          <a:bodyPr>
            <a:normAutofit/>
          </a:bodyPr>
          <a:lstStyle/>
          <a:p>
            <a:pPr>
              <a:spcBef>
                <a:spcPts val="200"/>
              </a:spcBef>
              <a:buClr>
                <a:srgbClr val="CC0000"/>
              </a:buClr>
              <a:buChar char="▪"/>
              <a:defRPr sz="2000">
                <a:solidFill>
                  <a:srgbClr val="994D00"/>
                </a:solidFill>
              </a:defRPr>
            </a:pPr>
            <a:r>
              <a:t>What is the reputation of the supplier?</a:t>
            </a:r>
          </a:p>
          <a:p>
            <a:pPr>
              <a:spcBef>
                <a:spcPts val="200"/>
              </a:spcBef>
              <a:buClr>
                <a:srgbClr val="CC0000"/>
              </a:buClr>
              <a:buChar char="▪"/>
              <a:defRPr sz="2000">
                <a:solidFill>
                  <a:srgbClr val="994D00"/>
                </a:solidFill>
              </a:defRPr>
            </a:pPr>
            <a:r>
              <a:t>Do they complete projects on schedule? </a:t>
            </a:r>
          </a:p>
          <a:p>
            <a:pPr>
              <a:spcBef>
                <a:spcPts val="200"/>
              </a:spcBef>
              <a:buClr>
                <a:srgbClr val="CC0000"/>
              </a:buClr>
              <a:buChar char="▪"/>
              <a:defRPr sz="2000">
                <a:solidFill>
                  <a:srgbClr val="994D00"/>
                </a:solidFill>
              </a:defRPr>
            </a:pPr>
            <a:r>
              <a:t>Are they known for maintaining ethical standards? </a:t>
            </a:r>
          </a:p>
          <a:p>
            <a:pPr>
              <a:spcBef>
                <a:spcPts val="200"/>
              </a:spcBef>
              <a:buClr>
                <a:srgbClr val="CC0000"/>
              </a:buClr>
              <a:buChar char="▪"/>
              <a:defRPr sz="2000">
                <a:solidFill>
                  <a:srgbClr val="994D00"/>
                </a:solidFill>
              </a:defRPr>
            </a:pPr>
            <a:r>
              <a:t>Are they flexible? </a:t>
            </a:r>
          </a:p>
          <a:p>
            <a:pPr>
              <a:spcBef>
                <a:spcPts val="200"/>
              </a:spcBef>
              <a:buClr>
                <a:srgbClr val="CC0000"/>
              </a:buClr>
              <a:buChar char="▪"/>
              <a:defRPr sz="2000">
                <a:solidFill>
                  <a:srgbClr val="994D00"/>
                </a:solidFill>
              </a:defRPr>
            </a:pPr>
            <a:r>
              <a:t>Are their research projects of high quality? </a:t>
            </a:r>
          </a:p>
          <a:p>
            <a:pPr>
              <a:spcBef>
                <a:spcPts val="200"/>
              </a:spcBef>
              <a:buClr>
                <a:srgbClr val="CC0000"/>
              </a:buClr>
              <a:buChar char="▪"/>
              <a:defRPr sz="2000">
                <a:solidFill>
                  <a:srgbClr val="994D00"/>
                </a:solidFill>
              </a:defRPr>
            </a:pPr>
            <a:r>
              <a:t>What kind and how much experience does the supplier have? Has the firm had experience with projects similar to this one? </a:t>
            </a:r>
          </a:p>
          <a:p>
            <a:pPr>
              <a:spcBef>
                <a:spcPts val="200"/>
              </a:spcBef>
              <a:buClr>
                <a:srgbClr val="CC0000"/>
              </a:buClr>
              <a:buChar char="▪"/>
              <a:defRPr sz="2000">
                <a:solidFill>
                  <a:srgbClr val="994D00"/>
                </a:solidFill>
              </a:defRPr>
            </a:pPr>
            <a:r>
              <a:t>Do the supplier's personnel have both technical and non-technical expertise? </a:t>
            </a:r>
          </a:p>
          <a:p>
            <a:pPr>
              <a:spcBef>
                <a:spcPts val="200"/>
              </a:spcBef>
              <a:buClr>
                <a:srgbClr val="CC0000"/>
              </a:buClr>
              <a:buChar char="▪"/>
              <a:defRPr sz="2000">
                <a:solidFill>
                  <a:srgbClr val="994D00"/>
                </a:solidFill>
              </a:defRPr>
            </a:pPr>
            <a:r>
              <a:t>Can they communicate well with the client?</a:t>
            </a:r>
          </a:p>
          <a:p>
            <a:pPr marL="742950" lvl="1" indent="-285750">
              <a:spcBef>
                <a:spcPts val="200"/>
              </a:spcBef>
              <a:buClr>
                <a:srgbClr val="CC0000"/>
              </a:buClr>
              <a:buChar char="▪"/>
              <a:defRPr>
                <a:solidFill>
                  <a:srgbClr val="994D00"/>
                </a:solidFill>
              </a:defRPr>
            </a:pPr>
            <a:endParaRPr/>
          </a:p>
          <a:p>
            <a:pPr>
              <a:spcBef>
                <a:spcPts val="200"/>
              </a:spcBef>
              <a:buSzTx/>
              <a:buNone/>
              <a:defRPr sz="2000">
                <a:solidFill>
                  <a:srgbClr val="994D00"/>
                </a:solidFill>
              </a:defRPr>
            </a:pPr>
            <a:r>
              <a:t>	Competitive bids should be compared on the basis of quality as well as price.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43"/>
                                        </p:tgtEl>
                                        <p:attrNameLst>
                                          <p:attrName>style.visibility</p:attrName>
                                        </p:attrNameLst>
                                      </p:cBhvr>
                                      <p:to>
                                        <p:strVal val="visible"/>
                                      </p:to>
                                    </p:set>
                                    <p:anim calcmode="lin" valueType="num">
                                      <p:cBhvr>
                                        <p:cTn id="7" dur="500" fill="hold"/>
                                        <p:tgtEl>
                                          <p:spTgt spid="643"/>
                                        </p:tgtEl>
                                        <p:attrNameLst>
                                          <p:attrName>ppt_x</p:attrName>
                                        </p:attrNameLst>
                                      </p:cBhvr>
                                      <p:tavLst>
                                        <p:tav tm="0">
                                          <p:val>
                                            <p:strVal val="0-#ppt_w/2"/>
                                          </p:val>
                                        </p:tav>
                                        <p:tav tm="100000">
                                          <p:val>
                                            <p:strVal val="#ppt_x"/>
                                          </p:val>
                                        </p:tav>
                                      </p:tavLst>
                                    </p:anim>
                                    <p:anim calcmode="lin" valueType="num">
                                      <p:cBhvr>
                                        <p:cTn id="8" dur="500" fill="hold"/>
                                        <p:tgtEl>
                                          <p:spTgt spid="6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44"/>
                                        </p:tgtEl>
                                        <p:attrNameLst>
                                          <p:attrName>style.visibility</p:attrName>
                                        </p:attrNameLst>
                                      </p:cBhvr>
                                      <p:to>
                                        <p:strVal val="visible"/>
                                      </p:to>
                                    </p:set>
                                    <p:anim calcmode="lin" valueType="num">
                                      <p:cBhvr>
                                        <p:cTn id="12" dur="500" fill="hold"/>
                                        <p:tgtEl>
                                          <p:spTgt spid="644"/>
                                        </p:tgtEl>
                                        <p:attrNameLst>
                                          <p:attrName>ppt_x</p:attrName>
                                        </p:attrNameLst>
                                      </p:cBhvr>
                                      <p:tavLst>
                                        <p:tav tm="0">
                                          <p:val>
                                            <p:strVal val="0-#ppt_w/2"/>
                                          </p:val>
                                        </p:tav>
                                        <p:tav tm="100000">
                                          <p:val>
                                            <p:strVal val="#ppt_x"/>
                                          </p:val>
                                        </p:tav>
                                      </p:tavLst>
                                    </p:anim>
                                    <p:anim calcmode="lin" valueType="num">
                                      <p:cBhvr>
                                        <p:cTn id="13" dur="500" fill="hold"/>
                                        <p:tgtEl>
                                          <p:spTgt spid="6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 grpId="0" animBg="1" advAuto="0"/>
      <p:bldP spid="644"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33</a:t>
            </a:fld>
            <a:endParaRPr/>
          </a:p>
        </p:txBody>
      </p:sp>
      <p:sp>
        <p:nvSpPr>
          <p:cNvPr id="647" name="Careers in Marketing Research"/>
          <p:cNvSpPr txBox="1">
            <a:spLocks noGrp="1"/>
          </p:cNvSpPr>
          <p:nvPr>
            <p:ph type="title" idx="4294967295"/>
          </p:nvPr>
        </p:nvSpPr>
        <p:spPr>
          <a:xfrm>
            <a:off x="757237" y="152399"/>
            <a:ext cx="7793038" cy="784227"/>
          </a:xfrm>
          <a:prstGeom prst="rect">
            <a:avLst/>
          </a:prstGeom>
        </p:spPr>
        <p:txBody>
          <a:bodyPr anchor="t">
            <a:normAutofit/>
          </a:bodyPr>
          <a:lstStyle>
            <a:lvl1pPr>
              <a:defRPr b="1">
                <a:solidFill>
                  <a:srgbClr val="E57300"/>
                </a:solidFill>
              </a:defRPr>
            </a:lvl1pPr>
          </a:lstStyle>
          <a:p>
            <a:r>
              <a:t>Careers in Marketing Research</a:t>
            </a:r>
          </a:p>
        </p:txBody>
      </p:sp>
      <p:sp>
        <p:nvSpPr>
          <p:cNvPr id="648" name="Career opportunities are available with marketing research firms (e.g., AC Nielsen, Burke)…"/>
          <p:cNvSpPr txBox="1">
            <a:spLocks noGrp="1"/>
          </p:cNvSpPr>
          <p:nvPr>
            <p:ph type="body" idx="4294967295"/>
          </p:nvPr>
        </p:nvSpPr>
        <p:spPr>
          <a:xfrm>
            <a:off x="379412" y="1316037"/>
            <a:ext cx="8386763" cy="5280026"/>
          </a:xfrm>
          <a:prstGeom prst="rect">
            <a:avLst/>
          </a:prstGeom>
        </p:spPr>
        <p:txBody>
          <a:bodyPr>
            <a:normAutofit/>
          </a:bodyPr>
          <a:lstStyle/>
          <a:p>
            <a:pPr>
              <a:lnSpc>
                <a:spcPct val="90000"/>
              </a:lnSpc>
              <a:spcBef>
                <a:spcPts val="1800"/>
              </a:spcBef>
              <a:buClr>
                <a:srgbClr val="CC0000"/>
              </a:buClr>
              <a:defRPr sz="2000">
                <a:solidFill>
                  <a:srgbClr val="994D00"/>
                </a:solidFill>
              </a:defRPr>
            </a:pPr>
            <a:r>
              <a:t>Career opportunities are available with marketing research firms (e.g., AC Nielsen, Burke)</a:t>
            </a:r>
          </a:p>
          <a:p>
            <a:pPr>
              <a:lnSpc>
                <a:spcPct val="90000"/>
              </a:lnSpc>
              <a:spcBef>
                <a:spcPts val="1800"/>
              </a:spcBef>
              <a:buClr>
                <a:srgbClr val="CC0000"/>
              </a:buClr>
              <a:defRPr sz="2000">
                <a:solidFill>
                  <a:srgbClr val="994D00"/>
                </a:solidFill>
              </a:defRPr>
            </a:pPr>
            <a:r>
              <a:t>Careers in business and non-business firms and agencies with in-house marketing research departments (e.g., Procter &amp; Gamble, Coca-Cola, the Federal Trade Commission, United States Census Bureau)</a:t>
            </a:r>
            <a:endParaRPr b="1"/>
          </a:p>
          <a:p>
            <a:pPr>
              <a:lnSpc>
                <a:spcPct val="90000"/>
              </a:lnSpc>
              <a:spcBef>
                <a:spcPts val="1800"/>
              </a:spcBef>
              <a:buClr>
                <a:srgbClr val="CC0000"/>
              </a:buClr>
              <a:defRPr sz="2000">
                <a:solidFill>
                  <a:srgbClr val="994D00"/>
                </a:solidFill>
              </a:defRPr>
            </a:pPr>
            <a:r>
              <a:t>Advertising agencies (e.g., BBDO International, Ogilvy &amp; Mather, J. Walter Thompson) </a:t>
            </a:r>
            <a:endParaRPr b="1"/>
          </a:p>
          <a:p>
            <a:pPr>
              <a:lnSpc>
                <a:spcPct val="90000"/>
              </a:lnSpc>
              <a:spcBef>
                <a:spcPts val="1800"/>
              </a:spcBef>
              <a:buClr>
                <a:srgbClr val="CC0000"/>
              </a:buClr>
              <a:defRPr sz="2000">
                <a:solidFill>
                  <a:srgbClr val="994D00"/>
                </a:solidFill>
              </a:defRPr>
            </a:pPr>
            <a:r>
              <a:t>Positions: VP of marketing research, research director/assistant director, project manager, field work director, statistician/data processing specialist, senior/junior analyst, and supervisor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47"/>
                                        </p:tgtEl>
                                        <p:attrNameLst>
                                          <p:attrName>style.visibility</p:attrName>
                                        </p:attrNameLst>
                                      </p:cBhvr>
                                      <p:to>
                                        <p:strVal val="visible"/>
                                      </p:to>
                                    </p:set>
                                    <p:anim calcmode="lin" valueType="num">
                                      <p:cBhvr>
                                        <p:cTn id="7" dur="500" fill="hold"/>
                                        <p:tgtEl>
                                          <p:spTgt spid="647"/>
                                        </p:tgtEl>
                                        <p:attrNameLst>
                                          <p:attrName>ppt_x</p:attrName>
                                        </p:attrNameLst>
                                      </p:cBhvr>
                                      <p:tavLst>
                                        <p:tav tm="0">
                                          <p:val>
                                            <p:strVal val="0-#ppt_w/2"/>
                                          </p:val>
                                        </p:tav>
                                        <p:tav tm="100000">
                                          <p:val>
                                            <p:strVal val="#ppt_x"/>
                                          </p:val>
                                        </p:tav>
                                      </p:tavLst>
                                    </p:anim>
                                    <p:anim calcmode="lin" valueType="num">
                                      <p:cBhvr>
                                        <p:cTn id="8" dur="500" fill="hold"/>
                                        <p:tgtEl>
                                          <p:spTgt spid="6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48"/>
                                        </p:tgtEl>
                                        <p:attrNameLst>
                                          <p:attrName>style.visibility</p:attrName>
                                        </p:attrNameLst>
                                      </p:cBhvr>
                                      <p:to>
                                        <p:strVal val="visible"/>
                                      </p:to>
                                    </p:set>
                                    <p:anim calcmode="lin" valueType="num">
                                      <p:cBhvr>
                                        <p:cTn id="12" dur="500" fill="hold"/>
                                        <p:tgtEl>
                                          <p:spTgt spid="648"/>
                                        </p:tgtEl>
                                        <p:attrNameLst>
                                          <p:attrName>ppt_x</p:attrName>
                                        </p:attrNameLst>
                                      </p:cBhvr>
                                      <p:tavLst>
                                        <p:tav tm="0">
                                          <p:val>
                                            <p:strVal val="0-#ppt_w/2"/>
                                          </p:val>
                                        </p:tav>
                                        <p:tav tm="100000">
                                          <p:val>
                                            <p:strVal val="#ppt_x"/>
                                          </p:val>
                                        </p:tav>
                                      </p:tavLst>
                                    </p:anim>
                                    <p:anim calcmode="lin" valueType="num">
                                      <p:cBhvr>
                                        <p:cTn id="13" dur="500" fill="hold"/>
                                        <p:tgtEl>
                                          <p:spTgt spid="6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 grpId="0" animBg="1" advAuto="0"/>
      <p:bldP spid="648"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34</a:t>
            </a:fld>
            <a:endParaRPr/>
          </a:p>
        </p:txBody>
      </p:sp>
      <p:grpSp>
        <p:nvGrpSpPr>
          <p:cNvPr id="653" name="Group"/>
          <p:cNvGrpSpPr/>
          <p:nvPr/>
        </p:nvGrpSpPr>
        <p:grpSpPr>
          <a:xfrm>
            <a:off x="380999" y="1016000"/>
            <a:ext cx="8296276" cy="5389563"/>
            <a:chOff x="0" y="0"/>
            <a:chExt cx="8296275" cy="5389562"/>
          </a:xfrm>
        </p:grpSpPr>
        <p:pic>
          <p:nvPicPr>
            <p:cNvPr id="651" name="image.pdf" descr="image.pdf"/>
            <p:cNvPicPr>
              <a:picLocks noChangeAspect="1"/>
            </p:cNvPicPr>
            <p:nvPr/>
          </p:nvPicPr>
          <p:blipFill>
            <a:blip r:embed="rId2">
              <a:extLst/>
            </a:blip>
            <a:stretch>
              <a:fillRect/>
            </a:stretch>
          </p:blipFill>
          <p:spPr>
            <a:xfrm>
              <a:off x="-1" y="766567"/>
              <a:ext cx="3294111" cy="3243174"/>
            </a:xfrm>
            <a:prstGeom prst="rect">
              <a:avLst/>
            </a:prstGeom>
            <a:ln w="12700" cap="flat">
              <a:noFill/>
              <a:miter lim="400000"/>
            </a:ln>
            <a:effectLst/>
          </p:spPr>
        </p:pic>
        <p:pic>
          <p:nvPicPr>
            <p:cNvPr id="652" name="image.tif" descr="image.tif"/>
            <p:cNvPicPr>
              <a:picLocks noChangeAspect="1"/>
            </p:cNvPicPr>
            <p:nvPr/>
          </p:nvPicPr>
          <p:blipFill>
            <a:blip r:embed="rId3">
              <a:extLst/>
            </a:blip>
            <a:stretch>
              <a:fillRect/>
            </a:stretch>
          </p:blipFill>
          <p:spPr>
            <a:xfrm>
              <a:off x="3574718" y="0"/>
              <a:ext cx="4721557" cy="5389563"/>
            </a:xfrm>
            <a:prstGeom prst="rect">
              <a:avLst/>
            </a:prstGeom>
            <a:ln w="12700" cap="flat">
              <a:noFill/>
              <a:miter lim="400000"/>
            </a:ln>
            <a:effectLst/>
          </p:spPr>
        </p:pic>
      </p:grpSp>
      <p:sp>
        <p:nvSpPr>
          <p:cNvPr id="654" name="A Sample of Marketing Research Jobs"/>
          <p:cNvSpPr txBox="1">
            <a:spLocks noGrp="1"/>
          </p:cNvSpPr>
          <p:nvPr>
            <p:ph type="title" idx="4294967295"/>
          </p:nvPr>
        </p:nvSpPr>
        <p:spPr>
          <a:xfrm>
            <a:off x="381000" y="190499"/>
            <a:ext cx="8632825" cy="584202"/>
          </a:xfrm>
          <a:prstGeom prst="rect">
            <a:avLst/>
          </a:prstGeom>
        </p:spPr>
        <p:txBody>
          <a:bodyPr anchor="t">
            <a:normAutofit/>
          </a:bodyPr>
          <a:lstStyle>
            <a:lvl1pPr>
              <a:defRPr sz="2800" b="1">
                <a:solidFill>
                  <a:srgbClr val="E57300"/>
                </a:solidFill>
              </a:defRPr>
            </a:lvl1pPr>
          </a:lstStyle>
          <a:p>
            <a:r>
              <a:t>A Sample of Marketing Research Jobs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54"/>
                                        </p:tgtEl>
                                        <p:attrNameLst>
                                          <p:attrName>style.visibility</p:attrName>
                                        </p:attrNameLst>
                                      </p:cBhvr>
                                      <p:to>
                                        <p:strVal val="visible"/>
                                      </p:to>
                                    </p:set>
                                    <p:anim calcmode="lin" valueType="num">
                                      <p:cBhvr>
                                        <p:cTn id="7" dur="500" fill="hold"/>
                                        <p:tgtEl>
                                          <p:spTgt spid="654"/>
                                        </p:tgtEl>
                                        <p:attrNameLst>
                                          <p:attrName>ppt_x</p:attrName>
                                        </p:attrNameLst>
                                      </p:cBhvr>
                                      <p:tavLst>
                                        <p:tav tm="0">
                                          <p:val>
                                            <p:strVal val="0-#ppt_w/2"/>
                                          </p:val>
                                        </p:tav>
                                        <p:tav tm="100000">
                                          <p:val>
                                            <p:strVal val="#ppt_x"/>
                                          </p:val>
                                        </p:tav>
                                      </p:tavLst>
                                    </p:anim>
                                    <p:anim calcmode="lin" valueType="num">
                                      <p:cBhvr>
                                        <p:cTn id="8" dur="500" fill="hold"/>
                                        <p:tgtEl>
                                          <p:spTgt spid="6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53"/>
                                        </p:tgtEl>
                                        <p:attrNameLst>
                                          <p:attrName>style.visibility</p:attrName>
                                        </p:attrNameLst>
                                      </p:cBhvr>
                                      <p:to>
                                        <p:strVal val="visible"/>
                                      </p:to>
                                    </p:set>
                                    <p:anim calcmode="lin" valueType="num">
                                      <p:cBhvr>
                                        <p:cTn id="12" dur="500" fill="hold"/>
                                        <p:tgtEl>
                                          <p:spTgt spid="653"/>
                                        </p:tgtEl>
                                        <p:attrNameLst>
                                          <p:attrName>ppt_x</p:attrName>
                                        </p:attrNameLst>
                                      </p:cBhvr>
                                      <p:tavLst>
                                        <p:tav tm="0">
                                          <p:val>
                                            <p:strVal val="0-#ppt_w/2"/>
                                          </p:val>
                                        </p:tav>
                                        <p:tav tm="100000">
                                          <p:val>
                                            <p:strVal val="#ppt_x"/>
                                          </p:val>
                                        </p:tav>
                                      </p:tavLst>
                                    </p:anim>
                                    <p:anim calcmode="lin" valueType="num">
                                      <p:cBhvr>
                                        <p:cTn id="13" dur="500" fill="hold"/>
                                        <p:tgtEl>
                                          <p:spTgt spid="6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 grpId="0" animBg="1" advAuto="0"/>
      <p:bldP spid="654"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35</a:t>
            </a:fld>
            <a:endParaRPr/>
          </a:p>
        </p:txBody>
      </p:sp>
      <p:sp>
        <p:nvSpPr>
          <p:cNvPr id="657" name="Preparation for a Career in Marketing Research"/>
          <p:cNvSpPr txBox="1">
            <a:spLocks noGrp="1"/>
          </p:cNvSpPr>
          <p:nvPr>
            <p:ph type="title" idx="4294967295"/>
          </p:nvPr>
        </p:nvSpPr>
        <p:spPr>
          <a:xfrm>
            <a:off x="317500" y="239712"/>
            <a:ext cx="8905875" cy="784226"/>
          </a:xfrm>
          <a:prstGeom prst="rect">
            <a:avLst/>
          </a:prstGeom>
        </p:spPr>
        <p:txBody>
          <a:bodyPr anchor="t">
            <a:normAutofit/>
          </a:bodyPr>
          <a:lstStyle>
            <a:lvl1pPr>
              <a:defRPr b="1">
                <a:solidFill>
                  <a:srgbClr val="E57300"/>
                </a:solidFill>
              </a:defRPr>
            </a:lvl1pPr>
          </a:lstStyle>
          <a:p>
            <a:r>
              <a:t>Preparation for a Career in Marketing Research</a:t>
            </a:r>
          </a:p>
        </p:txBody>
      </p:sp>
      <p:sp>
        <p:nvSpPr>
          <p:cNvPr id="658" name="Take all the marketing courses you can.…"/>
          <p:cNvSpPr txBox="1">
            <a:spLocks noGrp="1"/>
          </p:cNvSpPr>
          <p:nvPr>
            <p:ph type="body" idx="4294967295"/>
          </p:nvPr>
        </p:nvSpPr>
        <p:spPr>
          <a:xfrm>
            <a:off x="342900" y="1371600"/>
            <a:ext cx="8301038" cy="4727575"/>
          </a:xfrm>
          <a:prstGeom prst="rect">
            <a:avLst/>
          </a:prstGeom>
        </p:spPr>
        <p:txBody>
          <a:bodyPr>
            <a:normAutofit/>
          </a:bodyPr>
          <a:lstStyle/>
          <a:p>
            <a:pPr>
              <a:spcBef>
                <a:spcPts val="2100"/>
              </a:spcBef>
              <a:buClr>
                <a:srgbClr val="CC0000"/>
              </a:buClr>
              <a:defRPr sz="2000">
                <a:solidFill>
                  <a:srgbClr val="994D00"/>
                </a:solidFill>
              </a:defRPr>
            </a:pPr>
            <a:r>
              <a:t>Take all the marketing courses you can.</a:t>
            </a:r>
          </a:p>
          <a:p>
            <a:pPr>
              <a:spcBef>
                <a:spcPts val="2100"/>
              </a:spcBef>
              <a:buClr>
                <a:srgbClr val="CC0000"/>
              </a:buClr>
              <a:defRPr sz="2000">
                <a:solidFill>
                  <a:srgbClr val="994D00"/>
                </a:solidFill>
              </a:defRPr>
            </a:pPr>
            <a:r>
              <a:t>Take courses in statistics and quantitative methods.</a:t>
            </a:r>
          </a:p>
          <a:p>
            <a:pPr>
              <a:spcBef>
                <a:spcPts val="2100"/>
              </a:spcBef>
              <a:buClr>
                <a:srgbClr val="CC0000"/>
              </a:buClr>
              <a:defRPr sz="2000">
                <a:solidFill>
                  <a:srgbClr val="994D00"/>
                </a:solidFill>
              </a:defRPr>
            </a:pPr>
            <a:r>
              <a:t>Acquire Internet and computer skills.  Knowledge of programming languages is an added asset.</a:t>
            </a:r>
          </a:p>
          <a:p>
            <a:pPr>
              <a:spcBef>
                <a:spcPts val="2100"/>
              </a:spcBef>
              <a:buClr>
                <a:srgbClr val="CC0000"/>
              </a:buClr>
              <a:defRPr sz="2000">
                <a:solidFill>
                  <a:srgbClr val="994D00"/>
                </a:solidFill>
              </a:defRPr>
            </a:pPr>
            <a:r>
              <a:t>Take courses in psychology and consumer behavior.</a:t>
            </a:r>
          </a:p>
          <a:p>
            <a:pPr>
              <a:spcBef>
                <a:spcPts val="2100"/>
              </a:spcBef>
              <a:buClr>
                <a:srgbClr val="CC0000"/>
              </a:buClr>
              <a:defRPr sz="2000">
                <a:solidFill>
                  <a:srgbClr val="994D00"/>
                </a:solidFill>
              </a:defRPr>
            </a:pPr>
            <a:r>
              <a:t>Acquire effective written and verbal communication skills.</a:t>
            </a:r>
          </a:p>
          <a:p>
            <a:pPr>
              <a:spcBef>
                <a:spcPts val="2100"/>
              </a:spcBef>
              <a:buClr>
                <a:srgbClr val="CC0000"/>
              </a:buClr>
              <a:defRPr sz="2000">
                <a:solidFill>
                  <a:srgbClr val="994D00"/>
                </a:solidFill>
              </a:defRPr>
            </a:pPr>
            <a:r>
              <a:t>Think creatively.  Creativity and common sense command a premium in marketing research.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57"/>
                                        </p:tgtEl>
                                        <p:attrNameLst>
                                          <p:attrName>style.visibility</p:attrName>
                                        </p:attrNameLst>
                                      </p:cBhvr>
                                      <p:to>
                                        <p:strVal val="visible"/>
                                      </p:to>
                                    </p:set>
                                    <p:anim calcmode="lin" valueType="num">
                                      <p:cBhvr>
                                        <p:cTn id="7" dur="500" fill="hold"/>
                                        <p:tgtEl>
                                          <p:spTgt spid="657"/>
                                        </p:tgtEl>
                                        <p:attrNameLst>
                                          <p:attrName>ppt_x</p:attrName>
                                        </p:attrNameLst>
                                      </p:cBhvr>
                                      <p:tavLst>
                                        <p:tav tm="0">
                                          <p:val>
                                            <p:strVal val="0-#ppt_w/2"/>
                                          </p:val>
                                        </p:tav>
                                        <p:tav tm="100000">
                                          <p:val>
                                            <p:strVal val="#ppt_x"/>
                                          </p:val>
                                        </p:tav>
                                      </p:tavLst>
                                    </p:anim>
                                    <p:anim calcmode="lin" valueType="num">
                                      <p:cBhvr>
                                        <p:cTn id="8" dur="500" fill="hold"/>
                                        <p:tgtEl>
                                          <p:spTgt spid="6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58"/>
                                        </p:tgtEl>
                                        <p:attrNameLst>
                                          <p:attrName>style.visibility</p:attrName>
                                        </p:attrNameLst>
                                      </p:cBhvr>
                                      <p:to>
                                        <p:strVal val="visible"/>
                                      </p:to>
                                    </p:set>
                                    <p:anim calcmode="lin" valueType="num">
                                      <p:cBhvr>
                                        <p:cTn id="12" dur="500" fill="hold"/>
                                        <p:tgtEl>
                                          <p:spTgt spid="658"/>
                                        </p:tgtEl>
                                        <p:attrNameLst>
                                          <p:attrName>ppt_x</p:attrName>
                                        </p:attrNameLst>
                                      </p:cBhvr>
                                      <p:tavLst>
                                        <p:tav tm="0">
                                          <p:val>
                                            <p:strVal val="0-#ppt_w/2"/>
                                          </p:val>
                                        </p:tav>
                                        <p:tav tm="100000">
                                          <p:val>
                                            <p:strVal val="#ppt_x"/>
                                          </p:val>
                                        </p:tav>
                                      </p:tavLst>
                                    </p:anim>
                                    <p:anim calcmode="lin" valueType="num">
                                      <p:cBhvr>
                                        <p:cTn id="13" dur="500" fill="hold"/>
                                        <p:tgtEl>
                                          <p:spTgt spid="6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 grpId="0" animBg="1" advAuto="0"/>
      <p:bldP spid="658"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36</a:t>
            </a:fld>
            <a:endParaRPr/>
          </a:p>
        </p:txBody>
      </p:sp>
      <p:sp>
        <p:nvSpPr>
          <p:cNvPr id="661" name="Management Information Systems Vs. Decision Support Systems"/>
          <p:cNvSpPr txBox="1">
            <a:spLocks noGrp="1"/>
          </p:cNvSpPr>
          <p:nvPr>
            <p:ph type="title" idx="4294967295"/>
          </p:nvPr>
        </p:nvSpPr>
        <p:spPr>
          <a:xfrm>
            <a:off x="417512" y="3175"/>
            <a:ext cx="8718551" cy="1089025"/>
          </a:xfrm>
          <a:prstGeom prst="rect">
            <a:avLst/>
          </a:prstGeom>
        </p:spPr>
        <p:txBody>
          <a:bodyPr anchor="t">
            <a:normAutofit/>
          </a:bodyPr>
          <a:lstStyle>
            <a:lvl1pPr>
              <a:defRPr b="1">
                <a:solidFill>
                  <a:srgbClr val="E57300"/>
                </a:solidFill>
              </a:defRPr>
            </a:lvl1pPr>
          </a:lstStyle>
          <a:p>
            <a:r>
              <a:t>Management Information Systems Vs. Decision Support Systems</a:t>
            </a:r>
          </a:p>
        </p:txBody>
      </p:sp>
      <p:grpSp>
        <p:nvGrpSpPr>
          <p:cNvPr id="672" name="Group"/>
          <p:cNvGrpSpPr/>
          <p:nvPr/>
        </p:nvGrpSpPr>
        <p:grpSpPr>
          <a:xfrm>
            <a:off x="304799" y="1143000"/>
            <a:ext cx="8453439" cy="5099050"/>
            <a:chOff x="0" y="0"/>
            <a:chExt cx="8453437" cy="5099049"/>
          </a:xfrm>
        </p:grpSpPr>
        <p:grpSp>
          <p:nvGrpSpPr>
            <p:cNvPr id="664" name="Group"/>
            <p:cNvGrpSpPr/>
            <p:nvPr/>
          </p:nvGrpSpPr>
          <p:grpSpPr>
            <a:xfrm>
              <a:off x="4630258" y="1208488"/>
              <a:ext cx="3823180" cy="3860943"/>
              <a:chOff x="0" y="0"/>
              <a:chExt cx="3823179" cy="3860941"/>
            </a:xfrm>
          </p:grpSpPr>
          <p:sp>
            <p:nvSpPr>
              <p:cNvPr id="662" name="Rectangle"/>
              <p:cNvSpPr/>
              <p:nvPr/>
            </p:nvSpPr>
            <p:spPr>
              <a:xfrm>
                <a:off x="0" y="0"/>
                <a:ext cx="3823180" cy="3860942"/>
              </a:xfrm>
              <a:prstGeom prst="rect">
                <a:avLst/>
              </a:prstGeom>
              <a:solidFill>
                <a:srgbClr val="CCECFF"/>
              </a:solidFill>
              <a:ln w="12700" cap="flat">
                <a:solidFill>
                  <a:srgbClr val="000000"/>
                </a:solidFill>
                <a:prstDash val="solid"/>
                <a:round/>
              </a:ln>
              <a:effectLst/>
            </p:spPr>
            <p:txBody>
              <a:bodyPr wrap="square" lIns="45719" tIns="45719" rIns="45719" bIns="45719" numCol="1" anchor="ctr">
                <a:noAutofit/>
              </a:bodyPr>
              <a:lstStyle/>
              <a:p>
                <a:pPr algn="l">
                  <a:lnSpc>
                    <a:spcPct val="150000"/>
                  </a:lnSpc>
                  <a:defRPr sz="1800">
                    <a:solidFill>
                      <a:srgbClr val="994D00"/>
                    </a:solidFill>
                  </a:defRPr>
                </a:pPr>
                <a:endParaRPr/>
              </a:p>
            </p:txBody>
          </p:sp>
          <p:sp>
            <p:nvSpPr>
              <p:cNvPr id="663" name="Unstructured Problems…"/>
              <p:cNvSpPr txBox="1"/>
              <p:nvPr/>
            </p:nvSpPr>
            <p:spPr>
              <a:xfrm>
                <a:off x="0" y="279470"/>
                <a:ext cx="3823180" cy="3302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ctr">
                <a:spAutoFit/>
              </a:bodyPr>
              <a:lstStyle/>
              <a:p>
                <a:pPr marL="187325" indent="-187325" algn="l">
                  <a:lnSpc>
                    <a:spcPct val="150000"/>
                  </a:lnSpc>
                  <a:buClr>
                    <a:srgbClr val="000000"/>
                  </a:buClr>
                  <a:buSzPct val="100000"/>
                  <a:buChar char="▪"/>
                  <a:defRPr sz="1800">
                    <a:solidFill>
                      <a:srgbClr val="994D00"/>
                    </a:solidFill>
                  </a:defRPr>
                </a:pPr>
                <a:endParaRPr/>
              </a:p>
              <a:p>
                <a:pPr marL="187325" indent="-187325" algn="l">
                  <a:lnSpc>
                    <a:spcPct val="150000"/>
                  </a:lnSpc>
                  <a:buClr>
                    <a:srgbClr val="CC0000"/>
                  </a:buClr>
                  <a:buSzPct val="100000"/>
                  <a:buChar char="▪"/>
                  <a:defRPr sz="1800">
                    <a:solidFill>
                      <a:srgbClr val="994D00"/>
                    </a:solidFill>
                  </a:defRPr>
                </a:pPr>
                <a:r>
                  <a:t>  Unstructured Problems</a:t>
                </a:r>
              </a:p>
              <a:p>
                <a:pPr marL="187325" indent="-187325" algn="l">
                  <a:lnSpc>
                    <a:spcPct val="150000"/>
                  </a:lnSpc>
                  <a:buClr>
                    <a:srgbClr val="CC0000"/>
                  </a:buClr>
                  <a:buSzPct val="100000"/>
                  <a:buChar char="▪"/>
                  <a:defRPr sz="1800">
                    <a:solidFill>
                      <a:srgbClr val="994D00"/>
                    </a:solidFill>
                  </a:defRPr>
                </a:pPr>
                <a:r>
                  <a:t>  Use of Models</a:t>
                </a:r>
              </a:p>
              <a:p>
                <a:pPr marL="187325" indent="-187325" algn="l">
                  <a:lnSpc>
                    <a:spcPct val="150000"/>
                  </a:lnSpc>
                  <a:buClr>
                    <a:srgbClr val="CC0000"/>
                  </a:buClr>
                  <a:buSzPct val="100000"/>
                  <a:buChar char="▪"/>
                  <a:defRPr sz="1800">
                    <a:solidFill>
                      <a:srgbClr val="994D00"/>
                    </a:solidFill>
                  </a:defRPr>
                </a:pPr>
                <a:r>
                  <a:t>  User Friendly Interaction</a:t>
                </a:r>
              </a:p>
              <a:p>
                <a:pPr marL="187325" indent="-187325" algn="l">
                  <a:lnSpc>
                    <a:spcPct val="150000"/>
                  </a:lnSpc>
                  <a:buClr>
                    <a:srgbClr val="CC0000"/>
                  </a:buClr>
                  <a:buSzPct val="100000"/>
                  <a:buChar char="▪"/>
                  <a:defRPr sz="1800">
                    <a:solidFill>
                      <a:srgbClr val="994D00"/>
                    </a:solidFill>
                  </a:defRPr>
                </a:pPr>
                <a:r>
                  <a:t>  Adaptability</a:t>
                </a:r>
              </a:p>
              <a:p>
                <a:pPr marL="187325" indent="-187325" algn="l">
                  <a:lnSpc>
                    <a:spcPct val="150000"/>
                  </a:lnSpc>
                  <a:buClr>
                    <a:srgbClr val="CC0000"/>
                  </a:buClr>
                  <a:buSzPct val="100000"/>
                  <a:buChar char="▪"/>
                  <a:defRPr sz="1800">
                    <a:solidFill>
                      <a:srgbClr val="994D00"/>
                    </a:solidFill>
                  </a:defRPr>
                </a:pPr>
                <a:r>
                  <a:t>Can Improve Decision </a:t>
                </a:r>
                <a:br/>
                <a:r>
                  <a:t>  Making by Using “What if”</a:t>
                </a:r>
                <a:br/>
                <a:r>
                  <a:t>  Analysis</a:t>
                </a:r>
              </a:p>
            </p:txBody>
          </p:sp>
        </p:grpSp>
        <p:sp>
          <p:nvSpPr>
            <p:cNvPr id="665" name="DSS"/>
            <p:cNvSpPr txBox="1"/>
            <p:nvPr/>
          </p:nvSpPr>
          <p:spPr>
            <a:xfrm>
              <a:off x="6022551" y="355437"/>
              <a:ext cx="902049" cy="520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4450" tIns="44450" rIns="44450" bIns="44450" numCol="1" anchor="t">
              <a:spAutoFit/>
            </a:bodyPr>
            <a:lstStyle>
              <a:lvl1pPr algn="l">
                <a:defRPr sz="2800" b="1">
                  <a:solidFill>
                    <a:srgbClr val="800080"/>
                  </a:solidFill>
                </a:defRPr>
              </a:lvl1pPr>
            </a:lstStyle>
            <a:p>
              <a:r>
                <a:t>DSS</a:t>
              </a:r>
            </a:p>
          </p:txBody>
        </p:sp>
        <p:sp>
          <p:nvSpPr>
            <p:cNvPr id="666" name="MIS"/>
            <p:cNvSpPr txBox="1"/>
            <p:nvPr/>
          </p:nvSpPr>
          <p:spPr>
            <a:xfrm>
              <a:off x="1311906" y="426525"/>
              <a:ext cx="937307" cy="520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l">
                <a:defRPr sz="2800" b="1">
                  <a:solidFill>
                    <a:srgbClr val="800080"/>
                  </a:solidFill>
                </a:defRPr>
              </a:lvl1pPr>
            </a:lstStyle>
            <a:p>
              <a:r>
                <a:t>MIS</a:t>
              </a:r>
            </a:p>
          </p:txBody>
        </p:sp>
        <p:grpSp>
          <p:nvGrpSpPr>
            <p:cNvPr id="669" name="Group"/>
            <p:cNvGrpSpPr/>
            <p:nvPr/>
          </p:nvGrpSpPr>
          <p:grpSpPr>
            <a:xfrm>
              <a:off x="-1" y="1238108"/>
              <a:ext cx="3914821" cy="3860942"/>
              <a:chOff x="0" y="0"/>
              <a:chExt cx="3914819" cy="3860941"/>
            </a:xfrm>
          </p:grpSpPr>
          <p:sp>
            <p:nvSpPr>
              <p:cNvPr id="667" name="Rectangle"/>
              <p:cNvSpPr/>
              <p:nvPr/>
            </p:nvSpPr>
            <p:spPr>
              <a:xfrm>
                <a:off x="0" y="0"/>
                <a:ext cx="3914820" cy="3860942"/>
              </a:xfrm>
              <a:prstGeom prst="rect">
                <a:avLst/>
              </a:prstGeom>
              <a:solidFill>
                <a:srgbClr val="CCECFF"/>
              </a:solidFill>
              <a:ln w="12700" cap="flat">
                <a:solidFill>
                  <a:srgbClr val="000000"/>
                </a:solidFill>
                <a:prstDash val="solid"/>
                <a:round/>
              </a:ln>
              <a:effectLst/>
            </p:spPr>
            <p:txBody>
              <a:bodyPr wrap="square" lIns="45719" tIns="45719" rIns="45719" bIns="45719" numCol="1" anchor="ctr">
                <a:noAutofit/>
              </a:bodyPr>
              <a:lstStyle/>
              <a:p>
                <a:pPr algn="l">
                  <a:lnSpc>
                    <a:spcPct val="150000"/>
                  </a:lnSpc>
                  <a:defRPr sz="1800">
                    <a:solidFill>
                      <a:srgbClr val="994D00"/>
                    </a:solidFill>
                  </a:defRPr>
                </a:pPr>
                <a:endParaRPr/>
              </a:p>
            </p:txBody>
          </p:sp>
          <p:sp>
            <p:nvSpPr>
              <p:cNvPr id="668" name="Structured Problems…"/>
              <p:cNvSpPr txBox="1"/>
              <p:nvPr/>
            </p:nvSpPr>
            <p:spPr>
              <a:xfrm>
                <a:off x="0" y="279470"/>
                <a:ext cx="3914820" cy="3302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ctr">
                <a:spAutoFit/>
              </a:bodyPr>
              <a:lstStyle/>
              <a:p>
                <a:pPr algn="l">
                  <a:lnSpc>
                    <a:spcPct val="150000"/>
                  </a:lnSpc>
                  <a:buClr>
                    <a:srgbClr val="CC0000"/>
                  </a:buClr>
                  <a:buSzPct val="100000"/>
                  <a:buChar char="▪"/>
                  <a:defRPr sz="1800">
                    <a:solidFill>
                      <a:srgbClr val="994D00"/>
                    </a:solidFill>
                  </a:defRPr>
                </a:pPr>
                <a:r>
                  <a:t>  Structured Problems</a:t>
                </a:r>
              </a:p>
              <a:p>
                <a:pPr algn="l">
                  <a:lnSpc>
                    <a:spcPct val="150000"/>
                  </a:lnSpc>
                  <a:buClr>
                    <a:srgbClr val="CC0000"/>
                  </a:buClr>
                  <a:buSzPct val="100000"/>
                  <a:buChar char="▪"/>
                  <a:defRPr sz="1800">
                    <a:solidFill>
                      <a:srgbClr val="994D00"/>
                    </a:solidFill>
                  </a:defRPr>
                </a:pPr>
                <a:r>
                  <a:t>  Use of Reports</a:t>
                </a:r>
              </a:p>
              <a:p>
                <a:pPr algn="l">
                  <a:lnSpc>
                    <a:spcPct val="150000"/>
                  </a:lnSpc>
                  <a:buClr>
                    <a:srgbClr val="CC0000"/>
                  </a:buClr>
                  <a:buSzPct val="100000"/>
                  <a:buChar char="▪"/>
                  <a:defRPr sz="1800">
                    <a:solidFill>
                      <a:srgbClr val="994D00"/>
                    </a:solidFill>
                  </a:defRPr>
                </a:pPr>
                <a:r>
                  <a:t>  Rigid Structure</a:t>
                </a:r>
              </a:p>
              <a:p>
                <a:pPr algn="l">
                  <a:lnSpc>
                    <a:spcPct val="150000"/>
                  </a:lnSpc>
                  <a:buClr>
                    <a:srgbClr val="CC0000"/>
                  </a:buClr>
                  <a:buSzPct val="100000"/>
                  <a:buChar char="▪"/>
                  <a:defRPr sz="1800">
                    <a:solidFill>
                      <a:srgbClr val="994D00"/>
                    </a:solidFill>
                  </a:defRPr>
                </a:pPr>
                <a:r>
                  <a:t>  Information Displaying </a:t>
                </a:r>
                <a:br/>
                <a:r>
                  <a:t>    Restricted</a:t>
                </a:r>
              </a:p>
              <a:p>
                <a:pPr algn="l">
                  <a:lnSpc>
                    <a:spcPct val="150000"/>
                  </a:lnSpc>
                  <a:buClr>
                    <a:srgbClr val="CC0000"/>
                  </a:buClr>
                  <a:buSzPct val="100000"/>
                  <a:buChar char="▪"/>
                  <a:defRPr sz="1800">
                    <a:solidFill>
                      <a:srgbClr val="994D00"/>
                    </a:solidFill>
                  </a:defRPr>
                </a:pPr>
                <a:r>
                  <a:t>  Can Improve Decision Making</a:t>
                </a:r>
                <a:br/>
                <a:r>
                  <a:t>    by Clarifying Data</a:t>
                </a:r>
              </a:p>
            </p:txBody>
          </p:sp>
        </p:grpSp>
        <p:pic>
          <p:nvPicPr>
            <p:cNvPr id="670" name="image.pdf" descr="image.pdf"/>
            <p:cNvPicPr>
              <a:picLocks noChangeAspect="1"/>
            </p:cNvPicPr>
            <p:nvPr/>
          </p:nvPicPr>
          <p:blipFill>
            <a:blip r:embed="rId2">
              <a:extLst/>
            </a:blip>
            <a:stretch>
              <a:fillRect/>
            </a:stretch>
          </p:blipFill>
          <p:spPr>
            <a:xfrm>
              <a:off x="3614173" y="165870"/>
              <a:ext cx="1556283" cy="1137402"/>
            </a:xfrm>
            <a:prstGeom prst="rect">
              <a:avLst/>
            </a:prstGeom>
            <a:ln w="12700" cap="flat">
              <a:noFill/>
              <a:miter lim="400000"/>
            </a:ln>
            <a:effectLst/>
          </p:spPr>
        </p:pic>
        <p:sp>
          <p:nvSpPr>
            <p:cNvPr id="671" name="Fig. 1.6"/>
            <p:cNvSpPr txBox="1"/>
            <p:nvPr/>
          </p:nvSpPr>
          <p:spPr>
            <a:xfrm>
              <a:off x="617367" y="0"/>
              <a:ext cx="1543421" cy="3683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lvl1pPr algn="l">
                <a:defRPr sz="1800"/>
              </a:lvl1pPr>
            </a:lstStyle>
            <a:p>
              <a:r>
                <a:t>Fig. 1.6</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61"/>
                                        </p:tgtEl>
                                        <p:attrNameLst>
                                          <p:attrName>style.visibility</p:attrName>
                                        </p:attrNameLst>
                                      </p:cBhvr>
                                      <p:to>
                                        <p:strVal val="visible"/>
                                      </p:to>
                                    </p:set>
                                    <p:anim calcmode="lin" valueType="num">
                                      <p:cBhvr>
                                        <p:cTn id="7" dur="500" fill="hold"/>
                                        <p:tgtEl>
                                          <p:spTgt spid="661"/>
                                        </p:tgtEl>
                                        <p:attrNameLst>
                                          <p:attrName>ppt_x</p:attrName>
                                        </p:attrNameLst>
                                      </p:cBhvr>
                                      <p:tavLst>
                                        <p:tav tm="0">
                                          <p:val>
                                            <p:strVal val="0-#ppt_w/2"/>
                                          </p:val>
                                        </p:tav>
                                        <p:tav tm="100000">
                                          <p:val>
                                            <p:strVal val="#ppt_x"/>
                                          </p:val>
                                        </p:tav>
                                      </p:tavLst>
                                    </p:anim>
                                    <p:anim calcmode="lin" valueType="num">
                                      <p:cBhvr>
                                        <p:cTn id="8" dur="500" fill="hold"/>
                                        <p:tgtEl>
                                          <p:spTgt spid="6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72"/>
                                        </p:tgtEl>
                                        <p:attrNameLst>
                                          <p:attrName>style.visibility</p:attrName>
                                        </p:attrNameLst>
                                      </p:cBhvr>
                                      <p:to>
                                        <p:strVal val="visible"/>
                                      </p:to>
                                    </p:set>
                                    <p:anim calcmode="lin" valueType="num">
                                      <p:cBhvr>
                                        <p:cTn id="12" dur="500" fill="hold"/>
                                        <p:tgtEl>
                                          <p:spTgt spid="672"/>
                                        </p:tgtEl>
                                        <p:attrNameLst>
                                          <p:attrName>ppt_x</p:attrName>
                                        </p:attrNameLst>
                                      </p:cBhvr>
                                      <p:tavLst>
                                        <p:tav tm="0">
                                          <p:val>
                                            <p:strVal val="0-#ppt_w/2"/>
                                          </p:val>
                                        </p:tav>
                                        <p:tav tm="100000">
                                          <p:val>
                                            <p:strVal val="#ppt_x"/>
                                          </p:val>
                                        </p:tav>
                                      </p:tavLst>
                                    </p:anim>
                                    <p:anim calcmode="lin" valueType="num">
                                      <p:cBhvr>
                                        <p:cTn id="13" dur="500" fill="hold"/>
                                        <p:tgtEl>
                                          <p:spTgt spid="6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 grpId="0" animBg="1" advAuto="0"/>
      <p:bldP spid="672" grpId="0"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37</a:t>
            </a:fld>
            <a:endParaRPr/>
          </a:p>
        </p:txBody>
      </p:sp>
      <p:sp>
        <p:nvSpPr>
          <p:cNvPr id="675" name="The Department Store Project"/>
          <p:cNvSpPr txBox="1">
            <a:spLocks noGrp="1"/>
          </p:cNvSpPr>
          <p:nvPr>
            <p:ph type="title" idx="4294967295"/>
          </p:nvPr>
        </p:nvSpPr>
        <p:spPr>
          <a:xfrm>
            <a:off x="315912" y="330200"/>
            <a:ext cx="7204076" cy="546100"/>
          </a:xfrm>
          <a:prstGeom prst="rect">
            <a:avLst/>
          </a:prstGeom>
        </p:spPr>
        <p:txBody>
          <a:bodyPr anchor="t">
            <a:normAutofit/>
          </a:bodyPr>
          <a:lstStyle>
            <a:lvl1pPr>
              <a:defRPr b="1">
                <a:solidFill>
                  <a:srgbClr val="E57300"/>
                </a:solidFill>
              </a:defRPr>
            </a:lvl1pPr>
          </a:lstStyle>
          <a:p>
            <a:r>
              <a:t>The Department Store Project</a:t>
            </a:r>
          </a:p>
        </p:txBody>
      </p:sp>
      <p:sp>
        <p:nvSpPr>
          <p:cNvPr id="676" name="The following information was solicited:…"/>
          <p:cNvSpPr txBox="1">
            <a:spLocks noGrp="1"/>
          </p:cNvSpPr>
          <p:nvPr>
            <p:ph type="body" idx="4294967295"/>
          </p:nvPr>
        </p:nvSpPr>
        <p:spPr>
          <a:xfrm>
            <a:off x="315912" y="1258887"/>
            <a:ext cx="8589963" cy="5391151"/>
          </a:xfrm>
          <a:prstGeom prst="rect">
            <a:avLst/>
          </a:prstGeom>
        </p:spPr>
        <p:txBody>
          <a:bodyPr>
            <a:normAutofit/>
          </a:bodyPr>
          <a:lstStyle/>
          <a:p>
            <a:pPr>
              <a:lnSpc>
                <a:spcPct val="90000"/>
              </a:lnSpc>
              <a:spcBef>
                <a:spcPts val="600"/>
              </a:spcBef>
              <a:buSzTx/>
              <a:buNone/>
              <a:defRPr sz="2800" b="1">
                <a:solidFill>
                  <a:srgbClr val="800080"/>
                </a:solidFill>
              </a:defRPr>
            </a:pPr>
            <a:r>
              <a:t>The following information was solicited:</a:t>
            </a:r>
          </a:p>
          <a:p>
            <a:pPr>
              <a:lnSpc>
                <a:spcPct val="90000"/>
              </a:lnSpc>
              <a:buSzTx/>
              <a:buNone/>
              <a:defRPr sz="2200">
                <a:solidFill>
                  <a:srgbClr val="CC0000"/>
                </a:solidFill>
              </a:defRPr>
            </a:pPr>
            <a:r>
              <a:t>1.</a:t>
            </a:r>
            <a:r>
              <a:rPr>
                <a:solidFill>
                  <a:srgbClr val="994D00"/>
                </a:solidFill>
              </a:rPr>
              <a:t>	</a:t>
            </a:r>
            <a:r>
              <a:rPr sz="2000">
                <a:solidFill>
                  <a:srgbClr val="994D00"/>
                </a:solidFill>
              </a:rPr>
              <a:t>Familiarity with the ten department stores</a:t>
            </a:r>
          </a:p>
          <a:p>
            <a:pPr>
              <a:lnSpc>
                <a:spcPct val="90000"/>
              </a:lnSpc>
              <a:spcBef>
                <a:spcPts val="400"/>
              </a:spcBef>
              <a:buSzTx/>
              <a:buNone/>
              <a:defRPr sz="2000">
                <a:solidFill>
                  <a:srgbClr val="994D00"/>
                </a:solidFill>
              </a:defRPr>
            </a:pPr>
            <a:r>
              <a:t>2.	Frequency with which household members shopped at each of the ten stores</a:t>
            </a:r>
          </a:p>
          <a:p>
            <a:pPr>
              <a:lnSpc>
                <a:spcPct val="90000"/>
              </a:lnSpc>
              <a:spcBef>
                <a:spcPts val="400"/>
              </a:spcBef>
              <a:buSzTx/>
              <a:buNone/>
              <a:defRPr sz="2000">
                <a:solidFill>
                  <a:srgbClr val="994D00"/>
                </a:solidFill>
              </a:defRPr>
            </a:pPr>
            <a:r>
              <a:t>3.	Relative importance attached to each of the eight factors of the choice criteria</a:t>
            </a:r>
          </a:p>
          <a:p>
            <a:pPr>
              <a:lnSpc>
                <a:spcPct val="90000"/>
              </a:lnSpc>
              <a:spcBef>
                <a:spcPts val="400"/>
              </a:spcBef>
              <a:buSzTx/>
              <a:buNone/>
              <a:defRPr sz="2000">
                <a:solidFill>
                  <a:srgbClr val="994D00"/>
                </a:solidFill>
              </a:defRPr>
            </a:pPr>
            <a:r>
              <a:t>4.	Evaluation of the ten stores on each of the eight factors of the choice criteria</a:t>
            </a:r>
          </a:p>
          <a:p>
            <a:pPr>
              <a:lnSpc>
                <a:spcPct val="90000"/>
              </a:lnSpc>
              <a:spcBef>
                <a:spcPts val="400"/>
              </a:spcBef>
              <a:buSzTx/>
              <a:buNone/>
              <a:defRPr sz="2000">
                <a:solidFill>
                  <a:srgbClr val="994D00"/>
                </a:solidFill>
              </a:defRPr>
            </a:pPr>
            <a:r>
              <a:t>5.	Preference ratings for each store</a:t>
            </a:r>
          </a:p>
          <a:p>
            <a:pPr>
              <a:lnSpc>
                <a:spcPct val="90000"/>
              </a:lnSpc>
              <a:spcBef>
                <a:spcPts val="400"/>
              </a:spcBef>
              <a:buSzTx/>
              <a:buNone/>
              <a:defRPr sz="2000">
                <a:solidFill>
                  <a:srgbClr val="994D00"/>
                </a:solidFill>
              </a:defRPr>
            </a:pPr>
            <a:r>
              <a:t>6.	Rankings of the ten stores (from most preferred to least preferred)</a:t>
            </a:r>
          </a:p>
          <a:p>
            <a:pPr>
              <a:lnSpc>
                <a:spcPct val="90000"/>
              </a:lnSpc>
              <a:spcBef>
                <a:spcPts val="400"/>
              </a:spcBef>
              <a:buSzTx/>
              <a:buNone/>
              <a:defRPr sz="2000">
                <a:solidFill>
                  <a:srgbClr val="994D00"/>
                </a:solidFill>
              </a:defRPr>
            </a:pPr>
            <a:r>
              <a:t>7.	Degree of agreement with 21 lifestyle statements</a:t>
            </a:r>
          </a:p>
          <a:p>
            <a:pPr>
              <a:lnSpc>
                <a:spcPct val="90000"/>
              </a:lnSpc>
              <a:spcBef>
                <a:spcPts val="400"/>
              </a:spcBef>
              <a:buSzTx/>
              <a:buNone/>
              <a:defRPr sz="2000">
                <a:solidFill>
                  <a:srgbClr val="994D00"/>
                </a:solidFill>
              </a:defRPr>
            </a:pPr>
            <a:r>
              <a:t>8.	Standard demographic characteristics (age, education, etc.)</a:t>
            </a:r>
          </a:p>
          <a:p>
            <a:pPr>
              <a:lnSpc>
                <a:spcPct val="90000"/>
              </a:lnSpc>
              <a:spcBef>
                <a:spcPts val="400"/>
              </a:spcBef>
              <a:buSzTx/>
              <a:buNone/>
              <a:defRPr sz="2000">
                <a:solidFill>
                  <a:srgbClr val="994D00"/>
                </a:solidFill>
              </a:defRPr>
            </a:pPr>
            <a:r>
              <a:t>9.	Name, address, and telephone number</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75"/>
                                        </p:tgtEl>
                                        <p:attrNameLst>
                                          <p:attrName>style.visibility</p:attrName>
                                        </p:attrNameLst>
                                      </p:cBhvr>
                                      <p:to>
                                        <p:strVal val="visible"/>
                                      </p:to>
                                    </p:set>
                                    <p:anim calcmode="lin" valueType="num">
                                      <p:cBhvr>
                                        <p:cTn id="7" dur="500" fill="hold"/>
                                        <p:tgtEl>
                                          <p:spTgt spid="675"/>
                                        </p:tgtEl>
                                        <p:attrNameLst>
                                          <p:attrName>ppt_x</p:attrName>
                                        </p:attrNameLst>
                                      </p:cBhvr>
                                      <p:tavLst>
                                        <p:tav tm="0">
                                          <p:val>
                                            <p:strVal val="0-#ppt_w/2"/>
                                          </p:val>
                                        </p:tav>
                                        <p:tav tm="100000">
                                          <p:val>
                                            <p:strVal val="#ppt_x"/>
                                          </p:val>
                                        </p:tav>
                                      </p:tavLst>
                                    </p:anim>
                                    <p:anim calcmode="lin" valueType="num">
                                      <p:cBhvr>
                                        <p:cTn id="8" dur="500" fill="hold"/>
                                        <p:tgtEl>
                                          <p:spTgt spid="6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76"/>
                                        </p:tgtEl>
                                        <p:attrNameLst>
                                          <p:attrName>style.visibility</p:attrName>
                                        </p:attrNameLst>
                                      </p:cBhvr>
                                      <p:to>
                                        <p:strVal val="visible"/>
                                      </p:to>
                                    </p:set>
                                    <p:anim calcmode="lin" valueType="num">
                                      <p:cBhvr>
                                        <p:cTn id="12" dur="500" fill="hold"/>
                                        <p:tgtEl>
                                          <p:spTgt spid="676"/>
                                        </p:tgtEl>
                                        <p:attrNameLst>
                                          <p:attrName>ppt_x</p:attrName>
                                        </p:attrNameLst>
                                      </p:cBhvr>
                                      <p:tavLst>
                                        <p:tav tm="0">
                                          <p:val>
                                            <p:strVal val="0-#ppt_w/2"/>
                                          </p:val>
                                        </p:tav>
                                        <p:tav tm="100000">
                                          <p:val>
                                            <p:strVal val="#ppt_x"/>
                                          </p:val>
                                        </p:tav>
                                      </p:tavLst>
                                    </p:anim>
                                    <p:anim calcmode="lin" valueType="num">
                                      <p:cBhvr>
                                        <p:cTn id="13" dur="500" fill="hold"/>
                                        <p:tgtEl>
                                          <p:spTgt spid="6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 grpId="0" animBg="1" advAuto="0"/>
      <p:bldP spid="676" grpId="0"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38</a:t>
            </a:fld>
            <a:endParaRPr/>
          </a:p>
        </p:txBody>
      </p:sp>
      <p:sp>
        <p:nvSpPr>
          <p:cNvPr id="679" name="Domestic…"/>
          <p:cNvSpPr txBox="1"/>
          <p:nvPr/>
        </p:nvSpPr>
        <p:spPr>
          <a:xfrm>
            <a:off x="231775" y="855662"/>
            <a:ext cx="8912225" cy="6124957"/>
          </a:xfrm>
          <a:prstGeom prst="rect">
            <a:avLst/>
          </a:prstGeom>
          <a:ln w="12700">
            <a:miter lim="400000"/>
          </a:ln>
          <a:extLst>
            <a:ext uri="{C572A759-6A51-4108-AA02-DFA0A04FC94B}">
              <ma14:wrappingTextBoxFlag xmlns:ma14="http://schemas.microsoft.com/office/mac/drawingml/2011/main" xmlns="" val="1"/>
            </a:ext>
          </a:extLst>
        </p:spPr>
        <p:txBody>
          <a:bodyPr lIns="44450" tIns="44450" rIns="44450" bIns="44450">
            <a:spAutoFit/>
          </a:bodyPr>
          <a:lstStyle/>
          <a:p>
            <a:pPr algn="l">
              <a:spcBef>
                <a:spcPts val="1300"/>
              </a:spcBef>
              <a:tabLst>
                <a:tab pos="1130300" algn="l"/>
                <a:tab pos="1320800" algn="l"/>
              </a:tabLst>
              <a:defRPr sz="2800" b="1" u="sng">
                <a:solidFill>
                  <a:srgbClr val="800080"/>
                </a:solidFill>
              </a:defRPr>
            </a:pPr>
            <a:r>
              <a:t>Domestic</a:t>
            </a:r>
          </a:p>
          <a:p>
            <a:pPr algn="l">
              <a:spcBef>
                <a:spcPts val="1100"/>
              </a:spcBef>
              <a:tabLst>
                <a:tab pos="1130300" algn="l"/>
                <a:tab pos="1320800" algn="l"/>
              </a:tabLst>
              <a:defRPr sz="2300">
                <a:solidFill>
                  <a:srgbClr val="994D00"/>
                </a:solidFill>
              </a:defRPr>
            </a:pPr>
            <a:r>
              <a:t>AAPOR	: American Association for Public Opinion Research 		(www.aapor.org)</a:t>
            </a:r>
          </a:p>
          <a:p>
            <a:pPr algn="l">
              <a:spcBef>
                <a:spcPts val="1100"/>
              </a:spcBef>
              <a:tabLst>
                <a:tab pos="1130300" algn="l"/>
                <a:tab pos="1320800" algn="l"/>
              </a:tabLst>
              <a:defRPr sz="2300">
                <a:solidFill>
                  <a:srgbClr val="994D00"/>
                </a:solidFill>
              </a:defRPr>
            </a:pPr>
            <a:r>
              <a:t>AMA	: American Marketing Association (www.ama.org)</a:t>
            </a:r>
          </a:p>
          <a:p>
            <a:pPr algn="l">
              <a:spcBef>
                <a:spcPts val="1100"/>
              </a:spcBef>
              <a:tabLst>
                <a:tab pos="1130300" algn="l"/>
                <a:tab pos="1320800" algn="l"/>
              </a:tabLst>
              <a:defRPr sz="2300">
                <a:solidFill>
                  <a:srgbClr val="994D00"/>
                </a:solidFill>
              </a:defRPr>
            </a:pPr>
            <a:r>
              <a:t>ARF	: The Advertising Research Foundation 				(www.amic.com/arf)</a:t>
            </a:r>
          </a:p>
          <a:p>
            <a:pPr algn="l">
              <a:spcBef>
                <a:spcPts val="1100"/>
              </a:spcBef>
              <a:tabLst>
                <a:tab pos="1130300" algn="l"/>
                <a:tab pos="1320800" algn="l"/>
              </a:tabLst>
              <a:defRPr sz="2300">
                <a:solidFill>
                  <a:srgbClr val="994D00"/>
                </a:solidFill>
              </a:defRPr>
            </a:pPr>
            <a:r>
              <a:t>CASRO	: The Council of American Survey Research 			Organizations (www.casro.org)</a:t>
            </a:r>
          </a:p>
          <a:p>
            <a:pPr algn="l">
              <a:spcBef>
                <a:spcPts val="1100"/>
              </a:spcBef>
              <a:tabLst>
                <a:tab pos="1130300" algn="l"/>
                <a:tab pos="1320800" algn="l"/>
              </a:tabLst>
              <a:defRPr sz="2300">
                <a:solidFill>
                  <a:srgbClr val="994D00"/>
                </a:solidFill>
              </a:defRPr>
            </a:pPr>
            <a:r>
              <a:t>MRA	: Marketing Research Association (www.mra-net.org)</a:t>
            </a:r>
          </a:p>
          <a:p>
            <a:pPr algn="l">
              <a:spcBef>
                <a:spcPts val="1100"/>
              </a:spcBef>
              <a:tabLst>
                <a:tab pos="1130300" algn="l"/>
                <a:tab pos="1320800" algn="l"/>
              </a:tabLst>
              <a:defRPr sz="2300">
                <a:solidFill>
                  <a:srgbClr val="994D00"/>
                </a:solidFill>
              </a:defRPr>
            </a:pPr>
            <a:r>
              <a:t>QRCA	: Qualitative Research Consultants Association 			 (www.qrca.org)</a:t>
            </a:r>
          </a:p>
          <a:p>
            <a:pPr algn="l">
              <a:spcBef>
                <a:spcPts val="1100"/>
              </a:spcBef>
              <a:tabLst>
                <a:tab pos="1130300" algn="l"/>
                <a:tab pos="1320800" algn="l"/>
              </a:tabLst>
              <a:defRPr sz="2300">
                <a:solidFill>
                  <a:srgbClr val="994D00"/>
                </a:solidFill>
              </a:defRPr>
            </a:pPr>
            <a:r>
              <a:t>RIC	: Research Industry Coalition (www.researchindustry.org)</a:t>
            </a:r>
          </a:p>
        </p:txBody>
      </p:sp>
      <p:sp>
        <p:nvSpPr>
          <p:cNvPr id="680" name="Marketing Research Associations Online"/>
          <p:cNvSpPr txBox="1">
            <a:spLocks noGrp="1"/>
          </p:cNvSpPr>
          <p:nvPr>
            <p:ph type="title" idx="4294967295"/>
          </p:nvPr>
        </p:nvSpPr>
        <p:spPr>
          <a:xfrm>
            <a:off x="336550" y="211137"/>
            <a:ext cx="8982075" cy="671513"/>
          </a:xfrm>
          <a:prstGeom prst="rect">
            <a:avLst/>
          </a:prstGeom>
        </p:spPr>
        <p:txBody>
          <a:bodyPr anchor="t">
            <a:normAutofit/>
          </a:bodyPr>
          <a:lstStyle>
            <a:lvl1pPr>
              <a:defRPr sz="2800" b="1">
                <a:solidFill>
                  <a:srgbClr val="E57300"/>
                </a:solidFill>
              </a:defRPr>
            </a:lvl1pPr>
          </a:lstStyle>
          <a:p>
            <a:r>
              <a:t>Marketing Research Associations Online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80"/>
                                        </p:tgtEl>
                                        <p:attrNameLst>
                                          <p:attrName>style.visibility</p:attrName>
                                        </p:attrNameLst>
                                      </p:cBhvr>
                                      <p:to>
                                        <p:strVal val="visible"/>
                                      </p:to>
                                    </p:set>
                                    <p:anim calcmode="lin" valueType="num">
                                      <p:cBhvr>
                                        <p:cTn id="7" dur="500" fill="hold"/>
                                        <p:tgtEl>
                                          <p:spTgt spid="680"/>
                                        </p:tgtEl>
                                        <p:attrNameLst>
                                          <p:attrName>ppt_x</p:attrName>
                                        </p:attrNameLst>
                                      </p:cBhvr>
                                      <p:tavLst>
                                        <p:tav tm="0">
                                          <p:val>
                                            <p:strVal val="0-#ppt_w/2"/>
                                          </p:val>
                                        </p:tav>
                                        <p:tav tm="100000">
                                          <p:val>
                                            <p:strVal val="#ppt_x"/>
                                          </p:val>
                                        </p:tav>
                                      </p:tavLst>
                                    </p:anim>
                                    <p:anim calcmode="lin" valueType="num">
                                      <p:cBhvr>
                                        <p:cTn id="8" dur="500" fill="hold"/>
                                        <p:tgtEl>
                                          <p:spTgt spid="6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79"/>
                                        </p:tgtEl>
                                        <p:attrNameLst>
                                          <p:attrName>style.visibility</p:attrName>
                                        </p:attrNameLst>
                                      </p:cBhvr>
                                      <p:to>
                                        <p:strVal val="visible"/>
                                      </p:to>
                                    </p:set>
                                    <p:anim calcmode="lin" valueType="num">
                                      <p:cBhvr>
                                        <p:cTn id="12" dur="500" fill="hold"/>
                                        <p:tgtEl>
                                          <p:spTgt spid="679"/>
                                        </p:tgtEl>
                                        <p:attrNameLst>
                                          <p:attrName>ppt_x</p:attrName>
                                        </p:attrNameLst>
                                      </p:cBhvr>
                                      <p:tavLst>
                                        <p:tav tm="0">
                                          <p:val>
                                            <p:strVal val="0-#ppt_w/2"/>
                                          </p:val>
                                        </p:tav>
                                        <p:tav tm="100000">
                                          <p:val>
                                            <p:strVal val="#ppt_x"/>
                                          </p:val>
                                        </p:tav>
                                      </p:tavLst>
                                    </p:anim>
                                    <p:anim calcmode="lin" valueType="num">
                                      <p:cBhvr>
                                        <p:cTn id="13" dur="500" fill="hold"/>
                                        <p:tgtEl>
                                          <p:spTgt spid="6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 grpId="0" animBg="1" advAuto="0"/>
      <p:bldP spid="680" grpId="0"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39</a:t>
            </a:fld>
            <a:endParaRPr/>
          </a:p>
        </p:txBody>
      </p:sp>
      <p:grpSp>
        <p:nvGrpSpPr>
          <p:cNvPr id="685" name="Group"/>
          <p:cNvGrpSpPr/>
          <p:nvPr/>
        </p:nvGrpSpPr>
        <p:grpSpPr>
          <a:xfrm>
            <a:off x="198437" y="1673224"/>
            <a:ext cx="8693151" cy="4354578"/>
            <a:chOff x="0" y="0"/>
            <a:chExt cx="8693150" cy="4354576"/>
          </a:xfrm>
        </p:grpSpPr>
        <p:sp>
          <p:nvSpPr>
            <p:cNvPr id="683" name="International…"/>
            <p:cNvSpPr txBox="1"/>
            <p:nvPr/>
          </p:nvSpPr>
          <p:spPr>
            <a:xfrm>
              <a:off x="0" y="0"/>
              <a:ext cx="7764463" cy="43545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4450" tIns="44450" rIns="44450" bIns="44450" numCol="1" anchor="t">
              <a:spAutoFit/>
            </a:bodyPr>
            <a:lstStyle/>
            <a:p>
              <a:pPr algn="l">
                <a:spcBef>
                  <a:spcPts val="1800"/>
                </a:spcBef>
                <a:tabLst>
                  <a:tab pos="1231900" algn="l"/>
                  <a:tab pos="1320800" algn="l"/>
                </a:tabLst>
                <a:defRPr sz="2400" b="1" u="sng">
                  <a:solidFill>
                    <a:srgbClr val="800080"/>
                  </a:solidFill>
                </a:defRPr>
              </a:pPr>
              <a:r>
                <a:t>International</a:t>
              </a:r>
            </a:p>
            <a:p>
              <a:pPr algn="l">
                <a:spcBef>
                  <a:spcPts val="1800"/>
                </a:spcBef>
                <a:tabLst>
                  <a:tab pos="1231900" algn="l"/>
                  <a:tab pos="1320800" algn="l"/>
                </a:tabLst>
                <a:defRPr sz="2400">
                  <a:solidFill>
                    <a:srgbClr val="994D00"/>
                  </a:solidFill>
                </a:defRPr>
              </a:pPr>
              <a:r>
                <a:t>ESOMAR:	European Society for Opinion and Marketing 	Research (www.esomar.nl)</a:t>
              </a:r>
            </a:p>
            <a:p>
              <a:pPr algn="l">
                <a:spcBef>
                  <a:spcPts val="1800"/>
                </a:spcBef>
                <a:tabLst>
                  <a:tab pos="1231900" algn="l"/>
                  <a:tab pos="1320800" algn="l"/>
                </a:tabLst>
                <a:defRPr sz="2400">
                  <a:solidFill>
                    <a:srgbClr val="994D00"/>
                  </a:solidFill>
                </a:defRPr>
              </a:pPr>
              <a:r>
                <a:t>MRS: 	The Market Research Society (UK) 	(www.marketresearch.org.uk)</a:t>
              </a:r>
            </a:p>
            <a:p>
              <a:pPr algn="l">
                <a:spcBef>
                  <a:spcPts val="1800"/>
                </a:spcBef>
                <a:tabLst>
                  <a:tab pos="1231900" algn="l"/>
                  <a:tab pos="1320800" algn="l"/>
                </a:tabLst>
                <a:defRPr sz="2400">
                  <a:solidFill>
                    <a:srgbClr val="994D00"/>
                  </a:solidFill>
                </a:defRPr>
              </a:pPr>
              <a:r>
                <a:t>MRSA: 	The Market Research Society of </a:t>
              </a:r>
              <a:br/>
              <a:r>
                <a:t>	Australia (www.mrsa.com.au)</a:t>
              </a:r>
            </a:p>
            <a:p>
              <a:pPr algn="l">
                <a:spcBef>
                  <a:spcPts val="1800"/>
                </a:spcBef>
                <a:tabLst>
                  <a:tab pos="1231900" algn="l"/>
                  <a:tab pos="1320800" algn="l"/>
                </a:tabLst>
                <a:defRPr sz="2400">
                  <a:solidFill>
                    <a:srgbClr val="994D00"/>
                  </a:solidFill>
                </a:defRPr>
              </a:pPr>
              <a:r>
                <a:t>PMRS: 	The Professional Marketing Research Society 	(Canada) (www.pmrs-aprm.com)</a:t>
              </a:r>
            </a:p>
          </p:txBody>
        </p:sp>
        <p:pic>
          <p:nvPicPr>
            <p:cNvPr id="684" name="image.pdf" descr="image.pdf"/>
            <p:cNvPicPr>
              <a:picLocks noChangeAspect="1"/>
            </p:cNvPicPr>
            <p:nvPr/>
          </p:nvPicPr>
          <p:blipFill>
            <a:blip r:embed="rId2">
              <a:extLst/>
            </a:blip>
            <a:srcRect r="5113"/>
            <a:stretch>
              <a:fillRect/>
            </a:stretch>
          </p:blipFill>
          <p:spPr>
            <a:xfrm>
              <a:off x="6372225" y="1052512"/>
              <a:ext cx="2320925" cy="2446338"/>
            </a:xfrm>
            <a:prstGeom prst="rect">
              <a:avLst/>
            </a:prstGeom>
            <a:ln w="12700" cap="flat">
              <a:noFill/>
              <a:miter lim="400000"/>
            </a:ln>
            <a:effectLst/>
          </p:spPr>
        </p:pic>
      </p:grpSp>
      <p:sp>
        <p:nvSpPr>
          <p:cNvPr id="686" name="Marketing Research Associations Online"/>
          <p:cNvSpPr txBox="1">
            <a:spLocks noGrp="1"/>
          </p:cNvSpPr>
          <p:nvPr>
            <p:ph type="title" idx="4294967295"/>
          </p:nvPr>
        </p:nvSpPr>
        <p:spPr>
          <a:xfrm>
            <a:off x="300037" y="238124"/>
            <a:ext cx="8839201" cy="784227"/>
          </a:xfrm>
          <a:prstGeom prst="rect">
            <a:avLst/>
          </a:prstGeom>
        </p:spPr>
        <p:txBody>
          <a:bodyPr anchor="t">
            <a:normAutofit/>
          </a:bodyPr>
          <a:lstStyle>
            <a:lvl1pPr>
              <a:defRPr sz="2800" b="1">
                <a:solidFill>
                  <a:srgbClr val="E57300"/>
                </a:solidFill>
              </a:defRPr>
            </a:lvl1pPr>
          </a:lstStyle>
          <a:p>
            <a:r>
              <a:t>Marketing Research Associations Online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86"/>
                                        </p:tgtEl>
                                        <p:attrNameLst>
                                          <p:attrName>style.visibility</p:attrName>
                                        </p:attrNameLst>
                                      </p:cBhvr>
                                      <p:to>
                                        <p:strVal val="visible"/>
                                      </p:to>
                                    </p:set>
                                    <p:anim calcmode="lin" valueType="num">
                                      <p:cBhvr>
                                        <p:cTn id="7" dur="500" fill="hold"/>
                                        <p:tgtEl>
                                          <p:spTgt spid="686"/>
                                        </p:tgtEl>
                                        <p:attrNameLst>
                                          <p:attrName>ppt_x</p:attrName>
                                        </p:attrNameLst>
                                      </p:cBhvr>
                                      <p:tavLst>
                                        <p:tav tm="0">
                                          <p:val>
                                            <p:strVal val="0-#ppt_w/2"/>
                                          </p:val>
                                        </p:tav>
                                        <p:tav tm="100000">
                                          <p:val>
                                            <p:strVal val="#ppt_x"/>
                                          </p:val>
                                        </p:tav>
                                      </p:tavLst>
                                    </p:anim>
                                    <p:anim calcmode="lin" valueType="num">
                                      <p:cBhvr>
                                        <p:cTn id="8" dur="500" fill="hold"/>
                                        <p:tgtEl>
                                          <p:spTgt spid="68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685"/>
                                        </p:tgtEl>
                                        <p:attrNameLst>
                                          <p:attrName>style.visibility</p:attrName>
                                        </p:attrNameLst>
                                      </p:cBhvr>
                                      <p:to>
                                        <p:strVal val="visible"/>
                                      </p:to>
                                    </p:set>
                                    <p:anim calcmode="lin" valueType="num">
                                      <p:cBhvr>
                                        <p:cTn id="12" dur="500" fill="hold"/>
                                        <p:tgtEl>
                                          <p:spTgt spid="685"/>
                                        </p:tgtEl>
                                        <p:attrNameLst>
                                          <p:attrName>ppt_x</p:attrName>
                                        </p:attrNameLst>
                                      </p:cBhvr>
                                      <p:tavLst>
                                        <p:tav tm="0">
                                          <p:val>
                                            <p:strVal val="0-#ppt_w/2"/>
                                          </p:val>
                                        </p:tav>
                                        <p:tav tm="100000">
                                          <p:val>
                                            <p:strVal val="#ppt_x"/>
                                          </p:val>
                                        </p:tav>
                                      </p:tavLst>
                                    </p:anim>
                                    <p:anim calcmode="lin" valueType="num">
                                      <p:cBhvr>
                                        <p:cTn id="13" dur="500" fill="hold"/>
                                        <p:tgtEl>
                                          <p:spTgt spid="6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 grpId="0" animBg="1" advAuto="0"/>
      <p:bldP spid="686"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4</a:t>
            </a:fld>
            <a:endParaRPr/>
          </a:p>
        </p:txBody>
      </p:sp>
      <p:sp>
        <p:nvSpPr>
          <p:cNvPr id="54" name="Real Research"/>
          <p:cNvSpPr txBox="1">
            <a:spLocks noGrp="1"/>
          </p:cNvSpPr>
          <p:nvPr>
            <p:ph type="title"/>
          </p:nvPr>
        </p:nvSpPr>
        <p:spPr>
          <a:xfrm>
            <a:off x="457200" y="274637"/>
            <a:ext cx="8229600" cy="1143001"/>
          </a:xfrm>
          <a:prstGeom prst="rect">
            <a:avLst/>
          </a:prstGeom>
        </p:spPr>
        <p:txBody>
          <a:bodyPr/>
          <a:lstStyle>
            <a:lvl1pPr algn="ctr"/>
          </a:lstStyle>
          <a:p>
            <a:r>
              <a:t>Real Research</a:t>
            </a:r>
          </a:p>
        </p:txBody>
      </p:sp>
      <p:sp>
        <p:nvSpPr>
          <p:cNvPr id="55" name="Boeing: Taking Flight…"/>
          <p:cNvSpPr txBox="1">
            <a:spLocks noGrp="1"/>
          </p:cNvSpPr>
          <p:nvPr>
            <p:ph type="body" idx="1"/>
          </p:nvPr>
        </p:nvSpPr>
        <p:spPr>
          <a:prstGeom prst="rect">
            <a:avLst/>
          </a:prstGeom>
        </p:spPr>
        <p:txBody>
          <a:bodyPr/>
          <a:lstStyle/>
          <a:p>
            <a:pPr marL="339470" indent="-339470" algn="ctr" defTabSz="905255">
              <a:lnSpc>
                <a:spcPct val="90000"/>
              </a:lnSpc>
              <a:buSzTx/>
              <a:buNone/>
              <a:defRPr sz="2376"/>
            </a:pPr>
            <a:r>
              <a:t>Boeing: Taking Flight</a:t>
            </a:r>
          </a:p>
          <a:p>
            <a:pPr marL="339470" indent="-339470" defTabSz="905255">
              <a:lnSpc>
                <a:spcPct val="90000"/>
              </a:lnSpc>
              <a:buSzTx/>
              <a:buNone/>
              <a:defRPr sz="2376"/>
            </a:pPr>
            <a:r>
              <a:t>-premier Manufacturer of commercial jetliners for more than 40 years.</a:t>
            </a:r>
          </a:p>
          <a:p>
            <a:pPr marL="339470" indent="-339470" defTabSz="905255">
              <a:lnSpc>
                <a:spcPct val="90000"/>
              </a:lnSpc>
              <a:buSzTx/>
              <a:buNone/>
              <a:defRPr sz="2376"/>
            </a:pPr>
            <a:r>
              <a:t>-Provide products &amp; services to customers in 145 countries</a:t>
            </a:r>
          </a:p>
          <a:p>
            <a:pPr marL="339470" indent="-339470" defTabSz="905255">
              <a:lnSpc>
                <a:spcPct val="90000"/>
              </a:lnSpc>
              <a:buSzTx/>
              <a:buNone/>
              <a:defRPr sz="2376"/>
            </a:pPr>
            <a:r>
              <a:t>-Headquarter in Chicago</a:t>
            </a:r>
          </a:p>
          <a:p>
            <a:pPr marL="339470" indent="-339470" defTabSz="905255">
              <a:lnSpc>
                <a:spcPct val="90000"/>
              </a:lnSpc>
              <a:buSzTx/>
              <a:buNone/>
              <a:defRPr sz="2376"/>
            </a:pPr>
            <a:r>
              <a:t>-Boeing has 13,000 commercial jetliners in service worldwide (75% of the world fleet)</a:t>
            </a:r>
          </a:p>
          <a:p>
            <a:pPr marL="339470" indent="-339470" defTabSz="905255">
              <a:lnSpc>
                <a:spcPct val="90000"/>
              </a:lnSpc>
              <a:buSzTx/>
              <a:buNone/>
              <a:defRPr sz="2376"/>
            </a:pPr>
            <a:r>
              <a:t>Boeing Commercial Airplanes (BCA) division develops and sell airplanes in the commercial segment.</a:t>
            </a:r>
          </a:p>
          <a:p>
            <a:pPr marL="339470" indent="-339470" defTabSz="905255">
              <a:lnSpc>
                <a:spcPct val="90000"/>
              </a:lnSpc>
              <a:buSzTx/>
              <a:buNone/>
              <a:defRPr sz="2376"/>
            </a:pPr>
            <a:r>
              <a:t> </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40</a:t>
            </a:fld>
            <a:endParaRPr/>
          </a:p>
        </p:txBody>
      </p:sp>
      <p:pic>
        <p:nvPicPr>
          <p:cNvPr id="689" name="image.pdf" descr="image.pdf"/>
          <p:cNvPicPr>
            <a:picLocks noChangeAspect="1"/>
          </p:cNvPicPr>
          <p:nvPr/>
        </p:nvPicPr>
        <p:blipFill>
          <a:blip r:embed="rId2">
            <a:extLst/>
          </a:blip>
          <a:stretch>
            <a:fillRect/>
          </a:stretch>
        </p:blipFill>
        <p:spPr>
          <a:xfrm>
            <a:off x="217487" y="231775"/>
            <a:ext cx="8636001" cy="6270625"/>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41</a:t>
            </a:fld>
            <a:endParaRPr/>
          </a:p>
        </p:txBody>
      </p:sp>
      <p:pic>
        <p:nvPicPr>
          <p:cNvPr id="692" name="image.pdf" descr="image.pdf"/>
          <p:cNvPicPr>
            <a:picLocks noChangeAspect="1"/>
          </p:cNvPicPr>
          <p:nvPr/>
        </p:nvPicPr>
        <p:blipFill>
          <a:blip r:embed="rId2">
            <a:extLst/>
          </a:blip>
          <a:stretch>
            <a:fillRect/>
          </a:stretch>
        </p:blipFill>
        <p:spPr>
          <a:xfrm>
            <a:off x="333375" y="231775"/>
            <a:ext cx="8810625" cy="6908800"/>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42</a:t>
            </a:fld>
            <a:endParaRPr/>
          </a:p>
        </p:txBody>
      </p:sp>
      <p:pic>
        <p:nvPicPr>
          <p:cNvPr id="695" name="image.pdf" descr="image.pdf"/>
          <p:cNvPicPr>
            <a:picLocks noChangeAspect="1"/>
          </p:cNvPicPr>
          <p:nvPr/>
        </p:nvPicPr>
        <p:blipFill>
          <a:blip r:embed="rId2">
            <a:extLst/>
          </a:blip>
          <a:stretch>
            <a:fillRect/>
          </a:stretch>
        </p:blipFill>
        <p:spPr>
          <a:xfrm>
            <a:off x="261937" y="276225"/>
            <a:ext cx="8794751" cy="6581775"/>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43</a:t>
            </a:fld>
            <a:endParaRPr/>
          </a:p>
        </p:txBody>
      </p:sp>
      <p:pic>
        <p:nvPicPr>
          <p:cNvPr id="698" name="image.tif" descr="image.tif"/>
          <p:cNvPicPr>
            <a:picLocks noChangeAspect="1"/>
          </p:cNvPicPr>
          <p:nvPr/>
        </p:nvPicPr>
        <p:blipFill>
          <a:blip r:embed="rId2">
            <a:extLst/>
          </a:blip>
          <a:stretch>
            <a:fillRect/>
          </a:stretch>
        </p:blipFill>
        <p:spPr>
          <a:xfrm>
            <a:off x="0" y="0"/>
            <a:ext cx="9144000" cy="6327775"/>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Slide Number"/>
          <p:cNvSpPr txBox="1">
            <a:spLocks noGrp="1"/>
          </p:cNvSpPr>
          <p:nvPr>
            <p:ph type="sldNum" sz="quarter" idx="2"/>
          </p:nvPr>
        </p:nvSpPr>
        <p:spPr>
          <a:xfrm>
            <a:off x="8388885" y="6289992"/>
            <a:ext cx="297915"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44</a:t>
            </a:fld>
            <a:endParaRPr/>
          </a:p>
        </p:txBody>
      </p:sp>
      <p:grpSp>
        <p:nvGrpSpPr>
          <p:cNvPr id="703" name="cid:3287383400_2177562"/>
          <p:cNvGrpSpPr/>
          <p:nvPr/>
        </p:nvGrpSpPr>
        <p:grpSpPr>
          <a:xfrm>
            <a:off x="779462" y="1084262"/>
            <a:ext cx="7685088" cy="2401888"/>
            <a:chOff x="0" y="0"/>
            <a:chExt cx="7685087" cy="2401887"/>
          </a:xfrm>
        </p:grpSpPr>
        <p:sp>
          <p:nvSpPr>
            <p:cNvPr id="701" name="Rectangle"/>
            <p:cNvSpPr/>
            <p:nvPr/>
          </p:nvSpPr>
          <p:spPr>
            <a:xfrm>
              <a:off x="0" y="0"/>
              <a:ext cx="7685088" cy="2401888"/>
            </a:xfrm>
            <a:prstGeom prst="rect">
              <a:avLst/>
            </a:prstGeom>
            <a:solidFill>
              <a:srgbClr val="0066CC"/>
            </a:solidFill>
            <a:ln w="12700" cap="flat">
              <a:noFill/>
              <a:miter lim="400000"/>
            </a:ln>
            <a:effectLst/>
          </p:spPr>
          <p:txBody>
            <a:bodyPr wrap="square" lIns="45719" tIns="45719" rIns="45719" bIns="45719" numCol="1" anchor="ctr">
              <a:noAutofit/>
            </a:bodyPr>
            <a:lstStyle/>
            <a:p>
              <a:endParaRPr/>
            </a:p>
          </p:txBody>
        </p:sp>
        <p:pic>
          <p:nvPicPr>
            <p:cNvPr id="702" name="3287383400_2177562.jpeg" descr="3287383400_2177562.jpeg"/>
            <p:cNvPicPr>
              <a:picLocks noChangeAspect="1"/>
            </p:cNvPicPr>
            <p:nvPr/>
          </p:nvPicPr>
          <p:blipFill>
            <a:blip r:embed="rId2">
              <a:extLst/>
            </a:blip>
            <a:stretch>
              <a:fillRect/>
            </a:stretch>
          </p:blipFill>
          <p:spPr>
            <a:xfrm>
              <a:off x="0" y="0"/>
              <a:ext cx="7685088" cy="2401888"/>
            </a:xfrm>
            <a:prstGeom prst="rect">
              <a:avLst/>
            </a:prstGeom>
            <a:ln w="9525" cap="flat">
              <a:solidFill>
                <a:srgbClr val="FFFFFF"/>
              </a:solidFill>
              <a:prstDash val="solid"/>
              <a:round/>
            </a:ln>
            <a:effectLst/>
          </p:spPr>
        </p:pic>
      </p:grpSp>
      <p:sp>
        <p:nvSpPr>
          <p:cNvPr id="704" name="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
          <p:cNvSpPr txBox="1">
            <a:spLocks noGrp="1"/>
          </p:cNvSpPr>
          <p:nvPr>
            <p:ph type="body" sz="half" idx="4294967295"/>
          </p:nvPr>
        </p:nvSpPr>
        <p:spPr>
          <a:xfrm>
            <a:off x="533400" y="3581400"/>
            <a:ext cx="8229600" cy="2819400"/>
          </a:xfrm>
          <a:prstGeom prst="rect">
            <a:avLst/>
          </a:prstGeom>
        </p:spPr>
        <p:txBody>
          <a:bodyPr>
            <a:normAutofit/>
          </a:bodyPr>
          <a:lstStyle/>
          <a:p>
            <a:pPr marL="0" indent="0" algn="ctr">
              <a:lnSpc>
                <a:spcPct val="80000"/>
              </a:lnSpc>
              <a:spcBef>
                <a:spcPts val="0"/>
              </a:spcBef>
              <a:buSzTx/>
              <a:buNone/>
              <a:defRPr sz="2000">
                <a:solidFill>
                  <a:srgbClr val="994D00"/>
                </a:solidFill>
              </a:defRPr>
            </a:pPr>
            <a: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marL="0" indent="0" algn="ctr">
              <a:lnSpc>
                <a:spcPct val="80000"/>
              </a:lnSpc>
              <a:spcBef>
                <a:spcPts val="0"/>
              </a:spcBef>
              <a:buSzTx/>
              <a:buNone/>
              <a:defRPr sz="2000">
                <a:solidFill>
                  <a:srgbClr val="994D00"/>
                </a:solidFill>
              </a:defRPr>
            </a:pPr>
            <a:endParaRPr/>
          </a:p>
          <a:p>
            <a:pPr marL="0" indent="0" algn="ctr">
              <a:lnSpc>
                <a:spcPct val="80000"/>
              </a:lnSpc>
              <a:spcBef>
                <a:spcPts val="0"/>
              </a:spcBef>
              <a:buSzTx/>
              <a:buNone/>
              <a:defRPr sz="2800">
                <a:solidFill>
                  <a:srgbClr val="994D00"/>
                </a:solidFill>
              </a:defRPr>
            </a:pPr>
            <a:r>
              <a:t>Copyright © 2010 Pearson Education, Inc. publishing as Prentice Hall</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5</a:t>
            </a:fld>
            <a:endParaRPr/>
          </a:p>
        </p:txBody>
      </p:sp>
      <p:pic>
        <p:nvPicPr>
          <p:cNvPr id="58" name="Boeing%20says%20the%20new%20787_110.jpeg" descr="Boeing%20says%20the%20new%20787_110.jpeg"/>
          <p:cNvPicPr>
            <a:picLocks noChangeAspect="1"/>
          </p:cNvPicPr>
          <p:nvPr/>
        </p:nvPicPr>
        <p:blipFill>
          <a:blip r:embed="rId2">
            <a:extLst/>
          </a:blip>
          <a:stretch>
            <a:fillRect/>
          </a:stretch>
        </p:blipFill>
        <p:spPr>
          <a:xfrm>
            <a:off x="4383087" y="566737"/>
            <a:ext cx="4760913" cy="3609976"/>
          </a:xfrm>
          <a:prstGeom prst="rect">
            <a:avLst/>
          </a:prstGeom>
          <a:ln w="12700">
            <a:miter lim="400000"/>
          </a:ln>
        </p:spPr>
      </p:pic>
      <p:pic>
        <p:nvPicPr>
          <p:cNvPr id="59" name="boeingb737bbj_pmdg_800.jpeg" descr="boeingb737bbj_pmdg_800.jpeg"/>
          <p:cNvPicPr>
            <a:picLocks noChangeAspect="1"/>
          </p:cNvPicPr>
          <p:nvPr/>
        </p:nvPicPr>
        <p:blipFill>
          <a:blip r:embed="rId3">
            <a:extLst/>
          </a:blip>
          <a:stretch>
            <a:fillRect/>
          </a:stretch>
        </p:blipFill>
        <p:spPr>
          <a:xfrm>
            <a:off x="0" y="581025"/>
            <a:ext cx="4405313" cy="3971925"/>
          </a:xfrm>
          <a:prstGeom prst="rect">
            <a:avLst/>
          </a:prstGeom>
          <a:ln w="12700">
            <a:miter lim="400000"/>
          </a:ln>
        </p:spPr>
      </p:pic>
      <p:pic>
        <p:nvPicPr>
          <p:cNvPr id="60" name="Y3_takeoff.jpeg" descr="Y3_takeoff.jpeg"/>
          <p:cNvPicPr>
            <a:picLocks noChangeAspect="1"/>
          </p:cNvPicPr>
          <p:nvPr/>
        </p:nvPicPr>
        <p:blipFill>
          <a:blip r:embed="rId4">
            <a:extLst/>
          </a:blip>
          <a:stretch>
            <a:fillRect/>
          </a:stretch>
        </p:blipFill>
        <p:spPr>
          <a:xfrm>
            <a:off x="0" y="4027487"/>
            <a:ext cx="4414838" cy="2830513"/>
          </a:xfrm>
          <a:prstGeom prst="rect">
            <a:avLst/>
          </a:prstGeom>
          <a:ln w="12700">
            <a:miter lim="400000"/>
          </a:ln>
        </p:spPr>
      </p:pic>
      <p:pic>
        <p:nvPicPr>
          <p:cNvPr id="61" name="boeing-787-dreamliner.jpeg" descr="boeing-787-dreamliner.jpeg"/>
          <p:cNvPicPr>
            <a:picLocks noChangeAspect="1"/>
          </p:cNvPicPr>
          <p:nvPr/>
        </p:nvPicPr>
        <p:blipFill>
          <a:blip r:embed="rId5">
            <a:extLst/>
          </a:blip>
          <a:stretch>
            <a:fillRect/>
          </a:stretch>
        </p:blipFill>
        <p:spPr>
          <a:xfrm>
            <a:off x="4403725" y="4037012"/>
            <a:ext cx="4740275" cy="282098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6</a:t>
            </a:fld>
            <a:endParaRPr/>
          </a:p>
        </p:txBody>
      </p:sp>
      <p:sp>
        <p:nvSpPr>
          <p:cNvPr id="64" name="Boeing: Taking Flight"/>
          <p:cNvSpPr txBox="1">
            <a:spLocks noGrp="1"/>
          </p:cNvSpPr>
          <p:nvPr>
            <p:ph type="title"/>
          </p:nvPr>
        </p:nvSpPr>
        <p:spPr>
          <a:xfrm>
            <a:off x="457200" y="274637"/>
            <a:ext cx="8229600" cy="1143001"/>
          </a:xfrm>
          <a:prstGeom prst="rect">
            <a:avLst/>
          </a:prstGeom>
        </p:spPr>
        <p:txBody>
          <a:bodyPr/>
          <a:lstStyle>
            <a:lvl1pPr algn="ctr">
              <a:defRPr i="1"/>
            </a:lvl1pPr>
          </a:lstStyle>
          <a:p>
            <a:r>
              <a:t>Boeing: Taking Flight</a:t>
            </a:r>
          </a:p>
        </p:txBody>
      </p:sp>
      <p:sp>
        <p:nvSpPr>
          <p:cNvPr id="65" name="In the airplanes Manufacturing industry there is few players, but the competition is intense.…"/>
          <p:cNvSpPr txBox="1">
            <a:spLocks noGrp="1"/>
          </p:cNvSpPr>
          <p:nvPr>
            <p:ph type="body" idx="1"/>
          </p:nvPr>
        </p:nvSpPr>
        <p:spPr>
          <a:xfrm>
            <a:off x="457200" y="1009650"/>
            <a:ext cx="8229600" cy="5116513"/>
          </a:xfrm>
          <a:prstGeom prst="rect">
            <a:avLst/>
          </a:prstGeom>
        </p:spPr>
        <p:txBody>
          <a:bodyPr/>
          <a:lstStyle/>
          <a:p>
            <a:pPr>
              <a:buSzTx/>
              <a:buNone/>
            </a:pPr>
            <a:r>
              <a:t>In the airplanes Manufacturing industry there is few players, but the competition is intense.</a:t>
            </a:r>
          </a:p>
          <a:p>
            <a:pPr>
              <a:buSzTx/>
              <a:buNone/>
            </a:pPr>
            <a:r>
              <a:t>The BCA understand it is important to continuously monitor the </a:t>
            </a:r>
            <a:r>
              <a:rPr b="1">
                <a:solidFill>
                  <a:srgbClr val="CC0000"/>
                </a:solidFill>
              </a:rPr>
              <a:t>dynamic</a:t>
            </a:r>
            <a:r>
              <a:t> marketplace and understand the </a:t>
            </a:r>
            <a:r>
              <a:rPr b="1">
                <a:solidFill>
                  <a:srgbClr val="CC0000"/>
                </a:solidFill>
              </a:rPr>
              <a:t>needs &amp; priorities</a:t>
            </a:r>
            <a:r>
              <a:t> of BCA customers.</a:t>
            </a:r>
          </a:p>
          <a:p>
            <a:pPr>
              <a:buSzTx/>
              <a:buNone/>
            </a:pPr>
            <a:r>
              <a:t>Customers (airlines) and their customers (people who fly).</a:t>
            </a:r>
          </a:p>
          <a:p>
            <a:pPr>
              <a:buSzTx/>
              <a:buNone/>
              <a:defRPr b="1" u="sng">
                <a:solidFill>
                  <a:srgbClr val="CC0000"/>
                </a:solidFill>
              </a:defRPr>
            </a:pPr>
            <a:r>
              <a:t>To achieve this, CBA employ marketing research on a regular basis.</a:t>
            </a:r>
            <a:r>
              <a:rPr b="0" u="none">
                <a:solidFill>
                  <a:srgbClr val="000000"/>
                </a:solidFill>
              </a:rPr>
              <a:t>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7</a:t>
            </a:fld>
            <a:endParaRPr/>
          </a:p>
        </p:txBody>
      </p:sp>
      <p:sp>
        <p:nvSpPr>
          <p:cNvPr id="68" name="Boeing: Taking Flight"/>
          <p:cNvSpPr txBox="1">
            <a:spLocks noGrp="1"/>
          </p:cNvSpPr>
          <p:nvPr>
            <p:ph type="title"/>
          </p:nvPr>
        </p:nvSpPr>
        <p:spPr>
          <a:xfrm>
            <a:off x="457200" y="274637"/>
            <a:ext cx="8229600" cy="1143001"/>
          </a:xfrm>
          <a:prstGeom prst="rect">
            <a:avLst/>
          </a:prstGeom>
        </p:spPr>
        <p:txBody>
          <a:bodyPr/>
          <a:lstStyle>
            <a:lvl1pPr algn="ctr">
              <a:defRPr i="1"/>
            </a:lvl1pPr>
          </a:lstStyle>
          <a:p>
            <a:r>
              <a:t>Boeing: Taking Flight</a:t>
            </a:r>
          </a:p>
        </p:txBody>
      </p:sp>
      <p:sp>
        <p:nvSpPr>
          <p:cNvPr id="69" name="Boeing entrusted Harris Interactive Inc.…"/>
          <p:cNvSpPr txBox="1">
            <a:spLocks noGrp="1"/>
          </p:cNvSpPr>
          <p:nvPr>
            <p:ph type="body" sz="half" idx="1"/>
          </p:nvPr>
        </p:nvSpPr>
        <p:spPr>
          <a:xfrm>
            <a:off x="334962" y="942975"/>
            <a:ext cx="8229601" cy="2719388"/>
          </a:xfrm>
          <a:prstGeom prst="rect">
            <a:avLst/>
          </a:prstGeom>
        </p:spPr>
        <p:txBody>
          <a:bodyPr/>
          <a:lstStyle/>
          <a:p>
            <a:pPr marL="332613" indent="-332613" defTabSz="886968">
              <a:lnSpc>
                <a:spcPct val="90000"/>
              </a:lnSpc>
              <a:buSzTx/>
              <a:buNone/>
              <a:defRPr sz="2328"/>
            </a:pPr>
            <a:r>
              <a:t>Boeing entrusted </a:t>
            </a:r>
            <a:r>
              <a:rPr>
                <a:solidFill>
                  <a:srgbClr val="CC0000"/>
                </a:solidFill>
              </a:rPr>
              <a:t>Harris Interactive Inc</a:t>
            </a:r>
            <a:r>
              <a:t>.</a:t>
            </a:r>
          </a:p>
          <a:p>
            <a:pPr marL="332613" indent="-332613" defTabSz="886968">
              <a:lnSpc>
                <a:spcPct val="90000"/>
              </a:lnSpc>
              <a:buSzTx/>
              <a:buNone/>
              <a:defRPr sz="2328"/>
            </a:pPr>
            <a:endParaRPr/>
          </a:p>
          <a:p>
            <a:pPr marL="332613" indent="-332613" defTabSz="886968">
              <a:lnSpc>
                <a:spcPct val="90000"/>
              </a:lnSpc>
              <a:buSzTx/>
              <a:buNone/>
              <a:defRPr sz="2328"/>
            </a:pPr>
            <a:r>
              <a:t>Harris Interactive Inc. is one of the largest research firms in the world and is based on NY.</a:t>
            </a:r>
          </a:p>
          <a:p>
            <a:pPr marL="332613" indent="-332613" defTabSz="886968">
              <a:lnSpc>
                <a:spcPct val="90000"/>
              </a:lnSpc>
              <a:buSzTx/>
              <a:buNone/>
              <a:defRPr sz="2328"/>
            </a:pPr>
            <a:r>
              <a:t>Boeing commissioned a study to determine the aircraft </a:t>
            </a:r>
            <a:r>
              <a:rPr b="1">
                <a:solidFill>
                  <a:srgbClr val="CC0000"/>
                </a:solidFill>
              </a:rPr>
              <a:t>preference</a:t>
            </a:r>
            <a:r>
              <a:t> of fliers.</a:t>
            </a:r>
          </a:p>
          <a:p>
            <a:pPr marL="332613" indent="-332613" defTabSz="886968">
              <a:lnSpc>
                <a:spcPct val="90000"/>
              </a:lnSpc>
              <a:buSzTx/>
              <a:buNone/>
              <a:defRPr sz="2328"/>
            </a:pPr>
            <a:r>
              <a:t> </a:t>
            </a:r>
          </a:p>
        </p:txBody>
      </p:sp>
      <p:sp>
        <p:nvSpPr>
          <p:cNvPr id="70" name="“What we found was that travelers taking very long flights generally prefer the more convenient and flexible experience provided by small planes”    Dr. David Bakken"/>
          <p:cNvSpPr txBox="1"/>
          <p:nvPr/>
        </p:nvSpPr>
        <p:spPr>
          <a:xfrm>
            <a:off x="339725" y="4224337"/>
            <a:ext cx="7631113" cy="929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l">
              <a:defRPr sz="1800" b="1"/>
            </a:pPr>
            <a:r>
              <a:t>“What we found was that travelers taking very long flights generally prefer the more convenient and flexible experience provided by small planes”    Dr. David Bakken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8</a:t>
            </a:fld>
            <a:endParaRPr/>
          </a:p>
        </p:txBody>
      </p:sp>
      <p:sp>
        <p:nvSpPr>
          <p:cNvPr id="73" name="The Study"/>
          <p:cNvSpPr txBox="1">
            <a:spLocks noGrp="1"/>
          </p:cNvSpPr>
          <p:nvPr>
            <p:ph type="title"/>
          </p:nvPr>
        </p:nvSpPr>
        <p:spPr>
          <a:xfrm>
            <a:off x="457200" y="274637"/>
            <a:ext cx="8229600" cy="530226"/>
          </a:xfrm>
          <a:prstGeom prst="rect">
            <a:avLst/>
          </a:prstGeom>
        </p:spPr>
        <p:txBody>
          <a:bodyPr/>
          <a:lstStyle>
            <a:lvl1pPr algn="ctr"/>
          </a:lstStyle>
          <a:p>
            <a:r>
              <a:t>The Study</a:t>
            </a:r>
          </a:p>
        </p:txBody>
      </p:sp>
      <p:sp>
        <p:nvSpPr>
          <p:cNvPr id="74" name="The study was survey based on 913 interviews conducted in the United Kingdom, Tokyo and Hong  Kong.…"/>
          <p:cNvSpPr txBox="1">
            <a:spLocks noGrp="1"/>
          </p:cNvSpPr>
          <p:nvPr>
            <p:ph type="body" idx="1"/>
          </p:nvPr>
        </p:nvSpPr>
        <p:spPr>
          <a:xfrm>
            <a:off x="357187" y="1020762"/>
            <a:ext cx="8229601" cy="4525963"/>
          </a:xfrm>
          <a:prstGeom prst="rect">
            <a:avLst/>
          </a:prstGeom>
        </p:spPr>
        <p:txBody>
          <a:bodyPr/>
          <a:lstStyle/>
          <a:p>
            <a:pPr>
              <a:lnSpc>
                <a:spcPct val="90000"/>
              </a:lnSpc>
            </a:pPr>
            <a:r>
              <a:t>The study was survey based on </a:t>
            </a:r>
            <a:r>
              <a:rPr b="1">
                <a:solidFill>
                  <a:srgbClr val="CC0000"/>
                </a:solidFill>
              </a:rPr>
              <a:t>913</a:t>
            </a:r>
            <a:r>
              <a:t> interviews conducted in the United Kingdom, Tokyo and Hong  Kong.</a:t>
            </a:r>
          </a:p>
          <a:p>
            <a:pPr>
              <a:lnSpc>
                <a:spcPct val="90000"/>
              </a:lnSpc>
            </a:pPr>
            <a:r>
              <a:t>International travelers aged </a:t>
            </a:r>
            <a:r>
              <a:rPr b="1">
                <a:solidFill>
                  <a:srgbClr val="CC0000"/>
                </a:solidFill>
              </a:rPr>
              <a:t>18 and  over</a:t>
            </a:r>
            <a:r>
              <a:t> who had taken at least one recent eight-hour or longer flight.</a:t>
            </a:r>
          </a:p>
          <a:p>
            <a:pPr>
              <a:lnSpc>
                <a:spcPct val="90000"/>
              </a:lnSpc>
            </a:pPr>
            <a:r>
              <a:t>Interviews were  conducted b/w Nov. 2003 &amp; Feb. 2004.</a:t>
            </a:r>
          </a:p>
          <a:p>
            <a:pPr>
              <a:lnSpc>
                <a:spcPct val="90000"/>
              </a:lnSpc>
            </a:pPr>
            <a:r>
              <a:t>Respondents were first screened and qualified by </a:t>
            </a:r>
            <a:r>
              <a:rPr b="1">
                <a:solidFill>
                  <a:srgbClr val="CC0000"/>
                </a:solidFill>
              </a:rPr>
              <a:t>telephone</a:t>
            </a:r>
            <a:r>
              <a:t> or in-person.</a:t>
            </a:r>
          </a:p>
          <a:p>
            <a:pPr>
              <a:lnSpc>
                <a:spcPct val="90000"/>
              </a:lnSpc>
            </a:pPr>
            <a:r>
              <a:t>Then completed an online survey at home or work.</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cNvSpPr txBox="1">
            <a:spLocks noGrp="1"/>
          </p:cNvSpPr>
          <p:nvPr>
            <p:ph type="sldNum" sz="quarter" idx="2"/>
          </p:nvPr>
        </p:nvSpPr>
        <p:spPr>
          <a:xfrm>
            <a:off x="8485772" y="6289992"/>
            <a:ext cx="201029" cy="281941"/>
          </a:xfrm>
          <a:prstGeom prst="rect">
            <a:avLst/>
          </a:prstGeom>
          <a:extLst>
            <a:ext uri="{C572A759-6A51-4108-AA02-DFA0A04FC94B}">
              <ma14:wrappingTextBoxFlag xmlns:ma14="http://schemas.microsoft.com/office/mac/drawingml/2011/main" xmlns="" val="1"/>
            </a:ext>
          </a:extLst>
        </p:spPr>
        <p:txBody>
          <a:bodyPr/>
          <a:lstStyle>
            <a:lvl1pPr algn="r">
              <a:defRPr sz="1200">
                <a:solidFill>
                  <a:srgbClr val="898989"/>
                </a:solidFill>
                <a:latin typeface="Verdana"/>
                <a:ea typeface="Verdana"/>
                <a:cs typeface="Verdana"/>
                <a:sym typeface="Verdana"/>
              </a:defRPr>
            </a:lvl1pPr>
          </a:lstStyle>
          <a:p>
            <a:fld id="{86CB4B4D-7CA3-9044-876B-883B54F8677D}" type="slidenum">
              <a:t>9</a:t>
            </a:fld>
            <a:endParaRPr/>
          </a:p>
        </p:txBody>
      </p:sp>
      <p:sp>
        <p:nvSpPr>
          <p:cNvPr id="77" name="Results"/>
          <p:cNvSpPr txBox="1">
            <a:spLocks noGrp="1"/>
          </p:cNvSpPr>
          <p:nvPr>
            <p:ph type="title"/>
          </p:nvPr>
        </p:nvSpPr>
        <p:spPr>
          <a:xfrm>
            <a:off x="457200" y="274637"/>
            <a:ext cx="8229600" cy="1143001"/>
          </a:xfrm>
          <a:prstGeom prst="rect">
            <a:avLst/>
          </a:prstGeom>
        </p:spPr>
        <p:txBody>
          <a:bodyPr/>
          <a:lstStyle>
            <a:lvl1pPr algn="ctr">
              <a:defRPr b="1"/>
            </a:lvl1pPr>
          </a:lstStyle>
          <a:p>
            <a:r>
              <a:t>Results</a:t>
            </a:r>
          </a:p>
        </p:txBody>
      </p:sp>
      <p:sp>
        <p:nvSpPr>
          <p:cNvPr id="78" name="More than 60% prefer a single-passenger airplane to double-deck, 550-passenger airplane for nonstop flights.…"/>
          <p:cNvSpPr txBox="1">
            <a:spLocks noGrp="1"/>
          </p:cNvSpPr>
          <p:nvPr>
            <p:ph type="body" idx="1"/>
          </p:nvPr>
        </p:nvSpPr>
        <p:spPr>
          <a:prstGeom prst="rect">
            <a:avLst/>
          </a:prstGeom>
        </p:spPr>
        <p:txBody>
          <a:bodyPr/>
          <a:lstStyle/>
          <a:p>
            <a:pPr>
              <a:buChar char="-"/>
            </a:pPr>
            <a:r>
              <a:t>More than 60% prefer a single-passenger airplane to double-deck, 550-passenger airplane for nonstop flights.</a:t>
            </a:r>
          </a:p>
          <a:p>
            <a:pPr>
              <a:buChar char="-"/>
            </a:pPr>
            <a:r>
              <a:t>Seven out of 10 travelers prefer a non-stop trip on a single.</a:t>
            </a:r>
          </a:p>
          <a:p>
            <a:pPr>
              <a:buChar char="-"/>
            </a:pPr>
            <a:r>
              <a:t>Travelers in all the classes of service from all three regions believe smaller airplanes will provide a better experience  with check-in, boarding, disembarking, baggage claim, and customs or immigration than the 550-seat aircraft. </a:t>
            </a:r>
          </a:p>
        </p:txBody>
      </p:sp>
    </p:spTree>
  </p:cSld>
  <p:clrMapOvr>
    <a:masterClrMapping/>
  </p:clrMapOvr>
  <p:transition spd="med"/>
</p:sld>
</file>

<file path=ppt/theme/theme1.xml><?xml version="1.0" encoding="utf-8"?>
<a:theme xmlns:a="http://schemas.openxmlformats.org/drawingml/2006/main" name="01103891">
  <a:themeElements>
    <a:clrScheme name="01103891">
      <a:dk1>
        <a:srgbClr val="000000"/>
      </a:dk1>
      <a:lt1>
        <a:srgbClr val="FFFFFF"/>
      </a:lt1>
      <a:dk2>
        <a:srgbClr val="A7A7A7"/>
      </a:dk2>
      <a:lt2>
        <a:srgbClr val="535353"/>
      </a:lt2>
      <a:accent1>
        <a:srgbClr val="FF9933"/>
      </a:accent1>
      <a:accent2>
        <a:srgbClr val="DBA215"/>
      </a:accent2>
      <a:accent3>
        <a:srgbClr val="9BBB59"/>
      </a:accent3>
      <a:accent4>
        <a:srgbClr val="8064A2"/>
      </a:accent4>
      <a:accent5>
        <a:srgbClr val="4BACC6"/>
      </a:accent5>
      <a:accent6>
        <a:srgbClr val="F79646"/>
      </a:accent6>
      <a:hlink>
        <a:srgbClr val="0000FF"/>
      </a:hlink>
      <a:folHlink>
        <a:srgbClr val="FF00FF"/>
      </a:folHlink>
    </a:clrScheme>
    <a:fontScheme name="01103891">
      <a:majorFont>
        <a:latin typeface="Helvetica"/>
        <a:ea typeface="Helvetica"/>
        <a:cs typeface="Helvetica"/>
      </a:majorFont>
      <a:minorFont>
        <a:latin typeface="Times New Roman"/>
        <a:ea typeface="Times New Roman"/>
        <a:cs typeface="Times New Roman"/>
      </a:minorFont>
    </a:fontScheme>
    <a:fmtScheme name="0110389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01103891">
  <a:themeElements>
    <a:clrScheme name="01103891">
      <a:dk1>
        <a:srgbClr val="000000"/>
      </a:dk1>
      <a:lt1>
        <a:srgbClr val="FFFFFF"/>
      </a:lt1>
      <a:dk2>
        <a:srgbClr val="A7A7A7"/>
      </a:dk2>
      <a:lt2>
        <a:srgbClr val="535353"/>
      </a:lt2>
      <a:accent1>
        <a:srgbClr val="FF9933"/>
      </a:accent1>
      <a:accent2>
        <a:srgbClr val="DBA215"/>
      </a:accent2>
      <a:accent3>
        <a:srgbClr val="9BBB59"/>
      </a:accent3>
      <a:accent4>
        <a:srgbClr val="8064A2"/>
      </a:accent4>
      <a:accent5>
        <a:srgbClr val="4BACC6"/>
      </a:accent5>
      <a:accent6>
        <a:srgbClr val="F79646"/>
      </a:accent6>
      <a:hlink>
        <a:srgbClr val="0000FF"/>
      </a:hlink>
      <a:folHlink>
        <a:srgbClr val="FF00FF"/>
      </a:folHlink>
    </a:clrScheme>
    <a:fontScheme name="01103891">
      <a:majorFont>
        <a:latin typeface="Helvetica"/>
        <a:ea typeface="Helvetica"/>
        <a:cs typeface="Helvetica"/>
      </a:majorFont>
      <a:minorFont>
        <a:latin typeface="Times New Roman"/>
        <a:ea typeface="Times New Roman"/>
        <a:cs typeface="Times New Roman"/>
      </a:minorFont>
    </a:fontScheme>
    <a:fmtScheme name="0110389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44</Slides>
  <Notes>0</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01103891</vt:lpstr>
      <vt:lpstr>  Introduction and Early Phases of Marketing Research     </vt:lpstr>
      <vt:lpstr>PowerPoint Presentation</vt:lpstr>
      <vt:lpstr>Chapter Outline</vt:lpstr>
      <vt:lpstr>Real Research</vt:lpstr>
      <vt:lpstr>PowerPoint Presentation</vt:lpstr>
      <vt:lpstr>Boeing: Taking Flight</vt:lpstr>
      <vt:lpstr>Boeing: Taking Flight</vt:lpstr>
      <vt:lpstr>The Study</vt:lpstr>
      <vt:lpstr>Results</vt:lpstr>
      <vt:lpstr>Redefining Marketing Research</vt:lpstr>
      <vt:lpstr>Redefining Marketing Research</vt:lpstr>
      <vt:lpstr>Definition of Marketing Research</vt:lpstr>
      <vt:lpstr>Market Research</vt:lpstr>
      <vt:lpstr>Classification of Marketing Research</vt:lpstr>
      <vt:lpstr>A Classification of Marketing Research</vt:lpstr>
      <vt:lpstr>Problem-Solving Research</vt:lpstr>
      <vt:lpstr>Problem-Solving Research</vt:lpstr>
      <vt:lpstr>Problem-Solving Research</vt:lpstr>
      <vt:lpstr>Marketing Research Process</vt:lpstr>
      <vt:lpstr>PowerPoint Presentation</vt:lpstr>
      <vt:lpstr>The Role of Marketing Research</vt:lpstr>
      <vt:lpstr>PowerPoint Presentation</vt:lpstr>
      <vt:lpstr>Marketing Research Suppliers &amp; Services</vt:lpstr>
      <vt:lpstr>PowerPoint Presentation</vt:lpstr>
      <vt:lpstr>PowerPoint Presentation</vt:lpstr>
      <vt:lpstr>PowerPoint Presentation</vt:lpstr>
      <vt:lpstr>PowerPoint Presentation</vt:lpstr>
      <vt:lpstr>Selected Marketing Research Career Descriptions</vt:lpstr>
      <vt:lpstr>PowerPoint Presentation</vt:lpstr>
      <vt:lpstr>PowerPoint Presentation</vt:lpstr>
      <vt:lpstr>Marketing Research Suppliers &amp; Services</vt:lpstr>
      <vt:lpstr>Criteria for Selecting a Research Supplier</vt:lpstr>
      <vt:lpstr>Careers in Marketing Research</vt:lpstr>
      <vt:lpstr>A Sample of Marketing Research Jobs</vt:lpstr>
      <vt:lpstr>Preparation for a Career in Marketing Research</vt:lpstr>
      <vt:lpstr>Management Information Systems Vs. Decision Support Systems</vt:lpstr>
      <vt:lpstr>The Department Store Project</vt:lpstr>
      <vt:lpstr>Marketing Research Associations Online</vt:lpstr>
      <vt:lpstr>Marketing Research Associations Online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Introduction and Early Phases of Marketing Research     </dc:title>
  <cp:revision>1</cp:revision>
  <dcterms:modified xsi:type="dcterms:W3CDTF">2017-12-17T11:08:00Z</dcterms:modified>
</cp:coreProperties>
</file>