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autoAdjust="0"/>
    <p:restoredTop sz="94848" autoAdjust="0"/>
  </p:normalViewPr>
  <p:slideViewPr>
    <p:cSldViewPr>
      <p:cViewPr>
        <p:scale>
          <a:sx n="50" d="100"/>
          <a:sy n="50" d="100"/>
        </p:scale>
        <p:origin x="-1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B48DEF8-3B5A-41CE-BCC7-307057888496}"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AF8DD645-B9B4-46EE-B031-35C24A448A04}" type="datetimeFigureOut">
              <a:rPr lang="en-US" dirty="0"/>
              <a:t>12/17/17</a:t>
            </a:fld>
            <a:endParaRPr lang="en-US" dirty="0"/>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7271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59E700-EF95-463F-B75A-2CDEC15C5A37}" type="datetimeFigureOut">
              <a:rPr lang="en-US" dirty="0"/>
              <a:t>12/17/17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661179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7C6CC6-9B37-4318-8876-62F2332BE330}" type="datetimeFigureOut">
              <a:rPr lang="en-US" dirty="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86717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71C7781-F104-4BD5-BC26-3DB2DD695986}" type="datetimeFigureOut">
              <a:rPr lang="en-US" dirty="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3498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BB9AD0-4BAD-48BB-B06C-62CAB66B1652}" type="datetimeFigureOut">
              <a:rPr lang="en-US" dirty="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42977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347D66-9247-4313-B245-9F882A4407CD}" type="datetimeFigureOut">
              <a:rPr lang="en-US" dirty="0"/>
              <a:t>12/17/17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714617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75022A5-2C49-4E61-8AF1-56B5ABF57608}" type="datetimeFigureOut">
              <a:rPr lang="en-US" dirty="0"/>
              <a:t>12/17/17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22943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1580A0-ED6C-4884-9FFE-87471827F59A}" type="datetimeFigureOut">
              <a:rPr lang="en-US" dirty="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58639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74D98-3273-47CE-B312-A00AAFA2779F}" type="datetimeFigureOut">
              <a:rPr lang="en-US" dirty="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0256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993E9-CEF0-47B7-AEA6-AFACC79966BA}" type="datetimeFigureOut">
              <a:rPr lang="en-US" dirty="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0424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2434F47-3A99-4701-A7D9-FE6C4D9DA92E}" type="datetimeFigureOut">
              <a:rPr lang="en-US" dirty="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76537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E62588-EC5C-453B-A942-AA1C7EFEEF33}" type="datetimeFigureOut">
              <a:rPr lang="en-US" dirty="0"/>
              <a:t>12/17/17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5126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D5D575-BDA5-4AAF-81DC-5D38C213A391}" type="datetimeFigureOut">
              <a:rPr lang="en-US" dirty="0"/>
              <a:t>12/17/17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7222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F9C5B0-21BA-48EA-B067-5E37072B4F18}" type="datetimeFigureOut">
              <a:rPr lang="en-US" dirty="0"/>
              <a:t>12/17/17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6106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9CB959AD-49F4-478E-A013-BE606CDD1B41}" type="datetimeFigureOut">
              <a:rPr lang="en-US" dirty="0"/>
              <a:t>12/17/17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0271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755E8D2-BCEE-4D3D-AE6D-93BD204BAD0C}" type="datetimeFigureOut">
              <a:rPr lang="en-US" dirty="0"/>
              <a:t>12/17/17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589508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BBF110E-D48F-4A61-BE6D-11D38A61FE05}" type="datetimeFigureOut">
              <a:rPr lang="en-US" dirty="0"/>
              <a:t>12/17/17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1030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0FE61780-2E25-4081-A2D9-4C0805256F67}" type="datetimeFigureOut">
              <a:rPr lang="en-US" dirty="0"/>
              <a:t>12/17/17</a:t>
            </a:fld>
            <a:endParaRPr lang="en-US" dirty="0"/>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dirty="0"/>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548001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468313" y="1773238"/>
            <a:ext cx="8229600" cy="2087562"/>
          </a:xfrm>
        </p:spPr>
        <p:txBody>
          <a:bodyPr/>
          <a:lstStyle/>
          <a:p>
            <a:br>
              <a:rPr lang="en-US" altLang="en-US" b="1" dirty="0"/>
            </a:br>
            <a:r>
              <a:rPr lang="en-US" altLang="en-US" b="1" dirty="0" err="1"/>
              <a:t>ANALISA</a:t>
            </a:r>
            <a:r>
              <a:rPr lang="en-US" altLang="en-US" b="1" dirty="0"/>
              <a:t> DATA DAN HASIL RISET PEMASARAN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18435" name="Rectangle 3"/>
          <p:cNvSpPr>
            <a:spLocks noGrp="1" noChangeArrowheads="1"/>
          </p:cNvSpPr>
          <p:nvPr>
            <p:ph idx="1"/>
          </p:nvPr>
        </p:nvSpPr>
        <p:spPr>
          <a:xfrm>
            <a:off x="457200" y="333375"/>
            <a:ext cx="8229600" cy="5792788"/>
          </a:xfrm>
        </p:spPr>
        <p:txBody>
          <a:bodyPr/>
          <a:lstStyle/>
          <a:p>
            <a:pPr>
              <a:buFontTx/>
              <a:buNone/>
            </a:pPr>
            <a:r>
              <a:rPr lang="en-US" altLang="en-US" sz="1800"/>
              <a:t>2. Strategi Geografis Pasar</a:t>
            </a:r>
          </a:p>
          <a:p>
            <a:pPr>
              <a:buFontTx/>
              <a:buNone/>
            </a:pPr>
            <a:r>
              <a:rPr lang="en-US" altLang="en-US" sz="1800"/>
              <a:t>	a. Strategi pasar lokal, dengan melakukan konsentrasi usaha di suatu </a:t>
            </a:r>
          </a:p>
          <a:p>
            <a:pPr>
              <a:buFontTx/>
              <a:buNone/>
            </a:pPr>
            <a:r>
              <a:rPr lang="en-US" altLang="en-US" sz="1800"/>
              <a:t>         daerah tertentu yang relatif dan masih dekat dengan lokasi perusahaan.</a:t>
            </a:r>
          </a:p>
          <a:p>
            <a:pPr>
              <a:buFontTx/>
              <a:buNone/>
            </a:pPr>
            <a:r>
              <a:rPr lang="en-US" altLang="en-US" sz="1800"/>
              <a:t>	b. Strategi pasar regional, beroperasi dalam dua atau tiga wilayah dalam</a:t>
            </a:r>
          </a:p>
          <a:p>
            <a:pPr>
              <a:buFontTx/>
              <a:buNone/>
            </a:pPr>
            <a:r>
              <a:rPr lang="en-US" altLang="en-US" sz="1800"/>
              <a:t>         suatu negara.</a:t>
            </a:r>
          </a:p>
          <a:p>
            <a:pPr>
              <a:buFontTx/>
              <a:buNone/>
            </a:pPr>
            <a:r>
              <a:rPr lang="en-US" altLang="en-US" sz="1800"/>
              <a:t>	c. Srategi pasar nasional, ditandai dengan beroperasinya perusahaan</a:t>
            </a:r>
          </a:p>
          <a:p>
            <a:pPr>
              <a:buFontTx/>
              <a:buNone/>
            </a:pPr>
            <a:r>
              <a:rPr lang="en-US" altLang="en-US" sz="1800"/>
              <a:t>	    secara nasional.</a:t>
            </a:r>
          </a:p>
          <a:p>
            <a:pPr>
              <a:buFontTx/>
              <a:buNone/>
            </a:pPr>
            <a:r>
              <a:rPr lang="en-US" altLang="en-US" sz="1800"/>
              <a:t>	d. Strategi pasar internasional. Cakupan wilayah dalam strategi ini meliputi</a:t>
            </a:r>
          </a:p>
          <a:p>
            <a:pPr>
              <a:buFontTx/>
              <a:buNone/>
            </a:pPr>
            <a:r>
              <a:rPr lang="en-US" altLang="en-US" sz="1800"/>
              <a:t>	    beberapa negara.    </a:t>
            </a:r>
          </a:p>
          <a:p>
            <a:pPr>
              <a:buFontTx/>
              <a:buNone/>
            </a:pPr>
            <a:r>
              <a:rPr lang="en-US" altLang="en-US" sz="1800"/>
              <a:t>3. Strategi Memasuki Pasar</a:t>
            </a:r>
          </a:p>
          <a:p>
            <a:pPr>
              <a:buFontTx/>
              <a:buNone/>
            </a:pPr>
            <a:r>
              <a:rPr lang="en-US" altLang="en-US" sz="1800"/>
              <a:t>	a. </a:t>
            </a:r>
            <a:r>
              <a:rPr lang="en-US" altLang="en-US" sz="1800" i="1"/>
              <a:t>First-in strategy</a:t>
            </a:r>
            <a:r>
              <a:rPr lang="en-US" altLang="en-US" sz="1800"/>
              <a:t>, perusahaan berusaha menjadi pionir dengan jalan</a:t>
            </a:r>
          </a:p>
          <a:p>
            <a:pPr>
              <a:buFontTx/>
              <a:buNone/>
            </a:pPr>
            <a:r>
              <a:rPr lang="en-US" altLang="en-US" sz="1800"/>
              <a:t>	    memasuki pasar pertama kali sebelum ada perusahaan lain yang</a:t>
            </a:r>
          </a:p>
          <a:p>
            <a:pPr>
              <a:buFontTx/>
              <a:buNone/>
            </a:pPr>
            <a:r>
              <a:rPr lang="en-US" altLang="en-US" sz="1800"/>
              <a:t>  	    memasukinya.</a:t>
            </a:r>
          </a:p>
          <a:p>
            <a:pPr>
              <a:buFontTx/>
              <a:buNone/>
            </a:pPr>
            <a:r>
              <a:rPr lang="en-US" altLang="en-US" sz="1800"/>
              <a:t>	b. </a:t>
            </a:r>
            <a:r>
              <a:rPr lang="en-US" altLang="en-US" sz="1800" i="1"/>
              <a:t>Early-Entry Strategy</a:t>
            </a:r>
            <a:r>
              <a:rPr lang="en-US" altLang="en-US" sz="1800"/>
              <a:t>, dilaksanakan dengan memasuki pasar segera </a:t>
            </a:r>
          </a:p>
          <a:p>
            <a:pPr>
              <a:buFontTx/>
              <a:buNone/>
            </a:pPr>
            <a:r>
              <a:rPr lang="en-US" altLang="en-US" sz="1800"/>
              <a:t>	    setelah pelopor pasar memulainya.</a:t>
            </a:r>
          </a:p>
          <a:p>
            <a:pPr>
              <a:buFontTx/>
              <a:buNone/>
            </a:pPr>
            <a:r>
              <a:rPr lang="en-US" altLang="en-US" sz="1800"/>
              <a:t>	</a:t>
            </a:r>
          </a:p>
          <a:p>
            <a:pPr>
              <a:buFontTx/>
              <a:buNone/>
            </a:pPr>
            <a:r>
              <a:rPr lang="en-US" altLang="en-US" sz="18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19459" name="Rectangle 3"/>
          <p:cNvSpPr>
            <a:spLocks noGrp="1" noChangeArrowheads="1"/>
          </p:cNvSpPr>
          <p:nvPr>
            <p:ph idx="1"/>
          </p:nvPr>
        </p:nvSpPr>
        <p:spPr>
          <a:xfrm>
            <a:off x="457200" y="260350"/>
            <a:ext cx="8229600" cy="5865813"/>
          </a:xfrm>
        </p:spPr>
        <p:txBody>
          <a:bodyPr/>
          <a:lstStyle/>
          <a:p>
            <a:pPr>
              <a:buFontTx/>
              <a:buNone/>
            </a:pPr>
            <a:r>
              <a:rPr lang="en-US" altLang="en-US" sz="1800"/>
              <a:t>	c. </a:t>
            </a:r>
            <a:r>
              <a:rPr lang="en-US" altLang="en-US" sz="1800" i="1"/>
              <a:t>Laggard-Market-Entry Strategy</a:t>
            </a:r>
            <a:r>
              <a:rPr lang="en-US" altLang="en-US" sz="1800"/>
              <a:t>, merupakan strategi memasuki pasar</a:t>
            </a:r>
          </a:p>
          <a:p>
            <a:pPr>
              <a:buFontTx/>
              <a:buNone/>
            </a:pPr>
            <a:r>
              <a:rPr lang="en-US" altLang="en-US" sz="1800"/>
              <a:t>	    dalam tahap pertumbuhan atau dalam tahap kedewasaan (</a:t>
            </a:r>
            <a:r>
              <a:rPr lang="en-US" altLang="en-US" sz="1800" i="1"/>
              <a:t>maturity</a:t>
            </a:r>
            <a:r>
              <a:rPr lang="en-US" altLang="en-US" sz="1800"/>
              <a:t>)</a:t>
            </a:r>
          </a:p>
          <a:p>
            <a:pPr>
              <a:buFontTx/>
              <a:buNone/>
            </a:pPr>
            <a:r>
              <a:rPr lang="en-US" altLang="en-US" sz="1800"/>
              <a:t>	    dalam </a:t>
            </a:r>
            <a:r>
              <a:rPr lang="en-US" altLang="en-US" sz="1800" i="1"/>
              <a:t>Product Life Cycle</a:t>
            </a:r>
            <a:r>
              <a:rPr lang="en-US" altLang="en-US" sz="1800"/>
              <a:t> (PLC).</a:t>
            </a:r>
          </a:p>
          <a:p>
            <a:pPr>
              <a:buFontTx/>
              <a:buNone/>
            </a:pPr>
            <a:r>
              <a:rPr lang="en-US" altLang="en-US" sz="1800"/>
              <a:t>4. Strategi Komitmen Pasar</a:t>
            </a:r>
          </a:p>
          <a:p>
            <a:pPr>
              <a:buFontTx/>
              <a:buNone/>
            </a:pPr>
            <a:r>
              <a:rPr lang="en-US" altLang="en-US" sz="1800"/>
              <a:t>	a. </a:t>
            </a:r>
            <a:r>
              <a:rPr lang="en-US" altLang="en-US" sz="1800" i="1"/>
              <a:t>Strong-commitment strategy</a:t>
            </a:r>
            <a:r>
              <a:rPr lang="en-US" altLang="en-US" sz="1800"/>
              <a:t>, perusahaan dituntut untuk melakukan </a:t>
            </a:r>
          </a:p>
          <a:p>
            <a:pPr>
              <a:buFontTx/>
              <a:buNone/>
            </a:pPr>
            <a:r>
              <a:rPr lang="en-US" altLang="en-US" sz="1800"/>
              <a:t>	    perencanaan operasinya dalam pasar yang dituju secara optimal.</a:t>
            </a:r>
          </a:p>
          <a:p>
            <a:pPr>
              <a:buFontTx/>
              <a:buNone/>
            </a:pPr>
            <a:r>
              <a:rPr lang="en-US" altLang="en-US" sz="1800"/>
              <a:t>	b. </a:t>
            </a:r>
            <a:r>
              <a:rPr lang="en-US" altLang="en-US" sz="1800" i="1"/>
              <a:t>Average-commitment strategy</a:t>
            </a:r>
            <a:r>
              <a:rPr lang="en-US" altLang="en-US" sz="1800"/>
              <a:t>, perusahaan menyediakan bauran </a:t>
            </a:r>
          </a:p>
          <a:p>
            <a:pPr>
              <a:buFontTx/>
              <a:buNone/>
            </a:pPr>
            <a:r>
              <a:rPr lang="en-US" altLang="en-US" sz="1800"/>
              <a:t>	    pemasaran sesuai dengan kebiasaan pelanggan.</a:t>
            </a:r>
          </a:p>
          <a:p>
            <a:pPr>
              <a:buFontTx/>
              <a:buNone/>
            </a:pPr>
            <a:r>
              <a:rPr lang="en-US" altLang="en-US" sz="1800"/>
              <a:t>	c. </a:t>
            </a:r>
            <a:r>
              <a:rPr lang="en-US" altLang="en-US" sz="1800" i="1"/>
              <a:t>Light-commitment strategy</a:t>
            </a:r>
            <a:r>
              <a:rPr lang="en-US" altLang="en-US" sz="1800"/>
              <a:t>, pasar bersifat stagnan, potensinya terbatas</a:t>
            </a:r>
          </a:p>
          <a:p>
            <a:pPr>
              <a:buFontTx/>
              <a:buNone/>
            </a:pPr>
            <a:r>
              <a:rPr lang="en-US" altLang="en-US" sz="1800"/>
              <a:t>	    dsb,jadi perusahaan b erusaha mempertahankan status quo tanpa ada</a:t>
            </a:r>
          </a:p>
          <a:p>
            <a:pPr>
              <a:buFontTx/>
              <a:buNone/>
            </a:pPr>
            <a:r>
              <a:rPr lang="en-US" altLang="en-US" sz="1800"/>
              <a:t>	    peningkatan pertumbuhan, laba atau pangsa pasar.</a:t>
            </a:r>
          </a:p>
          <a:p>
            <a:pPr>
              <a:buFontTx/>
              <a:buNone/>
            </a:pPr>
            <a:r>
              <a:rPr lang="en-US" altLang="en-US" sz="1800"/>
              <a:t>5. </a:t>
            </a:r>
            <a:r>
              <a:rPr lang="en-US" altLang="en-US" sz="1800" i="1"/>
              <a:t>Market-Dilution Strategy</a:t>
            </a:r>
          </a:p>
          <a:p>
            <a:pPr>
              <a:buFontTx/>
              <a:buNone/>
            </a:pPr>
            <a:r>
              <a:rPr lang="en-US" altLang="en-US" sz="1800"/>
              <a:t>	a. Strategi demarketing, perusahaan melakukan berbagai upaya untuk</a:t>
            </a:r>
          </a:p>
          <a:p>
            <a:pPr>
              <a:buFontTx/>
              <a:buNone/>
            </a:pPr>
            <a:r>
              <a:rPr lang="en-US" altLang="en-US" sz="1800"/>
              <a:t>	    mengurangi minat para pelanggan untuk mencari produk yang dihasilkan</a:t>
            </a:r>
          </a:p>
          <a:p>
            <a:pPr>
              <a:buFontTx/>
              <a:buNone/>
            </a:pPr>
            <a:r>
              <a:rPr lang="en-US" altLang="en-US" sz="1800"/>
              <a:t>	    perusahaan, baik secara temporer maupun permanen.</a:t>
            </a:r>
          </a:p>
          <a:p>
            <a:pPr>
              <a:buFontTx/>
              <a:buNone/>
            </a:pPr>
            <a:endParaRPr lang="en-US" altLang="en-US" sz="1800"/>
          </a:p>
          <a:p>
            <a:pPr>
              <a:buFontTx/>
              <a:buNone/>
            </a:pPr>
            <a:r>
              <a:rPr lang="en-US" altLang="en-US" sz="18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20483" name="Rectangle 3"/>
          <p:cNvSpPr>
            <a:spLocks noGrp="1" noChangeArrowheads="1"/>
          </p:cNvSpPr>
          <p:nvPr>
            <p:ph idx="1"/>
          </p:nvPr>
        </p:nvSpPr>
        <p:spPr>
          <a:xfrm>
            <a:off x="457200" y="260350"/>
            <a:ext cx="8229600" cy="5865813"/>
          </a:xfrm>
        </p:spPr>
        <p:txBody>
          <a:bodyPr/>
          <a:lstStyle/>
          <a:p>
            <a:pPr>
              <a:buFontTx/>
              <a:buNone/>
            </a:pPr>
            <a:r>
              <a:rPr lang="en-US" altLang="en-US" sz="1800"/>
              <a:t>	b. </a:t>
            </a:r>
            <a:r>
              <a:rPr lang="en-US" altLang="en-US" sz="1800" i="1"/>
              <a:t>Pruning-of-marginal-markets strategy</a:t>
            </a:r>
            <a:r>
              <a:rPr lang="en-US" altLang="en-US" sz="1800"/>
              <a:t>, jika pasar tidak menghasilkan </a:t>
            </a:r>
          </a:p>
          <a:p>
            <a:pPr>
              <a:buFontTx/>
              <a:buNone/>
            </a:pPr>
            <a:r>
              <a:rPr lang="en-US" altLang="en-US" sz="1800"/>
              <a:t>	    </a:t>
            </a:r>
            <a:r>
              <a:rPr lang="en-US" altLang="en-US" sz="1800" i="1"/>
              <a:t>rate of return</a:t>
            </a:r>
            <a:r>
              <a:rPr lang="en-US" altLang="en-US" sz="1800"/>
              <a:t> yang memadai maka perusahaan mengalihkan sumber </a:t>
            </a:r>
          </a:p>
          <a:p>
            <a:pPr>
              <a:buFontTx/>
              <a:buNone/>
            </a:pPr>
            <a:r>
              <a:rPr lang="en-US" altLang="en-US" sz="1800"/>
              <a:t>         daya yang ada pada pasar yang berkembang atau mendatangkan</a:t>
            </a:r>
          </a:p>
          <a:p>
            <a:pPr>
              <a:buFontTx/>
              <a:buNone/>
            </a:pPr>
            <a:r>
              <a:rPr lang="en-US" altLang="en-US" sz="1800"/>
              <a:t>         keuntungan besar.</a:t>
            </a:r>
          </a:p>
          <a:p>
            <a:pPr>
              <a:buFontTx/>
              <a:buNone/>
            </a:pPr>
            <a:r>
              <a:rPr lang="en-US" altLang="en-US" sz="1800"/>
              <a:t>	c. </a:t>
            </a:r>
            <a:r>
              <a:rPr lang="en-US" altLang="en-US" sz="1800" i="1"/>
              <a:t>Key-markets strategy</a:t>
            </a:r>
            <a:r>
              <a:rPr lang="en-US" altLang="en-US" sz="1800"/>
              <a:t>, perusahaan harus memiliki pemahaman yang</a:t>
            </a:r>
          </a:p>
          <a:p>
            <a:pPr>
              <a:buFontTx/>
              <a:buNone/>
            </a:pPr>
            <a:r>
              <a:rPr lang="en-US" altLang="en-US" sz="1800"/>
              <a:t>	    menyeluruh mengenai segmen pasar kunci yang dipilih.</a:t>
            </a:r>
          </a:p>
          <a:p>
            <a:pPr>
              <a:buFontTx/>
              <a:buNone/>
            </a:pPr>
            <a:r>
              <a:rPr lang="en-US" altLang="en-US" sz="1800"/>
              <a:t>	d. </a:t>
            </a:r>
            <a:r>
              <a:rPr lang="en-US" altLang="en-US" sz="1800" i="1"/>
              <a:t>Harvesting strategy</a:t>
            </a:r>
            <a:r>
              <a:rPr lang="en-US" altLang="en-US" sz="1800"/>
              <a:t>, jika pangsa pasar menurun perusahaan bisa </a:t>
            </a:r>
          </a:p>
          <a:p>
            <a:pPr>
              <a:buFontTx/>
              <a:buNone/>
            </a:pPr>
            <a:r>
              <a:rPr lang="en-US" altLang="en-US" sz="1800"/>
              <a:t>	    mengupayakan laba jangka pendek dengan cara menaikkan harga, </a:t>
            </a:r>
          </a:p>
          <a:p>
            <a:pPr>
              <a:buFontTx/>
              <a:buNone/>
            </a:pPr>
            <a:r>
              <a:rPr lang="en-US" altLang="en-US" sz="1800"/>
              <a:t>	    menurunkan kualitas atau mengurangi iklan.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Grp="1" noChangeArrowheads="1"/>
          </p:cNvSpPr>
          <p:nvPr>
            <p:ph type="ctrTitle"/>
          </p:nvPr>
        </p:nvSpPr>
        <p:spPr>
          <a:xfrm>
            <a:off x="684213" y="2349500"/>
            <a:ext cx="7772400" cy="1470025"/>
          </a:xfrm>
        </p:spPr>
        <p:txBody>
          <a:bodyPr anchor="ctr"/>
          <a:lstStyle/>
          <a:p>
            <a:r>
              <a:rPr lang="en-US" altLang="en-US" sz="3600" b="1"/>
              <a:t>3. RISET PASAR</a:t>
            </a:r>
            <a:br>
              <a:rPr lang="en-US" altLang="en-US" sz="3600" b="1"/>
            </a:br>
            <a:endParaRPr lang="en-US" altLang="en-US" sz="3600" b="1"/>
          </a:p>
        </p:txBody>
      </p:sp>
      <p:sp>
        <p:nvSpPr>
          <p:cNvPr id="21509" name="Rectangle 5"/>
          <p:cNvSpPr>
            <a:spLocks noGrp="1" noChangeArrowheads="1"/>
          </p:cNvSpPr>
          <p:nvPr>
            <p:ph type="subTitle" idx="1"/>
          </p:nvPr>
        </p:nvSpPr>
        <p:spPr>
          <a:xfrm>
            <a:off x="1371600" y="3886200"/>
            <a:ext cx="6400800" cy="1752600"/>
          </a:xfrm>
        </p:spPr>
        <p:txBody>
          <a:bodyPr/>
          <a:lstStyle/>
          <a:p>
            <a:endParaRPr lang="en-US" altLang="en-US"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23555" name="Rectangle 3"/>
          <p:cNvSpPr>
            <a:spLocks noGrp="1" noChangeArrowheads="1"/>
          </p:cNvSpPr>
          <p:nvPr>
            <p:ph idx="1"/>
          </p:nvPr>
        </p:nvSpPr>
        <p:spPr>
          <a:xfrm>
            <a:off x="457200" y="188913"/>
            <a:ext cx="8229600" cy="5937250"/>
          </a:xfrm>
        </p:spPr>
        <p:txBody>
          <a:bodyPr/>
          <a:lstStyle/>
          <a:p>
            <a:pPr marL="609600" indent="-609600">
              <a:lnSpc>
                <a:spcPct val="90000"/>
              </a:lnSpc>
              <a:buFontTx/>
              <a:buAutoNum type="alphaLcPeriod"/>
            </a:pPr>
            <a:r>
              <a:rPr lang="en-US" altLang="en-US" sz="2000" b="1"/>
              <a:t>Definisi Riset Pemasaran</a:t>
            </a:r>
          </a:p>
          <a:p>
            <a:pPr marL="609600" indent="-609600">
              <a:lnSpc>
                <a:spcPct val="90000"/>
              </a:lnSpc>
              <a:buFontTx/>
              <a:buNone/>
            </a:pPr>
            <a:r>
              <a:rPr lang="en-US" altLang="en-US" sz="1800" b="1"/>
              <a:t>	</a:t>
            </a:r>
            <a:r>
              <a:rPr lang="en-US" altLang="en-US" sz="1800"/>
              <a:t>“ Perencanaan, pengumpulan dan analisis data yang relevan dengan</a:t>
            </a:r>
          </a:p>
          <a:p>
            <a:pPr marL="609600" indent="-609600">
              <a:lnSpc>
                <a:spcPct val="90000"/>
              </a:lnSpc>
              <a:buFontTx/>
              <a:buNone/>
            </a:pPr>
            <a:r>
              <a:rPr lang="en-US" altLang="en-US" sz="1800"/>
              <a:t>	pengambilan keputusan pemasaran dan mengkomunikasikan hasil analisis ini ke pihak manajemen. ”</a:t>
            </a:r>
          </a:p>
          <a:p>
            <a:pPr marL="609600" indent="-609600">
              <a:lnSpc>
                <a:spcPct val="90000"/>
              </a:lnSpc>
              <a:buFontTx/>
              <a:buNone/>
            </a:pPr>
            <a:endParaRPr lang="en-US" altLang="en-US" sz="1800"/>
          </a:p>
          <a:p>
            <a:pPr marL="609600" indent="-609600">
              <a:lnSpc>
                <a:spcPct val="90000"/>
              </a:lnSpc>
              <a:buFontTx/>
              <a:buNone/>
            </a:pPr>
            <a:r>
              <a:rPr lang="en-US" altLang="en-US" sz="2000" b="1"/>
              <a:t>b. Peran Riset Pemasaran Bagi Manajemen</a:t>
            </a:r>
          </a:p>
          <a:p>
            <a:pPr marL="609600" indent="-609600">
              <a:lnSpc>
                <a:spcPct val="90000"/>
              </a:lnSpc>
              <a:buFontTx/>
              <a:buNone/>
            </a:pPr>
            <a:r>
              <a:rPr lang="en-US" altLang="en-US" sz="2000"/>
              <a:t>	</a:t>
            </a:r>
            <a:r>
              <a:rPr lang="en-US" altLang="en-US" sz="1800"/>
              <a:t>1. Fungsi deskriptif, mencakup pengumpulan dan penyajian pernyataan </a:t>
            </a:r>
          </a:p>
          <a:p>
            <a:pPr marL="609600" indent="-609600">
              <a:lnSpc>
                <a:spcPct val="90000"/>
              </a:lnSpc>
              <a:buFontTx/>
              <a:buNone/>
            </a:pPr>
            <a:r>
              <a:rPr lang="en-US" altLang="en-US" sz="1800"/>
              <a:t>	    tentang fakta.</a:t>
            </a:r>
          </a:p>
          <a:p>
            <a:pPr marL="609600" indent="-609600">
              <a:lnSpc>
                <a:spcPct val="90000"/>
              </a:lnSpc>
              <a:buFontTx/>
              <a:buNone/>
            </a:pPr>
            <a:r>
              <a:rPr lang="en-US" altLang="en-US" sz="1800"/>
              <a:t>	2. Fungsi diagnostik, penjelasan tentang data atau tindakan.</a:t>
            </a:r>
          </a:p>
          <a:p>
            <a:pPr marL="609600" indent="-609600">
              <a:lnSpc>
                <a:spcPct val="90000"/>
              </a:lnSpc>
              <a:buFontTx/>
              <a:buNone/>
            </a:pPr>
            <a:r>
              <a:rPr lang="en-US" altLang="en-US" sz="1800"/>
              <a:t>	3. Fungsi prediktif, spesifikasi tentang bagaimana menggunakan riset</a:t>
            </a:r>
          </a:p>
          <a:p>
            <a:pPr marL="609600" indent="-609600">
              <a:lnSpc>
                <a:spcPct val="90000"/>
              </a:lnSpc>
              <a:buFontTx/>
              <a:buNone/>
            </a:pPr>
            <a:r>
              <a:rPr lang="en-US" altLang="en-US" sz="1800"/>
              <a:t>	    deskriptif dab diagnostik untuk memperkirakan hasil keputusan</a:t>
            </a:r>
          </a:p>
          <a:p>
            <a:pPr marL="609600" indent="-609600">
              <a:lnSpc>
                <a:spcPct val="90000"/>
              </a:lnSpc>
              <a:buFontTx/>
              <a:buNone/>
            </a:pPr>
            <a:r>
              <a:rPr lang="en-US" altLang="en-US" sz="1800"/>
              <a:t>	    pemasaran yang direncanakan.</a:t>
            </a:r>
          </a:p>
          <a:p>
            <a:pPr marL="609600" indent="-609600">
              <a:lnSpc>
                <a:spcPct val="90000"/>
              </a:lnSpc>
              <a:buFontTx/>
              <a:buNone/>
            </a:pPr>
            <a:endParaRPr lang="en-US" altLang="en-US" sz="1800"/>
          </a:p>
          <a:p>
            <a:pPr marL="609600" indent="-609600">
              <a:lnSpc>
                <a:spcPct val="90000"/>
              </a:lnSpc>
              <a:buFontTx/>
              <a:buNone/>
            </a:pPr>
            <a:r>
              <a:rPr lang="en-US" altLang="en-US" sz="2000" b="1"/>
              <a:t>c. Strategi Pemasaran dan Pembagian Riset</a:t>
            </a:r>
          </a:p>
          <a:p>
            <a:pPr marL="609600" indent="-609600">
              <a:lnSpc>
                <a:spcPct val="90000"/>
              </a:lnSpc>
              <a:buFontTx/>
              <a:buNone/>
            </a:pPr>
            <a:r>
              <a:rPr lang="en-US" altLang="en-US" sz="1800"/>
              <a:t>	Strategi pemasaran digunakan sebagai penuntun penggunaan jangka</a:t>
            </a:r>
          </a:p>
          <a:p>
            <a:pPr marL="609600" indent="-609600">
              <a:lnSpc>
                <a:spcPct val="90000"/>
              </a:lnSpc>
              <a:buFontTx/>
              <a:buNone/>
            </a:pPr>
            <a:r>
              <a:rPr lang="en-US" altLang="en-US" sz="1800"/>
              <a:t>     panjang dari sumber daya perusahaan berdasarkan kapabilitas yang ada</a:t>
            </a:r>
          </a:p>
          <a:p>
            <a:pPr marL="609600" indent="-609600">
              <a:lnSpc>
                <a:spcPct val="90000"/>
              </a:lnSpc>
              <a:buFontTx/>
              <a:buNone/>
            </a:pPr>
            <a:r>
              <a:rPr lang="en-US" altLang="en-US" sz="1800"/>
              <a:t>     saat ini, kapabilitas yang akan datang dan berdasarkan perubahan-</a:t>
            </a:r>
          </a:p>
          <a:p>
            <a:pPr marL="609600" indent="-609600">
              <a:lnSpc>
                <a:spcPct val="90000"/>
              </a:lnSpc>
              <a:buFontTx/>
              <a:buNone/>
            </a:pPr>
            <a:r>
              <a:rPr lang="en-US" altLang="en-US" sz="1800"/>
              <a:t>     perubahan yang diproyeksikan dalam lingkungan eksternal.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24579" name="Rectangle 3"/>
          <p:cNvSpPr>
            <a:spLocks noGrp="1" noChangeArrowheads="1"/>
          </p:cNvSpPr>
          <p:nvPr>
            <p:ph idx="1"/>
          </p:nvPr>
        </p:nvSpPr>
        <p:spPr>
          <a:xfrm>
            <a:off x="457200" y="260350"/>
            <a:ext cx="8229600" cy="5865813"/>
          </a:xfrm>
        </p:spPr>
        <p:txBody>
          <a:bodyPr/>
          <a:lstStyle/>
          <a:p>
            <a:pPr>
              <a:buFontTx/>
              <a:buNone/>
            </a:pPr>
            <a:r>
              <a:rPr lang="en-US" altLang="en-US" sz="1800"/>
              <a:t>	Riset dibagi menjadi 2 bagian :</a:t>
            </a:r>
          </a:p>
          <a:p>
            <a:pPr>
              <a:buFontTx/>
              <a:buNone/>
            </a:pPr>
            <a:r>
              <a:rPr lang="en-US" altLang="en-US" sz="1800"/>
              <a:t>	1. Riset terapan yaitu riset yang bertujuan untuk memecahkan masalah </a:t>
            </a:r>
          </a:p>
          <a:p>
            <a:pPr>
              <a:buFontTx/>
              <a:buNone/>
            </a:pPr>
            <a:r>
              <a:rPr lang="en-US" altLang="en-US" sz="1800"/>
              <a:t>	    pragmatis dan spesifik mengenai pemahaman yang lebih baik terhadap </a:t>
            </a:r>
          </a:p>
          <a:p>
            <a:pPr>
              <a:buFontTx/>
              <a:buNone/>
            </a:pPr>
            <a:r>
              <a:rPr lang="en-US" altLang="en-US" sz="1800"/>
              <a:t>         pasar, penentuan mengapa suatu strategi atau taktik gagal, dan </a:t>
            </a:r>
          </a:p>
          <a:p>
            <a:pPr>
              <a:buFontTx/>
              <a:buNone/>
            </a:pPr>
            <a:r>
              <a:rPr lang="en-US" altLang="en-US" sz="1800"/>
              <a:t>         mengurangi ketidakpastian dalam pengambilan keputusan manajemen.</a:t>
            </a:r>
          </a:p>
          <a:p>
            <a:pPr>
              <a:buFontTx/>
              <a:buNone/>
            </a:pPr>
            <a:r>
              <a:rPr lang="en-US" altLang="en-US" sz="1800"/>
              <a:t>	2. Riset dasar yaitu riset yang bertujuan untuk memperluas batas-batas</a:t>
            </a:r>
          </a:p>
          <a:p>
            <a:pPr>
              <a:buFontTx/>
              <a:buNone/>
            </a:pPr>
            <a:r>
              <a:rPr lang="en-US" altLang="en-US" sz="1800"/>
              <a:t>         pengetahuan dan bukan untuk memecahkan masalah pragmatis dan </a:t>
            </a:r>
          </a:p>
          <a:p>
            <a:pPr>
              <a:buFontTx/>
              <a:buNone/>
            </a:pPr>
            <a:r>
              <a:rPr lang="en-US" altLang="en-US" sz="1800"/>
              <a:t>         spesifik.</a:t>
            </a:r>
          </a:p>
          <a:p>
            <a:pPr>
              <a:buFontTx/>
              <a:buNone/>
            </a:pPr>
            <a:endParaRPr lang="en-US" altLang="en-US" sz="1800"/>
          </a:p>
          <a:p>
            <a:pPr>
              <a:buFontTx/>
              <a:buNone/>
            </a:pPr>
            <a:r>
              <a:rPr lang="en-US" altLang="en-US" sz="2000" b="1"/>
              <a:t>d. Memutuskan Apakah Perlu Melakukan Riset Pasar</a:t>
            </a:r>
          </a:p>
          <a:p>
            <a:pPr>
              <a:buFontTx/>
              <a:buNone/>
            </a:pPr>
            <a:endParaRPr lang="en-US" altLang="en-US" sz="2000" b="1"/>
          </a:p>
          <a:p>
            <a:pPr>
              <a:buFontTx/>
              <a:buNone/>
            </a:pPr>
            <a:r>
              <a:rPr lang="en-US" altLang="en-US" sz="2000" b="1"/>
              <a:t>		</a:t>
            </a:r>
            <a:r>
              <a:rPr lang="en-US" altLang="en-US" sz="1800"/>
              <a:t>Seorang manajer yang dihadapkan pada beberapa solusi alternatif atas suatu masalah tertentu sebaiknya tidak langsung meminta riset pemasaran terapan. Sebenarnya keputusan pertama yang harus dibuat adalah apakah memang perlu melakukan riset pemasaran. Dalam banyak situasu, yang terbaik adalah melakukan riset pemasaran.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25603" name="Rectangle 3"/>
          <p:cNvSpPr>
            <a:spLocks noGrp="1" noChangeArrowheads="1"/>
          </p:cNvSpPr>
          <p:nvPr>
            <p:ph idx="1"/>
          </p:nvPr>
        </p:nvSpPr>
        <p:spPr>
          <a:xfrm>
            <a:off x="457200" y="260350"/>
            <a:ext cx="8229600" cy="5865813"/>
          </a:xfrm>
        </p:spPr>
        <p:txBody>
          <a:bodyPr/>
          <a:lstStyle/>
          <a:p>
            <a:pPr marL="609600" indent="-609600">
              <a:buFontTx/>
              <a:buNone/>
            </a:pPr>
            <a:r>
              <a:rPr lang="en-US" altLang="en-US" sz="1800"/>
              <a:t>Hal-hal yang perlu diperhatikan dalam melakukan riset pasar :</a:t>
            </a:r>
          </a:p>
          <a:p>
            <a:pPr marL="609600" indent="-609600">
              <a:buFontTx/>
              <a:buNone/>
            </a:pPr>
            <a:endParaRPr lang="en-US" altLang="en-US" sz="1800"/>
          </a:p>
          <a:p>
            <a:pPr marL="609600" indent="-609600">
              <a:buFontTx/>
              <a:buAutoNum type="arabicPeriod"/>
            </a:pPr>
            <a:r>
              <a:rPr lang="en-US" altLang="en-US" sz="1800"/>
              <a:t>Keterbatasan sumber daya</a:t>
            </a:r>
          </a:p>
          <a:p>
            <a:pPr marL="609600" indent="-609600">
              <a:buFontTx/>
              <a:buAutoNum type="arabicPeriod"/>
            </a:pPr>
            <a:r>
              <a:rPr lang="en-US" altLang="en-US" sz="1800"/>
              <a:t>Hasil riset tidak akan berguna</a:t>
            </a:r>
          </a:p>
          <a:p>
            <a:pPr marL="609600" indent="-609600">
              <a:buFontTx/>
              <a:buAutoNum type="arabicPeriod"/>
            </a:pPr>
            <a:r>
              <a:rPr lang="en-US" altLang="en-US" sz="1800"/>
              <a:t>Waktu yang kurang tepat di pasar</a:t>
            </a:r>
          </a:p>
          <a:p>
            <a:pPr marL="609600" indent="-609600">
              <a:buFontTx/>
              <a:buAutoNum type="arabicPeriod"/>
            </a:pPr>
            <a:r>
              <a:rPr lang="en-US" altLang="en-US" sz="1800"/>
              <a:t>Keputusan yang telah dibuat</a:t>
            </a:r>
          </a:p>
          <a:p>
            <a:pPr marL="609600" indent="-609600">
              <a:buFontTx/>
              <a:buAutoNum type="arabicPeriod"/>
            </a:pPr>
            <a:r>
              <a:rPr lang="en-US" altLang="en-US" sz="1800"/>
              <a:t>Jika manajer tidak setuju tentang apa yang mereka perlu ketahui untuk membuat keputusan</a:t>
            </a:r>
          </a:p>
          <a:p>
            <a:pPr marL="609600" indent="-609600">
              <a:buFontTx/>
              <a:buAutoNum type="arabicPeriod"/>
            </a:pPr>
            <a:r>
              <a:rPr lang="en-US" altLang="en-US" sz="1800"/>
              <a:t>Jika informasi pengambilan keputusan sudah tersedia</a:t>
            </a:r>
          </a:p>
          <a:p>
            <a:pPr marL="609600" indent="-609600">
              <a:buFontTx/>
              <a:buAutoNum type="arabicPeriod"/>
            </a:pPr>
            <a:r>
              <a:rPr lang="en-US" altLang="en-US" sz="1800"/>
              <a:t>Jika biaya melakukan riset kebih besar dari manfaat yang didapat</a:t>
            </a:r>
          </a:p>
          <a:p>
            <a:pPr marL="609600" indent="-609600">
              <a:buFontTx/>
              <a:buNone/>
            </a:pPr>
            <a:endParaRPr lang="en-US" alt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900113" y="260350"/>
            <a:ext cx="73564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2000" b="1">
                <a:ea typeface="Times New Roman" panose="02020603050405020304" pitchFamily="18" charset="0"/>
                <a:cs typeface="Arial" panose="020B0604020202020204" pitchFamily="34" charset="0"/>
              </a:rPr>
              <a:t>KEPUTUSAN APAKAH PERLU MELAKUKAN RISET PASAR</a:t>
            </a:r>
            <a:endParaRPr lang="en-US" altLang="en-US" sz="2000">
              <a:ea typeface="Times New Roman" panose="02020603050405020304" pitchFamily="18" charset="0"/>
              <a:cs typeface="Arial" panose="020B0604020202020204" pitchFamily="34" charset="0"/>
            </a:endParaRPr>
          </a:p>
          <a:p>
            <a:pPr eaLnBrk="0" hangingPunct="0"/>
            <a:endParaRPr lang="en-US" altLang="en-US" sz="2000">
              <a:ea typeface="Times New Roman" panose="02020603050405020304" pitchFamily="18" charset="0"/>
              <a:cs typeface="Arial" panose="020B0604020202020204" pitchFamily="34" charset="0"/>
            </a:endParaRPr>
          </a:p>
        </p:txBody>
      </p:sp>
      <p:graphicFrame>
        <p:nvGraphicFramePr>
          <p:cNvPr id="26688" name="Group 64"/>
          <p:cNvGraphicFramePr>
            <a:graphicFrameLocks noGrp="1"/>
          </p:cNvGraphicFramePr>
          <p:nvPr/>
        </p:nvGraphicFramePr>
        <p:xfrm>
          <a:off x="468313" y="836613"/>
          <a:ext cx="8424862" cy="5619750"/>
        </p:xfrm>
        <a:graphic>
          <a:graphicData uri="http://schemas.openxmlformats.org/drawingml/2006/table">
            <a:tbl>
              <a:tblPr/>
              <a:tblGrid>
                <a:gridCol w="1985962">
                  <a:extLst>
                    <a:ext uri="{9D8B030D-6E8A-4147-A177-3AD203B41FA5}">
                      <a16:colId xmlns:a16="http://schemas.microsoft.com/office/drawing/2014/main" val="1179231795"/>
                    </a:ext>
                  </a:extLst>
                </a:gridCol>
                <a:gridCol w="3082925">
                  <a:extLst>
                    <a:ext uri="{9D8B030D-6E8A-4147-A177-3AD203B41FA5}">
                      <a16:colId xmlns:a16="http://schemas.microsoft.com/office/drawing/2014/main" val="4098516863"/>
                    </a:ext>
                  </a:extLst>
                </a:gridCol>
                <a:gridCol w="3355975">
                  <a:extLst>
                    <a:ext uri="{9D8B030D-6E8A-4147-A177-3AD203B41FA5}">
                      <a16:colId xmlns:a16="http://schemas.microsoft.com/office/drawing/2014/main" val="3368236816"/>
                    </a:ext>
                  </a:extLst>
                </a:gridCol>
              </a:tblGrid>
              <a:tr h="517525">
                <a:tc>
                  <a: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Ukuran Pasar</a:t>
                      </a:r>
                      <a:endParaRPr kumimoji="0" lang="en-US" altLang="en-US" sz="1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Margin Laba Kecil</a:t>
                      </a:r>
                      <a:endParaRPr kumimoji="0" lang="en-US" altLang="en-US" sz="1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Margin Laba Besar</a:t>
                      </a:r>
                      <a:endParaRPr kumimoji="0" lang="en-US" altLang="en-US" sz="1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13265909"/>
                  </a:ext>
                </a:extLst>
              </a:tr>
              <a:tr h="2632075">
                <a:tc>
                  <a: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Kecil</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Biya lebih besar dibandingkan manfaatnya.Misalnya sekrup kacamata cadangan, penutup katup ban. </a:t>
                      </a:r>
                      <a:r>
                        <a:rPr kumimoji="0" lang="en-US" altLang="en-US"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JANGAN LAKUKAN RISET PEMASARAN</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Kemungkinan manfaatnya lebih besar daripada biaya. Misalnya  peralatan industri spesialisasi berukuran besar, mesin cap metal yang dilengkapi computer. </a:t>
                      </a:r>
                      <a:r>
                        <a:rPr kumimoji="0" lang="en-US" altLang="en-US"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MUNGKIN MELAKUKAN RISET PEMASARAN, PELAJARI SEMAMPUNYA DARI INFORMASI YANG TERSEDIA SEBELUM MEMUTUSKAN MELAKUKAN RISET B</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31675"/>
                  </a:ext>
                </a:extLst>
              </a:tr>
              <a:tr h="2322513">
                <a:tc>
                  <a: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Besar</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Manfaat kemungkinan besar lebih tinggi dibandingkan biaya. Misalnya peralatan medis seperti CAT scanner, Toshiba HDTV. </a:t>
                      </a:r>
                      <a:r>
                        <a:rPr kumimoji="0" lang="en-US" altLang="en-US"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LAKUKAN RISET PEMASARAN</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fontAlgn="base">
                        <a:spcBef>
                          <a:spcPct val="20000"/>
                        </a:spcBef>
                        <a:spcAft>
                          <a:spcPct val="0"/>
                        </a:spcAft>
                        <a:buChar char="»"/>
                        <a:defRPr>
                          <a:solidFill>
                            <a:schemeClr val="tx1"/>
                          </a:solidFill>
                          <a:latin typeface="Arial" panose="020B0604020202020204" pitchFamily="34" charset="0"/>
                        </a:defRPr>
                      </a:lvl6pPr>
                      <a:lvl7pPr marL="2971800" indent="-228600" fontAlgn="base">
                        <a:spcBef>
                          <a:spcPct val="20000"/>
                        </a:spcBef>
                        <a:spcAft>
                          <a:spcPct val="0"/>
                        </a:spcAft>
                        <a:buChar char="»"/>
                        <a:defRPr>
                          <a:solidFill>
                            <a:schemeClr val="tx1"/>
                          </a:solidFill>
                          <a:latin typeface="Arial" panose="020B0604020202020204" pitchFamily="34" charset="0"/>
                        </a:defRPr>
                      </a:lvl7pPr>
                      <a:lvl8pPr marL="3429000" indent="-228600" fontAlgn="base">
                        <a:spcBef>
                          <a:spcPct val="20000"/>
                        </a:spcBef>
                        <a:spcAft>
                          <a:spcPct val="0"/>
                        </a:spcAft>
                        <a:buChar char="»"/>
                        <a:defRPr>
                          <a:solidFill>
                            <a:schemeClr val="tx1"/>
                          </a:solidFill>
                          <a:latin typeface="Arial" panose="020B0604020202020204" pitchFamily="34" charset="0"/>
                        </a:defRPr>
                      </a:lvl8pPr>
                      <a:lvl9pPr marL="3886200" indent="-228600" fontAlgn="base">
                        <a:spcBef>
                          <a:spcPct val="20000"/>
                        </a:spcBef>
                        <a:spcAft>
                          <a:spcPct val="0"/>
                        </a:spcAft>
                        <a:buChar char="»"/>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Manfaat boleh jadi lebih besar dibandingkan biaya. Misalnya stouffers-hidangan utama beku, Crest-pasta gigi pengendali karang gigi. MUNGKIN MELAKUKAN RISET PEMASARAN. PELAJARI SEMAMPUNYA DARI INFORMASI YANG TERSEDIA SEBELUM MELAKUKAN RISET</a:t>
                      </a:r>
                      <a:endParaRPr kumimoji="0" lang="en-US" altLang="en-US" sz="1600" b="0" i="0" u="none" strike="noStrike" cap="none" normalizeH="0" baseline="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82186667"/>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28675" name="Rectangle 3"/>
          <p:cNvSpPr>
            <a:spLocks noGrp="1" noChangeArrowheads="1"/>
          </p:cNvSpPr>
          <p:nvPr>
            <p:ph idx="1"/>
          </p:nvPr>
        </p:nvSpPr>
        <p:spPr>
          <a:xfrm>
            <a:off x="457200" y="188913"/>
            <a:ext cx="8229600" cy="5937250"/>
          </a:xfrm>
        </p:spPr>
        <p:txBody>
          <a:bodyPr/>
          <a:lstStyle/>
          <a:p>
            <a:pPr>
              <a:buFontTx/>
              <a:buNone/>
            </a:pPr>
            <a:r>
              <a:rPr lang="en-US" altLang="en-US" sz="2000" b="1"/>
              <a:t>E. Proses Riset</a:t>
            </a:r>
          </a:p>
          <a:p>
            <a:pPr>
              <a:buFontTx/>
              <a:buNone/>
            </a:pPr>
            <a:endParaRPr lang="en-US" altLang="en-US" sz="2000" b="1"/>
          </a:p>
          <a:p>
            <a:pPr>
              <a:buFontTx/>
              <a:buNone/>
            </a:pPr>
            <a:r>
              <a:rPr lang="en-US" altLang="en-US" sz="1800"/>
              <a:t>	Proses riset terdiri dari beberapa langkah sbb :</a:t>
            </a:r>
          </a:p>
          <a:p>
            <a:pPr>
              <a:buFontTx/>
              <a:buNone/>
            </a:pPr>
            <a:r>
              <a:rPr lang="en-US" altLang="en-US" sz="1800"/>
              <a:t>	1. Identifikasi dan formulasi problem / peluang</a:t>
            </a:r>
          </a:p>
          <a:p>
            <a:pPr>
              <a:buFontTx/>
              <a:buNone/>
            </a:pPr>
            <a:r>
              <a:rPr lang="en-US" altLang="en-US" sz="1800"/>
              <a:t>	2. Membuat desain riset</a:t>
            </a:r>
          </a:p>
          <a:p>
            <a:pPr>
              <a:buFontTx/>
              <a:buNone/>
            </a:pPr>
            <a:r>
              <a:rPr lang="en-US" altLang="en-US" sz="1800"/>
              <a:t>	3. Memilih metode riset dasar</a:t>
            </a:r>
          </a:p>
          <a:p>
            <a:pPr>
              <a:buFontTx/>
              <a:buNone/>
            </a:pPr>
            <a:r>
              <a:rPr lang="en-US" altLang="en-US" sz="1800"/>
              <a:t>	4. Memilih prosedur sampling</a:t>
            </a:r>
          </a:p>
          <a:p>
            <a:pPr>
              <a:buFontTx/>
              <a:buNone/>
            </a:pPr>
            <a:r>
              <a:rPr lang="en-US" altLang="en-US" sz="1800"/>
              <a:t>	5. Mengumpulkan data</a:t>
            </a:r>
          </a:p>
          <a:p>
            <a:pPr>
              <a:buFontTx/>
              <a:buNone/>
            </a:pPr>
            <a:r>
              <a:rPr lang="en-US" altLang="en-US" sz="1800"/>
              <a:t>	6. Menganalisis data</a:t>
            </a:r>
          </a:p>
          <a:p>
            <a:pPr>
              <a:buFontTx/>
              <a:buNone/>
            </a:pPr>
            <a:r>
              <a:rPr lang="en-US" altLang="en-US" sz="1800"/>
              <a:t>	7. Menyiapkan dan menulis laporan</a:t>
            </a:r>
          </a:p>
          <a:p>
            <a:pPr>
              <a:buFontTx/>
              <a:buNone/>
            </a:pPr>
            <a:r>
              <a:rPr lang="en-US" altLang="en-US" sz="1800"/>
              <a:t>	8. Menindaklanjuti</a:t>
            </a:r>
          </a:p>
          <a:p>
            <a:pPr>
              <a:buFontTx/>
              <a:buNone/>
            </a:pPr>
            <a:endParaRPr lang="en-US" altLang="en-US" sz="1800"/>
          </a:p>
          <a:p>
            <a:pPr>
              <a:buFontTx/>
              <a:buNone/>
            </a:pPr>
            <a:r>
              <a:rPr lang="en-US" altLang="en-US" sz="1800"/>
              <a:t>		Internet dapat menjadi alat penting dalam melaksanakan riset eksploratori untuk mendefinisikan problem. Banyak organisasi besar memiliki intranet yang memungkinkan periset mengakses informasi yang relevan dengan masalah-masalah organisasi. Pada perusahaan yang sangat besar, proyek riset yang dilaksanakn untuk satu divisi mungkin bernilai bagi divisi lain.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29699" name="Rectangle 3"/>
          <p:cNvSpPr>
            <a:spLocks noGrp="1" noChangeArrowheads="1"/>
          </p:cNvSpPr>
          <p:nvPr>
            <p:ph idx="1"/>
          </p:nvPr>
        </p:nvSpPr>
        <p:spPr>
          <a:xfrm>
            <a:off x="457200" y="260350"/>
            <a:ext cx="8229600" cy="5865813"/>
          </a:xfrm>
        </p:spPr>
        <p:txBody>
          <a:bodyPr/>
          <a:lstStyle/>
          <a:p>
            <a:pPr>
              <a:buFontTx/>
              <a:buNone/>
            </a:pPr>
            <a:r>
              <a:rPr lang="en-US" altLang="en-US" sz="1800"/>
              <a:t>		</a:t>
            </a:r>
          </a:p>
          <a:p>
            <a:pPr>
              <a:buFontTx/>
              <a:buNone/>
            </a:pPr>
            <a:r>
              <a:rPr lang="en-US" altLang="en-US" sz="1800"/>
              <a:t>		Intranet akan membantu manajer dis eluruh jajaran perusahaan untuk menentukan apa yang sudah dikerjakan olehn kelompok lain dan apakah hasilnya relevan dengan problem yang ada saat ini.</a:t>
            </a:r>
          </a:p>
          <a:p>
            <a:pPr>
              <a:buFontTx/>
              <a:buNone/>
            </a:pPr>
            <a:endParaRPr lang="en-US" altLang="en-US" sz="1800"/>
          </a:p>
          <a:p>
            <a:pPr>
              <a:buFontTx/>
              <a:buNone/>
            </a:pPr>
            <a:r>
              <a:rPr lang="en-US" altLang="en-US" sz="1800"/>
              <a:t>		Pada organisasi yang lebih besar adalah umum memiliki permintaan riset yang disiapkan setelah tujuan riset ditetapkan. Permintaan riset menggambarkan tindakan yang akan diambil berdasarkan riset, alasan mengapa informasi itu dibutuhkan, bagaimana informasi itu akan digunakan, kelompok sasaran yang akan menjadi sumber informasi, jumlah waktu dan biaya yang dibutuhkan untuk menyelesaikan proyek riset dan informasi lain yang terkait dengan permintaan riset.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ctrTitle"/>
          </p:nvPr>
        </p:nvSpPr>
        <p:spPr>
          <a:xfrm>
            <a:off x="685800" y="2130425"/>
            <a:ext cx="7772400" cy="1470025"/>
          </a:xfrm>
        </p:spPr>
        <p:txBody>
          <a:bodyPr anchor="ctr"/>
          <a:lstStyle/>
          <a:p>
            <a:r>
              <a:rPr lang="en-US" altLang="en-US" sz="3600" b="1"/>
              <a:t>1. MENGENAL KONSUMEN</a:t>
            </a:r>
          </a:p>
        </p:txBody>
      </p:sp>
      <p:sp>
        <p:nvSpPr>
          <p:cNvPr id="6149" name="Rectangle 5"/>
          <p:cNvSpPr>
            <a:spLocks noGrp="1" noChangeArrowheads="1"/>
          </p:cNvSpPr>
          <p:nvPr>
            <p:ph type="subTitle" idx="1"/>
          </p:nvPr>
        </p:nvSpPr>
        <p:spPr>
          <a:xfrm>
            <a:off x="1371600" y="3886200"/>
            <a:ext cx="6400800" cy="1752600"/>
          </a:xfrm>
        </p:spPr>
        <p:txBody>
          <a:bodyPr/>
          <a:lstStyle/>
          <a:p>
            <a:endParaRPr lang="en-US" altLang="en-US"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404813"/>
            <a:ext cx="8229600" cy="358775"/>
          </a:xfrm>
        </p:spPr>
        <p:txBody>
          <a:bodyPr/>
          <a:lstStyle/>
          <a:p>
            <a:pPr algn="l"/>
            <a:endParaRPr lang="en-US" altLang="en-US" sz="2000"/>
          </a:p>
        </p:txBody>
      </p:sp>
      <p:sp>
        <p:nvSpPr>
          <p:cNvPr id="8195" name="Rectangle 3"/>
          <p:cNvSpPr>
            <a:spLocks noGrp="1" noChangeArrowheads="1"/>
          </p:cNvSpPr>
          <p:nvPr>
            <p:ph idx="1"/>
          </p:nvPr>
        </p:nvSpPr>
        <p:spPr>
          <a:xfrm>
            <a:off x="457200" y="404813"/>
            <a:ext cx="8229600" cy="5721350"/>
          </a:xfrm>
        </p:spPr>
        <p:txBody>
          <a:bodyPr/>
          <a:lstStyle/>
          <a:p>
            <a:pPr marL="609600" indent="-609600">
              <a:lnSpc>
                <a:spcPct val="80000"/>
              </a:lnSpc>
              <a:buFont typeface="Wingdings" panose="05000000000000000000" pitchFamily="2" charset="2"/>
              <a:buNone/>
            </a:pPr>
            <a:r>
              <a:rPr lang="en-US" altLang="en-US" sz="2000" b="1"/>
              <a:t>A. Konsep marketing tradisional mengenai konsumen  :</a:t>
            </a:r>
          </a:p>
          <a:p>
            <a:pPr marL="609600" indent="-609600">
              <a:lnSpc>
                <a:spcPct val="80000"/>
              </a:lnSpc>
              <a:buFont typeface="Wingdings" panose="05000000000000000000" pitchFamily="2" charset="2"/>
              <a:buChar char="v"/>
            </a:pPr>
            <a:endParaRPr lang="en-US" altLang="en-US" sz="1800"/>
          </a:p>
          <a:p>
            <a:pPr marL="609600" indent="-609600">
              <a:lnSpc>
                <a:spcPct val="80000"/>
              </a:lnSpc>
              <a:buFont typeface="Wingdings" panose="05000000000000000000" pitchFamily="2" charset="2"/>
              <a:buChar char="v"/>
            </a:pPr>
            <a:r>
              <a:rPr lang="en-US" altLang="en-US" sz="1800"/>
              <a:t>Bagaimana cara memuaskan </a:t>
            </a:r>
            <a:r>
              <a:rPr lang="en-US" altLang="en-US" sz="1800" i="1"/>
              <a:t>need &amp; want</a:t>
            </a:r>
            <a:r>
              <a:rPr lang="en-US" altLang="en-US" sz="1800"/>
              <a:t> konsumen</a:t>
            </a:r>
          </a:p>
          <a:p>
            <a:pPr marL="609600" indent="-609600">
              <a:lnSpc>
                <a:spcPct val="80000"/>
              </a:lnSpc>
              <a:buFont typeface="Wingdings" panose="05000000000000000000" pitchFamily="2" charset="2"/>
              <a:buNone/>
            </a:pPr>
            <a:endParaRPr lang="en-US" altLang="en-US" sz="1800"/>
          </a:p>
          <a:p>
            <a:pPr marL="609600" indent="-609600">
              <a:lnSpc>
                <a:spcPct val="80000"/>
              </a:lnSpc>
              <a:buFont typeface="Wingdings" panose="05000000000000000000" pitchFamily="2" charset="2"/>
              <a:buNone/>
            </a:pPr>
            <a:r>
              <a:rPr lang="en-US" altLang="en-US" sz="2000" b="1"/>
              <a:t>B. Kosep marketing pada saat ini mengenai konsumen :</a:t>
            </a:r>
          </a:p>
          <a:p>
            <a:pPr marL="609600" indent="-609600">
              <a:lnSpc>
                <a:spcPct val="80000"/>
              </a:lnSpc>
              <a:buFont typeface="Wingdings" panose="05000000000000000000" pitchFamily="2" charset="2"/>
              <a:buNone/>
            </a:pPr>
            <a:endParaRPr lang="en-US" altLang="en-US" sz="2000" b="1"/>
          </a:p>
          <a:p>
            <a:pPr marL="609600" indent="-609600">
              <a:lnSpc>
                <a:spcPct val="80000"/>
              </a:lnSpc>
              <a:buFont typeface="Wingdings" panose="05000000000000000000" pitchFamily="2" charset="2"/>
              <a:buChar char="v"/>
            </a:pPr>
            <a:r>
              <a:rPr lang="en-US" altLang="en-US" sz="1800"/>
              <a:t>Konsep saat ini berbicara mengenai </a:t>
            </a:r>
            <a:r>
              <a:rPr lang="en-US" altLang="en-US" sz="1800" i="1"/>
              <a:t>expectation</a:t>
            </a:r>
            <a:r>
              <a:rPr lang="en-US" altLang="en-US" sz="1800"/>
              <a:t>, sehingga pada saat ini konsumen harus semakin dipuaskan dari segi </a:t>
            </a:r>
            <a:r>
              <a:rPr lang="en-US" altLang="en-US" sz="1800" i="1"/>
              <a:t>need, want, expectation.</a:t>
            </a:r>
          </a:p>
          <a:p>
            <a:pPr marL="609600" indent="-609600">
              <a:lnSpc>
                <a:spcPct val="80000"/>
              </a:lnSpc>
              <a:buFont typeface="Wingdings" panose="05000000000000000000" pitchFamily="2" charset="2"/>
              <a:buNone/>
            </a:pPr>
            <a:endParaRPr lang="en-US" altLang="en-US" sz="1800" i="1"/>
          </a:p>
          <a:p>
            <a:pPr marL="609600" indent="-609600">
              <a:lnSpc>
                <a:spcPct val="80000"/>
              </a:lnSpc>
              <a:buFont typeface="Wingdings" panose="05000000000000000000" pitchFamily="2" charset="2"/>
              <a:buNone/>
            </a:pPr>
            <a:r>
              <a:rPr lang="en-US" altLang="en-US" sz="2000" b="1"/>
              <a:t>C. Dampak perubahan teknologi informasi terhadap perilaku</a:t>
            </a:r>
          </a:p>
          <a:p>
            <a:pPr marL="609600" indent="-609600">
              <a:lnSpc>
                <a:spcPct val="80000"/>
              </a:lnSpc>
              <a:buFont typeface="Wingdings" panose="05000000000000000000" pitchFamily="2" charset="2"/>
              <a:buNone/>
            </a:pPr>
            <a:r>
              <a:rPr lang="en-US" altLang="en-US" sz="2000" b="1"/>
              <a:t>     konsumen :</a:t>
            </a:r>
          </a:p>
          <a:p>
            <a:pPr marL="609600" indent="-609600">
              <a:lnSpc>
                <a:spcPct val="80000"/>
              </a:lnSpc>
              <a:buFont typeface="Wingdings" panose="05000000000000000000" pitchFamily="2" charset="2"/>
              <a:buNone/>
            </a:pPr>
            <a:endParaRPr lang="en-US" altLang="en-US" sz="2000" b="1"/>
          </a:p>
          <a:p>
            <a:pPr marL="609600" indent="-609600">
              <a:lnSpc>
                <a:spcPct val="80000"/>
              </a:lnSpc>
              <a:buFont typeface="Wingdings" panose="05000000000000000000" pitchFamily="2" charset="2"/>
              <a:buAutoNum type="arabicPeriod"/>
            </a:pPr>
            <a:r>
              <a:rPr lang="en-US" altLang="en-US" sz="1800"/>
              <a:t>Menjadi konsumen yang tercerahkan (</a:t>
            </a:r>
            <a:r>
              <a:rPr lang="en-US" altLang="en-US" sz="1800" i="1"/>
              <a:t>enlightened customer</a:t>
            </a:r>
            <a:r>
              <a:rPr lang="en-US" altLang="en-US" sz="1800"/>
              <a:t>) : punya pandangan kedepan, bisa “mempengaruhi” orang lain, menentukan pilihan dengan pertimbangan jangka panjang / </a:t>
            </a:r>
            <a:r>
              <a:rPr lang="en-US" altLang="en-US" sz="1800" i="1"/>
              <a:t>well-educated.</a:t>
            </a:r>
          </a:p>
          <a:p>
            <a:pPr marL="609600" indent="-609600">
              <a:lnSpc>
                <a:spcPct val="80000"/>
              </a:lnSpc>
              <a:buFont typeface="Wingdings" panose="05000000000000000000" pitchFamily="2" charset="2"/>
              <a:buAutoNum type="arabicPeriod"/>
            </a:pPr>
            <a:r>
              <a:rPr lang="en-US" altLang="en-US" sz="1800"/>
              <a:t>Menjadi konsumen yang menguasai informasi (</a:t>
            </a:r>
            <a:r>
              <a:rPr lang="en-US" altLang="en-US" sz="1800" i="1"/>
              <a:t>informationalised customer</a:t>
            </a:r>
            <a:r>
              <a:rPr lang="en-US" altLang="en-US" sz="1800"/>
              <a:t>) : konsumen memiliki banyak pilihan</a:t>
            </a:r>
          </a:p>
          <a:p>
            <a:pPr marL="609600" indent="-609600">
              <a:lnSpc>
                <a:spcPct val="80000"/>
              </a:lnSpc>
              <a:buFont typeface="Wingdings" panose="05000000000000000000" pitchFamily="2" charset="2"/>
              <a:buAutoNum type="arabicPeriod"/>
            </a:pPr>
            <a:r>
              <a:rPr lang="en-US" altLang="en-US" sz="1800"/>
              <a:t>Menjadi konsumen yang mempunyai kekuatan (</a:t>
            </a:r>
            <a:r>
              <a:rPr lang="en-US" altLang="en-US" sz="1800" i="1"/>
              <a:t>enpowered customer</a:t>
            </a:r>
            <a:r>
              <a:rPr lang="en-US" altLang="en-US" sz="1800"/>
              <a:t>) : konsumen mempunyai kekuatan untuk merealisasikan pengmbilan keputusan yang diambilnya.</a:t>
            </a:r>
          </a:p>
          <a:p>
            <a:pPr marL="609600" indent="-609600">
              <a:lnSpc>
                <a:spcPct val="80000"/>
              </a:lnSpc>
              <a:buFont typeface="Wingdings" panose="05000000000000000000" pitchFamily="2" charset="2"/>
              <a:buAutoNum type="arabicPeriod"/>
            </a:pPr>
            <a:endParaRPr lang="en-US" altLang="en-US" sz="1800"/>
          </a:p>
          <a:p>
            <a:pPr marL="609600" indent="-609600">
              <a:lnSpc>
                <a:spcPct val="80000"/>
              </a:lnSpc>
              <a:buFont typeface="Wingdings" panose="05000000000000000000" pitchFamily="2" charset="2"/>
              <a:buNone/>
            </a:pPr>
            <a:endParaRPr lang="en-US" altLang="en-US" sz="2000"/>
          </a:p>
          <a:p>
            <a:pPr marL="609600" indent="-609600">
              <a:lnSpc>
                <a:spcPct val="80000"/>
              </a:lnSpc>
              <a:buFont typeface="Wingdings" panose="05000000000000000000" pitchFamily="2" charset="2"/>
              <a:buNone/>
            </a:pPr>
            <a:endParaRPr lang="en-US" alt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Grp="1" noChangeArrowheads="1"/>
          </p:cNvSpPr>
          <p:nvPr>
            <p:ph type="title"/>
          </p:nvPr>
        </p:nvSpPr>
        <p:spPr>
          <a:xfrm flipV="1">
            <a:off x="457200" y="188913"/>
            <a:ext cx="8229600" cy="85725"/>
          </a:xfrm>
        </p:spPr>
        <p:txBody>
          <a:bodyPr/>
          <a:lstStyle/>
          <a:p>
            <a:endParaRPr lang="en-US" altLang="en-US" sz="4000"/>
          </a:p>
        </p:txBody>
      </p:sp>
      <p:sp>
        <p:nvSpPr>
          <p:cNvPr id="9223" name="Rectangle 7"/>
          <p:cNvSpPr>
            <a:spLocks noGrp="1" noChangeArrowheads="1"/>
          </p:cNvSpPr>
          <p:nvPr>
            <p:ph idx="1"/>
          </p:nvPr>
        </p:nvSpPr>
        <p:spPr>
          <a:xfrm>
            <a:off x="457200" y="260350"/>
            <a:ext cx="8229600" cy="5865813"/>
          </a:xfrm>
        </p:spPr>
        <p:txBody>
          <a:bodyPr/>
          <a:lstStyle/>
          <a:p>
            <a:pPr marL="609600" indent="-609600">
              <a:buFontTx/>
              <a:buNone/>
            </a:pPr>
            <a:r>
              <a:rPr lang="en-US" altLang="en-US" sz="2000" b="1"/>
              <a:t>D. Klasifikasi Konsumen :</a:t>
            </a:r>
          </a:p>
          <a:p>
            <a:pPr marL="609600" indent="-609600">
              <a:buFontTx/>
              <a:buNone/>
            </a:pPr>
            <a:endParaRPr lang="en-US" altLang="en-US" sz="2000" b="1"/>
          </a:p>
          <a:p>
            <a:pPr marL="609600" indent="-609600">
              <a:buFontTx/>
              <a:buAutoNum type="arabicPeriod"/>
            </a:pPr>
            <a:r>
              <a:rPr lang="en-US" altLang="en-US" sz="1800"/>
              <a:t>Konsumen akhir ( individual ) : terdiri atas individu dan rumah tangga yang tujuan pembeliannya adalah untuk memenuhi kebutuhan sendiri atau untuk dikomsumsi</a:t>
            </a:r>
          </a:p>
          <a:p>
            <a:pPr marL="609600" indent="-609600">
              <a:buFontTx/>
              <a:buAutoNum type="arabicPeriod"/>
            </a:pPr>
            <a:r>
              <a:rPr lang="en-US" altLang="en-US" sz="1800"/>
              <a:t>Konsumen organisasional : terdiri atas organisasi, pemakai industri, pedagang dan lembaga non profit yang tujuan pembeliannya adalah untuk keperluan bisnis atau meningkatkan kesejahteraan anggotanya.</a:t>
            </a:r>
          </a:p>
          <a:p>
            <a:pPr marL="609600" indent="-609600">
              <a:buFontTx/>
              <a:buNone/>
            </a:pPr>
            <a:endParaRPr lang="en-US" altLang="en-US" sz="1800"/>
          </a:p>
          <a:p>
            <a:pPr marL="609600" indent="-609600">
              <a:buFontTx/>
              <a:buNone/>
            </a:pPr>
            <a:r>
              <a:rPr lang="en-US" altLang="en-US" sz="2000" b="1"/>
              <a:t>E. 5 Peranan yang dilakukan sesorang untuk memuaskan kebutuhan dan keinginan konsumen menurut Kotler :</a:t>
            </a:r>
          </a:p>
          <a:p>
            <a:pPr marL="609600" indent="-609600">
              <a:buFontTx/>
              <a:buNone/>
            </a:pPr>
            <a:endParaRPr lang="en-US" altLang="en-US" sz="2000" b="1"/>
          </a:p>
          <a:p>
            <a:pPr marL="609600" indent="-609600">
              <a:buFontTx/>
              <a:buAutoNum type="arabicPeriod"/>
            </a:pPr>
            <a:r>
              <a:rPr lang="en-US" altLang="en-US" sz="1800"/>
              <a:t>Sebagai pemrakarsa </a:t>
            </a:r>
            <a:r>
              <a:rPr lang="en-US" altLang="en-US" sz="1800" i="1"/>
              <a:t>(initiator</a:t>
            </a:r>
            <a:r>
              <a:rPr lang="en-US" altLang="en-US" sz="1800"/>
              <a:t>)</a:t>
            </a:r>
          </a:p>
          <a:p>
            <a:pPr marL="609600" indent="-609600">
              <a:buFontTx/>
              <a:buAutoNum type="arabicPeriod"/>
            </a:pPr>
            <a:r>
              <a:rPr lang="en-US" altLang="en-US" sz="1800"/>
              <a:t>Sebagai pemberi pengaruh (</a:t>
            </a:r>
            <a:r>
              <a:rPr lang="en-US" altLang="en-US" sz="1800" i="1"/>
              <a:t>influencer</a:t>
            </a:r>
            <a:r>
              <a:rPr lang="en-US" altLang="en-US" sz="1800"/>
              <a:t>)</a:t>
            </a:r>
          </a:p>
          <a:p>
            <a:pPr marL="609600" indent="-609600">
              <a:buFontTx/>
              <a:buAutoNum type="arabicPeriod"/>
            </a:pPr>
            <a:r>
              <a:rPr lang="en-US" altLang="en-US" sz="1800"/>
              <a:t>Sebagai pengambil keputusan (</a:t>
            </a:r>
            <a:r>
              <a:rPr lang="en-US" altLang="en-US" sz="1800" i="1"/>
              <a:t>decider</a:t>
            </a:r>
            <a:r>
              <a:rPr lang="en-US" altLang="en-US" sz="1800"/>
              <a:t>)</a:t>
            </a:r>
          </a:p>
          <a:p>
            <a:pPr marL="609600" indent="-609600">
              <a:buFontTx/>
              <a:buAutoNum type="arabicPeriod"/>
            </a:pPr>
            <a:r>
              <a:rPr lang="en-US" altLang="en-US" sz="1800"/>
              <a:t>Sebagai pembeli (</a:t>
            </a:r>
            <a:r>
              <a:rPr lang="en-US" altLang="en-US" sz="1800" i="1"/>
              <a:t>buyer</a:t>
            </a:r>
            <a:r>
              <a:rPr lang="en-US" altLang="en-US" sz="1800"/>
              <a:t>)</a:t>
            </a:r>
          </a:p>
          <a:p>
            <a:pPr marL="609600" indent="-609600">
              <a:buFontTx/>
              <a:buAutoNum type="arabicPeriod"/>
            </a:pPr>
            <a:r>
              <a:rPr lang="en-US" altLang="en-US" sz="1800"/>
              <a:t>Sebagai pemakai (</a:t>
            </a:r>
            <a:r>
              <a:rPr lang="en-US" altLang="en-US" sz="1800" i="1"/>
              <a:t>user</a:t>
            </a:r>
            <a:r>
              <a:rPr lang="en-US" altLang="en-US" sz="180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12291" name="Rectangle 3"/>
          <p:cNvSpPr>
            <a:spLocks noGrp="1" noChangeArrowheads="1"/>
          </p:cNvSpPr>
          <p:nvPr>
            <p:ph idx="1"/>
          </p:nvPr>
        </p:nvSpPr>
        <p:spPr>
          <a:xfrm>
            <a:off x="457200" y="188913"/>
            <a:ext cx="8229600" cy="5937250"/>
          </a:xfrm>
        </p:spPr>
        <p:txBody>
          <a:bodyPr/>
          <a:lstStyle/>
          <a:p>
            <a:pPr marL="609600" indent="-609600">
              <a:buFontTx/>
              <a:buNone/>
            </a:pPr>
            <a:r>
              <a:rPr lang="en-US" altLang="en-US" sz="2000" b="1"/>
              <a:t>F. Faktor-Faktor yang digunakan konsumen dalam Mengevaluasi</a:t>
            </a:r>
          </a:p>
          <a:p>
            <a:pPr marL="609600" indent="-609600">
              <a:buFontTx/>
              <a:buNone/>
            </a:pPr>
            <a:r>
              <a:rPr lang="en-US" altLang="en-US" sz="2000" b="1"/>
              <a:t>    Kepuasan Suatu Produk :</a:t>
            </a:r>
          </a:p>
          <a:p>
            <a:pPr marL="609600" indent="-609600">
              <a:buFontTx/>
              <a:buNone/>
            </a:pPr>
            <a:endParaRPr lang="en-US" altLang="en-US" sz="2000" b="1"/>
          </a:p>
          <a:p>
            <a:pPr marL="609600" indent="-609600">
              <a:buFontTx/>
              <a:buAutoNum type="arabicPeriod"/>
            </a:pPr>
            <a:r>
              <a:rPr lang="en-US" altLang="en-US" sz="1800"/>
              <a:t>Kinerja (</a:t>
            </a:r>
            <a:r>
              <a:rPr lang="en-US" altLang="en-US" sz="1800" i="1"/>
              <a:t>Performance</a:t>
            </a:r>
            <a:r>
              <a:rPr lang="en-US" altLang="en-US" sz="1800"/>
              <a:t>) : karakteristik oeprasi pokok dari produk yang dibelinya. Contoh : konsumsi bahan bakar, kenyamanan mengemudi dsb</a:t>
            </a:r>
          </a:p>
          <a:p>
            <a:pPr marL="609600" indent="-609600">
              <a:buFontTx/>
              <a:buAutoNum type="arabicPeriod"/>
            </a:pPr>
            <a:r>
              <a:rPr lang="en-US" altLang="en-US" sz="1800"/>
              <a:t>Ciri-ciri atau keistimewaan tambahan (</a:t>
            </a:r>
            <a:r>
              <a:rPr lang="en-US" altLang="en-US" sz="1800" i="1"/>
              <a:t>features</a:t>
            </a:r>
            <a:r>
              <a:rPr lang="en-US" altLang="en-US" sz="1800"/>
              <a:t>) : karakteristik sekunder atau pelengkap. Contoh : kelengkapan eksterior dan interior seperti AC, sound system dsb</a:t>
            </a:r>
          </a:p>
          <a:p>
            <a:pPr marL="609600" indent="-609600">
              <a:buFontTx/>
              <a:buAutoNum type="arabicPeriod"/>
            </a:pPr>
            <a:r>
              <a:rPr lang="en-US" altLang="en-US" sz="1800"/>
              <a:t>Keandalan (</a:t>
            </a:r>
            <a:r>
              <a:rPr lang="en-US" altLang="en-US" sz="1800" i="1"/>
              <a:t>reliabillity</a:t>
            </a:r>
            <a:r>
              <a:rPr lang="en-US" altLang="en-US" sz="1800"/>
              <a:t>) : kemungkinan kecil akan mengalami kerusakan atau gagal dipakai.</a:t>
            </a:r>
          </a:p>
          <a:p>
            <a:pPr marL="609600" indent="-609600">
              <a:buFontTx/>
              <a:buAutoNum type="arabicPeriod"/>
            </a:pPr>
            <a:r>
              <a:rPr lang="en-US" altLang="en-US" sz="1800"/>
              <a:t>Kesesuaian dengan spesifikasi (</a:t>
            </a:r>
            <a:r>
              <a:rPr lang="en-US" altLang="en-US" sz="1800" i="1"/>
              <a:t>conformance to specifications</a:t>
            </a:r>
            <a:r>
              <a:rPr lang="en-US" altLang="en-US" sz="1800"/>
              <a:t>) : sejauh mana karakteristik desain dan operasi memenuhi standar-standar yang telah ditetapkan sebelumnya.</a:t>
            </a:r>
          </a:p>
          <a:p>
            <a:pPr marL="609600" indent="-609600">
              <a:buFontTx/>
              <a:buAutoNum type="arabicPeriod"/>
            </a:pPr>
            <a:r>
              <a:rPr lang="en-US" altLang="en-US" sz="1800"/>
              <a:t>Daya tahan (</a:t>
            </a:r>
            <a:r>
              <a:rPr lang="en-US" altLang="en-US" sz="1800" i="1"/>
              <a:t>durability</a:t>
            </a:r>
            <a:r>
              <a:rPr lang="en-US" altLang="en-US" sz="1800"/>
              <a:t>) : berkaitan dengan berapa lama produk tersebut dapat terus digunakan.</a:t>
            </a:r>
          </a:p>
          <a:p>
            <a:pPr marL="609600" indent="-609600">
              <a:buFontTx/>
              <a:buAutoNum type="arabicPeriod"/>
            </a:pPr>
            <a:r>
              <a:rPr lang="en-US" altLang="en-US" sz="1800" i="1"/>
              <a:t>Serviceability</a:t>
            </a:r>
            <a:r>
              <a:rPr lang="en-US" altLang="en-US" sz="1800"/>
              <a:t> : meliputi kecepatan,kompetensi,kenyamanan,mudah direparasi dsb.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13315" name="Rectangle 3"/>
          <p:cNvSpPr>
            <a:spLocks noGrp="1" noChangeArrowheads="1"/>
          </p:cNvSpPr>
          <p:nvPr>
            <p:ph idx="1"/>
          </p:nvPr>
        </p:nvSpPr>
        <p:spPr>
          <a:xfrm>
            <a:off x="457200" y="260350"/>
            <a:ext cx="8229600" cy="5865813"/>
          </a:xfrm>
        </p:spPr>
        <p:txBody>
          <a:bodyPr/>
          <a:lstStyle/>
          <a:p>
            <a:pPr marL="609600" indent="-609600">
              <a:buFontTx/>
              <a:buAutoNum type="arabicPeriod" startAt="7"/>
            </a:pPr>
            <a:r>
              <a:rPr lang="en-US" altLang="en-US" sz="1800"/>
              <a:t>Estetika : daya tarik produk terhadap panca indra, misalnya bentuk fisik, mobil yang menarik, warna dsb.</a:t>
            </a:r>
          </a:p>
          <a:p>
            <a:pPr marL="609600" indent="-609600">
              <a:buFontTx/>
              <a:buAutoNum type="arabicPeriod" startAt="7"/>
            </a:pPr>
            <a:r>
              <a:rPr lang="en-US" altLang="en-US" sz="1800"/>
              <a:t>Kualitas yang dipersepsikan (</a:t>
            </a:r>
            <a:r>
              <a:rPr lang="en-US" altLang="en-US" sz="1800" i="1"/>
              <a:t>perceived quality</a:t>
            </a:r>
            <a:r>
              <a:rPr lang="en-US" altLang="en-US" sz="1800"/>
              <a:t>) : citra dan repurasi produk serta tanggung jawab perusahaan terhadapnya.</a:t>
            </a:r>
          </a:p>
          <a:p>
            <a:pPr marL="609600" indent="-609600">
              <a:buFontTx/>
              <a:buNone/>
            </a:pPr>
            <a:endParaRPr lang="en-US" altLang="en-US" sz="1800"/>
          </a:p>
          <a:p>
            <a:pPr marL="609600" indent="-609600">
              <a:buFontTx/>
              <a:buNone/>
            </a:pPr>
            <a:r>
              <a:rPr lang="en-US" altLang="en-US" sz="2000" b="1"/>
              <a:t>G. Faktor-Faktor yang digunakan konsumen dalam Mengevaluasi</a:t>
            </a:r>
          </a:p>
          <a:p>
            <a:pPr marL="609600" indent="-609600">
              <a:buFontTx/>
              <a:buNone/>
            </a:pPr>
            <a:r>
              <a:rPr lang="en-US" altLang="en-US" sz="2000" b="1"/>
              <a:t>     Kepuasan Suatu Jasa yang bersifat </a:t>
            </a:r>
            <a:r>
              <a:rPr lang="en-US" altLang="en-US" sz="2000" b="1" i="1"/>
              <a:t>intangible</a:t>
            </a:r>
            <a:r>
              <a:rPr lang="en-US" altLang="en-US" sz="2000" b="1"/>
              <a:t> :</a:t>
            </a:r>
          </a:p>
          <a:p>
            <a:pPr marL="609600" indent="-609600">
              <a:buFontTx/>
              <a:buNone/>
            </a:pPr>
            <a:endParaRPr lang="en-US" altLang="en-US" sz="2000" b="1"/>
          </a:p>
          <a:p>
            <a:pPr marL="609600" indent="-609600">
              <a:buFontTx/>
              <a:buAutoNum type="arabicPeriod"/>
            </a:pPr>
            <a:r>
              <a:rPr lang="en-US" altLang="en-US" sz="1800"/>
              <a:t>Bukti langsung (</a:t>
            </a:r>
            <a:r>
              <a:rPr lang="en-US" altLang="en-US" sz="1800" i="1"/>
              <a:t>tangibles</a:t>
            </a:r>
            <a:r>
              <a:rPr lang="en-US" altLang="en-US" sz="1800"/>
              <a:t>), meliputi fasilitas fisik,perlengkapan dsb</a:t>
            </a:r>
          </a:p>
          <a:p>
            <a:pPr marL="609600" indent="-609600">
              <a:buFontTx/>
              <a:buAutoNum type="arabicPeriod"/>
            </a:pPr>
            <a:r>
              <a:rPr lang="en-US" altLang="en-US" sz="1800"/>
              <a:t>Keandalan (</a:t>
            </a:r>
            <a:r>
              <a:rPr lang="en-US" altLang="en-US" sz="1800" i="1"/>
              <a:t>reliability</a:t>
            </a:r>
            <a:r>
              <a:rPr lang="en-US" altLang="en-US" sz="1800"/>
              <a:t>), kemampuan memberikan pelayanan yang dijanjikan dengan segera,akurat dan memuaskan.</a:t>
            </a:r>
          </a:p>
          <a:p>
            <a:pPr marL="609600" indent="-609600">
              <a:buFontTx/>
              <a:buAutoNum type="arabicPeriod"/>
            </a:pPr>
            <a:r>
              <a:rPr lang="en-US" altLang="en-US" sz="1800"/>
              <a:t>Daya tanggap (</a:t>
            </a:r>
            <a:r>
              <a:rPr lang="en-US" altLang="en-US" sz="1800" i="1"/>
              <a:t>responsiveness</a:t>
            </a:r>
            <a:r>
              <a:rPr lang="en-US" altLang="en-US" sz="1800"/>
              <a:t>), keinginan para staf dan karyawan untuk membantu para pelanggan.</a:t>
            </a:r>
          </a:p>
          <a:p>
            <a:pPr marL="609600" indent="-609600">
              <a:buFontTx/>
              <a:buAutoNum type="arabicPeriod"/>
            </a:pPr>
            <a:r>
              <a:rPr lang="en-US" altLang="en-US" sz="1800"/>
              <a:t>Jaminan (</a:t>
            </a:r>
            <a:r>
              <a:rPr lang="en-US" altLang="en-US" sz="1800" i="1"/>
              <a:t>assurance</a:t>
            </a:r>
            <a:r>
              <a:rPr lang="en-US" altLang="en-US" sz="1800"/>
              <a:t>), mencakup pengetahuan,kemampuan, kesopanan dan sifat dapat dipercaya yang dimiliki para staf, bebas dari bahaya dsb.</a:t>
            </a:r>
          </a:p>
          <a:p>
            <a:pPr marL="609600" indent="-609600">
              <a:buFontTx/>
              <a:buAutoNum type="arabicPeriod"/>
            </a:pPr>
            <a:r>
              <a:rPr lang="en-US" altLang="en-US" sz="1800"/>
              <a:t>Empati, meliputi kemudahan dalam melakukan hubungan, komunikasi yang baik, perhatian pribadi, dan memahami kebutuhan pelanggan.</a:t>
            </a:r>
          </a:p>
          <a:p>
            <a:pPr marL="609600" indent="-609600">
              <a:buFontTx/>
              <a:buNone/>
            </a:pPr>
            <a:endParaRPr lang="en-US" altLang="en-US" sz="1800"/>
          </a:p>
          <a:p>
            <a:pPr marL="609600" indent="-609600">
              <a:buFontTx/>
              <a:buNone/>
            </a:pPr>
            <a:endParaRPr lang="en-US" altLang="en-U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ctrTitle"/>
          </p:nvPr>
        </p:nvSpPr>
        <p:spPr>
          <a:xfrm>
            <a:off x="685800" y="2130425"/>
            <a:ext cx="7772400" cy="1470025"/>
          </a:xfrm>
        </p:spPr>
        <p:txBody>
          <a:bodyPr anchor="ctr"/>
          <a:lstStyle/>
          <a:p>
            <a:r>
              <a:rPr lang="en-US" altLang="en-US" sz="3600" b="1"/>
              <a:t>2. ANALISIS PASAR TERPENTING</a:t>
            </a:r>
            <a:br>
              <a:rPr lang="en-US" altLang="en-US" sz="3600" b="1"/>
            </a:br>
            <a:r>
              <a:rPr lang="en-US" altLang="en-US" sz="3600" b="1"/>
              <a:t>dan MEMBANGUN ASUMSI</a:t>
            </a:r>
          </a:p>
        </p:txBody>
      </p:sp>
      <p:sp>
        <p:nvSpPr>
          <p:cNvPr id="14341" name="Rectangle 5"/>
          <p:cNvSpPr>
            <a:spLocks noGrp="1" noChangeArrowheads="1"/>
          </p:cNvSpPr>
          <p:nvPr>
            <p:ph type="subTitle" idx="1"/>
          </p:nvPr>
        </p:nvSpPr>
        <p:spPr>
          <a:xfrm>
            <a:off x="1371600" y="3886200"/>
            <a:ext cx="6400800" cy="1752600"/>
          </a:xfrm>
        </p:spPr>
        <p:txBody>
          <a:bodyPr/>
          <a:lstStyle/>
          <a:p>
            <a:endParaRPr lang="en-US" altLang="en-US" sz="3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16387" name="Rectangle 3"/>
          <p:cNvSpPr>
            <a:spLocks noGrp="1" noChangeArrowheads="1"/>
          </p:cNvSpPr>
          <p:nvPr>
            <p:ph idx="1"/>
          </p:nvPr>
        </p:nvSpPr>
        <p:spPr>
          <a:xfrm>
            <a:off x="457200" y="260350"/>
            <a:ext cx="8229600" cy="5865813"/>
          </a:xfrm>
        </p:spPr>
        <p:txBody>
          <a:bodyPr/>
          <a:lstStyle/>
          <a:p>
            <a:pPr marL="609600" indent="-609600">
              <a:buFontTx/>
              <a:buAutoNum type="alphaUcPeriod"/>
            </a:pPr>
            <a:r>
              <a:rPr lang="en-US" altLang="en-US" sz="2000" b="1"/>
              <a:t>Pengertian Pasar :</a:t>
            </a:r>
          </a:p>
          <a:p>
            <a:pPr marL="609600" indent="-609600">
              <a:buFontTx/>
              <a:buNone/>
            </a:pPr>
            <a:r>
              <a:rPr lang="en-US" altLang="en-US" sz="1800"/>
              <a:t>	“ Semua pelanggan potensial yang memiliki kebutuhan atau keinginan terttentu yang mungkin bersedia dan sanggup untuk melibatkan diri dalam proses pertukaran guna memuaskan kebutuhan atau keinginan tersebut. ”</a:t>
            </a:r>
          </a:p>
          <a:p>
            <a:pPr marL="609600" indent="-609600">
              <a:buFontTx/>
              <a:buNone/>
            </a:pPr>
            <a:endParaRPr lang="en-US" altLang="en-US" sz="1800"/>
          </a:p>
          <a:p>
            <a:pPr marL="609600" indent="-609600">
              <a:buFontTx/>
              <a:buNone/>
            </a:pPr>
            <a:r>
              <a:rPr lang="en-US" altLang="en-US" sz="1800"/>
              <a:t> </a:t>
            </a:r>
            <a:r>
              <a:rPr lang="en-US" altLang="en-US" sz="2000" b="1"/>
              <a:t>B. Level Definisi Pasar</a:t>
            </a:r>
          </a:p>
          <a:p>
            <a:pPr marL="609600" indent="-609600">
              <a:buFontTx/>
              <a:buNone/>
            </a:pPr>
            <a:endParaRPr lang="en-US" altLang="en-US" sz="2000" b="1"/>
          </a:p>
          <a:p>
            <a:pPr marL="609600" indent="-609600">
              <a:buFontTx/>
              <a:buNone/>
            </a:pPr>
            <a:r>
              <a:rPr lang="en-US" altLang="en-US" sz="1800"/>
              <a:t>Ukuran suatu pasar tergantung pada jumlah pembeli yang berada dalam  pasar </a:t>
            </a:r>
          </a:p>
          <a:p>
            <a:pPr marL="609600" indent="-609600">
              <a:buFontTx/>
              <a:buNone/>
            </a:pPr>
            <a:r>
              <a:rPr lang="en-US" altLang="en-US" sz="1800"/>
              <a:t>tersebut. Pembeli potensial memiliki tiga karakteristik pokok yaitu minat,</a:t>
            </a:r>
          </a:p>
          <a:p>
            <a:pPr marL="609600" indent="-609600">
              <a:buFontTx/>
              <a:buNone/>
            </a:pPr>
            <a:r>
              <a:rPr lang="en-US" altLang="en-US" sz="1800"/>
              <a:t>penghasilan dan akses. Berdasarkan karakteristik tersebut, ada 5 level definisi </a:t>
            </a:r>
          </a:p>
          <a:p>
            <a:pPr marL="609600" indent="-609600">
              <a:buFontTx/>
              <a:buNone/>
            </a:pPr>
            <a:r>
              <a:rPr lang="en-US" altLang="en-US" sz="1800"/>
              <a:t>pasar :</a:t>
            </a:r>
          </a:p>
          <a:p>
            <a:pPr marL="609600" indent="-609600">
              <a:buFontTx/>
              <a:buAutoNum type="arabicPeriod"/>
            </a:pPr>
            <a:r>
              <a:rPr lang="en-US" altLang="en-US" sz="1800"/>
              <a:t>Pasar Potensial (</a:t>
            </a:r>
            <a:r>
              <a:rPr lang="en-US" altLang="en-US" sz="1800" i="1"/>
              <a:t>Potential market</a:t>
            </a:r>
            <a:r>
              <a:rPr lang="en-US" altLang="en-US" sz="1800"/>
              <a:t>), yaitu sekumpulan konsumen yang memiliki tingkat minat tertentu terhadap penawaran pasar tertentu.</a:t>
            </a:r>
          </a:p>
          <a:p>
            <a:pPr marL="609600" indent="-609600">
              <a:buFontTx/>
              <a:buAutoNum type="arabicPeriod"/>
            </a:pPr>
            <a:r>
              <a:rPr lang="en-US" altLang="en-US" sz="1800"/>
              <a:t>Pasar yang tersedia (</a:t>
            </a:r>
            <a:r>
              <a:rPr lang="en-US" altLang="en-US" sz="1800" i="1"/>
              <a:t>available market</a:t>
            </a:r>
            <a:r>
              <a:rPr lang="en-US" altLang="en-US" sz="1800"/>
              <a:t>), yaitu sekumpulan konsumen yang memiliki minat, penghasilan dan akses pada penawaran pasar tertentu.</a:t>
            </a:r>
          </a:p>
          <a:p>
            <a:pPr marL="609600" indent="-609600">
              <a:buFontTx/>
              <a:buAutoNum type="arabicPeriod"/>
            </a:pPr>
            <a:r>
              <a:rPr lang="en-US" altLang="en-US" sz="1800"/>
              <a:t>Pasar tersedia yang memenuhi syarat (</a:t>
            </a:r>
            <a:r>
              <a:rPr lang="en-US" altLang="en-US" sz="1800" i="1"/>
              <a:t>qualified available market</a:t>
            </a:r>
            <a:r>
              <a:rPr lang="en-US" altLang="en-US" sz="180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457200" y="188913"/>
            <a:ext cx="8229600" cy="85725"/>
          </a:xfrm>
        </p:spPr>
        <p:txBody>
          <a:bodyPr/>
          <a:lstStyle/>
          <a:p>
            <a:endParaRPr lang="en-US" altLang="en-US" sz="4000"/>
          </a:p>
        </p:txBody>
      </p:sp>
      <p:sp>
        <p:nvSpPr>
          <p:cNvPr id="17411" name="Rectangle 3"/>
          <p:cNvSpPr>
            <a:spLocks noGrp="1" noChangeArrowheads="1"/>
          </p:cNvSpPr>
          <p:nvPr>
            <p:ph idx="1"/>
          </p:nvPr>
        </p:nvSpPr>
        <p:spPr>
          <a:xfrm>
            <a:off x="457200" y="260350"/>
            <a:ext cx="8229600" cy="5865813"/>
          </a:xfrm>
        </p:spPr>
        <p:txBody>
          <a:bodyPr/>
          <a:lstStyle/>
          <a:p>
            <a:pPr marL="609600" indent="-609600">
              <a:buFontTx/>
              <a:buAutoNum type="arabicPeriod" startAt="4"/>
            </a:pPr>
            <a:r>
              <a:rPr lang="en-US" altLang="en-US" sz="1800"/>
              <a:t>Pasar yang dilayani (</a:t>
            </a:r>
            <a:r>
              <a:rPr lang="en-US" altLang="en-US" sz="1800" i="1"/>
              <a:t>served market</a:t>
            </a:r>
            <a:r>
              <a:rPr lang="en-US" altLang="en-US" sz="1800"/>
              <a:t> atau </a:t>
            </a:r>
            <a:r>
              <a:rPr lang="en-US" altLang="en-US" sz="1800" i="1"/>
              <a:t>target market</a:t>
            </a:r>
            <a:r>
              <a:rPr lang="en-US" altLang="en-US" sz="1800"/>
              <a:t>), yaitu bagian dari qualified available market yang ingin dimasuki perusahaan.</a:t>
            </a:r>
          </a:p>
          <a:p>
            <a:pPr marL="609600" indent="-609600">
              <a:buFontTx/>
              <a:buAutoNum type="arabicPeriod" startAt="4"/>
            </a:pPr>
            <a:r>
              <a:rPr lang="en-US" altLang="en-US" sz="1800"/>
              <a:t>Pasar penetrasi (</a:t>
            </a:r>
            <a:r>
              <a:rPr lang="en-US" altLang="en-US" sz="1800" i="1"/>
              <a:t>penetrated market</a:t>
            </a:r>
            <a:r>
              <a:rPr lang="en-US" altLang="en-US" sz="1800"/>
              <a:t>), yaitu sekumpulan konsumen yang benmar-benar telah membeli produk.</a:t>
            </a:r>
          </a:p>
          <a:p>
            <a:pPr marL="609600" indent="-609600">
              <a:buFontTx/>
              <a:buNone/>
            </a:pPr>
            <a:endParaRPr lang="en-US" altLang="en-US" sz="1800"/>
          </a:p>
          <a:p>
            <a:pPr marL="609600" indent="-609600">
              <a:buFontTx/>
              <a:buNone/>
            </a:pPr>
            <a:r>
              <a:rPr lang="en-US" altLang="en-US" sz="2000" b="1"/>
              <a:t>C. Strategi Pasar ( </a:t>
            </a:r>
            <a:r>
              <a:rPr lang="en-US" altLang="en-US" sz="2000" b="1" i="1"/>
              <a:t>Market Strategy</a:t>
            </a:r>
            <a:r>
              <a:rPr lang="en-US" altLang="en-US" sz="2000" b="1"/>
              <a:t> )</a:t>
            </a:r>
          </a:p>
          <a:p>
            <a:pPr marL="609600" indent="-609600">
              <a:buFontTx/>
              <a:buNone/>
            </a:pPr>
            <a:endParaRPr lang="en-US" altLang="en-US" sz="2000" b="1"/>
          </a:p>
          <a:p>
            <a:pPr marL="609600" indent="-609600">
              <a:buFontTx/>
              <a:buNone/>
            </a:pPr>
            <a:r>
              <a:rPr lang="en-US" altLang="en-US" sz="1800"/>
              <a:t>	Strategi pasar berkaitan dengan perspektif pasar yang dilayani. Secara garis besar strategi pasar dapat diklasifikasikan menjadi 5 kelompok :</a:t>
            </a:r>
          </a:p>
          <a:p>
            <a:pPr marL="609600" indent="-609600">
              <a:buFontTx/>
              <a:buNone/>
            </a:pPr>
            <a:r>
              <a:rPr lang="en-US" altLang="en-US" sz="1800"/>
              <a:t>1. Strategi Cakupan Pasar</a:t>
            </a:r>
          </a:p>
          <a:p>
            <a:pPr marL="609600" indent="-609600">
              <a:buFontTx/>
              <a:buNone/>
            </a:pPr>
            <a:r>
              <a:rPr lang="en-US" altLang="en-US" sz="1800"/>
              <a:t>	a. Strategi pasar tunggal, bertujuan untuk mencari suatu segmen yang</a:t>
            </a:r>
          </a:p>
          <a:p>
            <a:pPr marL="609600" indent="-609600">
              <a:buFontTx/>
              <a:buNone/>
            </a:pPr>
            <a:r>
              <a:rPr lang="en-US" altLang="en-US" sz="1800"/>
              <a:t>	    diabaikan saat ini atau kurang terlayani, kmdn berusaha memenuhi </a:t>
            </a:r>
          </a:p>
          <a:p>
            <a:pPr marL="609600" indent="-609600">
              <a:buFontTx/>
              <a:buNone/>
            </a:pPr>
            <a:r>
              <a:rPr lang="en-US" altLang="en-US" sz="1800"/>
              <a:t>              kebutuhan segmen tersebut.</a:t>
            </a:r>
          </a:p>
          <a:p>
            <a:pPr marL="609600" indent="-609600">
              <a:buFontTx/>
              <a:buNone/>
            </a:pPr>
            <a:r>
              <a:rPr lang="en-US" altLang="en-US" sz="1800"/>
              <a:t>	b. Strategi multipasar, perusahaan berusaha melayani beberapa pasar</a:t>
            </a:r>
          </a:p>
          <a:p>
            <a:pPr marL="609600" indent="-609600">
              <a:buFontTx/>
              <a:buNone/>
            </a:pPr>
            <a:r>
              <a:rPr lang="en-US" altLang="en-US" sz="1800"/>
              <a:t>              yang berbeda</a:t>
            </a:r>
          </a:p>
          <a:p>
            <a:pPr marL="609600" indent="-609600">
              <a:buFontTx/>
              <a:buNone/>
            </a:pPr>
            <a:r>
              <a:rPr lang="en-US" altLang="en-US" sz="1800"/>
              <a:t>	c. Strategi pasar keseluruhan, dilaksanakan dengan cara melayani </a:t>
            </a:r>
          </a:p>
          <a:p>
            <a:pPr marL="609600" indent="-609600">
              <a:buFontTx/>
              <a:buNone/>
            </a:pPr>
            <a:r>
              <a:rPr lang="en-US" altLang="en-US" sz="1800"/>
              <a:t>             seluruh spektrum pasar dengan menjual produk-produk yang</a:t>
            </a:r>
          </a:p>
          <a:p>
            <a:pPr marL="609600" indent="-609600">
              <a:buFontTx/>
              <a:buNone/>
            </a:pPr>
            <a:r>
              <a:rPr lang="en-US" altLang="en-US" sz="1800"/>
              <a:t>             terdeferensiasi pada segmen pasar berbeda.</a:t>
            </a:r>
          </a:p>
          <a:p>
            <a:pPr marL="609600" indent="-609600">
              <a:buFontTx/>
              <a:buNone/>
            </a:pPr>
            <a:endParaRPr lang="en-US" altLang="en-US" sz="1800"/>
          </a:p>
          <a:p>
            <a:pPr marL="609600" indent="-609600">
              <a:buFontTx/>
              <a:buNone/>
            </a:pPr>
            <a:endParaRPr lang="en-US" altLang="en-US" sz="2000" b="1"/>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1401</Words>
  <Application>Microsoft Office PowerPoint</Application>
  <PresentationFormat>On-screen Show (4:3)</PresentationFormat>
  <Paragraphs>186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Ion Boardroom</vt:lpstr>
      <vt:lpstr> ANALISA DATA DAN HASIL RISET PEMASARAN </vt:lpstr>
      <vt:lpstr>1. MENGENAL KONSUMEN</vt:lpstr>
      <vt:lpstr>PowerPoint Presentation</vt:lpstr>
      <vt:lpstr>PowerPoint Presentation</vt:lpstr>
      <vt:lpstr>PowerPoint Presentation</vt:lpstr>
      <vt:lpstr>PowerPoint Presentation</vt:lpstr>
      <vt:lpstr>2. ANALISIS PASAR TERPENTING dan MEMBANGUN ASUMSI</vt:lpstr>
      <vt:lpstr>PowerPoint Presentation</vt:lpstr>
      <vt:lpstr>PowerPoint Presentation</vt:lpstr>
      <vt:lpstr>PowerPoint Presentation</vt:lpstr>
      <vt:lpstr>PowerPoint Presentation</vt:lpstr>
      <vt:lpstr>PowerPoint Presentation</vt:lpstr>
      <vt:lpstr>3. RISET PASAR </vt:lpstr>
      <vt:lpstr>PowerPoint Presentation</vt:lpstr>
      <vt:lpstr>PowerPoint Presentation</vt:lpstr>
      <vt:lpstr>PowerPoint Presentation</vt:lpstr>
      <vt:lpstr>PowerPoint Presentation</vt:lpstr>
      <vt:lpstr>PowerPoint Presentation</vt:lpstr>
      <vt:lpstr>PowerPoint Presentation</vt:lpstr>
    </vt:vector>
  </TitlesOfParts>
  <Company>hak ian saja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dc:creator>
  <cp:lastModifiedBy>Untara</cp:lastModifiedBy>
  <cp:revision>27</cp:revision>
  <dcterms:created xsi:type="dcterms:W3CDTF">2005-08-26T05:16:25Z</dcterms:created>
  <dcterms:modified xsi:type="dcterms:W3CDTF">2017-12-17T10:40:12Z</dcterms:modified>
</cp:coreProperties>
</file>