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Verdana"/>
        <a:ea typeface="Verdana"/>
        <a:cs typeface="Verdana"/>
        <a:sym typeface="Verdana"/>
      </a:defRPr>
    </a:lvl1pPr>
    <a:lvl2pPr marL="0" marR="0" indent="45720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Verdana"/>
        <a:ea typeface="Verdana"/>
        <a:cs typeface="Verdana"/>
        <a:sym typeface="Verdana"/>
      </a:defRPr>
    </a:lvl2pPr>
    <a:lvl3pPr marL="0" marR="0" indent="91440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Verdana"/>
        <a:ea typeface="Verdana"/>
        <a:cs typeface="Verdana"/>
        <a:sym typeface="Verdana"/>
      </a:defRPr>
    </a:lvl3pPr>
    <a:lvl4pPr marL="0" marR="0" indent="137160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Verdana"/>
        <a:ea typeface="Verdana"/>
        <a:cs typeface="Verdana"/>
        <a:sym typeface="Verdana"/>
      </a:defRPr>
    </a:lvl4pPr>
    <a:lvl5pPr marL="0" marR="0" indent="182880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Verdana"/>
        <a:ea typeface="Verdana"/>
        <a:cs typeface="Verdana"/>
        <a:sym typeface="Verdana"/>
      </a:defRPr>
    </a:lvl5pPr>
    <a:lvl6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Verdana"/>
        <a:ea typeface="Verdana"/>
        <a:cs typeface="Verdana"/>
        <a:sym typeface="Verdana"/>
      </a:defRPr>
    </a:lvl6pPr>
    <a:lvl7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Verdana"/>
        <a:ea typeface="Verdana"/>
        <a:cs typeface="Verdana"/>
        <a:sym typeface="Verdana"/>
      </a:defRPr>
    </a:lvl7pPr>
    <a:lvl8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Verdana"/>
        <a:ea typeface="Verdana"/>
        <a:cs typeface="Verdana"/>
        <a:sym typeface="Verdana"/>
      </a:defRPr>
    </a:lvl8pPr>
    <a:lvl9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Verdana"/>
        <a:ea typeface="Verdana"/>
        <a:cs typeface="Verdana"/>
        <a:sym typeface="Verdana"/>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Verdana"/>
          <a:ea typeface="Verdana"/>
          <a:cs typeface="Verdana"/>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DDCC"/>
          </a:solidFill>
        </a:fill>
      </a:tcStyle>
    </a:wholeTbl>
    <a:band2H>
      <a:tcTxStyle/>
      <a:tcStyle>
        <a:tcBdr/>
        <a:fill>
          <a:solidFill>
            <a:srgbClr val="FFEFE7"/>
          </a:solidFill>
        </a:fill>
      </a:tcStyle>
    </a:band2H>
    <a:firstCol>
      <a:tcTxStyle b="on" i="off">
        <a:font>
          <a:latin typeface="Verdana"/>
          <a:ea typeface="Verdana"/>
          <a:cs typeface="Verdan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Verdana"/>
          <a:ea typeface="Verdana"/>
          <a:cs typeface="Verdana"/>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Verdana"/>
          <a:ea typeface="Verdana"/>
          <a:cs typeface="Verdan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Verdana"/>
          <a:ea typeface="Verdana"/>
          <a:cs typeface="Verdana"/>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
          <a:latin typeface="Verdana"/>
          <a:ea typeface="Verdana"/>
          <a:cs typeface="Verdan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Verdana"/>
          <a:ea typeface="Verdana"/>
          <a:cs typeface="Verdana"/>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Verdana"/>
          <a:ea typeface="Verdana"/>
          <a:cs typeface="Verdan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Verdana"/>
          <a:ea typeface="Verdana"/>
          <a:cs typeface="Verdana"/>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
          <a:latin typeface="Verdana"/>
          <a:ea typeface="Verdana"/>
          <a:cs typeface="Verdan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Verdana"/>
          <a:ea typeface="Verdana"/>
          <a:cs typeface="Verdana"/>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Verdana"/>
          <a:ea typeface="Verdana"/>
          <a:cs typeface="Verdan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Verdana"/>
          <a:ea typeface="Verdana"/>
          <a:cs typeface="Verdana"/>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
          <a:latin typeface="Verdana"/>
          <a:ea typeface="Verdana"/>
          <a:cs typeface="Verdan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Verdana"/>
          <a:ea typeface="Verdana"/>
          <a:cs typeface="Verdana"/>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Verdana"/>
          <a:ea typeface="Verdana"/>
          <a:cs typeface="Verdana"/>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Verdana"/>
          <a:ea typeface="Verdana"/>
          <a:cs typeface="Verdana"/>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
          <a:latin typeface="Verdana"/>
          <a:ea typeface="Verdana"/>
          <a:cs typeface="Verdan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Verdana"/>
          <a:ea typeface="Verdana"/>
          <a:cs typeface="Verdana"/>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Verdana"/>
          <a:ea typeface="Verdana"/>
          <a:cs typeface="Verdan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Verdana"/>
          <a:ea typeface="Verdana"/>
          <a:cs typeface="Verdana"/>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
          <a:latin typeface="Verdana"/>
          <a:ea typeface="Verdana"/>
          <a:cs typeface="Verdana"/>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Verdana"/>
          <a:ea typeface="Verdana"/>
          <a:cs typeface="Verdana"/>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Verdana"/>
          <a:ea typeface="Verdana"/>
          <a:cs typeface="Verdana"/>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4" name="Shape 74"/>
          <p:cNvSpPr>
            <a:spLocks noGrp="1" noRot="1" noChangeAspect="1"/>
          </p:cNvSpPr>
          <p:nvPr>
            <p:ph type="sldImg"/>
          </p:nvPr>
        </p:nvSpPr>
        <p:spPr>
          <a:xfrm>
            <a:off x="1143000" y="685800"/>
            <a:ext cx="4572000" cy="3429000"/>
          </a:xfrm>
          <a:prstGeom prst="rect">
            <a:avLst/>
          </a:prstGeom>
        </p:spPr>
        <p:txBody>
          <a:bodyPr/>
          <a:lstStyle/>
          <a:p>
            <a:endParaRPr/>
          </a:p>
        </p:txBody>
      </p:sp>
      <p:sp>
        <p:nvSpPr>
          <p:cNvPr id="75" name="Shape 75"/>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spcBef>
        <a:spcPts val="400"/>
      </a:spcBef>
      <a:defRPr sz="1200">
        <a:latin typeface="+mn-lt"/>
        <a:ea typeface="+mn-ea"/>
        <a:cs typeface="+mn-cs"/>
        <a:sym typeface="Times New Roman"/>
      </a:defRPr>
    </a:lvl1pPr>
    <a:lvl2pPr indent="228600" latinLnBrk="0">
      <a:spcBef>
        <a:spcPts val="400"/>
      </a:spcBef>
      <a:defRPr sz="1200">
        <a:latin typeface="+mn-lt"/>
        <a:ea typeface="+mn-ea"/>
        <a:cs typeface="+mn-cs"/>
        <a:sym typeface="Times New Roman"/>
      </a:defRPr>
    </a:lvl2pPr>
    <a:lvl3pPr indent="457200" latinLnBrk="0">
      <a:spcBef>
        <a:spcPts val="400"/>
      </a:spcBef>
      <a:defRPr sz="1200">
        <a:latin typeface="+mn-lt"/>
        <a:ea typeface="+mn-ea"/>
        <a:cs typeface="+mn-cs"/>
        <a:sym typeface="Times New Roman"/>
      </a:defRPr>
    </a:lvl3pPr>
    <a:lvl4pPr indent="685800" latinLnBrk="0">
      <a:spcBef>
        <a:spcPts val="400"/>
      </a:spcBef>
      <a:defRPr sz="1200">
        <a:latin typeface="+mn-lt"/>
        <a:ea typeface="+mn-ea"/>
        <a:cs typeface="+mn-cs"/>
        <a:sym typeface="Times New Roman"/>
      </a:defRPr>
    </a:lvl4pPr>
    <a:lvl5pPr indent="914400" latinLnBrk="0">
      <a:spcBef>
        <a:spcPts val="400"/>
      </a:spcBef>
      <a:defRPr sz="1200">
        <a:latin typeface="+mn-lt"/>
        <a:ea typeface="+mn-ea"/>
        <a:cs typeface="+mn-cs"/>
        <a:sym typeface="Times New Roman"/>
      </a:defRPr>
    </a:lvl5pPr>
    <a:lvl6pPr indent="1143000" latinLnBrk="0">
      <a:spcBef>
        <a:spcPts val="400"/>
      </a:spcBef>
      <a:defRPr sz="1200">
        <a:latin typeface="+mn-lt"/>
        <a:ea typeface="+mn-ea"/>
        <a:cs typeface="+mn-cs"/>
        <a:sym typeface="Times New Roman"/>
      </a:defRPr>
    </a:lvl6pPr>
    <a:lvl7pPr indent="1371600" latinLnBrk="0">
      <a:spcBef>
        <a:spcPts val="400"/>
      </a:spcBef>
      <a:defRPr sz="1200">
        <a:latin typeface="+mn-lt"/>
        <a:ea typeface="+mn-ea"/>
        <a:cs typeface="+mn-cs"/>
        <a:sym typeface="Times New Roman"/>
      </a:defRPr>
    </a:lvl7pPr>
    <a:lvl8pPr indent="1600200" latinLnBrk="0">
      <a:spcBef>
        <a:spcPts val="400"/>
      </a:spcBef>
      <a:defRPr sz="1200">
        <a:latin typeface="+mn-lt"/>
        <a:ea typeface="+mn-ea"/>
        <a:cs typeface="+mn-cs"/>
        <a:sym typeface="Times New Roman"/>
      </a:defRPr>
    </a:lvl8pPr>
    <a:lvl9pPr indent="1828800" latinLnBrk="0">
      <a:spcBef>
        <a:spcPts val="400"/>
      </a:spcBef>
      <a:defRPr sz="1200">
        <a:latin typeface="+mn-lt"/>
        <a:ea typeface="+mn-ea"/>
        <a:cs typeface="+mn-cs"/>
        <a:sym typeface="Times New Roman"/>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Default 0">
    <p:spTree>
      <p:nvGrpSpPr>
        <p:cNvPr id="1" name=""/>
        <p:cNvGrpSpPr/>
        <p:nvPr/>
      </p:nvGrpSpPr>
      <p:grpSpPr>
        <a:xfrm>
          <a:off x="0" y="0"/>
          <a:ext cx="0" cy="0"/>
          <a:chOff x="0" y="0"/>
          <a:chExt cx="0" cy="0"/>
        </a:xfrm>
      </p:grpSpPr>
      <p:sp>
        <p:nvSpPr>
          <p:cNvPr id="20" name="Slide Number"/>
          <p:cNvSpPr txBox="1">
            <a:spLocks noGrp="1"/>
          </p:cNvSpPr>
          <p:nvPr>
            <p:ph type="sldNum" sz="quarter" idx="2"/>
          </p:nvPr>
        </p:nvSpPr>
        <p:spPr>
          <a:xfrm>
            <a:off x="4419600" y="6172200"/>
            <a:ext cx="2133600" cy="368301"/>
          </a:xfrm>
          <a:prstGeom prst="rect">
            <a:avLst/>
          </a:prstGeom>
        </p:spPr>
        <p:txBody>
          <a:bodyPr/>
          <a:lstStyle>
            <a:lvl1pPr algn="r">
              <a:defRPr sz="1200"/>
            </a:lvl1p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2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28" name="Line"/>
          <p:cNvSpPr/>
          <p:nvPr/>
        </p:nvSpPr>
        <p:spPr>
          <a:xfrm>
            <a:off x="381000" y="836611"/>
            <a:ext cx="8382000" cy="1590"/>
          </a:xfrm>
          <a:prstGeom prst="line">
            <a:avLst/>
          </a:prstGeom>
          <a:ln w="25400">
            <a:solidFill>
              <a:schemeClr val="accent1"/>
            </a:solidFill>
          </a:ln>
          <a:effectLst>
            <a:outerShdw blurRad="38100" dist="20000" dir="5400000" rotWithShape="0">
              <a:srgbClr val="000000">
                <a:alpha val="37998"/>
              </a:srgbClr>
            </a:outerShdw>
          </a:effectLst>
        </p:spPr>
        <p:txBody>
          <a:bodyPr lIns="45719" rIns="45719"/>
          <a:lstStyle/>
          <a:p>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3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36" name="Line"/>
          <p:cNvSpPr/>
          <p:nvPr/>
        </p:nvSpPr>
        <p:spPr>
          <a:xfrm>
            <a:off x="381000" y="838199"/>
            <a:ext cx="8382000" cy="1590"/>
          </a:xfrm>
          <a:prstGeom prst="line">
            <a:avLst/>
          </a:prstGeom>
          <a:ln w="25400">
            <a:solidFill>
              <a:schemeClr val="accent1"/>
            </a:solidFill>
          </a:ln>
          <a:effectLst>
            <a:outerShdw blurRad="38100" dist="20000" dir="5400000" rotWithShape="0">
              <a:srgbClr val="000000">
                <a:alpha val="37998"/>
              </a:srgbClr>
            </a:outerShdw>
          </a:effectLst>
        </p:spPr>
        <p:txBody>
          <a:bodyPr lIns="45719" rIns="45719"/>
          <a:lstStyle/>
          <a:p>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4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44" name="Line"/>
          <p:cNvSpPr/>
          <p:nvPr/>
        </p:nvSpPr>
        <p:spPr>
          <a:xfrm>
            <a:off x="381000" y="836611"/>
            <a:ext cx="8382000" cy="1590"/>
          </a:xfrm>
          <a:prstGeom prst="line">
            <a:avLst/>
          </a:prstGeom>
          <a:ln w="25400">
            <a:solidFill>
              <a:schemeClr val="accent1"/>
            </a:solidFill>
          </a:ln>
          <a:effectLst>
            <a:outerShdw blurRad="38100" dist="20000" dir="5400000" rotWithShape="0">
              <a:srgbClr val="000000">
                <a:alpha val="37998"/>
              </a:srgbClr>
            </a:outerShdw>
          </a:effectLst>
        </p:spPr>
        <p:txBody>
          <a:bodyPr lIns="45719" rIns="45719"/>
          <a:lstStyle/>
          <a:p>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5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52" name="Line"/>
          <p:cNvSpPr/>
          <p:nvPr/>
        </p:nvSpPr>
        <p:spPr>
          <a:xfrm>
            <a:off x="381000" y="836611"/>
            <a:ext cx="8382000" cy="1590"/>
          </a:xfrm>
          <a:prstGeom prst="line">
            <a:avLst/>
          </a:prstGeom>
          <a:ln w="25400">
            <a:solidFill>
              <a:schemeClr val="accent1"/>
            </a:solidFill>
          </a:ln>
          <a:effectLst>
            <a:outerShdw blurRad="38100" dist="20000" dir="5400000" rotWithShape="0">
              <a:srgbClr val="000000">
                <a:alpha val="37998"/>
              </a:srgbClr>
            </a:outerShdw>
          </a:effectLst>
        </p:spPr>
        <p:txBody>
          <a:bodyPr lIns="45719" rIns="45719"/>
          <a:lstStyle/>
          <a:p>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5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60" name="Line"/>
          <p:cNvSpPr/>
          <p:nvPr/>
        </p:nvSpPr>
        <p:spPr>
          <a:xfrm>
            <a:off x="381000" y="836611"/>
            <a:ext cx="8382000" cy="1590"/>
          </a:xfrm>
          <a:prstGeom prst="line">
            <a:avLst/>
          </a:prstGeom>
          <a:ln w="25400">
            <a:solidFill>
              <a:schemeClr val="accent1"/>
            </a:solidFill>
          </a:ln>
          <a:effectLst>
            <a:outerShdw blurRad="38100" dist="20000" dir="5400000" rotWithShape="0">
              <a:srgbClr val="000000">
                <a:alpha val="37998"/>
              </a:srgbClr>
            </a:outerShdw>
          </a:effectLst>
        </p:spPr>
        <p:txBody>
          <a:bodyPr lIns="45719" rIns="45719"/>
          <a:lstStyle/>
          <a:p>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6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68" name="Line"/>
          <p:cNvSpPr/>
          <p:nvPr/>
        </p:nvSpPr>
        <p:spPr>
          <a:xfrm>
            <a:off x="381000" y="836611"/>
            <a:ext cx="8382000" cy="1590"/>
          </a:xfrm>
          <a:prstGeom prst="line">
            <a:avLst/>
          </a:prstGeom>
          <a:ln w="25400">
            <a:solidFill>
              <a:schemeClr val="accent1"/>
            </a:solidFill>
          </a:ln>
          <a:effectLst>
            <a:outerShdw blurRad="38100" dist="20000" dir="5400000" rotWithShape="0">
              <a:srgbClr val="000000">
                <a:alpha val="37998"/>
              </a:srgbClr>
            </a:outerShdw>
          </a:effectLst>
        </p:spPr>
        <p:txBody>
          <a:bodyPr lIns="45719" rIns="45719"/>
          <a:lstStyle/>
          <a:p>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p:cNvSpPr/>
          <p:nvPr/>
        </p:nvSpPr>
        <p:spPr>
          <a:xfrm>
            <a:off x="-1" y="6629400"/>
            <a:ext cx="9144002" cy="228600"/>
          </a:xfrm>
          <a:prstGeom prst="rect">
            <a:avLst/>
          </a:prstGeom>
          <a:solidFill>
            <a:schemeClr val="accent2"/>
          </a:solidFill>
          <a:ln w="12700">
            <a:miter lim="400000"/>
          </a:ln>
        </p:spPr>
        <p:txBody>
          <a:bodyPr lIns="45719" rIns="45719" anchor="ctr"/>
          <a:lstStyle/>
          <a:p>
            <a:pPr>
              <a:defRPr sz="1800"/>
            </a:pPr>
            <a:endParaRPr/>
          </a:p>
        </p:txBody>
      </p:sp>
      <p:sp>
        <p:nvSpPr>
          <p:cNvPr id="3" name="Copyright © 2010 Pearson Education, Inc."/>
          <p:cNvSpPr txBox="1"/>
          <p:nvPr/>
        </p:nvSpPr>
        <p:spPr>
          <a:xfrm>
            <a:off x="457200" y="6375035"/>
            <a:ext cx="5638800" cy="264255"/>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spAutoFit/>
          </a:bodyPr>
          <a:lstStyle>
            <a:lvl1pPr>
              <a:defRPr sz="1200">
                <a:latin typeface="Arial"/>
                <a:ea typeface="Arial"/>
                <a:cs typeface="Arial"/>
                <a:sym typeface="Arial"/>
              </a:defRPr>
            </a:lvl1pPr>
          </a:lstStyle>
          <a:p>
            <a:r>
              <a:t>Copyright © 2010 Pearson Education, Inc.</a:t>
            </a:r>
          </a:p>
        </p:txBody>
      </p:sp>
      <p:sp>
        <p:nvSpPr>
          <p:cNvPr id="4" name="Slide Number"/>
          <p:cNvSpPr txBox="1">
            <a:spLocks noGrp="1"/>
          </p:cNvSpPr>
          <p:nvPr>
            <p:ph type="sldNum" sz="quarter" idx="2"/>
          </p:nvPr>
        </p:nvSpPr>
        <p:spPr>
          <a:xfrm>
            <a:off x="6553200" y="6201092"/>
            <a:ext cx="436920" cy="459741"/>
          </a:xfrm>
          <a:prstGeom prst="rect">
            <a:avLst/>
          </a:prstGeom>
          <a:ln w="12700">
            <a:miter lim="400000"/>
          </a:ln>
        </p:spPr>
        <p:txBody>
          <a:bodyPr wrap="none" lIns="45719" rIns="45719" anchor="ctr">
            <a:spAutoFit/>
          </a:bodyPr>
          <a:lstStyle>
            <a:lvl1pPr>
              <a:defRPr>
                <a:latin typeface="Tahoma"/>
                <a:ea typeface="Tahoma"/>
                <a:cs typeface="Tahoma"/>
                <a:sym typeface="Tahoma"/>
              </a:defRPr>
            </a:lvl1pPr>
          </a:lstStyle>
          <a:p>
            <a:fld id="{86CB4B4D-7CA3-9044-876B-883B54F8677D}" type="slidenum">
              <a:t>‹#›</a:t>
            </a:fld>
            <a:endParaRPr/>
          </a:p>
        </p:txBody>
      </p:sp>
      <p:sp>
        <p:nvSpPr>
          <p:cNvPr id="5" name="Title Text"/>
          <p:cNvSpPr txBox="1">
            <a:spLocks noGrp="1"/>
          </p:cNvSpPr>
          <p:nvPr>
            <p:ph type="title"/>
          </p:nvPr>
        </p:nvSpPr>
        <p:spPr>
          <a:xfrm>
            <a:off x="457200" y="92074"/>
            <a:ext cx="8229600" cy="1508126"/>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lstStyle/>
          <a:p>
            <a:r>
              <a:t>Title Text</a:t>
            </a:r>
          </a:p>
        </p:txBody>
      </p:sp>
      <p:sp>
        <p:nvSpPr>
          <p:cNvPr id="6" name="Body Level One…"/>
          <p:cNvSpPr txBox="1">
            <a:spLocks noGrp="1"/>
          </p:cNvSpPr>
          <p:nvPr>
            <p:ph type="body" idx="1"/>
          </p:nvPr>
        </p:nvSpPr>
        <p:spPr>
          <a:xfrm>
            <a:off x="457200" y="1600200"/>
            <a:ext cx="8229600" cy="5257800"/>
          </a:xfrm>
          <a:prstGeom prst="rect">
            <a:avLst/>
          </a:prstGeom>
          <a:ln w="12700">
            <a:miter lim="400000"/>
          </a:ln>
          <a:extLst>
            <a:ext uri="{C572A759-6A51-4108-AA02-DFA0A04FC94B}">
              <ma14:wrappingTextBoxFlag xmlns:ma14="http://schemas.microsoft.com/office/mac/drawingml/2011/main" xmlns="" val="1"/>
            </a:ext>
          </a:extLst>
        </p:spPr>
        <p:txBody>
          <a:bodyPr lIns="45719" rIns="45719"/>
          <a:lstStyle/>
          <a:p>
            <a:r>
              <a:t>Body Level One</a:t>
            </a:r>
          </a:p>
          <a:p>
            <a:pPr lvl="1"/>
            <a:r>
              <a:t>Body Level Two</a:t>
            </a:r>
          </a:p>
          <a:p>
            <a:pPr lvl="2"/>
            <a:r>
              <a:t>Body Level Three</a:t>
            </a:r>
          </a:p>
          <a:p>
            <a:pPr lvl="3"/>
            <a:r>
              <a:t>Body Level Four</a:t>
            </a:r>
          </a:p>
          <a:p>
            <a:pPr lvl="4"/>
            <a:r>
              <a:t>Body Level Five</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transition spd="med"/>
  <p:txStyles>
    <p:titleStyle>
      <a:lvl1pPr marL="0" marR="0" indent="0" algn="l" defTabSz="914400" rtl="0" latinLnBrk="0">
        <a:lnSpc>
          <a:spcPct val="100000"/>
        </a:lnSpc>
        <a:spcBef>
          <a:spcPts val="0"/>
        </a:spcBef>
        <a:spcAft>
          <a:spcPts val="0"/>
        </a:spcAft>
        <a:buClrTx/>
        <a:buSzTx/>
        <a:buFontTx/>
        <a:buNone/>
        <a:tabLst/>
        <a:defRPr sz="2400" b="0" i="0" u="none" strike="noStrike" cap="none" spc="0" baseline="0">
          <a:ln>
            <a:noFill/>
          </a:ln>
          <a:solidFill>
            <a:srgbClr val="000000"/>
          </a:solidFill>
          <a:uFillTx/>
          <a:latin typeface="Verdana"/>
          <a:ea typeface="Verdana"/>
          <a:cs typeface="Verdana"/>
          <a:sym typeface="Verdana"/>
        </a:defRPr>
      </a:lvl1pPr>
      <a:lvl2pPr marL="0" marR="0" indent="0" algn="l" defTabSz="914400" rtl="0" latinLnBrk="0">
        <a:lnSpc>
          <a:spcPct val="100000"/>
        </a:lnSpc>
        <a:spcBef>
          <a:spcPts val="0"/>
        </a:spcBef>
        <a:spcAft>
          <a:spcPts val="0"/>
        </a:spcAft>
        <a:buClrTx/>
        <a:buSzTx/>
        <a:buFontTx/>
        <a:buNone/>
        <a:tabLst/>
        <a:defRPr sz="2400" b="0" i="0" u="none" strike="noStrike" cap="none" spc="0" baseline="0">
          <a:ln>
            <a:noFill/>
          </a:ln>
          <a:solidFill>
            <a:srgbClr val="000000"/>
          </a:solidFill>
          <a:uFillTx/>
          <a:latin typeface="Verdana"/>
          <a:ea typeface="Verdana"/>
          <a:cs typeface="Verdana"/>
          <a:sym typeface="Verdana"/>
        </a:defRPr>
      </a:lvl2pPr>
      <a:lvl3pPr marL="0" marR="0" indent="0" algn="l" defTabSz="914400" rtl="0" latinLnBrk="0">
        <a:lnSpc>
          <a:spcPct val="100000"/>
        </a:lnSpc>
        <a:spcBef>
          <a:spcPts val="0"/>
        </a:spcBef>
        <a:spcAft>
          <a:spcPts val="0"/>
        </a:spcAft>
        <a:buClrTx/>
        <a:buSzTx/>
        <a:buFontTx/>
        <a:buNone/>
        <a:tabLst/>
        <a:defRPr sz="2400" b="0" i="0" u="none" strike="noStrike" cap="none" spc="0" baseline="0">
          <a:ln>
            <a:noFill/>
          </a:ln>
          <a:solidFill>
            <a:srgbClr val="000000"/>
          </a:solidFill>
          <a:uFillTx/>
          <a:latin typeface="Verdana"/>
          <a:ea typeface="Verdana"/>
          <a:cs typeface="Verdana"/>
          <a:sym typeface="Verdana"/>
        </a:defRPr>
      </a:lvl3pPr>
      <a:lvl4pPr marL="0" marR="0" indent="0" algn="l" defTabSz="914400" rtl="0" latinLnBrk="0">
        <a:lnSpc>
          <a:spcPct val="100000"/>
        </a:lnSpc>
        <a:spcBef>
          <a:spcPts val="0"/>
        </a:spcBef>
        <a:spcAft>
          <a:spcPts val="0"/>
        </a:spcAft>
        <a:buClrTx/>
        <a:buSzTx/>
        <a:buFontTx/>
        <a:buNone/>
        <a:tabLst/>
        <a:defRPr sz="2400" b="0" i="0" u="none" strike="noStrike" cap="none" spc="0" baseline="0">
          <a:ln>
            <a:noFill/>
          </a:ln>
          <a:solidFill>
            <a:srgbClr val="000000"/>
          </a:solidFill>
          <a:uFillTx/>
          <a:latin typeface="Verdana"/>
          <a:ea typeface="Verdana"/>
          <a:cs typeface="Verdana"/>
          <a:sym typeface="Verdana"/>
        </a:defRPr>
      </a:lvl4pPr>
      <a:lvl5pPr marL="0" marR="0" indent="0" algn="l" defTabSz="914400" rtl="0" latinLnBrk="0">
        <a:lnSpc>
          <a:spcPct val="100000"/>
        </a:lnSpc>
        <a:spcBef>
          <a:spcPts val="0"/>
        </a:spcBef>
        <a:spcAft>
          <a:spcPts val="0"/>
        </a:spcAft>
        <a:buClrTx/>
        <a:buSzTx/>
        <a:buFontTx/>
        <a:buNone/>
        <a:tabLst/>
        <a:defRPr sz="2400" b="0" i="0" u="none" strike="noStrike" cap="none" spc="0" baseline="0">
          <a:ln>
            <a:noFill/>
          </a:ln>
          <a:solidFill>
            <a:srgbClr val="000000"/>
          </a:solidFill>
          <a:uFillTx/>
          <a:latin typeface="Verdana"/>
          <a:ea typeface="Verdana"/>
          <a:cs typeface="Verdana"/>
          <a:sym typeface="Verdana"/>
        </a:defRPr>
      </a:lvl5pPr>
      <a:lvl6pPr marL="0" marR="0" indent="457200" algn="l" defTabSz="914400" rtl="0" latinLnBrk="0">
        <a:lnSpc>
          <a:spcPct val="100000"/>
        </a:lnSpc>
        <a:spcBef>
          <a:spcPts val="0"/>
        </a:spcBef>
        <a:spcAft>
          <a:spcPts val="0"/>
        </a:spcAft>
        <a:buClrTx/>
        <a:buSzTx/>
        <a:buFontTx/>
        <a:buNone/>
        <a:tabLst/>
        <a:defRPr sz="2400" b="0" i="0" u="none" strike="noStrike" cap="none" spc="0" baseline="0">
          <a:ln>
            <a:noFill/>
          </a:ln>
          <a:solidFill>
            <a:srgbClr val="000000"/>
          </a:solidFill>
          <a:uFillTx/>
          <a:latin typeface="Verdana"/>
          <a:ea typeface="Verdana"/>
          <a:cs typeface="Verdana"/>
          <a:sym typeface="Verdana"/>
        </a:defRPr>
      </a:lvl6pPr>
      <a:lvl7pPr marL="0" marR="0" indent="914400" algn="l" defTabSz="914400" rtl="0" latinLnBrk="0">
        <a:lnSpc>
          <a:spcPct val="100000"/>
        </a:lnSpc>
        <a:spcBef>
          <a:spcPts val="0"/>
        </a:spcBef>
        <a:spcAft>
          <a:spcPts val="0"/>
        </a:spcAft>
        <a:buClrTx/>
        <a:buSzTx/>
        <a:buFontTx/>
        <a:buNone/>
        <a:tabLst/>
        <a:defRPr sz="2400" b="0" i="0" u="none" strike="noStrike" cap="none" spc="0" baseline="0">
          <a:ln>
            <a:noFill/>
          </a:ln>
          <a:solidFill>
            <a:srgbClr val="000000"/>
          </a:solidFill>
          <a:uFillTx/>
          <a:latin typeface="Verdana"/>
          <a:ea typeface="Verdana"/>
          <a:cs typeface="Verdana"/>
          <a:sym typeface="Verdana"/>
        </a:defRPr>
      </a:lvl7pPr>
      <a:lvl8pPr marL="0" marR="0" indent="1371600" algn="l" defTabSz="914400" rtl="0" latinLnBrk="0">
        <a:lnSpc>
          <a:spcPct val="100000"/>
        </a:lnSpc>
        <a:spcBef>
          <a:spcPts val="0"/>
        </a:spcBef>
        <a:spcAft>
          <a:spcPts val="0"/>
        </a:spcAft>
        <a:buClrTx/>
        <a:buSzTx/>
        <a:buFontTx/>
        <a:buNone/>
        <a:tabLst/>
        <a:defRPr sz="2400" b="0" i="0" u="none" strike="noStrike" cap="none" spc="0" baseline="0">
          <a:ln>
            <a:noFill/>
          </a:ln>
          <a:solidFill>
            <a:srgbClr val="000000"/>
          </a:solidFill>
          <a:uFillTx/>
          <a:latin typeface="Verdana"/>
          <a:ea typeface="Verdana"/>
          <a:cs typeface="Verdana"/>
          <a:sym typeface="Verdana"/>
        </a:defRPr>
      </a:lvl8pPr>
      <a:lvl9pPr marL="0" marR="0" indent="1828800" algn="l" defTabSz="914400" rtl="0" latinLnBrk="0">
        <a:lnSpc>
          <a:spcPct val="100000"/>
        </a:lnSpc>
        <a:spcBef>
          <a:spcPts val="0"/>
        </a:spcBef>
        <a:spcAft>
          <a:spcPts val="0"/>
        </a:spcAft>
        <a:buClrTx/>
        <a:buSzTx/>
        <a:buFontTx/>
        <a:buNone/>
        <a:tabLst/>
        <a:defRPr sz="2400" b="0" i="0" u="none" strike="noStrike" cap="none" spc="0" baseline="0">
          <a:ln>
            <a:noFill/>
          </a:ln>
          <a:solidFill>
            <a:srgbClr val="000000"/>
          </a:solidFill>
          <a:uFillTx/>
          <a:latin typeface="Verdana"/>
          <a:ea typeface="Verdana"/>
          <a:cs typeface="Verdana"/>
          <a:sym typeface="Verdana"/>
        </a:defRPr>
      </a:lvl9pPr>
    </p:titleStyle>
    <p:bodyStyle>
      <a:lvl1pPr marL="342900" marR="0" indent="-342900" algn="l" defTabSz="914400" rtl="0" latinLnBrk="0">
        <a:lnSpc>
          <a:spcPct val="100000"/>
        </a:lnSpc>
        <a:spcBef>
          <a:spcPts val="500"/>
        </a:spcBef>
        <a:spcAft>
          <a:spcPts val="0"/>
        </a:spcAft>
        <a:buClrTx/>
        <a:buSzPct val="100000"/>
        <a:buFontTx/>
        <a:buChar char="•"/>
        <a:tabLst/>
        <a:defRPr sz="2400" b="0" i="0" u="none" strike="noStrike" cap="none" spc="0" baseline="0">
          <a:ln>
            <a:noFill/>
          </a:ln>
          <a:solidFill>
            <a:srgbClr val="000000"/>
          </a:solidFill>
          <a:uFillTx/>
          <a:latin typeface="Verdana"/>
          <a:ea typeface="Verdana"/>
          <a:cs typeface="Verdana"/>
          <a:sym typeface="Verdana"/>
        </a:defRPr>
      </a:lvl1pPr>
      <a:lvl2pPr marL="800100" marR="0" indent="-342900" algn="l" defTabSz="914400" rtl="0" latinLnBrk="0">
        <a:lnSpc>
          <a:spcPct val="100000"/>
        </a:lnSpc>
        <a:spcBef>
          <a:spcPts val="500"/>
        </a:spcBef>
        <a:spcAft>
          <a:spcPts val="0"/>
        </a:spcAft>
        <a:buClrTx/>
        <a:buSzPct val="100000"/>
        <a:buFontTx/>
        <a:buChar char="•"/>
        <a:tabLst/>
        <a:defRPr sz="2400" b="0" i="0" u="none" strike="noStrike" cap="none" spc="0" baseline="0">
          <a:ln>
            <a:noFill/>
          </a:ln>
          <a:solidFill>
            <a:srgbClr val="000000"/>
          </a:solidFill>
          <a:uFillTx/>
          <a:latin typeface="Verdana"/>
          <a:ea typeface="Verdana"/>
          <a:cs typeface="Verdana"/>
          <a:sym typeface="Verdana"/>
        </a:defRPr>
      </a:lvl2pPr>
      <a:lvl3pPr marL="1143000" marR="0" indent="-228600" algn="l" defTabSz="914400" rtl="0" latinLnBrk="0">
        <a:lnSpc>
          <a:spcPct val="100000"/>
        </a:lnSpc>
        <a:spcBef>
          <a:spcPts val="500"/>
        </a:spcBef>
        <a:spcAft>
          <a:spcPts val="0"/>
        </a:spcAft>
        <a:buClrTx/>
        <a:buSzPct val="100000"/>
        <a:buFontTx/>
        <a:buChar char="•"/>
        <a:tabLst/>
        <a:defRPr sz="2400" b="0" i="0" u="none" strike="noStrike" cap="none" spc="0" baseline="0">
          <a:ln>
            <a:noFill/>
          </a:ln>
          <a:solidFill>
            <a:srgbClr val="000000"/>
          </a:solidFill>
          <a:uFillTx/>
          <a:latin typeface="Verdana"/>
          <a:ea typeface="Verdana"/>
          <a:cs typeface="Verdana"/>
          <a:sym typeface="Verdana"/>
        </a:defRPr>
      </a:lvl3pPr>
      <a:lvl4pPr marL="1714500" marR="0" indent="-342900" algn="l" defTabSz="914400" rtl="0" latinLnBrk="0">
        <a:lnSpc>
          <a:spcPct val="100000"/>
        </a:lnSpc>
        <a:spcBef>
          <a:spcPts val="500"/>
        </a:spcBef>
        <a:spcAft>
          <a:spcPts val="0"/>
        </a:spcAft>
        <a:buClrTx/>
        <a:buSzPct val="100000"/>
        <a:buFontTx/>
        <a:buChar char="•"/>
        <a:tabLst/>
        <a:defRPr sz="2400" b="0" i="0" u="none" strike="noStrike" cap="none" spc="0" baseline="0">
          <a:ln>
            <a:noFill/>
          </a:ln>
          <a:solidFill>
            <a:srgbClr val="000000"/>
          </a:solidFill>
          <a:uFillTx/>
          <a:latin typeface="Verdana"/>
          <a:ea typeface="Verdana"/>
          <a:cs typeface="Verdana"/>
          <a:sym typeface="Verdana"/>
        </a:defRPr>
      </a:lvl4pPr>
      <a:lvl5pPr marL="2133600" marR="0" indent="-304800" algn="l" defTabSz="914400" rtl="0" latinLnBrk="0">
        <a:lnSpc>
          <a:spcPct val="100000"/>
        </a:lnSpc>
        <a:spcBef>
          <a:spcPts val="500"/>
        </a:spcBef>
        <a:spcAft>
          <a:spcPts val="0"/>
        </a:spcAft>
        <a:buClrTx/>
        <a:buSzPct val="100000"/>
        <a:buFontTx/>
        <a:buChar char="•"/>
        <a:tabLst/>
        <a:defRPr sz="2400" b="0" i="0" u="none" strike="noStrike" cap="none" spc="0" baseline="0">
          <a:ln>
            <a:noFill/>
          </a:ln>
          <a:solidFill>
            <a:srgbClr val="000000"/>
          </a:solidFill>
          <a:uFillTx/>
          <a:latin typeface="Verdana"/>
          <a:ea typeface="Verdana"/>
          <a:cs typeface="Verdana"/>
          <a:sym typeface="Verdana"/>
        </a:defRPr>
      </a:lvl5pPr>
      <a:lvl6pPr marL="2590800" marR="0" indent="-304800" algn="l" defTabSz="914400" rtl="0" latinLnBrk="0">
        <a:lnSpc>
          <a:spcPct val="100000"/>
        </a:lnSpc>
        <a:spcBef>
          <a:spcPts val="500"/>
        </a:spcBef>
        <a:spcAft>
          <a:spcPts val="0"/>
        </a:spcAft>
        <a:buClrTx/>
        <a:buSzPct val="100000"/>
        <a:buFontTx/>
        <a:buChar char=""/>
        <a:tabLst/>
        <a:defRPr sz="2400" b="0" i="0" u="none" strike="noStrike" cap="none" spc="0" baseline="0">
          <a:ln>
            <a:noFill/>
          </a:ln>
          <a:solidFill>
            <a:srgbClr val="000000"/>
          </a:solidFill>
          <a:uFillTx/>
          <a:latin typeface="Verdana"/>
          <a:ea typeface="Verdana"/>
          <a:cs typeface="Verdana"/>
          <a:sym typeface="Verdana"/>
        </a:defRPr>
      </a:lvl6pPr>
      <a:lvl7pPr marL="3048000" marR="0" indent="-304800" algn="l" defTabSz="914400" rtl="0" latinLnBrk="0">
        <a:lnSpc>
          <a:spcPct val="100000"/>
        </a:lnSpc>
        <a:spcBef>
          <a:spcPts val="500"/>
        </a:spcBef>
        <a:spcAft>
          <a:spcPts val="0"/>
        </a:spcAft>
        <a:buClrTx/>
        <a:buSzPct val="100000"/>
        <a:buFontTx/>
        <a:buChar char=""/>
        <a:tabLst/>
        <a:defRPr sz="2400" b="0" i="0" u="none" strike="noStrike" cap="none" spc="0" baseline="0">
          <a:ln>
            <a:noFill/>
          </a:ln>
          <a:solidFill>
            <a:srgbClr val="000000"/>
          </a:solidFill>
          <a:uFillTx/>
          <a:latin typeface="Verdana"/>
          <a:ea typeface="Verdana"/>
          <a:cs typeface="Verdana"/>
          <a:sym typeface="Verdana"/>
        </a:defRPr>
      </a:lvl7pPr>
      <a:lvl8pPr marL="3505200" marR="0" indent="-304800" algn="l" defTabSz="914400" rtl="0" latinLnBrk="0">
        <a:lnSpc>
          <a:spcPct val="100000"/>
        </a:lnSpc>
        <a:spcBef>
          <a:spcPts val="500"/>
        </a:spcBef>
        <a:spcAft>
          <a:spcPts val="0"/>
        </a:spcAft>
        <a:buClrTx/>
        <a:buSzPct val="100000"/>
        <a:buFontTx/>
        <a:buChar char=""/>
        <a:tabLst/>
        <a:defRPr sz="2400" b="0" i="0" u="none" strike="noStrike" cap="none" spc="0" baseline="0">
          <a:ln>
            <a:noFill/>
          </a:ln>
          <a:solidFill>
            <a:srgbClr val="000000"/>
          </a:solidFill>
          <a:uFillTx/>
          <a:latin typeface="Verdana"/>
          <a:ea typeface="Verdana"/>
          <a:cs typeface="Verdana"/>
          <a:sym typeface="Verdana"/>
        </a:defRPr>
      </a:lvl8pPr>
      <a:lvl9pPr marL="3962400" marR="0" indent="-304800" algn="l" defTabSz="914400" rtl="0" latinLnBrk="0">
        <a:lnSpc>
          <a:spcPct val="100000"/>
        </a:lnSpc>
        <a:spcBef>
          <a:spcPts val="500"/>
        </a:spcBef>
        <a:spcAft>
          <a:spcPts val="0"/>
        </a:spcAft>
        <a:buClrTx/>
        <a:buSzPct val="100000"/>
        <a:buFontTx/>
        <a:buChar char=""/>
        <a:tabLst/>
        <a:defRPr sz="2400" b="0" i="0" u="none" strike="noStrike" cap="none" spc="0" baseline="0">
          <a:ln>
            <a:noFill/>
          </a:ln>
          <a:solidFill>
            <a:srgbClr val="000000"/>
          </a:solidFill>
          <a:uFillTx/>
          <a:latin typeface="Verdana"/>
          <a:ea typeface="Verdana"/>
          <a:cs typeface="Verdana"/>
          <a:sym typeface="Verdana"/>
        </a:defRPr>
      </a:lvl9pPr>
    </p:bodyStyle>
    <p:otherStyle>
      <a:lvl1pPr marL="0" marR="0" indent="0" algn="l" defTabSz="9144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Tahoma"/>
        </a:defRPr>
      </a:lvl1pPr>
      <a:lvl2pPr marL="0" marR="0" indent="457200" algn="l" defTabSz="9144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Tahoma"/>
        </a:defRPr>
      </a:lvl2pPr>
      <a:lvl3pPr marL="0" marR="0" indent="914400" algn="l" defTabSz="9144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Tahoma"/>
        </a:defRPr>
      </a:lvl3pPr>
      <a:lvl4pPr marL="0" marR="0" indent="1371600" algn="l" defTabSz="9144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Tahoma"/>
        </a:defRPr>
      </a:lvl4pPr>
      <a:lvl5pPr marL="0" marR="0" indent="1828800" algn="l" defTabSz="9144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Tahoma"/>
        </a:defRPr>
      </a:lvl5pPr>
      <a:lvl6pPr marL="0" marR="0" indent="0" algn="l" defTabSz="9144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Tahoma"/>
        </a:defRPr>
      </a:lvl6pPr>
      <a:lvl7pPr marL="0" marR="0" indent="0" algn="l" defTabSz="9144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Tahoma"/>
        </a:defRPr>
      </a:lvl7pPr>
      <a:lvl8pPr marL="0" marR="0" indent="0" algn="l" defTabSz="9144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Tahoma"/>
        </a:defRPr>
      </a:lvl8pPr>
      <a:lvl9pPr marL="0" marR="0" indent="0" algn="l" defTabSz="9144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Tahoma"/>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Chapter Eleven"/>
          <p:cNvSpPr txBox="1">
            <a:spLocks noGrp="1"/>
          </p:cNvSpPr>
          <p:nvPr>
            <p:ph type="title" idx="4294967295"/>
          </p:nvPr>
        </p:nvSpPr>
        <p:spPr>
          <a:xfrm>
            <a:off x="304800" y="228600"/>
            <a:ext cx="4343400" cy="609600"/>
          </a:xfrm>
          <a:prstGeom prst="rect">
            <a:avLst/>
          </a:prstGeom>
        </p:spPr>
        <p:txBody>
          <a:bodyPr anchor="t">
            <a:normAutofit/>
          </a:bodyPr>
          <a:lstStyle>
            <a:lvl1pPr>
              <a:defRPr b="1">
                <a:solidFill>
                  <a:srgbClr val="E57300"/>
                </a:solidFill>
              </a:defRPr>
            </a:lvl1pPr>
          </a:lstStyle>
          <a:p>
            <a:r>
              <a:t>Chapter Eleven</a:t>
            </a:r>
          </a:p>
        </p:txBody>
      </p:sp>
      <p:sp>
        <p:nvSpPr>
          <p:cNvPr id="78" name="Sampling:        Design and Procedures"/>
          <p:cNvSpPr txBox="1">
            <a:spLocks noGrp="1"/>
          </p:cNvSpPr>
          <p:nvPr>
            <p:ph type="body" sz="quarter" idx="4294967295"/>
          </p:nvPr>
        </p:nvSpPr>
        <p:spPr>
          <a:xfrm>
            <a:off x="-533400" y="2438400"/>
            <a:ext cx="5257800" cy="1066800"/>
          </a:xfrm>
          <a:prstGeom prst="rect">
            <a:avLst/>
          </a:prstGeom>
        </p:spPr>
        <p:txBody>
          <a:bodyPr>
            <a:normAutofit/>
          </a:bodyPr>
          <a:lstStyle/>
          <a:p>
            <a:pPr marL="0" indent="0">
              <a:spcBef>
                <a:spcPts val="600"/>
              </a:spcBef>
              <a:buSzTx/>
              <a:buNone/>
              <a:defRPr sz="2800">
                <a:solidFill>
                  <a:srgbClr val="994D00"/>
                </a:solidFill>
              </a:defRPr>
            </a:pPr>
            <a:r>
              <a:t>		Sampling:</a:t>
            </a:r>
            <a:br/>
            <a:r>
              <a:t>       Design and Procedures</a:t>
            </a:r>
          </a:p>
        </p:txBody>
      </p:sp>
      <p:sp>
        <p:nvSpPr>
          <p:cNvPr id="79" name="Copyright © 2010 Pearson Education, Inc."/>
          <p:cNvSpPr txBox="1"/>
          <p:nvPr/>
        </p:nvSpPr>
        <p:spPr>
          <a:xfrm>
            <a:off x="0" y="6324600"/>
            <a:ext cx="5562600" cy="264255"/>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1200">
                <a:latin typeface="Arial"/>
                <a:ea typeface="Arial"/>
                <a:cs typeface="Arial"/>
                <a:sym typeface="Arial"/>
              </a:defRPr>
            </a:lvl1pPr>
          </a:lstStyle>
          <a:p>
            <a:r>
              <a:t>   Copyright © 2010 Pearson Education, Inc.</a:t>
            </a:r>
          </a:p>
        </p:txBody>
      </p:sp>
      <p:sp>
        <p:nvSpPr>
          <p:cNvPr id="80" name="Slide Number"/>
          <p:cNvSpPr txBox="1">
            <a:spLocks noGrp="1"/>
          </p:cNvSpPr>
          <p:nvPr>
            <p:ph type="sldNum" sz="quarter" idx="4294967295"/>
          </p:nvPr>
        </p:nvSpPr>
        <p:spPr>
          <a:xfrm>
            <a:off x="8485772" y="6324600"/>
            <a:ext cx="201029" cy="281940"/>
          </a:xfrm>
          <a:prstGeom prst="rect">
            <a:avLst/>
          </a:prstGeom>
          <a:extLst>
            <a:ext uri="{C572A759-6A51-4108-AA02-DFA0A04FC94B}">
              <ma14:wrappingTextBoxFlag xmlns:ma14="http://schemas.microsoft.com/office/mac/drawingml/2011/main" xmlns="" val="1"/>
            </a:ext>
          </a:extLst>
        </p:spPr>
        <p:txBody>
          <a:bodyPr anchor="t"/>
          <a:lstStyle>
            <a:lvl1pPr algn="r">
              <a:spcBef>
                <a:spcPts val="700"/>
              </a:spcBef>
              <a:defRPr sz="1200">
                <a:solidFill>
                  <a:srgbClr val="7F7F7F"/>
                </a:solidFill>
                <a:latin typeface="Verdana"/>
                <a:ea typeface="Verdana"/>
                <a:cs typeface="Verdana"/>
                <a:sym typeface="Verdana"/>
              </a:defRPr>
            </a:lvl1pPr>
          </a:lstStyle>
          <a:p>
            <a:fld id="{86CB4B4D-7CA3-9044-876B-883B54F8677D}" type="slidenum">
              <a:t>1</a:t>
            </a:fld>
            <a:endParaRPr/>
          </a:p>
        </p:txBody>
      </p:sp>
      <p:sp>
        <p:nvSpPr>
          <p:cNvPr id="81" name="Line"/>
          <p:cNvSpPr/>
          <p:nvPr/>
        </p:nvSpPr>
        <p:spPr>
          <a:xfrm>
            <a:off x="304800" y="838200"/>
            <a:ext cx="8534400" cy="1587"/>
          </a:xfrm>
          <a:prstGeom prst="line">
            <a:avLst/>
          </a:prstGeom>
          <a:ln w="25400">
            <a:solidFill>
              <a:schemeClr val="accent1"/>
            </a:solidFill>
          </a:ln>
          <a:effectLst>
            <a:outerShdw blurRad="38100" dist="20000" dir="5400000" rotWithShape="0">
              <a:srgbClr val="000000">
                <a:alpha val="37998"/>
              </a:srgbClr>
            </a:outerShdw>
          </a:effectLst>
        </p:spPr>
        <p:txBody>
          <a:bodyPr lIns="45719" rIns="45719"/>
          <a:lstStyle/>
          <a:p>
            <a:endParaRPr/>
          </a:p>
        </p:txBody>
      </p:sp>
      <p:sp>
        <p:nvSpPr>
          <p:cNvPr id="82" name="Rectangle"/>
          <p:cNvSpPr/>
          <p:nvPr/>
        </p:nvSpPr>
        <p:spPr>
          <a:xfrm>
            <a:off x="-1" y="6629400"/>
            <a:ext cx="9144002" cy="228600"/>
          </a:xfrm>
          <a:prstGeom prst="rect">
            <a:avLst/>
          </a:prstGeom>
          <a:solidFill>
            <a:schemeClr val="accent2"/>
          </a:solidFill>
          <a:ln w="12700">
            <a:miter lim="400000"/>
          </a:ln>
        </p:spPr>
        <p:txBody>
          <a:bodyPr lIns="45719" rIns="45719" anchor="ctr"/>
          <a:lstStyle/>
          <a:p>
            <a:pPr>
              <a:defRPr sz="1800"/>
            </a:pPr>
            <a:endParaRPr/>
          </a:p>
        </p:txBody>
      </p:sp>
      <p:pic>
        <p:nvPicPr>
          <p:cNvPr id="83" name="image.png" descr="image.png"/>
          <p:cNvPicPr>
            <a:picLocks noChangeAspect="1"/>
          </p:cNvPicPr>
          <p:nvPr/>
        </p:nvPicPr>
        <p:blipFill>
          <a:blip r:embed="rId2">
            <a:extLst/>
          </a:blip>
          <a:stretch>
            <a:fillRect/>
          </a:stretch>
        </p:blipFill>
        <p:spPr>
          <a:xfrm>
            <a:off x="5029200" y="1143000"/>
            <a:ext cx="3841750" cy="5080000"/>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iterate>
                                    <p:tmAbs val="0"/>
                                  </p:iterate>
                                  <p:childTnLst>
                                    <p:set>
                                      <p:cBhvr>
                                        <p:cTn id="6" fill="hold"/>
                                        <p:tgtEl>
                                          <p:spTgt spid="77"/>
                                        </p:tgtEl>
                                        <p:attrNameLst>
                                          <p:attrName>style.visibility</p:attrName>
                                        </p:attrNameLst>
                                      </p:cBhvr>
                                      <p:to>
                                        <p:strVal val="visible"/>
                                      </p:to>
                                    </p:set>
                                    <p:anim calcmode="lin" valueType="num">
                                      <p:cBhvr>
                                        <p:cTn id="7" dur="500" fill="hold"/>
                                        <p:tgtEl>
                                          <p:spTgt spid="77"/>
                                        </p:tgtEl>
                                        <p:attrNameLst>
                                          <p:attrName>ppt_x</p:attrName>
                                        </p:attrNameLst>
                                      </p:cBhvr>
                                      <p:tavLst>
                                        <p:tav tm="0">
                                          <p:val>
                                            <p:strVal val="0-#ppt_w/2"/>
                                          </p:val>
                                        </p:tav>
                                        <p:tav tm="100000">
                                          <p:val>
                                            <p:strVal val="#ppt_x"/>
                                          </p:val>
                                        </p:tav>
                                      </p:tavLst>
                                    </p:anim>
                                    <p:anim calcmode="lin" valueType="num">
                                      <p:cBhvr>
                                        <p:cTn id="8" dur="500" fill="hold"/>
                                        <p:tgtEl>
                                          <p:spTgt spid="7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iterate>
                                    <p:tmAbs val="0"/>
                                  </p:iterate>
                                  <p:childTnLst>
                                    <p:set>
                                      <p:cBhvr>
                                        <p:cTn id="11" fill="hold"/>
                                        <p:tgtEl>
                                          <p:spTgt spid="78"/>
                                        </p:tgtEl>
                                        <p:attrNameLst>
                                          <p:attrName>style.visibility</p:attrName>
                                        </p:attrNameLst>
                                      </p:cBhvr>
                                      <p:to>
                                        <p:strVal val="visible"/>
                                      </p:to>
                                    </p:set>
                                    <p:anim calcmode="lin" valueType="num">
                                      <p:cBhvr>
                                        <p:cTn id="12" dur="500" fill="hold"/>
                                        <p:tgtEl>
                                          <p:spTgt spid="78"/>
                                        </p:tgtEl>
                                        <p:attrNameLst>
                                          <p:attrName>ppt_x</p:attrName>
                                        </p:attrNameLst>
                                      </p:cBhvr>
                                      <p:tavLst>
                                        <p:tav tm="0">
                                          <p:val>
                                            <p:strVal val="0-#ppt_w/2"/>
                                          </p:val>
                                        </p:tav>
                                        <p:tav tm="100000">
                                          <p:val>
                                            <p:strVal val="#ppt_x"/>
                                          </p:val>
                                        </p:tav>
                                      </p:tavLst>
                                    </p:anim>
                                    <p:anim calcmode="lin" valueType="num">
                                      <p:cBhvr>
                                        <p:cTn id="13" dur="500" fill="hold"/>
                                        <p:tgtEl>
                                          <p:spTgt spid="7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animBg="1" advAuto="0"/>
      <p:bldP spid="78" grpId="0" animBg="1" advAuto="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 name="Slide Number"/>
          <p:cNvSpPr txBox="1">
            <a:spLocks noGrp="1"/>
          </p:cNvSpPr>
          <p:nvPr>
            <p:ph type="sldNum" sz="quarter" idx="2"/>
          </p:nvPr>
        </p:nvSpPr>
        <p:spPr>
          <a:xfrm>
            <a:off x="8388885" y="6289992"/>
            <a:ext cx="297915" cy="281941"/>
          </a:xfrm>
          <a:prstGeom prst="rect">
            <a:avLst/>
          </a:prstGeom>
          <a:extLst>
            <a:ext uri="{C572A759-6A51-4108-AA02-DFA0A04FC94B}">
              <ma14:wrappingTextBoxFlag xmlns:ma14="http://schemas.microsoft.com/office/mac/drawingml/2011/main" xmlns="" val="1"/>
            </a:ext>
          </a:extLst>
        </p:spPr>
        <p:txBody>
          <a:bodyPr/>
          <a:lstStyle>
            <a:lvl1pPr algn="r">
              <a:defRPr sz="1200">
                <a:solidFill>
                  <a:srgbClr val="898989"/>
                </a:solidFill>
                <a:latin typeface="Verdana"/>
                <a:ea typeface="Verdana"/>
                <a:cs typeface="Verdana"/>
                <a:sym typeface="Verdana"/>
              </a:defRPr>
            </a:lvl1pPr>
          </a:lstStyle>
          <a:p>
            <a:fld id="{86CB4B4D-7CA3-9044-876B-883B54F8677D}" type="slidenum">
              <a:t>10</a:t>
            </a:fld>
            <a:endParaRPr/>
          </a:p>
        </p:txBody>
      </p:sp>
      <p:sp>
        <p:nvSpPr>
          <p:cNvPr id="192" name="4. Nonprobability Sampling - Judgmental Sampling"/>
          <p:cNvSpPr txBox="1">
            <a:spLocks noGrp="1"/>
          </p:cNvSpPr>
          <p:nvPr>
            <p:ph type="title" idx="4294967295"/>
          </p:nvPr>
        </p:nvSpPr>
        <p:spPr>
          <a:xfrm>
            <a:off x="457200" y="0"/>
            <a:ext cx="7793038" cy="733425"/>
          </a:xfrm>
          <a:prstGeom prst="rect">
            <a:avLst/>
          </a:prstGeom>
        </p:spPr>
        <p:txBody>
          <a:bodyPr anchor="t">
            <a:normAutofit/>
          </a:bodyPr>
          <a:lstStyle>
            <a:lvl1pPr defTabSz="813816">
              <a:defRPr sz="2136" b="1">
                <a:solidFill>
                  <a:srgbClr val="E57300"/>
                </a:solidFill>
              </a:defRPr>
            </a:lvl1pPr>
          </a:lstStyle>
          <a:p>
            <a:r>
              <a:t>4. Nonprobability Sampling - Judgmental Sampling</a:t>
            </a:r>
          </a:p>
        </p:txBody>
      </p:sp>
      <p:sp>
        <p:nvSpPr>
          <p:cNvPr id="193" name="Judgmental sampling is a form of nonprobability sampling in which the population elements are selected based on the judgment of the researcher.…"/>
          <p:cNvSpPr txBox="1">
            <a:spLocks noGrp="1"/>
          </p:cNvSpPr>
          <p:nvPr>
            <p:ph type="body" idx="4294967295"/>
          </p:nvPr>
        </p:nvSpPr>
        <p:spPr>
          <a:xfrm>
            <a:off x="533400" y="1103312"/>
            <a:ext cx="8001000" cy="4764088"/>
          </a:xfrm>
          <a:prstGeom prst="rect">
            <a:avLst/>
          </a:prstGeom>
        </p:spPr>
        <p:txBody>
          <a:bodyPr>
            <a:normAutofit/>
          </a:bodyPr>
          <a:lstStyle/>
          <a:p>
            <a:pPr>
              <a:spcBef>
                <a:spcPts val="600"/>
              </a:spcBef>
              <a:buSzTx/>
              <a:buNone/>
              <a:defRPr b="1">
                <a:solidFill>
                  <a:srgbClr val="800080"/>
                </a:solidFill>
              </a:defRPr>
            </a:pPr>
            <a:r>
              <a:t>Judgmental sampling</a:t>
            </a:r>
            <a:r>
              <a:rPr b="0"/>
              <a:t> </a:t>
            </a:r>
            <a:r>
              <a:rPr b="0">
                <a:solidFill>
                  <a:srgbClr val="994D00"/>
                </a:solidFill>
              </a:rPr>
              <a:t>is a form of nonprobability sampling in which the population elements are selected based on the </a:t>
            </a:r>
            <a:r>
              <a:rPr>
                <a:solidFill>
                  <a:srgbClr val="994D00"/>
                </a:solidFill>
              </a:rPr>
              <a:t>judgment</a:t>
            </a:r>
            <a:r>
              <a:rPr b="0">
                <a:solidFill>
                  <a:srgbClr val="994D00"/>
                </a:solidFill>
              </a:rPr>
              <a:t> of the researcher. </a:t>
            </a:r>
            <a:endParaRPr>
              <a:solidFill>
                <a:srgbClr val="994D00"/>
              </a:solidFill>
            </a:endParaRPr>
          </a:p>
          <a:p>
            <a:pPr>
              <a:spcBef>
                <a:spcPts val="600"/>
              </a:spcBef>
              <a:buSzTx/>
              <a:buNone/>
              <a:defRPr>
                <a:solidFill>
                  <a:srgbClr val="994D00"/>
                </a:solidFill>
              </a:defRPr>
            </a:pPr>
            <a:r>
              <a:t>	</a:t>
            </a:r>
          </a:p>
          <a:p>
            <a:pPr>
              <a:spcBef>
                <a:spcPts val="600"/>
              </a:spcBef>
              <a:buSzTx/>
              <a:buNone/>
              <a:defRPr>
                <a:solidFill>
                  <a:srgbClr val="994D00"/>
                </a:solidFill>
              </a:defRPr>
            </a:pPr>
            <a:r>
              <a:t>Examples:  </a:t>
            </a:r>
          </a:p>
          <a:p>
            <a:pPr marL="742950" lvl="1" indent="-285750">
              <a:spcBef>
                <a:spcPts val="600"/>
              </a:spcBef>
              <a:buClr>
                <a:srgbClr val="CC0000"/>
              </a:buClr>
              <a:defRPr>
                <a:solidFill>
                  <a:srgbClr val="994D00"/>
                </a:solidFill>
              </a:defRPr>
            </a:pPr>
            <a:r>
              <a:t>Test markets. </a:t>
            </a:r>
          </a:p>
          <a:p>
            <a:pPr lvl="2">
              <a:spcBef>
                <a:spcPts val="600"/>
              </a:spcBef>
              <a:buClr>
                <a:srgbClr val="CC0000"/>
              </a:buClr>
              <a:defRPr>
                <a:solidFill>
                  <a:srgbClr val="994D00"/>
                </a:solidFill>
              </a:defRPr>
            </a:pPr>
            <a:r>
              <a:t>e.g. Columbus, OH</a:t>
            </a:r>
          </a:p>
          <a:p>
            <a:pPr marL="742950" lvl="1" indent="-285750">
              <a:spcBef>
                <a:spcPts val="600"/>
              </a:spcBef>
              <a:buClr>
                <a:srgbClr val="CC0000"/>
              </a:buClr>
              <a:defRPr>
                <a:solidFill>
                  <a:srgbClr val="994D00"/>
                </a:solidFill>
              </a:defRPr>
            </a:pPr>
            <a:r>
              <a:t>Bellwether precincts (precincts that indicate broader trends) selected in voting behavior research.</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iterate>
                                    <p:tmAbs val="0"/>
                                  </p:iterate>
                                  <p:childTnLst>
                                    <p:set>
                                      <p:cBhvr>
                                        <p:cTn id="6" fill="hold"/>
                                        <p:tgtEl>
                                          <p:spTgt spid="192"/>
                                        </p:tgtEl>
                                        <p:attrNameLst>
                                          <p:attrName>style.visibility</p:attrName>
                                        </p:attrNameLst>
                                      </p:cBhvr>
                                      <p:to>
                                        <p:strVal val="visible"/>
                                      </p:to>
                                    </p:set>
                                    <p:anim calcmode="lin" valueType="num">
                                      <p:cBhvr>
                                        <p:cTn id="7" dur="500" fill="hold"/>
                                        <p:tgtEl>
                                          <p:spTgt spid="192"/>
                                        </p:tgtEl>
                                        <p:attrNameLst>
                                          <p:attrName>ppt_x</p:attrName>
                                        </p:attrNameLst>
                                      </p:cBhvr>
                                      <p:tavLst>
                                        <p:tav tm="0">
                                          <p:val>
                                            <p:strVal val="0-#ppt_w/2"/>
                                          </p:val>
                                        </p:tav>
                                        <p:tav tm="100000">
                                          <p:val>
                                            <p:strVal val="#ppt_x"/>
                                          </p:val>
                                        </p:tav>
                                      </p:tavLst>
                                    </p:anim>
                                    <p:anim calcmode="lin" valueType="num">
                                      <p:cBhvr>
                                        <p:cTn id="8" dur="500" fill="hold"/>
                                        <p:tgtEl>
                                          <p:spTgt spid="19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iterate>
                                    <p:tmAbs val="0"/>
                                  </p:iterate>
                                  <p:childTnLst>
                                    <p:set>
                                      <p:cBhvr>
                                        <p:cTn id="11" fill="hold"/>
                                        <p:tgtEl>
                                          <p:spTgt spid="193"/>
                                        </p:tgtEl>
                                        <p:attrNameLst>
                                          <p:attrName>style.visibility</p:attrName>
                                        </p:attrNameLst>
                                      </p:cBhvr>
                                      <p:to>
                                        <p:strVal val="visible"/>
                                      </p:to>
                                    </p:set>
                                    <p:anim calcmode="lin" valueType="num">
                                      <p:cBhvr>
                                        <p:cTn id="12" dur="500" fill="hold"/>
                                        <p:tgtEl>
                                          <p:spTgt spid="193"/>
                                        </p:tgtEl>
                                        <p:attrNameLst>
                                          <p:attrName>ppt_x</p:attrName>
                                        </p:attrNameLst>
                                      </p:cBhvr>
                                      <p:tavLst>
                                        <p:tav tm="0">
                                          <p:val>
                                            <p:strVal val="0-#ppt_w/2"/>
                                          </p:val>
                                        </p:tav>
                                        <p:tav tm="100000">
                                          <p:val>
                                            <p:strVal val="#ppt_x"/>
                                          </p:val>
                                        </p:tav>
                                      </p:tavLst>
                                    </p:anim>
                                    <p:anim calcmode="lin" valueType="num">
                                      <p:cBhvr>
                                        <p:cTn id="13" dur="500" fill="hold"/>
                                        <p:tgtEl>
                                          <p:spTgt spid="19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 grpId="0" animBg="1" advAuto="0"/>
      <p:bldP spid="193" grpId="0" animBg="1" advAuto="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 name="Slide Number"/>
          <p:cNvSpPr txBox="1">
            <a:spLocks noGrp="1"/>
          </p:cNvSpPr>
          <p:nvPr>
            <p:ph type="sldNum" sz="quarter" idx="2"/>
          </p:nvPr>
        </p:nvSpPr>
        <p:spPr>
          <a:xfrm>
            <a:off x="8388885" y="6289992"/>
            <a:ext cx="297915" cy="281941"/>
          </a:xfrm>
          <a:prstGeom prst="rect">
            <a:avLst/>
          </a:prstGeom>
          <a:extLst>
            <a:ext uri="{C572A759-6A51-4108-AA02-DFA0A04FC94B}">
              <ma14:wrappingTextBoxFlag xmlns:ma14="http://schemas.microsoft.com/office/mac/drawingml/2011/main" xmlns="" val="1"/>
            </a:ext>
          </a:extLst>
        </p:spPr>
        <p:txBody>
          <a:bodyPr/>
          <a:lstStyle>
            <a:lvl1pPr algn="r">
              <a:defRPr sz="1200">
                <a:solidFill>
                  <a:srgbClr val="898989"/>
                </a:solidFill>
                <a:latin typeface="Verdana"/>
                <a:ea typeface="Verdana"/>
                <a:cs typeface="Verdana"/>
                <a:sym typeface="Verdana"/>
              </a:defRPr>
            </a:lvl1pPr>
          </a:lstStyle>
          <a:p>
            <a:fld id="{86CB4B4D-7CA3-9044-876B-883B54F8677D}" type="slidenum">
              <a:t>11</a:t>
            </a:fld>
            <a:endParaRPr/>
          </a:p>
        </p:txBody>
      </p:sp>
      <p:sp>
        <p:nvSpPr>
          <p:cNvPr id="196" name="4. Nonprobability Sampling - Quota Sampling"/>
          <p:cNvSpPr txBox="1">
            <a:spLocks noGrp="1"/>
          </p:cNvSpPr>
          <p:nvPr>
            <p:ph type="title" idx="4294967295"/>
          </p:nvPr>
        </p:nvSpPr>
        <p:spPr>
          <a:xfrm>
            <a:off x="436562" y="0"/>
            <a:ext cx="7793038" cy="733425"/>
          </a:xfrm>
          <a:prstGeom prst="rect">
            <a:avLst/>
          </a:prstGeom>
        </p:spPr>
        <p:txBody>
          <a:bodyPr anchor="t">
            <a:normAutofit/>
          </a:bodyPr>
          <a:lstStyle>
            <a:lvl1pPr defTabSz="905255">
              <a:defRPr sz="2376" b="1">
                <a:solidFill>
                  <a:srgbClr val="E57300"/>
                </a:solidFill>
              </a:defRPr>
            </a:lvl1pPr>
          </a:lstStyle>
          <a:p>
            <a:r>
              <a:t>4. Nonprobability Sampling - Quota Sampling</a:t>
            </a:r>
          </a:p>
        </p:txBody>
      </p:sp>
      <p:sp>
        <p:nvSpPr>
          <p:cNvPr id="197" name="Quota sampling may be viewed as two-stage restricted judgmental sampling.…"/>
          <p:cNvSpPr txBox="1">
            <a:spLocks noGrp="1"/>
          </p:cNvSpPr>
          <p:nvPr>
            <p:ph type="body" idx="4294967295"/>
          </p:nvPr>
        </p:nvSpPr>
        <p:spPr>
          <a:xfrm>
            <a:off x="342900" y="990600"/>
            <a:ext cx="8343900" cy="5068888"/>
          </a:xfrm>
          <a:prstGeom prst="rect">
            <a:avLst/>
          </a:prstGeom>
        </p:spPr>
        <p:txBody>
          <a:bodyPr>
            <a:normAutofit/>
          </a:bodyPr>
          <a:lstStyle/>
          <a:p>
            <a:pPr>
              <a:lnSpc>
                <a:spcPct val="90000"/>
              </a:lnSpc>
              <a:buSzTx/>
              <a:buNone/>
              <a:defRPr sz="2000" b="1"/>
            </a:pPr>
            <a:r>
              <a:t>	</a:t>
            </a:r>
            <a:r>
              <a:rPr sz="2400">
                <a:solidFill>
                  <a:srgbClr val="800080"/>
                </a:solidFill>
              </a:rPr>
              <a:t>Quota sampling</a:t>
            </a:r>
            <a:r>
              <a:rPr sz="2400" b="0"/>
              <a:t> </a:t>
            </a:r>
            <a:r>
              <a:rPr sz="2400" b="0">
                <a:solidFill>
                  <a:srgbClr val="994D00"/>
                </a:solidFill>
              </a:rPr>
              <a:t>may be viewed as two-stage restricted judgmental sampling.  </a:t>
            </a:r>
            <a:endParaRPr>
              <a:solidFill>
                <a:srgbClr val="994D00"/>
              </a:solidFill>
            </a:endParaRPr>
          </a:p>
          <a:p>
            <a:pPr marL="914400" lvl="1" indent="-457200">
              <a:lnSpc>
                <a:spcPct val="90000"/>
              </a:lnSpc>
              <a:spcBef>
                <a:spcPts val="0"/>
              </a:spcBef>
              <a:buClr>
                <a:srgbClr val="CC0000"/>
              </a:buClr>
              <a:buAutoNum type="arabicPeriod"/>
              <a:defRPr>
                <a:solidFill>
                  <a:srgbClr val="994D00"/>
                </a:solidFill>
              </a:defRPr>
            </a:pPr>
            <a:r>
              <a:t>The first stage consists of developing </a:t>
            </a:r>
            <a:r>
              <a:rPr b="1"/>
              <a:t>quotas of population elements</a:t>
            </a:r>
            <a:r>
              <a:t>.  </a:t>
            </a:r>
          </a:p>
          <a:p>
            <a:pPr marL="914400" lvl="1" indent="-457200">
              <a:lnSpc>
                <a:spcPct val="90000"/>
              </a:lnSpc>
              <a:spcBef>
                <a:spcPts val="0"/>
              </a:spcBef>
              <a:buClr>
                <a:srgbClr val="CC0000"/>
              </a:buClr>
              <a:buAutoNum type="arabicPeriod"/>
              <a:defRPr>
                <a:solidFill>
                  <a:srgbClr val="994D00"/>
                </a:solidFill>
              </a:defRPr>
            </a:pPr>
            <a:r>
              <a:t>In the second stage, sample elements are selected based on convenience or judgment.</a:t>
            </a:r>
          </a:p>
          <a:p>
            <a:pPr marL="457200" lvl="1" indent="0">
              <a:lnSpc>
                <a:spcPct val="90000"/>
              </a:lnSpc>
              <a:spcBef>
                <a:spcPts val="0"/>
              </a:spcBef>
              <a:buSzTx/>
              <a:buNone/>
              <a:defRPr sz="2000">
                <a:solidFill>
                  <a:srgbClr val="CC0000"/>
                </a:solidFill>
              </a:defRPr>
            </a:pPr>
            <a:endParaRPr/>
          </a:p>
          <a:p>
            <a:pPr marL="457200" lvl="1" indent="0">
              <a:lnSpc>
                <a:spcPct val="90000"/>
              </a:lnSpc>
              <a:spcBef>
                <a:spcPts val="0"/>
              </a:spcBef>
              <a:buSzTx/>
              <a:buNone/>
              <a:defRPr sz="2000">
                <a:solidFill>
                  <a:srgbClr val="CC0000"/>
                </a:solidFill>
              </a:defRPr>
            </a:pPr>
            <a:r>
              <a:t>		</a:t>
            </a:r>
            <a:r>
              <a:rPr sz="1800" b="1">
                <a:solidFill>
                  <a:srgbClr val="800080"/>
                </a:solidFill>
              </a:rPr>
              <a:t>Quota</a:t>
            </a:r>
            <a:r>
              <a:rPr sz="1800"/>
              <a:t>		</a:t>
            </a:r>
            <a:r>
              <a:rPr sz="1800" b="1">
                <a:solidFill>
                  <a:srgbClr val="800080"/>
                </a:solidFill>
              </a:rPr>
              <a:t>Population		Sample</a:t>
            </a:r>
            <a:br>
              <a:rPr sz="1800" b="1">
                <a:solidFill>
                  <a:srgbClr val="800080"/>
                </a:solidFill>
              </a:rPr>
            </a:br>
            <a:r>
              <a:rPr sz="1800" b="1">
                <a:solidFill>
                  <a:srgbClr val="800080"/>
                </a:solidFill>
              </a:rPr>
              <a:t>	</a:t>
            </a:r>
            <a:r>
              <a:rPr sz="1800" b="1" u="sng">
                <a:solidFill>
                  <a:srgbClr val="800080"/>
                </a:solidFill>
              </a:rPr>
              <a:t>Variable</a:t>
            </a:r>
            <a:r>
              <a:rPr sz="1800" b="1">
                <a:solidFill>
                  <a:srgbClr val="800080"/>
                </a:solidFill>
              </a:rPr>
              <a:t>	</a:t>
            </a:r>
            <a:r>
              <a:rPr sz="1800" b="1" u="sng">
                <a:solidFill>
                  <a:srgbClr val="800080"/>
                </a:solidFill>
              </a:rPr>
              <a:t>composition</a:t>
            </a:r>
            <a:r>
              <a:rPr sz="1800" b="1">
                <a:solidFill>
                  <a:srgbClr val="800080"/>
                </a:solidFill>
              </a:rPr>
              <a:t>		</a:t>
            </a:r>
            <a:r>
              <a:rPr sz="1800" b="1" u="sng">
                <a:solidFill>
                  <a:srgbClr val="800080"/>
                </a:solidFill>
              </a:rPr>
              <a:t>composition</a:t>
            </a:r>
          </a:p>
          <a:p>
            <a:pPr marL="457200" lvl="1" indent="0">
              <a:lnSpc>
                <a:spcPct val="90000"/>
              </a:lnSpc>
              <a:spcBef>
                <a:spcPts val="0"/>
              </a:spcBef>
              <a:buSzTx/>
              <a:buNone/>
              <a:defRPr sz="1800" b="1">
                <a:solidFill>
                  <a:srgbClr val="800080"/>
                </a:solidFill>
              </a:defRPr>
            </a:pPr>
            <a:r>
              <a:t>				</a:t>
            </a:r>
            <a:r>
              <a:rPr u="sng"/>
              <a:t>319m. total</a:t>
            </a:r>
            <a:r>
              <a:t>		</a:t>
            </a:r>
            <a:r>
              <a:rPr u="sng"/>
              <a:t>1000 total</a:t>
            </a:r>
            <a:r>
              <a:rPr b="0">
                <a:solidFill>
                  <a:srgbClr val="CC0000"/>
                </a:solidFill>
              </a:rPr>
              <a:t>		</a:t>
            </a:r>
            <a:br>
              <a:rPr b="0">
                <a:solidFill>
                  <a:srgbClr val="CC0000"/>
                </a:solidFill>
              </a:rPr>
            </a:br>
            <a:r>
              <a:rPr b="0">
                <a:solidFill>
                  <a:srgbClr val="994D00"/>
                </a:solidFill>
              </a:rPr>
              <a:t>	</a:t>
            </a:r>
            <a:r>
              <a:rPr>
                <a:solidFill>
                  <a:srgbClr val="CC0000"/>
                </a:solidFill>
              </a:rPr>
              <a:t> Sex</a:t>
            </a:r>
            <a:r>
              <a:rPr b="0">
                <a:solidFill>
                  <a:srgbClr val="994D00"/>
                </a:solidFill>
              </a:rPr>
              <a:t>  		</a:t>
            </a:r>
            <a:r>
              <a:rPr>
                <a:solidFill>
                  <a:srgbClr val="CC0000"/>
                </a:solidFill>
              </a:rPr>
              <a:t>Percentage	Percentage	Number</a:t>
            </a:r>
            <a:br>
              <a:rPr>
                <a:solidFill>
                  <a:srgbClr val="CC0000"/>
                </a:solidFill>
              </a:rPr>
            </a:br>
            <a:br>
              <a:rPr>
                <a:solidFill>
                  <a:srgbClr val="CC0000"/>
                </a:solidFill>
              </a:rPr>
            </a:br>
            <a:r>
              <a:rPr b="0">
                <a:solidFill>
                  <a:srgbClr val="CC0000"/>
                </a:solidFill>
              </a:rPr>
              <a:t>  </a:t>
            </a:r>
            <a:r>
              <a:rPr b="0">
                <a:solidFill>
                  <a:srgbClr val="994D00"/>
                </a:solidFill>
              </a:rPr>
              <a:t>Male		48%		48%		480</a:t>
            </a:r>
            <a:br>
              <a:rPr b="0">
                <a:solidFill>
                  <a:srgbClr val="994D00"/>
                </a:solidFill>
              </a:rPr>
            </a:br>
            <a:r>
              <a:rPr b="0">
                <a:solidFill>
                  <a:srgbClr val="994D00"/>
                </a:solidFill>
              </a:rPr>
              <a:t>  Female		52%		52%		520</a:t>
            </a:r>
            <a:br>
              <a:rPr b="0">
                <a:solidFill>
                  <a:srgbClr val="994D00"/>
                </a:solidFill>
              </a:rPr>
            </a:br>
            <a:r>
              <a:rPr b="0">
                <a:solidFill>
                  <a:srgbClr val="994D00"/>
                </a:solidFill>
              </a:rPr>
              <a:t>			____		____		____</a:t>
            </a:r>
            <a:br>
              <a:rPr b="0">
                <a:solidFill>
                  <a:srgbClr val="994D00"/>
                </a:solidFill>
              </a:rPr>
            </a:br>
            <a:r>
              <a:rPr b="0">
                <a:solidFill>
                  <a:srgbClr val="994D00"/>
                </a:solidFill>
              </a:rPr>
              <a:t>			100%		100%		1000</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iterate>
                                    <p:tmAbs val="0"/>
                                  </p:iterate>
                                  <p:childTnLst>
                                    <p:set>
                                      <p:cBhvr>
                                        <p:cTn id="6" fill="hold"/>
                                        <p:tgtEl>
                                          <p:spTgt spid="196"/>
                                        </p:tgtEl>
                                        <p:attrNameLst>
                                          <p:attrName>style.visibility</p:attrName>
                                        </p:attrNameLst>
                                      </p:cBhvr>
                                      <p:to>
                                        <p:strVal val="visible"/>
                                      </p:to>
                                    </p:set>
                                    <p:anim calcmode="lin" valueType="num">
                                      <p:cBhvr>
                                        <p:cTn id="7" dur="500" fill="hold"/>
                                        <p:tgtEl>
                                          <p:spTgt spid="196"/>
                                        </p:tgtEl>
                                        <p:attrNameLst>
                                          <p:attrName>ppt_x</p:attrName>
                                        </p:attrNameLst>
                                      </p:cBhvr>
                                      <p:tavLst>
                                        <p:tav tm="0">
                                          <p:val>
                                            <p:strVal val="0-#ppt_w/2"/>
                                          </p:val>
                                        </p:tav>
                                        <p:tav tm="100000">
                                          <p:val>
                                            <p:strVal val="#ppt_x"/>
                                          </p:val>
                                        </p:tav>
                                      </p:tavLst>
                                    </p:anim>
                                    <p:anim calcmode="lin" valueType="num">
                                      <p:cBhvr>
                                        <p:cTn id="8" dur="500" fill="hold"/>
                                        <p:tgtEl>
                                          <p:spTgt spid="19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iterate>
                                    <p:tmAbs val="0"/>
                                  </p:iterate>
                                  <p:childTnLst>
                                    <p:set>
                                      <p:cBhvr>
                                        <p:cTn id="11" fill="hold"/>
                                        <p:tgtEl>
                                          <p:spTgt spid="197"/>
                                        </p:tgtEl>
                                        <p:attrNameLst>
                                          <p:attrName>style.visibility</p:attrName>
                                        </p:attrNameLst>
                                      </p:cBhvr>
                                      <p:to>
                                        <p:strVal val="visible"/>
                                      </p:to>
                                    </p:set>
                                    <p:anim calcmode="lin" valueType="num">
                                      <p:cBhvr>
                                        <p:cTn id="12" dur="500" fill="hold"/>
                                        <p:tgtEl>
                                          <p:spTgt spid="197"/>
                                        </p:tgtEl>
                                        <p:attrNameLst>
                                          <p:attrName>ppt_x</p:attrName>
                                        </p:attrNameLst>
                                      </p:cBhvr>
                                      <p:tavLst>
                                        <p:tav tm="0">
                                          <p:val>
                                            <p:strVal val="0-#ppt_w/2"/>
                                          </p:val>
                                        </p:tav>
                                        <p:tav tm="100000">
                                          <p:val>
                                            <p:strVal val="#ppt_x"/>
                                          </p:val>
                                        </p:tav>
                                      </p:tavLst>
                                    </p:anim>
                                    <p:anim calcmode="lin" valueType="num">
                                      <p:cBhvr>
                                        <p:cTn id="13" dur="500" fill="hold"/>
                                        <p:tgtEl>
                                          <p:spTgt spid="19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 grpId="0" animBg="1" advAuto="0"/>
      <p:bldP spid="197" grpId="0" animBg="1" advAuto="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 name="Slide Number"/>
          <p:cNvSpPr txBox="1">
            <a:spLocks noGrp="1"/>
          </p:cNvSpPr>
          <p:nvPr>
            <p:ph type="sldNum" sz="quarter" idx="2"/>
          </p:nvPr>
        </p:nvSpPr>
        <p:spPr>
          <a:xfrm>
            <a:off x="8388885" y="6289992"/>
            <a:ext cx="297915" cy="281941"/>
          </a:xfrm>
          <a:prstGeom prst="rect">
            <a:avLst/>
          </a:prstGeom>
          <a:extLst>
            <a:ext uri="{C572A759-6A51-4108-AA02-DFA0A04FC94B}">
              <ma14:wrappingTextBoxFlag xmlns:ma14="http://schemas.microsoft.com/office/mac/drawingml/2011/main" xmlns="" val="1"/>
            </a:ext>
          </a:extLst>
        </p:spPr>
        <p:txBody>
          <a:bodyPr/>
          <a:lstStyle>
            <a:lvl1pPr algn="r">
              <a:defRPr sz="1200">
                <a:solidFill>
                  <a:srgbClr val="898989"/>
                </a:solidFill>
                <a:latin typeface="Verdana"/>
                <a:ea typeface="Verdana"/>
                <a:cs typeface="Verdana"/>
                <a:sym typeface="Verdana"/>
              </a:defRPr>
            </a:lvl1pPr>
          </a:lstStyle>
          <a:p>
            <a:fld id="{86CB4B4D-7CA3-9044-876B-883B54F8677D}" type="slidenum">
              <a:t>12</a:t>
            </a:fld>
            <a:endParaRPr/>
          </a:p>
        </p:txBody>
      </p:sp>
      <p:sp>
        <p:nvSpPr>
          <p:cNvPr id="200" name="4. Nonprobability Sampling - Snowball Sampling"/>
          <p:cNvSpPr txBox="1">
            <a:spLocks noGrp="1"/>
          </p:cNvSpPr>
          <p:nvPr>
            <p:ph type="title" idx="4294967295"/>
          </p:nvPr>
        </p:nvSpPr>
        <p:spPr>
          <a:xfrm>
            <a:off x="457200" y="19050"/>
            <a:ext cx="7793038" cy="733425"/>
          </a:xfrm>
          <a:prstGeom prst="rect">
            <a:avLst/>
          </a:prstGeom>
        </p:spPr>
        <p:txBody>
          <a:bodyPr anchor="t">
            <a:normAutofit/>
          </a:bodyPr>
          <a:lstStyle>
            <a:lvl1pPr defTabSz="841247">
              <a:defRPr sz="2208" b="1">
                <a:solidFill>
                  <a:srgbClr val="E57300"/>
                </a:solidFill>
              </a:defRPr>
            </a:lvl1pPr>
          </a:lstStyle>
          <a:p>
            <a:r>
              <a:t>4. Nonprobability Sampling - Snowball Sampling</a:t>
            </a:r>
          </a:p>
        </p:txBody>
      </p:sp>
      <p:sp>
        <p:nvSpPr>
          <p:cNvPr id="201" name="In snowball sampling, an initial group of respondents is selected, usually at random.…"/>
          <p:cNvSpPr txBox="1">
            <a:spLocks noGrp="1"/>
          </p:cNvSpPr>
          <p:nvPr>
            <p:ph type="body" idx="4294967295"/>
          </p:nvPr>
        </p:nvSpPr>
        <p:spPr>
          <a:xfrm>
            <a:off x="533400" y="1143000"/>
            <a:ext cx="7912100" cy="3810000"/>
          </a:xfrm>
          <a:prstGeom prst="rect">
            <a:avLst/>
          </a:prstGeom>
        </p:spPr>
        <p:txBody>
          <a:bodyPr>
            <a:normAutofit/>
          </a:bodyPr>
          <a:lstStyle/>
          <a:p>
            <a:pPr>
              <a:spcBef>
                <a:spcPts val="1200"/>
              </a:spcBef>
              <a:buSzTx/>
              <a:buNone/>
            </a:pPr>
            <a:r>
              <a:t>	</a:t>
            </a:r>
            <a:r>
              <a:rPr>
                <a:solidFill>
                  <a:srgbClr val="994D00"/>
                </a:solidFill>
              </a:rPr>
              <a:t>In</a:t>
            </a:r>
            <a:r>
              <a:rPr>
                <a:solidFill>
                  <a:srgbClr val="CC0000"/>
                </a:solidFill>
              </a:rPr>
              <a:t> </a:t>
            </a:r>
            <a:r>
              <a:rPr b="1">
                <a:solidFill>
                  <a:srgbClr val="800080"/>
                </a:solidFill>
              </a:rPr>
              <a:t>snowball sampling</a:t>
            </a:r>
            <a:r>
              <a:rPr>
                <a:solidFill>
                  <a:srgbClr val="994D00"/>
                </a:solidFill>
              </a:rPr>
              <a:t>, an initial group of respondents is selected, usually at random.  </a:t>
            </a:r>
          </a:p>
          <a:p>
            <a:pPr marL="742950" lvl="1" indent="-285750">
              <a:spcBef>
                <a:spcPts val="1200"/>
              </a:spcBef>
              <a:buClr>
                <a:srgbClr val="CC0000"/>
              </a:buClr>
              <a:defRPr>
                <a:solidFill>
                  <a:srgbClr val="994D00"/>
                </a:solidFill>
              </a:defRPr>
            </a:pPr>
            <a:r>
              <a:t>After being interviewed, these respondents are asked to identify others who belong to the target population of interest.</a:t>
            </a:r>
            <a:endParaRPr sz="1800"/>
          </a:p>
          <a:p>
            <a:pPr marL="742950" lvl="1" indent="-285750">
              <a:spcBef>
                <a:spcPts val="1200"/>
              </a:spcBef>
              <a:buClr>
                <a:srgbClr val="CC0000"/>
              </a:buClr>
              <a:defRPr>
                <a:solidFill>
                  <a:srgbClr val="994D00"/>
                </a:solidFill>
              </a:defRPr>
            </a:pPr>
            <a:r>
              <a:t>Subsequent respondents are selected based on the referrals.</a:t>
            </a:r>
          </a:p>
        </p:txBody>
      </p:sp>
      <p:pic>
        <p:nvPicPr>
          <p:cNvPr id="202" name="https://emmaburnettx.files.wordpress.com/2012/04/snowball-sampling.jpg" descr="https://emmaburnettx.files.wordpress.com/2012/04/snowball-sampling.jpg"/>
          <p:cNvPicPr>
            <a:picLocks noChangeAspect="1"/>
          </p:cNvPicPr>
          <p:nvPr/>
        </p:nvPicPr>
        <p:blipFill>
          <a:blip r:embed="rId2">
            <a:extLst/>
          </a:blip>
          <a:stretch>
            <a:fillRect/>
          </a:stretch>
        </p:blipFill>
        <p:spPr>
          <a:xfrm>
            <a:off x="4419600" y="3962400"/>
            <a:ext cx="3505200" cy="2332038"/>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iterate>
                                    <p:tmAbs val="0"/>
                                  </p:iterate>
                                  <p:childTnLst>
                                    <p:set>
                                      <p:cBhvr>
                                        <p:cTn id="6" fill="hold"/>
                                        <p:tgtEl>
                                          <p:spTgt spid="200"/>
                                        </p:tgtEl>
                                        <p:attrNameLst>
                                          <p:attrName>style.visibility</p:attrName>
                                        </p:attrNameLst>
                                      </p:cBhvr>
                                      <p:to>
                                        <p:strVal val="visible"/>
                                      </p:to>
                                    </p:set>
                                    <p:anim calcmode="lin" valueType="num">
                                      <p:cBhvr>
                                        <p:cTn id="7" dur="500" fill="hold"/>
                                        <p:tgtEl>
                                          <p:spTgt spid="200"/>
                                        </p:tgtEl>
                                        <p:attrNameLst>
                                          <p:attrName>ppt_x</p:attrName>
                                        </p:attrNameLst>
                                      </p:cBhvr>
                                      <p:tavLst>
                                        <p:tav tm="0">
                                          <p:val>
                                            <p:strVal val="0-#ppt_w/2"/>
                                          </p:val>
                                        </p:tav>
                                        <p:tav tm="100000">
                                          <p:val>
                                            <p:strVal val="#ppt_x"/>
                                          </p:val>
                                        </p:tav>
                                      </p:tavLst>
                                    </p:anim>
                                    <p:anim calcmode="lin" valueType="num">
                                      <p:cBhvr>
                                        <p:cTn id="8" dur="500" fill="hold"/>
                                        <p:tgtEl>
                                          <p:spTgt spid="20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iterate>
                                    <p:tmAbs val="0"/>
                                  </p:iterate>
                                  <p:childTnLst>
                                    <p:set>
                                      <p:cBhvr>
                                        <p:cTn id="11" fill="hold"/>
                                        <p:tgtEl>
                                          <p:spTgt spid="201"/>
                                        </p:tgtEl>
                                        <p:attrNameLst>
                                          <p:attrName>style.visibility</p:attrName>
                                        </p:attrNameLst>
                                      </p:cBhvr>
                                      <p:to>
                                        <p:strVal val="visible"/>
                                      </p:to>
                                    </p:set>
                                    <p:anim calcmode="lin" valueType="num">
                                      <p:cBhvr>
                                        <p:cTn id="12" dur="500" fill="hold"/>
                                        <p:tgtEl>
                                          <p:spTgt spid="201"/>
                                        </p:tgtEl>
                                        <p:attrNameLst>
                                          <p:attrName>ppt_x</p:attrName>
                                        </p:attrNameLst>
                                      </p:cBhvr>
                                      <p:tavLst>
                                        <p:tav tm="0">
                                          <p:val>
                                            <p:strVal val="0-#ppt_w/2"/>
                                          </p:val>
                                        </p:tav>
                                        <p:tav tm="100000">
                                          <p:val>
                                            <p:strVal val="#ppt_x"/>
                                          </p:val>
                                        </p:tav>
                                      </p:tavLst>
                                    </p:anim>
                                    <p:anim calcmode="lin" valueType="num">
                                      <p:cBhvr>
                                        <p:cTn id="13" dur="500" fill="hold"/>
                                        <p:tgtEl>
                                          <p:spTgt spid="20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 grpId="0" animBg="1" advAuto="0"/>
      <p:bldP spid="201" grpId="0" animBg="1" advAuto="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 name="Slide Number"/>
          <p:cNvSpPr txBox="1">
            <a:spLocks noGrp="1"/>
          </p:cNvSpPr>
          <p:nvPr>
            <p:ph type="sldNum" sz="quarter" idx="2"/>
          </p:nvPr>
        </p:nvSpPr>
        <p:spPr>
          <a:xfrm>
            <a:off x="8388885" y="6289992"/>
            <a:ext cx="297915" cy="281941"/>
          </a:xfrm>
          <a:prstGeom prst="rect">
            <a:avLst/>
          </a:prstGeom>
          <a:extLst>
            <a:ext uri="{C572A759-6A51-4108-AA02-DFA0A04FC94B}">
              <ma14:wrappingTextBoxFlag xmlns:ma14="http://schemas.microsoft.com/office/mac/drawingml/2011/main" xmlns="" val="1"/>
            </a:ext>
          </a:extLst>
        </p:spPr>
        <p:txBody>
          <a:bodyPr/>
          <a:lstStyle>
            <a:lvl1pPr algn="r">
              <a:defRPr sz="1200">
                <a:solidFill>
                  <a:srgbClr val="898989"/>
                </a:solidFill>
                <a:latin typeface="Verdana"/>
                <a:ea typeface="Verdana"/>
                <a:cs typeface="Verdana"/>
                <a:sym typeface="Verdana"/>
              </a:defRPr>
            </a:lvl1pPr>
          </a:lstStyle>
          <a:p>
            <a:fld id="{86CB4B4D-7CA3-9044-876B-883B54F8677D}" type="slidenum">
              <a:t>13</a:t>
            </a:fld>
            <a:endParaRPr/>
          </a:p>
        </p:txBody>
      </p:sp>
      <p:sp>
        <p:nvSpPr>
          <p:cNvPr id="205" name="5. Probability Sampling –  Simple Random Sampling"/>
          <p:cNvSpPr txBox="1">
            <a:spLocks noGrp="1"/>
          </p:cNvSpPr>
          <p:nvPr>
            <p:ph type="title" idx="4294967295"/>
          </p:nvPr>
        </p:nvSpPr>
        <p:spPr>
          <a:xfrm>
            <a:off x="673100" y="0"/>
            <a:ext cx="7793038" cy="733425"/>
          </a:xfrm>
          <a:prstGeom prst="rect">
            <a:avLst/>
          </a:prstGeom>
        </p:spPr>
        <p:txBody>
          <a:bodyPr anchor="t">
            <a:normAutofit/>
          </a:bodyPr>
          <a:lstStyle/>
          <a:p>
            <a:pPr defTabSz="813816">
              <a:defRPr sz="2136" b="1">
                <a:solidFill>
                  <a:srgbClr val="E57300"/>
                </a:solidFill>
              </a:defRPr>
            </a:pPr>
            <a:r>
              <a:t>5. Probability Sampling – </a:t>
            </a:r>
            <a:br/>
            <a:r>
              <a:t>Simple Random Sampling</a:t>
            </a:r>
          </a:p>
        </p:txBody>
      </p:sp>
      <p:sp>
        <p:nvSpPr>
          <p:cNvPr id="206" name="Probability sampling techniques include:…"/>
          <p:cNvSpPr txBox="1">
            <a:spLocks noGrp="1"/>
          </p:cNvSpPr>
          <p:nvPr>
            <p:ph type="body" idx="4294967295"/>
          </p:nvPr>
        </p:nvSpPr>
        <p:spPr>
          <a:xfrm>
            <a:off x="533400" y="990600"/>
            <a:ext cx="6019800" cy="4535488"/>
          </a:xfrm>
          <a:prstGeom prst="rect">
            <a:avLst/>
          </a:prstGeom>
        </p:spPr>
        <p:txBody>
          <a:bodyPr>
            <a:normAutofit/>
          </a:bodyPr>
          <a:lstStyle/>
          <a:p>
            <a:pPr marL="0" indent="0">
              <a:spcBef>
                <a:spcPts val="0"/>
              </a:spcBef>
              <a:buSzTx/>
              <a:buNone/>
              <a:defRPr b="1">
                <a:solidFill>
                  <a:srgbClr val="800080"/>
                </a:solidFill>
              </a:defRPr>
            </a:pPr>
            <a:r>
              <a:t>Probability sampling </a:t>
            </a:r>
            <a:r>
              <a:rPr b="0">
                <a:solidFill>
                  <a:srgbClr val="994D00"/>
                </a:solidFill>
              </a:rPr>
              <a:t>techniques include:</a:t>
            </a:r>
            <a:endParaRPr>
              <a:solidFill>
                <a:srgbClr val="994D00"/>
              </a:solidFill>
            </a:endParaRPr>
          </a:p>
          <a:p>
            <a:pPr marL="0" indent="0">
              <a:spcBef>
                <a:spcPts val="0"/>
              </a:spcBef>
              <a:buClr>
                <a:srgbClr val="CC0000"/>
              </a:buClr>
              <a:defRPr b="1">
                <a:solidFill>
                  <a:srgbClr val="800080"/>
                </a:solidFill>
              </a:defRPr>
            </a:pPr>
            <a:r>
              <a:t>Simple random</a:t>
            </a:r>
            <a:r>
              <a:rPr b="0">
                <a:solidFill>
                  <a:srgbClr val="994D00"/>
                </a:solidFill>
              </a:rPr>
              <a:t>,</a:t>
            </a:r>
            <a:r>
              <a:t> systematic</a:t>
            </a:r>
            <a:r>
              <a:rPr b="0">
                <a:solidFill>
                  <a:srgbClr val="994D00"/>
                </a:solidFill>
              </a:rPr>
              <a:t>,</a:t>
            </a:r>
            <a:r>
              <a:t> stratified</a:t>
            </a:r>
            <a:r>
              <a:rPr b="0">
                <a:solidFill>
                  <a:srgbClr val="994D00"/>
                </a:solidFill>
              </a:rPr>
              <a:t>, and </a:t>
            </a:r>
            <a:r>
              <a:t>cluster sampling</a:t>
            </a:r>
          </a:p>
          <a:p>
            <a:pPr marL="0" indent="0">
              <a:spcBef>
                <a:spcPts val="0"/>
              </a:spcBef>
              <a:buSzTx/>
              <a:buNone/>
              <a:defRPr sz="1800" b="1">
                <a:solidFill>
                  <a:srgbClr val="800080"/>
                </a:solidFill>
              </a:defRPr>
            </a:pPr>
            <a:endParaRPr/>
          </a:p>
          <a:p>
            <a:pPr marL="0" indent="0">
              <a:spcBef>
                <a:spcPts val="0"/>
              </a:spcBef>
              <a:buSzTx/>
              <a:buNone/>
              <a:defRPr b="1">
                <a:solidFill>
                  <a:srgbClr val="800080"/>
                </a:solidFill>
              </a:defRPr>
            </a:pPr>
            <a:r>
              <a:t>Simple Random Sample:</a:t>
            </a:r>
          </a:p>
          <a:p>
            <a:pPr marL="0" indent="0">
              <a:spcBef>
                <a:spcPts val="0"/>
              </a:spcBef>
              <a:buClr>
                <a:srgbClr val="CC0000"/>
              </a:buClr>
              <a:defRPr>
                <a:solidFill>
                  <a:srgbClr val="994D00"/>
                </a:solidFill>
              </a:defRPr>
            </a:pPr>
            <a:r>
              <a:t>Each element in the population has a known and equal probability of selection. </a:t>
            </a:r>
          </a:p>
        </p:txBody>
      </p:sp>
      <p:pic>
        <p:nvPicPr>
          <p:cNvPr id="207" name="http://ccelearn.csus.edu/wasteclass/images/randomSampling.jpg" descr="http://ccelearn.csus.edu/wasteclass/images/randomSampling.jpg"/>
          <p:cNvPicPr>
            <a:picLocks noChangeAspect="1"/>
          </p:cNvPicPr>
          <p:nvPr/>
        </p:nvPicPr>
        <p:blipFill>
          <a:blip r:embed="rId2">
            <a:extLst/>
          </a:blip>
          <a:stretch>
            <a:fillRect/>
          </a:stretch>
        </p:blipFill>
        <p:spPr>
          <a:xfrm>
            <a:off x="6354762" y="1066800"/>
            <a:ext cx="2617788" cy="2895600"/>
          </a:xfrm>
          <a:prstGeom prst="rect">
            <a:avLst/>
          </a:prstGeom>
          <a:ln w="12700">
            <a:miter lim="400000"/>
          </a:ln>
        </p:spPr>
      </p:pic>
      <p:sp>
        <p:nvSpPr>
          <p:cNvPr id="208" name="This implies that every element is selected independently of every other element."/>
          <p:cNvSpPr txBox="1"/>
          <p:nvPr/>
        </p:nvSpPr>
        <p:spPr>
          <a:xfrm>
            <a:off x="509587" y="4191000"/>
            <a:ext cx="8024813" cy="650240"/>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marL="342900" indent="-342900">
              <a:buClr>
                <a:srgbClr val="CC0000"/>
              </a:buClr>
              <a:buSzPct val="100000"/>
              <a:buChar char="•"/>
              <a:defRPr sz="1800">
                <a:solidFill>
                  <a:srgbClr val="994D00"/>
                </a:solidFill>
              </a:defRPr>
            </a:lvl1pPr>
          </a:lstStyle>
          <a:p>
            <a:r>
              <a:t>This implies that every element is selected independently of every other element.</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iterate>
                                    <p:tmAbs val="0"/>
                                  </p:iterate>
                                  <p:childTnLst>
                                    <p:set>
                                      <p:cBhvr>
                                        <p:cTn id="6" fill="hold"/>
                                        <p:tgtEl>
                                          <p:spTgt spid="205"/>
                                        </p:tgtEl>
                                        <p:attrNameLst>
                                          <p:attrName>style.visibility</p:attrName>
                                        </p:attrNameLst>
                                      </p:cBhvr>
                                      <p:to>
                                        <p:strVal val="visible"/>
                                      </p:to>
                                    </p:set>
                                    <p:anim calcmode="lin" valueType="num">
                                      <p:cBhvr>
                                        <p:cTn id="7" dur="500" fill="hold"/>
                                        <p:tgtEl>
                                          <p:spTgt spid="205"/>
                                        </p:tgtEl>
                                        <p:attrNameLst>
                                          <p:attrName>ppt_x</p:attrName>
                                        </p:attrNameLst>
                                      </p:cBhvr>
                                      <p:tavLst>
                                        <p:tav tm="0">
                                          <p:val>
                                            <p:strVal val="0-#ppt_w/2"/>
                                          </p:val>
                                        </p:tav>
                                        <p:tav tm="100000">
                                          <p:val>
                                            <p:strVal val="#ppt_x"/>
                                          </p:val>
                                        </p:tav>
                                      </p:tavLst>
                                    </p:anim>
                                    <p:anim calcmode="lin" valueType="num">
                                      <p:cBhvr>
                                        <p:cTn id="8" dur="500" fill="hold"/>
                                        <p:tgtEl>
                                          <p:spTgt spid="20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iterate>
                                    <p:tmAbs val="0"/>
                                  </p:iterate>
                                  <p:childTnLst>
                                    <p:set>
                                      <p:cBhvr>
                                        <p:cTn id="11" fill="hold"/>
                                        <p:tgtEl>
                                          <p:spTgt spid="206"/>
                                        </p:tgtEl>
                                        <p:attrNameLst>
                                          <p:attrName>style.visibility</p:attrName>
                                        </p:attrNameLst>
                                      </p:cBhvr>
                                      <p:to>
                                        <p:strVal val="visible"/>
                                      </p:to>
                                    </p:set>
                                    <p:anim calcmode="lin" valueType="num">
                                      <p:cBhvr>
                                        <p:cTn id="12" dur="500" fill="hold"/>
                                        <p:tgtEl>
                                          <p:spTgt spid="206"/>
                                        </p:tgtEl>
                                        <p:attrNameLst>
                                          <p:attrName>ppt_x</p:attrName>
                                        </p:attrNameLst>
                                      </p:cBhvr>
                                      <p:tavLst>
                                        <p:tav tm="0">
                                          <p:val>
                                            <p:strVal val="0-#ppt_w/2"/>
                                          </p:val>
                                        </p:tav>
                                        <p:tav tm="100000">
                                          <p:val>
                                            <p:strVal val="#ppt_x"/>
                                          </p:val>
                                        </p:tav>
                                      </p:tavLst>
                                    </p:anim>
                                    <p:anim calcmode="lin" valueType="num">
                                      <p:cBhvr>
                                        <p:cTn id="13" dur="500" fill="hold"/>
                                        <p:tgtEl>
                                          <p:spTgt spid="2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 grpId="0" animBg="1" advAuto="0"/>
      <p:bldP spid="206" grpId="0" animBg="1" advAuto="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 name="Slide Number"/>
          <p:cNvSpPr txBox="1">
            <a:spLocks noGrp="1"/>
          </p:cNvSpPr>
          <p:nvPr>
            <p:ph type="sldNum" sz="quarter" idx="2"/>
          </p:nvPr>
        </p:nvSpPr>
        <p:spPr>
          <a:xfrm>
            <a:off x="8388885" y="6289992"/>
            <a:ext cx="297915" cy="281941"/>
          </a:xfrm>
          <a:prstGeom prst="rect">
            <a:avLst/>
          </a:prstGeom>
          <a:extLst>
            <a:ext uri="{C572A759-6A51-4108-AA02-DFA0A04FC94B}">
              <ma14:wrappingTextBoxFlag xmlns:ma14="http://schemas.microsoft.com/office/mac/drawingml/2011/main" xmlns="" val="1"/>
            </a:ext>
          </a:extLst>
        </p:spPr>
        <p:txBody>
          <a:bodyPr/>
          <a:lstStyle>
            <a:lvl1pPr algn="r">
              <a:defRPr sz="1200">
                <a:solidFill>
                  <a:srgbClr val="898989"/>
                </a:solidFill>
                <a:latin typeface="Verdana"/>
                <a:ea typeface="Verdana"/>
                <a:cs typeface="Verdana"/>
                <a:sym typeface="Verdana"/>
              </a:defRPr>
            </a:lvl1pPr>
          </a:lstStyle>
          <a:p>
            <a:fld id="{86CB4B4D-7CA3-9044-876B-883B54F8677D}" type="slidenum">
              <a:t>14</a:t>
            </a:fld>
            <a:endParaRPr/>
          </a:p>
        </p:txBody>
      </p:sp>
      <p:sp>
        <p:nvSpPr>
          <p:cNvPr id="211" name="5. Probability Sampling – Systematic Sampling"/>
          <p:cNvSpPr txBox="1">
            <a:spLocks noGrp="1"/>
          </p:cNvSpPr>
          <p:nvPr>
            <p:ph type="title" idx="4294967295"/>
          </p:nvPr>
        </p:nvSpPr>
        <p:spPr>
          <a:xfrm>
            <a:off x="381000" y="6350"/>
            <a:ext cx="7793038" cy="733425"/>
          </a:xfrm>
          <a:prstGeom prst="rect">
            <a:avLst/>
          </a:prstGeom>
        </p:spPr>
        <p:txBody>
          <a:bodyPr anchor="t">
            <a:normAutofit/>
          </a:bodyPr>
          <a:lstStyle>
            <a:lvl1pPr defTabSz="877823">
              <a:defRPr sz="2304" b="1">
                <a:solidFill>
                  <a:srgbClr val="E57300"/>
                </a:solidFill>
              </a:defRPr>
            </a:lvl1pPr>
          </a:lstStyle>
          <a:p>
            <a:r>
              <a:t>5. Probability Sampling – Systematic Sampling</a:t>
            </a:r>
          </a:p>
        </p:txBody>
      </p:sp>
      <p:sp>
        <p:nvSpPr>
          <p:cNvPr id="212" name="Systematic Sampling…"/>
          <p:cNvSpPr txBox="1">
            <a:spLocks noGrp="1"/>
          </p:cNvSpPr>
          <p:nvPr>
            <p:ph type="body" idx="4294967295"/>
          </p:nvPr>
        </p:nvSpPr>
        <p:spPr>
          <a:xfrm>
            <a:off x="457200" y="990600"/>
            <a:ext cx="8077200" cy="4648200"/>
          </a:xfrm>
          <a:prstGeom prst="rect">
            <a:avLst/>
          </a:prstGeom>
        </p:spPr>
        <p:txBody>
          <a:bodyPr>
            <a:normAutofit/>
          </a:bodyPr>
          <a:lstStyle/>
          <a:p>
            <a:pPr marL="0" indent="0" defTabSz="832104">
              <a:spcBef>
                <a:spcPts val="1000"/>
              </a:spcBef>
              <a:buSzTx/>
              <a:buNone/>
              <a:defRPr sz="2184" b="1">
                <a:solidFill>
                  <a:srgbClr val="800080"/>
                </a:solidFill>
              </a:defRPr>
            </a:pPr>
            <a:r>
              <a:t>Systematic Sampling</a:t>
            </a:r>
          </a:p>
          <a:p>
            <a:pPr marL="0" indent="0" defTabSz="832104">
              <a:spcBef>
                <a:spcPts val="1000"/>
              </a:spcBef>
              <a:buClr>
                <a:srgbClr val="CC0000"/>
              </a:buClr>
              <a:defRPr sz="2184">
                <a:solidFill>
                  <a:srgbClr val="994D00"/>
                </a:solidFill>
              </a:defRPr>
            </a:pPr>
            <a:r>
              <a:t>The sample is chosen by selecting a random starting point and then picking every </a:t>
            </a:r>
            <a:r>
              <a:rPr b="1" i="1"/>
              <a:t>i</a:t>
            </a:r>
            <a:r>
              <a:t>th (e.g. 5</a:t>
            </a:r>
            <a:r>
              <a:rPr baseline="29802"/>
              <a:t>th</a:t>
            </a:r>
            <a:r>
              <a:t>, 10</a:t>
            </a:r>
            <a:r>
              <a:rPr baseline="29802"/>
              <a:t>th</a:t>
            </a:r>
            <a:r>
              <a:t>) element in succession from the sampling frame.  </a:t>
            </a:r>
          </a:p>
          <a:p>
            <a:pPr marL="0" indent="0" defTabSz="832104">
              <a:spcBef>
                <a:spcPts val="1000"/>
              </a:spcBef>
              <a:buClr>
                <a:srgbClr val="CC0000"/>
              </a:buClr>
              <a:defRPr sz="2184">
                <a:solidFill>
                  <a:srgbClr val="994D00"/>
                </a:solidFill>
              </a:defRPr>
            </a:pPr>
            <a:r>
              <a:t>The sampling interval, </a:t>
            </a:r>
            <a:r>
              <a:rPr b="1" i="1"/>
              <a:t>i</a:t>
            </a:r>
            <a:r>
              <a:t>, is determined by dividing the population size, </a:t>
            </a:r>
            <a:r>
              <a:rPr b="1" i="1"/>
              <a:t>N</a:t>
            </a:r>
            <a:r>
              <a:t>, by the sample size, </a:t>
            </a:r>
            <a:r>
              <a:rPr b="1" i="1"/>
              <a:t>n</a:t>
            </a:r>
            <a:r>
              <a:t>, and rounding to the nearest integer.</a:t>
            </a:r>
          </a:p>
          <a:p>
            <a:pPr marL="676084" lvl="1" indent="-260032" defTabSz="832104">
              <a:spcBef>
                <a:spcPts val="1000"/>
              </a:spcBef>
              <a:buClr>
                <a:srgbClr val="CC0000"/>
              </a:buClr>
              <a:defRPr sz="1820">
                <a:solidFill>
                  <a:srgbClr val="994D00"/>
                </a:solidFill>
              </a:defRPr>
            </a:pPr>
            <a:r>
              <a:t>For example: 500,000 (N)/1,000(n) = 500(i)  </a:t>
            </a:r>
          </a:p>
          <a:p>
            <a:pPr marL="0" indent="0" defTabSz="832104">
              <a:spcBef>
                <a:spcPts val="1000"/>
              </a:spcBef>
              <a:buClr>
                <a:srgbClr val="CC0000"/>
              </a:buClr>
              <a:defRPr sz="2184">
                <a:solidFill>
                  <a:srgbClr val="994D00"/>
                </a:solidFill>
              </a:defRPr>
            </a:pPr>
            <a:r>
              <a:t>When the ordering of the elements is related to the characteristic of interest (e.g. age), systematic sampling increases the representativeness of the sample.</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iterate>
                                    <p:tmAbs val="0"/>
                                  </p:iterate>
                                  <p:childTnLst>
                                    <p:set>
                                      <p:cBhvr>
                                        <p:cTn id="6" fill="hold"/>
                                        <p:tgtEl>
                                          <p:spTgt spid="211"/>
                                        </p:tgtEl>
                                        <p:attrNameLst>
                                          <p:attrName>style.visibility</p:attrName>
                                        </p:attrNameLst>
                                      </p:cBhvr>
                                      <p:to>
                                        <p:strVal val="visible"/>
                                      </p:to>
                                    </p:set>
                                    <p:anim calcmode="lin" valueType="num">
                                      <p:cBhvr>
                                        <p:cTn id="7" dur="500" fill="hold"/>
                                        <p:tgtEl>
                                          <p:spTgt spid="211"/>
                                        </p:tgtEl>
                                        <p:attrNameLst>
                                          <p:attrName>ppt_x</p:attrName>
                                        </p:attrNameLst>
                                      </p:cBhvr>
                                      <p:tavLst>
                                        <p:tav tm="0">
                                          <p:val>
                                            <p:strVal val="0-#ppt_w/2"/>
                                          </p:val>
                                        </p:tav>
                                        <p:tav tm="100000">
                                          <p:val>
                                            <p:strVal val="#ppt_x"/>
                                          </p:val>
                                        </p:tav>
                                      </p:tavLst>
                                    </p:anim>
                                    <p:anim calcmode="lin" valueType="num">
                                      <p:cBhvr>
                                        <p:cTn id="8" dur="500" fill="hold"/>
                                        <p:tgtEl>
                                          <p:spTgt spid="21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iterate>
                                    <p:tmAbs val="0"/>
                                  </p:iterate>
                                  <p:childTnLst>
                                    <p:set>
                                      <p:cBhvr>
                                        <p:cTn id="11" fill="hold"/>
                                        <p:tgtEl>
                                          <p:spTgt spid="212"/>
                                        </p:tgtEl>
                                        <p:attrNameLst>
                                          <p:attrName>style.visibility</p:attrName>
                                        </p:attrNameLst>
                                      </p:cBhvr>
                                      <p:to>
                                        <p:strVal val="visible"/>
                                      </p:to>
                                    </p:set>
                                    <p:anim calcmode="lin" valueType="num">
                                      <p:cBhvr>
                                        <p:cTn id="12" dur="500" fill="hold"/>
                                        <p:tgtEl>
                                          <p:spTgt spid="212"/>
                                        </p:tgtEl>
                                        <p:attrNameLst>
                                          <p:attrName>ppt_x</p:attrName>
                                        </p:attrNameLst>
                                      </p:cBhvr>
                                      <p:tavLst>
                                        <p:tav tm="0">
                                          <p:val>
                                            <p:strVal val="0-#ppt_w/2"/>
                                          </p:val>
                                        </p:tav>
                                        <p:tav tm="100000">
                                          <p:val>
                                            <p:strVal val="#ppt_x"/>
                                          </p:val>
                                        </p:tav>
                                      </p:tavLst>
                                    </p:anim>
                                    <p:anim calcmode="lin" valueType="num">
                                      <p:cBhvr>
                                        <p:cTn id="13" dur="500" fill="hold"/>
                                        <p:tgtEl>
                                          <p:spTgt spid="2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 grpId="0" animBg="1" advAuto="0"/>
      <p:bldP spid="212" grpId="0" animBg="1" advAuto="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 name="Slide Number"/>
          <p:cNvSpPr txBox="1">
            <a:spLocks noGrp="1"/>
          </p:cNvSpPr>
          <p:nvPr>
            <p:ph type="sldNum" sz="quarter" idx="2"/>
          </p:nvPr>
        </p:nvSpPr>
        <p:spPr>
          <a:xfrm>
            <a:off x="8388885" y="6289992"/>
            <a:ext cx="297915" cy="281941"/>
          </a:xfrm>
          <a:prstGeom prst="rect">
            <a:avLst/>
          </a:prstGeom>
          <a:extLst>
            <a:ext uri="{C572A759-6A51-4108-AA02-DFA0A04FC94B}">
              <ma14:wrappingTextBoxFlag xmlns:ma14="http://schemas.microsoft.com/office/mac/drawingml/2011/main" xmlns="" val="1"/>
            </a:ext>
          </a:extLst>
        </p:spPr>
        <p:txBody>
          <a:bodyPr/>
          <a:lstStyle>
            <a:lvl1pPr algn="r">
              <a:defRPr sz="1200">
                <a:solidFill>
                  <a:srgbClr val="898989"/>
                </a:solidFill>
                <a:latin typeface="Verdana"/>
                <a:ea typeface="Verdana"/>
                <a:cs typeface="Verdana"/>
                <a:sym typeface="Verdana"/>
              </a:defRPr>
            </a:lvl1pPr>
          </a:lstStyle>
          <a:p>
            <a:fld id="{86CB4B4D-7CA3-9044-876B-883B54F8677D}" type="slidenum">
              <a:t>15</a:t>
            </a:fld>
            <a:endParaRPr/>
          </a:p>
        </p:txBody>
      </p:sp>
      <p:sp>
        <p:nvSpPr>
          <p:cNvPr id="215" name="5. Probability Sampling – Systematic Sampling"/>
          <p:cNvSpPr txBox="1">
            <a:spLocks noGrp="1"/>
          </p:cNvSpPr>
          <p:nvPr>
            <p:ph type="title" idx="4294967295"/>
          </p:nvPr>
        </p:nvSpPr>
        <p:spPr>
          <a:xfrm>
            <a:off x="381000" y="0"/>
            <a:ext cx="7793038" cy="733425"/>
          </a:xfrm>
          <a:prstGeom prst="rect">
            <a:avLst/>
          </a:prstGeom>
        </p:spPr>
        <p:txBody>
          <a:bodyPr anchor="t">
            <a:normAutofit/>
          </a:bodyPr>
          <a:lstStyle>
            <a:lvl1pPr defTabSz="877823">
              <a:defRPr sz="2304" b="1">
                <a:solidFill>
                  <a:srgbClr val="E57300"/>
                </a:solidFill>
              </a:defRPr>
            </a:lvl1pPr>
          </a:lstStyle>
          <a:p>
            <a:r>
              <a:t>5. Probability Sampling – Systematic Sampling</a:t>
            </a:r>
          </a:p>
        </p:txBody>
      </p:sp>
      <p:sp>
        <p:nvSpPr>
          <p:cNvPr id="216" name="For example:…"/>
          <p:cNvSpPr txBox="1">
            <a:spLocks noGrp="1"/>
          </p:cNvSpPr>
          <p:nvPr>
            <p:ph type="body" idx="4294967295"/>
          </p:nvPr>
        </p:nvSpPr>
        <p:spPr>
          <a:xfrm>
            <a:off x="374650" y="914400"/>
            <a:ext cx="8464550" cy="4724400"/>
          </a:xfrm>
          <a:prstGeom prst="rect">
            <a:avLst/>
          </a:prstGeom>
        </p:spPr>
        <p:txBody>
          <a:bodyPr>
            <a:normAutofit/>
          </a:bodyPr>
          <a:lstStyle/>
          <a:p>
            <a:pPr marL="318897" indent="-318897" defTabSz="850391">
              <a:buSzTx/>
              <a:buNone/>
              <a:defRPr sz="2232">
                <a:solidFill>
                  <a:srgbClr val="994D00"/>
                </a:solidFill>
              </a:defRPr>
            </a:pPr>
            <a:r>
              <a:t>For example: </a:t>
            </a:r>
          </a:p>
          <a:p>
            <a:pPr marL="318897" indent="-318897" defTabSz="850391">
              <a:buClr>
                <a:srgbClr val="CC0000"/>
              </a:buClr>
              <a:defRPr sz="2232">
                <a:solidFill>
                  <a:srgbClr val="994D00"/>
                </a:solidFill>
              </a:defRPr>
            </a:pPr>
            <a:r>
              <a:t>There are 100,000 people in the population (</a:t>
            </a:r>
            <a:r>
              <a:rPr b="1" i="1"/>
              <a:t>N</a:t>
            </a:r>
            <a:r>
              <a:t>).</a:t>
            </a:r>
          </a:p>
          <a:p>
            <a:pPr marL="690943" lvl="1" indent="-265747" defTabSz="850391">
              <a:buClr>
                <a:srgbClr val="CC0000"/>
              </a:buClr>
              <a:defRPr sz="1860">
                <a:solidFill>
                  <a:srgbClr val="994D00"/>
                </a:solidFill>
              </a:defRPr>
            </a:pPr>
            <a:r>
              <a:t>Each person is put into order based on age.</a:t>
            </a:r>
          </a:p>
          <a:p>
            <a:pPr marL="318897" indent="-318897" defTabSz="850391">
              <a:buClr>
                <a:srgbClr val="CC0000"/>
              </a:buClr>
              <a:defRPr sz="2232">
                <a:solidFill>
                  <a:srgbClr val="994D00"/>
                </a:solidFill>
              </a:defRPr>
            </a:pPr>
            <a:r>
              <a:t>A sample (</a:t>
            </a:r>
            <a:r>
              <a:rPr b="1" i="1"/>
              <a:t>n</a:t>
            </a:r>
            <a:r>
              <a:t>) of 1,000 is desired.  </a:t>
            </a:r>
          </a:p>
          <a:p>
            <a:pPr marL="318897" indent="-318897" defTabSz="850391">
              <a:buClr>
                <a:srgbClr val="CC0000"/>
              </a:buClr>
              <a:defRPr sz="2232">
                <a:solidFill>
                  <a:srgbClr val="994D00"/>
                </a:solidFill>
              </a:defRPr>
            </a:pPr>
            <a:r>
              <a:t>In this case the sampling interval, </a:t>
            </a:r>
            <a:r>
              <a:rPr b="1" i="1"/>
              <a:t>i</a:t>
            </a:r>
            <a:r>
              <a:t>, is 100.</a:t>
            </a:r>
          </a:p>
          <a:p>
            <a:pPr marL="690943" lvl="1" indent="-265747" defTabSz="850391">
              <a:buClr>
                <a:srgbClr val="CC0000"/>
              </a:buClr>
              <a:defRPr sz="1860">
                <a:solidFill>
                  <a:srgbClr val="994D00"/>
                </a:solidFill>
              </a:defRPr>
            </a:pPr>
            <a:r>
              <a:t>(100,000/1,000) = 100</a:t>
            </a:r>
          </a:p>
          <a:p>
            <a:pPr marL="318897" indent="-318897" defTabSz="850391">
              <a:buClr>
                <a:srgbClr val="CC0000"/>
              </a:buClr>
              <a:defRPr sz="2232">
                <a:solidFill>
                  <a:srgbClr val="994D00"/>
                </a:solidFill>
              </a:defRPr>
            </a:pPr>
            <a:r>
              <a:t>A random number between </a:t>
            </a:r>
          </a:p>
          <a:p>
            <a:pPr marL="318897" indent="-318897" defTabSz="850391">
              <a:spcBef>
                <a:spcPts val="0"/>
              </a:spcBef>
              <a:buSzTx/>
              <a:buNone/>
              <a:defRPr sz="2232">
                <a:solidFill>
                  <a:srgbClr val="994D00"/>
                </a:solidFill>
              </a:defRPr>
            </a:pPr>
            <a:r>
              <a:t>   1 and 100 is selected.</a:t>
            </a:r>
          </a:p>
          <a:p>
            <a:pPr marL="318897" indent="-318897" defTabSz="850391">
              <a:buClr>
                <a:srgbClr val="CC0000"/>
              </a:buClr>
              <a:defRPr sz="2232">
                <a:solidFill>
                  <a:srgbClr val="994D00"/>
                </a:solidFill>
              </a:defRPr>
            </a:pPr>
            <a:r>
              <a:t>If, for example, this number</a:t>
            </a:r>
          </a:p>
          <a:p>
            <a:pPr marL="318897" indent="-318897" defTabSz="850391">
              <a:spcBef>
                <a:spcPts val="0"/>
              </a:spcBef>
              <a:buSzTx/>
              <a:buNone/>
              <a:defRPr sz="2232">
                <a:solidFill>
                  <a:srgbClr val="994D00"/>
                </a:solidFill>
              </a:defRPr>
            </a:pPr>
            <a:r>
              <a:t>   is 23, the sample consists</a:t>
            </a:r>
          </a:p>
          <a:p>
            <a:pPr marL="318897" indent="-318897" defTabSz="850391">
              <a:spcBef>
                <a:spcPts val="0"/>
              </a:spcBef>
              <a:buSzTx/>
              <a:buNone/>
              <a:defRPr sz="2232">
                <a:solidFill>
                  <a:srgbClr val="994D00"/>
                </a:solidFill>
              </a:defRPr>
            </a:pPr>
            <a:r>
              <a:t>   of elements 23, 123, 223,</a:t>
            </a:r>
          </a:p>
          <a:p>
            <a:pPr marL="318897" indent="-318897" defTabSz="850391">
              <a:spcBef>
                <a:spcPts val="0"/>
              </a:spcBef>
              <a:buSzTx/>
              <a:buNone/>
              <a:defRPr sz="2232">
                <a:solidFill>
                  <a:srgbClr val="994D00"/>
                </a:solidFill>
              </a:defRPr>
            </a:pPr>
            <a:r>
              <a:t>   323, 423, 523, and so on. </a:t>
            </a:r>
          </a:p>
        </p:txBody>
      </p:sp>
      <p:pic>
        <p:nvPicPr>
          <p:cNvPr id="217" name="image.png" descr="image.png"/>
          <p:cNvPicPr>
            <a:picLocks noChangeAspect="1"/>
          </p:cNvPicPr>
          <p:nvPr/>
        </p:nvPicPr>
        <p:blipFill>
          <a:blip r:embed="rId2">
            <a:extLst/>
          </a:blip>
          <a:stretch>
            <a:fillRect/>
          </a:stretch>
        </p:blipFill>
        <p:spPr>
          <a:xfrm>
            <a:off x="5343525" y="3581400"/>
            <a:ext cx="2886075" cy="2209800"/>
          </a:xfrm>
          <a:prstGeom prst="rect">
            <a:avLst/>
          </a:prstGeom>
          <a:ln w="12700">
            <a:miter lim="400000"/>
          </a:ln>
        </p:spPr>
      </p:pic>
      <p:pic>
        <p:nvPicPr>
          <p:cNvPr id="218" name="image.png" descr="image.png"/>
          <p:cNvPicPr>
            <a:picLocks noChangeAspect="1"/>
          </p:cNvPicPr>
          <p:nvPr/>
        </p:nvPicPr>
        <p:blipFill>
          <a:blip r:embed="rId3">
            <a:extLst/>
          </a:blip>
          <a:stretch>
            <a:fillRect/>
          </a:stretch>
        </p:blipFill>
        <p:spPr>
          <a:xfrm>
            <a:off x="4968875" y="4821237"/>
            <a:ext cx="1633538" cy="1079501"/>
          </a:xfrm>
          <a:prstGeom prst="rect">
            <a:avLst/>
          </a:prstGeom>
          <a:ln w="12700">
            <a:miter lim="400000"/>
          </a:ln>
        </p:spPr>
      </p:pic>
      <p:pic>
        <p:nvPicPr>
          <p:cNvPr id="219" name="image.png" descr="image.png"/>
          <p:cNvPicPr>
            <a:picLocks noChangeAspect="1"/>
          </p:cNvPicPr>
          <p:nvPr/>
        </p:nvPicPr>
        <p:blipFill>
          <a:blip r:embed="rId4">
            <a:extLst/>
          </a:blip>
          <a:stretch>
            <a:fillRect/>
          </a:stretch>
        </p:blipFill>
        <p:spPr>
          <a:xfrm>
            <a:off x="7583487" y="3590925"/>
            <a:ext cx="1255713" cy="809625"/>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iterate>
                                    <p:tmAbs val="0"/>
                                  </p:iterate>
                                  <p:childTnLst>
                                    <p:set>
                                      <p:cBhvr>
                                        <p:cTn id="6" fill="hold"/>
                                        <p:tgtEl>
                                          <p:spTgt spid="215"/>
                                        </p:tgtEl>
                                        <p:attrNameLst>
                                          <p:attrName>style.visibility</p:attrName>
                                        </p:attrNameLst>
                                      </p:cBhvr>
                                      <p:to>
                                        <p:strVal val="visible"/>
                                      </p:to>
                                    </p:set>
                                    <p:anim calcmode="lin" valueType="num">
                                      <p:cBhvr>
                                        <p:cTn id="7" dur="500" fill="hold"/>
                                        <p:tgtEl>
                                          <p:spTgt spid="215"/>
                                        </p:tgtEl>
                                        <p:attrNameLst>
                                          <p:attrName>ppt_x</p:attrName>
                                        </p:attrNameLst>
                                      </p:cBhvr>
                                      <p:tavLst>
                                        <p:tav tm="0">
                                          <p:val>
                                            <p:strVal val="0-#ppt_w/2"/>
                                          </p:val>
                                        </p:tav>
                                        <p:tav tm="100000">
                                          <p:val>
                                            <p:strVal val="#ppt_x"/>
                                          </p:val>
                                        </p:tav>
                                      </p:tavLst>
                                    </p:anim>
                                    <p:anim calcmode="lin" valueType="num">
                                      <p:cBhvr>
                                        <p:cTn id="8" dur="500" fill="hold"/>
                                        <p:tgtEl>
                                          <p:spTgt spid="21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iterate>
                                    <p:tmAbs val="0"/>
                                  </p:iterate>
                                  <p:childTnLst>
                                    <p:set>
                                      <p:cBhvr>
                                        <p:cTn id="11" fill="hold"/>
                                        <p:tgtEl>
                                          <p:spTgt spid="216"/>
                                        </p:tgtEl>
                                        <p:attrNameLst>
                                          <p:attrName>style.visibility</p:attrName>
                                        </p:attrNameLst>
                                      </p:cBhvr>
                                      <p:to>
                                        <p:strVal val="visible"/>
                                      </p:to>
                                    </p:set>
                                    <p:anim calcmode="lin" valueType="num">
                                      <p:cBhvr>
                                        <p:cTn id="12" dur="500" fill="hold"/>
                                        <p:tgtEl>
                                          <p:spTgt spid="216"/>
                                        </p:tgtEl>
                                        <p:attrNameLst>
                                          <p:attrName>ppt_x</p:attrName>
                                        </p:attrNameLst>
                                      </p:cBhvr>
                                      <p:tavLst>
                                        <p:tav tm="0">
                                          <p:val>
                                            <p:strVal val="0-#ppt_w/2"/>
                                          </p:val>
                                        </p:tav>
                                        <p:tav tm="100000">
                                          <p:val>
                                            <p:strVal val="#ppt_x"/>
                                          </p:val>
                                        </p:tav>
                                      </p:tavLst>
                                    </p:anim>
                                    <p:anim calcmode="lin" valueType="num">
                                      <p:cBhvr>
                                        <p:cTn id="13" dur="500" fill="hold"/>
                                        <p:tgtEl>
                                          <p:spTgt spid="2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 grpId="0" animBg="1" advAuto="0"/>
      <p:bldP spid="216" grpId="0" animBg="1" advAuto="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 name="Slide Number"/>
          <p:cNvSpPr txBox="1">
            <a:spLocks noGrp="1"/>
          </p:cNvSpPr>
          <p:nvPr>
            <p:ph type="sldNum" sz="quarter" idx="2"/>
          </p:nvPr>
        </p:nvSpPr>
        <p:spPr>
          <a:xfrm>
            <a:off x="8388885" y="6289992"/>
            <a:ext cx="297915" cy="281941"/>
          </a:xfrm>
          <a:prstGeom prst="rect">
            <a:avLst/>
          </a:prstGeom>
          <a:extLst>
            <a:ext uri="{C572A759-6A51-4108-AA02-DFA0A04FC94B}">
              <ma14:wrappingTextBoxFlag xmlns:ma14="http://schemas.microsoft.com/office/mac/drawingml/2011/main" xmlns="" val="1"/>
            </a:ext>
          </a:extLst>
        </p:spPr>
        <p:txBody>
          <a:bodyPr/>
          <a:lstStyle>
            <a:lvl1pPr algn="r">
              <a:defRPr sz="1200">
                <a:solidFill>
                  <a:srgbClr val="898989"/>
                </a:solidFill>
                <a:latin typeface="Verdana"/>
                <a:ea typeface="Verdana"/>
                <a:cs typeface="Verdana"/>
                <a:sym typeface="Verdana"/>
              </a:defRPr>
            </a:lvl1pPr>
          </a:lstStyle>
          <a:p>
            <a:fld id="{86CB4B4D-7CA3-9044-876B-883B54F8677D}" type="slidenum">
              <a:t>16</a:t>
            </a:fld>
            <a:endParaRPr/>
          </a:p>
        </p:txBody>
      </p:sp>
      <p:sp>
        <p:nvSpPr>
          <p:cNvPr id="222" name="5. Probability Sampling – Stratified Sampling"/>
          <p:cNvSpPr txBox="1">
            <a:spLocks noGrp="1"/>
          </p:cNvSpPr>
          <p:nvPr>
            <p:ph type="title" idx="4294967295"/>
          </p:nvPr>
        </p:nvSpPr>
        <p:spPr>
          <a:xfrm>
            <a:off x="381000" y="0"/>
            <a:ext cx="7793038" cy="733425"/>
          </a:xfrm>
          <a:prstGeom prst="rect">
            <a:avLst/>
          </a:prstGeom>
        </p:spPr>
        <p:txBody>
          <a:bodyPr anchor="t">
            <a:normAutofit/>
          </a:bodyPr>
          <a:lstStyle>
            <a:lvl1pPr defTabSz="905255">
              <a:defRPr sz="2376" b="1">
                <a:solidFill>
                  <a:srgbClr val="E57300"/>
                </a:solidFill>
              </a:defRPr>
            </a:lvl1pPr>
          </a:lstStyle>
          <a:p>
            <a:r>
              <a:t>5. Probability Sampling – Stratified Sampling</a:t>
            </a:r>
          </a:p>
        </p:txBody>
      </p:sp>
      <p:sp>
        <p:nvSpPr>
          <p:cNvPr id="223" name="Stratified Sampling:…"/>
          <p:cNvSpPr txBox="1">
            <a:spLocks noGrp="1"/>
          </p:cNvSpPr>
          <p:nvPr>
            <p:ph type="body" idx="4294967295"/>
          </p:nvPr>
        </p:nvSpPr>
        <p:spPr>
          <a:xfrm>
            <a:off x="457200" y="1103312"/>
            <a:ext cx="8158163" cy="4992688"/>
          </a:xfrm>
          <a:prstGeom prst="rect">
            <a:avLst/>
          </a:prstGeom>
        </p:spPr>
        <p:txBody>
          <a:bodyPr>
            <a:normAutofit/>
          </a:bodyPr>
          <a:lstStyle/>
          <a:p>
            <a:pPr marL="0" indent="0">
              <a:spcBef>
                <a:spcPts val="600"/>
              </a:spcBef>
              <a:buSzTx/>
              <a:buNone/>
              <a:defRPr b="1">
                <a:solidFill>
                  <a:srgbClr val="800080"/>
                </a:solidFill>
              </a:defRPr>
            </a:pPr>
            <a:r>
              <a:t>Stratified Sampling:</a:t>
            </a:r>
          </a:p>
          <a:p>
            <a:pPr marL="0" indent="0">
              <a:spcBef>
                <a:spcPts val="600"/>
              </a:spcBef>
              <a:buClr>
                <a:srgbClr val="CC0000"/>
              </a:buClr>
              <a:buAutoNum type="arabicPeriod"/>
              <a:defRPr>
                <a:solidFill>
                  <a:srgbClr val="994D00"/>
                </a:solidFill>
              </a:defRPr>
            </a:pPr>
            <a:r>
              <a:t>A two-step process in which the </a:t>
            </a:r>
            <a:r>
              <a:rPr b="1"/>
              <a:t>population is partitioned</a:t>
            </a:r>
            <a:r>
              <a:t> into subpopulations, or </a:t>
            </a:r>
            <a:r>
              <a:rPr b="1">
                <a:solidFill>
                  <a:srgbClr val="800080"/>
                </a:solidFill>
              </a:rPr>
              <a:t>strata</a:t>
            </a:r>
            <a:r>
              <a:t>.  </a:t>
            </a:r>
          </a:p>
          <a:p>
            <a:pPr marL="742950" lvl="1" indent="-285750">
              <a:spcBef>
                <a:spcPts val="600"/>
              </a:spcBef>
              <a:buClr>
                <a:srgbClr val="CC0000"/>
              </a:buClr>
              <a:defRPr sz="2000">
                <a:solidFill>
                  <a:srgbClr val="994D00"/>
                </a:solidFill>
              </a:defRPr>
            </a:pPr>
            <a:r>
              <a:t>Every person in the population should be assigned to one and only one </a:t>
            </a:r>
            <a:r>
              <a:rPr b="1"/>
              <a:t>stratum</a:t>
            </a:r>
            <a:r>
              <a:t> and no population elements should be omitted.  </a:t>
            </a:r>
          </a:p>
          <a:p>
            <a:pPr marL="0" indent="0">
              <a:spcBef>
                <a:spcPts val="600"/>
              </a:spcBef>
              <a:buClr>
                <a:srgbClr val="CC0000"/>
              </a:buClr>
              <a:buAutoNum type="arabicPeriod"/>
              <a:defRPr>
                <a:solidFill>
                  <a:srgbClr val="994D00"/>
                </a:solidFill>
              </a:defRPr>
            </a:pPr>
            <a:r>
              <a:t>Next, elements are selected from </a:t>
            </a:r>
            <a:r>
              <a:rPr b="1"/>
              <a:t>each stratum</a:t>
            </a:r>
            <a:r>
              <a:t> by a random procedure, usually simple random sampling.  </a:t>
            </a:r>
          </a:p>
          <a:p>
            <a:pPr marL="0" indent="0">
              <a:spcBef>
                <a:spcPts val="600"/>
              </a:spcBef>
              <a:buClr>
                <a:srgbClr val="CC0000"/>
              </a:buClr>
              <a:defRPr>
                <a:solidFill>
                  <a:srgbClr val="994D00"/>
                </a:solidFill>
              </a:defRPr>
            </a:pPr>
            <a:endParaRPr/>
          </a:p>
          <a:p>
            <a:pPr marL="0" indent="0">
              <a:spcBef>
                <a:spcPts val="600"/>
              </a:spcBef>
              <a:buClr>
                <a:srgbClr val="CC0000"/>
              </a:buClr>
              <a:defRPr>
                <a:solidFill>
                  <a:srgbClr val="994D00"/>
                </a:solidFill>
              </a:defRPr>
            </a:pPr>
            <a:r>
              <a:t>A major objective of stratified sampling is to increase precision without increasing cost.</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iterate>
                                    <p:tmAbs val="0"/>
                                  </p:iterate>
                                  <p:childTnLst>
                                    <p:set>
                                      <p:cBhvr>
                                        <p:cTn id="6" fill="hold"/>
                                        <p:tgtEl>
                                          <p:spTgt spid="222"/>
                                        </p:tgtEl>
                                        <p:attrNameLst>
                                          <p:attrName>style.visibility</p:attrName>
                                        </p:attrNameLst>
                                      </p:cBhvr>
                                      <p:to>
                                        <p:strVal val="visible"/>
                                      </p:to>
                                    </p:set>
                                    <p:anim calcmode="lin" valueType="num">
                                      <p:cBhvr>
                                        <p:cTn id="7" dur="500" fill="hold"/>
                                        <p:tgtEl>
                                          <p:spTgt spid="222"/>
                                        </p:tgtEl>
                                        <p:attrNameLst>
                                          <p:attrName>ppt_x</p:attrName>
                                        </p:attrNameLst>
                                      </p:cBhvr>
                                      <p:tavLst>
                                        <p:tav tm="0">
                                          <p:val>
                                            <p:strVal val="0-#ppt_w/2"/>
                                          </p:val>
                                        </p:tav>
                                        <p:tav tm="100000">
                                          <p:val>
                                            <p:strVal val="#ppt_x"/>
                                          </p:val>
                                        </p:tav>
                                      </p:tavLst>
                                    </p:anim>
                                    <p:anim calcmode="lin" valueType="num">
                                      <p:cBhvr>
                                        <p:cTn id="8" dur="500" fill="hold"/>
                                        <p:tgtEl>
                                          <p:spTgt spid="22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iterate>
                                    <p:tmAbs val="0"/>
                                  </p:iterate>
                                  <p:childTnLst>
                                    <p:set>
                                      <p:cBhvr>
                                        <p:cTn id="11" fill="hold"/>
                                        <p:tgtEl>
                                          <p:spTgt spid="223"/>
                                        </p:tgtEl>
                                        <p:attrNameLst>
                                          <p:attrName>style.visibility</p:attrName>
                                        </p:attrNameLst>
                                      </p:cBhvr>
                                      <p:to>
                                        <p:strVal val="visible"/>
                                      </p:to>
                                    </p:set>
                                    <p:anim calcmode="lin" valueType="num">
                                      <p:cBhvr>
                                        <p:cTn id="12" dur="500" fill="hold"/>
                                        <p:tgtEl>
                                          <p:spTgt spid="223"/>
                                        </p:tgtEl>
                                        <p:attrNameLst>
                                          <p:attrName>ppt_x</p:attrName>
                                        </p:attrNameLst>
                                      </p:cBhvr>
                                      <p:tavLst>
                                        <p:tav tm="0">
                                          <p:val>
                                            <p:strVal val="0-#ppt_w/2"/>
                                          </p:val>
                                        </p:tav>
                                        <p:tav tm="100000">
                                          <p:val>
                                            <p:strVal val="#ppt_x"/>
                                          </p:val>
                                        </p:tav>
                                      </p:tavLst>
                                    </p:anim>
                                    <p:anim calcmode="lin" valueType="num">
                                      <p:cBhvr>
                                        <p:cTn id="13" dur="500" fill="hold"/>
                                        <p:tgtEl>
                                          <p:spTgt spid="2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2" grpId="0" animBg="1" advAuto="0"/>
      <p:bldP spid="223" grpId="0" animBg="1" advAuto="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 name="Slide Number"/>
          <p:cNvSpPr txBox="1">
            <a:spLocks noGrp="1"/>
          </p:cNvSpPr>
          <p:nvPr>
            <p:ph type="sldNum" sz="quarter" idx="2"/>
          </p:nvPr>
        </p:nvSpPr>
        <p:spPr>
          <a:xfrm>
            <a:off x="8388885" y="6289992"/>
            <a:ext cx="297915" cy="281941"/>
          </a:xfrm>
          <a:prstGeom prst="rect">
            <a:avLst/>
          </a:prstGeom>
          <a:extLst>
            <a:ext uri="{C572A759-6A51-4108-AA02-DFA0A04FC94B}">
              <ma14:wrappingTextBoxFlag xmlns:ma14="http://schemas.microsoft.com/office/mac/drawingml/2011/main" xmlns="" val="1"/>
            </a:ext>
          </a:extLst>
        </p:spPr>
        <p:txBody>
          <a:bodyPr/>
          <a:lstStyle>
            <a:lvl1pPr algn="r">
              <a:defRPr sz="1200">
                <a:solidFill>
                  <a:srgbClr val="898989"/>
                </a:solidFill>
                <a:latin typeface="Verdana"/>
                <a:ea typeface="Verdana"/>
                <a:cs typeface="Verdana"/>
                <a:sym typeface="Verdana"/>
              </a:defRPr>
            </a:lvl1pPr>
          </a:lstStyle>
          <a:p>
            <a:fld id="{86CB4B4D-7CA3-9044-876B-883B54F8677D}" type="slidenum">
              <a:t>17</a:t>
            </a:fld>
            <a:endParaRPr/>
          </a:p>
        </p:txBody>
      </p:sp>
      <p:sp>
        <p:nvSpPr>
          <p:cNvPr id="226" name="5. Probability Sampling – Stratified Sampling"/>
          <p:cNvSpPr txBox="1">
            <a:spLocks noGrp="1"/>
          </p:cNvSpPr>
          <p:nvPr>
            <p:ph type="title" idx="4294967295"/>
          </p:nvPr>
        </p:nvSpPr>
        <p:spPr>
          <a:xfrm>
            <a:off x="381000" y="6350"/>
            <a:ext cx="7793038" cy="733425"/>
          </a:xfrm>
          <a:prstGeom prst="rect">
            <a:avLst/>
          </a:prstGeom>
        </p:spPr>
        <p:txBody>
          <a:bodyPr anchor="t">
            <a:normAutofit/>
          </a:bodyPr>
          <a:lstStyle>
            <a:lvl1pPr defTabSz="905255">
              <a:defRPr sz="2376" b="1">
                <a:solidFill>
                  <a:srgbClr val="E57300"/>
                </a:solidFill>
              </a:defRPr>
            </a:lvl1pPr>
          </a:lstStyle>
          <a:p>
            <a:r>
              <a:t>5. Probability Sampling – Stratified Sampling</a:t>
            </a:r>
          </a:p>
        </p:txBody>
      </p:sp>
      <p:sp>
        <p:nvSpPr>
          <p:cNvPr id="227" name="The elements/people within a stratum (e.g. male) should be as homogeneous as possible.…"/>
          <p:cNvSpPr txBox="1">
            <a:spLocks noGrp="1"/>
          </p:cNvSpPr>
          <p:nvPr>
            <p:ph type="body" idx="4294967295"/>
          </p:nvPr>
        </p:nvSpPr>
        <p:spPr>
          <a:xfrm>
            <a:off x="741362" y="1219200"/>
            <a:ext cx="7504113" cy="4154488"/>
          </a:xfrm>
          <a:prstGeom prst="rect">
            <a:avLst/>
          </a:prstGeom>
        </p:spPr>
        <p:txBody>
          <a:bodyPr>
            <a:normAutofit/>
          </a:bodyPr>
          <a:lstStyle/>
          <a:p>
            <a:pPr>
              <a:spcBef>
                <a:spcPts val="1800"/>
              </a:spcBef>
              <a:buClr>
                <a:srgbClr val="CC0000"/>
              </a:buClr>
              <a:defRPr>
                <a:solidFill>
                  <a:srgbClr val="994D00"/>
                </a:solidFill>
              </a:defRPr>
            </a:pPr>
            <a:r>
              <a:t>The elements/people within a </a:t>
            </a:r>
            <a:r>
              <a:rPr b="1">
                <a:solidFill>
                  <a:srgbClr val="800080"/>
                </a:solidFill>
              </a:rPr>
              <a:t>stratum</a:t>
            </a:r>
            <a:r>
              <a:t> (e.g. male) should be as homogeneous as possible.</a:t>
            </a:r>
          </a:p>
          <a:p>
            <a:pPr>
              <a:spcBef>
                <a:spcPts val="1800"/>
              </a:spcBef>
              <a:buClr>
                <a:srgbClr val="CC0000"/>
              </a:buClr>
              <a:defRPr>
                <a:solidFill>
                  <a:srgbClr val="994D00"/>
                </a:solidFill>
              </a:defRPr>
            </a:pPr>
            <a:r>
              <a:t>The elements/people across strata (e.g. male, female) should be as heterogeneous as possible.  </a:t>
            </a:r>
          </a:p>
        </p:txBody>
      </p:sp>
      <p:pic>
        <p:nvPicPr>
          <p:cNvPr id="228" name="image.png" descr="image.png"/>
          <p:cNvPicPr>
            <a:picLocks noChangeAspect="1"/>
          </p:cNvPicPr>
          <p:nvPr/>
        </p:nvPicPr>
        <p:blipFill>
          <a:blip r:embed="rId2">
            <a:extLst/>
          </a:blip>
          <a:stretch>
            <a:fillRect/>
          </a:stretch>
        </p:blipFill>
        <p:spPr>
          <a:xfrm>
            <a:off x="528637" y="3817937"/>
            <a:ext cx="4167188" cy="2582863"/>
          </a:xfrm>
          <a:prstGeom prst="rect">
            <a:avLst/>
          </a:prstGeom>
          <a:ln w="12700">
            <a:miter lim="400000"/>
          </a:ln>
        </p:spPr>
      </p:pic>
      <p:sp>
        <p:nvSpPr>
          <p:cNvPr id="229" name="The stratification variables should also be closely related to the characteristic of interest."/>
          <p:cNvSpPr txBox="1"/>
          <p:nvPr/>
        </p:nvSpPr>
        <p:spPr>
          <a:xfrm>
            <a:off x="4814887" y="3711575"/>
            <a:ext cx="3490913" cy="1209040"/>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marL="342900" indent="-342900">
              <a:spcBef>
                <a:spcPts val="2100"/>
              </a:spcBef>
              <a:buClr>
                <a:srgbClr val="CC0000"/>
              </a:buClr>
              <a:buSzPct val="100000"/>
              <a:buChar char="•"/>
              <a:defRPr sz="1800">
                <a:solidFill>
                  <a:srgbClr val="994D00"/>
                </a:solidFill>
              </a:defRPr>
            </a:lvl1pPr>
          </a:lstStyle>
          <a:p>
            <a:r>
              <a:t>The stratification variables should also be closely related to the characteristic of interest.  </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iterate>
                                    <p:tmAbs val="0"/>
                                  </p:iterate>
                                  <p:childTnLst>
                                    <p:set>
                                      <p:cBhvr>
                                        <p:cTn id="6" fill="hold"/>
                                        <p:tgtEl>
                                          <p:spTgt spid="226"/>
                                        </p:tgtEl>
                                        <p:attrNameLst>
                                          <p:attrName>style.visibility</p:attrName>
                                        </p:attrNameLst>
                                      </p:cBhvr>
                                      <p:to>
                                        <p:strVal val="visible"/>
                                      </p:to>
                                    </p:set>
                                    <p:anim calcmode="lin" valueType="num">
                                      <p:cBhvr>
                                        <p:cTn id="7" dur="500" fill="hold"/>
                                        <p:tgtEl>
                                          <p:spTgt spid="226"/>
                                        </p:tgtEl>
                                        <p:attrNameLst>
                                          <p:attrName>ppt_x</p:attrName>
                                        </p:attrNameLst>
                                      </p:cBhvr>
                                      <p:tavLst>
                                        <p:tav tm="0">
                                          <p:val>
                                            <p:strVal val="0-#ppt_w/2"/>
                                          </p:val>
                                        </p:tav>
                                        <p:tav tm="100000">
                                          <p:val>
                                            <p:strVal val="#ppt_x"/>
                                          </p:val>
                                        </p:tav>
                                      </p:tavLst>
                                    </p:anim>
                                    <p:anim calcmode="lin" valueType="num">
                                      <p:cBhvr>
                                        <p:cTn id="8" dur="500" fill="hold"/>
                                        <p:tgtEl>
                                          <p:spTgt spid="22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iterate>
                                    <p:tmAbs val="0"/>
                                  </p:iterate>
                                  <p:childTnLst>
                                    <p:set>
                                      <p:cBhvr>
                                        <p:cTn id="11" fill="hold"/>
                                        <p:tgtEl>
                                          <p:spTgt spid="227"/>
                                        </p:tgtEl>
                                        <p:attrNameLst>
                                          <p:attrName>style.visibility</p:attrName>
                                        </p:attrNameLst>
                                      </p:cBhvr>
                                      <p:to>
                                        <p:strVal val="visible"/>
                                      </p:to>
                                    </p:set>
                                    <p:anim calcmode="lin" valueType="num">
                                      <p:cBhvr>
                                        <p:cTn id="12" dur="500" fill="hold"/>
                                        <p:tgtEl>
                                          <p:spTgt spid="227"/>
                                        </p:tgtEl>
                                        <p:attrNameLst>
                                          <p:attrName>ppt_x</p:attrName>
                                        </p:attrNameLst>
                                      </p:cBhvr>
                                      <p:tavLst>
                                        <p:tav tm="0">
                                          <p:val>
                                            <p:strVal val="0-#ppt_w/2"/>
                                          </p:val>
                                        </p:tav>
                                        <p:tav tm="100000">
                                          <p:val>
                                            <p:strVal val="#ppt_x"/>
                                          </p:val>
                                        </p:tav>
                                      </p:tavLst>
                                    </p:anim>
                                    <p:anim calcmode="lin" valueType="num">
                                      <p:cBhvr>
                                        <p:cTn id="13" dur="500" fill="hold"/>
                                        <p:tgtEl>
                                          <p:spTgt spid="2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6" grpId="0" animBg="1" advAuto="0"/>
      <p:bldP spid="227" grpId="0" animBg="1" advAuto="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 name="Slide Number"/>
          <p:cNvSpPr txBox="1">
            <a:spLocks noGrp="1"/>
          </p:cNvSpPr>
          <p:nvPr>
            <p:ph type="sldNum" sz="quarter" idx="2"/>
          </p:nvPr>
        </p:nvSpPr>
        <p:spPr>
          <a:xfrm>
            <a:off x="8388885" y="6289992"/>
            <a:ext cx="297915" cy="281941"/>
          </a:xfrm>
          <a:prstGeom prst="rect">
            <a:avLst/>
          </a:prstGeom>
          <a:extLst>
            <a:ext uri="{C572A759-6A51-4108-AA02-DFA0A04FC94B}">
              <ma14:wrappingTextBoxFlag xmlns:ma14="http://schemas.microsoft.com/office/mac/drawingml/2011/main" xmlns="" val="1"/>
            </a:ext>
          </a:extLst>
        </p:spPr>
        <p:txBody>
          <a:bodyPr/>
          <a:lstStyle>
            <a:lvl1pPr algn="r">
              <a:defRPr sz="1200">
                <a:solidFill>
                  <a:srgbClr val="898989"/>
                </a:solidFill>
                <a:latin typeface="Verdana"/>
                <a:ea typeface="Verdana"/>
                <a:cs typeface="Verdana"/>
                <a:sym typeface="Verdana"/>
              </a:defRPr>
            </a:lvl1pPr>
          </a:lstStyle>
          <a:p>
            <a:fld id="{86CB4B4D-7CA3-9044-876B-883B54F8677D}" type="slidenum">
              <a:t>18</a:t>
            </a:fld>
            <a:endParaRPr/>
          </a:p>
        </p:txBody>
      </p:sp>
      <p:sp>
        <p:nvSpPr>
          <p:cNvPr id="232" name="5. Probability Sampling – Cluster Sampling"/>
          <p:cNvSpPr txBox="1">
            <a:spLocks noGrp="1"/>
          </p:cNvSpPr>
          <p:nvPr>
            <p:ph type="title" idx="4294967295"/>
          </p:nvPr>
        </p:nvSpPr>
        <p:spPr>
          <a:xfrm>
            <a:off x="533400" y="152400"/>
            <a:ext cx="7793038" cy="733425"/>
          </a:xfrm>
          <a:prstGeom prst="rect">
            <a:avLst/>
          </a:prstGeom>
        </p:spPr>
        <p:txBody>
          <a:bodyPr anchor="t">
            <a:normAutofit/>
          </a:bodyPr>
          <a:lstStyle>
            <a:lvl1pPr>
              <a:defRPr b="1">
                <a:solidFill>
                  <a:srgbClr val="E57300"/>
                </a:solidFill>
              </a:defRPr>
            </a:lvl1pPr>
          </a:lstStyle>
          <a:p>
            <a:r>
              <a:t>5. Probability Sampling – Cluster Sampling</a:t>
            </a:r>
          </a:p>
        </p:txBody>
      </p:sp>
      <p:sp>
        <p:nvSpPr>
          <p:cNvPr id="233" name="Cluster Sampling:…"/>
          <p:cNvSpPr txBox="1">
            <a:spLocks noGrp="1"/>
          </p:cNvSpPr>
          <p:nvPr>
            <p:ph type="body" idx="4294967295"/>
          </p:nvPr>
        </p:nvSpPr>
        <p:spPr>
          <a:xfrm>
            <a:off x="750887" y="990599"/>
            <a:ext cx="7707313" cy="4572002"/>
          </a:xfrm>
          <a:prstGeom prst="rect">
            <a:avLst/>
          </a:prstGeom>
        </p:spPr>
        <p:txBody>
          <a:bodyPr>
            <a:normAutofit/>
          </a:bodyPr>
          <a:lstStyle/>
          <a:p>
            <a:pPr marL="0" indent="0">
              <a:spcBef>
                <a:spcPts val="2800"/>
              </a:spcBef>
              <a:buSzTx/>
              <a:buNone/>
              <a:defRPr b="1">
                <a:solidFill>
                  <a:srgbClr val="800080"/>
                </a:solidFill>
              </a:defRPr>
            </a:pPr>
            <a:r>
              <a:t>Cluster Sampling:</a:t>
            </a:r>
          </a:p>
          <a:p>
            <a:pPr marL="0" indent="0">
              <a:spcBef>
                <a:spcPts val="2800"/>
              </a:spcBef>
              <a:buClr>
                <a:srgbClr val="CC0000"/>
              </a:buClr>
              <a:buAutoNum type="arabicPeriod"/>
              <a:defRPr>
                <a:solidFill>
                  <a:srgbClr val="994D00"/>
                </a:solidFill>
              </a:defRPr>
            </a:pPr>
            <a:r>
              <a:t>The target population is first divided into mutually exclusive and collectively exhaustive subpopulations, or </a:t>
            </a:r>
            <a:r>
              <a:rPr b="1">
                <a:solidFill>
                  <a:srgbClr val="800080"/>
                </a:solidFill>
              </a:rPr>
              <a:t>clusters</a:t>
            </a:r>
            <a:r>
              <a:t>.  </a:t>
            </a:r>
          </a:p>
          <a:p>
            <a:pPr marL="0" indent="0">
              <a:spcBef>
                <a:spcPts val="2800"/>
              </a:spcBef>
              <a:buClr>
                <a:srgbClr val="CC0000"/>
              </a:buClr>
              <a:buAutoNum type="arabicPeriod"/>
              <a:defRPr>
                <a:solidFill>
                  <a:srgbClr val="994D00"/>
                </a:solidFill>
              </a:defRPr>
            </a:pPr>
            <a:r>
              <a:t>Then a </a:t>
            </a:r>
            <a:r>
              <a:rPr b="1"/>
              <a:t>random sample of clusters is selected</a:t>
            </a:r>
            <a:r>
              <a:t>, based on a probability sampling technique such as simple random sampling.  </a:t>
            </a:r>
          </a:p>
          <a:p>
            <a:pPr marL="0" indent="0">
              <a:spcBef>
                <a:spcPts val="2800"/>
              </a:spcBef>
              <a:buClr>
                <a:srgbClr val="CC0000"/>
              </a:buClr>
              <a:buAutoNum type="arabicPeriod"/>
              <a:defRPr>
                <a:solidFill>
                  <a:srgbClr val="994D00"/>
                </a:solidFill>
              </a:defRPr>
            </a:pPr>
            <a:r>
              <a:t>For each selected cluster, all the elements are generally included in the sample.</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iterate>
                                    <p:tmAbs val="0"/>
                                  </p:iterate>
                                  <p:childTnLst>
                                    <p:set>
                                      <p:cBhvr>
                                        <p:cTn id="6" fill="hold"/>
                                        <p:tgtEl>
                                          <p:spTgt spid="232"/>
                                        </p:tgtEl>
                                        <p:attrNameLst>
                                          <p:attrName>style.visibility</p:attrName>
                                        </p:attrNameLst>
                                      </p:cBhvr>
                                      <p:to>
                                        <p:strVal val="visible"/>
                                      </p:to>
                                    </p:set>
                                    <p:anim calcmode="lin" valueType="num">
                                      <p:cBhvr>
                                        <p:cTn id="7" dur="500" fill="hold"/>
                                        <p:tgtEl>
                                          <p:spTgt spid="232"/>
                                        </p:tgtEl>
                                        <p:attrNameLst>
                                          <p:attrName>ppt_x</p:attrName>
                                        </p:attrNameLst>
                                      </p:cBhvr>
                                      <p:tavLst>
                                        <p:tav tm="0">
                                          <p:val>
                                            <p:strVal val="0-#ppt_w/2"/>
                                          </p:val>
                                        </p:tav>
                                        <p:tav tm="100000">
                                          <p:val>
                                            <p:strVal val="#ppt_x"/>
                                          </p:val>
                                        </p:tav>
                                      </p:tavLst>
                                    </p:anim>
                                    <p:anim calcmode="lin" valueType="num">
                                      <p:cBhvr>
                                        <p:cTn id="8" dur="500" fill="hold"/>
                                        <p:tgtEl>
                                          <p:spTgt spid="23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iterate>
                                    <p:tmAbs val="0"/>
                                  </p:iterate>
                                  <p:childTnLst>
                                    <p:set>
                                      <p:cBhvr>
                                        <p:cTn id="11" fill="hold"/>
                                        <p:tgtEl>
                                          <p:spTgt spid="233"/>
                                        </p:tgtEl>
                                        <p:attrNameLst>
                                          <p:attrName>style.visibility</p:attrName>
                                        </p:attrNameLst>
                                      </p:cBhvr>
                                      <p:to>
                                        <p:strVal val="visible"/>
                                      </p:to>
                                    </p:set>
                                    <p:anim calcmode="lin" valueType="num">
                                      <p:cBhvr>
                                        <p:cTn id="12" dur="500" fill="hold"/>
                                        <p:tgtEl>
                                          <p:spTgt spid="233"/>
                                        </p:tgtEl>
                                        <p:attrNameLst>
                                          <p:attrName>ppt_x</p:attrName>
                                        </p:attrNameLst>
                                      </p:cBhvr>
                                      <p:tavLst>
                                        <p:tav tm="0">
                                          <p:val>
                                            <p:strVal val="0-#ppt_w/2"/>
                                          </p:val>
                                        </p:tav>
                                        <p:tav tm="100000">
                                          <p:val>
                                            <p:strVal val="#ppt_x"/>
                                          </p:val>
                                        </p:tav>
                                      </p:tavLst>
                                    </p:anim>
                                    <p:anim calcmode="lin" valueType="num">
                                      <p:cBhvr>
                                        <p:cTn id="13" dur="500" fill="hold"/>
                                        <p:tgtEl>
                                          <p:spTgt spid="23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2" grpId="0" animBg="1" advAuto="0"/>
      <p:bldP spid="233" grpId="0" animBg="1" advAuto="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 name="Slide Number"/>
          <p:cNvSpPr txBox="1">
            <a:spLocks noGrp="1"/>
          </p:cNvSpPr>
          <p:nvPr>
            <p:ph type="sldNum" sz="quarter" idx="2"/>
          </p:nvPr>
        </p:nvSpPr>
        <p:spPr>
          <a:xfrm>
            <a:off x="8388885" y="6289992"/>
            <a:ext cx="297915" cy="281941"/>
          </a:xfrm>
          <a:prstGeom prst="rect">
            <a:avLst/>
          </a:prstGeom>
          <a:extLst>
            <a:ext uri="{C572A759-6A51-4108-AA02-DFA0A04FC94B}">
              <ma14:wrappingTextBoxFlag xmlns:ma14="http://schemas.microsoft.com/office/mac/drawingml/2011/main" xmlns="" val="1"/>
            </a:ext>
          </a:extLst>
        </p:spPr>
        <p:txBody>
          <a:bodyPr/>
          <a:lstStyle>
            <a:lvl1pPr algn="r">
              <a:defRPr sz="1200">
                <a:solidFill>
                  <a:srgbClr val="898989"/>
                </a:solidFill>
                <a:latin typeface="Verdana"/>
                <a:ea typeface="Verdana"/>
                <a:cs typeface="Verdana"/>
                <a:sym typeface="Verdana"/>
              </a:defRPr>
            </a:lvl1pPr>
          </a:lstStyle>
          <a:p>
            <a:fld id="{86CB4B4D-7CA3-9044-876B-883B54F8677D}" type="slidenum">
              <a:t>19</a:t>
            </a:fld>
            <a:endParaRPr/>
          </a:p>
        </p:txBody>
      </p:sp>
      <p:pic>
        <p:nvPicPr>
          <p:cNvPr id="236" name="http://www.mass.gov/anf/images/itd/massgis/datalayers/towns.jpg" descr="http://www.mass.gov/anf/images/itd/massgis/datalayers/towns.jpg"/>
          <p:cNvPicPr>
            <a:picLocks noChangeAspect="1"/>
          </p:cNvPicPr>
          <p:nvPr/>
        </p:nvPicPr>
        <p:blipFill>
          <a:blip r:embed="rId2">
            <a:extLst/>
          </a:blip>
          <a:stretch>
            <a:fillRect/>
          </a:stretch>
        </p:blipFill>
        <p:spPr>
          <a:xfrm>
            <a:off x="1828800" y="1022350"/>
            <a:ext cx="6802438" cy="4276725"/>
          </a:xfrm>
          <a:prstGeom prst="rect">
            <a:avLst/>
          </a:prstGeom>
          <a:ln w="12700">
            <a:miter lim="400000"/>
          </a:ln>
        </p:spPr>
      </p:pic>
      <p:sp>
        <p:nvSpPr>
          <p:cNvPr id="237" name="5. Probability Sampling – Cluster Sampling"/>
          <p:cNvSpPr txBox="1">
            <a:spLocks noGrp="1"/>
          </p:cNvSpPr>
          <p:nvPr>
            <p:ph type="title" idx="4294967295"/>
          </p:nvPr>
        </p:nvSpPr>
        <p:spPr>
          <a:xfrm>
            <a:off x="381000" y="152400"/>
            <a:ext cx="8153400" cy="563563"/>
          </a:xfrm>
          <a:prstGeom prst="rect">
            <a:avLst/>
          </a:prstGeom>
        </p:spPr>
        <p:txBody>
          <a:bodyPr anchor="t">
            <a:normAutofit/>
          </a:bodyPr>
          <a:lstStyle>
            <a:lvl1pPr>
              <a:defRPr b="1">
                <a:solidFill>
                  <a:srgbClr val="E57300"/>
                </a:solidFill>
              </a:defRPr>
            </a:lvl1pPr>
          </a:lstStyle>
          <a:p>
            <a:r>
              <a:t>5. Probability Sampling – Cluster Sampling</a:t>
            </a:r>
          </a:p>
        </p:txBody>
      </p:sp>
      <p:sp>
        <p:nvSpPr>
          <p:cNvPr id="238" name="Line"/>
          <p:cNvSpPr/>
          <p:nvPr/>
        </p:nvSpPr>
        <p:spPr>
          <a:xfrm flipH="1">
            <a:off x="3047999" y="1254125"/>
            <a:ext cx="1" cy="1585913"/>
          </a:xfrm>
          <a:prstGeom prst="line">
            <a:avLst/>
          </a:prstGeom>
          <a:ln w="25400">
            <a:solidFill>
              <a:srgbClr val="000000"/>
            </a:solidFill>
            <a:tailEnd type="triangle"/>
          </a:ln>
          <a:effectLst>
            <a:outerShdw blurRad="50800" dist="38100" dir="2700000" rotWithShape="0">
              <a:srgbClr val="000000">
                <a:alpha val="39999"/>
              </a:srgbClr>
            </a:outerShdw>
          </a:effectLst>
        </p:spPr>
        <p:txBody>
          <a:bodyPr lIns="45719" rIns="45719"/>
          <a:lstStyle/>
          <a:p>
            <a:endParaRPr/>
          </a:p>
        </p:txBody>
      </p:sp>
      <p:sp>
        <p:nvSpPr>
          <p:cNvPr id="239" name="Line"/>
          <p:cNvSpPr/>
          <p:nvPr/>
        </p:nvSpPr>
        <p:spPr>
          <a:xfrm>
            <a:off x="5791200" y="1463675"/>
            <a:ext cx="0" cy="1382713"/>
          </a:xfrm>
          <a:prstGeom prst="line">
            <a:avLst/>
          </a:prstGeom>
          <a:ln w="25400">
            <a:solidFill>
              <a:srgbClr val="000000"/>
            </a:solidFill>
            <a:tailEnd type="triangle"/>
          </a:ln>
          <a:effectLst>
            <a:outerShdw blurRad="50800" dist="38100" dir="2700000" rotWithShape="0">
              <a:srgbClr val="000000">
                <a:alpha val="39999"/>
              </a:srgbClr>
            </a:outerShdw>
          </a:effectLst>
        </p:spPr>
        <p:txBody>
          <a:bodyPr lIns="45719" rIns="45719"/>
          <a:lstStyle/>
          <a:p>
            <a:endParaRPr/>
          </a:p>
        </p:txBody>
      </p:sp>
      <p:sp>
        <p:nvSpPr>
          <p:cNvPr id="240" name="Line"/>
          <p:cNvSpPr/>
          <p:nvPr/>
        </p:nvSpPr>
        <p:spPr>
          <a:xfrm>
            <a:off x="5943599" y="1022350"/>
            <a:ext cx="1" cy="758825"/>
          </a:xfrm>
          <a:prstGeom prst="line">
            <a:avLst/>
          </a:prstGeom>
          <a:ln w="25400">
            <a:solidFill>
              <a:srgbClr val="000000"/>
            </a:solidFill>
            <a:tailEnd type="triangle"/>
          </a:ln>
          <a:effectLst>
            <a:outerShdw blurRad="50800" dist="38100" dir="2700000" rotWithShape="0">
              <a:srgbClr val="000000">
                <a:alpha val="39999"/>
              </a:srgbClr>
            </a:outerShdw>
          </a:effectLst>
        </p:spPr>
        <p:txBody>
          <a:bodyPr lIns="45719" rIns="45719"/>
          <a:lstStyle/>
          <a:p>
            <a:endParaRPr/>
          </a:p>
        </p:txBody>
      </p:sp>
      <p:sp>
        <p:nvSpPr>
          <p:cNvPr id="241" name="Line"/>
          <p:cNvSpPr/>
          <p:nvPr/>
        </p:nvSpPr>
        <p:spPr>
          <a:xfrm>
            <a:off x="4495800" y="1020762"/>
            <a:ext cx="0" cy="1712913"/>
          </a:xfrm>
          <a:prstGeom prst="line">
            <a:avLst/>
          </a:prstGeom>
          <a:ln w="25400">
            <a:solidFill>
              <a:srgbClr val="000000"/>
            </a:solidFill>
            <a:tailEnd type="triangle"/>
          </a:ln>
          <a:effectLst>
            <a:outerShdw blurRad="50800" dist="38100" dir="2700000" rotWithShape="0">
              <a:srgbClr val="000000">
                <a:alpha val="39999"/>
              </a:srgbClr>
            </a:outerShdw>
          </a:effectLst>
        </p:spPr>
        <p:txBody>
          <a:bodyPr lIns="45719" rIns="45719"/>
          <a:lstStyle/>
          <a:p>
            <a:endParaRPr/>
          </a:p>
        </p:txBody>
      </p:sp>
      <p:sp>
        <p:nvSpPr>
          <p:cNvPr id="242" name="Line"/>
          <p:cNvSpPr/>
          <p:nvPr/>
        </p:nvSpPr>
        <p:spPr>
          <a:xfrm>
            <a:off x="7239000" y="2303462"/>
            <a:ext cx="1" cy="1425576"/>
          </a:xfrm>
          <a:prstGeom prst="line">
            <a:avLst/>
          </a:prstGeom>
          <a:ln w="25400">
            <a:solidFill>
              <a:srgbClr val="000000"/>
            </a:solidFill>
            <a:tailEnd type="triangle"/>
          </a:ln>
          <a:effectLst>
            <a:outerShdw blurRad="50800" dist="38100" dir="2700000" rotWithShape="0">
              <a:srgbClr val="000000">
                <a:alpha val="39999"/>
              </a:srgbClr>
            </a:outerShdw>
          </a:effectLst>
        </p:spPr>
        <p:txBody>
          <a:bodyPr lIns="45719" rIns="45719"/>
          <a:lstStyle/>
          <a:p>
            <a:endParaRPr/>
          </a:p>
        </p:txBody>
      </p:sp>
      <p:sp>
        <p:nvSpPr>
          <p:cNvPr id="243" name="Note: In stratified sampling, a random sample is drawn from each of the strata (e.g. five people from every town), whereas in cluster sampling only the selected clusters are studied (e.g. every person from five towns)."/>
          <p:cNvSpPr/>
          <p:nvPr/>
        </p:nvSpPr>
        <p:spPr>
          <a:xfrm>
            <a:off x="1084262" y="3505200"/>
            <a:ext cx="4191001" cy="3177540"/>
          </a:xfrm>
          <a:prstGeom prst="rect">
            <a:avLst/>
          </a:prstGeom>
          <a:solidFill>
            <a:srgbClr val="FFFFFF"/>
          </a:solidFill>
          <a:ln w="12700">
            <a:miter lim="400000"/>
          </a:ln>
          <a:extLst>
            <a:ext uri="{C572A759-6A51-4108-AA02-DFA0A04FC94B}">
              <ma14:wrappingTextBoxFlag xmlns:ma14="http://schemas.microsoft.com/office/mac/drawingml/2011/main" xmlns="" val="1"/>
            </a:ext>
          </a:extLst>
        </p:spPr>
        <p:txBody>
          <a:bodyPr lIns="45719" rIns="45719">
            <a:spAutoFit/>
          </a:bodyPr>
          <a:lstStyle/>
          <a:p>
            <a:pPr>
              <a:spcBef>
                <a:spcPts val="2600"/>
              </a:spcBef>
              <a:defRPr sz="2200" b="1" i="1"/>
            </a:pPr>
            <a:r>
              <a:t>Note</a:t>
            </a:r>
            <a:r>
              <a:rPr b="0"/>
              <a:t>: In </a:t>
            </a:r>
            <a:r>
              <a:rPr b="0">
                <a:solidFill>
                  <a:srgbClr val="800080"/>
                </a:solidFill>
              </a:rPr>
              <a:t>stratified sampling</a:t>
            </a:r>
            <a:r>
              <a:rPr b="0"/>
              <a:t>, a random sample is drawn from each of the strata (e.g. five people from every town), whereas in </a:t>
            </a:r>
            <a:r>
              <a:rPr b="0">
                <a:solidFill>
                  <a:srgbClr val="800080"/>
                </a:solidFill>
              </a:rPr>
              <a:t>cluster sampling </a:t>
            </a:r>
            <a:r>
              <a:rPr b="0"/>
              <a:t>only the selected clusters are studied (e.g. every person from five towns).</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Slide Number"/>
          <p:cNvSpPr txBox="1">
            <a:spLocks noGrp="1"/>
          </p:cNvSpPr>
          <p:nvPr>
            <p:ph type="sldNum" sz="quarter" idx="2"/>
          </p:nvPr>
        </p:nvSpPr>
        <p:spPr>
          <a:xfrm>
            <a:off x="8485772" y="6289992"/>
            <a:ext cx="201029" cy="281941"/>
          </a:xfrm>
          <a:prstGeom prst="rect">
            <a:avLst/>
          </a:prstGeom>
          <a:extLst>
            <a:ext uri="{C572A759-6A51-4108-AA02-DFA0A04FC94B}">
              <ma14:wrappingTextBoxFlag xmlns:ma14="http://schemas.microsoft.com/office/mac/drawingml/2011/main" xmlns="" val="1"/>
            </a:ext>
          </a:extLst>
        </p:spPr>
        <p:txBody>
          <a:bodyPr/>
          <a:lstStyle>
            <a:lvl1pPr algn="r">
              <a:defRPr sz="1200">
                <a:solidFill>
                  <a:srgbClr val="898989"/>
                </a:solidFill>
                <a:latin typeface="Verdana"/>
                <a:ea typeface="Verdana"/>
                <a:cs typeface="Verdana"/>
                <a:sym typeface="Verdana"/>
              </a:defRPr>
            </a:lvl1pPr>
          </a:lstStyle>
          <a:p>
            <a:fld id="{86CB4B4D-7CA3-9044-876B-883B54F8677D}" type="slidenum">
              <a:t>2</a:t>
            </a:fld>
            <a:endParaRPr/>
          </a:p>
        </p:txBody>
      </p:sp>
      <p:sp>
        <p:nvSpPr>
          <p:cNvPr id="86" name="1. Chapter Outline"/>
          <p:cNvSpPr txBox="1">
            <a:spLocks noGrp="1"/>
          </p:cNvSpPr>
          <p:nvPr>
            <p:ph type="title" idx="4294967295"/>
          </p:nvPr>
        </p:nvSpPr>
        <p:spPr>
          <a:xfrm>
            <a:off x="674687" y="227012"/>
            <a:ext cx="7793038" cy="733426"/>
          </a:xfrm>
          <a:prstGeom prst="rect">
            <a:avLst/>
          </a:prstGeom>
        </p:spPr>
        <p:txBody>
          <a:bodyPr anchor="t">
            <a:normAutofit/>
          </a:bodyPr>
          <a:lstStyle>
            <a:lvl1pPr>
              <a:defRPr b="1">
                <a:solidFill>
                  <a:srgbClr val="E57300"/>
                </a:solidFill>
              </a:defRPr>
            </a:lvl1pPr>
          </a:lstStyle>
          <a:p>
            <a:r>
              <a:t>1. Chapter Outline</a:t>
            </a:r>
          </a:p>
        </p:txBody>
      </p:sp>
      <p:sp>
        <p:nvSpPr>
          <p:cNvPr id="87" name="1) Overview…"/>
          <p:cNvSpPr txBox="1">
            <a:spLocks noGrp="1"/>
          </p:cNvSpPr>
          <p:nvPr>
            <p:ph type="body" idx="4294967295"/>
          </p:nvPr>
        </p:nvSpPr>
        <p:spPr>
          <a:xfrm>
            <a:off x="457200" y="1447800"/>
            <a:ext cx="5486400" cy="4800600"/>
          </a:xfrm>
          <a:prstGeom prst="rect">
            <a:avLst/>
          </a:prstGeom>
        </p:spPr>
        <p:txBody>
          <a:bodyPr>
            <a:normAutofit/>
          </a:bodyPr>
          <a:lstStyle/>
          <a:p>
            <a:pPr marL="660400" indent="-660400">
              <a:spcBef>
                <a:spcPts val="1400"/>
              </a:spcBef>
              <a:buSzTx/>
              <a:buNone/>
              <a:defRPr>
                <a:solidFill>
                  <a:srgbClr val="994D00"/>
                </a:solidFill>
              </a:defRPr>
            </a:pPr>
            <a:r>
              <a:t>1) Overview</a:t>
            </a:r>
          </a:p>
          <a:p>
            <a:pPr marL="660400" indent="-660400">
              <a:spcBef>
                <a:spcPts val="1400"/>
              </a:spcBef>
              <a:buSzTx/>
              <a:buNone/>
              <a:defRPr>
                <a:solidFill>
                  <a:srgbClr val="994D00"/>
                </a:solidFill>
              </a:defRPr>
            </a:pPr>
            <a:r>
              <a:t>2) The Sampling Design Process</a:t>
            </a:r>
          </a:p>
          <a:p>
            <a:pPr marL="660400" indent="-660400">
              <a:lnSpc>
                <a:spcPct val="85000"/>
              </a:lnSpc>
              <a:spcBef>
                <a:spcPts val="1400"/>
              </a:spcBef>
              <a:buSzTx/>
              <a:buNone/>
              <a:defRPr>
                <a:solidFill>
                  <a:srgbClr val="994D00"/>
                </a:solidFill>
              </a:defRPr>
            </a:pPr>
            <a:r>
              <a:t>3) A Classification of Sampling Techniques</a:t>
            </a:r>
          </a:p>
          <a:p>
            <a:pPr marL="660400" indent="-660400">
              <a:lnSpc>
                <a:spcPct val="85000"/>
              </a:lnSpc>
              <a:spcBef>
                <a:spcPts val="1400"/>
              </a:spcBef>
              <a:buSzTx/>
              <a:buNone/>
              <a:defRPr>
                <a:solidFill>
                  <a:srgbClr val="994D00"/>
                </a:solidFill>
              </a:defRPr>
            </a:pPr>
            <a:r>
              <a:t>4) Nonprobability Sampling</a:t>
            </a:r>
          </a:p>
          <a:p>
            <a:pPr marL="660400" indent="-660400">
              <a:lnSpc>
                <a:spcPct val="85000"/>
              </a:lnSpc>
              <a:spcBef>
                <a:spcPts val="1400"/>
              </a:spcBef>
              <a:buSzTx/>
              <a:buNone/>
              <a:defRPr>
                <a:solidFill>
                  <a:srgbClr val="994D00"/>
                </a:solidFill>
              </a:defRPr>
            </a:pPr>
            <a:r>
              <a:t>5) Probability Sampling</a:t>
            </a:r>
          </a:p>
          <a:p>
            <a:pPr marL="660400" indent="-660400">
              <a:lnSpc>
                <a:spcPct val="85000"/>
              </a:lnSpc>
              <a:spcBef>
                <a:spcPts val="1400"/>
              </a:spcBef>
              <a:buSzTx/>
              <a:buNone/>
              <a:defRPr>
                <a:solidFill>
                  <a:srgbClr val="994D00"/>
                </a:solidFill>
              </a:defRPr>
            </a:pPr>
            <a:r>
              <a:t>6) Choosing Nonprobability Versus Probability Sampling</a:t>
            </a:r>
          </a:p>
        </p:txBody>
      </p:sp>
      <p:pic>
        <p:nvPicPr>
          <p:cNvPr id="88" name="image.pdf" descr="image.pdf"/>
          <p:cNvPicPr>
            <a:picLocks noChangeAspect="1"/>
          </p:cNvPicPr>
          <p:nvPr/>
        </p:nvPicPr>
        <p:blipFill>
          <a:blip r:embed="rId2">
            <a:extLst/>
          </a:blip>
          <a:stretch>
            <a:fillRect/>
          </a:stretch>
        </p:blipFill>
        <p:spPr>
          <a:xfrm>
            <a:off x="6096000" y="1295400"/>
            <a:ext cx="2819400" cy="2794000"/>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iterate>
                                    <p:tmAbs val="0"/>
                                  </p:iterate>
                                  <p:childTnLst>
                                    <p:set>
                                      <p:cBhvr>
                                        <p:cTn id="6" fill="hold"/>
                                        <p:tgtEl>
                                          <p:spTgt spid="86"/>
                                        </p:tgtEl>
                                        <p:attrNameLst>
                                          <p:attrName>style.visibility</p:attrName>
                                        </p:attrNameLst>
                                      </p:cBhvr>
                                      <p:to>
                                        <p:strVal val="visible"/>
                                      </p:to>
                                    </p:set>
                                    <p:anim calcmode="lin" valueType="num">
                                      <p:cBhvr>
                                        <p:cTn id="7" dur="500" fill="hold"/>
                                        <p:tgtEl>
                                          <p:spTgt spid="86"/>
                                        </p:tgtEl>
                                        <p:attrNameLst>
                                          <p:attrName>ppt_x</p:attrName>
                                        </p:attrNameLst>
                                      </p:cBhvr>
                                      <p:tavLst>
                                        <p:tav tm="0">
                                          <p:val>
                                            <p:strVal val="0-#ppt_w/2"/>
                                          </p:val>
                                        </p:tav>
                                        <p:tav tm="100000">
                                          <p:val>
                                            <p:strVal val="#ppt_x"/>
                                          </p:val>
                                        </p:tav>
                                      </p:tavLst>
                                    </p:anim>
                                    <p:anim calcmode="lin" valueType="num">
                                      <p:cBhvr>
                                        <p:cTn id="8" dur="500" fill="hold"/>
                                        <p:tgtEl>
                                          <p:spTgt spid="8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iterate>
                                    <p:tmAbs val="0"/>
                                  </p:iterate>
                                  <p:childTnLst>
                                    <p:set>
                                      <p:cBhvr>
                                        <p:cTn id="11" fill="hold"/>
                                        <p:tgtEl>
                                          <p:spTgt spid="87"/>
                                        </p:tgtEl>
                                        <p:attrNameLst>
                                          <p:attrName>style.visibility</p:attrName>
                                        </p:attrNameLst>
                                      </p:cBhvr>
                                      <p:to>
                                        <p:strVal val="visible"/>
                                      </p:to>
                                    </p:set>
                                    <p:anim calcmode="lin" valueType="num">
                                      <p:cBhvr>
                                        <p:cTn id="12" dur="500" fill="hold"/>
                                        <p:tgtEl>
                                          <p:spTgt spid="87"/>
                                        </p:tgtEl>
                                        <p:attrNameLst>
                                          <p:attrName>ppt_x</p:attrName>
                                        </p:attrNameLst>
                                      </p:cBhvr>
                                      <p:tavLst>
                                        <p:tav tm="0">
                                          <p:val>
                                            <p:strVal val="0-#ppt_w/2"/>
                                          </p:val>
                                        </p:tav>
                                        <p:tav tm="100000">
                                          <p:val>
                                            <p:strVal val="#ppt_x"/>
                                          </p:val>
                                        </p:tav>
                                      </p:tavLst>
                                    </p:anim>
                                    <p:anim calcmode="lin" valueType="num">
                                      <p:cBhvr>
                                        <p:cTn id="13" dur="500" fill="hold"/>
                                        <p:tgtEl>
                                          <p:spTgt spid="87"/>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iterate>
                                    <p:tmAbs val="0"/>
                                  </p:iterate>
                                  <p:childTnLst>
                                    <p:set>
                                      <p:cBhvr>
                                        <p:cTn id="16" fill="hold"/>
                                        <p:tgtEl>
                                          <p:spTgt spid="88"/>
                                        </p:tgtEl>
                                        <p:attrNameLst>
                                          <p:attrName>style.visibility</p:attrName>
                                        </p:attrNameLst>
                                      </p:cBhvr>
                                      <p:to>
                                        <p:strVal val="visible"/>
                                      </p:to>
                                    </p:set>
                                    <p:anim calcmode="lin" valueType="num">
                                      <p:cBhvr>
                                        <p:cTn id="17" dur="500" fill="hold"/>
                                        <p:tgtEl>
                                          <p:spTgt spid="88"/>
                                        </p:tgtEl>
                                        <p:attrNameLst>
                                          <p:attrName>ppt_x</p:attrName>
                                        </p:attrNameLst>
                                      </p:cBhvr>
                                      <p:tavLst>
                                        <p:tav tm="0">
                                          <p:val>
                                            <p:strVal val="0-#ppt_w/2"/>
                                          </p:val>
                                        </p:tav>
                                        <p:tav tm="100000">
                                          <p:val>
                                            <p:strVal val="#ppt_x"/>
                                          </p:val>
                                        </p:tav>
                                      </p:tavLst>
                                    </p:anim>
                                    <p:anim calcmode="lin" valueType="num">
                                      <p:cBhvr>
                                        <p:cTn id="18" dur="500" fill="hold"/>
                                        <p:tgtEl>
                                          <p:spTgt spid="8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advAuto="0"/>
      <p:bldP spid="87" grpId="0" animBg="1" advAuto="0"/>
      <p:bldP spid="88" grpId="0" animBg="1" advAuto="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 name="Slide Number"/>
          <p:cNvSpPr txBox="1">
            <a:spLocks noGrp="1"/>
          </p:cNvSpPr>
          <p:nvPr>
            <p:ph type="sldNum" sz="quarter" idx="2"/>
          </p:nvPr>
        </p:nvSpPr>
        <p:spPr>
          <a:xfrm>
            <a:off x="8388885" y="6289992"/>
            <a:ext cx="297915" cy="281941"/>
          </a:xfrm>
          <a:prstGeom prst="rect">
            <a:avLst/>
          </a:prstGeom>
          <a:extLst>
            <a:ext uri="{C572A759-6A51-4108-AA02-DFA0A04FC94B}">
              <ma14:wrappingTextBoxFlag xmlns:ma14="http://schemas.microsoft.com/office/mac/drawingml/2011/main" xmlns="" val="1"/>
            </a:ext>
          </a:extLst>
        </p:spPr>
        <p:txBody>
          <a:bodyPr/>
          <a:lstStyle>
            <a:lvl1pPr algn="r">
              <a:defRPr sz="1200">
                <a:solidFill>
                  <a:srgbClr val="898989"/>
                </a:solidFill>
                <a:latin typeface="Verdana"/>
                <a:ea typeface="Verdana"/>
                <a:cs typeface="Verdana"/>
                <a:sym typeface="Verdana"/>
              </a:defRPr>
            </a:lvl1pPr>
          </a:lstStyle>
          <a:p>
            <a:fld id="{86CB4B4D-7CA3-9044-876B-883B54F8677D}" type="slidenum">
              <a:t>20</a:t>
            </a:fld>
            <a:endParaRPr/>
          </a:p>
        </p:txBody>
      </p:sp>
      <p:grpSp>
        <p:nvGrpSpPr>
          <p:cNvPr id="307" name="Group"/>
          <p:cNvGrpSpPr/>
          <p:nvPr/>
        </p:nvGrpSpPr>
        <p:grpSpPr>
          <a:xfrm>
            <a:off x="76200" y="1284287"/>
            <a:ext cx="8991600" cy="5040313"/>
            <a:chOff x="0" y="0"/>
            <a:chExt cx="8991600" cy="5040312"/>
          </a:xfrm>
        </p:grpSpPr>
        <p:sp>
          <p:nvSpPr>
            <p:cNvPr id="246" name="Rectangle"/>
            <p:cNvSpPr/>
            <p:nvPr/>
          </p:nvSpPr>
          <p:spPr>
            <a:xfrm>
              <a:off x="0" y="0"/>
              <a:ext cx="8991600" cy="5040313"/>
            </a:xfrm>
            <a:prstGeom prst="rect">
              <a:avLst/>
            </a:prstGeom>
            <a:solidFill>
              <a:srgbClr val="FFFFCC"/>
            </a:solidFill>
            <a:ln w="12700" cap="flat">
              <a:solidFill>
                <a:srgbClr val="000000"/>
              </a:solidFill>
              <a:prstDash val="solid"/>
              <a:round/>
            </a:ln>
            <a:effectLst/>
          </p:spPr>
          <p:txBody>
            <a:bodyPr wrap="square" lIns="45719" tIns="45719" rIns="45719" bIns="45719" numCol="1" anchor="ctr">
              <a:noAutofit/>
            </a:bodyPr>
            <a:lstStyle/>
            <a:p>
              <a:pPr>
                <a:defRPr sz="1800"/>
              </a:pPr>
              <a:endParaRPr/>
            </a:p>
          </p:txBody>
        </p:sp>
        <p:sp>
          <p:nvSpPr>
            <p:cNvPr id="247" name="Technique"/>
            <p:cNvSpPr txBox="1"/>
            <p:nvPr/>
          </p:nvSpPr>
          <p:spPr>
            <a:xfrm>
              <a:off x="404325" y="0"/>
              <a:ext cx="964643" cy="24482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lvl1pPr>
                <a:defRPr sz="1700" b="1">
                  <a:solidFill>
                    <a:srgbClr val="800080"/>
                  </a:solidFill>
                  <a:latin typeface="+mn-lt"/>
                  <a:ea typeface="+mn-ea"/>
                  <a:cs typeface="+mn-cs"/>
                  <a:sym typeface="Times New Roman"/>
                </a:defRPr>
              </a:lvl1pPr>
            </a:lstStyle>
            <a:p>
              <a:r>
                <a:t>Technique</a:t>
              </a:r>
            </a:p>
          </p:txBody>
        </p:sp>
        <p:sp>
          <p:nvSpPr>
            <p:cNvPr id="248" name="Strengths"/>
            <p:cNvSpPr txBox="1"/>
            <p:nvPr/>
          </p:nvSpPr>
          <p:spPr>
            <a:xfrm>
              <a:off x="3085734" y="0"/>
              <a:ext cx="896436" cy="24482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lvl1pPr>
                <a:defRPr sz="1700" b="1">
                  <a:solidFill>
                    <a:srgbClr val="800080"/>
                  </a:solidFill>
                  <a:latin typeface="+mn-lt"/>
                  <a:ea typeface="+mn-ea"/>
                  <a:cs typeface="+mn-cs"/>
                  <a:sym typeface="Times New Roman"/>
                </a:defRPr>
              </a:lvl1pPr>
            </a:lstStyle>
            <a:p>
              <a:r>
                <a:t>Strengths</a:t>
              </a:r>
            </a:p>
          </p:txBody>
        </p:sp>
        <p:sp>
          <p:nvSpPr>
            <p:cNvPr id="249" name="Weaknesses"/>
            <p:cNvSpPr txBox="1"/>
            <p:nvPr/>
          </p:nvSpPr>
          <p:spPr>
            <a:xfrm>
              <a:off x="5531991" y="0"/>
              <a:ext cx="1104324" cy="24482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lvl1pPr>
                <a:defRPr sz="1700" b="1">
                  <a:solidFill>
                    <a:srgbClr val="800080"/>
                  </a:solidFill>
                  <a:latin typeface="+mn-lt"/>
                  <a:ea typeface="+mn-ea"/>
                  <a:cs typeface="+mn-cs"/>
                  <a:sym typeface="Times New Roman"/>
                </a:defRPr>
              </a:lvl1pPr>
            </a:lstStyle>
            <a:p>
              <a:r>
                <a:t>Weaknesses</a:t>
              </a:r>
            </a:p>
          </p:txBody>
        </p:sp>
        <p:sp>
          <p:nvSpPr>
            <p:cNvPr id="250" name="Nonprobability Sampling"/>
            <p:cNvSpPr txBox="1"/>
            <p:nvPr/>
          </p:nvSpPr>
          <p:spPr>
            <a:xfrm>
              <a:off x="404325" y="293400"/>
              <a:ext cx="1997418" cy="20780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lvl1pPr>
                <a:defRPr sz="1500" b="1" i="1">
                  <a:solidFill>
                    <a:srgbClr val="800080"/>
                  </a:solidFill>
                  <a:latin typeface="+mn-lt"/>
                  <a:ea typeface="+mn-ea"/>
                  <a:cs typeface="+mn-cs"/>
                  <a:sym typeface="Times New Roman"/>
                </a:defRPr>
              </a:lvl1pPr>
            </a:lstStyle>
            <a:p>
              <a:r>
                <a:t>Nonprobability Sampling</a:t>
              </a:r>
            </a:p>
          </p:txBody>
        </p:sp>
        <p:sp>
          <p:nvSpPr>
            <p:cNvPr id="251" name="Text"/>
            <p:cNvSpPr txBox="1"/>
            <p:nvPr/>
          </p:nvSpPr>
          <p:spPr>
            <a:xfrm>
              <a:off x="404325" y="487971"/>
              <a:ext cx="127001" cy="207808"/>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lvl1pPr>
                <a:defRPr sz="1500">
                  <a:solidFill>
                    <a:srgbClr val="CC0000"/>
                  </a:solidFill>
                  <a:latin typeface="+mn-lt"/>
                  <a:ea typeface="+mn-ea"/>
                  <a:cs typeface="+mn-cs"/>
                  <a:sym typeface="Times New Roman"/>
                </a:defRPr>
              </a:lvl1pPr>
            </a:lstStyle>
            <a:p>
              <a:r>
                <a:t> </a:t>
              </a:r>
            </a:p>
          </p:txBody>
        </p:sp>
        <p:sp>
          <p:nvSpPr>
            <p:cNvPr id="252" name="Convenience sampling"/>
            <p:cNvSpPr txBox="1"/>
            <p:nvPr/>
          </p:nvSpPr>
          <p:spPr>
            <a:xfrm>
              <a:off x="460153" y="487971"/>
              <a:ext cx="1753246" cy="207808"/>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lvl1pPr>
                <a:defRPr sz="1500">
                  <a:solidFill>
                    <a:srgbClr val="CC0000"/>
                  </a:solidFill>
                  <a:latin typeface="+mn-lt"/>
                  <a:ea typeface="+mn-ea"/>
                  <a:cs typeface="+mn-cs"/>
                  <a:sym typeface="Times New Roman"/>
                </a:defRPr>
              </a:lvl1pPr>
            </a:lstStyle>
            <a:p>
              <a:r>
                <a:t>Convenience sampling</a:t>
              </a:r>
            </a:p>
          </p:txBody>
        </p:sp>
        <p:sp>
          <p:nvSpPr>
            <p:cNvPr id="253" name="Least expensive, least"/>
            <p:cNvSpPr txBox="1"/>
            <p:nvPr/>
          </p:nvSpPr>
          <p:spPr>
            <a:xfrm>
              <a:off x="3085734" y="293400"/>
              <a:ext cx="1678925" cy="20780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lvl1pPr>
                <a:defRPr sz="1500">
                  <a:latin typeface="+mn-lt"/>
                  <a:ea typeface="+mn-ea"/>
                  <a:cs typeface="+mn-cs"/>
                  <a:sym typeface="Times New Roman"/>
                </a:defRPr>
              </a:lvl1pPr>
            </a:lstStyle>
            <a:p>
              <a:r>
                <a:t>Least expensive, least</a:t>
              </a:r>
            </a:p>
          </p:txBody>
        </p:sp>
        <p:sp>
          <p:nvSpPr>
            <p:cNvPr id="254" name="time-consuming, most"/>
            <p:cNvSpPr txBox="1"/>
            <p:nvPr/>
          </p:nvSpPr>
          <p:spPr>
            <a:xfrm>
              <a:off x="3085734" y="487971"/>
              <a:ext cx="1716504" cy="207808"/>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lvl1pPr>
                <a:defRPr sz="1500">
                  <a:latin typeface="+mn-lt"/>
                  <a:ea typeface="+mn-ea"/>
                  <a:cs typeface="+mn-cs"/>
                  <a:sym typeface="Times New Roman"/>
                </a:defRPr>
              </a:lvl1pPr>
            </a:lstStyle>
            <a:p>
              <a:r>
                <a:t>time-consuming, most</a:t>
              </a:r>
            </a:p>
          </p:txBody>
        </p:sp>
        <p:sp>
          <p:nvSpPr>
            <p:cNvPr id="255" name="convenient"/>
            <p:cNvSpPr txBox="1"/>
            <p:nvPr/>
          </p:nvSpPr>
          <p:spPr>
            <a:xfrm>
              <a:off x="3085734" y="682542"/>
              <a:ext cx="891066" cy="207808"/>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lvl1pPr>
                <a:defRPr sz="1500" b="1">
                  <a:latin typeface="+mn-lt"/>
                  <a:ea typeface="+mn-ea"/>
                  <a:cs typeface="+mn-cs"/>
                  <a:sym typeface="Times New Roman"/>
                </a:defRPr>
              </a:lvl1pPr>
            </a:lstStyle>
            <a:p>
              <a:r>
                <a:t>convenient</a:t>
              </a:r>
            </a:p>
          </p:txBody>
        </p:sp>
        <p:sp>
          <p:nvSpPr>
            <p:cNvPr id="256" name="Selection bias, sample not"/>
            <p:cNvSpPr txBox="1"/>
            <p:nvPr/>
          </p:nvSpPr>
          <p:spPr>
            <a:xfrm>
              <a:off x="5531991" y="293400"/>
              <a:ext cx="2044576" cy="20780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p>
              <a:pPr>
                <a:defRPr sz="1500" b="1">
                  <a:latin typeface="+mn-lt"/>
                  <a:ea typeface="+mn-ea"/>
                  <a:cs typeface="+mn-cs"/>
                  <a:sym typeface="Times New Roman"/>
                </a:defRPr>
              </a:pPr>
              <a:r>
                <a:t>Selection bias</a:t>
              </a:r>
              <a:r>
                <a:rPr b="0"/>
                <a:t>, sample not</a:t>
              </a:r>
            </a:p>
          </p:txBody>
        </p:sp>
        <p:sp>
          <p:nvSpPr>
            <p:cNvPr id="257" name="representative, not recommended for"/>
            <p:cNvSpPr txBox="1"/>
            <p:nvPr/>
          </p:nvSpPr>
          <p:spPr>
            <a:xfrm>
              <a:off x="5531991" y="487971"/>
              <a:ext cx="2816064" cy="207808"/>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lvl1pPr>
                <a:defRPr sz="1500">
                  <a:latin typeface="+mn-lt"/>
                  <a:ea typeface="+mn-ea"/>
                  <a:cs typeface="+mn-cs"/>
                  <a:sym typeface="Times New Roman"/>
                </a:defRPr>
              </a:lvl1pPr>
            </a:lstStyle>
            <a:p>
              <a:r>
                <a:t>representative, not recommended for</a:t>
              </a:r>
            </a:p>
          </p:txBody>
        </p:sp>
        <p:sp>
          <p:nvSpPr>
            <p:cNvPr id="258" name="descriptive or causal research"/>
            <p:cNvSpPr txBox="1"/>
            <p:nvPr/>
          </p:nvSpPr>
          <p:spPr>
            <a:xfrm>
              <a:off x="5531991" y="682542"/>
              <a:ext cx="2260470" cy="207808"/>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lvl1pPr>
                <a:defRPr sz="1500">
                  <a:latin typeface="+mn-lt"/>
                  <a:ea typeface="+mn-ea"/>
                  <a:cs typeface="+mn-cs"/>
                  <a:sym typeface="Times New Roman"/>
                </a:defRPr>
              </a:lvl1pPr>
            </a:lstStyle>
            <a:p>
              <a:r>
                <a:t>descriptive or causal research</a:t>
              </a:r>
            </a:p>
          </p:txBody>
        </p:sp>
        <p:sp>
          <p:nvSpPr>
            <p:cNvPr id="259" name="Text"/>
            <p:cNvSpPr txBox="1"/>
            <p:nvPr/>
          </p:nvSpPr>
          <p:spPr>
            <a:xfrm>
              <a:off x="404325" y="875569"/>
              <a:ext cx="127001" cy="207808"/>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lvl1pPr>
                <a:defRPr sz="1500">
                  <a:solidFill>
                    <a:srgbClr val="CC0000"/>
                  </a:solidFill>
                  <a:latin typeface="+mn-lt"/>
                  <a:ea typeface="+mn-ea"/>
                  <a:cs typeface="+mn-cs"/>
                  <a:sym typeface="Times New Roman"/>
                </a:defRPr>
              </a:lvl1pPr>
            </a:lstStyle>
            <a:p>
              <a:r>
                <a:t> </a:t>
              </a:r>
            </a:p>
          </p:txBody>
        </p:sp>
        <p:sp>
          <p:nvSpPr>
            <p:cNvPr id="260" name="Judgmental sampling"/>
            <p:cNvSpPr txBox="1"/>
            <p:nvPr/>
          </p:nvSpPr>
          <p:spPr>
            <a:xfrm>
              <a:off x="460153" y="875569"/>
              <a:ext cx="1637067" cy="207808"/>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lvl1pPr>
                <a:defRPr sz="1500">
                  <a:solidFill>
                    <a:srgbClr val="CC0000"/>
                  </a:solidFill>
                  <a:latin typeface="+mn-lt"/>
                  <a:ea typeface="+mn-ea"/>
                  <a:cs typeface="+mn-cs"/>
                  <a:sym typeface="Times New Roman"/>
                </a:defRPr>
              </a:lvl1pPr>
            </a:lstStyle>
            <a:p>
              <a:r>
                <a:t>Judgmental sampling</a:t>
              </a:r>
            </a:p>
          </p:txBody>
        </p:sp>
        <p:sp>
          <p:nvSpPr>
            <p:cNvPr id="261" name="Low cost, convenient,"/>
            <p:cNvSpPr txBox="1"/>
            <p:nvPr/>
          </p:nvSpPr>
          <p:spPr>
            <a:xfrm>
              <a:off x="3085734" y="875569"/>
              <a:ext cx="1737619" cy="207808"/>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p>
              <a:pPr>
                <a:defRPr sz="1500">
                  <a:latin typeface="+mn-lt"/>
                  <a:ea typeface="+mn-ea"/>
                  <a:cs typeface="+mn-cs"/>
                  <a:sym typeface="Times New Roman"/>
                </a:defRPr>
              </a:pPr>
              <a:r>
                <a:t>Low cost,</a:t>
              </a:r>
              <a:r>
                <a:rPr b="1"/>
                <a:t> convenient</a:t>
              </a:r>
              <a:r>
                <a:t>,</a:t>
              </a:r>
            </a:p>
          </p:txBody>
        </p:sp>
        <p:sp>
          <p:nvSpPr>
            <p:cNvPr id="262" name="not time-consuming"/>
            <p:cNvSpPr txBox="1"/>
            <p:nvPr/>
          </p:nvSpPr>
          <p:spPr>
            <a:xfrm>
              <a:off x="3085734" y="1070139"/>
              <a:ext cx="1541817" cy="20780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lvl1pPr>
                <a:defRPr sz="1500">
                  <a:latin typeface="+mn-lt"/>
                  <a:ea typeface="+mn-ea"/>
                  <a:cs typeface="+mn-cs"/>
                  <a:sym typeface="Times New Roman"/>
                </a:defRPr>
              </a:lvl1pPr>
            </a:lstStyle>
            <a:p>
              <a:r>
                <a:t>not time-consuming</a:t>
              </a:r>
            </a:p>
          </p:txBody>
        </p:sp>
        <p:sp>
          <p:nvSpPr>
            <p:cNvPr id="263" name="Does not allow generalization,"/>
            <p:cNvSpPr txBox="1"/>
            <p:nvPr/>
          </p:nvSpPr>
          <p:spPr>
            <a:xfrm>
              <a:off x="5531991" y="875569"/>
              <a:ext cx="2340279" cy="207808"/>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lvl1pPr>
                <a:defRPr sz="1500">
                  <a:latin typeface="+mn-lt"/>
                  <a:ea typeface="+mn-ea"/>
                  <a:cs typeface="+mn-cs"/>
                  <a:sym typeface="Times New Roman"/>
                </a:defRPr>
              </a:lvl1pPr>
            </a:lstStyle>
            <a:p>
              <a:r>
                <a:t>Does not allow generalization,</a:t>
              </a:r>
            </a:p>
          </p:txBody>
        </p:sp>
        <p:sp>
          <p:nvSpPr>
            <p:cNvPr id="264" name="Subjective, selection bias"/>
            <p:cNvSpPr txBox="1"/>
            <p:nvPr/>
          </p:nvSpPr>
          <p:spPr>
            <a:xfrm>
              <a:off x="5531991" y="1070139"/>
              <a:ext cx="1986254" cy="20780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p>
              <a:pPr>
                <a:defRPr sz="1500">
                  <a:latin typeface="+mn-lt"/>
                  <a:ea typeface="+mn-ea"/>
                  <a:cs typeface="+mn-cs"/>
                  <a:sym typeface="Times New Roman"/>
                </a:defRPr>
              </a:pPr>
              <a:r>
                <a:t>Subjective, </a:t>
              </a:r>
              <a:r>
                <a:rPr b="1"/>
                <a:t>selection bias</a:t>
              </a:r>
            </a:p>
          </p:txBody>
        </p:sp>
        <p:sp>
          <p:nvSpPr>
            <p:cNvPr id="265" name="Text"/>
            <p:cNvSpPr txBox="1"/>
            <p:nvPr/>
          </p:nvSpPr>
          <p:spPr>
            <a:xfrm>
              <a:off x="404325" y="1314125"/>
              <a:ext cx="127001" cy="20780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lvl1pPr>
                <a:defRPr sz="1500">
                  <a:solidFill>
                    <a:srgbClr val="CC0000"/>
                  </a:solidFill>
                  <a:latin typeface="+mn-lt"/>
                  <a:ea typeface="+mn-ea"/>
                  <a:cs typeface="+mn-cs"/>
                  <a:sym typeface="Times New Roman"/>
                </a:defRPr>
              </a:lvl1pPr>
            </a:lstStyle>
            <a:p>
              <a:r>
                <a:t> </a:t>
              </a:r>
            </a:p>
          </p:txBody>
        </p:sp>
        <p:sp>
          <p:nvSpPr>
            <p:cNvPr id="266" name="Quota sampling"/>
            <p:cNvSpPr txBox="1"/>
            <p:nvPr/>
          </p:nvSpPr>
          <p:spPr>
            <a:xfrm>
              <a:off x="460153" y="1314125"/>
              <a:ext cx="1224348" cy="20780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lvl1pPr>
                <a:defRPr sz="1500">
                  <a:solidFill>
                    <a:srgbClr val="CC0000"/>
                  </a:solidFill>
                  <a:latin typeface="+mn-lt"/>
                  <a:ea typeface="+mn-ea"/>
                  <a:cs typeface="+mn-cs"/>
                  <a:sym typeface="Times New Roman"/>
                </a:defRPr>
              </a:lvl1pPr>
            </a:lstStyle>
            <a:p>
              <a:r>
                <a:t>Quota sampling</a:t>
              </a:r>
            </a:p>
          </p:txBody>
        </p:sp>
        <p:sp>
          <p:nvSpPr>
            <p:cNvPr id="267" name="Sample can be controlled"/>
            <p:cNvSpPr txBox="1"/>
            <p:nvPr/>
          </p:nvSpPr>
          <p:spPr>
            <a:xfrm>
              <a:off x="3085734" y="1314125"/>
              <a:ext cx="1943467" cy="20780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lvl1pPr>
                <a:defRPr sz="1500">
                  <a:latin typeface="+mn-lt"/>
                  <a:ea typeface="+mn-ea"/>
                  <a:cs typeface="+mn-cs"/>
                  <a:sym typeface="Times New Roman"/>
                </a:defRPr>
              </a:lvl1pPr>
            </a:lstStyle>
            <a:p>
              <a:r>
                <a:t>Sample can be controlled</a:t>
              </a:r>
            </a:p>
          </p:txBody>
        </p:sp>
        <p:sp>
          <p:nvSpPr>
            <p:cNvPr id="268" name="for certain characteristics"/>
            <p:cNvSpPr txBox="1"/>
            <p:nvPr/>
          </p:nvSpPr>
          <p:spPr>
            <a:xfrm>
              <a:off x="3085734" y="1507152"/>
              <a:ext cx="1937700" cy="207808"/>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lvl1pPr>
                <a:defRPr sz="1500">
                  <a:latin typeface="+mn-lt"/>
                  <a:ea typeface="+mn-ea"/>
                  <a:cs typeface="+mn-cs"/>
                  <a:sym typeface="Times New Roman"/>
                </a:defRPr>
              </a:lvl1pPr>
            </a:lstStyle>
            <a:p>
              <a:r>
                <a:t>for certain characteristics</a:t>
              </a:r>
            </a:p>
          </p:txBody>
        </p:sp>
        <p:sp>
          <p:nvSpPr>
            <p:cNvPr id="269" name="Selection bias, no assurance of"/>
            <p:cNvSpPr txBox="1"/>
            <p:nvPr/>
          </p:nvSpPr>
          <p:spPr>
            <a:xfrm>
              <a:off x="5531991" y="1314125"/>
              <a:ext cx="2398787" cy="20780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p>
              <a:pPr>
                <a:defRPr sz="1500" b="1">
                  <a:latin typeface="+mn-lt"/>
                  <a:ea typeface="+mn-ea"/>
                  <a:cs typeface="+mn-cs"/>
                  <a:sym typeface="Times New Roman"/>
                </a:defRPr>
              </a:pPr>
              <a:r>
                <a:t>Selection bias</a:t>
              </a:r>
              <a:r>
                <a:rPr b="0"/>
                <a:t>, no assurance of</a:t>
              </a:r>
            </a:p>
          </p:txBody>
        </p:sp>
        <p:sp>
          <p:nvSpPr>
            <p:cNvPr id="270" name="representativeness"/>
            <p:cNvSpPr txBox="1"/>
            <p:nvPr/>
          </p:nvSpPr>
          <p:spPr>
            <a:xfrm>
              <a:off x="5531991" y="1507152"/>
              <a:ext cx="1409080" cy="207808"/>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lvl1pPr>
                <a:defRPr sz="1500">
                  <a:latin typeface="+mn-lt"/>
                  <a:ea typeface="+mn-ea"/>
                  <a:cs typeface="+mn-cs"/>
                  <a:sym typeface="Times New Roman"/>
                </a:defRPr>
              </a:lvl1pPr>
            </a:lstStyle>
            <a:p>
              <a:r>
                <a:t>representativeness</a:t>
              </a:r>
            </a:p>
          </p:txBody>
        </p:sp>
        <p:sp>
          <p:nvSpPr>
            <p:cNvPr id="271" name="Text"/>
            <p:cNvSpPr txBox="1"/>
            <p:nvPr/>
          </p:nvSpPr>
          <p:spPr>
            <a:xfrm>
              <a:off x="404325" y="1752682"/>
              <a:ext cx="127001" cy="207808"/>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lvl1pPr>
                <a:defRPr sz="1500">
                  <a:solidFill>
                    <a:srgbClr val="CC0000"/>
                  </a:solidFill>
                  <a:latin typeface="+mn-lt"/>
                  <a:ea typeface="+mn-ea"/>
                  <a:cs typeface="+mn-cs"/>
                  <a:sym typeface="Times New Roman"/>
                </a:defRPr>
              </a:lvl1pPr>
            </a:lstStyle>
            <a:p>
              <a:r>
                <a:t> </a:t>
              </a:r>
            </a:p>
          </p:txBody>
        </p:sp>
        <p:sp>
          <p:nvSpPr>
            <p:cNvPr id="272" name="Snowball sampling"/>
            <p:cNvSpPr txBox="1"/>
            <p:nvPr/>
          </p:nvSpPr>
          <p:spPr>
            <a:xfrm>
              <a:off x="460153" y="1752682"/>
              <a:ext cx="1478472" cy="207808"/>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lvl1pPr>
                <a:defRPr sz="1500">
                  <a:solidFill>
                    <a:srgbClr val="CC0000"/>
                  </a:solidFill>
                  <a:latin typeface="+mn-lt"/>
                  <a:ea typeface="+mn-ea"/>
                  <a:cs typeface="+mn-cs"/>
                  <a:sym typeface="Times New Roman"/>
                </a:defRPr>
              </a:lvl1pPr>
            </a:lstStyle>
            <a:p>
              <a:r>
                <a:t>Snowball sampling</a:t>
              </a:r>
            </a:p>
          </p:txBody>
        </p:sp>
        <p:sp>
          <p:nvSpPr>
            <p:cNvPr id="273" name="Can estimate rare"/>
            <p:cNvSpPr txBox="1"/>
            <p:nvPr/>
          </p:nvSpPr>
          <p:spPr>
            <a:xfrm>
              <a:off x="3085734" y="1752682"/>
              <a:ext cx="1345550" cy="207808"/>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lvl1pPr>
                <a:defRPr sz="1500">
                  <a:latin typeface="+mn-lt"/>
                  <a:ea typeface="+mn-ea"/>
                  <a:cs typeface="+mn-cs"/>
                  <a:sym typeface="Times New Roman"/>
                </a:defRPr>
              </a:lvl1pPr>
            </a:lstStyle>
            <a:p>
              <a:r>
                <a:t>Can estimate rare</a:t>
              </a:r>
            </a:p>
          </p:txBody>
        </p:sp>
        <p:sp>
          <p:nvSpPr>
            <p:cNvPr id="274" name="Characteristics, convenient"/>
            <p:cNvSpPr txBox="1"/>
            <p:nvPr/>
          </p:nvSpPr>
          <p:spPr>
            <a:xfrm>
              <a:off x="3085734" y="1945708"/>
              <a:ext cx="2118247" cy="20780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p>
              <a:pPr>
                <a:defRPr sz="1500">
                  <a:latin typeface="+mn-lt"/>
                  <a:ea typeface="+mn-ea"/>
                  <a:cs typeface="+mn-cs"/>
                  <a:sym typeface="Times New Roman"/>
                </a:defRPr>
              </a:pPr>
              <a:r>
                <a:t>Characteristics, </a:t>
              </a:r>
              <a:r>
                <a:rPr b="1"/>
                <a:t>convenient</a:t>
              </a:r>
            </a:p>
          </p:txBody>
        </p:sp>
        <p:sp>
          <p:nvSpPr>
            <p:cNvPr id="275" name="Selection bias, time-consuming"/>
            <p:cNvSpPr txBox="1"/>
            <p:nvPr/>
          </p:nvSpPr>
          <p:spPr>
            <a:xfrm>
              <a:off x="5531991" y="1752682"/>
              <a:ext cx="2451993" cy="207808"/>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p>
              <a:pPr>
                <a:defRPr sz="1500" b="1">
                  <a:latin typeface="+mn-lt"/>
                  <a:ea typeface="+mn-ea"/>
                  <a:cs typeface="+mn-cs"/>
                  <a:sym typeface="Times New Roman"/>
                </a:defRPr>
              </a:pPr>
              <a:r>
                <a:t>Selection bias</a:t>
              </a:r>
              <a:r>
                <a:rPr b="0"/>
                <a:t>, time-consuming</a:t>
              </a:r>
            </a:p>
          </p:txBody>
        </p:sp>
        <p:sp>
          <p:nvSpPr>
            <p:cNvPr id="276" name="Probability Sampling"/>
            <p:cNvSpPr txBox="1"/>
            <p:nvPr/>
          </p:nvSpPr>
          <p:spPr>
            <a:xfrm>
              <a:off x="404325" y="2384265"/>
              <a:ext cx="1679762" cy="207808"/>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lvl1pPr>
                <a:defRPr sz="1500" b="1" i="1">
                  <a:solidFill>
                    <a:srgbClr val="800080"/>
                  </a:solidFill>
                  <a:latin typeface="+mn-lt"/>
                  <a:ea typeface="+mn-ea"/>
                  <a:cs typeface="+mn-cs"/>
                  <a:sym typeface="Times New Roman"/>
                </a:defRPr>
              </a:lvl1pPr>
            </a:lstStyle>
            <a:p>
              <a:r>
                <a:t>Probability Sampling</a:t>
              </a:r>
            </a:p>
          </p:txBody>
        </p:sp>
        <p:sp>
          <p:nvSpPr>
            <p:cNvPr id="277" name="Text"/>
            <p:cNvSpPr txBox="1"/>
            <p:nvPr/>
          </p:nvSpPr>
          <p:spPr>
            <a:xfrm>
              <a:off x="404325" y="2577292"/>
              <a:ext cx="127001" cy="207808"/>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lvl1pPr>
                <a:defRPr sz="1500">
                  <a:solidFill>
                    <a:srgbClr val="CC0000"/>
                  </a:solidFill>
                  <a:latin typeface="+mn-lt"/>
                  <a:ea typeface="+mn-ea"/>
                  <a:cs typeface="+mn-cs"/>
                  <a:sym typeface="Times New Roman"/>
                </a:defRPr>
              </a:lvl1pPr>
            </a:lstStyle>
            <a:p>
              <a:r>
                <a:t> </a:t>
              </a:r>
            </a:p>
          </p:txBody>
        </p:sp>
        <p:sp>
          <p:nvSpPr>
            <p:cNvPr id="278" name="Simple random sampling"/>
            <p:cNvSpPr txBox="1"/>
            <p:nvPr/>
          </p:nvSpPr>
          <p:spPr>
            <a:xfrm>
              <a:off x="455078" y="2577292"/>
              <a:ext cx="1928119" cy="207808"/>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lvl1pPr>
                <a:defRPr sz="1500">
                  <a:solidFill>
                    <a:srgbClr val="CC0000"/>
                  </a:solidFill>
                  <a:latin typeface="+mn-lt"/>
                  <a:ea typeface="+mn-ea"/>
                  <a:cs typeface="+mn-cs"/>
                  <a:sym typeface="Times New Roman"/>
                </a:defRPr>
              </a:lvl1pPr>
            </a:lstStyle>
            <a:p>
              <a:r>
                <a:t>Simple random sampling</a:t>
              </a:r>
            </a:p>
          </p:txBody>
        </p:sp>
        <p:sp>
          <p:nvSpPr>
            <p:cNvPr id="279" name="Representative,"/>
            <p:cNvSpPr txBox="1"/>
            <p:nvPr/>
          </p:nvSpPr>
          <p:spPr>
            <a:xfrm>
              <a:off x="3085734" y="2384265"/>
              <a:ext cx="1273554" cy="207808"/>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p>
              <a:pPr>
                <a:defRPr sz="1500" b="1">
                  <a:latin typeface="+mn-lt"/>
                  <a:ea typeface="+mn-ea"/>
                  <a:cs typeface="+mn-cs"/>
                  <a:sym typeface="Times New Roman"/>
                </a:defRPr>
              </a:pPr>
              <a:r>
                <a:t>Representative</a:t>
              </a:r>
              <a:r>
                <a:rPr b="0"/>
                <a:t>,</a:t>
              </a:r>
            </a:p>
          </p:txBody>
        </p:sp>
        <p:sp>
          <p:nvSpPr>
            <p:cNvPr id="280" name="results,"/>
            <p:cNvSpPr txBox="1"/>
            <p:nvPr/>
          </p:nvSpPr>
          <p:spPr>
            <a:xfrm>
              <a:off x="3085734" y="2577292"/>
              <a:ext cx="605316" cy="207808"/>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lvl1pPr>
                <a:defRPr sz="1500">
                  <a:latin typeface="+mn-lt"/>
                  <a:ea typeface="+mn-ea"/>
                  <a:cs typeface="+mn-cs"/>
                  <a:sym typeface="Times New Roman"/>
                </a:defRPr>
              </a:lvl1pPr>
            </a:lstStyle>
            <a:p>
              <a:r>
                <a:t>results, </a:t>
              </a:r>
            </a:p>
          </p:txBody>
        </p:sp>
        <p:sp>
          <p:nvSpPr>
            <p:cNvPr id="281" name="projectable"/>
            <p:cNvSpPr txBox="1"/>
            <p:nvPr/>
          </p:nvSpPr>
          <p:spPr>
            <a:xfrm>
              <a:off x="3662617" y="2577292"/>
              <a:ext cx="858882" cy="207808"/>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lvl1pPr>
                <a:defRPr sz="1500">
                  <a:latin typeface="+mn-lt"/>
                  <a:ea typeface="+mn-ea"/>
                  <a:cs typeface="+mn-cs"/>
                  <a:sym typeface="Times New Roman"/>
                </a:defRPr>
              </a:lvl1pPr>
            </a:lstStyle>
            <a:p>
              <a:r>
                <a:t>projectable</a:t>
              </a:r>
            </a:p>
          </p:txBody>
        </p:sp>
        <p:sp>
          <p:nvSpPr>
            <p:cNvPr id="282" name="Difficult to construct sampling"/>
            <p:cNvSpPr txBox="1"/>
            <p:nvPr/>
          </p:nvSpPr>
          <p:spPr>
            <a:xfrm>
              <a:off x="5531991" y="2384265"/>
              <a:ext cx="2494316" cy="207808"/>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lvl1pPr>
                <a:defRPr sz="1500" b="1">
                  <a:latin typeface="+mn-lt"/>
                  <a:ea typeface="+mn-ea"/>
                  <a:cs typeface="+mn-cs"/>
                  <a:sym typeface="Times New Roman"/>
                </a:defRPr>
              </a:lvl1pPr>
            </a:lstStyle>
            <a:p>
              <a:r>
                <a:t>Difficult to construct sampling</a:t>
              </a:r>
            </a:p>
          </p:txBody>
        </p:sp>
        <p:sp>
          <p:nvSpPr>
            <p:cNvPr id="283" name="frame, expensive,"/>
            <p:cNvSpPr txBox="1"/>
            <p:nvPr/>
          </p:nvSpPr>
          <p:spPr>
            <a:xfrm>
              <a:off x="5531991" y="2577292"/>
              <a:ext cx="1451403" cy="207808"/>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p>
              <a:pPr>
                <a:defRPr sz="1500" b="1">
                  <a:latin typeface="+mn-lt"/>
                  <a:ea typeface="+mn-ea"/>
                  <a:cs typeface="+mn-cs"/>
                  <a:sym typeface="Times New Roman"/>
                </a:defRPr>
              </a:pPr>
              <a:r>
                <a:t>frame</a:t>
              </a:r>
              <a:r>
                <a:rPr b="0"/>
                <a:t>, expensive, </a:t>
              </a:r>
            </a:p>
          </p:txBody>
        </p:sp>
        <p:sp>
          <p:nvSpPr>
            <p:cNvPr id="284" name="lower precision"/>
            <p:cNvSpPr txBox="1"/>
            <p:nvPr/>
          </p:nvSpPr>
          <p:spPr>
            <a:xfrm>
              <a:off x="6934443" y="2577292"/>
              <a:ext cx="1192350" cy="207808"/>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lvl1pPr>
                <a:defRPr sz="1500">
                  <a:latin typeface="+mn-lt"/>
                  <a:ea typeface="+mn-ea"/>
                  <a:cs typeface="+mn-cs"/>
                  <a:sym typeface="Times New Roman"/>
                </a:defRPr>
              </a:lvl1pPr>
            </a:lstStyle>
            <a:p>
              <a:r>
                <a:t>lower precision</a:t>
              </a:r>
            </a:p>
          </p:txBody>
        </p:sp>
        <p:sp>
          <p:nvSpPr>
            <p:cNvPr id="285" name="Text"/>
            <p:cNvSpPr txBox="1"/>
            <p:nvPr/>
          </p:nvSpPr>
          <p:spPr>
            <a:xfrm>
              <a:off x="404325" y="2964889"/>
              <a:ext cx="127001" cy="20780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lvl1pPr>
                <a:defRPr sz="1500">
                  <a:solidFill>
                    <a:srgbClr val="CC0000"/>
                  </a:solidFill>
                  <a:latin typeface="+mn-lt"/>
                  <a:ea typeface="+mn-ea"/>
                  <a:cs typeface="+mn-cs"/>
                  <a:sym typeface="Times New Roman"/>
                </a:defRPr>
              </a:lvl1pPr>
            </a:lstStyle>
            <a:p>
              <a:r>
                <a:t> </a:t>
              </a:r>
            </a:p>
          </p:txBody>
        </p:sp>
        <p:sp>
          <p:nvSpPr>
            <p:cNvPr id="286" name="Systematic sampling"/>
            <p:cNvSpPr txBox="1"/>
            <p:nvPr/>
          </p:nvSpPr>
          <p:spPr>
            <a:xfrm>
              <a:off x="455078" y="2964889"/>
              <a:ext cx="1594744" cy="20780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lvl1pPr>
                <a:defRPr sz="1500">
                  <a:solidFill>
                    <a:srgbClr val="CC0000"/>
                  </a:solidFill>
                  <a:latin typeface="+mn-lt"/>
                  <a:ea typeface="+mn-ea"/>
                  <a:cs typeface="+mn-cs"/>
                  <a:sym typeface="Times New Roman"/>
                </a:defRPr>
              </a:lvl1pPr>
            </a:lstStyle>
            <a:p>
              <a:r>
                <a:t>Systematic sampling</a:t>
              </a:r>
            </a:p>
          </p:txBody>
        </p:sp>
        <p:sp>
          <p:nvSpPr>
            <p:cNvPr id="287" name="Can increase"/>
            <p:cNvSpPr txBox="1"/>
            <p:nvPr/>
          </p:nvSpPr>
          <p:spPr>
            <a:xfrm>
              <a:off x="3085734" y="2964889"/>
              <a:ext cx="991153" cy="20780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lvl1pPr>
                <a:defRPr sz="1500">
                  <a:latin typeface="+mn-lt"/>
                  <a:ea typeface="+mn-ea"/>
                  <a:cs typeface="+mn-cs"/>
                  <a:sym typeface="Times New Roman"/>
                </a:defRPr>
              </a:lvl1pPr>
            </a:lstStyle>
            <a:p>
              <a:r>
                <a:t>Can increase</a:t>
              </a:r>
            </a:p>
          </p:txBody>
        </p:sp>
        <p:sp>
          <p:nvSpPr>
            <p:cNvPr id="288" name="representativeness,"/>
            <p:cNvSpPr txBox="1"/>
            <p:nvPr/>
          </p:nvSpPr>
          <p:spPr>
            <a:xfrm>
              <a:off x="3085734" y="3156372"/>
              <a:ext cx="1555862" cy="207808"/>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p>
              <a:pPr>
                <a:defRPr sz="1500" b="1">
                  <a:latin typeface="+mn-lt"/>
                  <a:ea typeface="+mn-ea"/>
                  <a:cs typeface="+mn-cs"/>
                  <a:sym typeface="Times New Roman"/>
                </a:defRPr>
              </a:pPr>
              <a:r>
                <a:t>representativeness</a:t>
              </a:r>
              <a:r>
                <a:rPr b="0"/>
                <a:t>,</a:t>
              </a:r>
            </a:p>
          </p:txBody>
        </p:sp>
        <p:sp>
          <p:nvSpPr>
            <p:cNvPr id="289" name="easier to implement than"/>
            <p:cNvSpPr txBox="1"/>
            <p:nvPr/>
          </p:nvSpPr>
          <p:spPr>
            <a:xfrm>
              <a:off x="3085734" y="3352487"/>
              <a:ext cx="1890633" cy="207808"/>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lvl1pPr>
                <a:defRPr sz="1500">
                  <a:latin typeface="+mn-lt"/>
                  <a:ea typeface="+mn-ea"/>
                  <a:cs typeface="+mn-cs"/>
                  <a:sym typeface="Times New Roman"/>
                </a:defRPr>
              </a:lvl1pPr>
            </a:lstStyle>
            <a:p>
              <a:r>
                <a:t>easier to implement than</a:t>
              </a:r>
            </a:p>
          </p:txBody>
        </p:sp>
        <p:sp>
          <p:nvSpPr>
            <p:cNvPr id="290" name="SRS, sampling frame not"/>
            <p:cNvSpPr txBox="1"/>
            <p:nvPr/>
          </p:nvSpPr>
          <p:spPr>
            <a:xfrm>
              <a:off x="3085734" y="3545513"/>
              <a:ext cx="1928212" cy="20780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lvl1pPr>
                <a:defRPr sz="1500">
                  <a:latin typeface="+mn-lt"/>
                  <a:ea typeface="+mn-ea"/>
                  <a:cs typeface="+mn-cs"/>
                  <a:sym typeface="Times New Roman"/>
                </a:defRPr>
              </a:lvl1pPr>
            </a:lstStyle>
            <a:p>
              <a:r>
                <a:t>SRS, sampling frame not</a:t>
              </a:r>
            </a:p>
          </p:txBody>
        </p:sp>
        <p:sp>
          <p:nvSpPr>
            <p:cNvPr id="291" name="necessary"/>
            <p:cNvSpPr txBox="1"/>
            <p:nvPr/>
          </p:nvSpPr>
          <p:spPr>
            <a:xfrm>
              <a:off x="3085734" y="3738540"/>
              <a:ext cx="753121" cy="20780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lvl1pPr>
                <a:defRPr sz="1500">
                  <a:latin typeface="+mn-lt"/>
                  <a:ea typeface="+mn-ea"/>
                  <a:cs typeface="+mn-cs"/>
                  <a:sym typeface="Times New Roman"/>
                </a:defRPr>
              </a:lvl1pPr>
            </a:lstStyle>
            <a:p>
              <a:r>
                <a:t>necessary</a:t>
              </a:r>
            </a:p>
          </p:txBody>
        </p:sp>
        <p:sp>
          <p:nvSpPr>
            <p:cNvPr id="292" name="Can accidentally decrease"/>
            <p:cNvSpPr txBox="1"/>
            <p:nvPr/>
          </p:nvSpPr>
          <p:spPr>
            <a:xfrm>
              <a:off x="5531991" y="2964889"/>
              <a:ext cx="2038251" cy="20780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lvl1pPr>
                <a:defRPr sz="1500">
                  <a:latin typeface="+mn-lt"/>
                  <a:ea typeface="+mn-ea"/>
                  <a:cs typeface="+mn-cs"/>
                  <a:sym typeface="Times New Roman"/>
                </a:defRPr>
              </a:lvl1pPr>
            </a:lstStyle>
            <a:p>
              <a:r>
                <a:t>Can accidentally decrease </a:t>
              </a:r>
            </a:p>
          </p:txBody>
        </p:sp>
        <p:sp>
          <p:nvSpPr>
            <p:cNvPr id="293" name="representativeness"/>
            <p:cNvSpPr txBox="1"/>
            <p:nvPr/>
          </p:nvSpPr>
          <p:spPr>
            <a:xfrm>
              <a:off x="5516765" y="3211963"/>
              <a:ext cx="1409081" cy="20780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lvl1pPr>
                <a:defRPr sz="1500">
                  <a:latin typeface="+mn-lt"/>
                  <a:ea typeface="+mn-ea"/>
                  <a:cs typeface="+mn-cs"/>
                  <a:sym typeface="Times New Roman"/>
                </a:defRPr>
              </a:lvl1pPr>
            </a:lstStyle>
            <a:p>
              <a:r>
                <a:t>representativeness</a:t>
              </a:r>
            </a:p>
          </p:txBody>
        </p:sp>
        <p:sp>
          <p:nvSpPr>
            <p:cNvPr id="294" name="Stratified sampling"/>
            <p:cNvSpPr txBox="1"/>
            <p:nvPr/>
          </p:nvSpPr>
          <p:spPr>
            <a:xfrm>
              <a:off x="455078" y="3933111"/>
              <a:ext cx="1467682" cy="207808"/>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lvl1pPr>
                <a:defRPr sz="1500">
                  <a:solidFill>
                    <a:srgbClr val="CC0000"/>
                  </a:solidFill>
                  <a:latin typeface="+mn-lt"/>
                  <a:ea typeface="+mn-ea"/>
                  <a:cs typeface="+mn-cs"/>
                  <a:sym typeface="Times New Roman"/>
                </a:defRPr>
              </a:lvl1pPr>
            </a:lstStyle>
            <a:p>
              <a:r>
                <a:t>Stratified sampling</a:t>
              </a:r>
            </a:p>
          </p:txBody>
        </p:sp>
        <p:sp>
          <p:nvSpPr>
            <p:cNvPr id="295" name="Include all important"/>
            <p:cNvSpPr txBox="1"/>
            <p:nvPr/>
          </p:nvSpPr>
          <p:spPr>
            <a:xfrm>
              <a:off x="3085734" y="3933111"/>
              <a:ext cx="1610278" cy="207808"/>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lvl1pPr>
                <a:defRPr sz="1500">
                  <a:latin typeface="+mn-lt"/>
                  <a:ea typeface="+mn-ea"/>
                  <a:cs typeface="+mn-cs"/>
                  <a:sym typeface="Times New Roman"/>
                </a:defRPr>
              </a:lvl1pPr>
            </a:lstStyle>
            <a:p>
              <a:r>
                <a:t>Include all important</a:t>
              </a:r>
            </a:p>
          </p:txBody>
        </p:sp>
        <p:sp>
          <p:nvSpPr>
            <p:cNvPr id="296" name="subpopulations,"/>
            <p:cNvSpPr txBox="1"/>
            <p:nvPr/>
          </p:nvSpPr>
          <p:spPr>
            <a:xfrm>
              <a:off x="3085734" y="4126138"/>
              <a:ext cx="1213930" cy="207808"/>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lvl1pPr>
                <a:defRPr sz="1500">
                  <a:latin typeface="+mn-lt"/>
                  <a:ea typeface="+mn-ea"/>
                  <a:cs typeface="+mn-cs"/>
                  <a:sym typeface="Times New Roman"/>
                </a:defRPr>
              </a:lvl1pPr>
            </a:lstStyle>
            <a:p>
              <a:r>
                <a:t>subpopulations,</a:t>
              </a:r>
            </a:p>
          </p:txBody>
        </p:sp>
        <p:sp>
          <p:nvSpPr>
            <p:cNvPr id="297" name="representative"/>
            <p:cNvSpPr txBox="1"/>
            <p:nvPr/>
          </p:nvSpPr>
          <p:spPr>
            <a:xfrm>
              <a:off x="3085734" y="4319164"/>
              <a:ext cx="1169467" cy="20780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lvl1pPr>
                <a:defRPr sz="1500" b="1">
                  <a:latin typeface="+mn-lt"/>
                  <a:ea typeface="+mn-ea"/>
                  <a:cs typeface="+mn-cs"/>
                  <a:sym typeface="Times New Roman"/>
                </a:defRPr>
              </a:lvl1pPr>
            </a:lstStyle>
            <a:p>
              <a:r>
                <a:t>representative</a:t>
              </a:r>
            </a:p>
          </p:txBody>
        </p:sp>
        <p:sp>
          <p:nvSpPr>
            <p:cNvPr id="298" name="Difficult to select relevant"/>
            <p:cNvSpPr txBox="1"/>
            <p:nvPr/>
          </p:nvSpPr>
          <p:spPr>
            <a:xfrm>
              <a:off x="5531991" y="3933111"/>
              <a:ext cx="2049041" cy="207808"/>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p>
              <a:pPr>
                <a:defRPr sz="1500" b="1">
                  <a:latin typeface="+mn-lt"/>
                  <a:ea typeface="+mn-ea"/>
                  <a:cs typeface="+mn-cs"/>
                  <a:sym typeface="Times New Roman"/>
                </a:defRPr>
              </a:pPr>
              <a:r>
                <a:t>Difficult to select </a:t>
              </a:r>
              <a:r>
                <a:rPr b="0"/>
                <a:t>relevant</a:t>
              </a:r>
            </a:p>
          </p:txBody>
        </p:sp>
        <p:sp>
          <p:nvSpPr>
            <p:cNvPr id="299" name="stratification variables, not feasible to"/>
            <p:cNvSpPr txBox="1"/>
            <p:nvPr/>
          </p:nvSpPr>
          <p:spPr>
            <a:xfrm>
              <a:off x="5531991" y="4126138"/>
              <a:ext cx="2885083" cy="207808"/>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lvl1pPr>
                <a:defRPr sz="1500">
                  <a:latin typeface="+mn-lt"/>
                  <a:ea typeface="+mn-ea"/>
                  <a:cs typeface="+mn-cs"/>
                  <a:sym typeface="Times New Roman"/>
                </a:defRPr>
              </a:lvl1pPr>
            </a:lstStyle>
            <a:p>
              <a:r>
                <a:t>stratification variables, not feasible to</a:t>
              </a:r>
            </a:p>
          </p:txBody>
        </p:sp>
        <p:sp>
          <p:nvSpPr>
            <p:cNvPr id="300" name="stratify on many variables, expensive"/>
            <p:cNvSpPr txBox="1"/>
            <p:nvPr/>
          </p:nvSpPr>
          <p:spPr>
            <a:xfrm>
              <a:off x="5531991" y="4319164"/>
              <a:ext cx="2853457" cy="20780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lvl1pPr>
                <a:defRPr sz="1500">
                  <a:latin typeface="+mn-lt"/>
                  <a:ea typeface="+mn-ea"/>
                  <a:cs typeface="+mn-cs"/>
                  <a:sym typeface="Times New Roman"/>
                </a:defRPr>
              </a:lvl1pPr>
            </a:lstStyle>
            <a:p>
              <a:r>
                <a:t>stratify on many variables, expensive</a:t>
              </a:r>
            </a:p>
          </p:txBody>
        </p:sp>
        <p:sp>
          <p:nvSpPr>
            <p:cNvPr id="301" name="Text"/>
            <p:cNvSpPr txBox="1"/>
            <p:nvPr/>
          </p:nvSpPr>
          <p:spPr>
            <a:xfrm>
              <a:off x="404325" y="4513735"/>
              <a:ext cx="127001" cy="20780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lvl1pPr>
                <a:defRPr sz="1500">
                  <a:solidFill>
                    <a:srgbClr val="CC0000"/>
                  </a:solidFill>
                  <a:latin typeface="+mn-lt"/>
                  <a:ea typeface="+mn-ea"/>
                  <a:cs typeface="+mn-cs"/>
                  <a:sym typeface="Times New Roman"/>
                </a:defRPr>
              </a:lvl1pPr>
            </a:lstStyle>
            <a:p>
              <a:r>
                <a:t> </a:t>
              </a:r>
            </a:p>
          </p:txBody>
        </p:sp>
        <p:sp>
          <p:nvSpPr>
            <p:cNvPr id="302" name="Cluster sampling"/>
            <p:cNvSpPr txBox="1"/>
            <p:nvPr/>
          </p:nvSpPr>
          <p:spPr>
            <a:xfrm>
              <a:off x="455078" y="4513735"/>
              <a:ext cx="1309087" cy="20780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lvl1pPr>
                <a:defRPr sz="1500">
                  <a:solidFill>
                    <a:srgbClr val="CC0000"/>
                  </a:solidFill>
                  <a:latin typeface="+mn-lt"/>
                  <a:ea typeface="+mn-ea"/>
                  <a:cs typeface="+mn-cs"/>
                  <a:sym typeface="Times New Roman"/>
                </a:defRPr>
              </a:lvl1pPr>
            </a:lstStyle>
            <a:p>
              <a:r>
                <a:t>Cluster sampling</a:t>
              </a:r>
            </a:p>
          </p:txBody>
        </p:sp>
        <p:sp>
          <p:nvSpPr>
            <p:cNvPr id="303" name="Easy to implement, cost"/>
            <p:cNvSpPr txBox="1"/>
            <p:nvPr/>
          </p:nvSpPr>
          <p:spPr>
            <a:xfrm>
              <a:off x="3085734" y="4513735"/>
              <a:ext cx="1843287" cy="20780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lvl1pPr>
                <a:defRPr sz="1500">
                  <a:latin typeface="+mn-lt"/>
                  <a:ea typeface="+mn-ea"/>
                  <a:cs typeface="+mn-cs"/>
                  <a:sym typeface="Times New Roman"/>
                </a:defRPr>
              </a:lvl1pPr>
            </a:lstStyle>
            <a:p>
              <a:r>
                <a:t>Easy to implement, cost</a:t>
              </a:r>
            </a:p>
          </p:txBody>
        </p:sp>
        <p:sp>
          <p:nvSpPr>
            <p:cNvPr id="304" name="effective, more representative"/>
            <p:cNvSpPr txBox="1"/>
            <p:nvPr/>
          </p:nvSpPr>
          <p:spPr>
            <a:xfrm>
              <a:off x="3085734" y="4706762"/>
              <a:ext cx="2394695" cy="207808"/>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p>
              <a:pPr>
                <a:defRPr sz="1500">
                  <a:latin typeface="+mn-lt"/>
                  <a:ea typeface="+mn-ea"/>
                  <a:cs typeface="+mn-cs"/>
                  <a:sym typeface="Times New Roman"/>
                </a:defRPr>
              </a:pPr>
              <a:r>
                <a:t>effective, </a:t>
              </a:r>
              <a:r>
                <a:rPr b="1"/>
                <a:t>more representative</a:t>
              </a:r>
            </a:p>
          </p:txBody>
        </p:sp>
        <p:sp>
          <p:nvSpPr>
            <p:cNvPr id="305" name="Imprecise, difficult to compute and"/>
            <p:cNvSpPr txBox="1"/>
            <p:nvPr/>
          </p:nvSpPr>
          <p:spPr>
            <a:xfrm>
              <a:off x="5531991" y="4513735"/>
              <a:ext cx="2779508" cy="20780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p>
              <a:pPr>
                <a:defRPr sz="1500">
                  <a:latin typeface="+mn-lt"/>
                  <a:ea typeface="+mn-ea"/>
                  <a:cs typeface="+mn-cs"/>
                  <a:sym typeface="Times New Roman"/>
                </a:defRPr>
              </a:pPr>
              <a:r>
                <a:t>Imprecise, </a:t>
              </a:r>
              <a:r>
                <a:rPr b="1"/>
                <a:t>difficult to compute </a:t>
              </a:r>
              <a:r>
                <a:t>and</a:t>
              </a:r>
            </a:p>
          </p:txBody>
        </p:sp>
        <p:sp>
          <p:nvSpPr>
            <p:cNvPr id="306" name="interpret results"/>
            <p:cNvSpPr txBox="1"/>
            <p:nvPr/>
          </p:nvSpPr>
          <p:spPr>
            <a:xfrm>
              <a:off x="5531991" y="4706762"/>
              <a:ext cx="1202953" cy="207808"/>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lvl1pPr>
                <a:defRPr sz="1500">
                  <a:latin typeface="+mn-lt"/>
                  <a:ea typeface="+mn-ea"/>
                  <a:cs typeface="+mn-cs"/>
                  <a:sym typeface="Times New Roman"/>
                </a:defRPr>
              </a:lvl1pPr>
            </a:lstStyle>
            <a:p>
              <a:r>
                <a:t>interpret results</a:t>
              </a:r>
            </a:p>
          </p:txBody>
        </p:sp>
      </p:grpSp>
      <p:sp>
        <p:nvSpPr>
          <p:cNvPr id="308" name="6. Choosing Nonprobability Vs. Probability Sampling"/>
          <p:cNvSpPr txBox="1"/>
          <p:nvPr/>
        </p:nvSpPr>
        <p:spPr>
          <a:xfrm>
            <a:off x="304800" y="0"/>
            <a:ext cx="8610600" cy="370840"/>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1800" b="1">
                <a:solidFill>
                  <a:srgbClr val="E57300"/>
                </a:solidFill>
              </a:defRPr>
            </a:lvl1pPr>
          </a:lstStyle>
          <a:p>
            <a:r>
              <a:t>6. Choosing Nonprobability Vs. Probability Sampling</a:t>
            </a:r>
          </a:p>
        </p:txBody>
      </p:sp>
      <p:sp>
        <p:nvSpPr>
          <p:cNvPr id="309" name="Line"/>
          <p:cNvSpPr/>
          <p:nvPr/>
        </p:nvSpPr>
        <p:spPr>
          <a:xfrm>
            <a:off x="481012" y="2209800"/>
            <a:ext cx="8129588" cy="0"/>
          </a:xfrm>
          <a:prstGeom prst="line">
            <a:avLst/>
          </a:prstGeom>
          <a:ln>
            <a:solidFill>
              <a:srgbClr val="FE952D"/>
            </a:solidFill>
          </a:ln>
        </p:spPr>
        <p:txBody>
          <a:bodyPr lIns="45719" rIns="45719"/>
          <a:lstStyle/>
          <a:p>
            <a:endParaRPr/>
          </a:p>
        </p:txBody>
      </p:sp>
      <p:sp>
        <p:nvSpPr>
          <p:cNvPr id="310" name="Line"/>
          <p:cNvSpPr/>
          <p:nvPr/>
        </p:nvSpPr>
        <p:spPr>
          <a:xfrm>
            <a:off x="479425" y="2590800"/>
            <a:ext cx="8131175" cy="0"/>
          </a:xfrm>
          <a:prstGeom prst="line">
            <a:avLst/>
          </a:prstGeom>
          <a:ln>
            <a:solidFill>
              <a:srgbClr val="FE952D"/>
            </a:solidFill>
          </a:ln>
        </p:spPr>
        <p:txBody>
          <a:bodyPr lIns="45719" rIns="45719"/>
          <a:lstStyle/>
          <a:p>
            <a:endParaRPr/>
          </a:p>
        </p:txBody>
      </p:sp>
      <p:sp>
        <p:nvSpPr>
          <p:cNvPr id="311" name="Line"/>
          <p:cNvSpPr/>
          <p:nvPr/>
        </p:nvSpPr>
        <p:spPr>
          <a:xfrm>
            <a:off x="479425" y="3048000"/>
            <a:ext cx="8131175" cy="0"/>
          </a:xfrm>
          <a:prstGeom prst="line">
            <a:avLst/>
          </a:prstGeom>
          <a:ln>
            <a:solidFill>
              <a:srgbClr val="FE952D"/>
            </a:solidFill>
          </a:ln>
        </p:spPr>
        <p:txBody>
          <a:bodyPr lIns="45719" rIns="45719"/>
          <a:lstStyle/>
          <a:p>
            <a:endParaRPr/>
          </a:p>
        </p:txBody>
      </p:sp>
      <p:sp>
        <p:nvSpPr>
          <p:cNvPr id="312" name="Line"/>
          <p:cNvSpPr/>
          <p:nvPr/>
        </p:nvSpPr>
        <p:spPr>
          <a:xfrm>
            <a:off x="479425" y="3505200"/>
            <a:ext cx="8131175" cy="0"/>
          </a:xfrm>
          <a:prstGeom prst="line">
            <a:avLst/>
          </a:prstGeom>
          <a:ln>
            <a:solidFill>
              <a:srgbClr val="FE952D"/>
            </a:solidFill>
          </a:ln>
        </p:spPr>
        <p:txBody>
          <a:bodyPr lIns="45719" rIns="45719"/>
          <a:lstStyle/>
          <a:p>
            <a:endParaRPr/>
          </a:p>
        </p:txBody>
      </p:sp>
      <p:sp>
        <p:nvSpPr>
          <p:cNvPr id="313" name="Line"/>
          <p:cNvSpPr/>
          <p:nvPr/>
        </p:nvSpPr>
        <p:spPr>
          <a:xfrm>
            <a:off x="457200" y="4267200"/>
            <a:ext cx="8131175" cy="0"/>
          </a:xfrm>
          <a:prstGeom prst="line">
            <a:avLst/>
          </a:prstGeom>
          <a:ln>
            <a:solidFill>
              <a:srgbClr val="FE952D"/>
            </a:solidFill>
          </a:ln>
        </p:spPr>
        <p:txBody>
          <a:bodyPr lIns="45719" rIns="45719"/>
          <a:lstStyle/>
          <a:p>
            <a:endParaRPr/>
          </a:p>
        </p:txBody>
      </p:sp>
      <p:sp>
        <p:nvSpPr>
          <p:cNvPr id="314" name="Line"/>
          <p:cNvSpPr/>
          <p:nvPr/>
        </p:nvSpPr>
        <p:spPr>
          <a:xfrm>
            <a:off x="457200" y="5218112"/>
            <a:ext cx="8131175" cy="1"/>
          </a:xfrm>
          <a:prstGeom prst="line">
            <a:avLst/>
          </a:prstGeom>
          <a:ln>
            <a:solidFill>
              <a:srgbClr val="FE952D"/>
            </a:solidFill>
          </a:ln>
        </p:spPr>
        <p:txBody>
          <a:bodyPr lIns="45719" rIns="45719"/>
          <a:lstStyle/>
          <a:p>
            <a:endParaRPr/>
          </a:p>
        </p:txBody>
      </p:sp>
      <p:sp>
        <p:nvSpPr>
          <p:cNvPr id="315" name="Line"/>
          <p:cNvSpPr/>
          <p:nvPr/>
        </p:nvSpPr>
        <p:spPr>
          <a:xfrm>
            <a:off x="457200" y="5835650"/>
            <a:ext cx="8131175" cy="0"/>
          </a:xfrm>
          <a:prstGeom prst="line">
            <a:avLst/>
          </a:prstGeom>
          <a:ln>
            <a:solidFill>
              <a:srgbClr val="FE952D"/>
            </a:solidFill>
          </a:ln>
        </p:spPr>
        <p:txBody>
          <a:bodyPr lIns="45719" rIns="45719"/>
          <a:lstStyle/>
          <a:p>
            <a:endParaRPr/>
          </a:p>
        </p:txBody>
      </p:sp>
      <p:sp>
        <p:nvSpPr>
          <p:cNvPr id="316" name="Line"/>
          <p:cNvSpPr/>
          <p:nvPr/>
        </p:nvSpPr>
        <p:spPr>
          <a:xfrm>
            <a:off x="479425" y="3657600"/>
            <a:ext cx="8131175" cy="0"/>
          </a:xfrm>
          <a:prstGeom prst="line">
            <a:avLst/>
          </a:prstGeom>
          <a:ln>
            <a:solidFill>
              <a:srgbClr val="FE952D"/>
            </a:solidFill>
          </a:ln>
        </p:spPr>
        <p:txBody>
          <a:bodyPr lIns="45719" rIns="45719"/>
          <a:lstStyle/>
          <a:p>
            <a:endParaRPr/>
          </a:p>
        </p:txBody>
      </p:sp>
      <p:sp>
        <p:nvSpPr>
          <p:cNvPr id="317" name="Line"/>
          <p:cNvSpPr/>
          <p:nvPr/>
        </p:nvSpPr>
        <p:spPr>
          <a:xfrm>
            <a:off x="479425" y="1543050"/>
            <a:ext cx="8131175" cy="0"/>
          </a:xfrm>
          <a:prstGeom prst="line">
            <a:avLst/>
          </a:prstGeom>
          <a:ln>
            <a:solidFill>
              <a:srgbClr val="FE952D"/>
            </a:solidFill>
          </a:ln>
        </p:spPr>
        <p:txBody>
          <a:bodyPr lIns="45719" rIns="45719"/>
          <a:lstStyle/>
          <a:p>
            <a:endParaRP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iterate>
                                    <p:tmAbs val="0"/>
                                  </p:iterate>
                                  <p:childTnLst>
                                    <p:set>
                                      <p:cBhvr>
                                        <p:cTn id="6" fill="hold"/>
                                        <p:tgtEl>
                                          <p:spTgt spid="307"/>
                                        </p:tgtEl>
                                        <p:attrNameLst>
                                          <p:attrName>style.visibility</p:attrName>
                                        </p:attrNameLst>
                                      </p:cBhvr>
                                      <p:to>
                                        <p:strVal val="visible"/>
                                      </p:to>
                                    </p:set>
                                    <p:anim calcmode="lin" valueType="num">
                                      <p:cBhvr>
                                        <p:cTn id="7" dur="500" fill="hold"/>
                                        <p:tgtEl>
                                          <p:spTgt spid="307"/>
                                        </p:tgtEl>
                                        <p:attrNameLst>
                                          <p:attrName>ppt_x</p:attrName>
                                        </p:attrNameLst>
                                      </p:cBhvr>
                                      <p:tavLst>
                                        <p:tav tm="0">
                                          <p:val>
                                            <p:strVal val="0-#ppt_w/2"/>
                                          </p:val>
                                        </p:tav>
                                        <p:tav tm="100000">
                                          <p:val>
                                            <p:strVal val="#ppt_x"/>
                                          </p:val>
                                        </p:tav>
                                      </p:tavLst>
                                    </p:anim>
                                    <p:anim calcmode="lin" valueType="num">
                                      <p:cBhvr>
                                        <p:cTn id="8" dur="500" fill="hold"/>
                                        <p:tgtEl>
                                          <p:spTgt spid="30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iterate>
                                    <p:tmAbs val="0"/>
                                  </p:iterate>
                                  <p:childTnLst>
                                    <p:set>
                                      <p:cBhvr>
                                        <p:cTn id="11" fill="hold"/>
                                        <p:tgtEl>
                                          <p:spTgt spid="308"/>
                                        </p:tgtEl>
                                        <p:attrNameLst>
                                          <p:attrName>style.visibility</p:attrName>
                                        </p:attrNameLst>
                                      </p:cBhvr>
                                      <p:to>
                                        <p:strVal val="visible"/>
                                      </p:to>
                                    </p:set>
                                    <p:anim calcmode="lin" valueType="num">
                                      <p:cBhvr>
                                        <p:cTn id="12" dur="500" fill="hold"/>
                                        <p:tgtEl>
                                          <p:spTgt spid="308"/>
                                        </p:tgtEl>
                                        <p:attrNameLst>
                                          <p:attrName>ppt_x</p:attrName>
                                        </p:attrNameLst>
                                      </p:cBhvr>
                                      <p:tavLst>
                                        <p:tav tm="0">
                                          <p:val>
                                            <p:strVal val="0-#ppt_w/2"/>
                                          </p:val>
                                        </p:tav>
                                        <p:tav tm="100000">
                                          <p:val>
                                            <p:strVal val="#ppt_x"/>
                                          </p:val>
                                        </p:tav>
                                      </p:tavLst>
                                    </p:anim>
                                    <p:anim calcmode="lin" valueType="num">
                                      <p:cBhvr>
                                        <p:cTn id="13" dur="500" fill="hold"/>
                                        <p:tgtEl>
                                          <p:spTgt spid="30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 grpId="0" animBg="1" advAuto="0"/>
      <p:bldP spid="308" grpId="0" animBg="1" advAuto="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 name="Slide Number"/>
          <p:cNvSpPr txBox="1">
            <a:spLocks noGrp="1"/>
          </p:cNvSpPr>
          <p:nvPr>
            <p:ph type="sldNum" sz="quarter" idx="2"/>
          </p:nvPr>
        </p:nvSpPr>
        <p:spPr>
          <a:xfrm>
            <a:off x="8388885" y="6289992"/>
            <a:ext cx="297915" cy="281941"/>
          </a:xfrm>
          <a:prstGeom prst="rect">
            <a:avLst/>
          </a:prstGeom>
          <a:extLst>
            <a:ext uri="{C572A759-6A51-4108-AA02-DFA0A04FC94B}">
              <ma14:wrappingTextBoxFlag xmlns:ma14="http://schemas.microsoft.com/office/mac/drawingml/2011/main" xmlns="" val="1"/>
            </a:ext>
          </a:extLst>
        </p:spPr>
        <p:txBody>
          <a:bodyPr/>
          <a:lstStyle>
            <a:lvl1pPr algn="r">
              <a:defRPr sz="1200">
                <a:solidFill>
                  <a:srgbClr val="898989"/>
                </a:solidFill>
                <a:latin typeface="Verdana"/>
                <a:ea typeface="Verdana"/>
                <a:cs typeface="Verdana"/>
                <a:sym typeface="Verdana"/>
              </a:defRPr>
            </a:lvl1pPr>
          </a:lstStyle>
          <a:p>
            <a:fld id="{86CB4B4D-7CA3-9044-876B-883B54F8677D}" type="slidenum">
              <a:t>21</a:t>
            </a:fld>
            <a:endParaRPr/>
          </a:p>
        </p:txBody>
      </p:sp>
      <p:sp>
        <p:nvSpPr>
          <p:cNvPr id="320" name="6. Choosing Nonprobability Vs. Probability Sampling"/>
          <p:cNvSpPr txBox="1">
            <a:spLocks noGrp="1"/>
          </p:cNvSpPr>
          <p:nvPr>
            <p:ph type="title" idx="4294967295"/>
          </p:nvPr>
        </p:nvSpPr>
        <p:spPr>
          <a:xfrm>
            <a:off x="304800" y="0"/>
            <a:ext cx="8610600" cy="660400"/>
          </a:xfrm>
          <a:prstGeom prst="rect">
            <a:avLst/>
          </a:prstGeom>
        </p:spPr>
        <p:txBody>
          <a:bodyPr anchor="t">
            <a:normAutofit/>
          </a:bodyPr>
          <a:lstStyle>
            <a:lvl1pPr defTabSz="868680">
              <a:defRPr sz="2280" b="1">
                <a:solidFill>
                  <a:srgbClr val="E57300"/>
                </a:solidFill>
              </a:defRPr>
            </a:lvl1pPr>
          </a:lstStyle>
          <a:p>
            <a:r>
              <a:t>6. Choosing Nonprobability Vs. Probability Sampling</a:t>
            </a:r>
          </a:p>
        </p:txBody>
      </p:sp>
      <p:grpSp>
        <p:nvGrpSpPr>
          <p:cNvPr id="324" name="Group"/>
          <p:cNvGrpSpPr/>
          <p:nvPr/>
        </p:nvGrpSpPr>
        <p:grpSpPr>
          <a:xfrm>
            <a:off x="304799" y="1328737"/>
            <a:ext cx="8686802" cy="4995863"/>
            <a:chOff x="0" y="0"/>
            <a:chExt cx="8686800" cy="4995862"/>
          </a:xfrm>
        </p:grpSpPr>
        <p:sp>
          <p:nvSpPr>
            <p:cNvPr id="321" name="Rectangle"/>
            <p:cNvSpPr/>
            <p:nvPr/>
          </p:nvSpPr>
          <p:spPr>
            <a:xfrm>
              <a:off x="-1" y="0"/>
              <a:ext cx="8686802" cy="4995863"/>
            </a:xfrm>
            <a:prstGeom prst="rect">
              <a:avLst/>
            </a:prstGeom>
            <a:solidFill>
              <a:srgbClr val="FFFFCC"/>
            </a:solidFill>
            <a:ln w="12700" cap="flat">
              <a:solidFill>
                <a:srgbClr val="000000"/>
              </a:solidFill>
              <a:prstDash val="solid"/>
              <a:round/>
            </a:ln>
            <a:effectLst/>
          </p:spPr>
          <p:txBody>
            <a:bodyPr wrap="square" lIns="45719" tIns="45719" rIns="45719" bIns="45719" numCol="1" anchor="ctr">
              <a:noAutofit/>
            </a:bodyPr>
            <a:lstStyle/>
            <a:p>
              <a:pPr>
                <a:defRPr sz="1800"/>
              </a:pPr>
              <a:endParaRPr/>
            </a:p>
          </p:txBody>
        </p:sp>
        <p:pic>
          <p:nvPicPr>
            <p:cNvPr id="322" name="image.pdf" descr="image.pdf"/>
            <p:cNvPicPr>
              <a:picLocks noChangeAspect="1"/>
            </p:cNvPicPr>
            <p:nvPr/>
          </p:nvPicPr>
          <p:blipFill>
            <a:blip r:embed="rId2">
              <a:extLst/>
            </a:blip>
            <a:stretch>
              <a:fillRect/>
            </a:stretch>
          </p:blipFill>
          <p:spPr>
            <a:xfrm>
              <a:off x="163200" y="98942"/>
              <a:ext cx="8163266" cy="4883221"/>
            </a:xfrm>
            <a:prstGeom prst="rect">
              <a:avLst/>
            </a:prstGeom>
            <a:ln w="12700" cap="flat">
              <a:noFill/>
              <a:miter lim="400000"/>
            </a:ln>
            <a:effectLst/>
          </p:spPr>
        </p:pic>
        <p:sp>
          <p:nvSpPr>
            <p:cNvPr id="323" name="Line"/>
            <p:cNvSpPr/>
            <p:nvPr/>
          </p:nvSpPr>
          <p:spPr>
            <a:xfrm>
              <a:off x="-1" y="1050318"/>
              <a:ext cx="8686802" cy="15223"/>
            </a:xfrm>
            <a:prstGeom prst="line">
              <a:avLst/>
            </a:prstGeom>
            <a:noFill/>
            <a:ln w="19050" cap="flat">
              <a:solidFill>
                <a:srgbClr val="000000"/>
              </a:solidFill>
              <a:prstDash val="solid"/>
              <a:round/>
            </a:ln>
            <a:effectLst/>
          </p:spPr>
          <p:txBody>
            <a:bodyPr wrap="square" lIns="45719" tIns="45719" rIns="45719" bIns="45719" numCol="1" anchor="t">
              <a:noAutofit/>
            </a:bodyPr>
            <a:lstStyle/>
            <a:p>
              <a:endParaRPr/>
            </a:p>
          </p:txBody>
        </p:sp>
      </p:grpSp>
      <p:sp>
        <p:nvSpPr>
          <p:cNvPr id="325" name="Line"/>
          <p:cNvSpPr/>
          <p:nvPr/>
        </p:nvSpPr>
        <p:spPr>
          <a:xfrm flipV="1">
            <a:off x="6400800" y="1752599"/>
            <a:ext cx="1" cy="4572002"/>
          </a:xfrm>
          <a:prstGeom prst="line">
            <a:avLst/>
          </a:prstGeom>
          <a:ln>
            <a:solidFill>
              <a:srgbClr val="FE952D"/>
            </a:solidFill>
          </a:ln>
        </p:spPr>
        <p:txBody>
          <a:bodyPr lIns="45719" rIns="45719"/>
          <a:lstStyle/>
          <a:p>
            <a:endParaRPr/>
          </a:p>
        </p:txBody>
      </p:sp>
      <p:sp>
        <p:nvSpPr>
          <p:cNvPr id="326" name="Line"/>
          <p:cNvSpPr/>
          <p:nvPr/>
        </p:nvSpPr>
        <p:spPr>
          <a:xfrm>
            <a:off x="4648200" y="1752600"/>
            <a:ext cx="3581400" cy="0"/>
          </a:xfrm>
          <a:prstGeom prst="line">
            <a:avLst/>
          </a:prstGeom>
          <a:ln>
            <a:solidFill>
              <a:srgbClr val="FE952D"/>
            </a:solidFill>
          </a:ln>
        </p:spPr>
        <p:txBody>
          <a:bodyPr lIns="45719" rIns="45719"/>
          <a:lstStyle/>
          <a:p>
            <a:endParaRP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iterate>
                                    <p:tmAbs val="0"/>
                                  </p:iterate>
                                  <p:childTnLst>
                                    <p:set>
                                      <p:cBhvr>
                                        <p:cTn id="6" fill="hold"/>
                                        <p:tgtEl>
                                          <p:spTgt spid="320"/>
                                        </p:tgtEl>
                                        <p:attrNameLst>
                                          <p:attrName>style.visibility</p:attrName>
                                        </p:attrNameLst>
                                      </p:cBhvr>
                                      <p:to>
                                        <p:strVal val="visible"/>
                                      </p:to>
                                    </p:set>
                                    <p:anim calcmode="lin" valueType="num">
                                      <p:cBhvr>
                                        <p:cTn id="7" dur="500" fill="hold"/>
                                        <p:tgtEl>
                                          <p:spTgt spid="320"/>
                                        </p:tgtEl>
                                        <p:attrNameLst>
                                          <p:attrName>ppt_x</p:attrName>
                                        </p:attrNameLst>
                                      </p:cBhvr>
                                      <p:tavLst>
                                        <p:tav tm="0">
                                          <p:val>
                                            <p:strVal val="0-#ppt_w/2"/>
                                          </p:val>
                                        </p:tav>
                                        <p:tav tm="100000">
                                          <p:val>
                                            <p:strVal val="#ppt_x"/>
                                          </p:val>
                                        </p:tav>
                                      </p:tavLst>
                                    </p:anim>
                                    <p:anim calcmode="lin" valueType="num">
                                      <p:cBhvr>
                                        <p:cTn id="8" dur="500" fill="hold"/>
                                        <p:tgtEl>
                                          <p:spTgt spid="32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iterate>
                                    <p:tmAbs val="0"/>
                                  </p:iterate>
                                  <p:childTnLst>
                                    <p:set>
                                      <p:cBhvr>
                                        <p:cTn id="11" fill="hold"/>
                                        <p:tgtEl>
                                          <p:spTgt spid="324"/>
                                        </p:tgtEl>
                                        <p:attrNameLst>
                                          <p:attrName>style.visibility</p:attrName>
                                        </p:attrNameLst>
                                      </p:cBhvr>
                                      <p:to>
                                        <p:strVal val="visible"/>
                                      </p:to>
                                    </p:set>
                                    <p:anim calcmode="lin" valueType="num">
                                      <p:cBhvr>
                                        <p:cTn id="12" dur="500" fill="hold"/>
                                        <p:tgtEl>
                                          <p:spTgt spid="324"/>
                                        </p:tgtEl>
                                        <p:attrNameLst>
                                          <p:attrName>ppt_x</p:attrName>
                                        </p:attrNameLst>
                                      </p:cBhvr>
                                      <p:tavLst>
                                        <p:tav tm="0">
                                          <p:val>
                                            <p:strVal val="0-#ppt_w/2"/>
                                          </p:val>
                                        </p:tav>
                                        <p:tav tm="100000">
                                          <p:val>
                                            <p:strVal val="#ppt_x"/>
                                          </p:val>
                                        </p:tav>
                                      </p:tavLst>
                                    </p:anim>
                                    <p:anim calcmode="lin" valueType="num">
                                      <p:cBhvr>
                                        <p:cTn id="13" dur="500" fill="hold"/>
                                        <p:tgtEl>
                                          <p:spTgt spid="3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0" grpId="0" animBg="1" advAuto="0"/>
      <p:bldP spid="324" grpId="0" animBg="1" advAuto="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 name="Slide Number"/>
          <p:cNvSpPr txBox="1">
            <a:spLocks noGrp="1"/>
          </p:cNvSpPr>
          <p:nvPr>
            <p:ph type="sldNum" sz="quarter" idx="2"/>
          </p:nvPr>
        </p:nvSpPr>
        <p:spPr>
          <a:xfrm>
            <a:off x="8388885" y="6289992"/>
            <a:ext cx="297915" cy="281941"/>
          </a:xfrm>
          <a:prstGeom prst="rect">
            <a:avLst/>
          </a:prstGeom>
          <a:extLst>
            <a:ext uri="{C572A759-6A51-4108-AA02-DFA0A04FC94B}">
              <ma14:wrappingTextBoxFlag xmlns:ma14="http://schemas.microsoft.com/office/mac/drawingml/2011/main" xmlns="" val="1"/>
            </a:ext>
          </a:extLst>
        </p:spPr>
        <p:txBody>
          <a:bodyPr/>
          <a:lstStyle>
            <a:lvl1pPr algn="r">
              <a:defRPr sz="1200">
                <a:solidFill>
                  <a:srgbClr val="898989"/>
                </a:solidFill>
                <a:latin typeface="Verdana"/>
                <a:ea typeface="Verdana"/>
                <a:cs typeface="Verdana"/>
                <a:sym typeface="Verdana"/>
              </a:defRPr>
            </a:lvl1pPr>
          </a:lstStyle>
          <a:p>
            <a:fld id="{86CB4B4D-7CA3-9044-876B-883B54F8677D}" type="slidenum">
              <a:t>22</a:t>
            </a:fld>
            <a:endParaRPr/>
          </a:p>
        </p:txBody>
      </p:sp>
      <p:sp>
        <p:nvSpPr>
          <p:cNvPr id="329" name="Thanks!"/>
          <p:cNvSpPr txBox="1">
            <a:spLocks noGrp="1"/>
          </p:cNvSpPr>
          <p:nvPr>
            <p:ph type="body" sz="half" idx="4294967295"/>
          </p:nvPr>
        </p:nvSpPr>
        <p:spPr>
          <a:xfrm>
            <a:off x="533400" y="3581400"/>
            <a:ext cx="8229600" cy="2819400"/>
          </a:xfrm>
          <a:prstGeom prst="rect">
            <a:avLst/>
          </a:prstGeom>
        </p:spPr>
        <p:txBody>
          <a:bodyPr>
            <a:normAutofit/>
          </a:bodyPr>
          <a:lstStyle>
            <a:lvl1pPr marL="0" indent="0" algn="ctr">
              <a:lnSpc>
                <a:spcPct val="80000"/>
              </a:lnSpc>
              <a:spcBef>
                <a:spcPts val="0"/>
              </a:spcBef>
              <a:buSzTx/>
              <a:buNone/>
              <a:defRPr>
                <a:solidFill>
                  <a:srgbClr val="994D00"/>
                </a:solidFill>
              </a:defRPr>
            </a:lvl1pPr>
          </a:lstStyle>
          <a:p>
            <a:r>
              <a:t>Thanks!</a:t>
            </a:r>
          </a:p>
        </p:txBody>
      </p:sp>
      <p:sp>
        <p:nvSpPr>
          <p:cNvPr id="330" name="Questions??"/>
          <p:cNvSpPr txBox="1">
            <a:spLocks noGrp="1"/>
          </p:cNvSpPr>
          <p:nvPr>
            <p:ph type="title" idx="4294967295"/>
          </p:nvPr>
        </p:nvSpPr>
        <p:spPr>
          <a:xfrm>
            <a:off x="685800" y="2130425"/>
            <a:ext cx="7772400" cy="1470025"/>
          </a:xfrm>
          <a:prstGeom prst="rect">
            <a:avLst/>
          </a:prstGeom>
        </p:spPr>
        <p:txBody>
          <a:bodyPr anchor="t">
            <a:normAutofit/>
          </a:bodyPr>
          <a:lstStyle>
            <a:lvl1pPr algn="ctr">
              <a:defRPr>
                <a:solidFill>
                  <a:srgbClr val="994D00"/>
                </a:solidFill>
              </a:defRPr>
            </a:lvl1pPr>
          </a:lstStyle>
          <a:p>
            <a:r>
              <a:t>Questions??</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Slide Number"/>
          <p:cNvSpPr txBox="1">
            <a:spLocks noGrp="1"/>
          </p:cNvSpPr>
          <p:nvPr>
            <p:ph type="sldNum" sz="quarter" idx="2"/>
          </p:nvPr>
        </p:nvSpPr>
        <p:spPr>
          <a:xfrm>
            <a:off x="8485772" y="6289992"/>
            <a:ext cx="201029" cy="281941"/>
          </a:xfrm>
          <a:prstGeom prst="rect">
            <a:avLst/>
          </a:prstGeom>
          <a:extLst>
            <a:ext uri="{C572A759-6A51-4108-AA02-DFA0A04FC94B}">
              <ma14:wrappingTextBoxFlag xmlns:ma14="http://schemas.microsoft.com/office/mac/drawingml/2011/main" xmlns="" val="1"/>
            </a:ext>
          </a:extLst>
        </p:spPr>
        <p:txBody>
          <a:bodyPr/>
          <a:lstStyle>
            <a:lvl1pPr algn="r">
              <a:defRPr sz="1200">
                <a:solidFill>
                  <a:srgbClr val="898989"/>
                </a:solidFill>
                <a:latin typeface="Verdana"/>
                <a:ea typeface="Verdana"/>
                <a:cs typeface="Verdana"/>
                <a:sym typeface="Verdana"/>
              </a:defRPr>
            </a:lvl1pPr>
          </a:lstStyle>
          <a:p>
            <a:fld id="{86CB4B4D-7CA3-9044-876B-883B54F8677D}" type="slidenum">
              <a:t>3</a:t>
            </a:fld>
            <a:endParaRPr/>
          </a:p>
        </p:txBody>
      </p:sp>
      <p:sp>
        <p:nvSpPr>
          <p:cNvPr id="91" name="2. The Sampling Design Process"/>
          <p:cNvSpPr txBox="1">
            <a:spLocks noGrp="1"/>
          </p:cNvSpPr>
          <p:nvPr>
            <p:ph type="title" idx="4294967295"/>
          </p:nvPr>
        </p:nvSpPr>
        <p:spPr>
          <a:xfrm>
            <a:off x="673100" y="214312"/>
            <a:ext cx="7793038" cy="733426"/>
          </a:xfrm>
          <a:prstGeom prst="rect">
            <a:avLst/>
          </a:prstGeom>
        </p:spPr>
        <p:txBody>
          <a:bodyPr anchor="t">
            <a:normAutofit/>
          </a:bodyPr>
          <a:lstStyle>
            <a:lvl1pPr algn="ctr">
              <a:defRPr b="1">
                <a:solidFill>
                  <a:srgbClr val="E57300"/>
                </a:solidFill>
              </a:defRPr>
            </a:lvl1pPr>
          </a:lstStyle>
          <a:p>
            <a:r>
              <a:t>2. The Sampling Design Process</a:t>
            </a:r>
          </a:p>
        </p:txBody>
      </p:sp>
      <p:grpSp>
        <p:nvGrpSpPr>
          <p:cNvPr id="111" name="Group"/>
          <p:cNvGrpSpPr/>
          <p:nvPr/>
        </p:nvGrpSpPr>
        <p:grpSpPr>
          <a:xfrm>
            <a:off x="1447800" y="1523999"/>
            <a:ext cx="6424613" cy="4210051"/>
            <a:chOff x="0" y="0"/>
            <a:chExt cx="6424612" cy="4210049"/>
          </a:xfrm>
        </p:grpSpPr>
        <p:grpSp>
          <p:nvGrpSpPr>
            <p:cNvPr id="95" name="Group"/>
            <p:cNvGrpSpPr/>
            <p:nvPr/>
          </p:nvGrpSpPr>
          <p:grpSpPr>
            <a:xfrm>
              <a:off x="5150" y="-1"/>
              <a:ext cx="6414312" cy="933867"/>
              <a:chOff x="0" y="0"/>
              <a:chExt cx="6414311" cy="933865"/>
            </a:xfrm>
          </p:grpSpPr>
          <p:sp>
            <p:nvSpPr>
              <p:cNvPr id="92" name="Rectangle"/>
              <p:cNvSpPr/>
              <p:nvPr/>
            </p:nvSpPr>
            <p:spPr>
              <a:xfrm>
                <a:off x="0" y="0"/>
                <a:ext cx="6414312" cy="535825"/>
              </a:xfrm>
              <a:prstGeom prst="rect">
                <a:avLst/>
              </a:prstGeom>
              <a:solidFill>
                <a:srgbClr val="FFFFCC"/>
              </a:solidFill>
              <a:ln w="12700" cap="flat">
                <a:solidFill>
                  <a:srgbClr val="000000"/>
                </a:solidFill>
                <a:prstDash val="solid"/>
                <a:round/>
              </a:ln>
              <a:effectLst/>
            </p:spPr>
            <p:txBody>
              <a:bodyPr wrap="square" lIns="45719" tIns="45719" rIns="45719" bIns="45719" numCol="1" anchor="ctr">
                <a:noAutofit/>
              </a:bodyPr>
              <a:lstStyle/>
              <a:p>
                <a:pPr>
                  <a:defRPr sz="1800"/>
                </a:pPr>
                <a:endParaRPr/>
              </a:p>
            </p:txBody>
          </p:sp>
          <p:sp>
            <p:nvSpPr>
              <p:cNvPr id="93" name="A. Define the Population"/>
              <p:cNvSpPr/>
              <p:nvPr/>
            </p:nvSpPr>
            <p:spPr>
              <a:xfrm>
                <a:off x="1201824" y="30618"/>
                <a:ext cx="3487010" cy="393701"/>
              </a:xfrm>
              <a:prstGeom prst="rect">
                <a:avLst/>
              </a:prstGeom>
              <a:solidFill>
                <a:srgbClr val="FFFFCC"/>
              </a:solidFill>
              <a:ln w="12700" cap="flat">
                <a:noFill/>
                <a:miter lim="400000"/>
              </a:ln>
              <a:effectLst/>
              <a:extLst>
                <a:ext uri="{C572A759-6A51-4108-AA02-DFA0A04FC94B}">
                  <ma14:wrappingTextBoxFlag xmlns:ma14="http://schemas.microsoft.com/office/mac/drawingml/2011/main" xmlns="" val="1"/>
                </a:ext>
              </a:extLst>
            </p:spPr>
            <p:txBody>
              <a:bodyPr wrap="square" lIns="44450" tIns="44450" rIns="44450" bIns="44450" numCol="1" anchor="t">
                <a:spAutoFit/>
              </a:bodyPr>
              <a:lstStyle>
                <a:lvl1pPr algn="ctr">
                  <a:defRPr sz="2000">
                    <a:solidFill>
                      <a:srgbClr val="CC0000"/>
                    </a:solidFill>
                  </a:defRPr>
                </a:lvl1pPr>
              </a:lstStyle>
              <a:p>
                <a:r>
                  <a:t>A. Define the Population</a:t>
                </a:r>
              </a:p>
            </p:txBody>
          </p:sp>
          <p:sp>
            <p:nvSpPr>
              <p:cNvPr id="94" name="Line"/>
              <p:cNvSpPr/>
              <p:nvPr/>
            </p:nvSpPr>
            <p:spPr>
              <a:xfrm>
                <a:off x="3207155" y="581752"/>
                <a:ext cx="1" cy="352114"/>
              </a:xfrm>
              <a:prstGeom prst="line">
                <a:avLst/>
              </a:prstGeom>
              <a:noFill/>
              <a:ln w="12700" cap="flat">
                <a:solidFill>
                  <a:srgbClr val="000000"/>
                </a:solidFill>
                <a:prstDash val="solid"/>
                <a:round/>
                <a:tailEnd type="triangle" w="med" len="med"/>
              </a:ln>
              <a:effectLst/>
            </p:spPr>
            <p:txBody>
              <a:bodyPr wrap="square" lIns="45719" tIns="45719" rIns="45719" bIns="45719" numCol="1" anchor="t">
                <a:noAutofit/>
              </a:bodyPr>
              <a:lstStyle/>
              <a:p>
                <a:endParaRPr/>
              </a:p>
            </p:txBody>
          </p:sp>
        </p:grpSp>
        <p:grpSp>
          <p:nvGrpSpPr>
            <p:cNvPr id="99" name="Group"/>
            <p:cNvGrpSpPr/>
            <p:nvPr/>
          </p:nvGrpSpPr>
          <p:grpSpPr>
            <a:xfrm>
              <a:off x="5150" y="918556"/>
              <a:ext cx="6414312" cy="933867"/>
              <a:chOff x="0" y="0"/>
              <a:chExt cx="6414311" cy="933865"/>
            </a:xfrm>
          </p:grpSpPr>
          <p:sp>
            <p:nvSpPr>
              <p:cNvPr id="96" name="Rectangle"/>
              <p:cNvSpPr/>
              <p:nvPr/>
            </p:nvSpPr>
            <p:spPr>
              <a:xfrm>
                <a:off x="0" y="0"/>
                <a:ext cx="6414312" cy="535825"/>
              </a:xfrm>
              <a:prstGeom prst="rect">
                <a:avLst/>
              </a:prstGeom>
              <a:solidFill>
                <a:srgbClr val="FFFFCC"/>
              </a:solidFill>
              <a:ln w="12700" cap="flat">
                <a:solidFill>
                  <a:srgbClr val="000000"/>
                </a:solidFill>
                <a:prstDash val="solid"/>
                <a:round/>
              </a:ln>
              <a:effectLst/>
            </p:spPr>
            <p:txBody>
              <a:bodyPr wrap="square" lIns="45719" tIns="45719" rIns="45719" bIns="45719" numCol="1" anchor="ctr">
                <a:noAutofit/>
              </a:bodyPr>
              <a:lstStyle/>
              <a:p>
                <a:pPr>
                  <a:defRPr sz="1800"/>
                </a:pPr>
                <a:endParaRPr/>
              </a:p>
            </p:txBody>
          </p:sp>
          <p:sp>
            <p:nvSpPr>
              <p:cNvPr id="97" name="B. Determine the Sampling Frame"/>
              <p:cNvSpPr/>
              <p:nvPr/>
            </p:nvSpPr>
            <p:spPr>
              <a:xfrm>
                <a:off x="983779" y="30618"/>
                <a:ext cx="4446753" cy="698501"/>
              </a:xfrm>
              <a:prstGeom prst="rect">
                <a:avLst/>
              </a:prstGeom>
              <a:solidFill>
                <a:srgbClr val="FFFFCC"/>
              </a:solidFill>
              <a:ln w="12700" cap="flat">
                <a:noFill/>
                <a:miter lim="400000"/>
              </a:ln>
              <a:effectLst/>
              <a:extLst>
                <a:ext uri="{C572A759-6A51-4108-AA02-DFA0A04FC94B}">
                  <ma14:wrappingTextBoxFlag xmlns:ma14="http://schemas.microsoft.com/office/mac/drawingml/2011/main" xmlns="" val="1"/>
                </a:ext>
              </a:extLst>
            </p:spPr>
            <p:txBody>
              <a:bodyPr wrap="square" lIns="44450" tIns="44450" rIns="44450" bIns="44450" numCol="1" anchor="t">
                <a:spAutoFit/>
              </a:bodyPr>
              <a:lstStyle>
                <a:lvl1pPr algn="ctr">
                  <a:defRPr sz="2000">
                    <a:solidFill>
                      <a:srgbClr val="CC0000"/>
                    </a:solidFill>
                  </a:defRPr>
                </a:lvl1pPr>
              </a:lstStyle>
              <a:p>
                <a:r>
                  <a:t>B. Determine the Sampling Frame</a:t>
                </a:r>
              </a:p>
            </p:txBody>
          </p:sp>
          <p:sp>
            <p:nvSpPr>
              <p:cNvPr id="98" name="Line"/>
              <p:cNvSpPr/>
              <p:nvPr/>
            </p:nvSpPr>
            <p:spPr>
              <a:xfrm>
                <a:off x="3207155" y="581752"/>
                <a:ext cx="1" cy="352114"/>
              </a:xfrm>
              <a:prstGeom prst="line">
                <a:avLst/>
              </a:prstGeom>
              <a:noFill/>
              <a:ln w="12700" cap="flat">
                <a:solidFill>
                  <a:srgbClr val="000000"/>
                </a:solidFill>
                <a:prstDash val="solid"/>
                <a:round/>
                <a:tailEnd type="triangle" w="med" len="med"/>
              </a:ln>
              <a:effectLst/>
            </p:spPr>
            <p:txBody>
              <a:bodyPr wrap="square" lIns="45719" tIns="45719" rIns="45719" bIns="45719" numCol="1" anchor="t">
                <a:noAutofit/>
              </a:bodyPr>
              <a:lstStyle/>
              <a:p>
                <a:endParaRPr/>
              </a:p>
            </p:txBody>
          </p:sp>
        </p:grpSp>
        <p:grpSp>
          <p:nvGrpSpPr>
            <p:cNvPr id="103" name="Group"/>
            <p:cNvGrpSpPr/>
            <p:nvPr/>
          </p:nvGrpSpPr>
          <p:grpSpPr>
            <a:xfrm>
              <a:off x="5150" y="1837112"/>
              <a:ext cx="6414312" cy="914730"/>
              <a:chOff x="0" y="0"/>
              <a:chExt cx="6414311" cy="914729"/>
            </a:xfrm>
          </p:grpSpPr>
          <p:sp>
            <p:nvSpPr>
              <p:cNvPr id="100" name="Rectangle"/>
              <p:cNvSpPr/>
              <p:nvPr/>
            </p:nvSpPr>
            <p:spPr>
              <a:xfrm>
                <a:off x="0" y="-1"/>
                <a:ext cx="6414312" cy="535826"/>
              </a:xfrm>
              <a:prstGeom prst="rect">
                <a:avLst/>
              </a:prstGeom>
              <a:solidFill>
                <a:srgbClr val="FFFFCC"/>
              </a:solidFill>
              <a:ln w="12700" cap="flat">
                <a:solidFill>
                  <a:srgbClr val="000000"/>
                </a:solidFill>
                <a:prstDash val="solid"/>
                <a:round/>
              </a:ln>
              <a:effectLst/>
            </p:spPr>
            <p:txBody>
              <a:bodyPr wrap="square" lIns="45719" tIns="45719" rIns="45719" bIns="45719" numCol="1" anchor="ctr">
                <a:noAutofit/>
              </a:bodyPr>
              <a:lstStyle/>
              <a:p>
                <a:pPr>
                  <a:defRPr sz="1800"/>
                </a:pPr>
                <a:endParaRPr/>
              </a:p>
            </p:txBody>
          </p:sp>
          <p:sp>
            <p:nvSpPr>
              <p:cNvPr id="101" name="C. Select Sampling Technique(s)"/>
              <p:cNvSpPr/>
              <p:nvPr/>
            </p:nvSpPr>
            <p:spPr>
              <a:xfrm>
                <a:off x="242081" y="30618"/>
                <a:ext cx="5930149" cy="393701"/>
              </a:xfrm>
              <a:prstGeom prst="rect">
                <a:avLst/>
              </a:prstGeom>
              <a:solidFill>
                <a:srgbClr val="FFFFCC"/>
              </a:solidFill>
              <a:ln w="12700" cap="flat">
                <a:noFill/>
                <a:miter lim="400000"/>
              </a:ln>
              <a:effectLst/>
              <a:extLst>
                <a:ext uri="{C572A759-6A51-4108-AA02-DFA0A04FC94B}">
                  <ma14:wrappingTextBoxFlag xmlns:ma14="http://schemas.microsoft.com/office/mac/drawingml/2011/main" xmlns="" val="1"/>
                </a:ext>
              </a:extLst>
            </p:spPr>
            <p:txBody>
              <a:bodyPr wrap="square" lIns="44450" tIns="44450" rIns="44450" bIns="44450" numCol="1" anchor="t">
                <a:spAutoFit/>
              </a:bodyPr>
              <a:lstStyle>
                <a:lvl1pPr algn="ctr">
                  <a:defRPr sz="2000">
                    <a:solidFill>
                      <a:srgbClr val="CC0000"/>
                    </a:solidFill>
                  </a:defRPr>
                </a:lvl1pPr>
              </a:lstStyle>
              <a:p>
                <a:r>
                  <a:t>C. Select Sampling Technique(s)</a:t>
                </a:r>
              </a:p>
            </p:txBody>
          </p:sp>
          <p:sp>
            <p:nvSpPr>
              <p:cNvPr id="102" name="Line"/>
              <p:cNvSpPr/>
              <p:nvPr/>
            </p:nvSpPr>
            <p:spPr>
              <a:xfrm>
                <a:off x="3189986" y="562615"/>
                <a:ext cx="1" cy="352115"/>
              </a:xfrm>
              <a:prstGeom prst="line">
                <a:avLst/>
              </a:prstGeom>
              <a:noFill/>
              <a:ln w="12700" cap="flat">
                <a:solidFill>
                  <a:srgbClr val="000000"/>
                </a:solidFill>
                <a:prstDash val="solid"/>
                <a:round/>
                <a:tailEnd type="triangle" w="med" len="med"/>
              </a:ln>
              <a:effectLst/>
            </p:spPr>
            <p:txBody>
              <a:bodyPr wrap="square" lIns="45719" tIns="45719" rIns="45719" bIns="45719" numCol="1" anchor="t">
                <a:noAutofit/>
              </a:bodyPr>
              <a:lstStyle/>
              <a:p>
                <a:endParaRPr/>
              </a:p>
            </p:txBody>
          </p:sp>
        </p:grpSp>
        <p:grpSp>
          <p:nvGrpSpPr>
            <p:cNvPr id="107" name="Group"/>
            <p:cNvGrpSpPr/>
            <p:nvPr/>
          </p:nvGrpSpPr>
          <p:grpSpPr>
            <a:xfrm>
              <a:off x="0" y="2755669"/>
              <a:ext cx="6424613" cy="933866"/>
              <a:chOff x="0" y="0"/>
              <a:chExt cx="6424612" cy="933865"/>
            </a:xfrm>
          </p:grpSpPr>
          <p:sp>
            <p:nvSpPr>
              <p:cNvPr id="104" name="Rectangle"/>
              <p:cNvSpPr/>
              <p:nvPr/>
            </p:nvSpPr>
            <p:spPr>
              <a:xfrm>
                <a:off x="5150" y="0"/>
                <a:ext cx="6414312" cy="535825"/>
              </a:xfrm>
              <a:prstGeom prst="rect">
                <a:avLst/>
              </a:prstGeom>
              <a:solidFill>
                <a:srgbClr val="FFFFCC"/>
              </a:solidFill>
              <a:ln w="12700" cap="flat">
                <a:solidFill>
                  <a:srgbClr val="000000"/>
                </a:solidFill>
                <a:prstDash val="solid"/>
                <a:round/>
              </a:ln>
              <a:effectLst/>
            </p:spPr>
            <p:txBody>
              <a:bodyPr wrap="square" lIns="45719" tIns="45719" rIns="45719" bIns="45719" numCol="1" anchor="ctr">
                <a:noAutofit/>
              </a:bodyPr>
              <a:lstStyle/>
              <a:p>
                <a:pPr>
                  <a:defRPr sz="1800"/>
                </a:pPr>
                <a:endParaRPr/>
              </a:p>
            </p:txBody>
          </p:sp>
          <p:sp>
            <p:nvSpPr>
              <p:cNvPr id="105" name="D. Determine the Sample Size"/>
              <p:cNvSpPr/>
              <p:nvPr/>
            </p:nvSpPr>
            <p:spPr>
              <a:xfrm>
                <a:off x="0" y="30618"/>
                <a:ext cx="6424613" cy="393701"/>
              </a:xfrm>
              <a:prstGeom prst="rect">
                <a:avLst/>
              </a:prstGeom>
              <a:solidFill>
                <a:srgbClr val="FFFFCC"/>
              </a:solidFill>
              <a:ln w="12700" cap="flat">
                <a:noFill/>
                <a:miter lim="400000"/>
              </a:ln>
              <a:effectLst/>
              <a:extLst>
                <a:ext uri="{C572A759-6A51-4108-AA02-DFA0A04FC94B}">
                  <ma14:wrappingTextBoxFlag xmlns:ma14="http://schemas.microsoft.com/office/mac/drawingml/2011/main" xmlns="" val="1"/>
                </a:ext>
              </a:extLst>
            </p:spPr>
            <p:txBody>
              <a:bodyPr wrap="square" lIns="44450" tIns="44450" rIns="44450" bIns="44450" numCol="1" anchor="t">
                <a:spAutoFit/>
              </a:bodyPr>
              <a:lstStyle>
                <a:lvl1pPr algn="ctr">
                  <a:defRPr sz="2000">
                    <a:solidFill>
                      <a:srgbClr val="CC0000"/>
                    </a:solidFill>
                  </a:defRPr>
                </a:lvl1pPr>
              </a:lstStyle>
              <a:p>
                <a:r>
                  <a:t>D. Determine the Sample Size</a:t>
                </a:r>
              </a:p>
            </p:txBody>
          </p:sp>
          <p:sp>
            <p:nvSpPr>
              <p:cNvPr id="106" name="Line"/>
              <p:cNvSpPr/>
              <p:nvPr/>
            </p:nvSpPr>
            <p:spPr>
              <a:xfrm>
                <a:off x="3212306" y="581752"/>
                <a:ext cx="1" cy="352114"/>
              </a:xfrm>
              <a:prstGeom prst="line">
                <a:avLst/>
              </a:prstGeom>
              <a:noFill/>
              <a:ln w="12700" cap="flat">
                <a:solidFill>
                  <a:srgbClr val="000000"/>
                </a:solidFill>
                <a:prstDash val="solid"/>
                <a:round/>
                <a:tailEnd type="triangle" w="med" len="med"/>
              </a:ln>
              <a:effectLst/>
            </p:spPr>
            <p:txBody>
              <a:bodyPr wrap="square" lIns="45719" tIns="45719" rIns="45719" bIns="45719" numCol="1" anchor="t">
                <a:noAutofit/>
              </a:bodyPr>
              <a:lstStyle/>
              <a:p>
                <a:endParaRPr/>
              </a:p>
            </p:txBody>
          </p:sp>
        </p:grpSp>
        <p:grpSp>
          <p:nvGrpSpPr>
            <p:cNvPr id="110" name="Group"/>
            <p:cNvGrpSpPr/>
            <p:nvPr/>
          </p:nvGrpSpPr>
          <p:grpSpPr>
            <a:xfrm>
              <a:off x="0" y="3674225"/>
              <a:ext cx="6424613" cy="535825"/>
              <a:chOff x="0" y="0"/>
              <a:chExt cx="6424612" cy="535824"/>
            </a:xfrm>
          </p:grpSpPr>
          <p:sp>
            <p:nvSpPr>
              <p:cNvPr id="108" name="Rectangle"/>
              <p:cNvSpPr/>
              <p:nvPr/>
            </p:nvSpPr>
            <p:spPr>
              <a:xfrm>
                <a:off x="5150" y="0"/>
                <a:ext cx="6414312" cy="535825"/>
              </a:xfrm>
              <a:prstGeom prst="rect">
                <a:avLst/>
              </a:prstGeom>
              <a:solidFill>
                <a:srgbClr val="FFFFCC"/>
              </a:solidFill>
              <a:ln w="12700" cap="flat">
                <a:solidFill>
                  <a:srgbClr val="000000"/>
                </a:solidFill>
                <a:prstDash val="solid"/>
                <a:round/>
              </a:ln>
              <a:effectLst/>
            </p:spPr>
            <p:txBody>
              <a:bodyPr wrap="square" lIns="45719" tIns="45719" rIns="45719" bIns="45719" numCol="1" anchor="ctr">
                <a:noAutofit/>
              </a:bodyPr>
              <a:lstStyle/>
              <a:p>
                <a:pPr>
                  <a:defRPr sz="1800"/>
                </a:pPr>
                <a:endParaRPr/>
              </a:p>
            </p:txBody>
          </p:sp>
          <p:sp>
            <p:nvSpPr>
              <p:cNvPr id="109" name="E. Execute the Sampling Process"/>
              <p:cNvSpPr/>
              <p:nvPr/>
            </p:nvSpPr>
            <p:spPr>
              <a:xfrm>
                <a:off x="0" y="30618"/>
                <a:ext cx="6424613" cy="393701"/>
              </a:xfrm>
              <a:prstGeom prst="rect">
                <a:avLst/>
              </a:prstGeom>
              <a:solidFill>
                <a:srgbClr val="FFFFCC"/>
              </a:solidFill>
              <a:ln w="12700" cap="flat">
                <a:noFill/>
                <a:miter lim="400000"/>
              </a:ln>
              <a:effectLst/>
              <a:extLst>
                <a:ext uri="{C572A759-6A51-4108-AA02-DFA0A04FC94B}">
                  <ma14:wrappingTextBoxFlag xmlns:ma14="http://schemas.microsoft.com/office/mac/drawingml/2011/main" xmlns="" val="1"/>
                </a:ext>
              </a:extLst>
            </p:spPr>
            <p:txBody>
              <a:bodyPr wrap="square" lIns="44450" tIns="44450" rIns="44450" bIns="44450" numCol="1" anchor="t">
                <a:spAutoFit/>
              </a:bodyPr>
              <a:lstStyle>
                <a:lvl1pPr algn="ctr">
                  <a:defRPr sz="2000">
                    <a:solidFill>
                      <a:srgbClr val="CC0000"/>
                    </a:solidFill>
                  </a:defRPr>
                </a:lvl1pPr>
              </a:lstStyle>
              <a:p>
                <a:r>
                  <a:t>E. Execute the Sampling Process</a:t>
                </a:r>
              </a:p>
            </p:txBody>
          </p:sp>
        </p:grpSp>
      </p:gr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iterate>
                                    <p:tmAbs val="0"/>
                                  </p:iterate>
                                  <p:childTnLst>
                                    <p:set>
                                      <p:cBhvr>
                                        <p:cTn id="6" fill="hold"/>
                                        <p:tgtEl>
                                          <p:spTgt spid="91"/>
                                        </p:tgtEl>
                                        <p:attrNameLst>
                                          <p:attrName>style.visibility</p:attrName>
                                        </p:attrNameLst>
                                      </p:cBhvr>
                                      <p:to>
                                        <p:strVal val="visible"/>
                                      </p:to>
                                    </p:set>
                                    <p:anim calcmode="lin" valueType="num">
                                      <p:cBhvr>
                                        <p:cTn id="7" dur="500" fill="hold"/>
                                        <p:tgtEl>
                                          <p:spTgt spid="91"/>
                                        </p:tgtEl>
                                        <p:attrNameLst>
                                          <p:attrName>ppt_x</p:attrName>
                                        </p:attrNameLst>
                                      </p:cBhvr>
                                      <p:tavLst>
                                        <p:tav tm="0">
                                          <p:val>
                                            <p:strVal val="0-#ppt_w/2"/>
                                          </p:val>
                                        </p:tav>
                                        <p:tav tm="100000">
                                          <p:val>
                                            <p:strVal val="#ppt_x"/>
                                          </p:val>
                                        </p:tav>
                                      </p:tavLst>
                                    </p:anim>
                                    <p:anim calcmode="lin" valueType="num">
                                      <p:cBhvr>
                                        <p:cTn id="8" dur="500" fill="hold"/>
                                        <p:tgtEl>
                                          <p:spTgt spid="9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iterate>
                                    <p:tmAbs val="0"/>
                                  </p:iterate>
                                  <p:childTnLst>
                                    <p:set>
                                      <p:cBhvr>
                                        <p:cTn id="11" fill="hold"/>
                                        <p:tgtEl>
                                          <p:spTgt spid="111"/>
                                        </p:tgtEl>
                                        <p:attrNameLst>
                                          <p:attrName>style.visibility</p:attrName>
                                        </p:attrNameLst>
                                      </p:cBhvr>
                                      <p:to>
                                        <p:strVal val="visible"/>
                                      </p:to>
                                    </p:set>
                                    <p:anim calcmode="lin" valueType="num">
                                      <p:cBhvr>
                                        <p:cTn id="12" dur="500" fill="hold"/>
                                        <p:tgtEl>
                                          <p:spTgt spid="111"/>
                                        </p:tgtEl>
                                        <p:attrNameLst>
                                          <p:attrName>ppt_x</p:attrName>
                                        </p:attrNameLst>
                                      </p:cBhvr>
                                      <p:tavLst>
                                        <p:tav tm="0">
                                          <p:val>
                                            <p:strVal val="0-#ppt_w/2"/>
                                          </p:val>
                                        </p:tav>
                                        <p:tav tm="100000">
                                          <p:val>
                                            <p:strVal val="#ppt_x"/>
                                          </p:val>
                                        </p:tav>
                                      </p:tavLst>
                                    </p:anim>
                                    <p:anim calcmode="lin" valueType="num">
                                      <p:cBhvr>
                                        <p:cTn id="13" dur="500" fill="hold"/>
                                        <p:tgtEl>
                                          <p:spTgt spid="1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 grpId="0" animBg="1" advAuto="0"/>
      <p:bldP spid="111" grpId="0" animBg="1" advAuto="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Slide Number"/>
          <p:cNvSpPr txBox="1">
            <a:spLocks noGrp="1"/>
          </p:cNvSpPr>
          <p:nvPr>
            <p:ph type="sldNum" sz="quarter" idx="2"/>
          </p:nvPr>
        </p:nvSpPr>
        <p:spPr>
          <a:xfrm>
            <a:off x="8485772" y="6289992"/>
            <a:ext cx="201029" cy="281941"/>
          </a:xfrm>
          <a:prstGeom prst="rect">
            <a:avLst/>
          </a:prstGeom>
          <a:extLst>
            <a:ext uri="{C572A759-6A51-4108-AA02-DFA0A04FC94B}">
              <ma14:wrappingTextBoxFlag xmlns:ma14="http://schemas.microsoft.com/office/mac/drawingml/2011/main" xmlns="" val="1"/>
            </a:ext>
          </a:extLst>
        </p:spPr>
        <p:txBody>
          <a:bodyPr/>
          <a:lstStyle>
            <a:lvl1pPr algn="r">
              <a:defRPr sz="1200">
                <a:solidFill>
                  <a:srgbClr val="898989"/>
                </a:solidFill>
                <a:latin typeface="Verdana"/>
                <a:ea typeface="Verdana"/>
                <a:cs typeface="Verdana"/>
                <a:sym typeface="Verdana"/>
              </a:defRPr>
            </a:lvl1pPr>
          </a:lstStyle>
          <a:p>
            <a:fld id="{86CB4B4D-7CA3-9044-876B-883B54F8677D}" type="slidenum">
              <a:t>4</a:t>
            </a:fld>
            <a:endParaRPr/>
          </a:p>
        </p:txBody>
      </p:sp>
      <p:sp>
        <p:nvSpPr>
          <p:cNvPr id="114" name="2. The Sampling Design Process: Define the Target Population"/>
          <p:cNvSpPr txBox="1">
            <a:spLocks noGrp="1"/>
          </p:cNvSpPr>
          <p:nvPr>
            <p:ph type="title" idx="4294967295"/>
          </p:nvPr>
        </p:nvSpPr>
        <p:spPr>
          <a:xfrm>
            <a:off x="381000" y="0"/>
            <a:ext cx="8382000" cy="733425"/>
          </a:xfrm>
          <a:prstGeom prst="rect">
            <a:avLst/>
          </a:prstGeom>
        </p:spPr>
        <p:txBody>
          <a:bodyPr anchor="t">
            <a:normAutofit/>
          </a:bodyPr>
          <a:lstStyle>
            <a:lvl1pPr defTabSz="813816">
              <a:defRPr sz="2136" b="1">
                <a:solidFill>
                  <a:srgbClr val="E57300"/>
                </a:solidFill>
              </a:defRPr>
            </a:lvl1pPr>
          </a:lstStyle>
          <a:p>
            <a:r>
              <a:t> 2. The Sampling Design Process: Define the Target Population</a:t>
            </a:r>
          </a:p>
        </p:txBody>
      </p:sp>
      <p:sp>
        <p:nvSpPr>
          <p:cNvPr id="115" name="Define the Target Population…"/>
          <p:cNvSpPr txBox="1">
            <a:spLocks noGrp="1"/>
          </p:cNvSpPr>
          <p:nvPr>
            <p:ph type="body" idx="4294967295"/>
          </p:nvPr>
        </p:nvSpPr>
        <p:spPr>
          <a:xfrm>
            <a:off x="304800" y="914400"/>
            <a:ext cx="8420100" cy="5145088"/>
          </a:xfrm>
          <a:prstGeom prst="rect">
            <a:avLst/>
          </a:prstGeom>
        </p:spPr>
        <p:txBody>
          <a:bodyPr>
            <a:normAutofit/>
          </a:bodyPr>
          <a:lstStyle/>
          <a:p>
            <a:pPr marL="457200" indent="-457200" algn="ctr">
              <a:lnSpc>
                <a:spcPct val="90000"/>
              </a:lnSpc>
              <a:buAutoNum type="alphaUcPeriod"/>
              <a:defRPr b="1">
                <a:solidFill>
                  <a:srgbClr val="994D00"/>
                </a:solidFill>
              </a:defRPr>
            </a:pPr>
            <a:r>
              <a:t>Define the Target Population</a:t>
            </a:r>
          </a:p>
          <a:p>
            <a:pPr marL="457200" indent="-457200">
              <a:lnSpc>
                <a:spcPct val="90000"/>
              </a:lnSpc>
              <a:buSzTx/>
              <a:buNone/>
              <a:defRPr>
                <a:solidFill>
                  <a:srgbClr val="994D00"/>
                </a:solidFill>
              </a:defRPr>
            </a:pPr>
            <a:r>
              <a:t>The </a:t>
            </a:r>
            <a:r>
              <a:rPr b="1">
                <a:solidFill>
                  <a:srgbClr val="800080"/>
                </a:solidFill>
              </a:rPr>
              <a:t>target population </a:t>
            </a:r>
            <a:r>
              <a:t>is the collection of elements/objects/people that possess the information sought by the researcher and about which inferences are to be made.  The target population should be defined in terms of:</a:t>
            </a:r>
          </a:p>
          <a:p>
            <a:pPr marL="450850" lvl="1" indent="-336550">
              <a:lnSpc>
                <a:spcPct val="90000"/>
              </a:lnSpc>
              <a:spcBef>
                <a:spcPts val="0"/>
              </a:spcBef>
              <a:buClr>
                <a:srgbClr val="CC0000"/>
              </a:buClr>
              <a:defRPr>
                <a:solidFill>
                  <a:srgbClr val="994D00"/>
                </a:solidFill>
              </a:defRPr>
            </a:pPr>
            <a:r>
              <a:t>An </a:t>
            </a:r>
            <a:r>
              <a:rPr b="1">
                <a:solidFill>
                  <a:srgbClr val="800080"/>
                </a:solidFill>
              </a:rPr>
              <a:t>element</a:t>
            </a:r>
            <a:r>
              <a:t> is the object about which or from which the information is desired</a:t>
            </a:r>
          </a:p>
          <a:p>
            <a:pPr marL="850900" lvl="2" indent="-336550">
              <a:lnSpc>
                <a:spcPct val="90000"/>
              </a:lnSpc>
              <a:spcBef>
                <a:spcPts val="0"/>
              </a:spcBef>
              <a:buClr>
                <a:srgbClr val="CC0000"/>
              </a:buClr>
              <a:defRPr sz="2000">
                <a:solidFill>
                  <a:srgbClr val="994D00"/>
                </a:solidFill>
              </a:defRPr>
            </a:pPr>
            <a:r>
              <a:t>e.g., a person in the population.  </a:t>
            </a:r>
          </a:p>
          <a:p>
            <a:pPr marL="450850" lvl="1" indent="-336550">
              <a:lnSpc>
                <a:spcPct val="90000"/>
              </a:lnSpc>
              <a:spcBef>
                <a:spcPts val="0"/>
              </a:spcBef>
              <a:buClr>
                <a:srgbClr val="CC0000"/>
              </a:buClr>
              <a:defRPr>
                <a:solidFill>
                  <a:srgbClr val="994D00"/>
                </a:solidFill>
              </a:defRPr>
            </a:pPr>
            <a:r>
              <a:t>A </a:t>
            </a:r>
            <a:r>
              <a:rPr b="1">
                <a:solidFill>
                  <a:srgbClr val="800080"/>
                </a:solidFill>
              </a:rPr>
              <a:t>sampling unit</a:t>
            </a:r>
            <a:r>
              <a:rPr>
                <a:solidFill>
                  <a:srgbClr val="800080"/>
                </a:solidFill>
              </a:rPr>
              <a:t> </a:t>
            </a:r>
            <a:r>
              <a:t>is an element that is available for selection at some stage of the sampling process.  </a:t>
            </a:r>
          </a:p>
          <a:p>
            <a:pPr marL="850900" lvl="2" indent="-336550">
              <a:lnSpc>
                <a:spcPct val="90000"/>
              </a:lnSpc>
              <a:spcBef>
                <a:spcPts val="0"/>
              </a:spcBef>
              <a:buClr>
                <a:srgbClr val="CC0000"/>
              </a:buClr>
              <a:defRPr sz="2000">
                <a:solidFill>
                  <a:srgbClr val="994D00"/>
                </a:solidFill>
              </a:defRPr>
            </a:pPr>
            <a:r>
              <a:t>E.g., a respondent who takes your survey</a:t>
            </a:r>
          </a:p>
          <a:p>
            <a:pPr marL="450850" lvl="1" indent="-336550">
              <a:lnSpc>
                <a:spcPct val="90000"/>
              </a:lnSpc>
              <a:spcBef>
                <a:spcPts val="0"/>
              </a:spcBef>
              <a:buClr>
                <a:srgbClr val="CC0000"/>
              </a:buClr>
              <a:defRPr b="1">
                <a:solidFill>
                  <a:srgbClr val="800080"/>
                </a:solidFill>
              </a:defRPr>
            </a:pPr>
            <a:r>
              <a:t>Extent</a:t>
            </a:r>
            <a:r>
              <a:rPr b="0">
                <a:solidFill>
                  <a:srgbClr val="994D00"/>
                </a:solidFill>
              </a:rPr>
              <a:t> refers to the geographical boundaries.</a:t>
            </a:r>
            <a:endParaRPr>
              <a:solidFill>
                <a:srgbClr val="994D00"/>
              </a:solidFill>
            </a:endParaRPr>
          </a:p>
          <a:p>
            <a:pPr marL="450850" lvl="1" indent="-336550">
              <a:lnSpc>
                <a:spcPct val="90000"/>
              </a:lnSpc>
              <a:spcBef>
                <a:spcPts val="0"/>
              </a:spcBef>
              <a:buClr>
                <a:srgbClr val="CC0000"/>
              </a:buClr>
              <a:defRPr b="1">
                <a:solidFill>
                  <a:srgbClr val="800080"/>
                </a:solidFill>
              </a:defRPr>
            </a:pPr>
            <a:r>
              <a:t>Time</a:t>
            </a:r>
            <a:r>
              <a:rPr b="0">
                <a:solidFill>
                  <a:srgbClr val="994D00"/>
                </a:solidFill>
              </a:rPr>
              <a:t> is the time period under consideration.  </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iterate>
                                    <p:tmAbs val="0"/>
                                  </p:iterate>
                                  <p:childTnLst>
                                    <p:set>
                                      <p:cBhvr>
                                        <p:cTn id="6" fill="hold"/>
                                        <p:tgtEl>
                                          <p:spTgt spid="114"/>
                                        </p:tgtEl>
                                        <p:attrNameLst>
                                          <p:attrName>style.visibility</p:attrName>
                                        </p:attrNameLst>
                                      </p:cBhvr>
                                      <p:to>
                                        <p:strVal val="visible"/>
                                      </p:to>
                                    </p:set>
                                    <p:anim calcmode="lin" valueType="num">
                                      <p:cBhvr>
                                        <p:cTn id="7" dur="500" fill="hold"/>
                                        <p:tgtEl>
                                          <p:spTgt spid="114"/>
                                        </p:tgtEl>
                                        <p:attrNameLst>
                                          <p:attrName>ppt_x</p:attrName>
                                        </p:attrNameLst>
                                      </p:cBhvr>
                                      <p:tavLst>
                                        <p:tav tm="0">
                                          <p:val>
                                            <p:strVal val="0-#ppt_w/2"/>
                                          </p:val>
                                        </p:tav>
                                        <p:tav tm="100000">
                                          <p:val>
                                            <p:strVal val="#ppt_x"/>
                                          </p:val>
                                        </p:tav>
                                      </p:tavLst>
                                    </p:anim>
                                    <p:anim calcmode="lin" valueType="num">
                                      <p:cBhvr>
                                        <p:cTn id="8" dur="500" fill="hold"/>
                                        <p:tgtEl>
                                          <p:spTgt spid="11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iterate>
                                    <p:tmAbs val="0"/>
                                  </p:iterate>
                                  <p:childTnLst>
                                    <p:set>
                                      <p:cBhvr>
                                        <p:cTn id="11" fill="hold"/>
                                        <p:tgtEl>
                                          <p:spTgt spid="115"/>
                                        </p:tgtEl>
                                        <p:attrNameLst>
                                          <p:attrName>style.visibility</p:attrName>
                                        </p:attrNameLst>
                                      </p:cBhvr>
                                      <p:to>
                                        <p:strVal val="visible"/>
                                      </p:to>
                                    </p:set>
                                    <p:anim calcmode="lin" valueType="num">
                                      <p:cBhvr>
                                        <p:cTn id="12" dur="500" fill="hold"/>
                                        <p:tgtEl>
                                          <p:spTgt spid="115"/>
                                        </p:tgtEl>
                                        <p:attrNameLst>
                                          <p:attrName>ppt_x</p:attrName>
                                        </p:attrNameLst>
                                      </p:cBhvr>
                                      <p:tavLst>
                                        <p:tav tm="0">
                                          <p:val>
                                            <p:strVal val="0-#ppt_w/2"/>
                                          </p:val>
                                        </p:tav>
                                        <p:tav tm="100000">
                                          <p:val>
                                            <p:strVal val="#ppt_x"/>
                                          </p:val>
                                        </p:tav>
                                      </p:tavLst>
                                    </p:anim>
                                    <p:anim calcmode="lin" valueType="num">
                                      <p:cBhvr>
                                        <p:cTn id="13" dur="500" fill="hold"/>
                                        <p:tgtEl>
                                          <p:spTgt spid="1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 grpId="0" animBg="1" advAuto="0"/>
      <p:bldP spid="115" grpId="0" animBg="1" advAuto="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Slide Number"/>
          <p:cNvSpPr txBox="1">
            <a:spLocks noGrp="1"/>
          </p:cNvSpPr>
          <p:nvPr>
            <p:ph type="sldNum" sz="quarter" idx="2"/>
          </p:nvPr>
        </p:nvSpPr>
        <p:spPr>
          <a:xfrm>
            <a:off x="8485772" y="6289992"/>
            <a:ext cx="201029" cy="281941"/>
          </a:xfrm>
          <a:prstGeom prst="rect">
            <a:avLst/>
          </a:prstGeom>
          <a:extLst>
            <a:ext uri="{C572A759-6A51-4108-AA02-DFA0A04FC94B}">
              <ma14:wrappingTextBoxFlag xmlns:ma14="http://schemas.microsoft.com/office/mac/drawingml/2011/main" xmlns="" val="1"/>
            </a:ext>
          </a:extLst>
        </p:spPr>
        <p:txBody>
          <a:bodyPr/>
          <a:lstStyle>
            <a:lvl1pPr algn="r">
              <a:defRPr sz="1200">
                <a:solidFill>
                  <a:srgbClr val="898989"/>
                </a:solidFill>
                <a:latin typeface="Verdana"/>
                <a:ea typeface="Verdana"/>
                <a:cs typeface="Verdana"/>
                <a:sym typeface="Verdana"/>
              </a:defRPr>
            </a:lvl1pPr>
          </a:lstStyle>
          <a:p>
            <a:fld id="{86CB4B4D-7CA3-9044-876B-883B54F8677D}" type="slidenum">
              <a:t>5</a:t>
            </a:fld>
            <a:endParaRPr/>
          </a:p>
        </p:txBody>
      </p:sp>
      <p:sp>
        <p:nvSpPr>
          <p:cNvPr id="118" name="Important factors in determining the sample size are:…"/>
          <p:cNvSpPr txBox="1">
            <a:spLocks noGrp="1"/>
          </p:cNvSpPr>
          <p:nvPr>
            <p:ph type="body" idx="4294967295"/>
          </p:nvPr>
        </p:nvSpPr>
        <p:spPr>
          <a:xfrm>
            <a:off x="2286000" y="990600"/>
            <a:ext cx="6400800" cy="4992688"/>
          </a:xfrm>
          <a:prstGeom prst="rect">
            <a:avLst/>
          </a:prstGeom>
        </p:spPr>
        <p:txBody>
          <a:bodyPr>
            <a:normAutofit/>
          </a:bodyPr>
          <a:lstStyle/>
          <a:p>
            <a:pPr>
              <a:buSzTx/>
              <a:buNone/>
              <a:defRPr>
                <a:solidFill>
                  <a:srgbClr val="994D00"/>
                </a:solidFill>
              </a:defRPr>
            </a:pPr>
            <a:r>
              <a:t>	Important factors in determining the sample size are: </a:t>
            </a:r>
          </a:p>
          <a:p>
            <a:pPr>
              <a:buSzTx/>
              <a:buNone/>
              <a:defRPr>
                <a:solidFill>
                  <a:srgbClr val="994D00"/>
                </a:solidFill>
              </a:defRPr>
            </a:pPr>
            <a:endParaRPr/>
          </a:p>
          <a:p>
            <a:pPr marL="742950" lvl="1" indent="-285750">
              <a:spcBef>
                <a:spcPts val="0"/>
              </a:spcBef>
              <a:buClr>
                <a:srgbClr val="CC0000"/>
              </a:buClr>
              <a:defRPr>
                <a:solidFill>
                  <a:srgbClr val="994D00"/>
                </a:solidFill>
              </a:defRPr>
            </a:pPr>
            <a:r>
              <a:t>the </a:t>
            </a:r>
            <a:r>
              <a:rPr b="1"/>
              <a:t>nature</a:t>
            </a:r>
            <a:r>
              <a:t> </a:t>
            </a:r>
            <a:r>
              <a:rPr b="1"/>
              <a:t>of the research</a:t>
            </a:r>
          </a:p>
          <a:p>
            <a:pPr lvl="2">
              <a:spcBef>
                <a:spcPts val="0"/>
              </a:spcBef>
              <a:buClr>
                <a:srgbClr val="CC0000"/>
              </a:buClr>
              <a:defRPr sz="2000">
                <a:solidFill>
                  <a:srgbClr val="994D00"/>
                </a:solidFill>
              </a:defRPr>
            </a:pPr>
            <a:r>
              <a:t>Surveys need more people; qualitative interviews need less</a:t>
            </a:r>
          </a:p>
          <a:p>
            <a:pPr marL="742950" lvl="1" indent="-285750">
              <a:spcBef>
                <a:spcPts val="0"/>
              </a:spcBef>
              <a:buClr>
                <a:srgbClr val="CC0000"/>
              </a:buClr>
              <a:defRPr>
                <a:solidFill>
                  <a:srgbClr val="994D00"/>
                </a:solidFill>
              </a:defRPr>
            </a:pPr>
            <a:r>
              <a:t>the </a:t>
            </a:r>
            <a:r>
              <a:rPr b="1"/>
              <a:t>number of variables</a:t>
            </a:r>
          </a:p>
          <a:p>
            <a:pPr lvl="2">
              <a:spcBef>
                <a:spcPts val="0"/>
              </a:spcBef>
              <a:buClr>
                <a:srgbClr val="CC0000"/>
              </a:buClr>
              <a:defRPr sz="2000">
                <a:solidFill>
                  <a:srgbClr val="994D00"/>
                </a:solidFill>
              </a:defRPr>
            </a:pPr>
            <a:r>
              <a:t>More variables = more people</a:t>
            </a:r>
          </a:p>
          <a:p>
            <a:pPr marL="742950" lvl="1" indent="-285750">
              <a:spcBef>
                <a:spcPts val="0"/>
              </a:spcBef>
              <a:buClr>
                <a:srgbClr val="CC0000"/>
              </a:buClr>
              <a:defRPr>
                <a:solidFill>
                  <a:srgbClr val="994D00"/>
                </a:solidFill>
              </a:defRPr>
            </a:pPr>
            <a:r>
              <a:t>the </a:t>
            </a:r>
            <a:r>
              <a:rPr b="1"/>
              <a:t>nature of the analysis</a:t>
            </a:r>
          </a:p>
          <a:p>
            <a:pPr lvl="2">
              <a:spcBef>
                <a:spcPts val="0"/>
              </a:spcBef>
              <a:buClr>
                <a:srgbClr val="CC0000"/>
              </a:buClr>
              <a:defRPr sz="2000">
                <a:solidFill>
                  <a:srgbClr val="994D00"/>
                </a:solidFill>
              </a:defRPr>
            </a:pPr>
            <a:r>
              <a:t>Certain methods require more people – e.g. t-tests need more than simple averages.</a:t>
            </a:r>
          </a:p>
          <a:p>
            <a:pPr marL="742950" lvl="1" indent="-285750">
              <a:spcBef>
                <a:spcPts val="0"/>
              </a:spcBef>
              <a:buClr>
                <a:srgbClr val="CC0000"/>
              </a:buClr>
              <a:defRPr>
                <a:solidFill>
                  <a:srgbClr val="994D00"/>
                </a:solidFill>
              </a:defRPr>
            </a:pPr>
            <a:r>
              <a:t>sample sizes used in </a:t>
            </a:r>
            <a:r>
              <a:rPr b="1"/>
              <a:t>similar studies</a:t>
            </a:r>
          </a:p>
        </p:txBody>
      </p:sp>
      <p:sp>
        <p:nvSpPr>
          <p:cNvPr id="119" name="2. The Sampling Design Process: Define the Target Population"/>
          <p:cNvSpPr txBox="1"/>
          <p:nvPr/>
        </p:nvSpPr>
        <p:spPr>
          <a:xfrm>
            <a:off x="381000" y="0"/>
            <a:ext cx="8382000" cy="370840"/>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1800" b="1">
                <a:solidFill>
                  <a:srgbClr val="E57300"/>
                </a:solidFill>
              </a:defRPr>
            </a:lvl1pPr>
          </a:lstStyle>
          <a:p>
            <a:r>
              <a:t> 2. The Sampling Design Process: Define the Target Population</a:t>
            </a:r>
          </a:p>
        </p:txBody>
      </p:sp>
      <p:pic>
        <p:nvPicPr>
          <p:cNvPr id="120" name="image.pdf" descr="image.pdf"/>
          <p:cNvPicPr>
            <a:picLocks noChangeAspect="1"/>
          </p:cNvPicPr>
          <p:nvPr/>
        </p:nvPicPr>
        <p:blipFill>
          <a:blip r:embed="rId2">
            <a:extLst/>
          </a:blip>
          <a:stretch>
            <a:fillRect/>
          </a:stretch>
        </p:blipFill>
        <p:spPr>
          <a:xfrm>
            <a:off x="457200" y="1447800"/>
            <a:ext cx="2235200" cy="4533900"/>
          </a:xfrm>
          <a:prstGeom prst="rect">
            <a:avLst/>
          </a:prstGeom>
          <a:ln w="12700">
            <a:miter lim="400000"/>
          </a:ln>
        </p:spPr>
      </p:pic>
      <p:sp>
        <p:nvSpPr>
          <p:cNvPr id="121" name="Line"/>
          <p:cNvSpPr/>
          <p:nvPr/>
        </p:nvSpPr>
        <p:spPr>
          <a:xfrm>
            <a:off x="1752600" y="2133599"/>
            <a:ext cx="762001" cy="381002"/>
          </a:xfrm>
          <a:prstGeom prst="line">
            <a:avLst/>
          </a:prstGeom>
          <a:ln>
            <a:solidFill>
              <a:srgbClr val="000000"/>
            </a:solidFill>
          </a:ln>
        </p:spPr>
        <p:txBody>
          <a:bodyPr lIns="45719" rIns="45719"/>
          <a:lstStyle/>
          <a:p>
            <a:endParaRPr/>
          </a:p>
        </p:txBody>
      </p:sp>
      <p:sp>
        <p:nvSpPr>
          <p:cNvPr id="122" name="Line"/>
          <p:cNvSpPr/>
          <p:nvPr/>
        </p:nvSpPr>
        <p:spPr>
          <a:xfrm>
            <a:off x="1704975" y="2214562"/>
            <a:ext cx="762001" cy="381001"/>
          </a:xfrm>
          <a:prstGeom prst="line">
            <a:avLst/>
          </a:prstGeom>
          <a:ln>
            <a:solidFill>
              <a:srgbClr val="000000"/>
            </a:solidFill>
          </a:ln>
        </p:spPr>
        <p:txBody>
          <a:bodyPr lIns="45719" rIns="45719"/>
          <a:lstStyle/>
          <a:p>
            <a:endParaRPr/>
          </a:p>
        </p:txBody>
      </p:sp>
      <p:sp>
        <p:nvSpPr>
          <p:cNvPr id="123" name="Line"/>
          <p:cNvSpPr/>
          <p:nvPr/>
        </p:nvSpPr>
        <p:spPr>
          <a:xfrm>
            <a:off x="1704974" y="2320925"/>
            <a:ext cx="581026" cy="274638"/>
          </a:xfrm>
          <a:prstGeom prst="line">
            <a:avLst/>
          </a:prstGeom>
          <a:ln>
            <a:solidFill>
              <a:srgbClr val="000000"/>
            </a:solidFill>
          </a:ln>
        </p:spPr>
        <p:txBody>
          <a:bodyPr lIns="45719" rIns="45719"/>
          <a:lstStyle/>
          <a:p>
            <a:endParaRPr/>
          </a:p>
        </p:txBody>
      </p:sp>
      <p:sp>
        <p:nvSpPr>
          <p:cNvPr id="124" name="Line"/>
          <p:cNvSpPr/>
          <p:nvPr/>
        </p:nvSpPr>
        <p:spPr>
          <a:xfrm>
            <a:off x="1598612" y="2405062"/>
            <a:ext cx="534988" cy="244476"/>
          </a:xfrm>
          <a:prstGeom prst="line">
            <a:avLst/>
          </a:prstGeom>
          <a:ln>
            <a:solidFill>
              <a:srgbClr val="000000"/>
            </a:solidFill>
          </a:ln>
        </p:spPr>
        <p:txBody>
          <a:bodyPr lIns="45719" rIns="45719"/>
          <a:lstStyle/>
          <a:p>
            <a:endParaRPr/>
          </a:p>
        </p:txBody>
      </p:sp>
      <p:sp>
        <p:nvSpPr>
          <p:cNvPr id="125" name="Line"/>
          <p:cNvSpPr/>
          <p:nvPr/>
        </p:nvSpPr>
        <p:spPr>
          <a:xfrm>
            <a:off x="1523999" y="2514600"/>
            <a:ext cx="609602" cy="271463"/>
          </a:xfrm>
          <a:prstGeom prst="line">
            <a:avLst/>
          </a:prstGeom>
          <a:ln>
            <a:solidFill>
              <a:srgbClr val="000000"/>
            </a:solidFill>
          </a:ln>
        </p:spPr>
        <p:txBody>
          <a:bodyPr lIns="45719" rIns="45719"/>
          <a:lstStyle/>
          <a:p>
            <a:endParaRP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iterate>
                                    <p:tmAbs val="0"/>
                                  </p:iterate>
                                  <p:childTnLst>
                                    <p:set>
                                      <p:cBhvr>
                                        <p:cTn id="6" fill="hold"/>
                                        <p:tgtEl>
                                          <p:spTgt spid="118"/>
                                        </p:tgtEl>
                                        <p:attrNameLst>
                                          <p:attrName>style.visibility</p:attrName>
                                        </p:attrNameLst>
                                      </p:cBhvr>
                                      <p:to>
                                        <p:strVal val="visible"/>
                                      </p:to>
                                    </p:set>
                                    <p:anim calcmode="lin" valueType="num">
                                      <p:cBhvr>
                                        <p:cTn id="7" dur="500" fill="hold"/>
                                        <p:tgtEl>
                                          <p:spTgt spid="118"/>
                                        </p:tgtEl>
                                        <p:attrNameLst>
                                          <p:attrName>ppt_x</p:attrName>
                                        </p:attrNameLst>
                                      </p:cBhvr>
                                      <p:tavLst>
                                        <p:tav tm="0">
                                          <p:val>
                                            <p:strVal val="0-#ppt_w/2"/>
                                          </p:val>
                                        </p:tav>
                                        <p:tav tm="100000">
                                          <p:val>
                                            <p:strVal val="#ppt_x"/>
                                          </p:val>
                                        </p:tav>
                                      </p:tavLst>
                                    </p:anim>
                                    <p:anim calcmode="lin" valueType="num">
                                      <p:cBhvr>
                                        <p:cTn id="8" dur="500" fill="hold"/>
                                        <p:tgtEl>
                                          <p:spTgt spid="11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iterate>
                                    <p:tmAbs val="0"/>
                                  </p:iterate>
                                  <p:childTnLst>
                                    <p:set>
                                      <p:cBhvr>
                                        <p:cTn id="11" fill="hold"/>
                                        <p:tgtEl>
                                          <p:spTgt spid="119"/>
                                        </p:tgtEl>
                                        <p:attrNameLst>
                                          <p:attrName>style.visibility</p:attrName>
                                        </p:attrNameLst>
                                      </p:cBhvr>
                                      <p:to>
                                        <p:strVal val="visible"/>
                                      </p:to>
                                    </p:set>
                                    <p:anim calcmode="lin" valueType="num">
                                      <p:cBhvr>
                                        <p:cTn id="12" dur="500" fill="hold"/>
                                        <p:tgtEl>
                                          <p:spTgt spid="119"/>
                                        </p:tgtEl>
                                        <p:attrNameLst>
                                          <p:attrName>ppt_x</p:attrName>
                                        </p:attrNameLst>
                                      </p:cBhvr>
                                      <p:tavLst>
                                        <p:tav tm="0">
                                          <p:val>
                                            <p:strVal val="0-#ppt_w/2"/>
                                          </p:val>
                                        </p:tav>
                                        <p:tav tm="100000">
                                          <p:val>
                                            <p:strVal val="#ppt_x"/>
                                          </p:val>
                                        </p:tav>
                                      </p:tavLst>
                                    </p:anim>
                                    <p:anim calcmode="lin" valueType="num">
                                      <p:cBhvr>
                                        <p:cTn id="13" dur="500" fill="hold"/>
                                        <p:tgtEl>
                                          <p:spTgt spid="1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 grpId="0" animBg="1" advAuto="0"/>
      <p:bldP spid="119" grpId="0" animBg="1" advAuto="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Slide Number"/>
          <p:cNvSpPr txBox="1">
            <a:spLocks noGrp="1"/>
          </p:cNvSpPr>
          <p:nvPr>
            <p:ph type="sldNum" sz="quarter" idx="2"/>
          </p:nvPr>
        </p:nvSpPr>
        <p:spPr>
          <a:xfrm>
            <a:off x="8485772" y="6289992"/>
            <a:ext cx="201029" cy="281941"/>
          </a:xfrm>
          <a:prstGeom prst="rect">
            <a:avLst/>
          </a:prstGeom>
          <a:extLst>
            <a:ext uri="{C572A759-6A51-4108-AA02-DFA0A04FC94B}">
              <ma14:wrappingTextBoxFlag xmlns:ma14="http://schemas.microsoft.com/office/mac/drawingml/2011/main" xmlns="" val="1"/>
            </a:ext>
          </a:extLst>
        </p:spPr>
        <p:txBody>
          <a:bodyPr/>
          <a:lstStyle>
            <a:lvl1pPr algn="r">
              <a:defRPr sz="1200">
                <a:solidFill>
                  <a:srgbClr val="898989"/>
                </a:solidFill>
                <a:latin typeface="Verdana"/>
                <a:ea typeface="Verdana"/>
                <a:cs typeface="Verdana"/>
                <a:sym typeface="Verdana"/>
              </a:defRPr>
            </a:lvl1pPr>
          </a:lstStyle>
          <a:p>
            <a:fld id="{86CB4B4D-7CA3-9044-876B-883B54F8677D}" type="slidenum">
              <a:t>6</a:t>
            </a:fld>
            <a:endParaRPr/>
          </a:p>
        </p:txBody>
      </p:sp>
      <p:sp>
        <p:nvSpPr>
          <p:cNvPr id="128" name="2. Sample Sizes Used in Marketing  Research Studies"/>
          <p:cNvSpPr txBox="1">
            <a:spLocks noGrp="1"/>
          </p:cNvSpPr>
          <p:nvPr>
            <p:ph type="title" idx="4294967295"/>
          </p:nvPr>
        </p:nvSpPr>
        <p:spPr>
          <a:xfrm>
            <a:off x="533400" y="0"/>
            <a:ext cx="7793038" cy="922338"/>
          </a:xfrm>
          <a:prstGeom prst="rect">
            <a:avLst/>
          </a:prstGeom>
        </p:spPr>
        <p:txBody>
          <a:bodyPr anchor="t">
            <a:normAutofit/>
          </a:bodyPr>
          <a:lstStyle/>
          <a:p>
            <a:pPr>
              <a:defRPr b="1">
                <a:solidFill>
                  <a:srgbClr val="E57300"/>
                </a:solidFill>
              </a:defRPr>
            </a:pPr>
            <a:r>
              <a:t>2. Sample Sizes Used in Marketing </a:t>
            </a:r>
            <a:br/>
            <a:r>
              <a:t>Research Studies</a:t>
            </a:r>
          </a:p>
        </p:txBody>
      </p:sp>
      <p:grpSp>
        <p:nvGrpSpPr>
          <p:cNvPr id="133" name="Group"/>
          <p:cNvGrpSpPr/>
          <p:nvPr/>
        </p:nvGrpSpPr>
        <p:grpSpPr>
          <a:xfrm>
            <a:off x="222250" y="1354137"/>
            <a:ext cx="8616950" cy="4970463"/>
            <a:chOff x="0" y="0"/>
            <a:chExt cx="8616949" cy="4970462"/>
          </a:xfrm>
        </p:grpSpPr>
        <p:sp>
          <p:nvSpPr>
            <p:cNvPr id="129" name="Rectangle"/>
            <p:cNvSpPr/>
            <p:nvPr/>
          </p:nvSpPr>
          <p:spPr>
            <a:xfrm>
              <a:off x="0" y="0"/>
              <a:ext cx="8616950" cy="4970463"/>
            </a:xfrm>
            <a:prstGeom prst="rect">
              <a:avLst/>
            </a:prstGeom>
            <a:solidFill>
              <a:srgbClr val="FFFFCC"/>
            </a:solidFill>
            <a:ln w="12700" cap="flat">
              <a:solidFill>
                <a:srgbClr val="000000"/>
              </a:solidFill>
              <a:prstDash val="solid"/>
              <a:round/>
            </a:ln>
            <a:effectLst/>
          </p:spPr>
          <p:txBody>
            <a:bodyPr wrap="square" lIns="45719" tIns="45719" rIns="45719" bIns="45719" numCol="1" anchor="ctr">
              <a:noAutofit/>
            </a:bodyPr>
            <a:lstStyle/>
            <a:p>
              <a:pPr>
                <a:defRPr sz="1800"/>
              </a:pPr>
              <a:endParaRPr/>
            </a:p>
          </p:txBody>
        </p:sp>
        <p:pic>
          <p:nvPicPr>
            <p:cNvPr id="130" name="image.pdf" descr="image.pdf"/>
            <p:cNvPicPr>
              <a:picLocks noChangeAspect="1"/>
            </p:cNvPicPr>
            <p:nvPr/>
          </p:nvPicPr>
          <p:blipFill>
            <a:blip r:embed="rId2">
              <a:extLst/>
            </a:blip>
            <a:stretch>
              <a:fillRect/>
            </a:stretch>
          </p:blipFill>
          <p:spPr>
            <a:xfrm>
              <a:off x="68044" y="196119"/>
              <a:ext cx="7828250" cy="4560966"/>
            </a:xfrm>
            <a:prstGeom prst="rect">
              <a:avLst/>
            </a:prstGeom>
            <a:ln w="12700" cap="flat">
              <a:noFill/>
              <a:miter lim="400000"/>
            </a:ln>
            <a:effectLst/>
          </p:spPr>
        </p:pic>
        <p:sp>
          <p:nvSpPr>
            <p:cNvPr id="131" name="Line"/>
            <p:cNvSpPr/>
            <p:nvPr/>
          </p:nvSpPr>
          <p:spPr>
            <a:xfrm>
              <a:off x="0" y="706030"/>
              <a:ext cx="8604579" cy="3141"/>
            </a:xfrm>
            <a:prstGeom prst="line">
              <a:avLst/>
            </a:prstGeom>
            <a:noFill/>
            <a:ln w="19050" cap="flat">
              <a:solidFill>
                <a:srgbClr val="000000"/>
              </a:solidFill>
              <a:prstDash val="solid"/>
              <a:round/>
            </a:ln>
            <a:effectLst/>
          </p:spPr>
          <p:txBody>
            <a:bodyPr wrap="square" lIns="45719" tIns="45719" rIns="45719" bIns="45719" numCol="1" anchor="t">
              <a:noAutofit/>
            </a:bodyPr>
            <a:lstStyle/>
            <a:p>
              <a:endParaRPr/>
            </a:p>
          </p:txBody>
        </p:sp>
        <p:pic>
          <p:nvPicPr>
            <p:cNvPr id="132" name="image.pdf" descr="image.pdf"/>
            <p:cNvPicPr>
              <a:picLocks noChangeAspect="1"/>
            </p:cNvPicPr>
            <p:nvPr/>
          </p:nvPicPr>
          <p:blipFill>
            <a:blip r:embed="rId3">
              <a:extLst/>
            </a:blip>
            <a:stretch>
              <a:fillRect/>
            </a:stretch>
          </p:blipFill>
          <p:spPr>
            <a:xfrm>
              <a:off x="7132335" y="495791"/>
              <a:ext cx="1438221" cy="4228346"/>
            </a:xfrm>
            <a:prstGeom prst="rect">
              <a:avLst/>
            </a:prstGeom>
            <a:ln w="12700" cap="flat">
              <a:noFill/>
              <a:miter lim="400000"/>
            </a:ln>
            <a:effectLst/>
          </p:spPr>
        </p:pic>
      </p:gr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iterate>
                                    <p:tmAbs val="0"/>
                                  </p:iterate>
                                  <p:childTnLst>
                                    <p:set>
                                      <p:cBhvr>
                                        <p:cTn id="6" fill="hold"/>
                                        <p:tgtEl>
                                          <p:spTgt spid="128"/>
                                        </p:tgtEl>
                                        <p:attrNameLst>
                                          <p:attrName>style.visibility</p:attrName>
                                        </p:attrNameLst>
                                      </p:cBhvr>
                                      <p:to>
                                        <p:strVal val="visible"/>
                                      </p:to>
                                    </p:set>
                                    <p:anim calcmode="lin" valueType="num">
                                      <p:cBhvr>
                                        <p:cTn id="7" dur="500" fill="hold"/>
                                        <p:tgtEl>
                                          <p:spTgt spid="128"/>
                                        </p:tgtEl>
                                        <p:attrNameLst>
                                          <p:attrName>ppt_x</p:attrName>
                                        </p:attrNameLst>
                                      </p:cBhvr>
                                      <p:tavLst>
                                        <p:tav tm="0">
                                          <p:val>
                                            <p:strVal val="0-#ppt_w/2"/>
                                          </p:val>
                                        </p:tav>
                                        <p:tav tm="100000">
                                          <p:val>
                                            <p:strVal val="#ppt_x"/>
                                          </p:val>
                                        </p:tav>
                                      </p:tavLst>
                                    </p:anim>
                                    <p:anim calcmode="lin" valueType="num">
                                      <p:cBhvr>
                                        <p:cTn id="8" dur="500" fill="hold"/>
                                        <p:tgtEl>
                                          <p:spTgt spid="12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iterate>
                                    <p:tmAbs val="0"/>
                                  </p:iterate>
                                  <p:childTnLst>
                                    <p:set>
                                      <p:cBhvr>
                                        <p:cTn id="11" fill="hold"/>
                                        <p:tgtEl>
                                          <p:spTgt spid="133"/>
                                        </p:tgtEl>
                                        <p:attrNameLst>
                                          <p:attrName>style.visibility</p:attrName>
                                        </p:attrNameLst>
                                      </p:cBhvr>
                                      <p:to>
                                        <p:strVal val="visible"/>
                                      </p:to>
                                    </p:set>
                                    <p:anim calcmode="lin" valueType="num">
                                      <p:cBhvr>
                                        <p:cTn id="12" dur="500" fill="hold"/>
                                        <p:tgtEl>
                                          <p:spTgt spid="133"/>
                                        </p:tgtEl>
                                        <p:attrNameLst>
                                          <p:attrName>ppt_x</p:attrName>
                                        </p:attrNameLst>
                                      </p:cBhvr>
                                      <p:tavLst>
                                        <p:tav tm="0">
                                          <p:val>
                                            <p:strVal val="0-#ppt_w/2"/>
                                          </p:val>
                                        </p:tav>
                                        <p:tav tm="100000">
                                          <p:val>
                                            <p:strVal val="#ppt_x"/>
                                          </p:val>
                                        </p:tav>
                                      </p:tavLst>
                                    </p:anim>
                                    <p:anim calcmode="lin" valueType="num">
                                      <p:cBhvr>
                                        <p:cTn id="13" dur="500" fill="hold"/>
                                        <p:tgtEl>
                                          <p:spTgt spid="13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 grpId="0" animBg="1" advAuto="0"/>
      <p:bldP spid="133" grpId="0" animBg="1" advAuto="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Slide Number"/>
          <p:cNvSpPr txBox="1">
            <a:spLocks noGrp="1"/>
          </p:cNvSpPr>
          <p:nvPr>
            <p:ph type="sldNum" sz="quarter" idx="2"/>
          </p:nvPr>
        </p:nvSpPr>
        <p:spPr>
          <a:xfrm>
            <a:off x="8485772" y="6289992"/>
            <a:ext cx="201029" cy="281941"/>
          </a:xfrm>
          <a:prstGeom prst="rect">
            <a:avLst/>
          </a:prstGeom>
          <a:extLst>
            <a:ext uri="{C572A759-6A51-4108-AA02-DFA0A04FC94B}">
              <ma14:wrappingTextBoxFlag xmlns:ma14="http://schemas.microsoft.com/office/mac/drawingml/2011/main" xmlns="" val="1"/>
            </a:ext>
          </a:extLst>
        </p:spPr>
        <p:txBody>
          <a:bodyPr/>
          <a:lstStyle>
            <a:lvl1pPr algn="r">
              <a:defRPr sz="1200">
                <a:solidFill>
                  <a:srgbClr val="898989"/>
                </a:solidFill>
                <a:latin typeface="Verdana"/>
                <a:ea typeface="Verdana"/>
                <a:cs typeface="Verdana"/>
                <a:sym typeface="Verdana"/>
              </a:defRPr>
            </a:lvl1pPr>
          </a:lstStyle>
          <a:p>
            <a:fld id="{86CB4B4D-7CA3-9044-876B-883B54F8677D}" type="slidenum">
              <a:t>7</a:t>
            </a:fld>
            <a:endParaRPr/>
          </a:p>
        </p:txBody>
      </p:sp>
      <p:sp>
        <p:nvSpPr>
          <p:cNvPr id="136" name="3. Classification of Sampling Techniques"/>
          <p:cNvSpPr txBox="1">
            <a:spLocks noGrp="1"/>
          </p:cNvSpPr>
          <p:nvPr>
            <p:ph type="title" idx="4294967295"/>
          </p:nvPr>
        </p:nvSpPr>
        <p:spPr>
          <a:xfrm>
            <a:off x="381000" y="228600"/>
            <a:ext cx="8229600" cy="504825"/>
          </a:xfrm>
          <a:prstGeom prst="rect">
            <a:avLst/>
          </a:prstGeom>
        </p:spPr>
        <p:txBody>
          <a:bodyPr anchor="t">
            <a:normAutofit/>
          </a:bodyPr>
          <a:lstStyle>
            <a:lvl1pPr>
              <a:defRPr b="1">
                <a:solidFill>
                  <a:srgbClr val="E57300"/>
                </a:solidFill>
              </a:defRPr>
            </a:lvl1pPr>
          </a:lstStyle>
          <a:p>
            <a:r>
              <a:t>3. Classification of Sampling Techniques</a:t>
            </a:r>
          </a:p>
        </p:txBody>
      </p:sp>
      <p:grpSp>
        <p:nvGrpSpPr>
          <p:cNvPr id="179" name="Group"/>
          <p:cNvGrpSpPr/>
          <p:nvPr/>
        </p:nvGrpSpPr>
        <p:grpSpPr>
          <a:xfrm>
            <a:off x="734417" y="1443037"/>
            <a:ext cx="7418984" cy="4808538"/>
            <a:chOff x="0" y="0"/>
            <a:chExt cx="7418982" cy="4808537"/>
          </a:xfrm>
        </p:grpSpPr>
        <p:sp>
          <p:nvSpPr>
            <p:cNvPr id="137" name="Rectangle"/>
            <p:cNvSpPr/>
            <p:nvPr/>
          </p:nvSpPr>
          <p:spPr>
            <a:xfrm>
              <a:off x="2923182" y="0"/>
              <a:ext cx="2730501" cy="444500"/>
            </a:xfrm>
            <a:prstGeom prst="rect">
              <a:avLst/>
            </a:prstGeom>
            <a:solidFill>
              <a:srgbClr val="FFFFCC"/>
            </a:solidFill>
            <a:ln w="12700" cap="flat">
              <a:solidFill>
                <a:srgbClr val="000000"/>
              </a:solidFill>
              <a:prstDash val="solid"/>
              <a:round/>
            </a:ln>
            <a:effectLst/>
          </p:spPr>
          <p:txBody>
            <a:bodyPr wrap="square" lIns="45719" tIns="45719" rIns="45719" bIns="45719" numCol="1" anchor="ctr">
              <a:noAutofit/>
            </a:bodyPr>
            <a:lstStyle/>
            <a:p>
              <a:pPr>
                <a:defRPr sz="1800"/>
              </a:pPr>
              <a:endParaRPr/>
            </a:p>
          </p:txBody>
        </p:sp>
        <p:sp>
          <p:nvSpPr>
            <p:cNvPr id="138" name="Sampling Techniques"/>
            <p:cNvSpPr txBox="1"/>
            <p:nvPr/>
          </p:nvSpPr>
          <p:spPr>
            <a:xfrm>
              <a:off x="2923182" y="25400"/>
              <a:ext cx="2740026" cy="69850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4450" tIns="44450" rIns="44450" bIns="44450" numCol="1" anchor="t">
              <a:spAutoFit/>
            </a:bodyPr>
            <a:lstStyle>
              <a:lvl1pPr algn="ctr">
                <a:defRPr sz="2000">
                  <a:solidFill>
                    <a:srgbClr val="CC0000"/>
                  </a:solidFill>
                </a:defRPr>
              </a:lvl1pPr>
            </a:lstStyle>
            <a:p>
              <a:r>
                <a:t>Sampling Techniques </a:t>
              </a:r>
            </a:p>
          </p:txBody>
        </p:sp>
        <p:grpSp>
          <p:nvGrpSpPr>
            <p:cNvPr id="142" name="Group"/>
            <p:cNvGrpSpPr/>
            <p:nvPr/>
          </p:nvGrpSpPr>
          <p:grpSpPr>
            <a:xfrm>
              <a:off x="2846982" y="603250"/>
              <a:ext cx="2971801" cy="298451"/>
              <a:chOff x="0" y="0"/>
              <a:chExt cx="2971800" cy="298450"/>
            </a:xfrm>
          </p:grpSpPr>
          <p:sp>
            <p:nvSpPr>
              <p:cNvPr id="139" name="Line"/>
              <p:cNvSpPr/>
              <p:nvPr/>
            </p:nvSpPr>
            <p:spPr>
              <a:xfrm>
                <a:off x="6350" y="0"/>
                <a:ext cx="2959100" cy="0"/>
              </a:xfrm>
              <a:prstGeom prst="line">
                <a:avLst/>
              </a:prstGeom>
              <a:noFill/>
              <a:ln w="12700" cap="flat">
                <a:solidFill>
                  <a:srgbClr val="000000"/>
                </a:solidFill>
                <a:prstDash val="solid"/>
                <a:round/>
              </a:ln>
              <a:effectLst/>
            </p:spPr>
            <p:txBody>
              <a:bodyPr wrap="square" lIns="45719" tIns="45719" rIns="45719" bIns="45719" numCol="1" anchor="t">
                <a:noAutofit/>
              </a:bodyPr>
              <a:lstStyle/>
              <a:p>
                <a:endParaRPr/>
              </a:p>
            </p:txBody>
          </p:sp>
          <p:sp>
            <p:nvSpPr>
              <p:cNvPr id="140" name="Line"/>
              <p:cNvSpPr/>
              <p:nvPr/>
            </p:nvSpPr>
            <p:spPr>
              <a:xfrm flipH="1">
                <a:off x="-1" y="6349"/>
                <a:ext cx="2" cy="292102"/>
              </a:xfrm>
              <a:prstGeom prst="line">
                <a:avLst/>
              </a:prstGeom>
              <a:noFill/>
              <a:ln w="12700" cap="flat">
                <a:solidFill>
                  <a:srgbClr val="000000"/>
                </a:solidFill>
                <a:prstDash val="solid"/>
                <a:round/>
                <a:tailEnd type="triangle" w="med" len="med"/>
              </a:ln>
              <a:effectLst/>
            </p:spPr>
            <p:txBody>
              <a:bodyPr wrap="square" lIns="45719" tIns="45719" rIns="45719" bIns="45719" numCol="1" anchor="t">
                <a:noAutofit/>
              </a:bodyPr>
              <a:lstStyle/>
              <a:p>
                <a:endParaRPr/>
              </a:p>
            </p:txBody>
          </p:sp>
          <p:sp>
            <p:nvSpPr>
              <p:cNvPr id="141" name="Line"/>
              <p:cNvSpPr/>
              <p:nvPr/>
            </p:nvSpPr>
            <p:spPr>
              <a:xfrm>
                <a:off x="2971800" y="6349"/>
                <a:ext cx="1" cy="292102"/>
              </a:xfrm>
              <a:prstGeom prst="line">
                <a:avLst/>
              </a:prstGeom>
              <a:noFill/>
              <a:ln w="12700" cap="flat">
                <a:solidFill>
                  <a:srgbClr val="000000"/>
                </a:solidFill>
                <a:prstDash val="solid"/>
                <a:round/>
                <a:tailEnd type="triangle" w="med" len="med"/>
              </a:ln>
              <a:effectLst/>
            </p:spPr>
            <p:txBody>
              <a:bodyPr wrap="square" lIns="45719" tIns="45719" rIns="45719" bIns="45719" numCol="1" anchor="t">
                <a:noAutofit/>
              </a:bodyPr>
              <a:lstStyle/>
              <a:p>
                <a:endParaRPr/>
              </a:p>
            </p:txBody>
          </p:sp>
        </p:grpSp>
        <p:sp>
          <p:nvSpPr>
            <p:cNvPr id="143" name="Line"/>
            <p:cNvSpPr/>
            <p:nvPr/>
          </p:nvSpPr>
          <p:spPr>
            <a:xfrm>
              <a:off x="4294782" y="457200"/>
              <a:ext cx="1" cy="139700"/>
            </a:xfrm>
            <a:prstGeom prst="line">
              <a:avLst/>
            </a:prstGeom>
            <a:noFill/>
            <a:ln w="12700" cap="flat">
              <a:solidFill>
                <a:srgbClr val="000000"/>
              </a:solidFill>
              <a:prstDash val="solid"/>
              <a:round/>
            </a:ln>
            <a:effectLst/>
          </p:spPr>
          <p:txBody>
            <a:bodyPr wrap="square" lIns="45719" tIns="45719" rIns="45719" bIns="45719" numCol="1" anchor="t">
              <a:noAutofit/>
            </a:bodyPr>
            <a:lstStyle/>
            <a:p>
              <a:endParaRPr/>
            </a:p>
          </p:txBody>
        </p:sp>
        <p:sp>
          <p:nvSpPr>
            <p:cNvPr id="144" name="Rectangle"/>
            <p:cNvSpPr/>
            <p:nvPr/>
          </p:nvSpPr>
          <p:spPr>
            <a:xfrm>
              <a:off x="1399182" y="922337"/>
              <a:ext cx="2833689" cy="749301"/>
            </a:xfrm>
            <a:prstGeom prst="rect">
              <a:avLst/>
            </a:prstGeom>
            <a:solidFill>
              <a:srgbClr val="FFFFCC"/>
            </a:solidFill>
            <a:ln w="12700" cap="flat">
              <a:solidFill>
                <a:srgbClr val="000000"/>
              </a:solidFill>
              <a:prstDash val="solid"/>
              <a:round/>
            </a:ln>
            <a:effectLst/>
          </p:spPr>
          <p:txBody>
            <a:bodyPr wrap="square" lIns="45719" tIns="45719" rIns="45719" bIns="45719" numCol="1" anchor="ctr">
              <a:noAutofit/>
            </a:bodyPr>
            <a:lstStyle/>
            <a:p>
              <a:pPr>
                <a:defRPr sz="1800"/>
              </a:pPr>
              <a:endParaRPr/>
            </a:p>
          </p:txBody>
        </p:sp>
        <p:sp>
          <p:nvSpPr>
            <p:cNvPr id="145" name="Nonprobability…"/>
            <p:cNvSpPr txBox="1"/>
            <p:nvPr/>
          </p:nvSpPr>
          <p:spPr>
            <a:xfrm>
              <a:off x="1399182" y="981075"/>
              <a:ext cx="2917826" cy="100330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4450" tIns="44450" rIns="44450" bIns="44450" numCol="1" anchor="t">
              <a:spAutoFit/>
            </a:bodyPr>
            <a:lstStyle/>
            <a:p>
              <a:pPr algn="ctr">
                <a:defRPr sz="2000" b="1">
                  <a:solidFill>
                    <a:srgbClr val="CC0000"/>
                  </a:solidFill>
                </a:defRPr>
              </a:pPr>
              <a:r>
                <a:t>Nonprobability</a:t>
              </a:r>
            </a:p>
            <a:p>
              <a:pPr algn="ctr">
                <a:defRPr sz="2000" b="1">
                  <a:solidFill>
                    <a:srgbClr val="CC0000"/>
                  </a:solidFill>
                </a:defRPr>
              </a:pPr>
              <a:r>
                <a:t>Sampling Techniques</a:t>
              </a:r>
            </a:p>
          </p:txBody>
        </p:sp>
        <p:sp>
          <p:nvSpPr>
            <p:cNvPr id="146" name="Line"/>
            <p:cNvSpPr/>
            <p:nvPr/>
          </p:nvSpPr>
          <p:spPr>
            <a:xfrm flipV="1">
              <a:off x="3154957" y="1679575"/>
              <a:ext cx="1" cy="150813"/>
            </a:xfrm>
            <a:prstGeom prst="line">
              <a:avLst/>
            </a:prstGeom>
            <a:noFill/>
            <a:ln w="12700" cap="flat">
              <a:solidFill>
                <a:srgbClr val="000000"/>
              </a:solidFill>
              <a:prstDash val="solid"/>
              <a:round/>
            </a:ln>
            <a:effectLst/>
          </p:spPr>
          <p:txBody>
            <a:bodyPr wrap="square" lIns="45719" tIns="45719" rIns="45719" bIns="45719" numCol="1" anchor="t">
              <a:noAutofit/>
            </a:bodyPr>
            <a:lstStyle/>
            <a:p>
              <a:endParaRPr/>
            </a:p>
          </p:txBody>
        </p:sp>
        <p:sp>
          <p:nvSpPr>
            <p:cNvPr id="147" name="Line"/>
            <p:cNvSpPr/>
            <p:nvPr/>
          </p:nvSpPr>
          <p:spPr>
            <a:xfrm>
              <a:off x="1027708" y="1830387"/>
              <a:ext cx="4940300" cy="1"/>
            </a:xfrm>
            <a:prstGeom prst="line">
              <a:avLst/>
            </a:prstGeom>
            <a:noFill/>
            <a:ln w="12700" cap="flat">
              <a:solidFill>
                <a:srgbClr val="000000"/>
              </a:solidFill>
              <a:prstDash val="solid"/>
              <a:round/>
            </a:ln>
            <a:effectLst/>
          </p:spPr>
          <p:txBody>
            <a:bodyPr wrap="square" lIns="45719" tIns="45719" rIns="45719" bIns="45719" numCol="1" anchor="t">
              <a:noAutofit/>
            </a:bodyPr>
            <a:lstStyle/>
            <a:p>
              <a:endParaRPr/>
            </a:p>
          </p:txBody>
        </p:sp>
        <p:sp>
          <p:nvSpPr>
            <p:cNvPr id="148" name="Line"/>
            <p:cNvSpPr/>
            <p:nvPr/>
          </p:nvSpPr>
          <p:spPr>
            <a:xfrm>
              <a:off x="1021357" y="1836737"/>
              <a:ext cx="1" cy="368301"/>
            </a:xfrm>
            <a:prstGeom prst="line">
              <a:avLst/>
            </a:prstGeom>
            <a:noFill/>
            <a:ln w="12700" cap="flat">
              <a:solidFill>
                <a:srgbClr val="000000"/>
              </a:solidFill>
              <a:prstDash val="solid"/>
              <a:round/>
              <a:tailEnd type="triangle" w="med" len="med"/>
            </a:ln>
            <a:effectLst/>
          </p:spPr>
          <p:txBody>
            <a:bodyPr wrap="square" lIns="45719" tIns="45719" rIns="45719" bIns="45719" numCol="1" anchor="t">
              <a:noAutofit/>
            </a:bodyPr>
            <a:lstStyle/>
            <a:p>
              <a:endParaRPr/>
            </a:p>
          </p:txBody>
        </p:sp>
        <p:sp>
          <p:nvSpPr>
            <p:cNvPr id="149" name="Line"/>
            <p:cNvSpPr/>
            <p:nvPr/>
          </p:nvSpPr>
          <p:spPr>
            <a:xfrm>
              <a:off x="5974357" y="1836737"/>
              <a:ext cx="1" cy="368301"/>
            </a:xfrm>
            <a:prstGeom prst="line">
              <a:avLst/>
            </a:prstGeom>
            <a:noFill/>
            <a:ln w="12700" cap="flat">
              <a:solidFill>
                <a:srgbClr val="000000"/>
              </a:solidFill>
              <a:prstDash val="solid"/>
              <a:round/>
              <a:tailEnd type="triangle" w="med" len="med"/>
            </a:ln>
            <a:effectLst/>
          </p:spPr>
          <p:txBody>
            <a:bodyPr wrap="square" lIns="45719" tIns="45719" rIns="45719" bIns="45719" numCol="1" anchor="t">
              <a:noAutofit/>
            </a:bodyPr>
            <a:lstStyle/>
            <a:p>
              <a:endParaRPr/>
            </a:p>
          </p:txBody>
        </p:sp>
        <p:sp>
          <p:nvSpPr>
            <p:cNvPr id="150" name="Line"/>
            <p:cNvSpPr/>
            <p:nvPr/>
          </p:nvSpPr>
          <p:spPr>
            <a:xfrm>
              <a:off x="2672357" y="1836737"/>
              <a:ext cx="1" cy="368301"/>
            </a:xfrm>
            <a:prstGeom prst="line">
              <a:avLst/>
            </a:prstGeom>
            <a:noFill/>
            <a:ln w="12700" cap="flat">
              <a:solidFill>
                <a:srgbClr val="000000"/>
              </a:solidFill>
              <a:prstDash val="solid"/>
              <a:round/>
              <a:tailEnd type="triangle" w="med" len="med"/>
            </a:ln>
            <a:effectLst/>
          </p:spPr>
          <p:txBody>
            <a:bodyPr wrap="square" lIns="45719" tIns="45719" rIns="45719" bIns="45719" numCol="1" anchor="t">
              <a:noAutofit/>
            </a:bodyPr>
            <a:lstStyle/>
            <a:p>
              <a:endParaRPr/>
            </a:p>
          </p:txBody>
        </p:sp>
        <p:sp>
          <p:nvSpPr>
            <p:cNvPr id="151" name="Line"/>
            <p:cNvSpPr/>
            <p:nvPr/>
          </p:nvSpPr>
          <p:spPr>
            <a:xfrm>
              <a:off x="4323357" y="1836737"/>
              <a:ext cx="1" cy="368301"/>
            </a:xfrm>
            <a:prstGeom prst="line">
              <a:avLst/>
            </a:prstGeom>
            <a:noFill/>
            <a:ln w="12700" cap="flat">
              <a:solidFill>
                <a:srgbClr val="000000"/>
              </a:solidFill>
              <a:prstDash val="solid"/>
              <a:round/>
              <a:tailEnd type="triangle" w="med" len="med"/>
            </a:ln>
            <a:effectLst/>
          </p:spPr>
          <p:txBody>
            <a:bodyPr wrap="square" lIns="45719" tIns="45719" rIns="45719" bIns="45719" numCol="1" anchor="t">
              <a:noAutofit/>
            </a:bodyPr>
            <a:lstStyle/>
            <a:p>
              <a:endParaRPr/>
            </a:p>
          </p:txBody>
        </p:sp>
        <p:grpSp>
          <p:nvGrpSpPr>
            <p:cNvPr id="154" name="Group"/>
            <p:cNvGrpSpPr/>
            <p:nvPr/>
          </p:nvGrpSpPr>
          <p:grpSpPr>
            <a:xfrm>
              <a:off x="4374157" y="922337"/>
              <a:ext cx="2892426" cy="1003301"/>
              <a:chOff x="0" y="0"/>
              <a:chExt cx="2892425" cy="1003300"/>
            </a:xfrm>
          </p:grpSpPr>
          <p:sp>
            <p:nvSpPr>
              <p:cNvPr id="152" name="Rectangle"/>
              <p:cNvSpPr/>
              <p:nvPr/>
            </p:nvSpPr>
            <p:spPr>
              <a:xfrm>
                <a:off x="0" y="0"/>
                <a:ext cx="2892425" cy="749300"/>
              </a:xfrm>
              <a:prstGeom prst="rect">
                <a:avLst/>
              </a:prstGeom>
              <a:solidFill>
                <a:srgbClr val="FFFFCC"/>
              </a:solidFill>
              <a:ln w="12700" cap="flat">
                <a:solidFill>
                  <a:srgbClr val="000000"/>
                </a:solidFill>
                <a:prstDash val="solid"/>
                <a:round/>
              </a:ln>
              <a:effectLst/>
            </p:spPr>
            <p:txBody>
              <a:bodyPr wrap="square" lIns="45719" tIns="45719" rIns="45719" bIns="45719" numCol="1" anchor="t">
                <a:noAutofit/>
              </a:bodyPr>
              <a:lstStyle/>
              <a:p>
                <a:pPr algn="ctr">
                  <a:defRPr sz="2000" b="1">
                    <a:solidFill>
                      <a:srgbClr val="CC0000"/>
                    </a:solidFill>
                  </a:defRPr>
                </a:pPr>
                <a:endParaRPr/>
              </a:p>
            </p:txBody>
          </p:sp>
          <p:sp>
            <p:nvSpPr>
              <p:cNvPr id="153" name="Probability…"/>
              <p:cNvSpPr txBox="1"/>
              <p:nvPr/>
            </p:nvSpPr>
            <p:spPr>
              <a:xfrm>
                <a:off x="0" y="0"/>
                <a:ext cx="2892425" cy="100330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4450" tIns="44450" rIns="44450" bIns="44450" numCol="1" anchor="t">
                <a:spAutoFit/>
              </a:bodyPr>
              <a:lstStyle/>
              <a:p>
                <a:pPr algn="ctr">
                  <a:defRPr sz="2000" b="1">
                    <a:solidFill>
                      <a:srgbClr val="CC0000"/>
                    </a:solidFill>
                  </a:defRPr>
                </a:pPr>
                <a:r>
                  <a:t>Probability</a:t>
                </a:r>
              </a:p>
              <a:p>
                <a:pPr algn="ctr">
                  <a:defRPr sz="2000" b="1">
                    <a:solidFill>
                      <a:srgbClr val="CC0000"/>
                    </a:solidFill>
                  </a:defRPr>
                </a:pPr>
                <a:r>
                  <a:t>Sampling Techniques</a:t>
                </a:r>
              </a:p>
            </p:txBody>
          </p:sp>
        </p:grpSp>
        <p:sp>
          <p:nvSpPr>
            <p:cNvPr id="155" name="Rectangle"/>
            <p:cNvSpPr/>
            <p:nvPr/>
          </p:nvSpPr>
          <p:spPr>
            <a:xfrm>
              <a:off x="116482" y="2209800"/>
              <a:ext cx="1587501" cy="749300"/>
            </a:xfrm>
            <a:prstGeom prst="rect">
              <a:avLst/>
            </a:prstGeom>
            <a:solidFill>
              <a:srgbClr val="FFFFCC"/>
            </a:solidFill>
            <a:ln w="12700" cap="flat">
              <a:solidFill>
                <a:srgbClr val="000000"/>
              </a:solidFill>
              <a:prstDash val="solid"/>
              <a:round/>
            </a:ln>
            <a:effectLst/>
          </p:spPr>
          <p:txBody>
            <a:bodyPr wrap="square" lIns="45719" tIns="45719" rIns="45719" bIns="45719" numCol="1" anchor="ctr">
              <a:noAutofit/>
            </a:bodyPr>
            <a:lstStyle/>
            <a:p>
              <a:pPr>
                <a:defRPr sz="1800"/>
              </a:pPr>
              <a:endParaRPr/>
            </a:p>
          </p:txBody>
        </p:sp>
        <p:sp>
          <p:nvSpPr>
            <p:cNvPr id="156" name="Convenience…"/>
            <p:cNvSpPr txBox="1"/>
            <p:nvPr/>
          </p:nvSpPr>
          <p:spPr>
            <a:xfrm>
              <a:off x="0" y="2268537"/>
              <a:ext cx="1806179" cy="6985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4450" tIns="44450" rIns="44450" bIns="44450" numCol="1" anchor="t">
              <a:spAutoFit/>
            </a:bodyPr>
            <a:lstStyle/>
            <a:p>
              <a:pPr algn="ctr">
                <a:defRPr sz="2000">
                  <a:solidFill>
                    <a:srgbClr val="CC0000"/>
                  </a:solidFill>
                </a:defRPr>
              </a:pPr>
              <a:r>
                <a:t>Convenience</a:t>
              </a:r>
            </a:p>
            <a:p>
              <a:pPr algn="ctr">
                <a:defRPr sz="2000">
                  <a:solidFill>
                    <a:srgbClr val="CC0000"/>
                  </a:solidFill>
                </a:defRPr>
              </a:pPr>
              <a:r>
                <a:t>Sampling</a:t>
              </a:r>
            </a:p>
          </p:txBody>
        </p:sp>
        <p:sp>
          <p:nvSpPr>
            <p:cNvPr id="157" name="Rectangle"/>
            <p:cNvSpPr/>
            <p:nvPr/>
          </p:nvSpPr>
          <p:spPr>
            <a:xfrm>
              <a:off x="1792882" y="2209800"/>
              <a:ext cx="1587501" cy="749300"/>
            </a:xfrm>
            <a:prstGeom prst="rect">
              <a:avLst/>
            </a:prstGeom>
            <a:solidFill>
              <a:srgbClr val="FFFFCC"/>
            </a:solidFill>
            <a:ln w="12700" cap="flat">
              <a:solidFill>
                <a:srgbClr val="000000"/>
              </a:solidFill>
              <a:prstDash val="solid"/>
              <a:round/>
            </a:ln>
            <a:effectLst/>
          </p:spPr>
          <p:txBody>
            <a:bodyPr wrap="square" lIns="45719" tIns="45719" rIns="45719" bIns="45719" numCol="1" anchor="ctr">
              <a:noAutofit/>
            </a:bodyPr>
            <a:lstStyle/>
            <a:p>
              <a:pPr>
                <a:defRPr sz="1800"/>
              </a:pPr>
              <a:endParaRPr/>
            </a:p>
          </p:txBody>
        </p:sp>
        <p:sp>
          <p:nvSpPr>
            <p:cNvPr id="158" name="Judgmental…"/>
            <p:cNvSpPr txBox="1"/>
            <p:nvPr/>
          </p:nvSpPr>
          <p:spPr>
            <a:xfrm>
              <a:off x="1746175" y="2268537"/>
              <a:ext cx="1665041" cy="6985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4450" tIns="44450" rIns="44450" bIns="44450" numCol="1" anchor="t">
              <a:spAutoFit/>
            </a:bodyPr>
            <a:lstStyle/>
            <a:p>
              <a:pPr algn="ctr">
                <a:defRPr sz="2000">
                  <a:solidFill>
                    <a:srgbClr val="CC0000"/>
                  </a:solidFill>
                </a:defRPr>
              </a:pPr>
              <a:r>
                <a:t>Judgmental</a:t>
              </a:r>
            </a:p>
            <a:p>
              <a:pPr algn="ctr">
                <a:defRPr sz="2000">
                  <a:solidFill>
                    <a:srgbClr val="CC0000"/>
                  </a:solidFill>
                </a:defRPr>
              </a:pPr>
              <a:r>
                <a:t>Sampling</a:t>
              </a:r>
            </a:p>
          </p:txBody>
        </p:sp>
        <p:sp>
          <p:nvSpPr>
            <p:cNvPr id="159" name="Rectangle"/>
            <p:cNvSpPr/>
            <p:nvPr/>
          </p:nvSpPr>
          <p:spPr>
            <a:xfrm>
              <a:off x="3469282" y="2209800"/>
              <a:ext cx="1587501" cy="749300"/>
            </a:xfrm>
            <a:prstGeom prst="rect">
              <a:avLst/>
            </a:prstGeom>
            <a:solidFill>
              <a:srgbClr val="FFFFCC"/>
            </a:solidFill>
            <a:ln w="12700" cap="flat">
              <a:solidFill>
                <a:srgbClr val="000000"/>
              </a:solidFill>
              <a:prstDash val="solid"/>
              <a:round/>
            </a:ln>
            <a:effectLst/>
          </p:spPr>
          <p:txBody>
            <a:bodyPr wrap="square" lIns="45719" tIns="45719" rIns="45719" bIns="45719" numCol="1" anchor="ctr">
              <a:noAutofit/>
            </a:bodyPr>
            <a:lstStyle/>
            <a:p>
              <a:pPr>
                <a:defRPr sz="1800"/>
              </a:pPr>
              <a:endParaRPr/>
            </a:p>
          </p:txBody>
        </p:sp>
        <p:sp>
          <p:nvSpPr>
            <p:cNvPr id="160" name="Quota…"/>
            <p:cNvSpPr txBox="1"/>
            <p:nvPr/>
          </p:nvSpPr>
          <p:spPr>
            <a:xfrm>
              <a:off x="3609354" y="2268537"/>
              <a:ext cx="1291482" cy="6985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4450" tIns="44450" rIns="44450" bIns="44450" numCol="1" anchor="t">
              <a:spAutoFit/>
            </a:bodyPr>
            <a:lstStyle/>
            <a:p>
              <a:pPr algn="ctr">
                <a:defRPr sz="2000">
                  <a:solidFill>
                    <a:srgbClr val="CC0000"/>
                  </a:solidFill>
                </a:defRPr>
              </a:pPr>
              <a:r>
                <a:t>Quota</a:t>
              </a:r>
            </a:p>
            <a:p>
              <a:pPr algn="ctr">
                <a:defRPr sz="2000">
                  <a:solidFill>
                    <a:srgbClr val="CC0000"/>
                  </a:solidFill>
                </a:defRPr>
              </a:pPr>
              <a:r>
                <a:t>Sampling</a:t>
              </a:r>
            </a:p>
          </p:txBody>
        </p:sp>
        <p:sp>
          <p:nvSpPr>
            <p:cNvPr id="161" name="Rectangle"/>
            <p:cNvSpPr/>
            <p:nvPr/>
          </p:nvSpPr>
          <p:spPr>
            <a:xfrm>
              <a:off x="5145682" y="2209800"/>
              <a:ext cx="1587501" cy="749300"/>
            </a:xfrm>
            <a:prstGeom prst="rect">
              <a:avLst/>
            </a:prstGeom>
            <a:solidFill>
              <a:srgbClr val="FFFFCC"/>
            </a:solidFill>
            <a:ln w="12700" cap="flat">
              <a:solidFill>
                <a:srgbClr val="000000"/>
              </a:solidFill>
              <a:prstDash val="solid"/>
              <a:round/>
            </a:ln>
            <a:effectLst/>
          </p:spPr>
          <p:txBody>
            <a:bodyPr wrap="square" lIns="45719" tIns="45719" rIns="45719" bIns="45719" numCol="1" anchor="ctr">
              <a:noAutofit/>
            </a:bodyPr>
            <a:lstStyle/>
            <a:p>
              <a:pPr>
                <a:defRPr sz="1800"/>
              </a:pPr>
              <a:endParaRPr/>
            </a:p>
          </p:txBody>
        </p:sp>
        <p:sp>
          <p:nvSpPr>
            <p:cNvPr id="162" name="Snowball…"/>
            <p:cNvSpPr txBox="1"/>
            <p:nvPr/>
          </p:nvSpPr>
          <p:spPr>
            <a:xfrm>
              <a:off x="5262748" y="2268537"/>
              <a:ext cx="1337495" cy="6985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4450" tIns="44450" rIns="44450" bIns="44450" numCol="1" anchor="t">
              <a:spAutoFit/>
            </a:bodyPr>
            <a:lstStyle/>
            <a:p>
              <a:pPr algn="ctr">
                <a:defRPr sz="2000">
                  <a:solidFill>
                    <a:srgbClr val="CC0000"/>
                  </a:solidFill>
                </a:defRPr>
              </a:pPr>
              <a:r>
                <a:t>Snowball</a:t>
              </a:r>
            </a:p>
            <a:p>
              <a:pPr algn="ctr">
                <a:defRPr sz="2000">
                  <a:solidFill>
                    <a:srgbClr val="CC0000"/>
                  </a:solidFill>
                </a:defRPr>
              </a:pPr>
              <a:r>
                <a:t>Sampling</a:t>
              </a:r>
            </a:p>
          </p:txBody>
        </p:sp>
        <p:grpSp>
          <p:nvGrpSpPr>
            <p:cNvPr id="170" name="Group"/>
            <p:cNvGrpSpPr/>
            <p:nvPr/>
          </p:nvGrpSpPr>
          <p:grpSpPr>
            <a:xfrm>
              <a:off x="1399182" y="1289050"/>
              <a:ext cx="6019802" cy="2508251"/>
              <a:chOff x="0" y="0"/>
              <a:chExt cx="6019800" cy="2508250"/>
            </a:xfrm>
          </p:grpSpPr>
          <p:sp>
            <p:nvSpPr>
              <p:cNvPr id="163" name="Line"/>
              <p:cNvSpPr/>
              <p:nvPr/>
            </p:nvSpPr>
            <p:spPr>
              <a:xfrm flipV="1">
                <a:off x="6350" y="2127249"/>
                <a:ext cx="6013450" cy="6352"/>
              </a:xfrm>
              <a:prstGeom prst="line">
                <a:avLst/>
              </a:prstGeom>
              <a:noFill/>
              <a:ln w="12700" cap="flat">
                <a:solidFill>
                  <a:srgbClr val="000000"/>
                </a:solidFill>
                <a:prstDash val="solid"/>
                <a:round/>
              </a:ln>
              <a:effectLst/>
            </p:spPr>
            <p:txBody>
              <a:bodyPr wrap="square" lIns="45719" tIns="45719" rIns="45719" bIns="45719" numCol="1" anchor="t">
                <a:noAutofit/>
              </a:bodyPr>
              <a:lstStyle/>
              <a:p>
                <a:endParaRPr/>
              </a:p>
            </p:txBody>
          </p:sp>
          <p:sp>
            <p:nvSpPr>
              <p:cNvPr id="164" name="Line"/>
              <p:cNvSpPr/>
              <p:nvPr/>
            </p:nvSpPr>
            <p:spPr>
              <a:xfrm flipH="1">
                <a:off x="-1" y="2139949"/>
                <a:ext cx="2" cy="368302"/>
              </a:xfrm>
              <a:prstGeom prst="line">
                <a:avLst/>
              </a:prstGeom>
              <a:noFill/>
              <a:ln w="12700" cap="flat">
                <a:solidFill>
                  <a:srgbClr val="000000"/>
                </a:solidFill>
                <a:prstDash val="solid"/>
                <a:round/>
                <a:tailEnd type="triangle" w="med" len="med"/>
              </a:ln>
              <a:effectLst/>
            </p:spPr>
            <p:txBody>
              <a:bodyPr wrap="square" lIns="45719" tIns="45719" rIns="45719" bIns="45719" numCol="1" anchor="t">
                <a:noAutofit/>
              </a:bodyPr>
              <a:lstStyle/>
              <a:p>
                <a:endParaRPr/>
              </a:p>
            </p:txBody>
          </p:sp>
          <p:sp>
            <p:nvSpPr>
              <p:cNvPr id="165" name="Line"/>
              <p:cNvSpPr/>
              <p:nvPr/>
            </p:nvSpPr>
            <p:spPr>
              <a:xfrm>
                <a:off x="4953000" y="2139949"/>
                <a:ext cx="1" cy="368302"/>
              </a:xfrm>
              <a:prstGeom prst="line">
                <a:avLst/>
              </a:prstGeom>
              <a:noFill/>
              <a:ln w="12700" cap="flat">
                <a:solidFill>
                  <a:srgbClr val="000000"/>
                </a:solidFill>
                <a:prstDash val="solid"/>
                <a:round/>
                <a:tailEnd type="triangle" w="med" len="med"/>
              </a:ln>
              <a:effectLst/>
            </p:spPr>
            <p:txBody>
              <a:bodyPr wrap="square" lIns="45719" tIns="45719" rIns="45719" bIns="45719" numCol="1" anchor="t">
                <a:noAutofit/>
              </a:bodyPr>
              <a:lstStyle/>
              <a:p>
                <a:endParaRPr/>
              </a:p>
            </p:txBody>
          </p:sp>
          <p:sp>
            <p:nvSpPr>
              <p:cNvPr id="166" name="Line"/>
              <p:cNvSpPr/>
              <p:nvPr/>
            </p:nvSpPr>
            <p:spPr>
              <a:xfrm>
                <a:off x="1651000" y="2139949"/>
                <a:ext cx="1" cy="368302"/>
              </a:xfrm>
              <a:prstGeom prst="line">
                <a:avLst/>
              </a:prstGeom>
              <a:noFill/>
              <a:ln w="12700" cap="flat">
                <a:solidFill>
                  <a:srgbClr val="000000"/>
                </a:solidFill>
                <a:prstDash val="solid"/>
                <a:round/>
                <a:tailEnd type="triangle" w="med" len="med"/>
              </a:ln>
              <a:effectLst/>
            </p:spPr>
            <p:txBody>
              <a:bodyPr wrap="square" lIns="45719" tIns="45719" rIns="45719" bIns="45719" numCol="1" anchor="t">
                <a:noAutofit/>
              </a:bodyPr>
              <a:lstStyle/>
              <a:p>
                <a:endParaRPr/>
              </a:p>
            </p:txBody>
          </p:sp>
          <p:sp>
            <p:nvSpPr>
              <p:cNvPr id="167" name="Line"/>
              <p:cNvSpPr/>
              <p:nvPr/>
            </p:nvSpPr>
            <p:spPr>
              <a:xfrm>
                <a:off x="3302000" y="2139949"/>
                <a:ext cx="1" cy="368302"/>
              </a:xfrm>
              <a:prstGeom prst="line">
                <a:avLst/>
              </a:prstGeom>
              <a:noFill/>
              <a:ln w="12700" cap="flat">
                <a:solidFill>
                  <a:srgbClr val="000000"/>
                </a:solidFill>
                <a:prstDash val="solid"/>
                <a:round/>
                <a:tailEnd type="triangle" w="med" len="med"/>
              </a:ln>
              <a:effectLst/>
            </p:spPr>
            <p:txBody>
              <a:bodyPr wrap="square" lIns="45719" tIns="45719" rIns="45719" bIns="45719" numCol="1" anchor="t">
                <a:noAutofit/>
              </a:bodyPr>
              <a:lstStyle/>
              <a:p>
                <a:endParaRPr/>
              </a:p>
            </p:txBody>
          </p:sp>
          <p:sp>
            <p:nvSpPr>
              <p:cNvPr id="168" name="Line"/>
              <p:cNvSpPr/>
              <p:nvPr/>
            </p:nvSpPr>
            <p:spPr>
              <a:xfrm flipV="1">
                <a:off x="5867400" y="0"/>
                <a:ext cx="152401" cy="7938"/>
              </a:xfrm>
              <a:prstGeom prst="line">
                <a:avLst/>
              </a:prstGeom>
              <a:noFill/>
              <a:ln w="12700" cap="flat">
                <a:solidFill>
                  <a:srgbClr val="000000"/>
                </a:solidFill>
                <a:prstDash val="solid"/>
                <a:round/>
              </a:ln>
              <a:effectLst/>
            </p:spPr>
            <p:txBody>
              <a:bodyPr wrap="square" lIns="45719" tIns="45719" rIns="45719" bIns="45719" numCol="1" anchor="t">
                <a:noAutofit/>
              </a:bodyPr>
              <a:lstStyle/>
              <a:p>
                <a:endParaRPr/>
              </a:p>
            </p:txBody>
          </p:sp>
          <p:sp>
            <p:nvSpPr>
              <p:cNvPr id="169" name="Line"/>
              <p:cNvSpPr/>
              <p:nvPr/>
            </p:nvSpPr>
            <p:spPr>
              <a:xfrm flipH="1">
                <a:off x="6019799" y="6350"/>
                <a:ext cx="1" cy="2120900"/>
              </a:xfrm>
              <a:prstGeom prst="line">
                <a:avLst/>
              </a:prstGeom>
              <a:noFill/>
              <a:ln w="12700" cap="flat">
                <a:solidFill>
                  <a:srgbClr val="000000"/>
                </a:solidFill>
                <a:prstDash val="solid"/>
                <a:round/>
              </a:ln>
              <a:effectLst/>
            </p:spPr>
            <p:txBody>
              <a:bodyPr wrap="square" lIns="45719" tIns="45719" rIns="45719" bIns="45719" numCol="1" anchor="t">
                <a:noAutofit/>
              </a:bodyPr>
              <a:lstStyle/>
              <a:p>
                <a:endParaRPr/>
              </a:p>
            </p:txBody>
          </p:sp>
        </p:grpSp>
        <p:sp>
          <p:nvSpPr>
            <p:cNvPr id="171" name="Rectangle"/>
            <p:cNvSpPr/>
            <p:nvPr/>
          </p:nvSpPr>
          <p:spPr>
            <a:xfrm>
              <a:off x="5525095" y="3810000"/>
              <a:ext cx="1495426" cy="749300"/>
            </a:xfrm>
            <a:prstGeom prst="rect">
              <a:avLst/>
            </a:prstGeom>
            <a:solidFill>
              <a:srgbClr val="FFFFCC"/>
            </a:solidFill>
            <a:ln w="12700" cap="flat">
              <a:solidFill>
                <a:srgbClr val="000000"/>
              </a:solidFill>
              <a:prstDash val="solid"/>
              <a:round/>
            </a:ln>
            <a:effectLst/>
          </p:spPr>
          <p:txBody>
            <a:bodyPr wrap="square" lIns="45719" tIns="45719" rIns="45719" bIns="45719" numCol="1" anchor="ctr">
              <a:noAutofit/>
            </a:bodyPr>
            <a:lstStyle/>
            <a:p>
              <a:pPr>
                <a:defRPr sz="1800"/>
              </a:pPr>
              <a:endParaRPr/>
            </a:p>
          </p:txBody>
        </p:sp>
        <p:sp>
          <p:nvSpPr>
            <p:cNvPr id="172" name="Rectangle"/>
            <p:cNvSpPr/>
            <p:nvPr/>
          </p:nvSpPr>
          <p:spPr>
            <a:xfrm>
              <a:off x="3848695" y="3810000"/>
              <a:ext cx="1587501" cy="749300"/>
            </a:xfrm>
            <a:prstGeom prst="rect">
              <a:avLst/>
            </a:prstGeom>
            <a:solidFill>
              <a:srgbClr val="FFFFCC"/>
            </a:solidFill>
            <a:ln w="12700" cap="flat">
              <a:solidFill>
                <a:srgbClr val="000000"/>
              </a:solidFill>
              <a:prstDash val="solid"/>
              <a:round/>
            </a:ln>
            <a:effectLst/>
          </p:spPr>
          <p:txBody>
            <a:bodyPr wrap="square" lIns="45719" tIns="45719" rIns="45719" bIns="45719" numCol="1" anchor="ctr">
              <a:noAutofit/>
            </a:bodyPr>
            <a:lstStyle/>
            <a:p>
              <a:pPr>
                <a:defRPr sz="1800"/>
              </a:pPr>
              <a:endParaRPr/>
            </a:p>
          </p:txBody>
        </p:sp>
        <p:sp>
          <p:nvSpPr>
            <p:cNvPr id="173" name="Rectangle"/>
            <p:cNvSpPr/>
            <p:nvPr/>
          </p:nvSpPr>
          <p:spPr>
            <a:xfrm>
              <a:off x="184745" y="3813175"/>
              <a:ext cx="1900238" cy="749300"/>
            </a:xfrm>
            <a:prstGeom prst="rect">
              <a:avLst/>
            </a:prstGeom>
            <a:solidFill>
              <a:srgbClr val="FFFFCC"/>
            </a:solidFill>
            <a:ln w="12700" cap="flat">
              <a:solidFill>
                <a:srgbClr val="000000"/>
              </a:solidFill>
              <a:prstDash val="solid"/>
              <a:round/>
            </a:ln>
            <a:effectLst/>
          </p:spPr>
          <p:txBody>
            <a:bodyPr wrap="square" lIns="45719" tIns="45719" rIns="45719" bIns="45719" numCol="1" anchor="ctr">
              <a:noAutofit/>
            </a:bodyPr>
            <a:lstStyle/>
            <a:p>
              <a:pPr>
                <a:defRPr sz="1800"/>
              </a:pPr>
              <a:endParaRPr/>
            </a:p>
          </p:txBody>
        </p:sp>
        <p:sp>
          <p:nvSpPr>
            <p:cNvPr id="174" name="Rectangle"/>
            <p:cNvSpPr/>
            <p:nvPr/>
          </p:nvSpPr>
          <p:spPr>
            <a:xfrm>
              <a:off x="2167532" y="3810000"/>
              <a:ext cx="1587501" cy="749300"/>
            </a:xfrm>
            <a:prstGeom prst="rect">
              <a:avLst/>
            </a:prstGeom>
            <a:solidFill>
              <a:srgbClr val="FFFFCC"/>
            </a:solidFill>
            <a:ln w="12700" cap="flat">
              <a:solidFill>
                <a:srgbClr val="000000"/>
              </a:solidFill>
              <a:prstDash val="solid"/>
              <a:round/>
            </a:ln>
            <a:effectLst/>
          </p:spPr>
          <p:txBody>
            <a:bodyPr wrap="square" lIns="45719" tIns="45719" rIns="45719" bIns="45719" numCol="1" anchor="ctr">
              <a:noAutofit/>
            </a:bodyPr>
            <a:lstStyle/>
            <a:p>
              <a:pPr>
                <a:defRPr sz="1800"/>
              </a:pPr>
              <a:endParaRPr/>
            </a:p>
          </p:txBody>
        </p:sp>
        <p:sp>
          <p:nvSpPr>
            <p:cNvPr id="175" name="Systematic…"/>
            <p:cNvSpPr txBox="1"/>
            <p:nvPr/>
          </p:nvSpPr>
          <p:spPr>
            <a:xfrm>
              <a:off x="2155849" y="3868737"/>
              <a:ext cx="1596580" cy="6985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4450" tIns="44450" rIns="44450" bIns="44450" numCol="1" anchor="t">
              <a:spAutoFit/>
            </a:bodyPr>
            <a:lstStyle/>
            <a:p>
              <a:pPr algn="ctr">
                <a:defRPr sz="2000">
                  <a:solidFill>
                    <a:srgbClr val="CC0000"/>
                  </a:solidFill>
                </a:defRPr>
              </a:pPr>
              <a:r>
                <a:t>Systematic</a:t>
              </a:r>
            </a:p>
            <a:p>
              <a:pPr algn="ctr">
                <a:defRPr sz="2000">
                  <a:solidFill>
                    <a:srgbClr val="CC0000"/>
                  </a:solidFill>
                </a:defRPr>
              </a:pPr>
              <a:r>
                <a:t>Sampling</a:t>
              </a:r>
            </a:p>
          </p:txBody>
        </p:sp>
        <p:sp>
          <p:nvSpPr>
            <p:cNvPr id="176" name="Stratified…"/>
            <p:cNvSpPr txBox="1"/>
            <p:nvPr/>
          </p:nvSpPr>
          <p:spPr>
            <a:xfrm>
              <a:off x="3950022" y="3868737"/>
              <a:ext cx="1359447" cy="6985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4450" tIns="44450" rIns="44450" bIns="44450" numCol="1" anchor="t">
              <a:spAutoFit/>
            </a:bodyPr>
            <a:lstStyle/>
            <a:p>
              <a:pPr algn="ctr">
                <a:defRPr sz="2000">
                  <a:solidFill>
                    <a:srgbClr val="CC0000"/>
                  </a:solidFill>
                </a:defRPr>
              </a:pPr>
              <a:r>
                <a:t>Stratified</a:t>
              </a:r>
            </a:p>
            <a:p>
              <a:pPr algn="ctr">
                <a:defRPr sz="2000">
                  <a:solidFill>
                    <a:srgbClr val="CC0000"/>
                  </a:solidFill>
                </a:defRPr>
              </a:pPr>
              <a:r>
                <a:t>Sampling</a:t>
              </a:r>
            </a:p>
          </p:txBody>
        </p:sp>
        <p:sp>
          <p:nvSpPr>
            <p:cNvPr id="177" name="Cluster…"/>
            <p:cNvSpPr txBox="1"/>
            <p:nvPr/>
          </p:nvSpPr>
          <p:spPr>
            <a:xfrm>
              <a:off x="5660404" y="3868737"/>
              <a:ext cx="1291482" cy="6985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4450" tIns="44450" rIns="44450" bIns="44450" numCol="1" anchor="t">
              <a:spAutoFit/>
            </a:bodyPr>
            <a:lstStyle/>
            <a:p>
              <a:pPr algn="ctr">
                <a:defRPr sz="2000">
                  <a:solidFill>
                    <a:srgbClr val="CC0000"/>
                  </a:solidFill>
                </a:defRPr>
              </a:pPr>
              <a:r>
                <a:t>Cluster</a:t>
              </a:r>
            </a:p>
            <a:p>
              <a:pPr algn="ctr">
                <a:defRPr sz="2000">
                  <a:solidFill>
                    <a:srgbClr val="CC0000"/>
                  </a:solidFill>
                </a:defRPr>
              </a:pPr>
              <a:r>
                <a:t>Sampling</a:t>
              </a:r>
            </a:p>
          </p:txBody>
        </p:sp>
        <p:sp>
          <p:nvSpPr>
            <p:cNvPr id="178" name="Simple Random…"/>
            <p:cNvSpPr txBox="1"/>
            <p:nvPr/>
          </p:nvSpPr>
          <p:spPr>
            <a:xfrm>
              <a:off x="103782" y="3805237"/>
              <a:ext cx="2057401" cy="10033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4450" tIns="44450" rIns="44450" bIns="44450" numCol="1" anchor="t">
              <a:spAutoFit/>
            </a:bodyPr>
            <a:lstStyle/>
            <a:p>
              <a:pPr algn="ctr">
                <a:defRPr sz="2000"/>
              </a:pPr>
              <a:r>
                <a:t> </a:t>
              </a:r>
              <a:r>
                <a:rPr>
                  <a:solidFill>
                    <a:srgbClr val="CC0000"/>
                  </a:solidFill>
                </a:rPr>
                <a:t>Simple Random</a:t>
              </a:r>
            </a:p>
            <a:p>
              <a:pPr algn="ctr">
                <a:defRPr sz="2000">
                  <a:solidFill>
                    <a:srgbClr val="CC0000"/>
                  </a:solidFill>
                </a:defRPr>
              </a:pPr>
              <a:r>
                <a:t>Sampling</a:t>
              </a:r>
            </a:p>
          </p:txBody>
        </p:sp>
      </p:grpSp>
      <p:sp>
        <p:nvSpPr>
          <p:cNvPr id="180" name="Rectangle"/>
          <p:cNvSpPr/>
          <p:nvPr/>
        </p:nvSpPr>
        <p:spPr>
          <a:xfrm>
            <a:off x="1981199" y="2198687"/>
            <a:ext cx="6172202" cy="998538"/>
          </a:xfrm>
          <a:prstGeom prst="rect">
            <a:avLst/>
          </a:prstGeom>
          <a:ln w="25400">
            <a:solidFill>
              <a:srgbClr val="FF0000"/>
            </a:solidFill>
            <a:prstDash val="dash"/>
          </a:ln>
        </p:spPr>
        <p:txBody>
          <a:bodyPr lIns="45719" rIns="45719" anchor="ctr"/>
          <a:lstStyle/>
          <a:p>
            <a:pPr algn="ctr">
              <a:defRPr sz="1800">
                <a:solidFill>
                  <a:srgbClr val="FFFFFF"/>
                </a:solidFill>
              </a:defRPr>
            </a:pPr>
            <a:endParaRP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iterate>
                                    <p:tmAbs val="0"/>
                                  </p:iterate>
                                  <p:childTnLst>
                                    <p:set>
                                      <p:cBhvr>
                                        <p:cTn id="6" fill="hold"/>
                                        <p:tgtEl>
                                          <p:spTgt spid="136"/>
                                        </p:tgtEl>
                                        <p:attrNameLst>
                                          <p:attrName>style.visibility</p:attrName>
                                        </p:attrNameLst>
                                      </p:cBhvr>
                                      <p:to>
                                        <p:strVal val="visible"/>
                                      </p:to>
                                    </p:set>
                                    <p:anim calcmode="lin" valueType="num">
                                      <p:cBhvr>
                                        <p:cTn id="7" dur="500" fill="hold"/>
                                        <p:tgtEl>
                                          <p:spTgt spid="136"/>
                                        </p:tgtEl>
                                        <p:attrNameLst>
                                          <p:attrName>ppt_x</p:attrName>
                                        </p:attrNameLst>
                                      </p:cBhvr>
                                      <p:tavLst>
                                        <p:tav tm="0">
                                          <p:val>
                                            <p:strVal val="0-#ppt_w/2"/>
                                          </p:val>
                                        </p:tav>
                                        <p:tav tm="100000">
                                          <p:val>
                                            <p:strVal val="#ppt_x"/>
                                          </p:val>
                                        </p:tav>
                                      </p:tavLst>
                                    </p:anim>
                                    <p:anim calcmode="lin" valueType="num">
                                      <p:cBhvr>
                                        <p:cTn id="8" dur="500" fill="hold"/>
                                        <p:tgtEl>
                                          <p:spTgt spid="13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iterate>
                                    <p:tmAbs val="0"/>
                                  </p:iterate>
                                  <p:childTnLst>
                                    <p:set>
                                      <p:cBhvr>
                                        <p:cTn id="11" fill="hold"/>
                                        <p:tgtEl>
                                          <p:spTgt spid="179"/>
                                        </p:tgtEl>
                                        <p:attrNameLst>
                                          <p:attrName>style.visibility</p:attrName>
                                        </p:attrNameLst>
                                      </p:cBhvr>
                                      <p:to>
                                        <p:strVal val="visible"/>
                                      </p:to>
                                    </p:set>
                                    <p:anim calcmode="lin" valueType="num">
                                      <p:cBhvr>
                                        <p:cTn id="12" dur="500" fill="hold"/>
                                        <p:tgtEl>
                                          <p:spTgt spid="179"/>
                                        </p:tgtEl>
                                        <p:attrNameLst>
                                          <p:attrName>ppt_x</p:attrName>
                                        </p:attrNameLst>
                                      </p:cBhvr>
                                      <p:tavLst>
                                        <p:tav tm="0">
                                          <p:val>
                                            <p:strVal val="0-#ppt_w/2"/>
                                          </p:val>
                                        </p:tav>
                                        <p:tav tm="100000">
                                          <p:val>
                                            <p:strVal val="#ppt_x"/>
                                          </p:val>
                                        </p:tav>
                                      </p:tavLst>
                                    </p:anim>
                                    <p:anim calcmode="lin" valueType="num">
                                      <p:cBhvr>
                                        <p:cTn id="13" dur="500" fill="hold"/>
                                        <p:tgtEl>
                                          <p:spTgt spid="179"/>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iterate>
                                    <p:tmAbs val="0"/>
                                  </p:iterate>
                                  <p:childTnLst>
                                    <p:set>
                                      <p:cBhvr>
                                        <p:cTn id="17" fill="hold"/>
                                        <p:tgtEl>
                                          <p:spTgt spid="180"/>
                                        </p:tgtEl>
                                        <p:attrNameLst>
                                          <p:attrName>style.visibility</p:attrName>
                                        </p:attrNameLst>
                                      </p:cBhvr>
                                      <p:to>
                                        <p:strVal val="visible"/>
                                      </p:to>
                                    </p:set>
                                    <p:animEffect transition="in" filter="wipe(left)">
                                      <p:cBhvr>
                                        <p:cTn id="18" dur="500"/>
                                        <p:tgtEl>
                                          <p:spTgt spid="1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 grpId="0" animBg="1" advAuto="0"/>
      <p:bldP spid="179" grpId="0" animBg="1" advAuto="0"/>
      <p:bldP spid="180" grpId="0" animBg="1" advAuto="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 name="Slide Number"/>
          <p:cNvSpPr txBox="1">
            <a:spLocks noGrp="1"/>
          </p:cNvSpPr>
          <p:nvPr>
            <p:ph type="sldNum" sz="quarter" idx="2"/>
          </p:nvPr>
        </p:nvSpPr>
        <p:spPr>
          <a:xfrm>
            <a:off x="8485772" y="6289992"/>
            <a:ext cx="201029" cy="281941"/>
          </a:xfrm>
          <a:prstGeom prst="rect">
            <a:avLst/>
          </a:prstGeom>
          <a:extLst>
            <a:ext uri="{C572A759-6A51-4108-AA02-DFA0A04FC94B}">
              <ma14:wrappingTextBoxFlag xmlns:ma14="http://schemas.microsoft.com/office/mac/drawingml/2011/main" xmlns="" val="1"/>
            </a:ext>
          </a:extLst>
        </p:spPr>
        <p:txBody>
          <a:bodyPr/>
          <a:lstStyle>
            <a:lvl1pPr algn="r">
              <a:defRPr sz="1200">
                <a:solidFill>
                  <a:srgbClr val="898989"/>
                </a:solidFill>
                <a:latin typeface="Verdana"/>
                <a:ea typeface="Verdana"/>
                <a:cs typeface="Verdana"/>
                <a:sym typeface="Verdana"/>
              </a:defRPr>
            </a:lvl1pPr>
          </a:lstStyle>
          <a:p>
            <a:fld id="{86CB4B4D-7CA3-9044-876B-883B54F8677D}" type="slidenum">
              <a:t>8</a:t>
            </a:fld>
            <a:endParaRPr/>
          </a:p>
        </p:txBody>
      </p:sp>
      <p:sp>
        <p:nvSpPr>
          <p:cNvPr id="183" name="3. Classification of Sampling Techniques"/>
          <p:cNvSpPr txBox="1">
            <a:spLocks noGrp="1"/>
          </p:cNvSpPr>
          <p:nvPr>
            <p:ph type="title" idx="4294967295"/>
          </p:nvPr>
        </p:nvSpPr>
        <p:spPr>
          <a:xfrm>
            <a:off x="381000" y="152400"/>
            <a:ext cx="8153400" cy="563563"/>
          </a:xfrm>
          <a:prstGeom prst="rect">
            <a:avLst/>
          </a:prstGeom>
        </p:spPr>
        <p:txBody>
          <a:bodyPr anchor="t">
            <a:normAutofit/>
          </a:bodyPr>
          <a:lstStyle>
            <a:lvl1pPr>
              <a:defRPr b="1">
                <a:solidFill>
                  <a:srgbClr val="E57300"/>
                </a:solidFill>
              </a:defRPr>
            </a:lvl1pPr>
          </a:lstStyle>
          <a:p>
            <a:r>
              <a:t>3. Classification of Sampling Techniques</a:t>
            </a:r>
          </a:p>
        </p:txBody>
      </p:sp>
      <p:sp>
        <p:nvSpPr>
          <p:cNvPr id="184" name="A probability sampling scheme is…"/>
          <p:cNvSpPr txBox="1">
            <a:spLocks noGrp="1"/>
          </p:cNvSpPr>
          <p:nvPr>
            <p:ph type="body" idx="4294967295"/>
          </p:nvPr>
        </p:nvSpPr>
        <p:spPr>
          <a:xfrm>
            <a:off x="381000" y="1371600"/>
            <a:ext cx="8229600" cy="4525963"/>
          </a:xfrm>
          <a:prstGeom prst="rect">
            <a:avLst/>
          </a:prstGeom>
        </p:spPr>
        <p:txBody>
          <a:bodyPr>
            <a:normAutofit/>
          </a:bodyPr>
          <a:lstStyle/>
          <a:p>
            <a:pPr>
              <a:spcBef>
                <a:spcPts val="0"/>
              </a:spcBef>
              <a:defRPr>
                <a:solidFill>
                  <a:srgbClr val="994D00"/>
                </a:solidFill>
              </a:defRPr>
            </a:pPr>
            <a:r>
              <a:t>A </a:t>
            </a:r>
            <a:r>
              <a:rPr b="1">
                <a:solidFill>
                  <a:srgbClr val="800080"/>
                </a:solidFill>
              </a:rPr>
              <a:t>probability sampling</a:t>
            </a:r>
            <a:r>
              <a:t> scheme is</a:t>
            </a:r>
          </a:p>
          <a:p>
            <a:pPr>
              <a:spcBef>
                <a:spcPts val="0"/>
              </a:spcBef>
              <a:buSzTx/>
              <a:buNone/>
              <a:defRPr>
                <a:solidFill>
                  <a:srgbClr val="994D00"/>
                </a:solidFill>
              </a:defRPr>
            </a:pPr>
            <a:r>
              <a:t>   one in which every unit in the </a:t>
            </a:r>
          </a:p>
          <a:p>
            <a:pPr>
              <a:spcBef>
                <a:spcPts val="0"/>
              </a:spcBef>
              <a:buSzTx/>
              <a:buNone/>
              <a:defRPr>
                <a:solidFill>
                  <a:srgbClr val="994D00"/>
                </a:solidFill>
              </a:defRPr>
            </a:pPr>
            <a:r>
              <a:t>   population has </a:t>
            </a:r>
            <a:r>
              <a:rPr i="1" u="sng"/>
              <a:t>a chance </a:t>
            </a:r>
            <a:r>
              <a:t>(greater </a:t>
            </a:r>
          </a:p>
          <a:p>
            <a:pPr>
              <a:spcBef>
                <a:spcPts val="0"/>
              </a:spcBef>
              <a:buSzTx/>
              <a:buNone/>
              <a:defRPr>
                <a:solidFill>
                  <a:srgbClr val="994D00"/>
                </a:solidFill>
              </a:defRPr>
            </a:pPr>
            <a:r>
              <a:t>   than zero) of being selected in the </a:t>
            </a:r>
          </a:p>
          <a:p>
            <a:pPr>
              <a:spcBef>
                <a:spcPts val="0"/>
              </a:spcBef>
              <a:buSzTx/>
              <a:buNone/>
              <a:defRPr>
                <a:solidFill>
                  <a:srgbClr val="994D00"/>
                </a:solidFill>
              </a:defRPr>
            </a:pPr>
            <a:r>
              <a:t>   sample.</a:t>
            </a:r>
          </a:p>
          <a:p>
            <a:pPr>
              <a:spcBef>
                <a:spcPts val="0"/>
              </a:spcBef>
              <a:defRPr>
                <a:solidFill>
                  <a:srgbClr val="994D00"/>
                </a:solidFill>
              </a:defRPr>
            </a:pPr>
            <a:endParaRPr/>
          </a:p>
          <a:p>
            <a:pPr>
              <a:spcBef>
                <a:spcPts val="0"/>
              </a:spcBef>
              <a:defRPr>
                <a:solidFill>
                  <a:srgbClr val="994D00"/>
                </a:solidFill>
              </a:defRPr>
            </a:pPr>
            <a:endParaRPr/>
          </a:p>
          <a:p>
            <a:pPr>
              <a:spcBef>
                <a:spcPts val="0"/>
              </a:spcBef>
              <a:defRPr b="1">
                <a:solidFill>
                  <a:srgbClr val="800080"/>
                </a:solidFill>
              </a:defRPr>
            </a:pPr>
            <a:r>
              <a:t>Nonprobability sampling</a:t>
            </a:r>
            <a:r>
              <a:rPr b="0">
                <a:solidFill>
                  <a:srgbClr val="994D00"/>
                </a:solidFill>
              </a:rPr>
              <a:t> is any sampling method where some elements of the population have </a:t>
            </a:r>
            <a:r>
              <a:rPr b="0" i="1" u="sng">
                <a:solidFill>
                  <a:srgbClr val="994D00"/>
                </a:solidFill>
              </a:rPr>
              <a:t>no chance </a:t>
            </a:r>
            <a:r>
              <a:rPr b="0">
                <a:solidFill>
                  <a:srgbClr val="994D00"/>
                </a:solidFill>
              </a:rPr>
              <a:t>of selection </a:t>
            </a:r>
            <a:endParaRPr>
              <a:solidFill>
                <a:srgbClr val="994D00"/>
              </a:solidFill>
            </a:endParaRPr>
          </a:p>
          <a:p>
            <a:pPr marL="742950" lvl="1" indent="-285750">
              <a:spcBef>
                <a:spcPts val="0"/>
              </a:spcBef>
              <a:defRPr sz="2000">
                <a:solidFill>
                  <a:srgbClr val="994D00"/>
                </a:solidFill>
              </a:defRPr>
            </a:pPr>
            <a:r>
              <a:t>these are sometimes referred to as 'out of coverage'/'undercovered'.</a:t>
            </a:r>
          </a:p>
        </p:txBody>
      </p:sp>
      <p:pic>
        <p:nvPicPr>
          <p:cNvPr id="185" name="http://www.nedarc.org/statisticalhelp/selectionAndSampling/images/subsetPopulation.gif" descr="http://www.nedarc.org/statisticalhelp/selectionAndSampling/images/subsetPopulation.gif"/>
          <p:cNvPicPr>
            <a:picLocks noChangeAspect="1"/>
          </p:cNvPicPr>
          <p:nvPr/>
        </p:nvPicPr>
        <p:blipFill>
          <a:blip r:embed="rId2">
            <a:extLst/>
          </a:blip>
          <a:stretch>
            <a:fillRect/>
          </a:stretch>
        </p:blipFill>
        <p:spPr>
          <a:xfrm>
            <a:off x="6400800" y="1295400"/>
            <a:ext cx="2333625" cy="2673350"/>
          </a:xfrm>
          <a:prstGeom prst="rect">
            <a:avLst/>
          </a:prstGeom>
          <a:ln w="12700">
            <a:miter lim="400000"/>
          </a:ln>
        </p:spPr>
      </p:pic>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 name="Slide Number"/>
          <p:cNvSpPr txBox="1">
            <a:spLocks noGrp="1"/>
          </p:cNvSpPr>
          <p:nvPr>
            <p:ph type="sldNum" sz="quarter" idx="2"/>
          </p:nvPr>
        </p:nvSpPr>
        <p:spPr>
          <a:xfrm>
            <a:off x="8485772" y="6289992"/>
            <a:ext cx="201029" cy="281941"/>
          </a:xfrm>
          <a:prstGeom prst="rect">
            <a:avLst/>
          </a:prstGeom>
          <a:extLst>
            <a:ext uri="{C572A759-6A51-4108-AA02-DFA0A04FC94B}">
              <ma14:wrappingTextBoxFlag xmlns:ma14="http://schemas.microsoft.com/office/mac/drawingml/2011/main" xmlns="" val="1"/>
            </a:ext>
          </a:extLst>
        </p:spPr>
        <p:txBody>
          <a:bodyPr/>
          <a:lstStyle>
            <a:lvl1pPr algn="r">
              <a:defRPr sz="1200">
                <a:solidFill>
                  <a:srgbClr val="898989"/>
                </a:solidFill>
                <a:latin typeface="Verdana"/>
                <a:ea typeface="Verdana"/>
                <a:cs typeface="Verdana"/>
                <a:sym typeface="Verdana"/>
              </a:defRPr>
            </a:lvl1pPr>
          </a:lstStyle>
          <a:p>
            <a:fld id="{86CB4B4D-7CA3-9044-876B-883B54F8677D}" type="slidenum">
              <a:t>9</a:t>
            </a:fld>
            <a:endParaRPr/>
          </a:p>
        </p:txBody>
      </p:sp>
      <p:sp>
        <p:nvSpPr>
          <p:cNvPr id="188" name="4. Nonprobability Sampling - Convenience Sampling"/>
          <p:cNvSpPr txBox="1">
            <a:spLocks noGrp="1"/>
          </p:cNvSpPr>
          <p:nvPr>
            <p:ph type="title" idx="4294967295"/>
          </p:nvPr>
        </p:nvSpPr>
        <p:spPr>
          <a:xfrm>
            <a:off x="673100" y="28575"/>
            <a:ext cx="7793038" cy="733425"/>
          </a:xfrm>
          <a:prstGeom prst="rect">
            <a:avLst/>
          </a:prstGeom>
        </p:spPr>
        <p:txBody>
          <a:bodyPr anchor="t">
            <a:normAutofit/>
          </a:bodyPr>
          <a:lstStyle/>
          <a:p>
            <a:pPr defTabSz="813816">
              <a:defRPr sz="2136" b="1">
                <a:solidFill>
                  <a:srgbClr val="E57300"/>
                </a:solidFill>
              </a:defRPr>
            </a:pPr>
            <a:r>
              <a:t>4. Nonprobability Sampling -</a:t>
            </a:r>
            <a:br/>
            <a:r>
              <a:t>Convenience Sampling</a:t>
            </a:r>
          </a:p>
        </p:txBody>
      </p:sp>
      <p:sp>
        <p:nvSpPr>
          <p:cNvPr id="189" name="Nonprobability sampling techniques include:…"/>
          <p:cNvSpPr txBox="1">
            <a:spLocks noGrp="1"/>
          </p:cNvSpPr>
          <p:nvPr>
            <p:ph type="body" idx="4294967295"/>
          </p:nvPr>
        </p:nvSpPr>
        <p:spPr>
          <a:xfrm>
            <a:off x="533400" y="1142999"/>
            <a:ext cx="7772400" cy="5056189"/>
          </a:xfrm>
          <a:prstGeom prst="rect">
            <a:avLst/>
          </a:prstGeom>
        </p:spPr>
        <p:txBody>
          <a:bodyPr>
            <a:normAutofit/>
          </a:bodyPr>
          <a:lstStyle/>
          <a:p>
            <a:pPr>
              <a:spcBef>
                <a:spcPts val="600"/>
              </a:spcBef>
              <a:buSzTx/>
              <a:buNone/>
              <a:defRPr b="1">
                <a:solidFill>
                  <a:srgbClr val="800080"/>
                </a:solidFill>
              </a:defRPr>
            </a:pPr>
            <a:r>
              <a:t>Nonprobability sampling </a:t>
            </a:r>
            <a:r>
              <a:rPr b="0">
                <a:solidFill>
                  <a:srgbClr val="994D00"/>
                </a:solidFill>
              </a:rPr>
              <a:t>techniques include:</a:t>
            </a:r>
            <a:endParaRPr>
              <a:solidFill>
                <a:srgbClr val="994D00"/>
              </a:solidFill>
            </a:endParaRPr>
          </a:p>
          <a:p>
            <a:pPr>
              <a:spcBef>
                <a:spcPts val="600"/>
              </a:spcBef>
              <a:buSzTx/>
              <a:buNone/>
              <a:defRPr b="1">
                <a:solidFill>
                  <a:srgbClr val="994D00"/>
                </a:solidFill>
              </a:defRPr>
            </a:pPr>
            <a:r>
              <a:t>	</a:t>
            </a:r>
            <a:r>
              <a:rPr>
                <a:solidFill>
                  <a:srgbClr val="800080"/>
                </a:solidFill>
              </a:rPr>
              <a:t>convenience</a:t>
            </a:r>
            <a:r>
              <a:rPr b="0"/>
              <a:t>,</a:t>
            </a:r>
            <a:r>
              <a:rPr>
                <a:solidFill>
                  <a:srgbClr val="800080"/>
                </a:solidFill>
              </a:rPr>
              <a:t> judgmental</a:t>
            </a:r>
            <a:r>
              <a:rPr b="0"/>
              <a:t>,</a:t>
            </a:r>
            <a:r>
              <a:rPr>
                <a:solidFill>
                  <a:srgbClr val="800080"/>
                </a:solidFill>
              </a:rPr>
              <a:t>  quota</a:t>
            </a:r>
            <a:r>
              <a:rPr b="0"/>
              <a:t>, and </a:t>
            </a:r>
            <a:r>
              <a:rPr>
                <a:solidFill>
                  <a:srgbClr val="800080"/>
                </a:solidFill>
              </a:rPr>
              <a:t>snowball sampling </a:t>
            </a:r>
            <a:r>
              <a:t>	</a:t>
            </a:r>
          </a:p>
          <a:p>
            <a:pPr>
              <a:spcBef>
                <a:spcPts val="600"/>
              </a:spcBef>
              <a:buSzTx/>
              <a:buNone/>
              <a:defRPr b="1">
                <a:solidFill>
                  <a:srgbClr val="994D00"/>
                </a:solidFill>
              </a:defRPr>
            </a:pPr>
            <a:endParaRPr/>
          </a:p>
          <a:p>
            <a:pPr>
              <a:spcBef>
                <a:spcPts val="600"/>
              </a:spcBef>
              <a:buSzTx/>
              <a:buNone/>
              <a:defRPr b="1">
                <a:solidFill>
                  <a:srgbClr val="800080"/>
                </a:solidFill>
              </a:defRPr>
            </a:pPr>
            <a:r>
              <a:t>Convenience sampling</a:t>
            </a:r>
            <a:r>
              <a:rPr b="0"/>
              <a:t> </a:t>
            </a:r>
            <a:r>
              <a:rPr b="0">
                <a:solidFill>
                  <a:srgbClr val="994D00"/>
                </a:solidFill>
              </a:rPr>
              <a:t>attempts to obtain a sample of </a:t>
            </a:r>
            <a:r>
              <a:rPr>
                <a:solidFill>
                  <a:srgbClr val="994D00"/>
                </a:solidFill>
              </a:rPr>
              <a:t>convenient</a:t>
            </a:r>
            <a:r>
              <a:rPr b="0">
                <a:solidFill>
                  <a:srgbClr val="994D00"/>
                </a:solidFill>
              </a:rPr>
              <a:t> elements.  Often, respondents are selected because they happen to be in the right place at the right time. Examples:  </a:t>
            </a:r>
            <a:endParaRPr>
              <a:solidFill>
                <a:srgbClr val="994D00"/>
              </a:solidFill>
            </a:endParaRPr>
          </a:p>
          <a:p>
            <a:pPr marL="742950" lvl="1" indent="-285750">
              <a:spcBef>
                <a:spcPts val="600"/>
              </a:spcBef>
              <a:buClr>
                <a:srgbClr val="CC0000"/>
              </a:buClr>
              <a:defRPr>
                <a:solidFill>
                  <a:srgbClr val="994D00"/>
                </a:solidFill>
              </a:defRPr>
            </a:pPr>
            <a:r>
              <a:t>Use of student respondents</a:t>
            </a:r>
          </a:p>
          <a:p>
            <a:pPr marL="742950" lvl="1" indent="-285750">
              <a:spcBef>
                <a:spcPts val="600"/>
              </a:spcBef>
              <a:buClr>
                <a:srgbClr val="CC0000"/>
              </a:buClr>
              <a:defRPr>
                <a:solidFill>
                  <a:srgbClr val="994D00"/>
                </a:solidFill>
              </a:defRPr>
            </a:pPr>
            <a:r>
              <a:t>Members of social organizations</a:t>
            </a:r>
          </a:p>
          <a:p>
            <a:pPr marL="742950" lvl="1" indent="-285750">
              <a:spcBef>
                <a:spcPts val="600"/>
              </a:spcBef>
              <a:buClr>
                <a:srgbClr val="CC0000"/>
              </a:buClr>
              <a:defRPr>
                <a:solidFill>
                  <a:srgbClr val="994D00"/>
                </a:solidFill>
              </a:defRPr>
            </a:pPr>
            <a:r>
              <a:t>“People on the street” interviews</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iterate>
                                    <p:tmAbs val="0"/>
                                  </p:iterate>
                                  <p:childTnLst>
                                    <p:set>
                                      <p:cBhvr>
                                        <p:cTn id="6" fill="hold"/>
                                        <p:tgtEl>
                                          <p:spTgt spid="188"/>
                                        </p:tgtEl>
                                        <p:attrNameLst>
                                          <p:attrName>style.visibility</p:attrName>
                                        </p:attrNameLst>
                                      </p:cBhvr>
                                      <p:to>
                                        <p:strVal val="visible"/>
                                      </p:to>
                                    </p:set>
                                    <p:anim calcmode="lin" valueType="num">
                                      <p:cBhvr>
                                        <p:cTn id="7" dur="500" fill="hold"/>
                                        <p:tgtEl>
                                          <p:spTgt spid="188"/>
                                        </p:tgtEl>
                                        <p:attrNameLst>
                                          <p:attrName>ppt_x</p:attrName>
                                        </p:attrNameLst>
                                      </p:cBhvr>
                                      <p:tavLst>
                                        <p:tav tm="0">
                                          <p:val>
                                            <p:strVal val="0-#ppt_w/2"/>
                                          </p:val>
                                        </p:tav>
                                        <p:tav tm="100000">
                                          <p:val>
                                            <p:strVal val="#ppt_x"/>
                                          </p:val>
                                        </p:tav>
                                      </p:tavLst>
                                    </p:anim>
                                    <p:anim calcmode="lin" valueType="num">
                                      <p:cBhvr>
                                        <p:cTn id="8" dur="500" fill="hold"/>
                                        <p:tgtEl>
                                          <p:spTgt spid="18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iterate>
                                    <p:tmAbs val="0"/>
                                  </p:iterate>
                                  <p:childTnLst>
                                    <p:set>
                                      <p:cBhvr>
                                        <p:cTn id="11" fill="hold"/>
                                        <p:tgtEl>
                                          <p:spTgt spid="189"/>
                                        </p:tgtEl>
                                        <p:attrNameLst>
                                          <p:attrName>style.visibility</p:attrName>
                                        </p:attrNameLst>
                                      </p:cBhvr>
                                      <p:to>
                                        <p:strVal val="visible"/>
                                      </p:to>
                                    </p:set>
                                    <p:anim calcmode="lin" valueType="num">
                                      <p:cBhvr>
                                        <p:cTn id="12" dur="500" fill="hold"/>
                                        <p:tgtEl>
                                          <p:spTgt spid="189"/>
                                        </p:tgtEl>
                                        <p:attrNameLst>
                                          <p:attrName>ppt_x</p:attrName>
                                        </p:attrNameLst>
                                      </p:cBhvr>
                                      <p:tavLst>
                                        <p:tav tm="0">
                                          <p:val>
                                            <p:strVal val="0-#ppt_w/2"/>
                                          </p:val>
                                        </p:tav>
                                        <p:tav tm="100000">
                                          <p:val>
                                            <p:strVal val="#ppt_x"/>
                                          </p:val>
                                        </p:tav>
                                      </p:tavLst>
                                    </p:anim>
                                    <p:anim calcmode="lin" valueType="num">
                                      <p:cBhvr>
                                        <p:cTn id="13" dur="500" fill="hold"/>
                                        <p:tgtEl>
                                          <p:spTgt spid="18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8" grpId="0" animBg="1" advAuto="0"/>
      <p:bldP spid="189" grpId="0" animBg="1" advAuto="0"/>
    </p:bldLst>
  </p:timing>
</p:sld>
</file>

<file path=ppt/theme/theme1.xml><?xml version="1.0" encoding="utf-8"?>
<a:theme xmlns:a="http://schemas.openxmlformats.org/drawingml/2006/main" name="1_01103891">
  <a:themeElements>
    <a:clrScheme name="1_01103891">
      <a:dk1>
        <a:srgbClr val="000000"/>
      </a:dk1>
      <a:lt1>
        <a:srgbClr val="FFFFFF"/>
      </a:lt1>
      <a:dk2>
        <a:srgbClr val="A7A7A7"/>
      </a:dk2>
      <a:lt2>
        <a:srgbClr val="535353"/>
      </a:lt2>
      <a:accent1>
        <a:srgbClr val="FF9933"/>
      </a:accent1>
      <a:accent2>
        <a:srgbClr val="DBA215"/>
      </a:accent2>
      <a:accent3>
        <a:srgbClr val="9BBB59"/>
      </a:accent3>
      <a:accent4>
        <a:srgbClr val="8064A2"/>
      </a:accent4>
      <a:accent5>
        <a:srgbClr val="4BACC6"/>
      </a:accent5>
      <a:accent6>
        <a:srgbClr val="F79646"/>
      </a:accent6>
      <a:hlink>
        <a:srgbClr val="0000FF"/>
      </a:hlink>
      <a:folHlink>
        <a:srgbClr val="FF00FF"/>
      </a:folHlink>
    </a:clrScheme>
    <a:fontScheme name="1_01103891">
      <a:majorFont>
        <a:latin typeface="Helvetica"/>
        <a:ea typeface="Helvetica"/>
        <a:cs typeface="Helvetica"/>
      </a:majorFont>
      <a:minorFont>
        <a:latin typeface="Times New Roman"/>
        <a:ea typeface="Times New Roman"/>
        <a:cs typeface="Times New Roman"/>
      </a:minorFont>
    </a:fontScheme>
    <a:fmtScheme name="1_01103891">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Verdana"/>
            <a:ea typeface="Verdana"/>
            <a:cs typeface="Verdana"/>
            <a:sym typeface="Verdan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Verdana"/>
            <a:ea typeface="Verdana"/>
            <a:cs typeface="Verdana"/>
            <a:sym typeface="Verdan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1_01103891">
  <a:themeElements>
    <a:clrScheme name="1_01103891">
      <a:dk1>
        <a:srgbClr val="000000"/>
      </a:dk1>
      <a:lt1>
        <a:srgbClr val="FFFFFF"/>
      </a:lt1>
      <a:dk2>
        <a:srgbClr val="A7A7A7"/>
      </a:dk2>
      <a:lt2>
        <a:srgbClr val="535353"/>
      </a:lt2>
      <a:accent1>
        <a:srgbClr val="FF9933"/>
      </a:accent1>
      <a:accent2>
        <a:srgbClr val="DBA215"/>
      </a:accent2>
      <a:accent3>
        <a:srgbClr val="9BBB59"/>
      </a:accent3>
      <a:accent4>
        <a:srgbClr val="8064A2"/>
      </a:accent4>
      <a:accent5>
        <a:srgbClr val="4BACC6"/>
      </a:accent5>
      <a:accent6>
        <a:srgbClr val="F79646"/>
      </a:accent6>
      <a:hlink>
        <a:srgbClr val="0000FF"/>
      </a:hlink>
      <a:folHlink>
        <a:srgbClr val="FF00FF"/>
      </a:folHlink>
    </a:clrScheme>
    <a:fontScheme name="1_01103891">
      <a:majorFont>
        <a:latin typeface="Helvetica"/>
        <a:ea typeface="Helvetica"/>
        <a:cs typeface="Helvetica"/>
      </a:majorFont>
      <a:minorFont>
        <a:latin typeface="Times New Roman"/>
        <a:ea typeface="Times New Roman"/>
        <a:cs typeface="Times New Roman"/>
      </a:minorFont>
    </a:fontScheme>
    <a:fmtScheme name="1_01103891">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Verdana"/>
            <a:ea typeface="Verdana"/>
            <a:cs typeface="Verdana"/>
            <a:sym typeface="Verdan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Verdana"/>
            <a:ea typeface="Verdana"/>
            <a:cs typeface="Verdana"/>
            <a:sym typeface="Verdan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(4:3)</PresentationFormat>
  <Slides>22</Slides>
  <Notes>0</Notes>
  <HiddenSlides>0</HiddenSlide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1_01103891</vt:lpstr>
      <vt:lpstr>Chapter Eleven</vt:lpstr>
      <vt:lpstr>1. Chapter Outline</vt:lpstr>
      <vt:lpstr>2. The Sampling Design Process</vt:lpstr>
      <vt:lpstr> 2. The Sampling Design Process: Define the Target Population</vt:lpstr>
      <vt:lpstr>PowerPoint Presentation</vt:lpstr>
      <vt:lpstr>2. Sample Sizes Used in Marketing  Research Studies</vt:lpstr>
      <vt:lpstr>3. Classification of Sampling Techniques</vt:lpstr>
      <vt:lpstr>3. Classification of Sampling Techniques</vt:lpstr>
      <vt:lpstr>4. Nonprobability Sampling - Convenience Sampling</vt:lpstr>
      <vt:lpstr>4. Nonprobability Sampling - Judgmental Sampling</vt:lpstr>
      <vt:lpstr>4. Nonprobability Sampling - Quota Sampling</vt:lpstr>
      <vt:lpstr>4. Nonprobability Sampling - Snowball Sampling</vt:lpstr>
      <vt:lpstr>5. Probability Sampling –  Simple Random Sampling</vt:lpstr>
      <vt:lpstr>5. Probability Sampling – Systematic Sampling</vt:lpstr>
      <vt:lpstr>5. Probability Sampling – Systematic Sampling</vt:lpstr>
      <vt:lpstr>5. Probability Sampling – Stratified Sampling</vt:lpstr>
      <vt:lpstr>5. Probability Sampling – Stratified Sampling</vt:lpstr>
      <vt:lpstr>5. Probability Sampling – Cluster Sampling</vt:lpstr>
      <vt:lpstr>5. Probability Sampling – Cluster Sampling</vt:lpstr>
      <vt:lpstr>PowerPoint Presentation</vt:lpstr>
      <vt:lpstr>6. Choosing Nonprobability Vs. Probability Sampling</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Eleven</dc:title>
  <cp:revision>1</cp:revision>
  <dcterms:modified xsi:type="dcterms:W3CDTF">2017-12-17T11:20:27Z</dcterms:modified>
</cp:coreProperties>
</file>