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Copyright © 2010 Pearson Education, Inc."/>
          <p:cNvSpPr txBox="1"/>
          <p:nvPr/>
        </p:nvSpPr>
        <p:spPr>
          <a:xfrm>
            <a:off x="457200" y="6314710"/>
            <a:ext cx="5867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 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01092"/>
            <a:ext cx="436920" cy="459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Line"/>
          <p:cNvSpPr/>
          <p:nvPr/>
        </p:nvSpPr>
        <p:spPr>
          <a:xfrm>
            <a:off x="304800" y="836613"/>
            <a:ext cx="8458200" cy="158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hapter Fourteen"/>
          <p:cNvSpPr txBox="1">
            <a:spLocks noGrp="1"/>
          </p:cNvSpPr>
          <p:nvPr>
            <p:ph type="title" idx="4294967295"/>
          </p:nvPr>
        </p:nvSpPr>
        <p:spPr>
          <a:xfrm>
            <a:off x="457199" y="228600"/>
            <a:ext cx="4953002" cy="685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rPr dirty="0"/>
              <a:t>Chapter</a:t>
            </a:r>
            <a:r>
              <a:rPr dirty="0">
                <a:solidFill>
                  <a:srgbClr val="800080"/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Twelve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Data Preparation"/>
          <p:cNvSpPr txBox="1">
            <a:spLocks noGrp="1"/>
          </p:cNvSpPr>
          <p:nvPr>
            <p:ph type="body" sz="quarter" idx="4294967295"/>
          </p:nvPr>
        </p:nvSpPr>
        <p:spPr>
          <a:xfrm>
            <a:off x="1219200" y="2667000"/>
            <a:ext cx="54864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defRPr b="1">
                <a:solidFill>
                  <a:srgbClr val="994D00"/>
                </a:solidFill>
              </a:defRPr>
            </a:lvl1pPr>
          </a:lstStyle>
          <a:p>
            <a:r>
              <a:t>Data Preparation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561972" y="6324600"/>
            <a:ext cx="201029" cy="2819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t"/>
          <a:lstStyle>
            <a:lvl1pPr algn="r">
              <a:spcBef>
                <a:spcPts val="700"/>
              </a:spcBef>
              <a:defRPr sz="12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47" name="Copyright © 2010 Pearson Education, Inc."/>
          <p:cNvSpPr txBox="1"/>
          <p:nvPr/>
        </p:nvSpPr>
        <p:spPr>
          <a:xfrm>
            <a:off x="457200" y="6324600"/>
            <a:ext cx="51816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 </a:t>
            </a:r>
          </a:p>
        </p:txBody>
      </p:sp>
      <p:sp>
        <p:nvSpPr>
          <p:cNvPr id="48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49" name="Line"/>
          <p:cNvSpPr/>
          <p:nvPr/>
        </p:nvSpPr>
        <p:spPr>
          <a:xfrm>
            <a:off x="304800" y="836613"/>
            <a:ext cx="8458200" cy="158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1066800"/>
            <a:ext cx="3841750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 advAuto="0"/>
      <p:bldP spid="45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11" name="Codebook"/>
          <p:cNvSpPr txBox="1">
            <a:spLocks noGrp="1"/>
          </p:cNvSpPr>
          <p:nvPr>
            <p:ph type="title" idx="4294967295"/>
          </p:nvPr>
        </p:nvSpPr>
        <p:spPr>
          <a:xfrm>
            <a:off x="893762" y="333375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Codebook</a:t>
            </a:r>
          </a:p>
        </p:txBody>
      </p:sp>
      <p:sp>
        <p:nvSpPr>
          <p:cNvPr id="112" name="A codebook contains coding instructions and the necessary information about variables in the data set.  A codebook generally contains the following information:…"/>
          <p:cNvSpPr txBox="1">
            <a:spLocks noGrp="1"/>
          </p:cNvSpPr>
          <p:nvPr>
            <p:ph type="body" idx="4294967295"/>
          </p:nvPr>
        </p:nvSpPr>
        <p:spPr>
          <a:xfrm>
            <a:off x="609600" y="1066800"/>
            <a:ext cx="8021638" cy="49545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4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A</a:t>
            </a:r>
            <a:r>
              <a:rPr>
                <a:solidFill>
                  <a:srgbClr val="CC0000"/>
                </a:solidFill>
              </a:rPr>
              <a:t> </a:t>
            </a:r>
            <a:r>
              <a:rPr b="1">
                <a:solidFill>
                  <a:srgbClr val="800080"/>
                </a:solidFill>
              </a:rPr>
              <a:t>codebook</a:t>
            </a:r>
            <a:r>
              <a:rPr>
                <a:solidFill>
                  <a:srgbClr val="CC0000"/>
                </a:solidFill>
              </a:rPr>
              <a:t> </a:t>
            </a:r>
            <a:r>
              <a:t>contains coding instructions and the necessary information about variables in the data set.  A codebook generally contains the following information: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CC0000"/>
                </a:solidFill>
              </a:defRPr>
            </a:pPr>
            <a:r>
              <a:t>  </a:t>
            </a:r>
            <a:r>
              <a:rPr>
                <a:solidFill>
                  <a:srgbClr val="994D00"/>
                </a:solidFill>
              </a:rPr>
              <a:t>column number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  variable name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  question number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  instructions for coding</a:t>
            </a:r>
          </a:p>
          <a:p>
            <a:pPr>
              <a:spcBef>
                <a:spcPts val="14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Codebooks can be saved in a separate tab in Excel, or recorded under ‘</a:t>
            </a:r>
            <a:r>
              <a:rPr b="1"/>
              <a:t>Values</a:t>
            </a:r>
            <a:r>
              <a:t>’ in SPSS.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 advAuto="0"/>
      <p:bldP spid="112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pic>
        <p:nvPicPr>
          <p:cNvPr id="115" name="Table 15" descr="Table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066800"/>
            <a:ext cx="8610600" cy="35052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PSS Variable View of the Data of Table 14.1"/>
          <p:cNvSpPr txBox="1"/>
          <p:nvPr/>
        </p:nvSpPr>
        <p:spPr>
          <a:xfrm>
            <a:off x="-1" y="0"/>
            <a:ext cx="9144002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 b="1">
                <a:solidFill>
                  <a:srgbClr val="E57300"/>
                </a:solidFill>
              </a:defRPr>
            </a:lvl1pPr>
          </a:lstStyle>
          <a:p>
            <a:r>
              <a:t>SPSS Variable View of the Data of Table 14.1</a:t>
            </a:r>
          </a:p>
        </p:txBody>
      </p:sp>
      <p:sp>
        <p:nvSpPr>
          <p:cNvPr id="117" name="Rectangle"/>
          <p:cNvSpPr/>
          <p:nvPr/>
        </p:nvSpPr>
        <p:spPr>
          <a:xfrm>
            <a:off x="4876800" y="850900"/>
            <a:ext cx="1524000" cy="3187700"/>
          </a:xfrm>
          <a:prstGeom prst="rect">
            <a:avLst/>
          </a:prstGeom>
          <a:ln w="41275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20" name="Codebook Excerpt - Excel"/>
          <p:cNvSpPr txBox="1"/>
          <p:nvPr/>
        </p:nvSpPr>
        <p:spPr>
          <a:xfrm>
            <a:off x="762000" y="223837"/>
            <a:ext cx="754380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 b="1">
                <a:solidFill>
                  <a:srgbClr val="E57300"/>
                </a:solidFill>
              </a:defRPr>
            </a:lvl1pPr>
          </a:lstStyle>
          <a:p>
            <a:r>
              <a:t>Codebook Excerpt - Excel</a:t>
            </a:r>
          </a:p>
        </p:txBody>
      </p:sp>
      <p:sp>
        <p:nvSpPr>
          <p:cNvPr id="121" name="Question: What types of scales are each of these items on? Nominal, ordinal, interval or ratio"/>
          <p:cNvSpPr txBox="1"/>
          <p:nvPr/>
        </p:nvSpPr>
        <p:spPr>
          <a:xfrm>
            <a:off x="381000" y="5265737"/>
            <a:ext cx="81534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 b="1">
                <a:solidFill>
                  <a:srgbClr val="800080"/>
                </a:solidFill>
              </a:defRPr>
            </a:pPr>
            <a:r>
              <a:t>Question: What types of scales are each of these items on? </a:t>
            </a:r>
            <a:r>
              <a:rPr b="0">
                <a:solidFill>
                  <a:srgbClr val="000000"/>
                </a:solidFill>
              </a:rPr>
              <a:t>Nominal, ordinal, interval or ratio</a:t>
            </a:r>
          </a:p>
        </p:txBody>
      </p:sp>
      <p:pic>
        <p:nvPicPr>
          <p:cNvPr id="1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5425" y="971550"/>
            <a:ext cx="6200775" cy="42100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25" name="Example of Questionnaire Coding"/>
          <p:cNvSpPr txBox="1">
            <a:spLocks noGrp="1"/>
          </p:cNvSpPr>
          <p:nvPr>
            <p:ph type="title" idx="4294967295"/>
          </p:nvPr>
        </p:nvSpPr>
        <p:spPr>
          <a:xfrm>
            <a:off x="-838200" y="180975"/>
            <a:ext cx="8499475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b="1">
                <a:solidFill>
                  <a:srgbClr val="E57300"/>
                </a:solidFill>
              </a:defRPr>
            </a:lvl1pPr>
          </a:lstStyle>
          <a:p>
            <a:r>
              <a:t>Example of Questionnaire Coding</a:t>
            </a:r>
          </a:p>
        </p:txBody>
      </p:sp>
      <p:pic>
        <p:nvPicPr>
          <p:cNvPr id="12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936625"/>
            <a:ext cx="5100638" cy="439737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Question: How would you code “home state”?…"/>
          <p:cNvSpPr txBox="1"/>
          <p:nvPr/>
        </p:nvSpPr>
        <p:spPr>
          <a:xfrm>
            <a:off x="381000" y="5481637"/>
            <a:ext cx="8305800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 b="1">
                <a:solidFill>
                  <a:srgbClr val="800080"/>
                </a:solidFill>
              </a:defRPr>
            </a:pPr>
            <a:r>
              <a:t>Question: How would you code “home state”?</a:t>
            </a:r>
          </a:p>
          <a:p>
            <a:pPr>
              <a:defRPr sz="1800" b="1">
                <a:solidFill>
                  <a:srgbClr val="800080"/>
                </a:solidFill>
              </a:defRPr>
            </a:pPr>
            <a:r>
              <a:t>	</a:t>
            </a:r>
            <a:r>
              <a:rPr sz="2000">
                <a:solidFill>
                  <a:srgbClr val="000000"/>
                </a:solidFill>
              </a:rPr>
              <a:t>E.g. MA, NH, RI, VT etc.</a:t>
            </a:r>
          </a:p>
        </p:txBody>
      </p:sp>
      <p:sp>
        <p:nvSpPr>
          <p:cNvPr id="128" name="Rectangle"/>
          <p:cNvSpPr/>
          <p:nvPr/>
        </p:nvSpPr>
        <p:spPr>
          <a:xfrm>
            <a:off x="1981200" y="4038600"/>
            <a:ext cx="5257800" cy="609600"/>
          </a:xfrm>
          <a:prstGeom prst="rect">
            <a:avLst/>
          </a:prstGeom>
          <a:ln w="41275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31" name="Data Transcription"/>
          <p:cNvSpPr txBox="1">
            <a:spLocks noGrp="1"/>
          </p:cNvSpPr>
          <p:nvPr>
            <p:ph type="title" idx="4294967295"/>
          </p:nvPr>
        </p:nvSpPr>
        <p:spPr>
          <a:xfrm>
            <a:off x="-1295400" y="2286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b="1">
                <a:solidFill>
                  <a:srgbClr val="E57300"/>
                </a:solidFill>
              </a:defRPr>
            </a:lvl1pPr>
          </a:lstStyle>
          <a:p>
            <a:r>
              <a:t>Data Transcription</a:t>
            </a:r>
          </a:p>
        </p:txBody>
      </p:sp>
      <p:sp>
        <p:nvSpPr>
          <p:cNvPr id="132" name="Transcribing responses into hard data.…"/>
          <p:cNvSpPr txBox="1">
            <a:spLocks noGrp="1"/>
          </p:cNvSpPr>
          <p:nvPr>
            <p:ph type="body" idx="4294967295"/>
          </p:nvPr>
        </p:nvSpPr>
        <p:spPr>
          <a:xfrm>
            <a:off x="609600" y="13716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2800"/>
              </a:spcBef>
              <a:buClr>
                <a:srgbClr val="CC0000"/>
              </a:buClr>
              <a:buSzPct val="70000"/>
              <a:defRPr b="1">
                <a:solidFill>
                  <a:srgbClr val="800080"/>
                </a:solidFill>
              </a:defRPr>
            </a:pPr>
            <a:r>
              <a:t>Transcribing responses into hard data.</a:t>
            </a:r>
          </a:p>
          <a:p>
            <a:pPr>
              <a:spcBef>
                <a:spcPts val="2800"/>
              </a:spcBef>
              <a:buClr>
                <a:srgbClr val="CC0000"/>
              </a:buClr>
              <a:buSzPct val="70000"/>
              <a:defRPr>
                <a:solidFill>
                  <a:srgbClr val="994D00"/>
                </a:solidFill>
              </a:defRPr>
            </a:pPr>
            <a:r>
              <a:t>With online surveys, this is done for you….simply download the Excel or SPSS sheet.</a:t>
            </a:r>
          </a:p>
          <a:p>
            <a:pPr>
              <a:spcBef>
                <a:spcPts val="2800"/>
              </a:spcBef>
              <a:buClr>
                <a:srgbClr val="CC0000"/>
              </a:buClr>
              <a:buSzPct val="70000"/>
              <a:defRPr>
                <a:solidFill>
                  <a:srgbClr val="994D00"/>
                </a:solidFill>
              </a:defRPr>
            </a:pPr>
            <a:r>
              <a:t>Hard copy surveys must be manually transcribed.</a:t>
            </a:r>
          </a:p>
          <a:p>
            <a:pPr>
              <a:spcBef>
                <a:spcPts val="2800"/>
              </a:spcBef>
              <a:buClr>
                <a:srgbClr val="CC0000"/>
              </a:buClr>
              <a:buSzPct val="70000"/>
              <a:defRPr>
                <a:solidFill>
                  <a:srgbClr val="994D00"/>
                </a:solidFill>
              </a:defRPr>
            </a:pPr>
            <a:r>
              <a:t>Qualitative data must be first categorized and coded, then transcribed.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2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135" name="Data Cleaning Consistency Checks"/>
          <p:cNvSpPr txBox="1">
            <a:spLocks noGrp="1"/>
          </p:cNvSpPr>
          <p:nvPr>
            <p:ph type="title" idx="4294967295"/>
          </p:nvPr>
        </p:nvSpPr>
        <p:spPr>
          <a:xfrm>
            <a:off x="457200" y="152399"/>
            <a:ext cx="7793038" cy="11906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Data Cleaning Consistency Checks</a:t>
            </a:r>
          </a:p>
        </p:txBody>
      </p:sp>
      <p:sp>
        <p:nvSpPr>
          <p:cNvPr id="136" name="After transcribing data, data cleaning (a follow-up to editing) must be conducted……"/>
          <p:cNvSpPr txBox="1">
            <a:spLocks noGrp="1"/>
          </p:cNvSpPr>
          <p:nvPr>
            <p:ph type="body" idx="4294967295"/>
          </p:nvPr>
        </p:nvSpPr>
        <p:spPr>
          <a:xfrm>
            <a:off x="609600" y="10668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3">
              <a:buSzTx/>
              <a:buNone/>
              <a:defRPr sz="2112" b="1">
                <a:solidFill>
                  <a:srgbClr val="CC0000"/>
                </a:solidFill>
              </a:defRPr>
            </a:pPr>
            <a:r>
              <a:t>After transcribing data, data cleaning (a follow-up to editing) must be conducted…</a:t>
            </a:r>
          </a:p>
          <a:p>
            <a:pPr marL="329184" indent="-329184" defTabSz="877823">
              <a:buClr>
                <a:srgbClr val="CC0000"/>
              </a:buClr>
              <a:buSzPct val="70000"/>
              <a:defRPr sz="2112" b="1">
                <a:solidFill>
                  <a:srgbClr val="800080"/>
                </a:solidFill>
              </a:defRPr>
            </a:pPr>
            <a:r>
              <a:t>Consistency checks</a:t>
            </a:r>
            <a:r>
              <a:rPr b="0"/>
              <a:t> </a:t>
            </a:r>
            <a:r>
              <a:rPr b="0">
                <a:solidFill>
                  <a:srgbClr val="994D00"/>
                </a:solidFill>
              </a:rPr>
              <a:t>identify data that are out of range, logically inconsistent, or have extreme values.  </a:t>
            </a:r>
            <a:endParaRPr>
              <a:solidFill>
                <a:srgbClr val="994D00"/>
              </a:solidFill>
            </a:endParaRPr>
          </a:p>
          <a:p>
            <a:pPr marL="329184" indent="-329184" defTabSz="877823">
              <a:buClr>
                <a:srgbClr val="CC0000"/>
              </a:buClr>
              <a:buSzPct val="70000"/>
              <a:defRPr sz="2112" b="1">
                <a:solidFill>
                  <a:srgbClr val="800080"/>
                </a:solidFill>
              </a:defRPr>
            </a:pPr>
            <a:r>
              <a:t>Reverse coding </a:t>
            </a:r>
            <a:r>
              <a:rPr b="0">
                <a:solidFill>
                  <a:srgbClr val="994D00"/>
                </a:solidFill>
              </a:rPr>
              <a:t>(changing the directionality of a question) can help identify logically inconsistent answers.</a:t>
            </a:r>
            <a:endParaRPr>
              <a:solidFill>
                <a:srgbClr val="994D00"/>
              </a:solidFill>
            </a:endParaRPr>
          </a:p>
          <a:p>
            <a:pPr marL="1097280" lvl="2" indent="-219455" defTabSz="877823">
              <a:buClr>
                <a:srgbClr val="CC0000"/>
              </a:buClr>
              <a:buSzPct val="70000"/>
              <a:defRPr sz="2112">
                <a:solidFill>
                  <a:srgbClr val="994D00"/>
                </a:solidFill>
              </a:defRPr>
            </a:pPr>
            <a:r>
              <a:t>Often times, this means the respondent was not paying attention – throw out their responses.</a:t>
            </a:r>
          </a:p>
          <a:p>
            <a:pPr marL="329184" indent="-329184" defTabSz="877823">
              <a:buClr>
                <a:srgbClr val="CC0000"/>
              </a:buClr>
              <a:buSzPct val="70000"/>
              <a:defRPr sz="2112">
                <a:solidFill>
                  <a:srgbClr val="994D00"/>
                </a:solidFill>
              </a:defRPr>
            </a:pPr>
            <a:r>
              <a:t>Extreme values, or </a:t>
            </a:r>
            <a:r>
              <a:rPr b="1">
                <a:solidFill>
                  <a:srgbClr val="800080"/>
                </a:solidFill>
              </a:rPr>
              <a:t>outliers</a:t>
            </a:r>
            <a:r>
              <a:t>, should be closely examined. </a:t>
            </a:r>
          </a:p>
          <a:p>
            <a:pPr marL="1097280" lvl="2" indent="-219455" defTabSz="877823">
              <a:buClr>
                <a:srgbClr val="CC0000"/>
              </a:buClr>
              <a:buSzPct val="70000"/>
              <a:defRPr sz="2112">
                <a:solidFill>
                  <a:srgbClr val="994D00"/>
                </a:solidFill>
              </a:defRPr>
            </a:pPr>
            <a:r>
              <a:t>Sometimes, outliers are thrown out.  Other times, they are kept.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 advAuto="0"/>
      <p:bldP spid="136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39" name="Data Cleaning Treatment of Missing Responses"/>
          <p:cNvSpPr txBox="1">
            <a:spLocks noGrp="1"/>
          </p:cNvSpPr>
          <p:nvPr>
            <p:ph type="title" idx="4294967295"/>
          </p:nvPr>
        </p:nvSpPr>
        <p:spPr>
          <a:xfrm>
            <a:off x="457200" y="304800"/>
            <a:ext cx="8470900" cy="9604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Data Cleaning Treatment of Missing Responses</a:t>
            </a:r>
          </a:p>
        </p:txBody>
      </p:sp>
      <p:sp>
        <p:nvSpPr>
          <p:cNvPr id="140" name="Did we find more issues with missing data?…"/>
          <p:cNvSpPr txBox="1">
            <a:spLocks noGrp="1"/>
          </p:cNvSpPr>
          <p:nvPr>
            <p:ph type="body" idx="4294967295"/>
          </p:nvPr>
        </p:nvSpPr>
        <p:spPr>
          <a:xfrm>
            <a:off x="457200" y="990599"/>
            <a:ext cx="84582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None/>
              <a:defRPr sz="2200" b="1">
                <a:solidFill>
                  <a:srgbClr val="994D00"/>
                </a:solidFill>
              </a:defRPr>
            </a:pPr>
            <a:r>
              <a:t>Did we find more issues with missing data?</a:t>
            </a:r>
          </a:p>
          <a:p>
            <a:pPr marL="0" indent="0">
              <a:spcBef>
                <a:spcPts val="600"/>
              </a:spcBef>
              <a:buSzTx/>
              <a:buNone/>
              <a:defRPr sz="2200" b="1">
                <a:solidFill>
                  <a:srgbClr val="800080"/>
                </a:solidFill>
              </a:defRPr>
            </a:pPr>
            <a:r>
              <a:t>Imputation:</a:t>
            </a:r>
          </a:p>
          <a:p>
            <a:pPr marL="0" indent="0">
              <a:spcBef>
                <a:spcPts val="600"/>
              </a:spcBef>
              <a:buClr>
                <a:srgbClr val="CC0000"/>
              </a:buClr>
              <a:defRPr sz="2000" b="1">
                <a:solidFill>
                  <a:srgbClr val="800080"/>
                </a:solidFill>
              </a:defRPr>
            </a:pPr>
            <a:r>
              <a:t>Impute a neutral value</a:t>
            </a:r>
            <a:r>
              <a:rPr b="0">
                <a:solidFill>
                  <a:srgbClr val="CC0000"/>
                </a:solidFill>
              </a:rPr>
              <a:t> </a:t>
            </a:r>
            <a:r>
              <a:rPr b="0">
                <a:solidFill>
                  <a:srgbClr val="994D00"/>
                </a:solidFill>
              </a:rPr>
              <a:t>– A neutral value, typically the </a:t>
            </a:r>
            <a:r>
              <a:rPr b="0" u="sng">
                <a:solidFill>
                  <a:srgbClr val="994D00"/>
                </a:solidFill>
              </a:rPr>
              <a:t>mean</a:t>
            </a:r>
            <a:r>
              <a:rPr b="0">
                <a:solidFill>
                  <a:srgbClr val="994D00"/>
                </a:solidFill>
              </a:rPr>
              <a:t> response, is substituted for the missing responses.  </a:t>
            </a:r>
            <a:endParaRPr>
              <a:solidFill>
                <a:srgbClr val="994D0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CC0000"/>
              </a:buClr>
              <a:defRPr sz="2000" b="1">
                <a:solidFill>
                  <a:srgbClr val="800080"/>
                </a:solidFill>
              </a:defRPr>
            </a:pPr>
            <a:r>
              <a:t>Impute a calculated response</a:t>
            </a:r>
            <a:r>
              <a:rPr b="0">
                <a:solidFill>
                  <a:srgbClr val="CC0000"/>
                </a:solidFill>
              </a:rPr>
              <a:t> </a:t>
            </a:r>
            <a:r>
              <a:rPr b="0">
                <a:solidFill>
                  <a:srgbClr val="994D00"/>
                </a:solidFill>
              </a:rPr>
              <a:t>– The respondents' pattern of responses to other questions are used to impute a suitable response to the missing questions.  </a:t>
            </a:r>
            <a:endParaRPr>
              <a:solidFill>
                <a:srgbClr val="994D00"/>
              </a:solidFill>
            </a:endParaRPr>
          </a:p>
          <a:p>
            <a:pPr marL="0" indent="0">
              <a:spcBef>
                <a:spcPts val="600"/>
              </a:spcBef>
              <a:buSzTx/>
              <a:buNone/>
              <a:defRPr sz="2200" b="1">
                <a:solidFill>
                  <a:srgbClr val="800080"/>
                </a:solidFill>
              </a:defRPr>
            </a:pPr>
            <a:r>
              <a:t>Deletion:</a:t>
            </a:r>
          </a:p>
          <a:p>
            <a:pPr marL="0" indent="0">
              <a:spcBef>
                <a:spcPts val="6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In</a:t>
            </a:r>
            <a:r>
              <a:rPr>
                <a:solidFill>
                  <a:srgbClr val="CC0000"/>
                </a:solidFill>
              </a:rPr>
              <a:t> </a:t>
            </a:r>
            <a:r>
              <a:rPr b="1">
                <a:solidFill>
                  <a:srgbClr val="800080"/>
                </a:solidFill>
              </a:rPr>
              <a:t>casewise deletion</a:t>
            </a:r>
            <a:r>
              <a:t>, respondents with any missing responses are discarded from the analysis.  </a:t>
            </a:r>
          </a:p>
          <a:p>
            <a:pPr marL="0" indent="0">
              <a:spcBef>
                <a:spcPts val="6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In</a:t>
            </a:r>
            <a:r>
              <a:rPr>
                <a:solidFill>
                  <a:srgbClr val="CC0000"/>
                </a:solidFill>
              </a:rPr>
              <a:t> </a:t>
            </a:r>
            <a:r>
              <a:rPr b="1">
                <a:solidFill>
                  <a:srgbClr val="800080"/>
                </a:solidFill>
              </a:rPr>
              <a:t>pairwise deletion</a:t>
            </a:r>
            <a:r>
              <a:t>, instead of discarding all respondents with any missing values, the researcher uses only the respondents with complete responses for each calculation. </a:t>
            </a:r>
          </a:p>
          <a:p>
            <a:pPr marL="742950" lvl="1" indent="-285750">
              <a:spcBef>
                <a:spcPts val="600"/>
              </a:spcBef>
              <a:buClr>
                <a:srgbClr val="CC0000"/>
              </a:buClr>
              <a:defRPr sz="1600">
                <a:solidFill>
                  <a:srgbClr val="994D00"/>
                </a:solidFill>
              </a:defRPr>
            </a:pPr>
            <a:r>
              <a:t>Keep all respondents, but don’t use them for all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 advAuto="0"/>
      <p:bldP spid="140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pic>
        <p:nvPicPr>
          <p:cNvPr id="143" name="http://static.vecteezy.com/system/resources/previews/000/023/102/original/Immagine_2.jpg" descr="http://static.vecteezy.com/system/resources/previews/000/023/102/original/Immagine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00" y="3759200"/>
            <a:ext cx="3657600" cy="244475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tatistically Adjusting the Data Weighting"/>
          <p:cNvSpPr txBox="1">
            <a:spLocks noGrp="1"/>
          </p:cNvSpPr>
          <p:nvPr>
            <p:ph type="title" idx="4294967295"/>
          </p:nvPr>
        </p:nvSpPr>
        <p:spPr>
          <a:xfrm>
            <a:off x="685800" y="304799"/>
            <a:ext cx="7793038" cy="114300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Statistically Adjusting the Data Weighting</a:t>
            </a:r>
          </a:p>
        </p:txBody>
      </p:sp>
      <p:sp>
        <p:nvSpPr>
          <p:cNvPr id="145" name="Sometimes, it is appropriate to alter the data……"/>
          <p:cNvSpPr txBox="1">
            <a:spLocks noGrp="1"/>
          </p:cNvSpPr>
          <p:nvPr>
            <p:ph type="body" idx="4294967295"/>
          </p:nvPr>
        </p:nvSpPr>
        <p:spPr>
          <a:xfrm>
            <a:off x="533400" y="1143000"/>
            <a:ext cx="77724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30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Sometimes, it is appropriate to alter the data…</a:t>
            </a:r>
          </a:p>
          <a:p>
            <a:pPr marL="0" indent="0">
              <a:spcBef>
                <a:spcPts val="23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In</a:t>
            </a:r>
            <a:r>
              <a:rPr>
                <a:solidFill>
                  <a:srgbClr val="CC0000"/>
                </a:solidFill>
              </a:rPr>
              <a:t> </a:t>
            </a:r>
            <a:r>
              <a:rPr b="1">
                <a:solidFill>
                  <a:srgbClr val="800080"/>
                </a:solidFill>
              </a:rPr>
              <a:t>weighting</a:t>
            </a:r>
            <a:r>
              <a:t>, each case or respondent in the database is </a:t>
            </a:r>
            <a:r>
              <a:rPr b="1"/>
              <a:t>multiplied by a weight </a:t>
            </a:r>
            <a:r>
              <a:t>to reflect its importance relative to other cases or respondents.</a:t>
            </a:r>
          </a:p>
        </p:txBody>
      </p:sp>
      <p:sp>
        <p:nvSpPr>
          <p:cNvPr id="146" name="Weighting is most widely used to make the sample data more representative of a target population on specific characteristics."/>
          <p:cNvSpPr txBox="1"/>
          <p:nvPr/>
        </p:nvSpPr>
        <p:spPr>
          <a:xfrm>
            <a:off x="533399" y="3776662"/>
            <a:ext cx="4572002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1700"/>
              </a:spcBef>
              <a:buClr>
                <a:srgbClr val="CC0000"/>
              </a:buClr>
              <a:buSzPct val="100000"/>
              <a:buChar char="•"/>
              <a:defRPr sz="1800">
                <a:solidFill>
                  <a:srgbClr val="994D00"/>
                </a:solidFill>
              </a:defRPr>
            </a:pPr>
            <a:r>
              <a:t>Weighting is most widely used to </a:t>
            </a:r>
            <a:r>
              <a:rPr b="1"/>
              <a:t>make the sample data more representative </a:t>
            </a:r>
            <a:r>
              <a:t>of a target population on specific characteristics.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 advAuto="0"/>
      <p:bldP spid="145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149" name="Statistically Adjusting the Data"/>
          <p:cNvSpPr txBox="1">
            <a:spLocks noGrp="1"/>
          </p:cNvSpPr>
          <p:nvPr>
            <p:ph type="title" idx="4294967295"/>
          </p:nvPr>
        </p:nvSpPr>
        <p:spPr>
          <a:xfrm>
            <a:off x="673100" y="1889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b="1">
                <a:solidFill>
                  <a:srgbClr val="E57300"/>
                </a:solidFill>
              </a:defRPr>
            </a:lvl1pPr>
          </a:lstStyle>
          <a:p>
            <a:r>
              <a:t>Statistically Adjusting the Data</a:t>
            </a:r>
          </a:p>
        </p:txBody>
      </p:sp>
      <p:sp>
        <p:nvSpPr>
          <p:cNvPr id="150" name="Use of Weighting for Representativeness…"/>
          <p:cNvSpPr txBox="1">
            <a:spLocks noGrp="1"/>
          </p:cNvSpPr>
          <p:nvPr>
            <p:ph type="body" idx="4294967295"/>
          </p:nvPr>
        </p:nvSpPr>
        <p:spPr>
          <a:xfrm>
            <a:off x="304800" y="838200"/>
            <a:ext cx="8382000" cy="522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5754" indent="-325754" defTabSz="868680">
              <a:spcBef>
                <a:spcPts val="300"/>
              </a:spcBef>
              <a:buSzTx/>
              <a:buNone/>
              <a:defRPr sz="1330" b="1">
                <a:solidFill>
                  <a:srgbClr val="CC0000"/>
                </a:solidFill>
              </a:defRPr>
            </a:pPr>
            <a:r>
              <a:t>Use of Weighting for Representativeness 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 b="1">
                <a:solidFill>
                  <a:srgbClr val="CC0000"/>
                </a:solidFill>
              </a:defRPr>
            </a:pPr>
            <a:r>
              <a:t>	Weighting so that sample matches percentage of known population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/>
            </a:pPr>
            <a:r>
              <a:t> 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/>
            </a:pPr>
            <a:r>
              <a:t>	</a:t>
            </a:r>
            <a:r>
              <a:rPr b="1">
                <a:solidFill>
                  <a:srgbClr val="800080"/>
                </a:solidFill>
              </a:rPr>
              <a:t>Years of		Sample		Population	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 b="1">
                <a:solidFill>
                  <a:srgbClr val="800080"/>
                </a:solidFill>
              </a:defRPr>
            </a:pPr>
            <a:r>
              <a:t>	Education		Percentage	Percentage 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 b="1">
                <a:solidFill>
                  <a:srgbClr val="800080"/>
                </a:solidFill>
              </a:defRPr>
            </a:pPr>
            <a:r>
              <a:t>						(in LA)		Weight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/>
            </a:pPr>
            <a:r>
              <a:t> 	</a:t>
            </a:r>
            <a:r>
              <a:rPr b="1">
                <a:solidFill>
                  <a:srgbClr val="CC0000"/>
                </a:solidFill>
              </a:rPr>
              <a:t>Elementary School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0 to 7 years		2.49		4.23		1.70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8 years		1.26		2.19		1.74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</a:t>
            </a:r>
            <a:r>
              <a:rPr b="1"/>
              <a:t>High School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1 to 3 years		6.39		8.65		1.35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4 years		25.39		29.24		1.15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 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</a:t>
            </a:r>
            <a:r>
              <a:rPr b="1"/>
              <a:t>College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1 to 3 years		22.33		29.42		1.32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4 years		15.02		12.01		0.80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5 to 6 years		14.94		7.36		0.49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7 years or more		12.18		6.90		0.57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 </a:t>
            </a:r>
          </a:p>
          <a:p>
            <a:pPr marL="325754" indent="-325754" defTabSz="868680">
              <a:spcBef>
                <a:spcPts val="300"/>
              </a:spcBef>
              <a:buSzTx/>
              <a:buNone/>
              <a:defRPr sz="1330">
                <a:solidFill>
                  <a:srgbClr val="CC0000"/>
                </a:solidFill>
              </a:defRPr>
            </a:pPr>
            <a:r>
              <a:t>	</a:t>
            </a:r>
            <a:r>
              <a:rPr b="1"/>
              <a:t>Totals		100.00		100.00</a:t>
            </a:r>
          </a:p>
        </p:txBody>
      </p:sp>
      <p:sp>
        <p:nvSpPr>
          <p:cNvPr id="151" name="Rectangle"/>
          <p:cNvSpPr/>
          <p:nvPr/>
        </p:nvSpPr>
        <p:spPr>
          <a:xfrm>
            <a:off x="6248400" y="1752600"/>
            <a:ext cx="1524000" cy="4191000"/>
          </a:xfrm>
          <a:prstGeom prst="rect">
            <a:avLst/>
          </a:prstGeom>
          <a:ln w="41275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 advAuto="0"/>
      <p:bldP spid="150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154" name="Statistically Adjusting the Data – Variable Respecification"/>
          <p:cNvSpPr txBox="1">
            <a:spLocks noGrp="1"/>
          </p:cNvSpPr>
          <p:nvPr>
            <p:ph type="title" idx="4294967295"/>
          </p:nvPr>
        </p:nvSpPr>
        <p:spPr>
          <a:xfrm>
            <a:off x="381000" y="0"/>
            <a:ext cx="9220200" cy="9144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Statistically Adjusting the Data – Variable Respecification</a:t>
            </a:r>
          </a:p>
        </p:txBody>
      </p:sp>
      <p:sp>
        <p:nvSpPr>
          <p:cNvPr id="155" name="Variable respecification involves the transformation of data to create new variables or modify existing variables.…"/>
          <p:cNvSpPr txBox="1">
            <a:spLocks noGrp="1"/>
          </p:cNvSpPr>
          <p:nvPr>
            <p:ph type="body" idx="4294967295"/>
          </p:nvPr>
        </p:nvSpPr>
        <p:spPr>
          <a:xfrm>
            <a:off x="673100" y="1295399"/>
            <a:ext cx="81661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spcBef>
                <a:spcPts val="1900"/>
              </a:spcBef>
              <a:buClr>
                <a:srgbClr val="CC0000"/>
              </a:buClr>
              <a:defRPr sz="2328" b="1">
                <a:solidFill>
                  <a:srgbClr val="800080"/>
                </a:solidFill>
              </a:defRPr>
            </a:pPr>
            <a:r>
              <a:t>Variable respecification</a:t>
            </a:r>
            <a:r>
              <a:rPr b="0">
                <a:solidFill>
                  <a:srgbClr val="994D00"/>
                </a:solidFill>
              </a:rPr>
              <a:t> involves the transformation of data to create new variables or modify existing variables.  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spcBef>
                <a:spcPts val="1600"/>
              </a:spcBef>
              <a:buClr>
                <a:srgbClr val="CC0000"/>
              </a:buClr>
              <a:defRPr sz="1940">
                <a:solidFill>
                  <a:srgbClr val="994D00"/>
                </a:solidFill>
              </a:defRPr>
            </a:pPr>
            <a:r>
              <a:t>For example, the researcher may create new variables that are composites of several other variables.  </a:t>
            </a:r>
          </a:p>
          <a:p>
            <a:pPr marL="720661" lvl="1" indent="-277177" defTabSz="886968">
              <a:spcBef>
                <a:spcPts val="1600"/>
              </a:spcBef>
              <a:buClr>
                <a:srgbClr val="CC0000"/>
              </a:buClr>
              <a:defRPr sz="1940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spcBef>
                <a:spcPts val="1900"/>
              </a:spcBef>
              <a:buClr>
                <a:srgbClr val="CC0000"/>
              </a:buClr>
              <a:defRPr sz="2328" b="1">
                <a:solidFill>
                  <a:srgbClr val="800080"/>
                </a:solidFill>
              </a:defRPr>
            </a:pPr>
            <a:r>
              <a:t>Dummy variables </a:t>
            </a:r>
            <a:r>
              <a:rPr b="0">
                <a:solidFill>
                  <a:srgbClr val="994D00"/>
                </a:solidFill>
              </a:rPr>
              <a:t>are used for respecifying categorical variables.  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spcBef>
                <a:spcPts val="1600"/>
              </a:spcBef>
              <a:buClr>
                <a:srgbClr val="CC0000"/>
              </a:buClr>
              <a:defRPr sz="1940">
                <a:solidFill>
                  <a:srgbClr val="994D00"/>
                </a:solidFill>
              </a:defRPr>
            </a:pPr>
            <a:r>
              <a:t>A </a:t>
            </a:r>
            <a:r>
              <a:rPr b="1">
                <a:solidFill>
                  <a:srgbClr val="800080"/>
                </a:solidFill>
              </a:rPr>
              <a:t>dummy variable </a:t>
            </a:r>
            <a:r>
              <a:t>is one that takes the value 0 or 1 to indicate the absence or presence of some categorical effect.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 advAuto="0"/>
      <p:bldP spid="155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3" name="1) Chapter Outline"/>
          <p:cNvSpPr txBox="1">
            <a:spLocks noGrp="1"/>
          </p:cNvSpPr>
          <p:nvPr>
            <p:ph type="title" idx="4294967295"/>
          </p:nvPr>
        </p:nvSpPr>
        <p:spPr>
          <a:xfrm>
            <a:off x="838200" y="227012"/>
            <a:ext cx="54308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1) Chapter Outline</a:t>
            </a:r>
          </a:p>
        </p:txBody>
      </p:sp>
      <p:sp>
        <p:nvSpPr>
          <p:cNvPr id="54" name="1) Overview…"/>
          <p:cNvSpPr txBox="1">
            <a:spLocks noGrp="1"/>
          </p:cNvSpPr>
          <p:nvPr>
            <p:ph type="body" idx="4294967295"/>
          </p:nvPr>
        </p:nvSpPr>
        <p:spPr>
          <a:xfrm>
            <a:off x="762000" y="914400"/>
            <a:ext cx="6665913" cy="4992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88975" indent="-688975">
              <a:lnSpc>
                <a:spcPct val="200000"/>
              </a:lnSpc>
              <a:spcBef>
                <a:spcPts val="14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1) Overview</a:t>
            </a:r>
          </a:p>
          <a:p>
            <a:pPr marL="688975" indent="-688975">
              <a:lnSpc>
                <a:spcPct val="200000"/>
              </a:lnSpc>
              <a:spcBef>
                <a:spcPts val="14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2) The Data Preparation Process</a:t>
            </a:r>
          </a:p>
          <a:p>
            <a:pPr marL="688975" indent="-688975">
              <a:lnSpc>
                <a:spcPct val="200000"/>
              </a:lnSpc>
              <a:spcBef>
                <a:spcPts val="14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3) A Classification of Statistical Techniques</a:t>
            </a:r>
          </a:p>
        </p:txBody>
      </p:sp>
      <p:pic>
        <p:nvPicPr>
          <p:cNvPr id="5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0" y="1752600"/>
            <a:ext cx="1524000" cy="4610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 advAuto="0"/>
      <p:bldP spid="54" grpId="0" animBg="1" advAuto="0"/>
      <p:bldP spid="55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158" name="Statistically Adjusting the Data – Variable Respecification"/>
          <p:cNvSpPr txBox="1">
            <a:spLocks noGrp="1"/>
          </p:cNvSpPr>
          <p:nvPr>
            <p:ph type="title" idx="4294967295"/>
          </p:nvPr>
        </p:nvSpPr>
        <p:spPr>
          <a:xfrm>
            <a:off x="380999" y="-1"/>
            <a:ext cx="9525002" cy="114300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Statistically Adjusting the Data – Variable Respecification</a:t>
            </a:r>
          </a:p>
        </p:txBody>
      </p:sp>
      <p:sp>
        <p:nvSpPr>
          <p:cNvPr id="159" name="Product Usage Original       Dummy  Variable  Code…"/>
          <p:cNvSpPr txBox="1">
            <a:spLocks noGrp="1"/>
          </p:cNvSpPr>
          <p:nvPr>
            <p:ph type="body" idx="4294967295"/>
          </p:nvPr>
        </p:nvSpPr>
        <p:spPr>
          <a:xfrm>
            <a:off x="304800" y="1066799"/>
            <a:ext cx="86868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defTabSz="905255">
              <a:spcBef>
                <a:spcPts val="400"/>
              </a:spcBef>
              <a:buSzTx/>
              <a:buNone/>
              <a:defRPr sz="1979" b="1">
                <a:solidFill>
                  <a:srgbClr val="800080"/>
                </a:solidFill>
              </a:defRPr>
            </a:pPr>
            <a:r>
              <a:t>Product Usage	Original	      Dummy  Variable  Code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 b="1">
                <a:solidFill>
                  <a:srgbClr val="800080"/>
                </a:solidFill>
              </a:defRPr>
            </a:pPr>
            <a:r>
              <a:t>Category		Variable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 b="1" i="1">
                <a:solidFill>
                  <a:srgbClr val="800080"/>
                </a:solidFill>
              </a:defRPr>
            </a:pPr>
            <a:r>
              <a:t>(Gatorade)		</a:t>
            </a:r>
            <a:r>
              <a:rPr i="0"/>
              <a:t>Code</a:t>
            </a:r>
            <a:r>
              <a:rPr b="0"/>
              <a:t>		</a:t>
            </a:r>
            <a:r>
              <a:rPr b="0">
                <a:solidFill>
                  <a:srgbClr val="994D00"/>
                </a:solidFill>
              </a:rPr>
              <a:t>	</a:t>
            </a:r>
            <a:r>
              <a:rPr>
                <a:solidFill>
                  <a:srgbClr val="CC0000"/>
                </a:solidFill>
              </a:rPr>
              <a:t>X</a:t>
            </a:r>
            <a:r>
              <a:rPr baseline="-25191">
                <a:solidFill>
                  <a:srgbClr val="CC0000"/>
                </a:solidFill>
              </a:rPr>
              <a:t>1</a:t>
            </a:r>
            <a:r>
              <a:rPr>
                <a:solidFill>
                  <a:srgbClr val="CC0000"/>
                </a:solidFill>
              </a:rPr>
              <a:t>	X</a:t>
            </a:r>
            <a:r>
              <a:rPr baseline="-25191">
                <a:solidFill>
                  <a:srgbClr val="CC0000"/>
                </a:solidFill>
              </a:rPr>
              <a:t>2</a:t>
            </a:r>
            <a:r>
              <a:rPr>
                <a:solidFill>
                  <a:srgbClr val="CC0000"/>
                </a:solidFill>
              </a:rPr>
              <a:t>	X</a:t>
            </a:r>
            <a:r>
              <a:rPr baseline="-25191">
                <a:solidFill>
                  <a:srgbClr val="CC0000"/>
                </a:solidFill>
              </a:rPr>
              <a:t>3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>
                <a:solidFill>
                  <a:srgbClr val="994D00"/>
                </a:solidFill>
              </a:defRPr>
            </a:pPr>
            <a:r>
              <a:t>Nonusers		1			1	0	0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>
                <a:solidFill>
                  <a:srgbClr val="994D00"/>
                </a:solidFill>
              </a:defRPr>
            </a:pPr>
            <a:r>
              <a:t>Light users		2			0	1	0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>
                <a:solidFill>
                  <a:srgbClr val="994D00"/>
                </a:solidFill>
              </a:defRPr>
            </a:pPr>
            <a:r>
              <a:t>Medium users		3			0	0	1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>
                <a:solidFill>
                  <a:srgbClr val="994D00"/>
                </a:solidFill>
              </a:defRPr>
            </a:pPr>
            <a:r>
              <a:t>Heavy users		4			0	0	0</a:t>
            </a:r>
          </a:p>
          <a:p>
            <a:pPr marL="339470" indent="-339470" defTabSz="905255">
              <a:spcBef>
                <a:spcPts val="400"/>
              </a:spcBef>
              <a:buSzTx/>
              <a:buNone/>
              <a:defRPr sz="1979">
                <a:solidFill>
                  <a:srgbClr val="994D00"/>
                </a:solidFill>
              </a:defRPr>
            </a:pPr>
            <a:r>
              <a:t> </a:t>
            </a:r>
          </a:p>
          <a:p>
            <a:pPr marL="339470" indent="-339470" defTabSz="905255">
              <a:spcBef>
                <a:spcPts val="400"/>
              </a:spcBef>
              <a:defRPr sz="1979">
                <a:solidFill>
                  <a:srgbClr val="994D00"/>
                </a:solidFill>
              </a:defRPr>
            </a:pPr>
            <a:r>
              <a:t>Note that </a:t>
            </a:r>
            <a:r>
              <a:rPr i="1"/>
              <a:t>X</a:t>
            </a:r>
            <a:r>
              <a:rPr b="1" baseline="-25191"/>
              <a:t>1</a:t>
            </a:r>
            <a:r>
              <a:t> = 1 for nonusers and 0 for all others.  </a:t>
            </a:r>
          </a:p>
          <a:p>
            <a:pPr marL="339470" indent="-339470" defTabSz="905255">
              <a:spcBef>
                <a:spcPts val="400"/>
              </a:spcBef>
              <a:defRPr sz="1979" i="1">
                <a:solidFill>
                  <a:srgbClr val="994D00"/>
                </a:solidFill>
              </a:defRPr>
            </a:pPr>
            <a:r>
              <a:t>X</a:t>
            </a:r>
            <a:r>
              <a:rPr b="1" i="0" baseline="-25191"/>
              <a:t>2</a:t>
            </a:r>
            <a:r>
              <a:rPr i="0"/>
              <a:t> = 1 for light users and 0 for all others. </a:t>
            </a:r>
          </a:p>
          <a:p>
            <a:pPr marL="339470" indent="-339470" defTabSz="905255">
              <a:spcBef>
                <a:spcPts val="400"/>
              </a:spcBef>
              <a:defRPr sz="1979" i="1">
                <a:solidFill>
                  <a:srgbClr val="994D00"/>
                </a:solidFill>
              </a:defRPr>
            </a:pPr>
            <a:r>
              <a:t>X</a:t>
            </a:r>
            <a:r>
              <a:rPr b="1" i="0" baseline="-25191"/>
              <a:t>3</a:t>
            </a:r>
            <a:r>
              <a:rPr i="0"/>
              <a:t> = 1 for medium users and 0 for all others.  </a:t>
            </a:r>
          </a:p>
          <a:p>
            <a:pPr marL="339470" indent="-339470" defTabSz="905255">
              <a:spcBef>
                <a:spcPts val="400"/>
              </a:spcBef>
              <a:defRPr sz="1979">
                <a:solidFill>
                  <a:srgbClr val="994D00"/>
                </a:solidFill>
              </a:defRPr>
            </a:pPr>
            <a:r>
              <a:t>In analyzing the data, </a:t>
            </a:r>
            <a:r>
              <a:rPr i="1"/>
              <a:t>X</a:t>
            </a:r>
            <a:r>
              <a:rPr b="1" baseline="-25191"/>
              <a:t>1</a:t>
            </a:r>
            <a:r>
              <a:t>, </a:t>
            </a:r>
            <a:r>
              <a:rPr i="1"/>
              <a:t>X</a:t>
            </a:r>
            <a:r>
              <a:rPr b="1" baseline="-25191"/>
              <a:t>2</a:t>
            </a:r>
            <a:r>
              <a:t>, and </a:t>
            </a:r>
            <a:r>
              <a:rPr i="1"/>
              <a:t>X</a:t>
            </a:r>
            <a:r>
              <a:rPr b="1" baseline="-25191"/>
              <a:t>3</a:t>
            </a:r>
            <a:r>
              <a:t> are used to represent all user/nonuser groups. </a:t>
            </a:r>
          </a:p>
        </p:txBody>
      </p:sp>
      <p:grpSp>
        <p:nvGrpSpPr>
          <p:cNvPr id="162" name="Group"/>
          <p:cNvGrpSpPr/>
          <p:nvPr/>
        </p:nvGrpSpPr>
        <p:grpSpPr>
          <a:xfrm>
            <a:off x="381000" y="1524000"/>
            <a:ext cx="8382000" cy="685800"/>
            <a:chOff x="0" y="0"/>
            <a:chExt cx="8382000" cy="685800"/>
          </a:xfrm>
        </p:grpSpPr>
        <p:sp>
          <p:nvSpPr>
            <p:cNvPr id="160" name="Line"/>
            <p:cNvSpPr/>
            <p:nvPr/>
          </p:nvSpPr>
          <p:spPr>
            <a:xfrm>
              <a:off x="0" y="685800"/>
              <a:ext cx="83820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Line"/>
            <p:cNvSpPr/>
            <p:nvPr/>
          </p:nvSpPr>
          <p:spPr>
            <a:xfrm>
              <a:off x="5257800" y="0"/>
              <a:ext cx="30480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 advAuto="0"/>
      <p:bldP spid="159" grpId="0" animBg="1" advAuto="0"/>
      <p:bldP spid="162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165" name="Coding in Excel - Variable Respecificat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t>Coding in Excel - </a:t>
            </a:r>
            <a:r>
              <a:rPr>
                <a:solidFill>
                  <a:srgbClr val="800080"/>
                </a:solidFill>
              </a:rPr>
              <a:t>Variable Respecification</a:t>
            </a:r>
            <a:r>
              <a:t> </a:t>
            </a:r>
          </a:p>
        </p:txBody>
      </p:sp>
      <p:graphicFrame>
        <p:nvGraphicFramePr>
          <p:cNvPr id="166" name="Table"/>
          <p:cNvGraphicFramePr/>
          <p:nvPr/>
        </p:nvGraphicFramePr>
        <p:xfrm>
          <a:off x="1219200" y="1143000"/>
          <a:ext cx="6172200" cy="3429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46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b="1">
                          <a:sym typeface="Verdana"/>
                        </a:rPr>
                        <a:t>Month of Ad Campaign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b="1">
                          <a:sym typeface="Verdana"/>
                        </a:rPr>
                        <a:t>January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b="1">
                          <a:sym typeface="Verdana"/>
                        </a:rPr>
                        <a:t>February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b="1">
                          <a:sym typeface="Verdana"/>
                        </a:rPr>
                        <a:t>March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January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February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January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March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March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February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January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March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February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sym typeface="Verdana"/>
                        </a:rPr>
                        <a:t>February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ym typeface="Verdana"/>
                        </a:rPr>
                        <a:t>0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7" name="In Excel: =IF(A2=&quot;January&quot;,1,0)…"/>
          <p:cNvSpPr txBox="1"/>
          <p:nvPr/>
        </p:nvSpPr>
        <p:spPr>
          <a:xfrm>
            <a:off x="533400" y="4800600"/>
            <a:ext cx="8216900" cy="995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buClr>
                <a:srgbClr val="CC0000"/>
              </a:buClr>
              <a:buSzPct val="100000"/>
              <a:buChar char="•"/>
              <a:defRPr sz="1800" b="1">
                <a:solidFill>
                  <a:srgbClr val="800080"/>
                </a:solidFill>
              </a:defRPr>
            </a:pPr>
            <a:r>
              <a:t>In Excel: =IF(A2="January",1,0) </a:t>
            </a:r>
          </a:p>
          <a:p>
            <a:pPr marL="742950" lvl="1" indent="-285750">
              <a:spcBef>
                <a:spcPts val="300"/>
              </a:spcBef>
              <a:buClr>
                <a:srgbClr val="CC0000"/>
              </a:buClr>
              <a:buSzPct val="100000"/>
              <a:buChar char="•"/>
              <a:defRPr sz="1600" b="1">
                <a:solidFill>
                  <a:srgbClr val="956D0E"/>
                </a:solidFill>
              </a:defRPr>
            </a:pPr>
            <a:r>
              <a:t>Or, go to ‘Formulas’ &gt; ‘Recently Used’ &gt; IF </a:t>
            </a:r>
          </a:p>
          <a:p>
            <a:pPr marL="342900" indent="-342900">
              <a:spcBef>
                <a:spcPts val="400"/>
              </a:spcBef>
              <a:buClr>
                <a:srgbClr val="CC0000"/>
              </a:buClr>
              <a:buSzPct val="100000"/>
              <a:buChar char="•"/>
              <a:defRPr sz="1800" b="1">
                <a:solidFill>
                  <a:srgbClr val="800080"/>
                </a:solidFill>
              </a:defRPr>
            </a:pPr>
            <a:r>
              <a:t>Go into Excel and try recreating this chart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170" name="Statistically Adjusting the Data –  Scale Transformation and Standardization"/>
          <p:cNvSpPr txBox="1">
            <a:spLocks noGrp="1"/>
          </p:cNvSpPr>
          <p:nvPr>
            <p:ph type="title" idx="4294967295"/>
          </p:nvPr>
        </p:nvSpPr>
        <p:spPr>
          <a:xfrm>
            <a:off x="263525" y="0"/>
            <a:ext cx="9109075" cy="11001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t>Statistically Adjusting the Data – </a:t>
            </a:r>
            <a:br/>
            <a:r>
              <a:t>Scale Transformation and Standardization</a:t>
            </a:r>
          </a:p>
        </p:txBody>
      </p:sp>
      <p:sp>
        <p:nvSpPr>
          <p:cNvPr id="171" name="Scale transformation involves a manipulation of scale values to ensure comparability with other scales or otherwise make the data suitable for analysis.…"/>
          <p:cNvSpPr txBox="1">
            <a:spLocks noGrp="1"/>
          </p:cNvSpPr>
          <p:nvPr>
            <p:ph type="body" idx="4294967295"/>
          </p:nvPr>
        </p:nvSpPr>
        <p:spPr>
          <a:xfrm>
            <a:off x="381000" y="1524000"/>
            <a:ext cx="84582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b="1">
                <a:solidFill>
                  <a:srgbClr val="800080"/>
                </a:solidFill>
              </a:defRPr>
            </a:pPr>
            <a:r>
              <a:t>	Scale transformation</a:t>
            </a:r>
            <a:r>
              <a:rPr b="0">
                <a:solidFill>
                  <a:srgbClr val="CC0000"/>
                </a:solidFill>
              </a:rPr>
              <a:t> </a:t>
            </a:r>
            <a:r>
              <a:rPr b="0">
                <a:solidFill>
                  <a:srgbClr val="994D00"/>
                </a:solidFill>
              </a:rPr>
              <a:t>involves a manipulation of scale values to ensure comparability with other scales or otherwise make the data suitable for analysis.  </a:t>
            </a:r>
            <a:endParaRPr>
              <a:solidFill>
                <a:srgbClr val="994D00"/>
              </a:solidFill>
            </a:endParaRPr>
          </a:p>
          <a:p>
            <a:pPr lvl="2">
              <a:spcBef>
                <a:spcPts val="0"/>
              </a:spcBef>
              <a:defRPr>
                <a:solidFill>
                  <a:srgbClr val="994D00"/>
                </a:solidFill>
              </a:defRPr>
            </a:pPr>
            <a:r>
              <a:t>For example, if your IV is on a 5-point Likert, and your DV is on a 7-point Likert, you could scale all items to </a:t>
            </a:r>
            <a:r>
              <a:rPr b="1"/>
              <a:t>35 (5*7) </a:t>
            </a:r>
            <a:r>
              <a:t>in order to make them comparable.</a:t>
            </a:r>
          </a:p>
          <a:p>
            <a:pPr>
              <a:buSzTx/>
              <a:buNone/>
              <a:defRPr>
                <a:solidFill>
                  <a:srgbClr val="994D00"/>
                </a:solidFill>
              </a:defRPr>
            </a:pPr>
            <a: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 advAuto="0"/>
      <p:bldP spid="171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174" name="Questions??"/>
          <p:cNvSpPr txBox="1">
            <a:spLocks noGrp="1"/>
          </p:cNvSpPr>
          <p:nvPr>
            <p:ph type="body" sz="half" idx="4294967295"/>
          </p:nvPr>
        </p:nvSpPr>
        <p:spPr>
          <a:xfrm>
            <a:off x="533400" y="3581400"/>
            <a:ext cx="8229600" cy="2819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lvl1pPr>
          </a:lstStyle>
          <a:p>
            <a:r>
              <a:t>Questions??</a:t>
            </a:r>
          </a:p>
        </p:txBody>
      </p:sp>
      <p:sp>
        <p:nvSpPr>
          <p:cNvPr id="175" name="Thanks!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>
                <a:solidFill>
                  <a:srgbClr val="994D00"/>
                </a:solidFill>
              </a:defRPr>
            </a:lvl1pPr>
          </a:lstStyle>
          <a:p>
            <a:r>
              <a:t>Thanks!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58" name="2) Data Preparation Process"/>
          <p:cNvSpPr txBox="1">
            <a:spLocks noGrp="1"/>
          </p:cNvSpPr>
          <p:nvPr>
            <p:ph type="title" idx="4294967295"/>
          </p:nvPr>
        </p:nvSpPr>
        <p:spPr>
          <a:xfrm>
            <a:off x="-1066800" y="2286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b="1">
                <a:solidFill>
                  <a:srgbClr val="E57300"/>
                </a:solidFill>
              </a:defRPr>
            </a:lvl1pPr>
          </a:lstStyle>
          <a:p>
            <a:r>
              <a:t>2) Data Preparation Process</a:t>
            </a:r>
          </a:p>
        </p:txBody>
      </p:sp>
      <p:grpSp>
        <p:nvGrpSpPr>
          <p:cNvPr id="83" name="Group"/>
          <p:cNvGrpSpPr/>
          <p:nvPr/>
        </p:nvGrpSpPr>
        <p:grpSpPr>
          <a:xfrm>
            <a:off x="787400" y="1008062"/>
            <a:ext cx="7743801" cy="5240339"/>
            <a:chOff x="0" y="0"/>
            <a:chExt cx="7743800" cy="5240337"/>
          </a:xfrm>
        </p:grpSpPr>
        <p:sp>
          <p:nvSpPr>
            <p:cNvPr id="59" name="Line"/>
            <p:cNvSpPr/>
            <p:nvPr/>
          </p:nvSpPr>
          <p:spPr>
            <a:xfrm>
              <a:off x="4711700" y="2488479"/>
              <a:ext cx="1" cy="217970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0" name="Line"/>
            <p:cNvSpPr/>
            <p:nvPr/>
          </p:nvSpPr>
          <p:spPr>
            <a:xfrm>
              <a:off x="4711700" y="3832621"/>
              <a:ext cx="1" cy="217970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1" name="Rectangle"/>
            <p:cNvSpPr/>
            <p:nvPr/>
          </p:nvSpPr>
          <p:spPr>
            <a:xfrm>
              <a:off x="3055937" y="4743852"/>
              <a:ext cx="3375026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2" name="Select Data Analysis Strategy"/>
            <p:cNvSpPr txBox="1"/>
            <p:nvPr/>
          </p:nvSpPr>
          <p:spPr>
            <a:xfrm>
              <a:off x="3033712" y="4786235"/>
              <a:ext cx="388022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Select Data Analysis Strategy</a:t>
              </a:r>
            </a:p>
          </p:txBody>
        </p:sp>
        <p:pic>
          <p:nvPicPr>
            <p:cNvPr id="63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62306"/>
              <a:ext cx="3606800" cy="31605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4" name="Rectangle"/>
            <p:cNvSpPr/>
            <p:nvPr/>
          </p:nvSpPr>
          <p:spPr>
            <a:xfrm>
              <a:off x="2273300" y="0"/>
              <a:ext cx="4940300" cy="496485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5" name="Prepare Preliminary Plan of Data Analysis"/>
            <p:cNvSpPr txBox="1"/>
            <p:nvPr/>
          </p:nvSpPr>
          <p:spPr>
            <a:xfrm>
              <a:off x="2349500" y="33300"/>
              <a:ext cx="53943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Prepare Preliminary Plan of Data Analysis</a:t>
              </a:r>
            </a:p>
          </p:txBody>
        </p:sp>
        <p:sp>
          <p:nvSpPr>
            <p:cNvPr id="66" name="Line"/>
            <p:cNvSpPr/>
            <p:nvPr/>
          </p:nvSpPr>
          <p:spPr>
            <a:xfrm>
              <a:off x="4711700" y="490430"/>
              <a:ext cx="1" cy="217970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Rectangle"/>
            <p:cNvSpPr/>
            <p:nvPr/>
          </p:nvSpPr>
          <p:spPr>
            <a:xfrm>
              <a:off x="3055937" y="690235"/>
              <a:ext cx="3375026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8" name="Check Questionnaire"/>
            <p:cNvSpPr txBox="1"/>
            <p:nvPr/>
          </p:nvSpPr>
          <p:spPr>
            <a:xfrm>
              <a:off x="3516312" y="741700"/>
              <a:ext cx="2734619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Check Questionnaire</a:t>
              </a:r>
            </a:p>
          </p:txBody>
        </p:sp>
        <p:sp>
          <p:nvSpPr>
            <p:cNvPr id="69" name="Line"/>
            <p:cNvSpPr/>
            <p:nvPr/>
          </p:nvSpPr>
          <p:spPr>
            <a:xfrm>
              <a:off x="4711699" y="1216993"/>
              <a:ext cx="1" cy="145314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Rectangle"/>
            <p:cNvSpPr/>
            <p:nvPr/>
          </p:nvSpPr>
          <p:spPr>
            <a:xfrm>
              <a:off x="3683000" y="1365333"/>
              <a:ext cx="2120900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71" name="Edit"/>
            <p:cNvSpPr txBox="1"/>
            <p:nvPr/>
          </p:nvSpPr>
          <p:spPr>
            <a:xfrm>
              <a:off x="4446587" y="1422853"/>
              <a:ext cx="59025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Edit</a:t>
              </a:r>
            </a:p>
          </p:txBody>
        </p:sp>
        <p:sp>
          <p:nvSpPr>
            <p:cNvPr id="72" name="Line"/>
            <p:cNvSpPr/>
            <p:nvPr/>
          </p:nvSpPr>
          <p:spPr>
            <a:xfrm>
              <a:off x="4711699" y="1870900"/>
              <a:ext cx="1" cy="145314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Rectangle"/>
            <p:cNvSpPr/>
            <p:nvPr/>
          </p:nvSpPr>
          <p:spPr>
            <a:xfrm>
              <a:off x="3683000" y="2040431"/>
              <a:ext cx="2120900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74" name="Code"/>
            <p:cNvSpPr txBox="1"/>
            <p:nvPr/>
          </p:nvSpPr>
          <p:spPr>
            <a:xfrm>
              <a:off x="4310062" y="2110060"/>
              <a:ext cx="742678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Code</a:t>
              </a:r>
            </a:p>
          </p:txBody>
        </p:sp>
        <p:sp>
          <p:nvSpPr>
            <p:cNvPr id="75" name="Rectangle"/>
            <p:cNvSpPr/>
            <p:nvPr/>
          </p:nvSpPr>
          <p:spPr>
            <a:xfrm>
              <a:off x="3683000" y="2694338"/>
              <a:ext cx="2120900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76" name="Transcribe"/>
            <p:cNvSpPr txBox="1"/>
            <p:nvPr/>
          </p:nvSpPr>
          <p:spPr>
            <a:xfrm>
              <a:off x="3992562" y="2751858"/>
              <a:ext cx="1402855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Transcribe</a:t>
              </a:r>
            </a:p>
          </p:txBody>
        </p:sp>
        <p:sp>
          <p:nvSpPr>
            <p:cNvPr id="77" name="Line"/>
            <p:cNvSpPr/>
            <p:nvPr/>
          </p:nvSpPr>
          <p:spPr>
            <a:xfrm>
              <a:off x="4711700" y="3178714"/>
              <a:ext cx="1" cy="217970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Rectangle"/>
            <p:cNvSpPr/>
            <p:nvPr/>
          </p:nvSpPr>
          <p:spPr>
            <a:xfrm>
              <a:off x="3683000" y="3363382"/>
              <a:ext cx="2120900" cy="4964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79" name="Clean Data"/>
            <p:cNvSpPr txBox="1"/>
            <p:nvPr/>
          </p:nvSpPr>
          <p:spPr>
            <a:xfrm>
              <a:off x="3962400" y="3420902"/>
              <a:ext cx="1503437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Clean Data</a:t>
              </a:r>
            </a:p>
          </p:txBody>
        </p:sp>
        <p:sp>
          <p:nvSpPr>
            <p:cNvPr id="80" name="Rectangle"/>
            <p:cNvSpPr/>
            <p:nvPr/>
          </p:nvSpPr>
          <p:spPr>
            <a:xfrm>
              <a:off x="3055937" y="4056645"/>
              <a:ext cx="3375026" cy="496485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81" name="Statistically Adjust the Data"/>
            <p:cNvSpPr txBox="1"/>
            <p:nvPr/>
          </p:nvSpPr>
          <p:spPr>
            <a:xfrm>
              <a:off x="3090862" y="4114164"/>
              <a:ext cx="366777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Statistically Adjust the Data</a:t>
              </a:r>
            </a:p>
          </p:txBody>
        </p:sp>
        <p:sp>
          <p:nvSpPr>
            <p:cNvPr id="82" name="Line"/>
            <p:cNvSpPr/>
            <p:nvPr/>
          </p:nvSpPr>
          <p:spPr>
            <a:xfrm>
              <a:off x="4711699" y="4559184"/>
              <a:ext cx="1" cy="145314"/>
            </a:xfrm>
            <a:prstGeom prst="line">
              <a:avLst/>
            </a:prstGeom>
            <a:noFill/>
            <a:ln w="12700" cap="flat">
              <a:solidFill>
                <a:srgbClr val="80808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 advAuto="0"/>
      <p:bldP spid="83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86" name="Preparing Preliminary Plan of Data Analysis"/>
          <p:cNvSpPr txBox="1">
            <a:spLocks noGrp="1"/>
          </p:cNvSpPr>
          <p:nvPr>
            <p:ph type="title" idx="4294967295"/>
          </p:nvPr>
        </p:nvSpPr>
        <p:spPr>
          <a:xfrm>
            <a:off x="741362" y="2905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Preparing Preliminary Plan of Data Analysis</a:t>
            </a:r>
          </a:p>
        </p:txBody>
      </p:sp>
      <p:sp>
        <p:nvSpPr>
          <p:cNvPr id="87" name="Start by answering the following:…"/>
          <p:cNvSpPr txBox="1">
            <a:spLocks noGrp="1"/>
          </p:cNvSpPr>
          <p:nvPr>
            <p:ph type="body" idx="4294967295"/>
          </p:nvPr>
        </p:nvSpPr>
        <p:spPr>
          <a:xfrm>
            <a:off x="741362" y="990600"/>
            <a:ext cx="7504113" cy="49926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sz="2200" b="1">
                <a:solidFill>
                  <a:srgbClr val="994D00"/>
                </a:solidFill>
              </a:defRPr>
            </a:pPr>
            <a:r>
              <a:t>Start by answering the following: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SzPct val="55000"/>
              <a:buAutoNum type="arabicPeriod"/>
              <a:defRPr>
                <a:solidFill>
                  <a:srgbClr val="994D00"/>
                </a:solidFill>
              </a:defRPr>
            </a:pPr>
            <a:r>
              <a:t>What data collection methods am I using?</a:t>
            </a:r>
          </a:p>
          <a:p>
            <a:pPr lvl="2">
              <a:spcBef>
                <a:spcPts val="0"/>
              </a:spcBef>
              <a:buClr>
                <a:srgbClr val="CC0000"/>
              </a:buClr>
              <a:buSzPct val="55000"/>
              <a:defRPr sz="2000">
                <a:solidFill>
                  <a:srgbClr val="994D00"/>
                </a:solidFill>
              </a:defRPr>
            </a:pPr>
            <a:r>
              <a:t>Survey, experiment, etc.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SzPct val="55000"/>
              <a:buAutoNum type="arabicPeriod"/>
              <a:defRPr>
                <a:solidFill>
                  <a:srgbClr val="994D00"/>
                </a:solidFill>
              </a:defRPr>
            </a:pPr>
            <a:r>
              <a:t>What data analysis method am I using?  (this is based on your collection method)</a:t>
            </a:r>
          </a:p>
          <a:p>
            <a:pPr lvl="2">
              <a:spcBef>
                <a:spcPts val="0"/>
              </a:spcBef>
              <a:buClr>
                <a:srgbClr val="CC0000"/>
              </a:buClr>
              <a:buSzPct val="55000"/>
              <a:defRPr sz="2000">
                <a:solidFill>
                  <a:srgbClr val="994D00"/>
                </a:solidFill>
              </a:defRPr>
            </a:pPr>
            <a:r>
              <a:t>T tests, Chi-square, ANOVA, etc.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SzPct val="55000"/>
              <a:buAutoNum type="arabicPeriod"/>
              <a:defRPr>
                <a:solidFill>
                  <a:srgbClr val="994D00"/>
                </a:solidFill>
              </a:defRPr>
            </a:pPr>
            <a:r>
              <a:t>What are my IVs and DVs?</a:t>
            </a:r>
          </a:p>
          <a:p>
            <a:pPr lvl="2">
              <a:spcBef>
                <a:spcPts val="0"/>
              </a:spcBef>
              <a:buClr>
                <a:srgbClr val="CC0000"/>
              </a:buClr>
              <a:buSzPct val="55000"/>
              <a:defRPr sz="2000">
                <a:solidFill>
                  <a:srgbClr val="994D00"/>
                </a:solidFill>
              </a:defRPr>
            </a:pPr>
            <a:r>
              <a:t>Are my IVs and DVs reflected in my hypotheses?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SzPct val="55000"/>
              <a:buAutoNum type="arabicPeriod"/>
              <a:defRPr>
                <a:solidFill>
                  <a:srgbClr val="994D00"/>
                </a:solidFill>
              </a:defRPr>
            </a:pPr>
            <a:r>
              <a:t>How will I code my data?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 advAuto="0"/>
      <p:bldP spid="87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90" name="Questionnaire Checking"/>
          <p:cNvSpPr txBox="1">
            <a:spLocks noGrp="1"/>
          </p:cNvSpPr>
          <p:nvPr>
            <p:ph type="title" idx="4294967295"/>
          </p:nvPr>
        </p:nvSpPr>
        <p:spPr>
          <a:xfrm>
            <a:off x="741362" y="2905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Questionnaire Checking</a:t>
            </a:r>
          </a:p>
        </p:txBody>
      </p:sp>
      <p:sp>
        <p:nvSpPr>
          <p:cNvPr id="91" name="Once responses begin coming in, start by checking questionnaires – this step is crucial!…"/>
          <p:cNvSpPr txBox="1">
            <a:spLocks noGrp="1"/>
          </p:cNvSpPr>
          <p:nvPr>
            <p:ph type="body" idx="4294967295"/>
          </p:nvPr>
        </p:nvSpPr>
        <p:spPr>
          <a:xfrm>
            <a:off x="741362" y="1066800"/>
            <a:ext cx="7869238" cy="49926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sz="2200">
                <a:solidFill>
                  <a:srgbClr val="994D00"/>
                </a:solidFill>
              </a:defRPr>
            </a:pPr>
            <a:r>
              <a:t>Once responses begin coming in, start by checking questionnaires – </a:t>
            </a:r>
            <a:r>
              <a:rPr b="1" u="sng"/>
              <a:t>this step is crucial</a:t>
            </a:r>
            <a:r>
              <a:rPr b="1"/>
              <a:t>!</a:t>
            </a:r>
          </a:p>
          <a:p>
            <a:pPr>
              <a:buSzTx/>
              <a:buNone/>
              <a:defRPr sz="2200">
                <a:solidFill>
                  <a:srgbClr val="994D00"/>
                </a:solidFill>
              </a:defRPr>
            </a:pPr>
            <a:r>
              <a:t>A questionnaire returned from the field may be unacceptable for several reasons.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AutoNum type="arabicPeriod"/>
              <a:defRPr sz="2200">
                <a:solidFill>
                  <a:srgbClr val="994D00"/>
                </a:solidFill>
              </a:defRPr>
            </a:pPr>
            <a:r>
              <a:t>Parts of the questionnaire may be </a:t>
            </a:r>
            <a:r>
              <a:rPr b="1" u="sng"/>
              <a:t>incomplete</a:t>
            </a:r>
            <a:r>
              <a:t>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AutoNum type="arabicPeriod"/>
              <a:defRPr sz="2200">
                <a:solidFill>
                  <a:srgbClr val="994D00"/>
                </a:solidFill>
              </a:defRPr>
            </a:pPr>
            <a:r>
              <a:t>The pattern of responses may indicate that the respondent </a:t>
            </a:r>
            <a:r>
              <a:rPr b="1" u="sng"/>
              <a:t>did not understand</a:t>
            </a:r>
            <a:r>
              <a:t> or follow the instructions.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AutoNum type="arabicPeriod"/>
              <a:defRPr sz="2200">
                <a:solidFill>
                  <a:srgbClr val="994D00"/>
                </a:solidFill>
              </a:defRPr>
            </a:pPr>
            <a:r>
              <a:t>The responses show </a:t>
            </a:r>
            <a:r>
              <a:rPr b="1" u="sng"/>
              <a:t>little variance</a:t>
            </a:r>
            <a:r>
              <a:t>.  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AutoNum type="arabicPeriod"/>
              <a:defRPr sz="2200">
                <a:solidFill>
                  <a:srgbClr val="994D00"/>
                </a:solidFill>
              </a:defRPr>
            </a:pPr>
            <a:r>
              <a:t>One or more sections are </a:t>
            </a:r>
            <a:r>
              <a:rPr b="1" u="sng"/>
              <a:t>missing</a:t>
            </a:r>
            <a:r>
              <a:t>.</a:t>
            </a:r>
          </a:p>
          <a:p>
            <a:pPr marL="914400" lvl="1" indent="-457200">
              <a:spcBef>
                <a:spcPts val="0"/>
              </a:spcBef>
              <a:buClr>
                <a:srgbClr val="CC0000"/>
              </a:buClr>
              <a:buAutoNum type="arabicPeriod"/>
              <a:defRPr sz="2200">
                <a:solidFill>
                  <a:srgbClr val="994D00"/>
                </a:solidFill>
              </a:defRPr>
            </a:pPr>
            <a:r>
              <a:t>The questionnaire is answered by </a:t>
            </a:r>
            <a:r>
              <a:rPr b="1" u="sng"/>
              <a:t>someone who does not qualify</a:t>
            </a:r>
            <a:r>
              <a:t> for participation.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 advAuto="0"/>
      <p:bldP spid="91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94" name="Editing"/>
          <p:cNvSpPr txBox="1">
            <a:spLocks noGrp="1"/>
          </p:cNvSpPr>
          <p:nvPr>
            <p:ph type="title" idx="4294967295"/>
          </p:nvPr>
        </p:nvSpPr>
        <p:spPr>
          <a:xfrm>
            <a:off x="673100" y="2524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Editing</a:t>
            </a:r>
          </a:p>
        </p:txBody>
      </p:sp>
      <p:sp>
        <p:nvSpPr>
          <p:cNvPr id="95" name="If we notice any issues with the questionnaires, we need to begin editing (preliminary checks)……"/>
          <p:cNvSpPr txBox="1">
            <a:spLocks noGrp="1"/>
          </p:cNvSpPr>
          <p:nvPr>
            <p:ph type="body" idx="4294967295"/>
          </p:nvPr>
        </p:nvSpPr>
        <p:spPr>
          <a:xfrm>
            <a:off x="304800" y="838200"/>
            <a:ext cx="84709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buSzTx/>
              <a:buNone/>
              <a:defRPr sz="2328" i="1"/>
            </a:pPr>
            <a:r>
              <a:t>If we notice any issues with the questionnaires, we need to begin editing (preliminary checks)…</a:t>
            </a:r>
          </a:p>
          <a:p>
            <a:pPr marL="332613" indent="-332613" defTabSz="886968">
              <a:buSzTx/>
              <a:buNone/>
              <a:defRPr sz="2328" b="1">
                <a:solidFill>
                  <a:srgbClr val="800080"/>
                </a:solidFill>
              </a:defRPr>
            </a:pPr>
            <a:r>
              <a:t>Treatment of Unsatisfactory Results</a:t>
            </a:r>
          </a:p>
          <a:p>
            <a:pPr marL="720661" lvl="1" indent="-277177" defTabSz="886968">
              <a:spcBef>
                <a:spcPts val="0"/>
              </a:spcBef>
              <a:buClr>
                <a:srgbClr val="CC0000"/>
              </a:buClr>
              <a:buSzPct val="70000"/>
              <a:defRPr sz="2328" b="1">
                <a:solidFill>
                  <a:srgbClr val="800080"/>
                </a:solidFill>
              </a:defRPr>
            </a:pPr>
            <a:r>
              <a:t>Returning to the Field</a:t>
            </a:r>
            <a:r>
              <a:rPr>
                <a:solidFill>
                  <a:srgbClr val="CC0000"/>
                </a:solidFill>
              </a:rPr>
              <a:t> </a:t>
            </a:r>
            <a:r>
              <a:rPr>
                <a:solidFill>
                  <a:srgbClr val="994D00"/>
                </a:solidFill>
              </a:rPr>
              <a:t>– </a:t>
            </a:r>
            <a:r>
              <a:rPr b="0">
                <a:solidFill>
                  <a:srgbClr val="994D00"/>
                </a:solidFill>
              </a:rPr>
              <a:t>The questionnaires with unsatisfactory responses may be returned to the field, where the interviewers </a:t>
            </a:r>
            <a:r>
              <a:rPr b="0" u="sng">
                <a:solidFill>
                  <a:srgbClr val="994D00"/>
                </a:solidFill>
              </a:rPr>
              <a:t>recontact the respondents</a:t>
            </a:r>
            <a:r>
              <a:rPr b="0">
                <a:solidFill>
                  <a:srgbClr val="994D00"/>
                </a:solidFill>
              </a:rPr>
              <a:t>.  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spcBef>
                <a:spcPts val="0"/>
              </a:spcBef>
              <a:buClr>
                <a:srgbClr val="CC0000"/>
              </a:buClr>
              <a:buSzPct val="70000"/>
              <a:defRPr sz="2328" b="1">
                <a:solidFill>
                  <a:srgbClr val="800080"/>
                </a:solidFill>
              </a:defRPr>
            </a:pPr>
            <a:r>
              <a:t>Assigning Missing Values</a:t>
            </a:r>
            <a:r>
              <a:rPr>
                <a:solidFill>
                  <a:srgbClr val="CC0000"/>
                </a:solidFill>
              </a:rPr>
              <a:t> </a:t>
            </a:r>
            <a:r>
              <a:rPr>
                <a:solidFill>
                  <a:srgbClr val="994D00"/>
                </a:solidFill>
              </a:rPr>
              <a:t>– </a:t>
            </a:r>
            <a:r>
              <a:rPr b="0">
                <a:solidFill>
                  <a:srgbClr val="994D00"/>
                </a:solidFill>
              </a:rPr>
              <a:t>If returning the questionnaires to the field is not feasible, the editor may </a:t>
            </a:r>
            <a:r>
              <a:rPr b="0" u="sng">
                <a:solidFill>
                  <a:srgbClr val="994D00"/>
                </a:solidFill>
              </a:rPr>
              <a:t>assign missing values</a:t>
            </a:r>
            <a:r>
              <a:rPr b="0">
                <a:solidFill>
                  <a:srgbClr val="994D00"/>
                </a:solidFill>
              </a:rPr>
              <a:t> to unsatisfactory responses. </a:t>
            </a:r>
            <a:r>
              <a:rPr sz="1940" b="0">
                <a:solidFill>
                  <a:srgbClr val="994D00"/>
                </a:solidFill>
              </a:rPr>
              <a:t>(</a:t>
            </a:r>
            <a:r>
              <a:rPr sz="1940" b="0" i="1">
                <a:solidFill>
                  <a:srgbClr val="994D00"/>
                </a:solidFill>
              </a:rPr>
              <a:t>see next slide</a:t>
            </a:r>
            <a:r>
              <a:rPr sz="1940" b="0">
                <a:solidFill>
                  <a:srgbClr val="994D00"/>
                </a:solidFill>
              </a:rPr>
              <a:t>)  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spcBef>
                <a:spcPts val="0"/>
              </a:spcBef>
              <a:buClr>
                <a:srgbClr val="CC0000"/>
              </a:buClr>
              <a:buSzPct val="70000"/>
              <a:defRPr sz="2328" b="1">
                <a:solidFill>
                  <a:srgbClr val="800080"/>
                </a:solidFill>
              </a:defRPr>
            </a:pPr>
            <a:r>
              <a:t>Discarding Unsatisfactory Respondents </a:t>
            </a:r>
            <a:r>
              <a:rPr>
                <a:solidFill>
                  <a:srgbClr val="994D00"/>
                </a:solidFill>
              </a:rPr>
              <a:t>–</a:t>
            </a:r>
            <a:r>
              <a:t> </a:t>
            </a:r>
            <a:r>
              <a:rPr b="0"/>
              <a:t>   </a:t>
            </a:r>
            <a:r>
              <a:rPr b="0">
                <a:solidFill>
                  <a:srgbClr val="994D00"/>
                </a:solidFill>
              </a:rPr>
              <a:t>In this approach, the respondents with unsatisfactory responses are simply </a:t>
            </a:r>
            <a:r>
              <a:rPr b="0" u="sng">
                <a:solidFill>
                  <a:srgbClr val="994D00"/>
                </a:solidFill>
              </a:rPr>
              <a:t>discarded</a:t>
            </a:r>
            <a:r>
              <a:rPr b="0">
                <a:solidFill>
                  <a:srgbClr val="994D00"/>
                </a:solidFill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 advAuto="0"/>
      <p:bldP spid="95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98" name="Editing – Assigning Missing Values"/>
          <p:cNvSpPr txBox="1">
            <a:spLocks noGrp="1"/>
          </p:cNvSpPr>
          <p:nvPr>
            <p:ph type="title" idx="4294967295"/>
          </p:nvPr>
        </p:nvSpPr>
        <p:spPr>
          <a:xfrm>
            <a:off x="673100" y="2524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Editing – Assigning Missing Values</a:t>
            </a:r>
          </a:p>
        </p:txBody>
      </p:sp>
      <p:sp>
        <p:nvSpPr>
          <p:cNvPr id="99" name="Assigning Missing Values – The editor may assign missing values to unsatisfactory responses.…"/>
          <p:cNvSpPr txBox="1">
            <a:spLocks noGrp="1"/>
          </p:cNvSpPr>
          <p:nvPr>
            <p:ph type="body" idx="4294967295"/>
          </p:nvPr>
        </p:nvSpPr>
        <p:spPr>
          <a:xfrm>
            <a:off x="304800" y="990600"/>
            <a:ext cx="83820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57200">
              <a:spcBef>
                <a:spcPts val="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Assigning Missing Values</a:t>
            </a:r>
            <a:r>
              <a:rPr>
                <a:solidFill>
                  <a:srgbClr val="CC0000"/>
                </a:solidFill>
              </a:rPr>
              <a:t> </a:t>
            </a:r>
            <a:r>
              <a:rPr>
                <a:solidFill>
                  <a:srgbClr val="994D00"/>
                </a:solidFill>
              </a:rPr>
              <a:t>– </a:t>
            </a:r>
            <a:r>
              <a:rPr b="0">
                <a:solidFill>
                  <a:srgbClr val="994D00"/>
                </a:solidFill>
              </a:rPr>
              <a:t>The editor may </a:t>
            </a:r>
            <a:r>
              <a:rPr b="0" u="sng">
                <a:solidFill>
                  <a:srgbClr val="994D00"/>
                </a:solidFill>
              </a:rPr>
              <a:t>assign missing values </a:t>
            </a:r>
            <a:r>
              <a:rPr b="0">
                <a:solidFill>
                  <a:srgbClr val="994D00"/>
                </a:solidFill>
              </a:rPr>
              <a:t>to unsatisfactory responses.  </a:t>
            </a:r>
            <a:endParaRPr>
              <a:solidFill>
                <a:srgbClr val="994D00"/>
              </a:solidFill>
            </a:endParaRPr>
          </a:p>
          <a:p>
            <a:pPr marL="457200" lvl="1" indent="0">
              <a:spcBef>
                <a:spcPts val="0"/>
              </a:spcBef>
              <a:buClr>
                <a:srgbClr val="CC0000"/>
              </a:buClr>
              <a:buSzPct val="70000"/>
              <a:defRPr b="1">
                <a:solidFill>
                  <a:srgbClr val="800080"/>
                </a:solidFill>
              </a:defRPr>
            </a:pPr>
            <a:r>
              <a:t>Imputation</a:t>
            </a:r>
            <a:r>
              <a:rPr b="0">
                <a:solidFill>
                  <a:srgbClr val="994D00"/>
                </a:solidFill>
              </a:rPr>
              <a:t>: the substitution of some value for missing data.</a:t>
            </a:r>
            <a:endParaRPr>
              <a:solidFill>
                <a:srgbClr val="994D00"/>
              </a:solidFill>
            </a:endParaRPr>
          </a:p>
          <a:p>
            <a:pPr marL="1371600" lvl="2" indent="-457200">
              <a:spcBef>
                <a:spcPts val="0"/>
              </a:spcBef>
              <a:buClr>
                <a:srgbClr val="CC0000"/>
              </a:buClr>
              <a:buSzPct val="70000"/>
              <a:buAutoNum type="arabicPeriod"/>
              <a:defRPr b="1">
                <a:solidFill>
                  <a:srgbClr val="994D00"/>
                </a:solidFill>
              </a:defRPr>
            </a:pPr>
            <a:r>
              <a:t>“Best guess” </a:t>
            </a:r>
            <a:r>
              <a:rPr b="0"/>
              <a:t>value can be imputed.</a:t>
            </a:r>
          </a:p>
          <a:p>
            <a:pPr marL="1371600" lvl="2" indent="-457200">
              <a:spcBef>
                <a:spcPts val="0"/>
              </a:spcBef>
              <a:buClr>
                <a:srgbClr val="CC0000"/>
              </a:buClr>
              <a:buSzPct val="70000"/>
              <a:buAutoNum type="arabicPeriod"/>
              <a:defRPr b="1">
                <a:solidFill>
                  <a:srgbClr val="994D00"/>
                </a:solidFill>
              </a:defRPr>
            </a:pPr>
            <a:r>
              <a:t>Average value </a:t>
            </a:r>
            <a:r>
              <a:rPr b="0"/>
              <a:t>can be imputed.</a:t>
            </a:r>
          </a:p>
          <a:p>
            <a:pPr marL="1371600" lvl="2" indent="-457200">
              <a:spcBef>
                <a:spcPts val="0"/>
              </a:spcBef>
              <a:buClr>
                <a:srgbClr val="CC0000"/>
              </a:buClr>
              <a:buSzPct val="70000"/>
              <a:buAutoNum type="arabicPeriod"/>
              <a:defRPr b="1">
                <a:solidFill>
                  <a:srgbClr val="994D00"/>
                </a:solidFill>
              </a:defRPr>
            </a:pPr>
            <a:r>
              <a:t>Bootstrapping</a:t>
            </a:r>
            <a:r>
              <a:rPr b="0"/>
              <a:t> (creating a new sample, via computer, with different values but similar means and standard deviations) can also be done.</a:t>
            </a:r>
          </a:p>
          <a:p>
            <a:pPr marL="457200" lvl="1" indent="0">
              <a:spcBef>
                <a:spcPts val="0"/>
              </a:spcBef>
              <a:buClr>
                <a:srgbClr val="CC0000"/>
              </a:buClr>
              <a:buSzPct val="70000"/>
              <a:defRPr>
                <a:solidFill>
                  <a:srgbClr val="994D00"/>
                </a:solidFill>
              </a:defRPr>
            </a:pPr>
            <a:r>
              <a:t>Imputation is a controversial technique for dealing with missing data.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 advAuto="0"/>
      <p:bldP spid="99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02" name="Coding"/>
          <p:cNvSpPr txBox="1">
            <a:spLocks noGrp="1"/>
          </p:cNvSpPr>
          <p:nvPr>
            <p:ph type="title" idx="4294967295"/>
          </p:nvPr>
        </p:nvSpPr>
        <p:spPr>
          <a:xfrm>
            <a:off x="609600" y="2286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Coding</a:t>
            </a:r>
          </a:p>
        </p:txBody>
      </p:sp>
      <p:sp>
        <p:nvSpPr>
          <p:cNvPr id="103" name="Coding means assigning a code, usually a number, to each possible response to each question.…"/>
          <p:cNvSpPr txBox="1">
            <a:spLocks noGrp="1"/>
          </p:cNvSpPr>
          <p:nvPr>
            <p:ph type="body" idx="4294967295"/>
          </p:nvPr>
        </p:nvSpPr>
        <p:spPr>
          <a:xfrm>
            <a:off x="304800" y="1219200"/>
            <a:ext cx="84455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sz="2000" b="1">
                <a:solidFill>
                  <a:srgbClr val="994D00"/>
                </a:solidFill>
              </a:defRPr>
            </a:pPr>
            <a:r>
              <a:t>	</a:t>
            </a:r>
            <a:r>
              <a:rPr sz="2400">
                <a:solidFill>
                  <a:srgbClr val="800080"/>
                </a:solidFill>
              </a:rPr>
              <a:t>Coding</a:t>
            </a:r>
            <a:r>
              <a:rPr sz="2400" b="0">
                <a:solidFill>
                  <a:srgbClr val="CC0000"/>
                </a:solidFill>
              </a:rPr>
              <a:t> </a:t>
            </a:r>
            <a:r>
              <a:rPr sz="2400" b="0"/>
              <a:t>means assigning a code, usually a number, to each possible response to each question. </a:t>
            </a:r>
          </a:p>
          <a:p>
            <a:pPr>
              <a:buSzTx/>
              <a:buNone/>
              <a:defRPr>
                <a:solidFill>
                  <a:srgbClr val="994D00"/>
                </a:solidFill>
              </a:defRPr>
            </a:pPr>
            <a:endParaRPr sz="2400" b="0"/>
          </a:p>
          <a:p>
            <a:pPr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Data should be coded to </a:t>
            </a:r>
            <a:r>
              <a:rPr b="1"/>
              <a:t>retain as much detail as possible</a:t>
            </a:r>
            <a:r>
              <a:t>.</a:t>
            </a:r>
          </a:p>
          <a:p>
            <a:pPr>
              <a:buSzTx/>
              <a:buNone/>
              <a:defRPr>
                <a:solidFill>
                  <a:srgbClr val="994D00"/>
                </a:solidFill>
              </a:defRPr>
            </a:pPr>
            <a:endParaRPr/>
          </a:p>
          <a:p>
            <a:pPr>
              <a:buSzTx/>
              <a:buNone/>
              <a:defRPr b="1">
                <a:solidFill>
                  <a:srgbClr val="CC0000"/>
                </a:solidFill>
              </a:defRPr>
            </a:pPr>
            <a:endParaRPr/>
          </a:p>
          <a:p>
            <a:pPr>
              <a:buSzTx/>
              <a:buNone/>
              <a:defRPr b="1">
                <a:solidFill>
                  <a:srgbClr val="800080"/>
                </a:solidFill>
              </a:defRPr>
            </a:pPr>
            <a:r>
              <a:t>	</a:t>
            </a:r>
          </a:p>
        </p:txBody>
      </p:sp>
      <p:pic>
        <p:nvPicPr>
          <p:cNvPr id="1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3025" y="4152900"/>
            <a:ext cx="6505575" cy="179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 advAuto="0"/>
      <p:bldP spid="103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07" name="Coding – Unstructured Questions"/>
          <p:cNvSpPr txBox="1">
            <a:spLocks noGrp="1"/>
          </p:cNvSpPr>
          <p:nvPr>
            <p:ph type="title" idx="4294967295"/>
          </p:nvPr>
        </p:nvSpPr>
        <p:spPr>
          <a:xfrm>
            <a:off x="685800" y="3048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Coding – Unstructured Questions</a:t>
            </a:r>
          </a:p>
        </p:txBody>
      </p:sp>
      <p:sp>
        <p:nvSpPr>
          <p:cNvPr id="108" name="Guidelines for Coding Unstructured Questions:…"/>
          <p:cNvSpPr txBox="1">
            <a:spLocks noGrp="1"/>
          </p:cNvSpPr>
          <p:nvPr>
            <p:ph type="body" idx="4294967295"/>
          </p:nvPr>
        </p:nvSpPr>
        <p:spPr>
          <a:xfrm>
            <a:off x="457200" y="1027112"/>
            <a:ext cx="8229600" cy="4764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Guidelines for Coding Unstructured Questions:</a:t>
            </a:r>
          </a:p>
          <a:p>
            <a:pPr>
              <a:spcBef>
                <a:spcPts val="12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Create categories.</a:t>
            </a:r>
          </a:p>
          <a:p>
            <a:pPr>
              <a:spcBef>
                <a:spcPts val="12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Category codes should be </a:t>
            </a:r>
            <a:r>
              <a:rPr u="sng"/>
              <a:t>mutually exclusive </a:t>
            </a:r>
            <a:r>
              <a:t>and </a:t>
            </a:r>
            <a:r>
              <a:rPr u="sng"/>
              <a:t>collectively exhaustive</a:t>
            </a:r>
            <a:r>
              <a:t>. 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All responses should categorized and should not overlap. </a:t>
            </a:r>
          </a:p>
          <a:p>
            <a:pPr>
              <a:spcBef>
                <a:spcPts val="12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Only a few (10% or less) of the responses should fall into the “other” category.  </a:t>
            </a:r>
          </a:p>
          <a:p>
            <a:pPr marL="742950" lvl="1" indent="-285750">
              <a:spcBef>
                <a:spcPts val="1200"/>
              </a:spcBef>
              <a:buClr>
                <a:srgbClr val="CC0000"/>
              </a:buClr>
              <a:defRPr sz="2000">
                <a:solidFill>
                  <a:srgbClr val="994D00"/>
                </a:solidFill>
              </a:defRPr>
            </a:pPr>
            <a:r>
              <a:t>These may even be deleted.</a:t>
            </a:r>
          </a:p>
          <a:p>
            <a:pPr>
              <a:spcBef>
                <a:spcPts val="1200"/>
              </a:spcBef>
              <a:buClr>
                <a:srgbClr val="CC0000"/>
              </a:buClr>
              <a:defRPr>
                <a:solidFill>
                  <a:srgbClr val="994D00"/>
                </a:solidFill>
              </a:defRPr>
            </a:pPr>
            <a:r>
              <a:t>Category codes should be assigned for critical issues even if no one has mentioned them.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 advAuto="0"/>
      <p:bldP spid="108" grpId="0" animBg="1" advAuto="0"/>
    </p:bldLst>
  </p:timing>
</p:sld>
</file>

<file path=ppt/theme/theme1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01103891</vt:lpstr>
      <vt:lpstr>Chapter Twelve</vt:lpstr>
      <vt:lpstr>1) Chapter Outline</vt:lpstr>
      <vt:lpstr>2) Data Preparation Process</vt:lpstr>
      <vt:lpstr>Preparing Preliminary Plan of Data Analysis</vt:lpstr>
      <vt:lpstr>Questionnaire Checking</vt:lpstr>
      <vt:lpstr>Editing</vt:lpstr>
      <vt:lpstr>Editing – Assigning Missing Values</vt:lpstr>
      <vt:lpstr>Coding</vt:lpstr>
      <vt:lpstr>Coding – Unstructured Questions</vt:lpstr>
      <vt:lpstr>Codebook</vt:lpstr>
      <vt:lpstr>PowerPoint Presentation</vt:lpstr>
      <vt:lpstr>PowerPoint Presentation</vt:lpstr>
      <vt:lpstr>Example of Questionnaire Coding</vt:lpstr>
      <vt:lpstr>Data Transcription</vt:lpstr>
      <vt:lpstr>Data Cleaning Consistency Checks</vt:lpstr>
      <vt:lpstr>Data Cleaning Treatment of Missing Responses</vt:lpstr>
      <vt:lpstr>Statistically Adjusting the Data Weighting</vt:lpstr>
      <vt:lpstr>Statistically Adjusting the Data</vt:lpstr>
      <vt:lpstr>Statistically Adjusting the Data – Variable Respecification</vt:lpstr>
      <vt:lpstr>Statistically Adjusting the Data – Variable Respecification</vt:lpstr>
      <vt:lpstr>Coding in Excel - Variable Respecification </vt:lpstr>
      <vt:lpstr>Statistically Adjusting the Data –  Scale Transformation and Standardization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Fourteen</dc:title>
  <cp:revision>2</cp:revision>
  <dcterms:modified xsi:type="dcterms:W3CDTF">2017-12-18T15:16:11Z</dcterms:modified>
</cp:coreProperties>
</file>