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DCC"/>
          </a:solidFill>
        </a:fill>
      </a:tcStyle>
    </a:wholeTbl>
    <a:band2H>
      <a:tcTxStyle/>
      <a:tcStyle>
        <a:tcBdr/>
        <a:fill>
          <a:solidFill>
            <a:srgbClr val="FFEFE7"/>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 y="6629400"/>
            <a:ext cx="9144002" cy="228600"/>
          </a:xfrm>
          <a:prstGeom prst="rect">
            <a:avLst/>
          </a:prstGeom>
          <a:solidFill>
            <a:schemeClr val="accent2"/>
          </a:solidFill>
          <a:ln w="12700">
            <a:miter lim="400000"/>
          </a:ln>
        </p:spPr>
        <p:txBody>
          <a:bodyPr lIns="45719" rIns="45719" anchor="ctr"/>
          <a:lstStyle/>
          <a:p>
            <a:pPr algn="ctr">
              <a:defRPr sz="1800" b="0"/>
            </a:pPr>
            <a:endParaRPr/>
          </a:p>
        </p:txBody>
      </p:sp>
      <p:sp>
        <p:nvSpPr>
          <p:cNvPr id="3" name="Copyright © 2010 Pearson Education, Inc."/>
          <p:cNvSpPr txBox="1"/>
          <p:nvPr/>
        </p:nvSpPr>
        <p:spPr>
          <a:xfrm>
            <a:off x="457200" y="6314710"/>
            <a:ext cx="6118225"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1200" b="0">
                <a:latin typeface="Arial"/>
                <a:ea typeface="Arial"/>
                <a:cs typeface="Arial"/>
                <a:sym typeface="Arial"/>
              </a:defRPr>
            </a:lvl1pPr>
          </a:lstStyle>
          <a:p>
            <a:r>
              <a:t>Copyright © 2010 Pearson Education, Inc. </a:t>
            </a:r>
          </a:p>
        </p:txBody>
      </p:sp>
      <p:sp>
        <p:nvSpPr>
          <p:cNvPr id="4" name="Slide Number"/>
          <p:cNvSpPr txBox="1">
            <a:spLocks noGrp="1"/>
          </p:cNvSpPr>
          <p:nvPr>
            <p:ph type="sldNum" sz="quarter" idx="2"/>
          </p:nvPr>
        </p:nvSpPr>
        <p:spPr>
          <a:xfrm>
            <a:off x="6553200" y="6112192"/>
            <a:ext cx="686356" cy="637541"/>
          </a:xfrm>
          <a:prstGeom prst="rect">
            <a:avLst/>
          </a:prstGeom>
          <a:ln w="12700">
            <a:miter lim="400000"/>
          </a:ln>
        </p:spPr>
        <p:txBody>
          <a:bodyPr wrap="none" lIns="45719" rIns="45719" anchor="ctr">
            <a:spAutoFit/>
          </a:bodyPr>
          <a:lstStyle>
            <a:lvl1pPr>
              <a:defRPr>
                <a:latin typeface="Tahoma"/>
                <a:ea typeface="Tahoma"/>
                <a:cs typeface="Tahoma"/>
                <a:sym typeface="Tahoma"/>
              </a:defRPr>
            </a:lvl1pPr>
          </a:lstStyle>
          <a:p>
            <a:fld id="{86CB4B4D-7CA3-9044-876B-883B54F8677D}" type="slidenum">
              <a:t>‹#›</a:t>
            </a:fld>
            <a:endParaRPr/>
          </a:p>
        </p:txBody>
      </p:sp>
      <p:sp>
        <p:nvSpPr>
          <p:cNvPr id="5" name="Line"/>
          <p:cNvSpPr/>
          <p:nvPr/>
        </p:nvSpPr>
        <p:spPr>
          <a:xfrm>
            <a:off x="304800" y="836613"/>
            <a:ext cx="8458200" cy="1587"/>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
        <p:nvSpPr>
          <p:cNvPr id="6"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7"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1pPr>
      <a:lvl2pPr marL="8001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2pPr>
      <a:lvl3pPr marL="11430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3pPr>
      <a:lvl4pPr marL="17145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4pPr>
      <a:lvl5pPr marL="21336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5pPr>
      <a:lvl6pPr marL="25908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6pPr>
      <a:lvl7pPr marL="30480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7pPr>
      <a:lvl8pPr marL="35052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8pPr>
      <a:lvl9pPr marL="39624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9pPr>
    </p:bodyStyle>
    <p:other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1pPr>
      <a:lvl2pPr marL="0" marR="0" indent="45720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2pPr>
      <a:lvl3pPr marL="0" marR="0" indent="91440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3pPr>
      <a:lvl4pPr marL="0" marR="0" indent="137160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4pPr>
      <a:lvl5pPr marL="0" marR="0" indent="182880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youtube.com/watch?v=Ahs8jS5mJK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a:t>
            </a:fld>
            <a:endParaRPr/>
          </a:p>
        </p:txBody>
      </p:sp>
      <p:sp>
        <p:nvSpPr>
          <p:cNvPr id="38" name="Chapter Fifteen"/>
          <p:cNvSpPr txBox="1"/>
          <p:nvPr/>
        </p:nvSpPr>
        <p:spPr>
          <a:xfrm>
            <a:off x="498475" y="481647"/>
            <a:ext cx="403860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defRPr sz="1800" b="0">
                <a:solidFill>
                  <a:srgbClr val="E57300"/>
                </a:solidFill>
              </a:defRPr>
            </a:lvl1pPr>
          </a:lstStyle>
          <a:p>
            <a:r>
              <a:t>Chapter </a:t>
            </a:r>
            <a:r>
              <a:rPr lang="en-US"/>
              <a:t>Thir</a:t>
            </a:r>
            <a:r>
              <a:t>teen</a:t>
            </a:r>
            <a:endParaRPr dirty="0"/>
          </a:p>
        </p:txBody>
      </p:sp>
      <p:sp>
        <p:nvSpPr>
          <p:cNvPr id="39" name="Frequency Distribution,…"/>
          <p:cNvSpPr txBox="1"/>
          <p:nvPr/>
        </p:nvSpPr>
        <p:spPr>
          <a:xfrm>
            <a:off x="342900" y="2519362"/>
            <a:ext cx="4927600" cy="1989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600"/>
              </a:spcBef>
              <a:defRPr sz="2800" b="0">
                <a:solidFill>
                  <a:srgbClr val="994D00"/>
                </a:solidFill>
              </a:defRPr>
            </a:pPr>
            <a:r>
              <a:t>       Frequency Distribution, </a:t>
            </a:r>
          </a:p>
          <a:p>
            <a:pPr>
              <a:spcBef>
                <a:spcPts val="600"/>
              </a:spcBef>
              <a:defRPr sz="2800" b="0">
                <a:solidFill>
                  <a:srgbClr val="994D00"/>
                </a:solidFill>
              </a:defRPr>
            </a:pPr>
            <a:r>
              <a:t>       Cross-Tabulation, and</a:t>
            </a:r>
          </a:p>
          <a:p>
            <a:pPr>
              <a:spcBef>
                <a:spcPts val="600"/>
              </a:spcBef>
              <a:defRPr sz="2800" b="0">
                <a:solidFill>
                  <a:srgbClr val="994D00"/>
                </a:solidFill>
              </a:defRPr>
            </a:pPr>
            <a:r>
              <a:t>       Hypothesis Testing</a:t>
            </a:r>
          </a:p>
        </p:txBody>
      </p:sp>
      <p:pic>
        <p:nvPicPr>
          <p:cNvPr id="40" name="image.png" descr="image.png"/>
          <p:cNvPicPr>
            <a:picLocks noChangeAspect="1"/>
          </p:cNvPicPr>
          <p:nvPr/>
        </p:nvPicPr>
        <p:blipFill>
          <a:blip r:embed="rId2">
            <a:extLst/>
          </a:blip>
          <a:stretch>
            <a:fillRect/>
          </a:stretch>
        </p:blipFill>
        <p:spPr>
          <a:xfrm>
            <a:off x="4956175" y="1077912"/>
            <a:ext cx="3841750" cy="508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0-#ppt_w/2"/>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0-#ppt_w/2"/>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P spid="39"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10</a:t>
            </a:fld>
            <a:endParaRPr/>
          </a:p>
        </p:txBody>
      </p:sp>
      <p:sp>
        <p:nvSpPr>
          <p:cNvPr id="126" name="1) Statistics Associated with Frequency Distribution: Measures of Variability"/>
          <p:cNvSpPr txBox="1">
            <a:spLocks noGrp="1"/>
          </p:cNvSpPr>
          <p:nvPr>
            <p:ph type="title" idx="4294967295"/>
          </p:nvPr>
        </p:nvSpPr>
        <p:spPr>
          <a:xfrm>
            <a:off x="522287" y="22224"/>
            <a:ext cx="8181976" cy="1143002"/>
          </a:xfrm>
          <a:prstGeom prst="rect">
            <a:avLst/>
          </a:prstGeom>
        </p:spPr>
        <p:txBody>
          <a:bodyPr anchor="t">
            <a:normAutofit/>
          </a:bodyPr>
          <a:lstStyle>
            <a:lvl1pPr>
              <a:defRPr b="1">
                <a:solidFill>
                  <a:srgbClr val="E57300"/>
                </a:solidFill>
              </a:defRPr>
            </a:lvl1pPr>
          </a:lstStyle>
          <a:p>
            <a:r>
              <a:t>1) Statistics Associated with Frequency Distribution: Measures of Variability</a:t>
            </a:r>
          </a:p>
        </p:txBody>
      </p:sp>
      <p:sp>
        <p:nvSpPr>
          <p:cNvPr id="127" name="Deviation from the mean is the difference between the mean and an observed value.…"/>
          <p:cNvSpPr txBox="1">
            <a:spLocks noGrp="1"/>
          </p:cNvSpPr>
          <p:nvPr>
            <p:ph type="body" idx="4294967295"/>
          </p:nvPr>
        </p:nvSpPr>
        <p:spPr>
          <a:xfrm>
            <a:off x="231775" y="1273175"/>
            <a:ext cx="8686800" cy="3810000"/>
          </a:xfrm>
          <a:prstGeom prst="rect">
            <a:avLst/>
          </a:prstGeom>
        </p:spPr>
        <p:txBody>
          <a:bodyPr>
            <a:normAutofit/>
          </a:bodyPr>
          <a:lstStyle/>
          <a:p>
            <a:pPr marL="315468" indent="-315468" defTabSz="841247">
              <a:buClr>
                <a:srgbClr val="CC0000"/>
              </a:buClr>
              <a:buSzPct val="70000"/>
              <a:defRPr sz="2208" b="1">
                <a:solidFill>
                  <a:srgbClr val="800080"/>
                </a:solidFill>
              </a:defRPr>
            </a:pPr>
            <a:r>
              <a:t>Deviation from the mean </a:t>
            </a:r>
            <a:r>
              <a:rPr b="0">
                <a:solidFill>
                  <a:srgbClr val="994D00"/>
                </a:solidFill>
              </a:rPr>
              <a:t>is the difference between the mean and an observed value.</a:t>
            </a:r>
            <a:endParaRPr>
              <a:solidFill>
                <a:srgbClr val="994D00"/>
              </a:solidFill>
            </a:endParaRPr>
          </a:p>
          <a:p>
            <a:pPr marL="683513" lvl="1" indent="-262890" defTabSz="841247">
              <a:spcBef>
                <a:spcPts val="0"/>
              </a:spcBef>
              <a:buClr>
                <a:srgbClr val="CC0000"/>
              </a:buClr>
              <a:buSzPct val="70000"/>
              <a:defRPr sz="1840">
                <a:solidFill>
                  <a:srgbClr val="994D00"/>
                </a:solidFill>
              </a:defRPr>
            </a:pPr>
            <a:r>
              <a:t>Mean = 4; observed value = 7 </a:t>
            </a:r>
          </a:p>
          <a:p>
            <a:pPr marL="683513" lvl="1" indent="-262890" defTabSz="841247">
              <a:spcBef>
                <a:spcPts val="0"/>
              </a:spcBef>
              <a:buClr>
                <a:srgbClr val="CC0000"/>
              </a:buClr>
              <a:buSzPct val="70000"/>
              <a:defRPr sz="1840">
                <a:solidFill>
                  <a:srgbClr val="994D00"/>
                </a:solidFill>
              </a:defRPr>
            </a:pPr>
            <a:r>
              <a:t>Deviation from the mean = ______________</a:t>
            </a:r>
          </a:p>
          <a:p>
            <a:pPr marL="315468" indent="-315468" defTabSz="841247">
              <a:buClr>
                <a:srgbClr val="CC0000"/>
              </a:buClr>
              <a:buSzPct val="70000"/>
              <a:defRPr sz="2208">
                <a:solidFill>
                  <a:srgbClr val="994D00"/>
                </a:solidFill>
              </a:defRPr>
            </a:pPr>
            <a:r>
              <a:t>The</a:t>
            </a:r>
            <a:r>
              <a:rPr>
                <a:solidFill>
                  <a:srgbClr val="CC0000"/>
                </a:solidFill>
              </a:rPr>
              <a:t> </a:t>
            </a:r>
            <a:r>
              <a:rPr b="1">
                <a:solidFill>
                  <a:srgbClr val="800080"/>
                </a:solidFill>
              </a:rPr>
              <a:t>variance</a:t>
            </a:r>
            <a:r>
              <a:rPr>
                <a:solidFill>
                  <a:srgbClr val="CC0000"/>
                </a:solidFill>
              </a:rPr>
              <a:t> </a:t>
            </a:r>
            <a:r>
              <a:t>is the mean squared deviation from the mean. The variance can never be negative. </a:t>
            </a:r>
          </a:p>
          <a:p>
            <a:pPr marL="683513" lvl="1" indent="-262890" defTabSz="841247">
              <a:spcBef>
                <a:spcPts val="0"/>
              </a:spcBef>
              <a:buClr>
                <a:srgbClr val="CC0000"/>
              </a:buClr>
              <a:buSzPct val="70000"/>
              <a:defRPr sz="1840">
                <a:solidFill>
                  <a:srgbClr val="994D00"/>
                </a:solidFill>
              </a:defRPr>
            </a:pPr>
            <a:r>
              <a:t>Example: 3 point scale; 10 respondents = n</a:t>
            </a:r>
          </a:p>
          <a:p>
            <a:pPr marL="683513" lvl="1" indent="-262890" defTabSz="841247">
              <a:spcBef>
                <a:spcPts val="0"/>
              </a:spcBef>
              <a:buClr>
                <a:srgbClr val="CC0000"/>
              </a:buClr>
              <a:buSzPct val="70000"/>
              <a:defRPr sz="1840">
                <a:solidFill>
                  <a:srgbClr val="994D00"/>
                </a:solidFill>
              </a:defRPr>
            </a:pPr>
            <a:r>
              <a:t>Responses: 2 ppl. = </a:t>
            </a:r>
            <a:r>
              <a:rPr u="sng"/>
              <a:t>1</a:t>
            </a:r>
            <a:r>
              <a:t>; 6 ppl. = </a:t>
            </a:r>
            <a:r>
              <a:rPr u="sng"/>
              <a:t>2</a:t>
            </a:r>
            <a:r>
              <a:t>; 2 ppl. = </a:t>
            </a:r>
            <a:r>
              <a:rPr u="sng"/>
              <a:t>3</a:t>
            </a:r>
          </a:p>
          <a:p>
            <a:pPr marL="683513" lvl="1" indent="-262890" defTabSz="841247">
              <a:spcBef>
                <a:spcPts val="0"/>
              </a:spcBef>
              <a:buClr>
                <a:srgbClr val="CC0000"/>
              </a:buClr>
              <a:buSzPct val="70000"/>
              <a:defRPr sz="1840">
                <a:solidFill>
                  <a:srgbClr val="994D00"/>
                </a:solidFill>
              </a:defRPr>
            </a:pPr>
            <a:r>
              <a:t>Mean = 2 =(1+1+2+2+2+2+2+2+3+3)/10</a:t>
            </a:r>
          </a:p>
          <a:p>
            <a:pPr marL="683513" lvl="1" indent="-262890" defTabSz="841247">
              <a:spcBef>
                <a:spcPts val="0"/>
              </a:spcBef>
              <a:buClr>
                <a:srgbClr val="CC0000"/>
              </a:buClr>
              <a:buSzPct val="70000"/>
              <a:defRPr sz="1840">
                <a:solidFill>
                  <a:srgbClr val="994D00"/>
                </a:solidFill>
              </a:defRPr>
            </a:pPr>
            <a:endParaRPr/>
          </a:p>
          <a:p>
            <a:pPr marL="683513" lvl="1" indent="-262890" defTabSz="841247">
              <a:spcBef>
                <a:spcPts val="0"/>
              </a:spcBef>
              <a:buClr>
                <a:srgbClr val="CC0000"/>
              </a:buClr>
              <a:buSzPct val="70000"/>
              <a:defRPr sz="1840">
                <a:solidFill>
                  <a:srgbClr val="994D00"/>
                </a:solidFill>
              </a:defRPr>
            </a:pPr>
            <a:endParaRPr/>
          </a:p>
          <a:p>
            <a:pPr marL="683513" lvl="1" indent="-262890" defTabSz="841247">
              <a:spcBef>
                <a:spcPts val="0"/>
              </a:spcBef>
              <a:buClr>
                <a:srgbClr val="CC0000"/>
              </a:buClr>
              <a:buSzPct val="70000"/>
              <a:defRPr sz="1840">
                <a:solidFill>
                  <a:srgbClr val="994D00"/>
                </a:solidFill>
              </a:defRPr>
            </a:pPr>
            <a:r>
              <a:t>Variance = (2 * (1 – 2)</a:t>
            </a:r>
            <a:r>
              <a:rPr baseline="29826"/>
              <a:t>2 </a:t>
            </a:r>
            <a:r>
              <a:t>+ 6 * (2 – 2)</a:t>
            </a:r>
            <a:r>
              <a:rPr baseline="29826"/>
              <a:t>2 </a:t>
            </a:r>
            <a:r>
              <a:t>+ 2 * (3 – 2)</a:t>
            </a:r>
            <a:r>
              <a:rPr baseline="29826"/>
              <a:t>2</a:t>
            </a:r>
            <a:r>
              <a:t>)/9</a:t>
            </a:r>
            <a:r>
              <a:rPr baseline="29826"/>
              <a:t> </a:t>
            </a:r>
            <a:r>
              <a:t> </a:t>
            </a:r>
          </a:p>
        </p:txBody>
      </p:sp>
      <p:sp>
        <p:nvSpPr>
          <p:cNvPr id="128" name="Line"/>
          <p:cNvSpPr/>
          <p:nvPr/>
        </p:nvSpPr>
        <p:spPr>
          <a:xfrm>
            <a:off x="1809749" y="4924425"/>
            <a:ext cx="3857626" cy="561975"/>
          </a:xfrm>
          <a:prstGeom prst="line">
            <a:avLst/>
          </a:prstGeom>
          <a:ln>
            <a:solidFill>
              <a:srgbClr val="FE952D"/>
            </a:solidFill>
            <a:tailEnd type="triangle"/>
          </a:ln>
        </p:spPr>
        <p:txBody>
          <a:bodyPr lIns="45719" rIns="45719"/>
          <a:lstStyle/>
          <a:p>
            <a:endParaRPr/>
          </a:p>
        </p:txBody>
      </p:sp>
      <p:sp>
        <p:nvSpPr>
          <p:cNvPr id="129" name="Line"/>
          <p:cNvSpPr/>
          <p:nvPr/>
        </p:nvSpPr>
        <p:spPr>
          <a:xfrm>
            <a:off x="1809749" y="4924425"/>
            <a:ext cx="5629277" cy="561975"/>
          </a:xfrm>
          <a:prstGeom prst="line">
            <a:avLst/>
          </a:prstGeom>
          <a:ln>
            <a:solidFill>
              <a:srgbClr val="FE952D"/>
            </a:solidFill>
            <a:tailEnd type="triangle"/>
          </a:ln>
        </p:spPr>
        <p:txBody>
          <a:bodyPr lIns="45719" rIns="45719"/>
          <a:lstStyle/>
          <a:p>
            <a:endParaRPr/>
          </a:p>
        </p:txBody>
      </p:sp>
      <p:sp>
        <p:nvSpPr>
          <p:cNvPr id="130" name="Line"/>
          <p:cNvSpPr/>
          <p:nvPr/>
        </p:nvSpPr>
        <p:spPr>
          <a:xfrm>
            <a:off x="1809750" y="4924424"/>
            <a:ext cx="1971675" cy="561977"/>
          </a:xfrm>
          <a:prstGeom prst="line">
            <a:avLst/>
          </a:prstGeom>
          <a:ln>
            <a:solidFill>
              <a:srgbClr val="FE952D"/>
            </a:solidFill>
            <a:tailEnd type="triangle"/>
          </a:ln>
        </p:spPr>
        <p:txBody>
          <a:bodyPr lIns="45719" rIns="45719"/>
          <a:lstStyle/>
          <a:p>
            <a:endParaRPr/>
          </a:p>
        </p:txBody>
      </p:sp>
      <p:sp>
        <p:nvSpPr>
          <p:cNvPr id="131" name="Line"/>
          <p:cNvSpPr/>
          <p:nvPr/>
        </p:nvSpPr>
        <p:spPr>
          <a:xfrm flipH="1" flipV="1">
            <a:off x="2867025" y="5749924"/>
            <a:ext cx="1952626" cy="338139"/>
          </a:xfrm>
          <a:prstGeom prst="line">
            <a:avLst/>
          </a:prstGeom>
          <a:ln>
            <a:solidFill>
              <a:srgbClr val="800080"/>
            </a:solidFill>
            <a:tailEnd type="triangle"/>
          </a:ln>
        </p:spPr>
        <p:txBody>
          <a:bodyPr lIns="45719" rIns="45719"/>
          <a:lstStyle/>
          <a:p>
            <a:endParaRPr/>
          </a:p>
        </p:txBody>
      </p:sp>
      <p:sp>
        <p:nvSpPr>
          <p:cNvPr id="132" name="Line"/>
          <p:cNvSpPr/>
          <p:nvPr/>
        </p:nvSpPr>
        <p:spPr>
          <a:xfrm flipV="1">
            <a:off x="4819649" y="5749925"/>
            <a:ext cx="1543051" cy="338138"/>
          </a:xfrm>
          <a:prstGeom prst="line">
            <a:avLst/>
          </a:prstGeom>
          <a:ln>
            <a:solidFill>
              <a:srgbClr val="800080"/>
            </a:solidFill>
            <a:tailEnd type="triangle"/>
          </a:ln>
        </p:spPr>
        <p:txBody>
          <a:bodyPr lIns="45719" rIns="45719"/>
          <a:lstStyle/>
          <a:p>
            <a:endParaRPr/>
          </a:p>
        </p:txBody>
      </p:sp>
      <p:sp>
        <p:nvSpPr>
          <p:cNvPr id="133" name="Line"/>
          <p:cNvSpPr/>
          <p:nvPr/>
        </p:nvSpPr>
        <p:spPr>
          <a:xfrm flipH="1" flipV="1">
            <a:off x="4705350" y="5749925"/>
            <a:ext cx="114301" cy="338138"/>
          </a:xfrm>
          <a:prstGeom prst="line">
            <a:avLst/>
          </a:prstGeom>
          <a:ln>
            <a:solidFill>
              <a:srgbClr val="800080"/>
            </a:solidFill>
            <a:tailEnd type="triangle"/>
          </a:ln>
        </p:spPr>
        <p:txBody>
          <a:bodyPr lIns="45719" rIns="45719"/>
          <a:lstStyle/>
          <a:p>
            <a:endParaRPr/>
          </a:p>
        </p:txBody>
      </p:sp>
      <p:sp>
        <p:nvSpPr>
          <p:cNvPr id="134" name="Line"/>
          <p:cNvSpPr/>
          <p:nvPr/>
        </p:nvSpPr>
        <p:spPr>
          <a:xfrm flipH="1">
            <a:off x="3438524" y="5091112"/>
            <a:ext cx="2228852" cy="395288"/>
          </a:xfrm>
          <a:prstGeom prst="line">
            <a:avLst/>
          </a:prstGeom>
          <a:ln>
            <a:solidFill>
              <a:srgbClr val="00B050"/>
            </a:solidFill>
            <a:tailEnd type="triangle"/>
          </a:ln>
        </p:spPr>
        <p:txBody>
          <a:bodyPr lIns="45719" rIns="45719"/>
          <a:lstStyle/>
          <a:p>
            <a:endParaRPr/>
          </a:p>
        </p:txBody>
      </p:sp>
      <p:sp>
        <p:nvSpPr>
          <p:cNvPr id="135" name="Line"/>
          <p:cNvSpPr/>
          <p:nvPr/>
        </p:nvSpPr>
        <p:spPr>
          <a:xfrm>
            <a:off x="5667375" y="5091112"/>
            <a:ext cx="1352550" cy="395289"/>
          </a:xfrm>
          <a:prstGeom prst="line">
            <a:avLst/>
          </a:prstGeom>
          <a:ln>
            <a:solidFill>
              <a:srgbClr val="00B050"/>
            </a:solidFill>
            <a:tailEnd type="triangle"/>
          </a:ln>
        </p:spPr>
        <p:txBody>
          <a:bodyPr lIns="45719" rIns="45719"/>
          <a:lstStyle/>
          <a:p>
            <a:endParaRPr/>
          </a:p>
        </p:txBody>
      </p:sp>
      <p:sp>
        <p:nvSpPr>
          <p:cNvPr id="136" name="Line"/>
          <p:cNvSpPr/>
          <p:nvPr/>
        </p:nvSpPr>
        <p:spPr>
          <a:xfrm flipH="1">
            <a:off x="5276849" y="5091112"/>
            <a:ext cx="390526" cy="395289"/>
          </a:xfrm>
          <a:prstGeom prst="line">
            <a:avLst/>
          </a:prstGeom>
          <a:ln>
            <a:solidFill>
              <a:srgbClr val="00B050"/>
            </a:solidFill>
            <a:tailEnd type="triangle"/>
          </a:ln>
        </p:spPr>
        <p:txBody>
          <a:bodyPr lIns="45719" rIns="45719"/>
          <a:lstStyle/>
          <a:p>
            <a:endParaRPr/>
          </a:p>
        </p:txBody>
      </p:sp>
      <p:sp>
        <p:nvSpPr>
          <p:cNvPr id="137" name="Line"/>
          <p:cNvSpPr/>
          <p:nvPr/>
        </p:nvSpPr>
        <p:spPr>
          <a:xfrm>
            <a:off x="8067675" y="4838700"/>
            <a:ext cx="161926" cy="647700"/>
          </a:xfrm>
          <a:prstGeom prst="line">
            <a:avLst/>
          </a:prstGeom>
          <a:ln>
            <a:solidFill>
              <a:srgbClr val="FE952D"/>
            </a:solidFill>
            <a:tailEnd type="triangle"/>
          </a:ln>
        </p:spPr>
        <p:txBody>
          <a:bodyPr lIns="45719" rIns="45719"/>
          <a:lstStyle/>
          <a:p>
            <a:endParaRPr/>
          </a:p>
        </p:txBody>
      </p:sp>
      <p:sp>
        <p:nvSpPr>
          <p:cNvPr id="138" name="n-1"/>
          <p:cNvSpPr txBox="1"/>
          <p:nvPr/>
        </p:nvSpPr>
        <p:spPr>
          <a:xfrm>
            <a:off x="7818705" y="4554537"/>
            <a:ext cx="49794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n-1</a:t>
            </a:r>
          </a:p>
        </p:txBody>
      </p:sp>
      <p:sp>
        <p:nvSpPr>
          <p:cNvPr id="139" name="Frequency of response"/>
          <p:cNvSpPr txBox="1"/>
          <p:nvPr/>
        </p:nvSpPr>
        <p:spPr>
          <a:xfrm>
            <a:off x="3466971" y="6110287"/>
            <a:ext cx="2705359"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Frequency of response</a:t>
            </a:r>
          </a:p>
        </p:txBody>
      </p:sp>
      <p:sp>
        <p:nvSpPr>
          <p:cNvPr id="140" name="Actual response"/>
          <p:cNvSpPr txBox="1"/>
          <p:nvPr/>
        </p:nvSpPr>
        <p:spPr>
          <a:xfrm>
            <a:off x="4741181" y="4721225"/>
            <a:ext cx="1928588" cy="3708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Actual response</a:t>
            </a:r>
          </a:p>
        </p:txBody>
      </p:sp>
      <p:sp>
        <p:nvSpPr>
          <p:cNvPr id="141" name="Mean"/>
          <p:cNvSpPr txBox="1"/>
          <p:nvPr/>
        </p:nvSpPr>
        <p:spPr>
          <a:xfrm>
            <a:off x="1146690" y="4706937"/>
            <a:ext cx="714932"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Mean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11</a:t>
            </a:fld>
            <a:endParaRPr/>
          </a:p>
        </p:txBody>
      </p:sp>
      <p:sp>
        <p:nvSpPr>
          <p:cNvPr id="144" name="1) Statistics Associated with Frequency Distribution: Measures of Variability"/>
          <p:cNvSpPr txBox="1">
            <a:spLocks noGrp="1"/>
          </p:cNvSpPr>
          <p:nvPr>
            <p:ph type="title" idx="4294967295"/>
          </p:nvPr>
        </p:nvSpPr>
        <p:spPr>
          <a:xfrm>
            <a:off x="522287" y="22224"/>
            <a:ext cx="8181976" cy="1143002"/>
          </a:xfrm>
          <a:prstGeom prst="rect">
            <a:avLst/>
          </a:prstGeom>
        </p:spPr>
        <p:txBody>
          <a:bodyPr anchor="t">
            <a:normAutofit/>
          </a:bodyPr>
          <a:lstStyle>
            <a:lvl1pPr>
              <a:defRPr b="1">
                <a:solidFill>
                  <a:srgbClr val="E57300"/>
                </a:solidFill>
              </a:defRPr>
            </a:lvl1pPr>
          </a:lstStyle>
          <a:p>
            <a:r>
              <a:t>1) Statistics Associated with Frequency Distribution: Measures of Variability</a:t>
            </a:r>
          </a:p>
        </p:txBody>
      </p:sp>
      <p:pic>
        <p:nvPicPr>
          <p:cNvPr id="145" name="image.png" descr="image.png"/>
          <p:cNvPicPr>
            <a:picLocks noChangeAspect="1"/>
          </p:cNvPicPr>
          <p:nvPr/>
        </p:nvPicPr>
        <p:blipFill>
          <a:blip r:embed="rId2">
            <a:extLst/>
          </a:blip>
          <a:stretch>
            <a:fillRect/>
          </a:stretch>
        </p:blipFill>
        <p:spPr>
          <a:xfrm>
            <a:off x="4838700" y="2667000"/>
            <a:ext cx="3333750" cy="3286125"/>
          </a:xfrm>
          <a:prstGeom prst="rect">
            <a:avLst/>
          </a:prstGeom>
          <a:ln w="12700">
            <a:miter lim="400000"/>
          </a:ln>
        </p:spPr>
      </p:pic>
      <p:pic>
        <p:nvPicPr>
          <p:cNvPr id="146" name="image.png" descr="image.png"/>
          <p:cNvPicPr>
            <a:picLocks noChangeAspect="1"/>
          </p:cNvPicPr>
          <p:nvPr/>
        </p:nvPicPr>
        <p:blipFill>
          <a:blip r:embed="rId3">
            <a:extLst/>
          </a:blip>
          <a:stretch>
            <a:fillRect/>
          </a:stretch>
        </p:blipFill>
        <p:spPr>
          <a:xfrm>
            <a:off x="871537" y="2700337"/>
            <a:ext cx="3076576" cy="3219451"/>
          </a:xfrm>
          <a:prstGeom prst="rect">
            <a:avLst/>
          </a:prstGeom>
          <a:ln w="12700">
            <a:miter lim="400000"/>
          </a:ln>
        </p:spPr>
      </p:pic>
      <p:sp>
        <p:nvSpPr>
          <p:cNvPr id="147" name="Line"/>
          <p:cNvSpPr/>
          <p:nvPr/>
        </p:nvSpPr>
        <p:spPr>
          <a:xfrm flipH="1">
            <a:off x="1539875" y="1998662"/>
            <a:ext cx="241300" cy="736601"/>
          </a:xfrm>
          <a:prstGeom prst="line">
            <a:avLst/>
          </a:prstGeom>
          <a:ln>
            <a:solidFill>
              <a:srgbClr val="800080"/>
            </a:solidFill>
            <a:tailEnd type="triangle"/>
          </a:ln>
        </p:spPr>
        <p:txBody>
          <a:bodyPr lIns="45719" rIns="45719"/>
          <a:lstStyle/>
          <a:p>
            <a:endParaRPr/>
          </a:p>
        </p:txBody>
      </p:sp>
      <p:sp>
        <p:nvSpPr>
          <p:cNvPr id="148" name="Line"/>
          <p:cNvSpPr/>
          <p:nvPr/>
        </p:nvSpPr>
        <p:spPr>
          <a:xfrm>
            <a:off x="6094412" y="1998662"/>
            <a:ext cx="141288" cy="736601"/>
          </a:xfrm>
          <a:prstGeom prst="line">
            <a:avLst/>
          </a:prstGeom>
          <a:ln>
            <a:solidFill>
              <a:srgbClr val="800080"/>
            </a:solidFill>
            <a:tailEnd type="triangle"/>
          </a:ln>
        </p:spPr>
        <p:txBody>
          <a:bodyPr lIns="45719" rIns="45719"/>
          <a:lstStyle/>
          <a:p>
            <a:endParaRPr/>
          </a:p>
        </p:txBody>
      </p:sp>
      <p:sp>
        <p:nvSpPr>
          <p:cNvPr id="149" name="Easy Method"/>
          <p:cNvSpPr txBox="1"/>
          <p:nvPr/>
        </p:nvSpPr>
        <p:spPr>
          <a:xfrm>
            <a:off x="1434202" y="1628775"/>
            <a:ext cx="1565484" cy="3708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Easy Method</a:t>
            </a:r>
          </a:p>
        </p:txBody>
      </p:sp>
      <p:sp>
        <p:nvSpPr>
          <p:cNvPr id="150" name="Difficult Method"/>
          <p:cNvSpPr txBox="1"/>
          <p:nvPr/>
        </p:nvSpPr>
        <p:spPr>
          <a:xfrm>
            <a:off x="5282413" y="1625600"/>
            <a:ext cx="1908161" cy="3708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Difficult Method</a:t>
            </a:r>
          </a:p>
        </p:txBody>
      </p:sp>
      <p:sp>
        <p:nvSpPr>
          <p:cNvPr id="151" name="How do we calculate variance in Excel?"/>
          <p:cNvSpPr txBox="1"/>
          <p:nvPr/>
        </p:nvSpPr>
        <p:spPr>
          <a:xfrm>
            <a:off x="823912" y="944562"/>
            <a:ext cx="7348538" cy="523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800" b="0"/>
            </a:lvl1pPr>
          </a:lstStyle>
          <a:p>
            <a:r>
              <a:t>How do we calculate variance in Excel?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500" fill="hold"/>
                                        <p:tgtEl>
                                          <p:spTgt spid="144"/>
                                        </p:tgtEl>
                                        <p:attrNameLst>
                                          <p:attrName>ppt_x</p:attrName>
                                        </p:attrNameLst>
                                      </p:cBhvr>
                                      <p:tavLst>
                                        <p:tav tm="0">
                                          <p:val>
                                            <p:strVal val="0-#ppt_w/2"/>
                                          </p:val>
                                        </p:tav>
                                        <p:tav tm="100000">
                                          <p:val>
                                            <p:strVal val="#ppt_x"/>
                                          </p:val>
                                        </p:tav>
                                      </p:tavLst>
                                    </p:anim>
                                    <p:anim calcmode="lin" valueType="num">
                                      <p:cBhvr>
                                        <p:cTn id="8"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12</a:t>
            </a:fld>
            <a:endParaRPr/>
          </a:p>
        </p:txBody>
      </p:sp>
      <p:sp>
        <p:nvSpPr>
          <p:cNvPr id="154" name="1) Statistics Associated with Frequency Distribution: Measures of Variability"/>
          <p:cNvSpPr txBox="1">
            <a:spLocks noGrp="1"/>
          </p:cNvSpPr>
          <p:nvPr>
            <p:ph type="title" idx="4294967295"/>
          </p:nvPr>
        </p:nvSpPr>
        <p:spPr>
          <a:xfrm>
            <a:off x="522287" y="22224"/>
            <a:ext cx="8181976" cy="1143002"/>
          </a:xfrm>
          <a:prstGeom prst="rect">
            <a:avLst/>
          </a:prstGeom>
        </p:spPr>
        <p:txBody>
          <a:bodyPr anchor="t">
            <a:normAutofit/>
          </a:bodyPr>
          <a:lstStyle>
            <a:lvl1pPr>
              <a:defRPr b="1">
                <a:solidFill>
                  <a:srgbClr val="E57300"/>
                </a:solidFill>
              </a:defRPr>
            </a:lvl1pPr>
          </a:lstStyle>
          <a:p>
            <a:r>
              <a:t>1) Statistics Associated with Frequency Distribution: Measures of Variability</a:t>
            </a:r>
          </a:p>
        </p:txBody>
      </p:sp>
      <p:sp>
        <p:nvSpPr>
          <p:cNvPr id="155" name="The standard deviation is the square root of the variance. How do we calculate variance in Excel?"/>
          <p:cNvSpPr txBox="1">
            <a:spLocks noGrp="1"/>
          </p:cNvSpPr>
          <p:nvPr>
            <p:ph type="body" idx="4294967295"/>
          </p:nvPr>
        </p:nvSpPr>
        <p:spPr>
          <a:xfrm>
            <a:off x="231775" y="1019175"/>
            <a:ext cx="8686800" cy="4064000"/>
          </a:xfrm>
          <a:prstGeom prst="rect">
            <a:avLst/>
          </a:prstGeom>
        </p:spPr>
        <p:txBody>
          <a:bodyPr>
            <a:normAutofit/>
          </a:bodyPr>
          <a:lstStyle/>
          <a:p>
            <a:pPr>
              <a:buClr>
                <a:srgbClr val="CC0000"/>
              </a:buClr>
              <a:buSzPct val="70000"/>
              <a:defRPr>
                <a:solidFill>
                  <a:srgbClr val="994D00"/>
                </a:solidFill>
              </a:defRPr>
            </a:pPr>
            <a:r>
              <a:t>The</a:t>
            </a:r>
            <a:r>
              <a:rPr>
                <a:solidFill>
                  <a:srgbClr val="CC0000"/>
                </a:solidFill>
              </a:rPr>
              <a:t> </a:t>
            </a:r>
            <a:r>
              <a:rPr b="1">
                <a:solidFill>
                  <a:srgbClr val="800080"/>
                </a:solidFill>
              </a:rPr>
              <a:t>standard deviation</a:t>
            </a:r>
            <a:r>
              <a:t> is the square root of the variance. </a:t>
            </a:r>
            <a:r>
              <a:rPr b="1">
                <a:solidFill>
                  <a:srgbClr val="000000"/>
                </a:solidFill>
              </a:rPr>
              <a:t>How do we calculate variance in Excel?</a:t>
            </a:r>
          </a:p>
        </p:txBody>
      </p:sp>
      <p:pic>
        <p:nvPicPr>
          <p:cNvPr id="156" name="image.png" descr="image.png"/>
          <p:cNvPicPr>
            <a:picLocks noChangeAspect="1"/>
          </p:cNvPicPr>
          <p:nvPr/>
        </p:nvPicPr>
        <p:blipFill>
          <a:blip r:embed="rId2">
            <a:extLst/>
          </a:blip>
          <a:stretch>
            <a:fillRect/>
          </a:stretch>
        </p:blipFill>
        <p:spPr>
          <a:xfrm>
            <a:off x="4833937" y="2971800"/>
            <a:ext cx="3667126" cy="3267075"/>
          </a:xfrm>
          <a:prstGeom prst="rect">
            <a:avLst/>
          </a:prstGeom>
          <a:ln w="12700">
            <a:miter lim="400000"/>
          </a:ln>
        </p:spPr>
      </p:pic>
      <p:pic>
        <p:nvPicPr>
          <p:cNvPr id="157" name="image.png" descr="image.png"/>
          <p:cNvPicPr>
            <a:picLocks noChangeAspect="1"/>
          </p:cNvPicPr>
          <p:nvPr/>
        </p:nvPicPr>
        <p:blipFill>
          <a:blip r:embed="rId3">
            <a:extLst/>
          </a:blip>
          <a:stretch>
            <a:fillRect/>
          </a:stretch>
        </p:blipFill>
        <p:spPr>
          <a:xfrm>
            <a:off x="747712" y="3019425"/>
            <a:ext cx="2981326" cy="3219450"/>
          </a:xfrm>
          <a:prstGeom prst="rect">
            <a:avLst/>
          </a:prstGeom>
          <a:ln w="12700">
            <a:miter lim="400000"/>
          </a:ln>
        </p:spPr>
      </p:pic>
      <p:sp>
        <p:nvSpPr>
          <p:cNvPr id="158" name="Line"/>
          <p:cNvSpPr/>
          <p:nvPr/>
        </p:nvSpPr>
        <p:spPr>
          <a:xfrm flipH="1">
            <a:off x="1682749" y="2522537"/>
            <a:ext cx="120651" cy="449263"/>
          </a:xfrm>
          <a:prstGeom prst="line">
            <a:avLst/>
          </a:prstGeom>
          <a:ln>
            <a:solidFill>
              <a:srgbClr val="800080"/>
            </a:solidFill>
            <a:tailEnd type="triangle"/>
          </a:ln>
        </p:spPr>
        <p:txBody>
          <a:bodyPr lIns="45719" rIns="45719"/>
          <a:lstStyle/>
          <a:p>
            <a:endParaRPr/>
          </a:p>
        </p:txBody>
      </p:sp>
      <p:sp>
        <p:nvSpPr>
          <p:cNvPr id="159" name="Line"/>
          <p:cNvSpPr/>
          <p:nvPr/>
        </p:nvSpPr>
        <p:spPr>
          <a:xfrm>
            <a:off x="6094412" y="2574924"/>
            <a:ext cx="71439" cy="368302"/>
          </a:xfrm>
          <a:prstGeom prst="line">
            <a:avLst/>
          </a:prstGeom>
          <a:ln>
            <a:solidFill>
              <a:srgbClr val="800080"/>
            </a:solidFill>
            <a:tailEnd type="triangle"/>
          </a:ln>
        </p:spPr>
        <p:txBody>
          <a:bodyPr lIns="45719" rIns="45719"/>
          <a:lstStyle/>
          <a:p>
            <a:endParaRPr/>
          </a:p>
        </p:txBody>
      </p:sp>
      <p:sp>
        <p:nvSpPr>
          <p:cNvPr id="160" name="Easy Method"/>
          <p:cNvSpPr txBox="1"/>
          <p:nvPr/>
        </p:nvSpPr>
        <p:spPr>
          <a:xfrm>
            <a:off x="1434202" y="2205037"/>
            <a:ext cx="1565484"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Easy Method</a:t>
            </a:r>
          </a:p>
        </p:txBody>
      </p:sp>
      <p:sp>
        <p:nvSpPr>
          <p:cNvPr id="161" name="Difficult Method"/>
          <p:cNvSpPr txBox="1"/>
          <p:nvPr/>
        </p:nvSpPr>
        <p:spPr>
          <a:xfrm>
            <a:off x="5282413" y="2201862"/>
            <a:ext cx="1908161"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800" b="0"/>
            </a:lvl1pPr>
          </a:lstStyle>
          <a:p>
            <a:r>
              <a:t>Difficult Method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54"/>
                                        </p:tgtEl>
                                        <p:attrNameLst>
                                          <p:attrName>style.visibility</p:attrName>
                                        </p:attrNameLst>
                                      </p:cBhvr>
                                      <p:to>
                                        <p:strVal val="visible"/>
                                      </p:to>
                                    </p:set>
                                    <p:anim calcmode="lin" valueType="num">
                                      <p:cBhvr>
                                        <p:cTn id="7" dur="500" fill="hold"/>
                                        <p:tgtEl>
                                          <p:spTgt spid="154"/>
                                        </p:tgtEl>
                                        <p:attrNameLst>
                                          <p:attrName>ppt_x</p:attrName>
                                        </p:attrNameLst>
                                      </p:cBhvr>
                                      <p:tavLst>
                                        <p:tav tm="0">
                                          <p:val>
                                            <p:strVal val="0-#ppt_w/2"/>
                                          </p:val>
                                        </p:tav>
                                        <p:tav tm="100000">
                                          <p:val>
                                            <p:strVal val="#ppt_x"/>
                                          </p:val>
                                        </p:tav>
                                      </p:tavLst>
                                    </p:anim>
                                    <p:anim calcmode="lin" valueType="num">
                                      <p:cBhvr>
                                        <p:cTn id="8" dur="500" fill="hold"/>
                                        <p:tgtEl>
                                          <p:spTgt spid="1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55"/>
                                        </p:tgtEl>
                                        <p:attrNameLst>
                                          <p:attrName>style.visibility</p:attrName>
                                        </p:attrNameLst>
                                      </p:cBhvr>
                                      <p:to>
                                        <p:strVal val="visible"/>
                                      </p:to>
                                    </p:set>
                                    <p:anim calcmode="lin" valueType="num">
                                      <p:cBhvr>
                                        <p:cTn id="12" dur="500" fill="hold"/>
                                        <p:tgtEl>
                                          <p:spTgt spid="155"/>
                                        </p:tgtEl>
                                        <p:attrNameLst>
                                          <p:attrName>ppt_x</p:attrName>
                                        </p:attrNameLst>
                                      </p:cBhvr>
                                      <p:tavLst>
                                        <p:tav tm="0">
                                          <p:val>
                                            <p:strVal val="0-#ppt_w/2"/>
                                          </p:val>
                                        </p:tav>
                                        <p:tav tm="100000">
                                          <p:val>
                                            <p:strVal val="#ppt_x"/>
                                          </p:val>
                                        </p:tav>
                                      </p:tavLst>
                                    </p:anim>
                                    <p:anim calcmode="lin" valueType="num">
                                      <p:cBhvr>
                                        <p:cTn id="13" dur="5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dvAuto="0"/>
      <p:bldP spid="15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13</a:t>
            </a:fld>
            <a:endParaRPr/>
          </a:p>
        </p:txBody>
      </p:sp>
      <p:sp>
        <p:nvSpPr>
          <p:cNvPr id="164" name="1) Statistics Associated with Frequency Distribution: Measures of Variability"/>
          <p:cNvSpPr txBox="1">
            <a:spLocks noGrp="1"/>
          </p:cNvSpPr>
          <p:nvPr>
            <p:ph type="title" idx="4294967295"/>
          </p:nvPr>
        </p:nvSpPr>
        <p:spPr>
          <a:xfrm>
            <a:off x="522287" y="22224"/>
            <a:ext cx="8181976" cy="1143002"/>
          </a:xfrm>
          <a:prstGeom prst="rect">
            <a:avLst/>
          </a:prstGeom>
        </p:spPr>
        <p:txBody>
          <a:bodyPr anchor="t">
            <a:normAutofit/>
          </a:bodyPr>
          <a:lstStyle>
            <a:lvl1pPr>
              <a:defRPr b="1">
                <a:solidFill>
                  <a:srgbClr val="E57300"/>
                </a:solidFill>
              </a:defRPr>
            </a:lvl1pPr>
          </a:lstStyle>
          <a:p>
            <a:r>
              <a:t>1) Statistics Associated with Frequency Distribution: Measures of Variability</a:t>
            </a:r>
          </a:p>
        </p:txBody>
      </p:sp>
      <p:sp>
        <p:nvSpPr>
          <p:cNvPr id="165" name="How to interpret standard deviation  and variance:…"/>
          <p:cNvSpPr txBox="1">
            <a:spLocks noGrp="1"/>
          </p:cNvSpPr>
          <p:nvPr>
            <p:ph type="body" sz="half" idx="4294967295"/>
          </p:nvPr>
        </p:nvSpPr>
        <p:spPr>
          <a:xfrm>
            <a:off x="231775" y="1019175"/>
            <a:ext cx="3530600" cy="4064000"/>
          </a:xfrm>
          <a:prstGeom prst="rect">
            <a:avLst/>
          </a:prstGeom>
        </p:spPr>
        <p:txBody>
          <a:bodyPr>
            <a:normAutofit/>
          </a:bodyPr>
          <a:lstStyle/>
          <a:p>
            <a:pPr marL="325754" indent="-325754" defTabSz="868680">
              <a:buClr>
                <a:srgbClr val="CC0000"/>
              </a:buClr>
              <a:buSzPct val="70000"/>
              <a:defRPr sz="2280">
                <a:solidFill>
                  <a:srgbClr val="994D00"/>
                </a:solidFill>
              </a:defRPr>
            </a:pPr>
            <a:r>
              <a:t>How to interpret</a:t>
            </a:r>
            <a:r>
              <a:rPr>
                <a:solidFill>
                  <a:srgbClr val="CC0000"/>
                </a:solidFill>
              </a:rPr>
              <a:t> </a:t>
            </a:r>
            <a:r>
              <a:rPr b="1">
                <a:solidFill>
                  <a:srgbClr val="800080"/>
                </a:solidFill>
              </a:rPr>
              <a:t>standard deviation</a:t>
            </a:r>
            <a:r>
              <a:t>  and </a:t>
            </a:r>
            <a:r>
              <a:rPr b="1">
                <a:solidFill>
                  <a:srgbClr val="800080"/>
                </a:solidFill>
              </a:rPr>
              <a:t>variance</a:t>
            </a:r>
            <a:r>
              <a:t>:</a:t>
            </a:r>
          </a:p>
          <a:p>
            <a:pPr marL="705802" lvl="1" indent="-271462" defTabSz="868680">
              <a:spcBef>
                <a:spcPts val="0"/>
              </a:spcBef>
              <a:buClr>
                <a:srgbClr val="CC0000"/>
              </a:buClr>
              <a:buSzPct val="70000"/>
              <a:defRPr sz="1900">
                <a:solidFill>
                  <a:srgbClr val="994D00"/>
                </a:solidFill>
              </a:defRPr>
            </a:pPr>
            <a:r>
              <a:t>When the data points are scattered, the variance and standard deviation are large.</a:t>
            </a:r>
          </a:p>
          <a:p>
            <a:pPr marL="705802" lvl="1" indent="-271462" defTabSz="868680">
              <a:spcBef>
                <a:spcPts val="0"/>
              </a:spcBef>
              <a:buClr>
                <a:srgbClr val="CC0000"/>
              </a:buClr>
              <a:buSzPct val="70000"/>
              <a:defRPr sz="1900">
                <a:solidFill>
                  <a:srgbClr val="994D00"/>
                </a:solidFill>
              </a:defRPr>
            </a:pPr>
            <a:r>
              <a:t>When the data points are clustered around the mean, the variance and standard deviation are small.</a:t>
            </a:r>
          </a:p>
        </p:txBody>
      </p:sp>
      <p:pic>
        <p:nvPicPr>
          <p:cNvPr id="166" name="image.png" descr="image.png"/>
          <p:cNvPicPr>
            <a:picLocks noChangeAspect="1"/>
          </p:cNvPicPr>
          <p:nvPr/>
        </p:nvPicPr>
        <p:blipFill>
          <a:blip r:embed="rId2">
            <a:extLst/>
          </a:blip>
          <a:stretch>
            <a:fillRect/>
          </a:stretch>
        </p:blipFill>
        <p:spPr>
          <a:xfrm>
            <a:off x="3771900" y="3786187"/>
            <a:ext cx="1527175" cy="2690813"/>
          </a:xfrm>
          <a:prstGeom prst="rect">
            <a:avLst/>
          </a:prstGeom>
          <a:ln w="12700">
            <a:miter lim="400000"/>
          </a:ln>
        </p:spPr>
      </p:pic>
      <p:pic>
        <p:nvPicPr>
          <p:cNvPr id="167" name="image.png" descr="image.png"/>
          <p:cNvPicPr>
            <a:picLocks noChangeAspect="1"/>
          </p:cNvPicPr>
          <p:nvPr/>
        </p:nvPicPr>
        <p:blipFill>
          <a:blip r:embed="rId3">
            <a:extLst/>
          </a:blip>
          <a:stretch>
            <a:fillRect/>
          </a:stretch>
        </p:blipFill>
        <p:spPr>
          <a:xfrm>
            <a:off x="5467350" y="966787"/>
            <a:ext cx="3238500" cy="2286001"/>
          </a:xfrm>
          <a:prstGeom prst="rect">
            <a:avLst/>
          </a:prstGeom>
          <a:ln w="12700">
            <a:miter lim="400000"/>
          </a:ln>
        </p:spPr>
      </p:pic>
      <p:pic>
        <p:nvPicPr>
          <p:cNvPr id="168" name="image.png" descr="image.png"/>
          <p:cNvPicPr>
            <a:picLocks noChangeAspect="1"/>
          </p:cNvPicPr>
          <p:nvPr/>
        </p:nvPicPr>
        <p:blipFill>
          <a:blip r:embed="rId4">
            <a:extLst/>
          </a:blip>
          <a:stretch>
            <a:fillRect/>
          </a:stretch>
        </p:blipFill>
        <p:spPr>
          <a:xfrm>
            <a:off x="5486400" y="4095750"/>
            <a:ext cx="3219450" cy="2219325"/>
          </a:xfrm>
          <a:prstGeom prst="rect">
            <a:avLst/>
          </a:prstGeom>
          <a:ln w="12700">
            <a:miter lim="400000"/>
          </a:ln>
        </p:spPr>
      </p:pic>
      <p:pic>
        <p:nvPicPr>
          <p:cNvPr id="169" name="image.png" descr="image.png"/>
          <p:cNvPicPr>
            <a:picLocks noChangeAspect="1"/>
          </p:cNvPicPr>
          <p:nvPr/>
        </p:nvPicPr>
        <p:blipFill>
          <a:blip r:embed="rId5">
            <a:extLst/>
          </a:blip>
          <a:stretch>
            <a:fillRect/>
          </a:stretch>
        </p:blipFill>
        <p:spPr>
          <a:xfrm>
            <a:off x="3757612" y="928687"/>
            <a:ext cx="1541463" cy="26955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64"/>
                                        </p:tgtEl>
                                        <p:attrNameLst>
                                          <p:attrName>style.visibility</p:attrName>
                                        </p:attrNameLst>
                                      </p:cBhvr>
                                      <p:to>
                                        <p:strVal val="visible"/>
                                      </p:to>
                                    </p:set>
                                    <p:anim calcmode="lin" valueType="num">
                                      <p:cBhvr>
                                        <p:cTn id="7" dur="500" fill="hold"/>
                                        <p:tgtEl>
                                          <p:spTgt spid="164"/>
                                        </p:tgtEl>
                                        <p:attrNameLst>
                                          <p:attrName>ppt_x</p:attrName>
                                        </p:attrNameLst>
                                      </p:cBhvr>
                                      <p:tavLst>
                                        <p:tav tm="0">
                                          <p:val>
                                            <p:strVal val="0-#ppt_w/2"/>
                                          </p:val>
                                        </p:tav>
                                        <p:tav tm="100000">
                                          <p:val>
                                            <p:strVal val="#ppt_x"/>
                                          </p:val>
                                        </p:tav>
                                      </p:tavLst>
                                    </p:anim>
                                    <p:anim calcmode="lin" valueType="num">
                                      <p:cBhvr>
                                        <p:cTn id="8" dur="500" fill="hold"/>
                                        <p:tgtEl>
                                          <p:spTgt spid="1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65"/>
                                        </p:tgtEl>
                                        <p:attrNameLst>
                                          <p:attrName>style.visibility</p:attrName>
                                        </p:attrNameLst>
                                      </p:cBhvr>
                                      <p:to>
                                        <p:strVal val="visible"/>
                                      </p:to>
                                    </p:set>
                                    <p:anim calcmode="lin" valueType="num">
                                      <p:cBhvr>
                                        <p:cTn id="12" dur="500" fill="hold"/>
                                        <p:tgtEl>
                                          <p:spTgt spid="165"/>
                                        </p:tgtEl>
                                        <p:attrNameLst>
                                          <p:attrName>ppt_x</p:attrName>
                                        </p:attrNameLst>
                                      </p:cBhvr>
                                      <p:tavLst>
                                        <p:tav tm="0">
                                          <p:val>
                                            <p:strVal val="0-#ppt_w/2"/>
                                          </p:val>
                                        </p:tav>
                                        <p:tav tm="100000">
                                          <p:val>
                                            <p:strVal val="#ppt_x"/>
                                          </p:val>
                                        </p:tav>
                                      </p:tavLst>
                                    </p:anim>
                                    <p:anim calcmode="lin" valueType="num">
                                      <p:cBhvr>
                                        <p:cTn id="13" dur="5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advAuto="0"/>
      <p:bldP spid="16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14</a:t>
            </a:fld>
            <a:endParaRPr/>
          </a:p>
        </p:txBody>
      </p:sp>
      <p:sp>
        <p:nvSpPr>
          <p:cNvPr id="172" name="1) Statistics Associated with Frequency Distribution: Measures of Shape"/>
          <p:cNvSpPr txBox="1">
            <a:spLocks noGrp="1"/>
          </p:cNvSpPr>
          <p:nvPr>
            <p:ph type="title" idx="4294967295"/>
          </p:nvPr>
        </p:nvSpPr>
        <p:spPr>
          <a:xfrm>
            <a:off x="304800" y="0"/>
            <a:ext cx="7848600" cy="1066800"/>
          </a:xfrm>
          <a:prstGeom prst="rect">
            <a:avLst/>
          </a:prstGeom>
        </p:spPr>
        <p:txBody>
          <a:bodyPr anchor="t">
            <a:normAutofit/>
          </a:bodyPr>
          <a:lstStyle>
            <a:lvl1pPr>
              <a:defRPr b="1">
                <a:solidFill>
                  <a:srgbClr val="E57300"/>
                </a:solidFill>
              </a:defRPr>
            </a:lvl1pPr>
          </a:lstStyle>
          <a:p>
            <a:r>
              <a:t>1) Statistics Associated with Frequency Distribution: Measures of Shape</a:t>
            </a:r>
          </a:p>
        </p:txBody>
      </p:sp>
      <p:sp>
        <p:nvSpPr>
          <p:cNvPr id="173" name="Skewness. The tendency of the deviations from the mean to be larger in one direction than in the other.…"/>
          <p:cNvSpPr txBox="1">
            <a:spLocks noGrp="1"/>
          </p:cNvSpPr>
          <p:nvPr>
            <p:ph type="body" idx="4294967295"/>
          </p:nvPr>
        </p:nvSpPr>
        <p:spPr>
          <a:xfrm>
            <a:off x="304800" y="1208087"/>
            <a:ext cx="8610600" cy="4191001"/>
          </a:xfrm>
          <a:prstGeom prst="rect">
            <a:avLst/>
          </a:prstGeom>
        </p:spPr>
        <p:txBody>
          <a:bodyPr>
            <a:normAutofit/>
          </a:bodyPr>
          <a:lstStyle/>
          <a:p>
            <a:pPr marL="312039" indent="-312039" defTabSz="832104">
              <a:lnSpc>
                <a:spcPct val="110000"/>
              </a:lnSpc>
              <a:buClr>
                <a:srgbClr val="CC0000"/>
              </a:buClr>
              <a:defRPr sz="2184" b="1">
                <a:solidFill>
                  <a:srgbClr val="800080"/>
                </a:solidFill>
              </a:defRPr>
            </a:pPr>
            <a:r>
              <a:t>Skewness.</a:t>
            </a:r>
            <a:r>
              <a:rPr>
                <a:solidFill>
                  <a:srgbClr val="CC0000"/>
                </a:solidFill>
              </a:rPr>
              <a:t> </a:t>
            </a:r>
            <a:r>
              <a:rPr b="0">
                <a:solidFill>
                  <a:srgbClr val="994D00"/>
                </a:solidFill>
              </a:rPr>
              <a:t>The tendency of the deviations from the mean to be larger in one direction than in the other.  </a:t>
            </a:r>
            <a:endParaRPr>
              <a:solidFill>
                <a:srgbClr val="994D00"/>
              </a:solidFill>
            </a:endParaRPr>
          </a:p>
          <a:p>
            <a:pPr marL="676084" lvl="1" indent="-260032" defTabSz="832104">
              <a:lnSpc>
                <a:spcPct val="110000"/>
              </a:lnSpc>
              <a:spcBef>
                <a:spcPts val="0"/>
              </a:spcBef>
              <a:buClr>
                <a:srgbClr val="CC0000"/>
              </a:buClr>
              <a:defRPr sz="1820">
                <a:solidFill>
                  <a:srgbClr val="994D00"/>
                </a:solidFill>
              </a:defRPr>
            </a:pPr>
            <a:r>
              <a:t>It can be thought of as the tendency for one tail of the distribution to be heavier than the other.</a:t>
            </a:r>
            <a:endParaRPr b="1"/>
          </a:p>
          <a:p>
            <a:pPr marL="312039" indent="-312039" defTabSz="832104">
              <a:lnSpc>
                <a:spcPct val="110000"/>
              </a:lnSpc>
              <a:spcBef>
                <a:spcPts val="1300"/>
              </a:spcBef>
              <a:buClr>
                <a:srgbClr val="CC0000"/>
              </a:buClr>
              <a:defRPr sz="2184" b="1">
                <a:solidFill>
                  <a:srgbClr val="800080"/>
                </a:solidFill>
              </a:defRPr>
            </a:pPr>
            <a:r>
              <a:t>Kurtosis</a:t>
            </a:r>
            <a:r>
              <a:rPr b="0">
                <a:solidFill>
                  <a:srgbClr val="CC0000"/>
                </a:solidFill>
              </a:rPr>
              <a:t> </a:t>
            </a:r>
            <a:r>
              <a:rPr b="0">
                <a:solidFill>
                  <a:srgbClr val="994D00"/>
                </a:solidFill>
              </a:rPr>
              <a:t>is a measure of the relative peakedness or flatness of the curve defined by the frequency distribution. </a:t>
            </a:r>
            <a:endParaRPr>
              <a:solidFill>
                <a:srgbClr val="994D00"/>
              </a:solidFill>
            </a:endParaRPr>
          </a:p>
          <a:p>
            <a:pPr marL="676084" lvl="1" indent="-260032" defTabSz="832104">
              <a:lnSpc>
                <a:spcPct val="110000"/>
              </a:lnSpc>
              <a:spcBef>
                <a:spcPts val="1000"/>
              </a:spcBef>
              <a:buClr>
                <a:srgbClr val="CC0000"/>
              </a:buClr>
              <a:defRPr sz="1820">
                <a:solidFill>
                  <a:srgbClr val="994D00"/>
                </a:solidFill>
              </a:defRPr>
            </a:pPr>
            <a:r>
              <a:t>If the kurtosis is positive, then the distribution is more peaked than a normal distribution.  </a:t>
            </a:r>
          </a:p>
          <a:p>
            <a:pPr marL="676084" lvl="1" indent="-260032" defTabSz="832104">
              <a:lnSpc>
                <a:spcPct val="110000"/>
              </a:lnSpc>
              <a:spcBef>
                <a:spcPts val="1000"/>
              </a:spcBef>
              <a:buClr>
                <a:srgbClr val="CC0000"/>
              </a:buClr>
              <a:defRPr sz="1820">
                <a:solidFill>
                  <a:srgbClr val="994D00"/>
                </a:solidFill>
              </a:defRPr>
            </a:pPr>
            <a:r>
              <a:t>A negative value means that the distribution is flatter than a normal distribution.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500" fill="hold"/>
                                        <p:tgtEl>
                                          <p:spTgt spid="172"/>
                                        </p:tgtEl>
                                        <p:attrNameLst>
                                          <p:attrName>ppt_x</p:attrName>
                                        </p:attrNameLst>
                                      </p:cBhvr>
                                      <p:tavLst>
                                        <p:tav tm="0">
                                          <p:val>
                                            <p:strVal val="0-#ppt_w/2"/>
                                          </p:val>
                                        </p:tav>
                                        <p:tav tm="100000">
                                          <p:val>
                                            <p:strVal val="#ppt_x"/>
                                          </p:val>
                                        </p:tav>
                                      </p:tavLst>
                                    </p:anim>
                                    <p:anim calcmode="lin" valueType="num">
                                      <p:cBhvr>
                                        <p:cTn id="8" dur="500" fill="hold"/>
                                        <p:tgtEl>
                                          <p:spTgt spid="1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73"/>
                                        </p:tgtEl>
                                        <p:attrNameLst>
                                          <p:attrName>style.visibility</p:attrName>
                                        </p:attrNameLst>
                                      </p:cBhvr>
                                      <p:to>
                                        <p:strVal val="visible"/>
                                      </p:to>
                                    </p:set>
                                    <p:anim calcmode="lin" valueType="num">
                                      <p:cBhvr>
                                        <p:cTn id="12" dur="500" fill="hold"/>
                                        <p:tgtEl>
                                          <p:spTgt spid="173"/>
                                        </p:tgtEl>
                                        <p:attrNameLst>
                                          <p:attrName>ppt_x</p:attrName>
                                        </p:attrNameLst>
                                      </p:cBhvr>
                                      <p:tavLst>
                                        <p:tav tm="0">
                                          <p:val>
                                            <p:strVal val="0-#ppt_w/2"/>
                                          </p:val>
                                        </p:tav>
                                        <p:tav tm="100000">
                                          <p:val>
                                            <p:strVal val="#ppt_x"/>
                                          </p:val>
                                        </p:tav>
                                      </p:tavLst>
                                    </p:anim>
                                    <p:anim calcmode="lin" valueType="num">
                                      <p:cBhvr>
                                        <p:cTn id="13" dur="50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advAuto="0"/>
      <p:bldP spid="17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15</a:t>
            </a:fld>
            <a:endParaRPr/>
          </a:p>
        </p:txBody>
      </p:sp>
      <p:sp>
        <p:nvSpPr>
          <p:cNvPr id="176" name="1) Skewness of a Distribution"/>
          <p:cNvSpPr txBox="1">
            <a:spLocks noGrp="1"/>
          </p:cNvSpPr>
          <p:nvPr>
            <p:ph type="title" idx="4294967295"/>
          </p:nvPr>
        </p:nvSpPr>
        <p:spPr>
          <a:xfrm>
            <a:off x="665162" y="152399"/>
            <a:ext cx="7793038" cy="784227"/>
          </a:xfrm>
          <a:prstGeom prst="rect">
            <a:avLst/>
          </a:prstGeom>
        </p:spPr>
        <p:txBody>
          <a:bodyPr anchor="t">
            <a:normAutofit/>
          </a:bodyPr>
          <a:lstStyle>
            <a:lvl1pPr>
              <a:defRPr b="1">
                <a:solidFill>
                  <a:srgbClr val="E57300"/>
                </a:solidFill>
              </a:defRPr>
            </a:lvl1pPr>
          </a:lstStyle>
          <a:p>
            <a:r>
              <a:t>1) Skewness of a Distribution</a:t>
            </a:r>
          </a:p>
        </p:txBody>
      </p:sp>
      <p:grpSp>
        <p:nvGrpSpPr>
          <p:cNvPr id="199" name="Group"/>
          <p:cNvGrpSpPr/>
          <p:nvPr/>
        </p:nvGrpSpPr>
        <p:grpSpPr>
          <a:xfrm>
            <a:off x="204787" y="1028700"/>
            <a:ext cx="8750301" cy="5611813"/>
            <a:chOff x="0" y="0"/>
            <a:chExt cx="8750300" cy="5611812"/>
          </a:xfrm>
        </p:grpSpPr>
        <p:sp>
          <p:nvSpPr>
            <p:cNvPr id="177" name="Fig. 15.2"/>
            <p:cNvSpPr txBox="1"/>
            <p:nvPr/>
          </p:nvSpPr>
          <p:spPr>
            <a:xfrm>
              <a:off x="460375" y="0"/>
              <a:ext cx="1866900"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2000" b="0"/>
              </a:lvl1pPr>
            </a:lstStyle>
            <a:p>
              <a:r>
                <a:t>Fig. 15.2</a:t>
              </a:r>
            </a:p>
          </p:txBody>
        </p:sp>
        <p:grpSp>
          <p:nvGrpSpPr>
            <p:cNvPr id="186" name="Group"/>
            <p:cNvGrpSpPr/>
            <p:nvPr/>
          </p:nvGrpSpPr>
          <p:grpSpPr>
            <a:xfrm>
              <a:off x="0" y="1065191"/>
              <a:ext cx="4183063" cy="2060597"/>
              <a:chOff x="0" y="-21"/>
              <a:chExt cx="4183062" cy="2060596"/>
            </a:xfrm>
          </p:grpSpPr>
          <p:sp>
            <p:nvSpPr>
              <p:cNvPr id="178" name="Line"/>
              <p:cNvSpPr/>
              <p:nvPr/>
            </p:nvSpPr>
            <p:spPr>
              <a:xfrm>
                <a:off x="1471584" y="1587"/>
                <a:ext cx="601547" cy="11239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7" y="9638"/>
                      <a:pt x="9799" y="34"/>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79" name="Line"/>
              <p:cNvSpPr/>
              <p:nvPr/>
            </p:nvSpPr>
            <p:spPr>
              <a:xfrm rot="10800000">
                <a:off x="1011403" y="1025525"/>
                <a:ext cx="460210" cy="836613"/>
              </a:xfrm>
              <a:custGeom>
                <a:avLst/>
                <a:gdLst/>
                <a:ahLst/>
                <a:cxnLst>
                  <a:cxn ang="0">
                    <a:pos x="wd2" y="hd2"/>
                  </a:cxn>
                  <a:cxn ang="5400000">
                    <a:pos x="wd2" y="hd2"/>
                  </a:cxn>
                  <a:cxn ang="10800000">
                    <a:pos x="wd2" y="hd2"/>
                  </a:cxn>
                  <a:cxn ang="16200000">
                    <a:pos x="wd2" y="hd2"/>
                  </a:cxn>
                </a:cxnLst>
                <a:rect l="0" t="0" r="r" b="b"/>
                <a:pathLst>
                  <a:path w="21599" h="21600" extrusionOk="0">
                    <a:moveTo>
                      <a:pt x="39" y="21600"/>
                    </a:moveTo>
                    <a:cubicBezTo>
                      <a:pt x="13" y="21189"/>
                      <a:pt x="0" y="20778"/>
                      <a:pt x="0" y="20367"/>
                    </a:cubicBezTo>
                    <a:cubicBezTo>
                      <a:pt x="-1" y="9148"/>
                      <a:pt x="9656" y="42"/>
                      <a:pt x="21599"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80" name="Line"/>
              <p:cNvSpPr/>
              <p:nvPr/>
            </p:nvSpPr>
            <p:spPr>
              <a:xfrm>
                <a:off x="2070100" y="-22"/>
                <a:ext cx="620713" cy="1035073"/>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cubicBezTo>
                      <a:pt x="20" y="0"/>
                      <a:pt x="41" y="-1"/>
                      <a:pt x="62" y="0"/>
                    </a:cubicBezTo>
                    <a:cubicBezTo>
                      <a:pt x="11957" y="0"/>
                      <a:pt x="21600" y="9670"/>
                      <a:pt x="21600" y="21599"/>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81" name="Line"/>
              <p:cNvSpPr/>
              <p:nvPr/>
            </p:nvSpPr>
            <p:spPr>
              <a:xfrm rot="10800000">
                <a:off x="2690840" y="992462"/>
                <a:ext cx="609573" cy="912557"/>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cubicBezTo>
                      <a:pt x="27" y="0"/>
                      <a:pt x="54" y="-1"/>
                      <a:pt x="82" y="0"/>
                    </a:cubicBezTo>
                    <a:cubicBezTo>
                      <a:pt x="11949" y="0"/>
                      <a:pt x="21576" y="9662"/>
                      <a:pt x="21600" y="21599"/>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82" name="Line"/>
              <p:cNvSpPr/>
              <p:nvPr/>
            </p:nvSpPr>
            <p:spPr>
              <a:xfrm flipH="1">
                <a:off x="173037" y="1873249"/>
                <a:ext cx="865189" cy="1589"/>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83" name="Line"/>
              <p:cNvSpPr/>
              <p:nvPr/>
            </p:nvSpPr>
            <p:spPr>
              <a:xfrm>
                <a:off x="3313112" y="1900237"/>
                <a:ext cx="676276" cy="1588"/>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84" name="Line"/>
              <p:cNvSpPr/>
              <p:nvPr/>
            </p:nvSpPr>
            <p:spPr>
              <a:xfrm>
                <a:off x="0" y="2060575"/>
                <a:ext cx="4183063"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85" name="Line"/>
              <p:cNvSpPr/>
              <p:nvPr/>
            </p:nvSpPr>
            <p:spPr>
              <a:xfrm flipH="1">
                <a:off x="2081212" y="0"/>
                <a:ext cx="1" cy="1944688"/>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sp>
          <p:nvSpPr>
            <p:cNvPr id="187" name="Skewed Distribution"/>
            <p:cNvSpPr txBox="1"/>
            <p:nvPr/>
          </p:nvSpPr>
          <p:spPr>
            <a:xfrm>
              <a:off x="5102225" y="2071687"/>
              <a:ext cx="3648075"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Skewed Distribution</a:t>
              </a:r>
            </a:p>
          </p:txBody>
        </p:sp>
        <p:sp>
          <p:nvSpPr>
            <p:cNvPr id="188" name="Symmetric Distribution"/>
            <p:cNvSpPr txBox="1"/>
            <p:nvPr/>
          </p:nvSpPr>
          <p:spPr>
            <a:xfrm>
              <a:off x="460375" y="473075"/>
              <a:ext cx="3648075"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800080"/>
                  </a:solidFill>
                </a:defRPr>
              </a:lvl1pPr>
            </a:lstStyle>
            <a:p>
              <a:r>
                <a:t>Symmetric Distribution</a:t>
              </a:r>
            </a:p>
          </p:txBody>
        </p:sp>
        <p:sp>
          <p:nvSpPr>
            <p:cNvPr id="189" name="Mean Median Mode (a)"/>
            <p:cNvSpPr txBox="1"/>
            <p:nvPr/>
          </p:nvSpPr>
          <p:spPr>
            <a:xfrm>
              <a:off x="1419225" y="3035300"/>
              <a:ext cx="1282700" cy="1562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1400"/>
                </a:spcBef>
                <a:defRPr sz="2400" b="0">
                  <a:solidFill>
                    <a:srgbClr val="800080"/>
                  </a:solidFill>
                </a:defRPr>
              </a:lvl1pPr>
            </a:lstStyle>
            <a:p>
              <a:r>
                <a:t>Mean Median Mode (a)</a:t>
              </a:r>
            </a:p>
          </p:txBody>
        </p:sp>
        <p:sp>
          <p:nvSpPr>
            <p:cNvPr id="190" name="Mean Median Mode (b)"/>
            <p:cNvSpPr txBox="1"/>
            <p:nvPr/>
          </p:nvSpPr>
          <p:spPr>
            <a:xfrm>
              <a:off x="4603750" y="4786312"/>
              <a:ext cx="3146425" cy="825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1400"/>
                </a:spcBef>
                <a:defRPr sz="2400" b="0">
                  <a:solidFill>
                    <a:srgbClr val="CC0000"/>
                  </a:solidFill>
                </a:defRPr>
              </a:lvl1pPr>
            </a:lstStyle>
            <a:p>
              <a:r>
                <a:t>Mean Median Mode (b)</a:t>
              </a:r>
            </a:p>
          </p:txBody>
        </p:sp>
        <p:sp>
          <p:nvSpPr>
            <p:cNvPr id="191" name="Line"/>
            <p:cNvSpPr/>
            <p:nvPr/>
          </p:nvSpPr>
          <p:spPr>
            <a:xfrm>
              <a:off x="6195962" y="2622550"/>
              <a:ext cx="723457" cy="8123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34" y="11769"/>
                    <a:pt x="9037" y="3165"/>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92" name="Line"/>
            <p:cNvSpPr/>
            <p:nvPr/>
          </p:nvSpPr>
          <p:spPr>
            <a:xfrm rot="10800000">
              <a:off x="3302021" y="3399508"/>
              <a:ext cx="2894126" cy="1158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88" y="9590"/>
                    <a:pt x="9872" y="6"/>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93" name="Line"/>
            <p:cNvSpPr/>
            <p:nvPr/>
          </p:nvSpPr>
          <p:spPr>
            <a:xfrm>
              <a:off x="6881812" y="2622526"/>
              <a:ext cx="757238" cy="1154137"/>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cubicBezTo>
                    <a:pt x="20" y="0"/>
                    <a:pt x="41" y="-1"/>
                    <a:pt x="62" y="0"/>
                  </a:cubicBezTo>
                  <a:cubicBezTo>
                    <a:pt x="11957" y="0"/>
                    <a:pt x="21600" y="9670"/>
                    <a:pt x="21600" y="21599"/>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94" name="Line"/>
            <p:cNvSpPr/>
            <p:nvPr/>
          </p:nvSpPr>
          <p:spPr>
            <a:xfrm rot="10800000">
              <a:off x="7639088" y="3653245"/>
              <a:ext cx="842925" cy="977513"/>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cubicBezTo>
                    <a:pt x="27" y="0"/>
                    <a:pt x="54" y="-1"/>
                    <a:pt x="82" y="0"/>
                  </a:cubicBezTo>
                  <a:cubicBezTo>
                    <a:pt x="11949" y="0"/>
                    <a:pt x="21576" y="9662"/>
                    <a:pt x="21600" y="21599"/>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Tahoma"/>
                  <a:ea typeface="Tahoma"/>
                  <a:cs typeface="Tahoma"/>
                  <a:sym typeface="Tahoma"/>
                </a:defRPr>
              </a:pPr>
              <a:endParaRPr/>
            </a:p>
          </p:txBody>
        </p:sp>
        <p:sp>
          <p:nvSpPr>
            <p:cNvPr id="195" name="Line"/>
            <p:cNvSpPr/>
            <p:nvPr/>
          </p:nvSpPr>
          <p:spPr>
            <a:xfrm>
              <a:off x="3071812" y="4756150"/>
              <a:ext cx="536733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96" name="Line"/>
            <p:cNvSpPr/>
            <p:nvPr/>
          </p:nvSpPr>
          <p:spPr>
            <a:xfrm>
              <a:off x="6958012" y="2622550"/>
              <a:ext cx="1" cy="213360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97" name="Line"/>
            <p:cNvSpPr/>
            <p:nvPr/>
          </p:nvSpPr>
          <p:spPr>
            <a:xfrm flipH="1">
              <a:off x="6043612" y="3811587"/>
              <a:ext cx="6351" cy="944563"/>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98" name="Line"/>
            <p:cNvSpPr/>
            <p:nvPr/>
          </p:nvSpPr>
          <p:spPr>
            <a:xfrm flipV="1">
              <a:off x="5205412" y="4298950"/>
              <a:ext cx="1" cy="457200"/>
            </a:xfrm>
            <a:prstGeom prst="line">
              <a:avLst/>
            </a:prstGeom>
            <a:noFill/>
            <a:ln w="12700" cap="flat">
              <a:solidFill>
                <a:srgbClr val="808080"/>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76"/>
                                        </p:tgtEl>
                                        <p:attrNameLst>
                                          <p:attrName>style.visibility</p:attrName>
                                        </p:attrNameLst>
                                      </p:cBhvr>
                                      <p:to>
                                        <p:strVal val="visible"/>
                                      </p:to>
                                    </p:set>
                                    <p:anim calcmode="lin" valueType="num">
                                      <p:cBhvr>
                                        <p:cTn id="7" dur="500" fill="hold"/>
                                        <p:tgtEl>
                                          <p:spTgt spid="176"/>
                                        </p:tgtEl>
                                        <p:attrNameLst>
                                          <p:attrName>ppt_x</p:attrName>
                                        </p:attrNameLst>
                                      </p:cBhvr>
                                      <p:tavLst>
                                        <p:tav tm="0">
                                          <p:val>
                                            <p:strVal val="0-#ppt_w/2"/>
                                          </p:val>
                                        </p:tav>
                                        <p:tav tm="100000">
                                          <p:val>
                                            <p:strVal val="#ppt_x"/>
                                          </p:val>
                                        </p:tav>
                                      </p:tavLst>
                                    </p:anim>
                                    <p:anim calcmode="lin" valueType="num">
                                      <p:cBhvr>
                                        <p:cTn id="8" dur="500" fill="hold"/>
                                        <p:tgtEl>
                                          <p:spTgt spid="1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99"/>
                                        </p:tgtEl>
                                        <p:attrNameLst>
                                          <p:attrName>style.visibility</p:attrName>
                                        </p:attrNameLst>
                                      </p:cBhvr>
                                      <p:to>
                                        <p:strVal val="visible"/>
                                      </p:to>
                                    </p:set>
                                    <p:anim calcmode="lin" valueType="num">
                                      <p:cBhvr>
                                        <p:cTn id="12" dur="500" fill="hold"/>
                                        <p:tgtEl>
                                          <p:spTgt spid="199"/>
                                        </p:tgtEl>
                                        <p:attrNameLst>
                                          <p:attrName>ppt_x</p:attrName>
                                        </p:attrNameLst>
                                      </p:cBhvr>
                                      <p:tavLst>
                                        <p:tav tm="0">
                                          <p:val>
                                            <p:strVal val="0-#ppt_w/2"/>
                                          </p:val>
                                        </p:tav>
                                        <p:tav tm="100000">
                                          <p:val>
                                            <p:strVal val="#ppt_x"/>
                                          </p:val>
                                        </p:tav>
                                      </p:tavLst>
                                    </p:anim>
                                    <p:anim calcmode="lin" valueType="num">
                                      <p:cBhvr>
                                        <p:cTn id="13" dur="5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advAuto="0"/>
      <p:bldP spid="199"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16</a:t>
            </a:fld>
            <a:endParaRPr/>
          </a:p>
        </p:txBody>
      </p:sp>
      <p:sp>
        <p:nvSpPr>
          <p:cNvPr id="202" name="Formulate Hypotheses…"/>
          <p:cNvSpPr txBox="1">
            <a:spLocks noGrp="1"/>
          </p:cNvSpPr>
          <p:nvPr>
            <p:ph type="body" idx="4294967295"/>
          </p:nvPr>
        </p:nvSpPr>
        <p:spPr>
          <a:xfrm>
            <a:off x="457200" y="1600200"/>
            <a:ext cx="8229600" cy="4525963"/>
          </a:xfrm>
          <a:prstGeom prst="rect">
            <a:avLst/>
          </a:prstGeom>
        </p:spPr>
        <p:txBody>
          <a:bodyPr>
            <a:normAutofit/>
          </a:bodyPr>
          <a:lstStyle/>
          <a:p>
            <a:pPr marL="457200" indent="-457200">
              <a:lnSpc>
                <a:spcPct val="150000"/>
              </a:lnSpc>
              <a:buAutoNum type="arabicPeriod"/>
              <a:defRPr>
                <a:solidFill>
                  <a:srgbClr val="994D00"/>
                </a:solidFill>
              </a:defRPr>
            </a:pPr>
            <a:r>
              <a:t>Formulate Hypotheses</a:t>
            </a:r>
          </a:p>
          <a:p>
            <a:pPr marL="457200" indent="-457200">
              <a:lnSpc>
                <a:spcPct val="150000"/>
              </a:lnSpc>
              <a:buAutoNum type="arabicPeriod"/>
              <a:defRPr>
                <a:solidFill>
                  <a:srgbClr val="994D00"/>
                </a:solidFill>
              </a:defRPr>
            </a:pPr>
            <a:r>
              <a:t>Select Appropriate Test</a:t>
            </a:r>
          </a:p>
          <a:p>
            <a:pPr marL="457200" indent="-457200">
              <a:lnSpc>
                <a:spcPct val="150000"/>
              </a:lnSpc>
              <a:buAutoNum type="arabicPeriod"/>
              <a:defRPr>
                <a:solidFill>
                  <a:srgbClr val="994D00"/>
                </a:solidFill>
              </a:defRPr>
            </a:pPr>
            <a:r>
              <a:t>Choose Level of Significance (usually .05)</a:t>
            </a:r>
          </a:p>
          <a:p>
            <a:pPr marL="457200" indent="-457200">
              <a:lnSpc>
                <a:spcPct val="150000"/>
              </a:lnSpc>
              <a:buAutoNum type="arabicPeriod"/>
              <a:defRPr>
                <a:solidFill>
                  <a:srgbClr val="994D00"/>
                </a:solidFill>
              </a:defRPr>
            </a:pPr>
            <a:r>
              <a:t>Collect Data and Calculate Test Statistic</a:t>
            </a:r>
          </a:p>
          <a:p>
            <a:pPr marL="457200" indent="-457200">
              <a:lnSpc>
                <a:spcPct val="150000"/>
              </a:lnSpc>
              <a:buAutoNum type="arabicPeriod"/>
              <a:defRPr>
                <a:solidFill>
                  <a:srgbClr val="994D00"/>
                </a:solidFill>
              </a:defRPr>
            </a:pPr>
            <a:r>
              <a:t>Compare with Level of Significance</a:t>
            </a:r>
          </a:p>
          <a:p>
            <a:pPr marL="457200" indent="-457200">
              <a:lnSpc>
                <a:spcPct val="150000"/>
              </a:lnSpc>
              <a:buAutoNum type="arabicPeriod"/>
              <a:defRPr>
                <a:solidFill>
                  <a:srgbClr val="994D00"/>
                </a:solidFill>
              </a:defRPr>
            </a:pPr>
            <a:r>
              <a:t>Reject or Do Not Reject H</a:t>
            </a:r>
            <a:r>
              <a:rPr baseline="-25000"/>
              <a:t>0</a:t>
            </a:r>
          </a:p>
          <a:p>
            <a:pPr marL="457200" indent="-457200">
              <a:lnSpc>
                <a:spcPct val="150000"/>
              </a:lnSpc>
              <a:buAutoNum type="arabicPeriod"/>
              <a:defRPr>
                <a:solidFill>
                  <a:srgbClr val="994D00"/>
                </a:solidFill>
              </a:defRPr>
            </a:pPr>
            <a:r>
              <a:t>Draw Marketing Research Conclusion</a:t>
            </a:r>
          </a:p>
        </p:txBody>
      </p:sp>
      <p:sp>
        <p:nvSpPr>
          <p:cNvPr id="203" name="2) Steps Involved in Hypothesis Testing"/>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2) Steps Involved in Hypothesis Testing</a:t>
            </a:r>
          </a:p>
        </p:txBody>
      </p:sp>
      <p:pic>
        <p:nvPicPr>
          <p:cNvPr id="204" name="image.pdf" descr="image.pdf"/>
          <p:cNvPicPr>
            <a:picLocks noChangeAspect="1"/>
          </p:cNvPicPr>
          <p:nvPr/>
        </p:nvPicPr>
        <p:blipFill>
          <a:blip r:embed="rId2">
            <a:extLst/>
          </a:blip>
          <a:stretch>
            <a:fillRect/>
          </a:stretch>
        </p:blipFill>
        <p:spPr>
          <a:xfrm>
            <a:off x="5511800" y="955675"/>
            <a:ext cx="3127375" cy="19589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03"/>
                                        </p:tgtEl>
                                        <p:attrNameLst>
                                          <p:attrName>style.visibility</p:attrName>
                                        </p:attrNameLst>
                                      </p:cBhvr>
                                      <p:to>
                                        <p:strVal val="visible"/>
                                      </p:to>
                                    </p:set>
                                    <p:anim calcmode="lin" valueType="num">
                                      <p:cBhvr>
                                        <p:cTn id="7" dur="500" fill="hold"/>
                                        <p:tgtEl>
                                          <p:spTgt spid="203"/>
                                        </p:tgtEl>
                                        <p:attrNameLst>
                                          <p:attrName>ppt_x</p:attrName>
                                        </p:attrNameLst>
                                      </p:cBhvr>
                                      <p:tavLst>
                                        <p:tav tm="0">
                                          <p:val>
                                            <p:strVal val="0-#ppt_w/2"/>
                                          </p:val>
                                        </p:tav>
                                        <p:tav tm="100000">
                                          <p:val>
                                            <p:strVal val="#ppt_x"/>
                                          </p:val>
                                        </p:tav>
                                      </p:tavLst>
                                    </p:anim>
                                    <p:anim calcmode="lin" valueType="num">
                                      <p:cBhvr>
                                        <p:cTn id="8" dur="500" fill="hold"/>
                                        <p:tgtEl>
                                          <p:spTgt spid="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17</a:t>
            </a:fld>
            <a:endParaRPr/>
          </a:p>
        </p:txBody>
      </p:sp>
      <p:sp>
        <p:nvSpPr>
          <p:cNvPr id="207" name="2) A General Procedure for Hypothesis Testing Step 1: Formulate the Hypothesis"/>
          <p:cNvSpPr txBox="1">
            <a:spLocks noGrp="1"/>
          </p:cNvSpPr>
          <p:nvPr>
            <p:ph type="title" idx="4294967295"/>
          </p:nvPr>
        </p:nvSpPr>
        <p:spPr>
          <a:xfrm>
            <a:off x="304800" y="31750"/>
            <a:ext cx="8610600" cy="1066800"/>
          </a:xfrm>
          <a:prstGeom prst="rect">
            <a:avLst/>
          </a:prstGeom>
        </p:spPr>
        <p:txBody>
          <a:bodyPr anchor="t">
            <a:normAutofit/>
          </a:bodyPr>
          <a:lstStyle/>
          <a:p>
            <a:pPr>
              <a:defRPr b="1">
                <a:solidFill>
                  <a:srgbClr val="E57300"/>
                </a:solidFill>
              </a:defRPr>
            </a:pPr>
            <a:r>
              <a:t>2) A General Procedure for Hypothesis Testing</a:t>
            </a:r>
            <a:br/>
            <a:r>
              <a:t>Step 1: Formulate the Hypothesis</a:t>
            </a:r>
          </a:p>
        </p:txBody>
      </p:sp>
      <p:sp>
        <p:nvSpPr>
          <p:cNvPr id="208" name="A null hypothesis is a statement of the status quo, one of no difference or no effect.…"/>
          <p:cNvSpPr txBox="1">
            <a:spLocks noGrp="1"/>
          </p:cNvSpPr>
          <p:nvPr>
            <p:ph type="body" idx="4294967295"/>
          </p:nvPr>
        </p:nvSpPr>
        <p:spPr>
          <a:xfrm>
            <a:off x="301625" y="1308100"/>
            <a:ext cx="8610600" cy="4657725"/>
          </a:xfrm>
          <a:prstGeom prst="rect">
            <a:avLst/>
          </a:prstGeom>
        </p:spPr>
        <p:txBody>
          <a:bodyPr>
            <a:normAutofit/>
          </a:bodyPr>
          <a:lstStyle/>
          <a:p>
            <a:pPr>
              <a:spcBef>
                <a:spcPts val="1700"/>
              </a:spcBef>
              <a:buClr>
                <a:srgbClr val="CC0000"/>
              </a:buClr>
              <a:defRPr>
                <a:solidFill>
                  <a:srgbClr val="994D00"/>
                </a:solidFill>
              </a:defRPr>
            </a:pPr>
            <a:r>
              <a:t>A</a:t>
            </a:r>
            <a:r>
              <a:rPr>
                <a:solidFill>
                  <a:srgbClr val="CC0000"/>
                </a:solidFill>
              </a:rPr>
              <a:t> </a:t>
            </a:r>
            <a:r>
              <a:rPr b="1">
                <a:solidFill>
                  <a:srgbClr val="800080"/>
                </a:solidFill>
              </a:rPr>
              <a:t>null hypothesis</a:t>
            </a:r>
            <a:r>
              <a:rPr>
                <a:solidFill>
                  <a:srgbClr val="CC0000"/>
                </a:solidFill>
              </a:rPr>
              <a:t> </a:t>
            </a:r>
            <a:r>
              <a:t>is a statement of the status quo, one of no difference or no effect.  </a:t>
            </a:r>
          </a:p>
          <a:p>
            <a:pPr marL="742950" lvl="1" indent="-285750">
              <a:spcBef>
                <a:spcPts val="1400"/>
              </a:spcBef>
              <a:buClr>
                <a:srgbClr val="CC0000"/>
              </a:buClr>
              <a:defRPr sz="2000">
                <a:solidFill>
                  <a:srgbClr val="994D00"/>
                </a:solidFill>
              </a:defRPr>
            </a:pPr>
            <a:r>
              <a:t>If the null hypothesis is not rejected, no changes will be made.  </a:t>
            </a:r>
          </a:p>
          <a:p>
            <a:pPr>
              <a:spcBef>
                <a:spcPts val="1700"/>
              </a:spcBef>
              <a:buClr>
                <a:srgbClr val="CC0000"/>
              </a:buClr>
              <a:defRPr>
                <a:solidFill>
                  <a:srgbClr val="994D00"/>
                </a:solidFill>
              </a:defRPr>
            </a:pPr>
            <a:r>
              <a:t>An</a:t>
            </a:r>
            <a:r>
              <a:rPr>
                <a:solidFill>
                  <a:srgbClr val="CC0000"/>
                </a:solidFill>
              </a:rPr>
              <a:t> </a:t>
            </a:r>
            <a:r>
              <a:rPr b="1">
                <a:solidFill>
                  <a:srgbClr val="800080"/>
                </a:solidFill>
              </a:rPr>
              <a:t>alternative hypothesis</a:t>
            </a:r>
            <a:r>
              <a:rPr>
                <a:solidFill>
                  <a:srgbClr val="CC0000"/>
                </a:solidFill>
              </a:rPr>
              <a:t> </a:t>
            </a:r>
            <a:r>
              <a:t>is one in which some difference or effect is expected.  </a:t>
            </a:r>
          </a:p>
          <a:p>
            <a:pPr marL="742950" lvl="1" indent="-285750">
              <a:spcBef>
                <a:spcPts val="1400"/>
              </a:spcBef>
              <a:buClr>
                <a:srgbClr val="CC0000"/>
              </a:buClr>
              <a:defRPr sz="2000">
                <a:solidFill>
                  <a:srgbClr val="994D00"/>
                </a:solidFill>
              </a:defRPr>
            </a:pPr>
            <a:r>
              <a:t>Accepting the alternative hypothesis will lead to changes in opinions or actions.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07"/>
                                        </p:tgtEl>
                                        <p:attrNameLst>
                                          <p:attrName>style.visibility</p:attrName>
                                        </p:attrNameLst>
                                      </p:cBhvr>
                                      <p:to>
                                        <p:strVal val="visible"/>
                                      </p:to>
                                    </p:set>
                                    <p:anim calcmode="lin" valueType="num">
                                      <p:cBhvr>
                                        <p:cTn id="7" dur="500" fill="hold"/>
                                        <p:tgtEl>
                                          <p:spTgt spid="207"/>
                                        </p:tgtEl>
                                        <p:attrNameLst>
                                          <p:attrName>ppt_x</p:attrName>
                                        </p:attrNameLst>
                                      </p:cBhvr>
                                      <p:tavLst>
                                        <p:tav tm="0">
                                          <p:val>
                                            <p:strVal val="0-#ppt_w/2"/>
                                          </p:val>
                                        </p:tav>
                                        <p:tav tm="100000">
                                          <p:val>
                                            <p:strVal val="#ppt_x"/>
                                          </p:val>
                                        </p:tav>
                                      </p:tavLst>
                                    </p:anim>
                                    <p:anim calcmode="lin" valueType="num">
                                      <p:cBhvr>
                                        <p:cTn id="8" dur="500" fill="hold"/>
                                        <p:tgtEl>
                                          <p:spTgt spid="2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08"/>
                                        </p:tgtEl>
                                        <p:attrNameLst>
                                          <p:attrName>style.visibility</p:attrName>
                                        </p:attrNameLst>
                                      </p:cBhvr>
                                      <p:to>
                                        <p:strVal val="visible"/>
                                      </p:to>
                                    </p:set>
                                    <p:anim calcmode="lin" valueType="num">
                                      <p:cBhvr>
                                        <p:cTn id="12" dur="500" fill="hold"/>
                                        <p:tgtEl>
                                          <p:spTgt spid="208"/>
                                        </p:tgtEl>
                                        <p:attrNameLst>
                                          <p:attrName>ppt_x</p:attrName>
                                        </p:attrNameLst>
                                      </p:cBhvr>
                                      <p:tavLst>
                                        <p:tav tm="0">
                                          <p:val>
                                            <p:strVal val="0-#ppt_w/2"/>
                                          </p:val>
                                        </p:tav>
                                        <p:tav tm="100000">
                                          <p:val>
                                            <p:strVal val="#ppt_x"/>
                                          </p:val>
                                        </p:tav>
                                      </p:tavLst>
                                    </p:anim>
                                    <p:anim calcmode="lin" valueType="num">
                                      <p:cBhvr>
                                        <p:cTn id="13" dur="500" fill="hold"/>
                                        <p:tgtEl>
                                          <p:spTgt spid="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P spid="20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18</a:t>
            </a:fld>
            <a:endParaRPr/>
          </a:p>
        </p:txBody>
      </p:sp>
      <p:sp>
        <p:nvSpPr>
          <p:cNvPr id="211" name="2) A General Procedure for Hypothesis Testing  Step 1: Formulate the Hypothesis"/>
          <p:cNvSpPr txBox="1">
            <a:spLocks noGrp="1"/>
          </p:cNvSpPr>
          <p:nvPr>
            <p:ph type="title" idx="4294967295"/>
          </p:nvPr>
        </p:nvSpPr>
        <p:spPr>
          <a:xfrm>
            <a:off x="381000" y="57150"/>
            <a:ext cx="8496300" cy="563563"/>
          </a:xfrm>
          <a:prstGeom prst="rect">
            <a:avLst/>
          </a:prstGeom>
        </p:spPr>
        <p:txBody>
          <a:bodyPr anchor="t">
            <a:normAutofit/>
          </a:bodyPr>
          <a:lstStyle/>
          <a:p>
            <a:pPr defTabSz="585215">
              <a:defRPr sz="1536" b="1">
                <a:solidFill>
                  <a:srgbClr val="E57300"/>
                </a:solidFill>
              </a:defRPr>
            </a:pPr>
            <a:r>
              <a:t>2) A General Procedure for Hypothesis Testing </a:t>
            </a:r>
            <a:br/>
            <a:r>
              <a:t>Step 1: Formulate the Hypothesis</a:t>
            </a:r>
          </a:p>
        </p:txBody>
      </p:sp>
      <p:sp>
        <p:nvSpPr>
          <p:cNvPr id="212" name="A null hypothesis may be rejected, but it can never be accepted based on a single test.…"/>
          <p:cNvSpPr txBox="1">
            <a:spLocks noGrp="1"/>
          </p:cNvSpPr>
          <p:nvPr>
            <p:ph type="body" idx="4294967295"/>
          </p:nvPr>
        </p:nvSpPr>
        <p:spPr>
          <a:xfrm>
            <a:off x="457200" y="981075"/>
            <a:ext cx="8229600" cy="4525963"/>
          </a:xfrm>
          <a:prstGeom prst="rect">
            <a:avLst/>
          </a:prstGeom>
        </p:spPr>
        <p:txBody>
          <a:bodyPr>
            <a:normAutofit/>
          </a:bodyPr>
          <a:lstStyle/>
          <a:p>
            <a:pPr marL="312039" indent="-312039" defTabSz="832104">
              <a:spcBef>
                <a:spcPts val="700"/>
              </a:spcBef>
              <a:buClr>
                <a:srgbClr val="CC0000"/>
              </a:buClr>
              <a:defRPr sz="2184">
                <a:solidFill>
                  <a:srgbClr val="994D00"/>
                </a:solidFill>
              </a:defRPr>
            </a:pPr>
            <a:r>
              <a:t>A null hypothesis may be rejected, but it can never be accepted based on a single test.  </a:t>
            </a:r>
          </a:p>
          <a:p>
            <a:pPr marL="676084" lvl="1" indent="-260032" defTabSz="832104">
              <a:spcBef>
                <a:spcPts val="600"/>
              </a:spcBef>
              <a:buClr>
                <a:srgbClr val="CC0000"/>
              </a:buClr>
              <a:defRPr sz="1820">
                <a:solidFill>
                  <a:srgbClr val="994D00"/>
                </a:solidFill>
              </a:defRPr>
            </a:pPr>
            <a:r>
              <a:t>There is no way to determine whether the null hypothesis is true.</a:t>
            </a:r>
          </a:p>
          <a:p>
            <a:pPr marL="312039" indent="-312039" defTabSz="832104">
              <a:spcBef>
                <a:spcPts val="700"/>
              </a:spcBef>
              <a:buClr>
                <a:srgbClr val="CC0000"/>
              </a:buClr>
              <a:defRPr sz="2184">
                <a:solidFill>
                  <a:srgbClr val="994D00"/>
                </a:solidFill>
              </a:defRPr>
            </a:pPr>
            <a:r>
              <a:t>In marketing research, the null hypothesis is formulated in such a way that its </a:t>
            </a:r>
            <a:r>
              <a:rPr b="1"/>
              <a:t>rejection leads to the acceptance of the desired conclusion</a:t>
            </a:r>
            <a:r>
              <a:t>.  The alternative hypothesis represents the conclusion for which evidence is sought.</a:t>
            </a:r>
          </a:p>
          <a:p>
            <a:pPr marL="312039" indent="-312039" defTabSz="832104">
              <a:spcBef>
                <a:spcPts val="700"/>
              </a:spcBef>
              <a:buClr>
                <a:srgbClr val="CC0000"/>
              </a:buClr>
              <a:defRPr sz="2184" b="1">
                <a:solidFill>
                  <a:srgbClr val="800080"/>
                </a:solidFill>
              </a:defRPr>
            </a:pPr>
            <a:r>
              <a:t>Example</a:t>
            </a:r>
            <a:r>
              <a:rPr b="0">
                <a:solidFill>
                  <a:srgbClr val="994D00"/>
                </a:solidFill>
              </a:rPr>
              <a:t>:</a:t>
            </a:r>
            <a:endParaRPr>
              <a:solidFill>
                <a:srgbClr val="994D00"/>
              </a:solidFill>
            </a:endParaRPr>
          </a:p>
          <a:p>
            <a:pPr marL="676084" lvl="1" indent="-260032" defTabSz="832104">
              <a:spcBef>
                <a:spcPts val="600"/>
              </a:spcBef>
              <a:buClr>
                <a:srgbClr val="CC0000"/>
              </a:buClr>
              <a:defRPr sz="1820" b="1">
                <a:solidFill>
                  <a:srgbClr val="800080"/>
                </a:solidFill>
              </a:defRPr>
            </a:pPr>
            <a:r>
              <a:t>H</a:t>
            </a:r>
            <a:r>
              <a:rPr baseline="-26879"/>
              <a:t>1</a:t>
            </a:r>
            <a:r>
              <a:rPr b="0">
                <a:solidFill>
                  <a:srgbClr val="994D00"/>
                </a:solidFill>
              </a:rPr>
              <a:t>: Millennials shop more online than Baby Boomers.</a:t>
            </a:r>
            <a:endParaRPr>
              <a:solidFill>
                <a:srgbClr val="994D00"/>
              </a:solidFill>
            </a:endParaRPr>
          </a:p>
          <a:p>
            <a:pPr marL="676084" lvl="1" indent="-260032" defTabSz="832104">
              <a:spcBef>
                <a:spcPts val="600"/>
              </a:spcBef>
              <a:buClr>
                <a:srgbClr val="CC0000"/>
              </a:buClr>
              <a:defRPr sz="1820" b="1">
                <a:solidFill>
                  <a:srgbClr val="800080"/>
                </a:solidFill>
              </a:defRPr>
            </a:pPr>
            <a:r>
              <a:t>H</a:t>
            </a:r>
            <a:r>
              <a:rPr baseline="-26879"/>
              <a:t>0</a:t>
            </a:r>
            <a:r>
              <a:rPr b="0">
                <a:solidFill>
                  <a:srgbClr val="994D00"/>
                </a:solidFill>
              </a:rPr>
              <a:t>: Millennials shop the same amount online as Baby Boomers.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19</a:t>
            </a:fld>
            <a:endParaRPr/>
          </a:p>
        </p:txBody>
      </p:sp>
      <p:sp>
        <p:nvSpPr>
          <p:cNvPr id="215" name="The test statistic measures how close the sample has come to the null hypothesis.…"/>
          <p:cNvSpPr txBox="1">
            <a:spLocks noGrp="1"/>
          </p:cNvSpPr>
          <p:nvPr>
            <p:ph type="body" idx="4294967295"/>
          </p:nvPr>
        </p:nvSpPr>
        <p:spPr>
          <a:xfrm>
            <a:off x="457200" y="1600200"/>
            <a:ext cx="8229600" cy="4525963"/>
          </a:xfrm>
          <a:prstGeom prst="rect">
            <a:avLst/>
          </a:prstGeom>
        </p:spPr>
        <p:txBody>
          <a:bodyPr>
            <a:normAutofit/>
          </a:bodyPr>
          <a:lstStyle/>
          <a:p>
            <a:pPr>
              <a:lnSpc>
                <a:spcPct val="150000"/>
              </a:lnSpc>
              <a:buClr>
                <a:srgbClr val="CC0000"/>
              </a:buClr>
              <a:defRPr>
                <a:solidFill>
                  <a:srgbClr val="994D00"/>
                </a:solidFill>
              </a:defRPr>
            </a:pPr>
            <a:r>
              <a:t>The</a:t>
            </a:r>
            <a:r>
              <a:rPr>
                <a:solidFill>
                  <a:srgbClr val="CC0000"/>
                </a:solidFill>
              </a:rPr>
              <a:t> </a:t>
            </a:r>
            <a:r>
              <a:rPr b="1">
                <a:solidFill>
                  <a:srgbClr val="800080"/>
                </a:solidFill>
              </a:rPr>
              <a:t>test statistic</a:t>
            </a:r>
            <a:r>
              <a:rPr>
                <a:solidFill>
                  <a:srgbClr val="CC0000"/>
                </a:solidFill>
              </a:rPr>
              <a:t> </a:t>
            </a:r>
            <a:r>
              <a:t>measures how close the sample has come to the null hypothesis.  </a:t>
            </a:r>
          </a:p>
          <a:p>
            <a:pPr>
              <a:lnSpc>
                <a:spcPct val="150000"/>
              </a:lnSpc>
              <a:buClr>
                <a:srgbClr val="CC0000"/>
              </a:buClr>
              <a:defRPr>
                <a:solidFill>
                  <a:srgbClr val="994D00"/>
                </a:solidFill>
              </a:defRPr>
            </a:pPr>
            <a:r>
              <a:t>In our example, the </a:t>
            </a:r>
            <a:r>
              <a:rPr b="1">
                <a:solidFill>
                  <a:srgbClr val="800080"/>
                </a:solidFill>
              </a:rPr>
              <a:t>paired samples t-test</a:t>
            </a:r>
            <a:r>
              <a:t>, is appropriate. </a:t>
            </a:r>
          </a:p>
          <a:p>
            <a:pPr marL="742950" lvl="1" indent="-285750">
              <a:lnSpc>
                <a:spcPct val="150000"/>
              </a:lnSpc>
              <a:spcBef>
                <a:spcPts val="0"/>
              </a:spcBef>
              <a:buClr>
                <a:srgbClr val="CC0000"/>
              </a:buClr>
              <a:defRPr sz="2000">
                <a:solidFill>
                  <a:srgbClr val="994D00"/>
                </a:solidFill>
              </a:defRPr>
            </a:pPr>
            <a:r>
              <a:t>The </a:t>
            </a:r>
            <a:r>
              <a:rPr b="1">
                <a:solidFill>
                  <a:srgbClr val="800080"/>
                </a:solidFill>
              </a:rPr>
              <a:t>t-test </a:t>
            </a:r>
            <a:r>
              <a:t>is good for testing if there is a difference between groups.</a:t>
            </a:r>
          </a:p>
        </p:txBody>
      </p:sp>
      <p:sp>
        <p:nvSpPr>
          <p:cNvPr id="216" name="2) A General Procedure for Hypothesis Testing Step 2: Select an Appropriate Test"/>
          <p:cNvSpPr txBox="1">
            <a:spLocks noGrp="1"/>
          </p:cNvSpPr>
          <p:nvPr>
            <p:ph type="title" idx="4294967295"/>
          </p:nvPr>
        </p:nvSpPr>
        <p:spPr>
          <a:xfrm>
            <a:off x="381000" y="76200"/>
            <a:ext cx="8153400" cy="563563"/>
          </a:xfrm>
          <a:prstGeom prst="rect">
            <a:avLst/>
          </a:prstGeom>
        </p:spPr>
        <p:txBody>
          <a:bodyPr anchor="t">
            <a:normAutofit/>
          </a:bodyPr>
          <a:lstStyle>
            <a:lvl1pPr defTabSz="704087">
              <a:defRPr sz="1540" b="1">
                <a:solidFill>
                  <a:srgbClr val="E57300"/>
                </a:solidFill>
              </a:defRPr>
            </a:lvl1pPr>
          </a:lstStyle>
          <a:p>
            <a:r>
              <a:t>2) A General Procedure for Hypothesis Testing Step 2: Select an Appropriate Test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16"/>
                                        </p:tgtEl>
                                        <p:attrNameLst>
                                          <p:attrName>style.visibility</p:attrName>
                                        </p:attrNameLst>
                                      </p:cBhvr>
                                      <p:to>
                                        <p:strVal val="visible"/>
                                      </p:to>
                                    </p:set>
                                    <p:anim calcmode="lin" valueType="num">
                                      <p:cBhvr>
                                        <p:cTn id="7" dur="500" fill="hold"/>
                                        <p:tgtEl>
                                          <p:spTgt spid="216"/>
                                        </p:tgtEl>
                                        <p:attrNameLst>
                                          <p:attrName>ppt_x</p:attrName>
                                        </p:attrNameLst>
                                      </p:cBhvr>
                                      <p:tavLst>
                                        <p:tav tm="0">
                                          <p:val>
                                            <p:strVal val="0-#ppt_w/2"/>
                                          </p:val>
                                        </p:tav>
                                        <p:tav tm="100000">
                                          <p:val>
                                            <p:strVal val="#ppt_x"/>
                                          </p:val>
                                        </p:tav>
                                      </p:tavLst>
                                    </p:anim>
                                    <p:anim calcmode="lin" valueType="num">
                                      <p:cBhvr>
                                        <p:cTn id="8"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a:t>
            </a:fld>
            <a:endParaRPr/>
          </a:p>
        </p:txBody>
      </p:sp>
      <p:sp>
        <p:nvSpPr>
          <p:cNvPr id="43" name="Chapter Outline"/>
          <p:cNvSpPr txBox="1">
            <a:spLocks noGrp="1"/>
          </p:cNvSpPr>
          <p:nvPr>
            <p:ph type="title" idx="4294967295"/>
          </p:nvPr>
        </p:nvSpPr>
        <p:spPr>
          <a:xfrm>
            <a:off x="776287" y="244474"/>
            <a:ext cx="4419601" cy="784227"/>
          </a:xfrm>
          <a:prstGeom prst="rect">
            <a:avLst/>
          </a:prstGeom>
        </p:spPr>
        <p:txBody>
          <a:bodyPr anchor="t">
            <a:normAutofit/>
          </a:bodyPr>
          <a:lstStyle>
            <a:lvl1pPr>
              <a:defRPr b="1">
                <a:solidFill>
                  <a:srgbClr val="E57300"/>
                </a:solidFill>
              </a:defRPr>
            </a:lvl1pPr>
          </a:lstStyle>
          <a:p>
            <a:r>
              <a:t>Chapter Outline</a:t>
            </a:r>
          </a:p>
        </p:txBody>
      </p:sp>
      <p:sp>
        <p:nvSpPr>
          <p:cNvPr id="44" name="Chapter 15a (Mid Sept.)…"/>
          <p:cNvSpPr txBox="1">
            <a:spLocks noGrp="1"/>
          </p:cNvSpPr>
          <p:nvPr>
            <p:ph type="body" idx="4294967295"/>
          </p:nvPr>
        </p:nvSpPr>
        <p:spPr>
          <a:xfrm>
            <a:off x="304800" y="1196975"/>
            <a:ext cx="8453438" cy="4870450"/>
          </a:xfrm>
          <a:prstGeom prst="rect">
            <a:avLst/>
          </a:prstGeom>
        </p:spPr>
        <p:txBody>
          <a:bodyPr>
            <a:normAutofit/>
          </a:bodyPr>
          <a:lstStyle/>
          <a:p>
            <a:pPr marL="577850" indent="-577850">
              <a:lnSpc>
                <a:spcPct val="90000"/>
              </a:lnSpc>
              <a:spcBef>
                <a:spcPts val="600"/>
              </a:spcBef>
              <a:buSzTx/>
              <a:buNone/>
              <a:defRPr b="1" u="sng">
                <a:solidFill>
                  <a:srgbClr val="994D00"/>
                </a:solidFill>
              </a:defRPr>
            </a:pPr>
            <a:r>
              <a:t>Chapter 15a (Mid Sept.)</a:t>
            </a:r>
          </a:p>
          <a:p>
            <a:pPr marL="577850" indent="-577850">
              <a:lnSpc>
                <a:spcPct val="90000"/>
              </a:lnSpc>
              <a:spcBef>
                <a:spcPts val="600"/>
              </a:spcBef>
              <a:buSzTx/>
              <a:buNone/>
              <a:defRPr>
                <a:solidFill>
                  <a:srgbClr val="994D00"/>
                </a:solidFill>
              </a:defRPr>
            </a:pPr>
            <a:r>
              <a:t>1) Frequency Distribution (slide 15-5)</a:t>
            </a:r>
          </a:p>
          <a:p>
            <a:pPr marL="577850" indent="-577850">
              <a:lnSpc>
                <a:spcPct val="90000"/>
              </a:lnSpc>
              <a:spcBef>
                <a:spcPts val="600"/>
              </a:spcBef>
              <a:buSzTx/>
              <a:buNone/>
              <a:defRPr>
                <a:solidFill>
                  <a:srgbClr val="994D00"/>
                </a:solidFill>
              </a:defRPr>
            </a:pPr>
            <a:r>
              <a:t>2) Hypothesis Testing (slide 15-16)</a:t>
            </a:r>
          </a:p>
          <a:p>
            <a:pPr marL="577850" indent="-577850">
              <a:lnSpc>
                <a:spcPct val="90000"/>
              </a:lnSpc>
              <a:spcBef>
                <a:spcPts val="600"/>
              </a:spcBef>
              <a:buSzTx/>
              <a:buNone/>
              <a:defRPr>
                <a:solidFill>
                  <a:srgbClr val="994D00"/>
                </a:solidFill>
              </a:defRPr>
            </a:pPr>
            <a:endParaRPr/>
          </a:p>
          <a:p>
            <a:pPr marL="577850" indent="-577850">
              <a:lnSpc>
                <a:spcPct val="90000"/>
              </a:lnSpc>
              <a:spcBef>
                <a:spcPts val="600"/>
              </a:spcBef>
              <a:buSzTx/>
              <a:buNone/>
              <a:defRPr b="1" u="sng">
                <a:solidFill>
                  <a:srgbClr val="994D00"/>
                </a:solidFill>
              </a:defRPr>
            </a:pPr>
            <a:r>
              <a:t>Chapter 15b (Late Sept.)</a:t>
            </a:r>
          </a:p>
          <a:p>
            <a:pPr marL="577850" indent="-577850">
              <a:lnSpc>
                <a:spcPct val="90000"/>
              </a:lnSpc>
              <a:spcBef>
                <a:spcPts val="600"/>
              </a:spcBef>
              <a:buSzTx/>
              <a:buNone/>
              <a:defRPr>
                <a:solidFill>
                  <a:srgbClr val="994D00"/>
                </a:solidFill>
              </a:defRPr>
            </a:pPr>
            <a:r>
              <a:t>3) Cross-Tabulations (slide 15-27)</a:t>
            </a:r>
          </a:p>
          <a:p>
            <a:pPr marL="577850" indent="-577850">
              <a:lnSpc>
                <a:spcPct val="90000"/>
              </a:lnSpc>
              <a:spcBef>
                <a:spcPts val="600"/>
              </a:spcBef>
              <a:buSzTx/>
              <a:buNone/>
              <a:defRPr>
                <a:solidFill>
                  <a:srgbClr val="994D00"/>
                </a:solidFill>
              </a:defRPr>
            </a:pPr>
            <a:endParaRPr/>
          </a:p>
          <a:p>
            <a:pPr marL="577850" indent="-577850">
              <a:lnSpc>
                <a:spcPct val="90000"/>
              </a:lnSpc>
              <a:spcBef>
                <a:spcPts val="600"/>
              </a:spcBef>
              <a:buSzTx/>
              <a:buNone/>
              <a:defRPr b="1" u="sng">
                <a:solidFill>
                  <a:srgbClr val="994D00"/>
                </a:solidFill>
              </a:defRPr>
            </a:pPr>
            <a:r>
              <a:t>Chapter 15c and d (October)</a:t>
            </a:r>
          </a:p>
          <a:p>
            <a:pPr marL="577850" indent="-577850">
              <a:lnSpc>
                <a:spcPct val="90000"/>
              </a:lnSpc>
              <a:spcBef>
                <a:spcPts val="600"/>
              </a:spcBef>
              <a:buSzTx/>
              <a:buNone/>
              <a:defRPr>
                <a:solidFill>
                  <a:srgbClr val="994D00"/>
                </a:solidFill>
              </a:defRPr>
            </a:pPr>
            <a:r>
              <a:t>4) Testing for Differences; Parametric Tests (Slide 15-51)</a:t>
            </a:r>
          </a:p>
          <a:p>
            <a:pPr marL="577850" indent="-577850">
              <a:lnSpc>
                <a:spcPct val="90000"/>
              </a:lnSpc>
              <a:spcBef>
                <a:spcPts val="600"/>
              </a:spcBef>
              <a:buSzTx/>
              <a:buNone/>
              <a:defRPr>
                <a:solidFill>
                  <a:srgbClr val="994D00"/>
                </a:solidFill>
              </a:defRPr>
            </a:pPr>
            <a:r>
              <a:t>5) Non-Parametric Tests (15-62)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0-#ppt_w/2"/>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0-#ppt_w/2"/>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advAuto="0"/>
      <p:bldP spid="44"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20</a:t>
            </a:fld>
            <a:endParaRPr/>
          </a:p>
        </p:txBody>
      </p:sp>
      <p:sp>
        <p:nvSpPr>
          <p:cNvPr id="219" name="2) A General Procedure for Hypothesis Testing Step 3: Choose a Level of Significance"/>
          <p:cNvSpPr txBox="1">
            <a:spLocks noGrp="1"/>
          </p:cNvSpPr>
          <p:nvPr>
            <p:ph type="title" idx="4294967295"/>
          </p:nvPr>
        </p:nvSpPr>
        <p:spPr>
          <a:xfrm>
            <a:off x="304800" y="25400"/>
            <a:ext cx="8610600" cy="914400"/>
          </a:xfrm>
          <a:prstGeom prst="rect">
            <a:avLst/>
          </a:prstGeom>
        </p:spPr>
        <p:txBody>
          <a:bodyPr anchor="t">
            <a:normAutofit/>
          </a:bodyPr>
          <a:lstStyle/>
          <a:p>
            <a:pPr>
              <a:defRPr b="1">
                <a:solidFill>
                  <a:srgbClr val="E57300"/>
                </a:solidFill>
              </a:defRPr>
            </a:pPr>
            <a:r>
              <a:t>2) A General Procedure for Hypothesis Testing</a:t>
            </a:r>
            <a:br/>
            <a:r>
              <a:t>Step 3: Choose a Level of Significance</a:t>
            </a:r>
          </a:p>
        </p:txBody>
      </p:sp>
      <p:sp>
        <p:nvSpPr>
          <p:cNvPr id="220" name="Whenever we draw inferences about a population, we risk the following errors:…"/>
          <p:cNvSpPr txBox="1">
            <a:spLocks noGrp="1"/>
          </p:cNvSpPr>
          <p:nvPr>
            <p:ph type="body" idx="4294967295"/>
          </p:nvPr>
        </p:nvSpPr>
        <p:spPr>
          <a:xfrm>
            <a:off x="550862" y="1004887"/>
            <a:ext cx="8153401" cy="5029201"/>
          </a:xfrm>
          <a:prstGeom prst="rect">
            <a:avLst/>
          </a:prstGeom>
        </p:spPr>
        <p:txBody>
          <a:bodyPr>
            <a:normAutofit lnSpcReduction="10000"/>
          </a:bodyPr>
          <a:lstStyle/>
          <a:p>
            <a:pPr marL="329184" indent="-329184" defTabSz="877823">
              <a:lnSpc>
                <a:spcPct val="150000"/>
              </a:lnSpc>
              <a:spcBef>
                <a:spcPts val="400"/>
              </a:spcBef>
              <a:buSzTx/>
              <a:buNone/>
              <a:defRPr sz="1919" b="1">
                <a:solidFill>
                  <a:srgbClr val="800080"/>
                </a:solidFill>
              </a:defRPr>
            </a:pPr>
            <a:r>
              <a:t>Whenever we draw inferences about a population, we risk the following errors:</a:t>
            </a:r>
          </a:p>
          <a:p>
            <a:pPr marL="329184" indent="-329184" defTabSz="877823">
              <a:lnSpc>
                <a:spcPct val="150000"/>
              </a:lnSpc>
              <a:spcBef>
                <a:spcPts val="400"/>
              </a:spcBef>
              <a:buSzTx/>
              <a:buNone/>
              <a:defRPr sz="1919" b="1">
                <a:solidFill>
                  <a:srgbClr val="800080"/>
                </a:solidFill>
              </a:defRPr>
            </a:pPr>
            <a:r>
              <a:t>Type I Error</a:t>
            </a:r>
            <a:r>
              <a:rPr b="0">
                <a:solidFill>
                  <a:srgbClr val="CC0000"/>
                </a:solidFill>
              </a:rPr>
              <a:t>    </a:t>
            </a:r>
            <a:endParaRPr>
              <a:solidFill>
                <a:srgbClr val="CC0000"/>
              </a:solidFill>
            </a:endParaRPr>
          </a:p>
          <a:p>
            <a:pPr marL="329184" indent="-329184" defTabSz="877823">
              <a:lnSpc>
                <a:spcPct val="150000"/>
              </a:lnSpc>
              <a:spcBef>
                <a:spcPts val="400"/>
              </a:spcBef>
              <a:buClr>
                <a:srgbClr val="CC0000"/>
              </a:buClr>
              <a:defRPr sz="1919" b="1">
                <a:solidFill>
                  <a:srgbClr val="800080"/>
                </a:solidFill>
              </a:defRPr>
            </a:pPr>
            <a:r>
              <a:t>Type I</a:t>
            </a:r>
            <a:r>
              <a:rPr b="0"/>
              <a:t> </a:t>
            </a:r>
            <a:r>
              <a:t>error</a:t>
            </a:r>
            <a:r>
              <a:rPr b="0">
                <a:solidFill>
                  <a:srgbClr val="CC0000"/>
                </a:solidFill>
              </a:rPr>
              <a:t> </a:t>
            </a:r>
            <a:r>
              <a:rPr b="0">
                <a:solidFill>
                  <a:srgbClr val="994D00"/>
                </a:solidFill>
              </a:rPr>
              <a:t>occurs when the sample results lead to the rejection of the null hypothesis when it is in fact true.  </a:t>
            </a:r>
            <a:endParaRPr>
              <a:solidFill>
                <a:srgbClr val="994D00"/>
              </a:solidFill>
            </a:endParaRPr>
          </a:p>
          <a:p>
            <a:pPr marL="329184" indent="-329184" defTabSz="877823">
              <a:lnSpc>
                <a:spcPct val="150000"/>
              </a:lnSpc>
              <a:spcBef>
                <a:spcPts val="400"/>
              </a:spcBef>
              <a:buClr>
                <a:srgbClr val="CC0000"/>
              </a:buClr>
              <a:defRPr sz="1919">
                <a:solidFill>
                  <a:srgbClr val="994D00"/>
                </a:solidFill>
              </a:defRPr>
            </a:pPr>
            <a:r>
              <a:t>The probability of type I error (   ) is also called the </a:t>
            </a:r>
            <a:r>
              <a:rPr b="1">
                <a:solidFill>
                  <a:srgbClr val="800080"/>
                </a:solidFill>
              </a:rPr>
              <a:t>level of significance</a:t>
            </a:r>
            <a:r>
              <a:rPr>
                <a:solidFill>
                  <a:srgbClr val="800080"/>
                </a:solidFill>
              </a:rPr>
              <a:t>.</a:t>
            </a:r>
            <a:r>
              <a:rPr>
                <a:solidFill>
                  <a:srgbClr val="CC0000"/>
                </a:solidFill>
              </a:rPr>
              <a:t> </a:t>
            </a:r>
          </a:p>
          <a:p>
            <a:pPr marL="713231" lvl="1" indent="-274320" defTabSz="877823">
              <a:lnSpc>
                <a:spcPct val="150000"/>
              </a:lnSpc>
              <a:spcBef>
                <a:spcPts val="0"/>
              </a:spcBef>
              <a:buClr>
                <a:srgbClr val="CC0000"/>
              </a:buClr>
              <a:defRPr sz="1536">
                <a:solidFill>
                  <a:srgbClr val="CC0000"/>
                </a:solidFill>
              </a:defRPr>
            </a:pPr>
            <a:r>
              <a:t>     generally = .05, but it is up to the researcher.</a:t>
            </a:r>
          </a:p>
          <a:p>
            <a:pPr marL="329184" indent="-329184" defTabSz="877823">
              <a:lnSpc>
                <a:spcPct val="150000"/>
              </a:lnSpc>
              <a:spcBef>
                <a:spcPts val="400"/>
              </a:spcBef>
              <a:buSzTx/>
              <a:buNone/>
              <a:defRPr sz="1919" b="1">
                <a:solidFill>
                  <a:srgbClr val="800080"/>
                </a:solidFill>
              </a:defRPr>
            </a:pPr>
            <a:r>
              <a:t>Type II Error</a:t>
            </a:r>
            <a:r>
              <a:rPr b="0">
                <a:solidFill>
                  <a:srgbClr val="CC0000"/>
                </a:solidFill>
              </a:rPr>
              <a:t>    </a:t>
            </a:r>
            <a:endParaRPr>
              <a:solidFill>
                <a:srgbClr val="CC0000"/>
              </a:solidFill>
            </a:endParaRPr>
          </a:p>
          <a:p>
            <a:pPr marL="329184" indent="-329184" defTabSz="877823">
              <a:lnSpc>
                <a:spcPct val="150000"/>
              </a:lnSpc>
              <a:spcBef>
                <a:spcPts val="400"/>
              </a:spcBef>
              <a:buClr>
                <a:srgbClr val="CC0000"/>
              </a:buClr>
              <a:defRPr sz="1919" b="1">
                <a:solidFill>
                  <a:srgbClr val="800080"/>
                </a:solidFill>
              </a:defRPr>
            </a:pPr>
            <a:r>
              <a:t>Type II error</a:t>
            </a:r>
            <a:r>
              <a:rPr b="0">
                <a:solidFill>
                  <a:srgbClr val="CC0000"/>
                </a:solidFill>
              </a:rPr>
              <a:t> </a:t>
            </a:r>
            <a:r>
              <a:rPr b="0">
                <a:solidFill>
                  <a:srgbClr val="994D00"/>
                </a:solidFill>
              </a:rPr>
              <a:t>occurs when, based on the sample results, the null hypothesis is not rejected when it is in fact false.  </a:t>
            </a:r>
          </a:p>
        </p:txBody>
      </p:sp>
      <p:grpSp>
        <p:nvGrpSpPr>
          <p:cNvPr id="226" name="Group"/>
          <p:cNvGrpSpPr/>
          <p:nvPr/>
        </p:nvGrpSpPr>
        <p:grpSpPr>
          <a:xfrm>
            <a:off x="2471737" y="2603500"/>
            <a:ext cx="5386388" cy="3332163"/>
            <a:chOff x="0" y="0"/>
            <a:chExt cx="5386387" cy="3332162"/>
          </a:xfrm>
        </p:grpSpPr>
        <p:sp>
          <p:nvSpPr>
            <p:cNvPr id="221" name="Text"/>
            <p:cNvSpPr txBox="1"/>
            <p:nvPr/>
          </p:nvSpPr>
          <p:spPr>
            <a:xfrm>
              <a:off x="3333749" y="0"/>
              <a:ext cx="127001"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3000" b="0">
                  <a:latin typeface="Symbol"/>
                  <a:ea typeface="Symbol"/>
                  <a:cs typeface="Symbol"/>
                  <a:sym typeface="Symbol"/>
                </a:defRPr>
              </a:lvl1pPr>
            </a:lstStyle>
            <a:p>
              <a:r>
                <a:t> </a:t>
              </a:r>
            </a:p>
          </p:txBody>
        </p:sp>
        <p:sp>
          <p:nvSpPr>
            <p:cNvPr id="222" name="α"/>
            <p:cNvSpPr txBox="1"/>
            <p:nvPr/>
          </p:nvSpPr>
          <p:spPr>
            <a:xfrm>
              <a:off x="2511102" y="889000"/>
              <a:ext cx="253058"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3000" b="0">
                  <a:solidFill>
                    <a:srgbClr val="CC0000"/>
                  </a:solidFill>
                  <a:latin typeface="Symbol"/>
                  <a:ea typeface="Symbol"/>
                  <a:cs typeface="Symbol"/>
                  <a:sym typeface="Symbol"/>
                </a:defRPr>
              </a:lvl1pPr>
            </a:lstStyle>
            <a:p>
              <a:r>
                <a:t>a</a:t>
              </a:r>
            </a:p>
          </p:txBody>
        </p:sp>
        <p:sp>
          <p:nvSpPr>
            <p:cNvPr id="223" name="Text"/>
            <p:cNvSpPr txBox="1"/>
            <p:nvPr/>
          </p:nvSpPr>
          <p:spPr>
            <a:xfrm>
              <a:off x="5259387" y="2290762"/>
              <a:ext cx="127001"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800" b="0">
                  <a:latin typeface="Symbol"/>
                  <a:ea typeface="Symbol"/>
                  <a:cs typeface="Symbol"/>
                  <a:sym typeface="Symbol"/>
                </a:defRPr>
              </a:lvl1pPr>
            </a:lstStyle>
            <a:p>
              <a:r>
                <a:t> </a:t>
              </a:r>
            </a:p>
          </p:txBody>
        </p:sp>
        <p:sp>
          <p:nvSpPr>
            <p:cNvPr id="224" name="Text"/>
            <p:cNvSpPr txBox="1"/>
            <p:nvPr/>
          </p:nvSpPr>
          <p:spPr>
            <a:xfrm>
              <a:off x="-1" y="2743200"/>
              <a:ext cx="127001"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3000" b="0">
                  <a:latin typeface="Symbol"/>
                  <a:ea typeface="Symbol"/>
                  <a:cs typeface="Symbol"/>
                  <a:sym typeface="Symbol"/>
                </a:defRPr>
              </a:lvl1pPr>
            </a:lstStyle>
            <a:p>
              <a:r>
                <a:t> </a:t>
              </a:r>
            </a:p>
          </p:txBody>
        </p:sp>
        <p:sp>
          <p:nvSpPr>
            <p:cNvPr id="225" name="Text"/>
            <p:cNvSpPr txBox="1"/>
            <p:nvPr/>
          </p:nvSpPr>
          <p:spPr>
            <a:xfrm>
              <a:off x="817562" y="2976562"/>
              <a:ext cx="127001"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800" b="0">
                  <a:solidFill>
                    <a:srgbClr val="CC0000"/>
                  </a:solidFill>
                  <a:latin typeface="Symbol"/>
                  <a:ea typeface="Symbol"/>
                  <a:cs typeface="Symbol"/>
                  <a:sym typeface="Symbol"/>
                </a:defRPr>
              </a:lvl1pPr>
            </a:lstStyle>
            <a:p>
              <a:r>
                <a:t> </a:t>
              </a:r>
            </a:p>
          </p:txBody>
        </p:sp>
      </p:grpSp>
      <p:sp>
        <p:nvSpPr>
          <p:cNvPr id="227" name="α"/>
          <p:cNvSpPr txBox="1"/>
          <p:nvPr/>
        </p:nvSpPr>
        <p:spPr>
          <a:xfrm>
            <a:off x="1365250" y="4414837"/>
            <a:ext cx="212725" cy="381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3000" b="0">
                <a:solidFill>
                  <a:srgbClr val="CC0000"/>
                </a:solidFill>
                <a:latin typeface="Symbol"/>
                <a:ea typeface="Symbol"/>
                <a:cs typeface="Symbol"/>
                <a:sym typeface="Symbol"/>
              </a:defRPr>
            </a:lvl1pPr>
          </a:lstStyle>
          <a:p>
            <a:r>
              <a:t>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19"/>
                                        </p:tgtEl>
                                        <p:attrNameLst>
                                          <p:attrName>style.visibility</p:attrName>
                                        </p:attrNameLst>
                                      </p:cBhvr>
                                      <p:to>
                                        <p:strVal val="visible"/>
                                      </p:to>
                                    </p:set>
                                    <p:anim calcmode="lin" valueType="num">
                                      <p:cBhvr>
                                        <p:cTn id="7" dur="500" fill="hold"/>
                                        <p:tgtEl>
                                          <p:spTgt spid="219"/>
                                        </p:tgtEl>
                                        <p:attrNameLst>
                                          <p:attrName>ppt_x</p:attrName>
                                        </p:attrNameLst>
                                      </p:cBhvr>
                                      <p:tavLst>
                                        <p:tav tm="0">
                                          <p:val>
                                            <p:strVal val="0-#ppt_w/2"/>
                                          </p:val>
                                        </p:tav>
                                        <p:tav tm="100000">
                                          <p:val>
                                            <p:strVal val="#ppt_x"/>
                                          </p:val>
                                        </p:tav>
                                      </p:tavLst>
                                    </p:anim>
                                    <p:anim calcmode="lin" valueType="num">
                                      <p:cBhvr>
                                        <p:cTn id="8" dur="500" fill="hold"/>
                                        <p:tgtEl>
                                          <p:spTgt spid="2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20"/>
                                        </p:tgtEl>
                                        <p:attrNameLst>
                                          <p:attrName>style.visibility</p:attrName>
                                        </p:attrNameLst>
                                      </p:cBhvr>
                                      <p:to>
                                        <p:strVal val="visible"/>
                                      </p:to>
                                    </p:set>
                                    <p:anim calcmode="lin" valueType="num">
                                      <p:cBhvr>
                                        <p:cTn id="12" dur="500" fill="hold"/>
                                        <p:tgtEl>
                                          <p:spTgt spid="220"/>
                                        </p:tgtEl>
                                        <p:attrNameLst>
                                          <p:attrName>ppt_x</p:attrName>
                                        </p:attrNameLst>
                                      </p:cBhvr>
                                      <p:tavLst>
                                        <p:tav tm="0">
                                          <p:val>
                                            <p:strVal val="0-#ppt_w/2"/>
                                          </p:val>
                                        </p:tav>
                                        <p:tav tm="100000">
                                          <p:val>
                                            <p:strVal val="#ppt_x"/>
                                          </p:val>
                                        </p:tav>
                                      </p:tavLst>
                                    </p:anim>
                                    <p:anim calcmode="lin" valueType="num">
                                      <p:cBhvr>
                                        <p:cTn id="13" dur="500" fill="hold"/>
                                        <p:tgtEl>
                                          <p:spTgt spid="2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226"/>
                                        </p:tgtEl>
                                        <p:attrNameLst>
                                          <p:attrName>style.visibility</p:attrName>
                                        </p:attrNameLst>
                                      </p:cBhvr>
                                      <p:to>
                                        <p:strVal val="visible"/>
                                      </p:to>
                                    </p:set>
                                    <p:anim calcmode="lin" valueType="num">
                                      <p:cBhvr>
                                        <p:cTn id="17" dur="500" fill="hold"/>
                                        <p:tgtEl>
                                          <p:spTgt spid="226"/>
                                        </p:tgtEl>
                                        <p:attrNameLst>
                                          <p:attrName>ppt_x</p:attrName>
                                        </p:attrNameLst>
                                      </p:cBhvr>
                                      <p:tavLst>
                                        <p:tav tm="0">
                                          <p:val>
                                            <p:strVal val="0-#ppt_w/2"/>
                                          </p:val>
                                        </p:tav>
                                        <p:tav tm="100000">
                                          <p:val>
                                            <p:strVal val="#ppt_x"/>
                                          </p:val>
                                        </p:tav>
                                      </p:tavLst>
                                    </p:anim>
                                    <p:anim calcmode="lin" valueType="num">
                                      <p:cBhvr>
                                        <p:cTn id="18" dur="500" fill="hold"/>
                                        <p:tgtEl>
                                          <p:spTgt spid="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advAuto="0"/>
      <p:bldP spid="220" grpId="0" animBg="1" advAuto="0"/>
      <p:bldP spid="22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21</a:t>
            </a:fld>
            <a:endParaRPr/>
          </a:p>
        </p:txBody>
      </p:sp>
      <p:sp>
        <p:nvSpPr>
          <p:cNvPr id="230" name="2) Step 3: Potential Errors"/>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2) Step 3: Potential Errors</a:t>
            </a:r>
          </a:p>
        </p:txBody>
      </p:sp>
      <p:graphicFrame>
        <p:nvGraphicFramePr>
          <p:cNvPr id="231" name="Table"/>
          <p:cNvGraphicFramePr/>
          <p:nvPr/>
        </p:nvGraphicFramePr>
        <p:xfrm>
          <a:off x="457200" y="1816100"/>
          <a:ext cx="8229600" cy="2560638"/>
        </p:xfrm>
        <a:graphic>
          <a:graphicData uri="http://schemas.openxmlformats.org/drawingml/2006/table">
            <a:tbl>
              <a:tblPr>
                <a:tableStyleId>{4C3C2611-4C71-4FC5-86AE-919BDF0F9419}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54075">
                <a:tc>
                  <a:txBody>
                    <a:bodyPr/>
                    <a:lstStyle/>
                    <a:p>
                      <a:pPr>
                        <a:defRPr sz="1800"/>
                      </a:pPr>
                      <a:r>
                        <a:rPr u="sng">
                          <a:sym typeface="Verdana"/>
                        </a:rPr>
                        <a:t>Outcome</a:t>
                      </a:r>
                    </a:p>
                  </a:txBody>
                  <a:tcPr marL="45732" marR="45732" marT="45732" marB="45732" anchor="ctr" horzOverflow="overflow">
                    <a:lnL w="12700">
                      <a:miter lim="400000"/>
                    </a:lnL>
                    <a:lnR w="12700">
                      <a:miter lim="400000"/>
                    </a:lnR>
                    <a:lnT w="12700">
                      <a:solidFill>
                        <a:srgbClr val="000000"/>
                      </a:solidFill>
                    </a:lnT>
                    <a:lnB w="12700">
                      <a:miter lim="400000"/>
                    </a:lnB>
                    <a:solidFill>
                      <a:srgbClr val="D9D9D9"/>
                    </a:solidFill>
                  </a:tcPr>
                </a:tc>
                <a:tc>
                  <a:txBody>
                    <a:bodyPr/>
                    <a:lstStyle/>
                    <a:p>
                      <a:pPr>
                        <a:defRPr sz="1800">
                          <a:sym typeface="Verdana"/>
                        </a:defRPr>
                      </a:pPr>
                      <a:r>
                        <a:t>Null hypothesis (</a:t>
                      </a:r>
                      <a:r>
                        <a:rPr i="1"/>
                        <a:t>H</a:t>
                      </a:r>
                      <a:r>
                        <a:rPr baseline="-25000"/>
                        <a:t>0</a:t>
                      </a:r>
                      <a:r>
                        <a:t>) is true</a:t>
                      </a:r>
                    </a:p>
                  </a:txBody>
                  <a:tcPr marL="45732" marR="45732" marT="45732" marB="45732" anchor="ctr" horzOverflow="overflow">
                    <a:lnL w="12700">
                      <a:miter lim="400000"/>
                    </a:lnL>
                    <a:lnR w="12700">
                      <a:miter lim="400000"/>
                    </a:lnR>
                    <a:lnT w="12700">
                      <a:solidFill>
                        <a:srgbClr val="000000"/>
                      </a:solidFill>
                    </a:lnT>
                    <a:lnB w="12700">
                      <a:miter lim="400000"/>
                    </a:lnB>
                    <a:solidFill>
                      <a:srgbClr val="BFBFBF"/>
                    </a:solidFill>
                  </a:tcPr>
                </a:tc>
                <a:tc>
                  <a:txBody>
                    <a:bodyPr/>
                    <a:lstStyle/>
                    <a:p>
                      <a:pPr>
                        <a:defRPr sz="1800">
                          <a:sym typeface="Verdana"/>
                        </a:defRPr>
                      </a:pPr>
                      <a:r>
                        <a:t>Null hypothesis (</a:t>
                      </a:r>
                      <a:r>
                        <a:rPr i="1"/>
                        <a:t>H</a:t>
                      </a:r>
                      <a:r>
                        <a:rPr baseline="-25000"/>
                        <a:t>0</a:t>
                      </a:r>
                      <a:r>
                        <a:t>) is false</a:t>
                      </a:r>
                    </a:p>
                  </a:txBody>
                  <a:tcPr marL="45732" marR="45732" marT="45732" marB="45732" anchor="ctr" horzOverflow="overflow">
                    <a:lnL w="12700">
                      <a:miter lim="400000"/>
                    </a:lnL>
                    <a:lnR w="12700">
                      <a:miter lim="400000"/>
                    </a:lnR>
                    <a:lnT w="12700">
                      <a:solidFill>
                        <a:srgbClr val="000000"/>
                      </a:solidFill>
                    </a:lnT>
                    <a:lnB w="12700">
                      <a:miter lim="400000"/>
                    </a:lnB>
                    <a:solidFill>
                      <a:srgbClr val="BFBFBF"/>
                    </a:solidFill>
                  </a:tcPr>
                </a:tc>
                <a:extLst>
                  <a:ext uri="{0D108BD9-81ED-4DB2-BD59-A6C34878D82A}">
                    <a16:rowId xmlns:a16="http://schemas.microsoft.com/office/drawing/2014/main" val="10000"/>
                  </a:ext>
                </a:extLst>
              </a:tr>
              <a:tr h="852487">
                <a:tc>
                  <a:txBody>
                    <a:bodyPr/>
                    <a:lstStyle/>
                    <a:p>
                      <a:pPr>
                        <a:defRPr sz="1800"/>
                      </a:pPr>
                      <a:r>
                        <a:rPr>
                          <a:sym typeface="Verdana"/>
                        </a:rPr>
                        <a:t>Reject null hypothesis</a:t>
                      </a:r>
                    </a:p>
                  </a:txBody>
                  <a:tcPr marL="45732" marR="45732" marT="45732" marB="45732"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a:sym typeface="Verdana"/>
                        </a:rPr>
                        <a:t>Type I error False positive</a:t>
                      </a:r>
                    </a:p>
                  </a:txBody>
                  <a:tcPr marL="45732" marR="45732" marT="45732" marB="45732" anchor="ctr" horzOverflow="overflow">
                    <a:lnL w="12700">
                      <a:miter lim="400000"/>
                    </a:lnL>
                    <a:lnR w="12700">
                      <a:miter lim="400000"/>
                    </a:lnR>
                    <a:lnT w="12700">
                      <a:miter lim="400000"/>
                    </a:lnT>
                    <a:lnB w="12700">
                      <a:miter lim="400000"/>
                    </a:lnB>
                    <a:solidFill>
                      <a:srgbClr val="FFFFFF"/>
                    </a:solidFill>
                  </a:tcPr>
                </a:tc>
                <a:tc>
                  <a:txBody>
                    <a:bodyPr/>
                    <a:lstStyle/>
                    <a:p>
                      <a:pPr algn="ctr">
                        <a:defRPr sz="1800"/>
                      </a:pPr>
                      <a:r>
                        <a:rPr>
                          <a:sym typeface="Verdana"/>
                        </a:rPr>
                        <a:t>Correct outcome True positive</a:t>
                      </a:r>
                    </a:p>
                  </a:txBody>
                  <a:tcPr marL="45732" marR="45732" marT="45732" marB="45732" anchor="ctr" horzOverflow="overflow">
                    <a:lnL w="12700">
                      <a:miter lim="400000"/>
                    </a:lnL>
                    <a:lnR w="12700">
                      <a:miter lim="400000"/>
                    </a:lnR>
                    <a:lnT w="12700">
                      <a:miter lim="400000"/>
                    </a:lnT>
                    <a:lnB w="12700">
                      <a:miter lim="400000"/>
                    </a:lnB>
                    <a:solidFill>
                      <a:srgbClr val="F6DC9C"/>
                    </a:solidFill>
                  </a:tcPr>
                </a:tc>
                <a:extLst>
                  <a:ext uri="{0D108BD9-81ED-4DB2-BD59-A6C34878D82A}">
                    <a16:rowId xmlns:a16="http://schemas.microsoft.com/office/drawing/2014/main" val="10001"/>
                  </a:ext>
                </a:extLst>
              </a:tr>
              <a:tr h="854075">
                <a:tc>
                  <a:txBody>
                    <a:bodyPr/>
                    <a:lstStyle/>
                    <a:p>
                      <a:pPr>
                        <a:defRPr sz="1800"/>
                      </a:pPr>
                      <a:r>
                        <a:rPr>
                          <a:sym typeface="Verdana"/>
                        </a:rPr>
                        <a:t>Fail to reject null hypothesis</a:t>
                      </a:r>
                    </a:p>
                  </a:txBody>
                  <a:tcPr marL="45732" marR="45732" marT="45732" marB="45732"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a:sym typeface="Verdana"/>
                        </a:rPr>
                        <a:t>Correct outcome True negative</a:t>
                      </a:r>
                    </a:p>
                  </a:txBody>
                  <a:tcPr marL="45732" marR="45732" marT="45732" marB="45732" anchor="ctr" horzOverflow="overflow">
                    <a:lnL w="12700">
                      <a:miter lim="400000"/>
                    </a:lnL>
                    <a:lnR w="12700">
                      <a:miter lim="400000"/>
                    </a:lnR>
                    <a:lnT w="12700">
                      <a:miter lim="400000"/>
                    </a:lnT>
                    <a:lnB w="12700">
                      <a:miter lim="400000"/>
                    </a:lnB>
                    <a:solidFill>
                      <a:srgbClr val="F6DC9C"/>
                    </a:solidFill>
                  </a:tcPr>
                </a:tc>
                <a:tc>
                  <a:txBody>
                    <a:bodyPr/>
                    <a:lstStyle/>
                    <a:p>
                      <a:pPr algn="ctr">
                        <a:defRPr sz="1800"/>
                      </a:pPr>
                      <a:r>
                        <a:rPr>
                          <a:sym typeface="Verdana"/>
                        </a:rPr>
                        <a:t>Type II error False negative</a:t>
                      </a:r>
                    </a:p>
                  </a:txBody>
                  <a:tcPr marL="45732" marR="45732" marT="45732" marB="45732"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22</a:t>
            </a:fld>
            <a:endParaRPr/>
          </a:p>
        </p:txBody>
      </p:sp>
      <p:sp>
        <p:nvSpPr>
          <p:cNvPr id="234" name="The required data are collected and the value of the test statistic computed.…"/>
          <p:cNvSpPr txBox="1">
            <a:spLocks noGrp="1"/>
          </p:cNvSpPr>
          <p:nvPr>
            <p:ph type="body" sz="half" idx="4294967295"/>
          </p:nvPr>
        </p:nvSpPr>
        <p:spPr>
          <a:xfrm>
            <a:off x="457200" y="1152525"/>
            <a:ext cx="4286250" cy="4525963"/>
          </a:xfrm>
          <a:prstGeom prst="rect">
            <a:avLst/>
          </a:prstGeom>
        </p:spPr>
        <p:txBody>
          <a:bodyPr>
            <a:normAutofit/>
          </a:bodyPr>
          <a:lstStyle/>
          <a:p>
            <a:pPr marL="332613" indent="-332613" defTabSz="886968">
              <a:buClr>
                <a:srgbClr val="CC0000"/>
              </a:buClr>
              <a:defRPr sz="2328">
                <a:solidFill>
                  <a:srgbClr val="994D00"/>
                </a:solidFill>
              </a:defRPr>
            </a:pPr>
            <a:r>
              <a:t>The required data are collected and the value of the test statistic computed.  </a:t>
            </a:r>
          </a:p>
          <a:p>
            <a:pPr marL="332613" indent="-332613" defTabSz="886968">
              <a:buClr>
                <a:srgbClr val="CC0000"/>
              </a:buClr>
              <a:defRPr sz="2328">
                <a:solidFill>
                  <a:srgbClr val="994D00"/>
                </a:solidFill>
              </a:defRPr>
            </a:pPr>
            <a:r>
              <a:t>20 Millennials, 20 Baby Boomers</a:t>
            </a:r>
          </a:p>
          <a:p>
            <a:pPr marL="332613" indent="-332613" defTabSz="886968">
              <a:buClr>
                <a:srgbClr val="CC0000"/>
              </a:buClr>
              <a:defRPr sz="2328">
                <a:solidFill>
                  <a:srgbClr val="994D00"/>
                </a:solidFill>
              </a:defRPr>
            </a:pPr>
            <a:r>
              <a:t>7 = high internet usage; 1 = low internet usage</a:t>
            </a:r>
          </a:p>
          <a:p>
            <a:pPr marL="332613" indent="-332613" defTabSz="886968">
              <a:buClr>
                <a:srgbClr val="CC0000"/>
              </a:buClr>
              <a:defRPr sz="2328">
                <a:solidFill>
                  <a:srgbClr val="800080"/>
                </a:solidFill>
              </a:defRPr>
            </a:pPr>
            <a:r>
              <a:t>In SPSS:</a:t>
            </a:r>
          </a:p>
          <a:p>
            <a:pPr marL="332613" indent="-332613" defTabSz="886968">
              <a:buSzTx/>
              <a:buNone/>
              <a:defRPr sz="2328">
                <a:solidFill>
                  <a:srgbClr val="800080"/>
                </a:solidFill>
              </a:defRPr>
            </a:pPr>
            <a:r>
              <a:t>Analyze </a:t>
            </a:r>
            <a:r>
              <a:rPr>
                <a:latin typeface="Wingdings"/>
                <a:ea typeface="Wingdings"/>
                <a:cs typeface="Wingdings"/>
                <a:sym typeface="Wingdings"/>
              </a:rPr>
              <a:t></a:t>
            </a:r>
            <a:r>
              <a:t>Compare Means </a:t>
            </a:r>
            <a:r>
              <a:rPr>
                <a:latin typeface="Wingdings"/>
                <a:ea typeface="Wingdings"/>
                <a:cs typeface="Wingdings"/>
                <a:sym typeface="Wingdings"/>
              </a:rPr>
              <a:t> </a:t>
            </a:r>
            <a:r>
              <a:t>Paired Samples T-test</a:t>
            </a:r>
          </a:p>
        </p:txBody>
      </p:sp>
      <p:sp>
        <p:nvSpPr>
          <p:cNvPr id="235" name="2) A General Procedure for Hypothesis Testing Step 4: Collect Data and Calculate Test Statistic"/>
          <p:cNvSpPr txBox="1">
            <a:spLocks noGrp="1"/>
          </p:cNvSpPr>
          <p:nvPr>
            <p:ph type="title" idx="4294967295"/>
          </p:nvPr>
        </p:nvSpPr>
        <p:spPr>
          <a:xfrm>
            <a:off x="381000" y="152400"/>
            <a:ext cx="8153400" cy="563563"/>
          </a:xfrm>
          <a:prstGeom prst="rect">
            <a:avLst/>
          </a:prstGeom>
        </p:spPr>
        <p:txBody>
          <a:bodyPr anchor="t">
            <a:normAutofit/>
          </a:bodyPr>
          <a:lstStyle/>
          <a:p>
            <a:pPr defTabSz="704087">
              <a:defRPr sz="1540" b="1">
                <a:solidFill>
                  <a:srgbClr val="E57300"/>
                </a:solidFill>
              </a:defRPr>
            </a:pPr>
            <a:r>
              <a:t>2) A General Procedure for Hypothesis Testing</a:t>
            </a:r>
            <a:br/>
            <a:r>
              <a:t>Step 4: Collect Data and Calculate Test Statistic</a:t>
            </a:r>
          </a:p>
        </p:txBody>
      </p:sp>
      <p:pic>
        <p:nvPicPr>
          <p:cNvPr id="236" name="image.png" descr="image.png"/>
          <p:cNvPicPr>
            <a:picLocks noChangeAspect="1"/>
          </p:cNvPicPr>
          <p:nvPr/>
        </p:nvPicPr>
        <p:blipFill>
          <a:blip r:embed="rId2">
            <a:extLst/>
          </a:blip>
          <a:stretch>
            <a:fillRect/>
          </a:stretch>
        </p:blipFill>
        <p:spPr>
          <a:xfrm>
            <a:off x="5219700" y="957262"/>
            <a:ext cx="2724150" cy="53625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35"/>
                                        </p:tgtEl>
                                        <p:attrNameLst>
                                          <p:attrName>style.visibility</p:attrName>
                                        </p:attrNameLst>
                                      </p:cBhvr>
                                      <p:to>
                                        <p:strVal val="visible"/>
                                      </p:to>
                                    </p:set>
                                    <p:anim calcmode="lin" valueType="num">
                                      <p:cBhvr>
                                        <p:cTn id="7" dur="500" fill="hold"/>
                                        <p:tgtEl>
                                          <p:spTgt spid="235"/>
                                        </p:tgtEl>
                                        <p:attrNameLst>
                                          <p:attrName>ppt_x</p:attrName>
                                        </p:attrNameLst>
                                      </p:cBhvr>
                                      <p:tavLst>
                                        <p:tav tm="0">
                                          <p:val>
                                            <p:strVal val="0-#ppt_w/2"/>
                                          </p:val>
                                        </p:tav>
                                        <p:tav tm="100000">
                                          <p:val>
                                            <p:strVal val="#ppt_x"/>
                                          </p:val>
                                        </p:tav>
                                      </p:tavLst>
                                    </p:anim>
                                    <p:anim calcmode="lin" valueType="num">
                                      <p:cBhvr>
                                        <p:cTn id="8"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23</a:t>
            </a:fld>
            <a:endParaRPr/>
          </a:p>
        </p:txBody>
      </p:sp>
      <p:sp>
        <p:nvSpPr>
          <p:cNvPr id="239" name="2) A General Procedure for Hypothesis Testing Step 4: Collect Data and Calculate Test Statistic"/>
          <p:cNvSpPr txBox="1">
            <a:spLocks noGrp="1"/>
          </p:cNvSpPr>
          <p:nvPr>
            <p:ph type="title" idx="4294967295"/>
          </p:nvPr>
        </p:nvSpPr>
        <p:spPr>
          <a:xfrm>
            <a:off x="381000" y="152400"/>
            <a:ext cx="8153400" cy="563563"/>
          </a:xfrm>
          <a:prstGeom prst="rect">
            <a:avLst/>
          </a:prstGeom>
        </p:spPr>
        <p:txBody>
          <a:bodyPr anchor="t">
            <a:normAutofit/>
          </a:bodyPr>
          <a:lstStyle/>
          <a:p>
            <a:pPr defTabSz="704087">
              <a:defRPr sz="1540" b="1">
                <a:solidFill>
                  <a:srgbClr val="E57300"/>
                </a:solidFill>
              </a:defRPr>
            </a:pPr>
            <a:r>
              <a:t>2) A General Procedure for Hypothesis Testing</a:t>
            </a:r>
            <a:br/>
            <a:r>
              <a:t>Step 4: Collect Data and Calculate Test Statistic</a:t>
            </a:r>
          </a:p>
        </p:txBody>
      </p:sp>
      <p:pic>
        <p:nvPicPr>
          <p:cNvPr id="240" name="image.png" descr="image.png"/>
          <p:cNvPicPr>
            <a:picLocks noChangeAspect="1"/>
          </p:cNvPicPr>
          <p:nvPr/>
        </p:nvPicPr>
        <p:blipFill>
          <a:blip r:embed="rId2">
            <a:extLst/>
          </a:blip>
          <a:stretch>
            <a:fillRect/>
          </a:stretch>
        </p:blipFill>
        <p:spPr>
          <a:xfrm>
            <a:off x="473075" y="1214437"/>
            <a:ext cx="8489950" cy="4357688"/>
          </a:xfrm>
          <a:prstGeom prst="rect">
            <a:avLst/>
          </a:prstGeom>
          <a:ln w="12700">
            <a:miter lim="400000"/>
          </a:ln>
        </p:spPr>
      </p:pic>
      <p:sp>
        <p:nvSpPr>
          <p:cNvPr id="241" name="Rectangle"/>
          <p:cNvSpPr/>
          <p:nvPr/>
        </p:nvSpPr>
        <p:spPr>
          <a:xfrm>
            <a:off x="6524625" y="4362450"/>
            <a:ext cx="657225" cy="1162050"/>
          </a:xfrm>
          <a:prstGeom prst="rect">
            <a:avLst/>
          </a:prstGeom>
          <a:ln w="25400">
            <a:solidFill>
              <a:srgbClr val="800080"/>
            </a:solidFill>
            <a:prstDash val="dash"/>
          </a:ln>
        </p:spPr>
        <p:txBody>
          <a:bodyPr lIns="45719" rIns="45719" anchor="ctr"/>
          <a:lstStyle/>
          <a:p>
            <a:pPr algn="ctr">
              <a:defRPr sz="1800" b="0">
                <a:solidFill>
                  <a:srgbClr val="FFFFFF"/>
                </a:solidFill>
              </a:defRPr>
            </a:pPr>
            <a:endParaRPr/>
          </a:p>
        </p:txBody>
      </p:sp>
      <p:sp>
        <p:nvSpPr>
          <p:cNvPr id="242" name="Rectangle"/>
          <p:cNvSpPr/>
          <p:nvPr/>
        </p:nvSpPr>
        <p:spPr>
          <a:xfrm>
            <a:off x="1114425" y="1828800"/>
            <a:ext cx="1209675" cy="847725"/>
          </a:xfrm>
          <a:prstGeom prst="rect">
            <a:avLst/>
          </a:prstGeom>
          <a:ln w="25400">
            <a:solidFill>
              <a:srgbClr val="800080"/>
            </a:solidFill>
            <a:prstDash val="dash"/>
          </a:ln>
        </p:spPr>
        <p:txBody>
          <a:bodyPr lIns="45719" rIns="45719" anchor="ctr"/>
          <a:lstStyle/>
          <a:p>
            <a:pPr algn="ctr">
              <a:defRPr sz="1800" b="0">
                <a:solidFill>
                  <a:srgbClr val="FFFFFF"/>
                </a:solidFill>
              </a:defRPr>
            </a:pPr>
            <a:endParaRPr/>
          </a:p>
        </p:txBody>
      </p:sp>
      <p:grpSp>
        <p:nvGrpSpPr>
          <p:cNvPr id="246" name="Group"/>
          <p:cNvGrpSpPr/>
          <p:nvPr/>
        </p:nvGrpSpPr>
        <p:grpSpPr>
          <a:xfrm>
            <a:off x="2321393" y="1257300"/>
            <a:ext cx="6165382" cy="2238375"/>
            <a:chOff x="0" y="0"/>
            <a:chExt cx="6165381" cy="2238375"/>
          </a:xfrm>
        </p:grpSpPr>
        <p:sp>
          <p:nvSpPr>
            <p:cNvPr id="243" name="Rectangle"/>
            <p:cNvSpPr/>
            <p:nvPr/>
          </p:nvSpPr>
          <p:spPr>
            <a:xfrm>
              <a:off x="3698406" y="0"/>
              <a:ext cx="2466976" cy="2238375"/>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sz="2400" b="0"/>
              </a:pPr>
              <a:endParaRPr/>
            </a:p>
          </p:txBody>
        </p:sp>
        <p:sp>
          <p:nvSpPr>
            <p:cNvPr id="244" name="Line"/>
            <p:cNvSpPr/>
            <p:nvPr/>
          </p:nvSpPr>
          <p:spPr>
            <a:xfrm flipV="1">
              <a:off x="0" y="1333698"/>
              <a:ext cx="3702405" cy="27152"/>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245" name="The mean for Millennials is high than for Baby Boomers"/>
            <p:cNvSpPr txBox="1"/>
            <p:nvPr/>
          </p:nvSpPr>
          <p:spPr>
            <a:xfrm>
              <a:off x="3698406" y="336867"/>
              <a:ext cx="2466976" cy="156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400" b="0"/>
              </a:lvl1pPr>
            </a:lstStyle>
            <a:p>
              <a:r>
                <a:t>The mean for Millennials is high than for Baby Boomers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39"/>
                                        </p:tgtEl>
                                        <p:attrNameLst>
                                          <p:attrName>style.visibility</p:attrName>
                                        </p:attrNameLst>
                                      </p:cBhvr>
                                      <p:to>
                                        <p:strVal val="visible"/>
                                      </p:to>
                                    </p:set>
                                    <p:anim calcmode="lin" valueType="num">
                                      <p:cBhvr>
                                        <p:cTn id="7" dur="500" fill="hold"/>
                                        <p:tgtEl>
                                          <p:spTgt spid="239"/>
                                        </p:tgtEl>
                                        <p:attrNameLst>
                                          <p:attrName>ppt_x</p:attrName>
                                        </p:attrNameLst>
                                      </p:cBhvr>
                                      <p:tavLst>
                                        <p:tav tm="0">
                                          <p:val>
                                            <p:strVal val="0-#ppt_w/2"/>
                                          </p:val>
                                        </p:tav>
                                        <p:tav tm="100000">
                                          <p:val>
                                            <p:strVal val="#ppt_x"/>
                                          </p:val>
                                        </p:tav>
                                      </p:tavLst>
                                    </p:anim>
                                    <p:anim calcmode="lin" valueType="num">
                                      <p:cBhvr>
                                        <p:cTn id="8" dur="500" fill="hold"/>
                                        <p:tgtEl>
                                          <p:spTgt spid="2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241"/>
                                        </p:tgtEl>
                                        <p:attrNameLst>
                                          <p:attrName>style.visibility</p:attrName>
                                        </p:attrNameLst>
                                      </p:cBhvr>
                                      <p:to>
                                        <p:strVal val="visible"/>
                                      </p:to>
                                    </p:set>
                                    <p:anim calcmode="lin" valueType="num">
                                      <p:cBhvr>
                                        <p:cTn id="13" dur="1000" fill="hold"/>
                                        <p:tgtEl>
                                          <p:spTgt spid="241"/>
                                        </p:tgtEl>
                                        <p:attrNameLst>
                                          <p:attrName>ppt_x</p:attrName>
                                        </p:attrNameLst>
                                      </p:cBhvr>
                                      <p:tavLst>
                                        <p:tav tm="0">
                                          <p:val>
                                            <p:strVal val="#ppt_x"/>
                                          </p:val>
                                        </p:tav>
                                        <p:tav tm="100000">
                                          <p:val>
                                            <p:strVal val="#ppt_x"/>
                                          </p:val>
                                        </p:tav>
                                      </p:tavLst>
                                    </p:anim>
                                    <p:anim calcmode="lin" valueType="num">
                                      <p:cBhvr>
                                        <p:cTn id="14" dur="1000" fill="hold"/>
                                        <p:tgtEl>
                                          <p:spTgt spid="2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242"/>
                                        </p:tgtEl>
                                        <p:attrNameLst>
                                          <p:attrName>style.visibility</p:attrName>
                                        </p:attrNameLst>
                                      </p:cBhvr>
                                      <p:to>
                                        <p:strVal val="visible"/>
                                      </p:to>
                                    </p:set>
                                    <p:anim calcmode="lin" valueType="num">
                                      <p:cBhvr>
                                        <p:cTn id="19" dur="1000" fill="hold"/>
                                        <p:tgtEl>
                                          <p:spTgt spid="242"/>
                                        </p:tgtEl>
                                        <p:attrNameLst>
                                          <p:attrName>ppt_x</p:attrName>
                                        </p:attrNameLst>
                                      </p:cBhvr>
                                      <p:tavLst>
                                        <p:tav tm="0">
                                          <p:val>
                                            <p:strVal val="#ppt_x"/>
                                          </p:val>
                                        </p:tav>
                                        <p:tav tm="100000">
                                          <p:val>
                                            <p:strVal val="#ppt_x"/>
                                          </p:val>
                                        </p:tav>
                                      </p:tavLst>
                                    </p:anim>
                                    <p:anim calcmode="lin" valueType="num">
                                      <p:cBhvr>
                                        <p:cTn id="20" dur="1000" fill="hold"/>
                                        <p:tgtEl>
                                          <p:spTgt spid="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advAuto="0"/>
      <p:bldP spid="241" grpId="0" animBg="1" advAuto="0"/>
      <p:bldP spid="24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24</a:t>
            </a:fld>
            <a:endParaRPr/>
          </a:p>
        </p:txBody>
      </p:sp>
      <p:sp>
        <p:nvSpPr>
          <p:cNvPr id="249" name="2) A General Procedure for Hypothesis Testing Step 5: Collect Data and Calculate Test Statistic"/>
          <p:cNvSpPr txBox="1">
            <a:spLocks noGrp="1"/>
          </p:cNvSpPr>
          <p:nvPr>
            <p:ph type="title" idx="4294967295"/>
          </p:nvPr>
        </p:nvSpPr>
        <p:spPr>
          <a:xfrm>
            <a:off x="381000" y="152400"/>
            <a:ext cx="8153400" cy="563563"/>
          </a:xfrm>
          <a:prstGeom prst="rect">
            <a:avLst/>
          </a:prstGeom>
        </p:spPr>
        <p:txBody>
          <a:bodyPr anchor="t">
            <a:normAutofit/>
          </a:bodyPr>
          <a:lstStyle/>
          <a:p>
            <a:pPr defTabSz="704087">
              <a:defRPr sz="1540" b="1">
                <a:solidFill>
                  <a:srgbClr val="E57300"/>
                </a:solidFill>
              </a:defRPr>
            </a:pPr>
            <a:r>
              <a:t>2) A General Procedure for Hypothesis Testing</a:t>
            </a:r>
            <a:br/>
            <a:r>
              <a:t>Step 5: Collect Data and Calculate Test Statistic</a:t>
            </a:r>
          </a:p>
        </p:txBody>
      </p:sp>
      <p:pic>
        <p:nvPicPr>
          <p:cNvPr id="250" name="image.png" descr="image.png"/>
          <p:cNvPicPr>
            <a:picLocks noChangeAspect="1"/>
          </p:cNvPicPr>
          <p:nvPr/>
        </p:nvPicPr>
        <p:blipFill>
          <a:blip r:embed="rId2">
            <a:extLst/>
          </a:blip>
          <a:stretch>
            <a:fillRect/>
          </a:stretch>
        </p:blipFill>
        <p:spPr>
          <a:xfrm>
            <a:off x="473075" y="1214437"/>
            <a:ext cx="8489950" cy="4357688"/>
          </a:xfrm>
          <a:prstGeom prst="rect">
            <a:avLst/>
          </a:prstGeom>
          <a:ln w="12700">
            <a:miter lim="400000"/>
          </a:ln>
        </p:spPr>
      </p:pic>
      <p:sp>
        <p:nvSpPr>
          <p:cNvPr id="251" name="Rectangle"/>
          <p:cNvSpPr/>
          <p:nvPr/>
        </p:nvSpPr>
        <p:spPr>
          <a:xfrm>
            <a:off x="7867650" y="4362450"/>
            <a:ext cx="876300" cy="1162050"/>
          </a:xfrm>
          <a:prstGeom prst="rect">
            <a:avLst/>
          </a:prstGeom>
          <a:ln w="25400">
            <a:solidFill>
              <a:srgbClr val="800080"/>
            </a:solidFill>
            <a:prstDash val="dash"/>
          </a:ln>
        </p:spPr>
        <p:txBody>
          <a:bodyPr lIns="45719" rIns="45719" anchor="ctr"/>
          <a:lstStyle/>
          <a:p>
            <a:pPr algn="ctr">
              <a:defRPr sz="1800" b="0">
                <a:solidFill>
                  <a:srgbClr val="FFFFFF"/>
                </a:solidFill>
              </a:defRPr>
            </a:pPr>
            <a:endParaRPr/>
          </a:p>
        </p:txBody>
      </p:sp>
      <p:sp>
        <p:nvSpPr>
          <p:cNvPr id="252" name="Rectangle"/>
          <p:cNvSpPr/>
          <p:nvPr/>
        </p:nvSpPr>
        <p:spPr>
          <a:xfrm>
            <a:off x="1114425" y="1828800"/>
            <a:ext cx="1209675" cy="847725"/>
          </a:xfrm>
          <a:prstGeom prst="rect">
            <a:avLst/>
          </a:prstGeom>
          <a:ln w="25400">
            <a:solidFill>
              <a:srgbClr val="800080"/>
            </a:solidFill>
            <a:prstDash val="dash"/>
          </a:ln>
        </p:spPr>
        <p:txBody>
          <a:bodyPr lIns="45719" rIns="45719" anchor="ctr"/>
          <a:lstStyle/>
          <a:p>
            <a:pPr algn="ctr">
              <a:defRPr sz="1800" b="0">
                <a:solidFill>
                  <a:srgbClr val="FFFFFF"/>
                </a:solidFill>
              </a:defRPr>
            </a:pPr>
            <a:endParaRPr/>
          </a:p>
        </p:txBody>
      </p:sp>
      <p:grpSp>
        <p:nvGrpSpPr>
          <p:cNvPr id="256" name="Group"/>
          <p:cNvGrpSpPr/>
          <p:nvPr/>
        </p:nvGrpSpPr>
        <p:grpSpPr>
          <a:xfrm>
            <a:off x="6019800" y="2352675"/>
            <a:ext cx="2466975" cy="2000251"/>
            <a:chOff x="0" y="0"/>
            <a:chExt cx="2466975" cy="2000250"/>
          </a:xfrm>
        </p:grpSpPr>
        <p:sp>
          <p:nvSpPr>
            <p:cNvPr id="253" name="Rectangle"/>
            <p:cNvSpPr/>
            <p:nvPr/>
          </p:nvSpPr>
          <p:spPr>
            <a:xfrm>
              <a:off x="0" y="0"/>
              <a:ext cx="2466975" cy="1143001"/>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lgn="ctr">
                <a:defRPr sz="2800" b="0"/>
              </a:pPr>
              <a:endParaRPr/>
            </a:p>
          </p:txBody>
        </p:sp>
        <p:sp>
          <p:nvSpPr>
            <p:cNvPr id="254" name="Line"/>
            <p:cNvSpPr/>
            <p:nvPr/>
          </p:nvSpPr>
          <p:spPr>
            <a:xfrm flipH="1" flipV="1">
              <a:off x="1242167" y="1138237"/>
              <a:ext cx="993530" cy="862014"/>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255" name="Sig. is below .05"/>
            <p:cNvSpPr txBox="1"/>
            <p:nvPr/>
          </p:nvSpPr>
          <p:spPr>
            <a:xfrm>
              <a:off x="0" y="93980"/>
              <a:ext cx="2466975" cy="955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b="0"/>
              </a:lvl1pPr>
            </a:lstStyle>
            <a:p>
              <a:r>
                <a:t>Sig. is below .05</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49"/>
                                        </p:tgtEl>
                                        <p:attrNameLst>
                                          <p:attrName>style.visibility</p:attrName>
                                        </p:attrNameLst>
                                      </p:cBhvr>
                                      <p:to>
                                        <p:strVal val="visible"/>
                                      </p:to>
                                    </p:set>
                                    <p:anim calcmode="lin" valueType="num">
                                      <p:cBhvr>
                                        <p:cTn id="7" dur="500" fill="hold"/>
                                        <p:tgtEl>
                                          <p:spTgt spid="249"/>
                                        </p:tgtEl>
                                        <p:attrNameLst>
                                          <p:attrName>ppt_x</p:attrName>
                                        </p:attrNameLst>
                                      </p:cBhvr>
                                      <p:tavLst>
                                        <p:tav tm="0">
                                          <p:val>
                                            <p:strVal val="0-#ppt_w/2"/>
                                          </p:val>
                                        </p:tav>
                                        <p:tav tm="100000">
                                          <p:val>
                                            <p:strVal val="#ppt_x"/>
                                          </p:val>
                                        </p:tav>
                                      </p:tavLst>
                                    </p:anim>
                                    <p:anim calcmode="lin" valueType="num">
                                      <p:cBhvr>
                                        <p:cTn id="8" dur="500" fill="hold"/>
                                        <p:tgtEl>
                                          <p:spTgt spid="2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251"/>
                                        </p:tgtEl>
                                        <p:attrNameLst>
                                          <p:attrName>style.visibility</p:attrName>
                                        </p:attrNameLst>
                                      </p:cBhvr>
                                      <p:to>
                                        <p:strVal val="visible"/>
                                      </p:to>
                                    </p:set>
                                    <p:anim calcmode="lin" valueType="num">
                                      <p:cBhvr>
                                        <p:cTn id="13" dur="1000" fill="hold"/>
                                        <p:tgtEl>
                                          <p:spTgt spid="251"/>
                                        </p:tgtEl>
                                        <p:attrNameLst>
                                          <p:attrName>ppt_x</p:attrName>
                                        </p:attrNameLst>
                                      </p:cBhvr>
                                      <p:tavLst>
                                        <p:tav tm="0">
                                          <p:val>
                                            <p:strVal val="#ppt_x"/>
                                          </p:val>
                                        </p:tav>
                                        <p:tav tm="100000">
                                          <p:val>
                                            <p:strVal val="#ppt_x"/>
                                          </p:val>
                                        </p:tav>
                                      </p:tavLst>
                                    </p:anim>
                                    <p:anim calcmode="lin" valueType="num">
                                      <p:cBhvr>
                                        <p:cTn id="14" dur="1000" fill="hold"/>
                                        <p:tgtEl>
                                          <p:spTgt spid="2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252"/>
                                        </p:tgtEl>
                                        <p:attrNameLst>
                                          <p:attrName>style.visibility</p:attrName>
                                        </p:attrNameLst>
                                      </p:cBhvr>
                                      <p:to>
                                        <p:strVal val="visible"/>
                                      </p:to>
                                    </p:set>
                                    <p:anim calcmode="lin" valueType="num">
                                      <p:cBhvr>
                                        <p:cTn id="19" dur="1000" fill="hold"/>
                                        <p:tgtEl>
                                          <p:spTgt spid="252"/>
                                        </p:tgtEl>
                                        <p:attrNameLst>
                                          <p:attrName>ppt_x</p:attrName>
                                        </p:attrNameLst>
                                      </p:cBhvr>
                                      <p:tavLst>
                                        <p:tav tm="0">
                                          <p:val>
                                            <p:strVal val="#ppt_x"/>
                                          </p:val>
                                        </p:tav>
                                        <p:tav tm="100000">
                                          <p:val>
                                            <p:strVal val="#ppt_x"/>
                                          </p:val>
                                        </p:tav>
                                      </p:tavLst>
                                    </p:anim>
                                    <p:anim calcmode="lin" valueType="num">
                                      <p:cBhvr>
                                        <p:cTn id="20" dur="10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advAuto="0"/>
      <p:bldP spid="251" grpId="0" animBg="1" advAuto="0"/>
      <p:bldP spid="252"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25</a:t>
            </a:fld>
            <a:endParaRPr/>
          </a:p>
        </p:txBody>
      </p:sp>
      <p:sp>
        <p:nvSpPr>
          <p:cNvPr id="259" name="2) A General Procedure for Hypothesis Testing Step 6: Making the Decision on H0"/>
          <p:cNvSpPr txBox="1">
            <a:spLocks noGrp="1"/>
          </p:cNvSpPr>
          <p:nvPr>
            <p:ph type="title" idx="4294967295"/>
          </p:nvPr>
        </p:nvSpPr>
        <p:spPr>
          <a:xfrm>
            <a:off x="266700" y="33337"/>
            <a:ext cx="8515350" cy="1301751"/>
          </a:xfrm>
          <a:prstGeom prst="rect">
            <a:avLst/>
          </a:prstGeom>
        </p:spPr>
        <p:txBody>
          <a:bodyPr anchor="t">
            <a:normAutofit/>
          </a:bodyPr>
          <a:lstStyle/>
          <a:p>
            <a:pPr>
              <a:defRPr sz="2000" b="1">
                <a:solidFill>
                  <a:srgbClr val="E57300"/>
                </a:solidFill>
              </a:defRPr>
            </a:pPr>
            <a:r>
              <a:t>2) A General Procedure for Hypothesis Testing Step 6: Making the Decision on H</a:t>
            </a:r>
            <a:r>
              <a:rPr baseline="-25000"/>
              <a:t>0</a:t>
            </a:r>
          </a:p>
        </p:txBody>
      </p:sp>
      <p:sp>
        <p:nvSpPr>
          <p:cNvPr id="260" name="If the probability associated with the calculated or observed value of the test statistic is less than the level of significance, the null hypothesis is rejected.…"/>
          <p:cNvSpPr txBox="1">
            <a:spLocks noGrp="1"/>
          </p:cNvSpPr>
          <p:nvPr>
            <p:ph type="body" idx="4294967295"/>
          </p:nvPr>
        </p:nvSpPr>
        <p:spPr>
          <a:xfrm>
            <a:off x="242887" y="1247775"/>
            <a:ext cx="8624888" cy="4876800"/>
          </a:xfrm>
          <a:prstGeom prst="rect">
            <a:avLst/>
          </a:prstGeom>
        </p:spPr>
        <p:txBody>
          <a:bodyPr>
            <a:normAutofit/>
          </a:bodyPr>
          <a:lstStyle/>
          <a:p>
            <a:pPr>
              <a:spcBef>
                <a:spcPts val="400"/>
              </a:spcBef>
              <a:buClr>
                <a:srgbClr val="CC0000"/>
              </a:buClr>
              <a:defRPr sz="2000">
                <a:solidFill>
                  <a:srgbClr val="994D00"/>
                </a:solidFill>
              </a:defRPr>
            </a:pPr>
            <a:r>
              <a:t>If the probability associated with the calculated or observed value of the test statistic is </a:t>
            </a:r>
            <a:r>
              <a:rPr u="sng"/>
              <a:t>less than</a:t>
            </a:r>
            <a:r>
              <a:t> the level of significance, the null hypothesis is rejected.  </a:t>
            </a:r>
          </a:p>
          <a:p>
            <a:pPr>
              <a:buClr>
                <a:srgbClr val="CC0000"/>
              </a:buClr>
              <a:defRPr sz="2000">
                <a:solidFill>
                  <a:srgbClr val="994D00"/>
                </a:solidFill>
              </a:defRPr>
            </a:pPr>
            <a:endParaRPr/>
          </a:p>
          <a:p>
            <a:pPr>
              <a:spcBef>
                <a:spcPts val="400"/>
              </a:spcBef>
              <a:buClr>
                <a:srgbClr val="CC0000"/>
              </a:buClr>
              <a:defRPr sz="2000">
                <a:solidFill>
                  <a:srgbClr val="994D00"/>
                </a:solidFill>
              </a:defRPr>
            </a:pPr>
            <a:r>
              <a:t>The probability associated with the calculated or observed value of the test statistic is 0.000. This is less than the level of significance of 0.05.  Hence, the null hypothesis is rejected.  </a:t>
            </a:r>
          </a:p>
        </p:txBody>
      </p:sp>
      <p:grpSp>
        <p:nvGrpSpPr>
          <p:cNvPr id="264" name="Group"/>
          <p:cNvGrpSpPr/>
          <p:nvPr/>
        </p:nvGrpSpPr>
        <p:grpSpPr>
          <a:xfrm>
            <a:off x="2933699" y="1576387"/>
            <a:ext cx="3282967" cy="3686176"/>
            <a:chOff x="0" y="0"/>
            <a:chExt cx="3282965" cy="3686175"/>
          </a:xfrm>
        </p:grpSpPr>
        <p:sp>
          <p:nvSpPr>
            <p:cNvPr id="261" name="Text"/>
            <p:cNvSpPr txBox="1"/>
            <p:nvPr/>
          </p:nvSpPr>
          <p:spPr>
            <a:xfrm>
              <a:off x="3079734" y="3305175"/>
              <a:ext cx="203232"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500" b="0">
                  <a:solidFill>
                    <a:srgbClr val="CC0000"/>
                  </a:solidFill>
                  <a:latin typeface="Courier"/>
                  <a:ea typeface="Courier"/>
                  <a:cs typeface="Courier"/>
                  <a:sym typeface="Courier"/>
                </a:defRPr>
              </a:lvl1pPr>
            </a:lstStyle>
            <a:p>
              <a:r>
                <a:t> </a:t>
              </a:r>
            </a:p>
          </p:txBody>
        </p:sp>
        <p:sp>
          <p:nvSpPr>
            <p:cNvPr id="262" name="Text"/>
            <p:cNvSpPr txBox="1"/>
            <p:nvPr/>
          </p:nvSpPr>
          <p:spPr>
            <a:xfrm>
              <a:off x="1163941" y="0"/>
              <a:ext cx="180368" cy="330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Courier"/>
                  <a:ea typeface="Courier"/>
                  <a:cs typeface="Courier"/>
                  <a:sym typeface="Courier"/>
                </a:defRPr>
              </a:lvl1pPr>
            </a:lstStyle>
            <a:p>
              <a:r>
                <a:t> </a:t>
              </a:r>
            </a:p>
          </p:txBody>
        </p:sp>
        <p:sp>
          <p:nvSpPr>
            <p:cNvPr id="263" name="Text"/>
            <p:cNvSpPr txBox="1"/>
            <p:nvPr/>
          </p:nvSpPr>
          <p:spPr>
            <a:xfrm>
              <a:off x="-1" y="325437"/>
              <a:ext cx="127001" cy="381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3000" b="0">
                  <a:solidFill>
                    <a:srgbClr val="CC0000"/>
                  </a:solidFill>
                  <a:latin typeface="Symbol"/>
                  <a:ea typeface="Symbol"/>
                  <a:cs typeface="Symbol"/>
                  <a:sym typeface="Symbol"/>
                </a:defRPr>
              </a:lvl1pPr>
            </a:lstStyle>
            <a:p>
              <a:r>
                <a:t> </a:t>
              </a:r>
            </a:p>
          </p:txBody>
        </p:sp>
      </p:grpSp>
      <p:pic>
        <p:nvPicPr>
          <p:cNvPr id="265" name="image.png" descr="image.png"/>
          <p:cNvPicPr>
            <a:picLocks noChangeAspect="1"/>
          </p:cNvPicPr>
          <p:nvPr/>
        </p:nvPicPr>
        <p:blipFill>
          <a:blip r:embed="rId2">
            <a:extLst/>
          </a:blip>
          <a:stretch>
            <a:fillRect/>
          </a:stretch>
        </p:blipFill>
        <p:spPr>
          <a:xfrm>
            <a:off x="360362" y="3998912"/>
            <a:ext cx="8345488" cy="13477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59"/>
                                        </p:tgtEl>
                                        <p:attrNameLst>
                                          <p:attrName>style.visibility</p:attrName>
                                        </p:attrNameLst>
                                      </p:cBhvr>
                                      <p:to>
                                        <p:strVal val="visible"/>
                                      </p:to>
                                    </p:set>
                                    <p:anim calcmode="lin" valueType="num">
                                      <p:cBhvr>
                                        <p:cTn id="7" dur="500" fill="hold"/>
                                        <p:tgtEl>
                                          <p:spTgt spid="259"/>
                                        </p:tgtEl>
                                        <p:attrNameLst>
                                          <p:attrName>ppt_x</p:attrName>
                                        </p:attrNameLst>
                                      </p:cBhvr>
                                      <p:tavLst>
                                        <p:tav tm="0">
                                          <p:val>
                                            <p:strVal val="0-#ppt_w/2"/>
                                          </p:val>
                                        </p:tav>
                                        <p:tav tm="100000">
                                          <p:val>
                                            <p:strVal val="#ppt_x"/>
                                          </p:val>
                                        </p:tav>
                                      </p:tavLst>
                                    </p:anim>
                                    <p:anim calcmode="lin" valueType="num">
                                      <p:cBhvr>
                                        <p:cTn id="8" dur="500" fill="hold"/>
                                        <p:tgtEl>
                                          <p:spTgt spid="2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60"/>
                                        </p:tgtEl>
                                        <p:attrNameLst>
                                          <p:attrName>style.visibility</p:attrName>
                                        </p:attrNameLst>
                                      </p:cBhvr>
                                      <p:to>
                                        <p:strVal val="visible"/>
                                      </p:to>
                                    </p:set>
                                    <p:anim calcmode="lin" valueType="num">
                                      <p:cBhvr>
                                        <p:cTn id="12" dur="500" fill="hold"/>
                                        <p:tgtEl>
                                          <p:spTgt spid="260"/>
                                        </p:tgtEl>
                                        <p:attrNameLst>
                                          <p:attrName>ppt_x</p:attrName>
                                        </p:attrNameLst>
                                      </p:cBhvr>
                                      <p:tavLst>
                                        <p:tav tm="0">
                                          <p:val>
                                            <p:strVal val="0-#ppt_w/2"/>
                                          </p:val>
                                        </p:tav>
                                        <p:tav tm="100000">
                                          <p:val>
                                            <p:strVal val="#ppt_x"/>
                                          </p:val>
                                        </p:tav>
                                      </p:tavLst>
                                    </p:anim>
                                    <p:anim calcmode="lin" valueType="num">
                                      <p:cBhvr>
                                        <p:cTn id="13" dur="500" fill="hold"/>
                                        <p:tgtEl>
                                          <p:spTgt spid="2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264"/>
                                        </p:tgtEl>
                                        <p:attrNameLst>
                                          <p:attrName>style.visibility</p:attrName>
                                        </p:attrNameLst>
                                      </p:cBhvr>
                                      <p:to>
                                        <p:strVal val="visible"/>
                                      </p:to>
                                    </p:set>
                                    <p:anim calcmode="lin" valueType="num">
                                      <p:cBhvr>
                                        <p:cTn id="17" dur="500" fill="hold"/>
                                        <p:tgtEl>
                                          <p:spTgt spid="264"/>
                                        </p:tgtEl>
                                        <p:attrNameLst>
                                          <p:attrName>ppt_x</p:attrName>
                                        </p:attrNameLst>
                                      </p:cBhvr>
                                      <p:tavLst>
                                        <p:tav tm="0">
                                          <p:val>
                                            <p:strVal val="0-#ppt_w/2"/>
                                          </p:val>
                                        </p:tav>
                                        <p:tav tm="100000">
                                          <p:val>
                                            <p:strVal val="#ppt_x"/>
                                          </p:val>
                                        </p:tav>
                                      </p:tavLst>
                                    </p:anim>
                                    <p:anim calcmode="lin" valueType="num">
                                      <p:cBhvr>
                                        <p:cTn id="18" dur="500" fill="hold"/>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advAuto="0"/>
      <p:bldP spid="260" grpId="0" animBg="1" advAuto="0"/>
      <p:bldP spid="26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26</a:t>
            </a:fld>
            <a:endParaRPr/>
          </a:p>
        </p:txBody>
      </p:sp>
      <p:sp>
        <p:nvSpPr>
          <p:cNvPr id="268" name="2) A General Procedure for Hypothesis Testing Step 7: Marketing Research Conclusion"/>
          <p:cNvSpPr txBox="1">
            <a:spLocks noGrp="1"/>
          </p:cNvSpPr>
          <p:nvPr>
            <p:ph type="title" idx="4294967295"/>
          </p:nvPr>
        </p:nvSpPr>
        <p:spPr>
          <a:xfrm>
            <a:off x="304800" y="42862"/>
            <a:ext cx="8610600" cy="914401"/>
          </a:xfrm>
          <a:prstGeom prst="rect">
            <a:avLst/>
          </a:prstGeom>
        </p:spPr>
        <p:txBody>
          <a:bodyPr anchor="t">
            <a:normAutofit/>
          </a:bodyPr>
          <a:lstStyle/>
          <a:p>
            <a:pPr>
              <a:defRPr b="1">
                <a:solidFill>
                  <a:srgbClr val="E57300"/>
                </a:solidFill>
              </a:defRPr>
            </a:pPr>
            <a:r>
              <a:t>2) A General Procedure for Hypothesis Testing</a:t>
            </a:r>
            <a:br/>
            <a:r>
              <a:t>Step 7: Marketing Research Conclusion </a:t>
            </a:r>
          </a:p>
        </p:txBody>
      </p:sp>
      <p:sp>
        <p:nvSpPr>
          <p:cNvPr id="269" name="The conclusion reached by hypothesis testing must be expressed in terms of the marketing research problem.…"/>
          <p:cNvSpPr txBox="1">
            <a:spLocks noGrp="1"/>
          </p:cNvSpPr>
          <p:nvPr>
            <p:ph type="body" sz="half" idx="4294967295"/>
          </p:nvPr>
        </p:nvSpPr>
        <p:spPr>
          <a:xfrm>
            <a:off x="479425" y="1314450"/>
            <a:ext cx="8001000" cy="3048000"/>
          </a:xfrm>
          <a:prstGeom prst="rect">
            <a:avLst/>
          </a:prstGeom>
        </p:spPr>
        <p:txBody>
          <a:bodyPr>
            <a:normAutofit/>
          </a:bodyPr>
          <a:lstStyle/>
          <a:p>
            <a:pPr marL="277749" indent="-277749" defTabSz="740663">
              <a:spcBef>
                <a:spcPts val="400"/>
              </a:spcBef>
              <a:buClr>
                <a:srgbClr val="CC0000"/>
              </a:buClr>
              <a:defRPr sz="1620">
                <a:solidFill>
                  <a:srgbClr val="994D00"/>
                </a:solidFill>
              </a:defRPr>
            </a:pPr>
            <a:r>
              <a:t>The conclusion reached by hypothesis testing must be expressed in terms of the marketing research problem.  </a:t>
            </a:r>
          </a:p>
          <a:p>
            <a:pPr marL="277749" indent="-277749" defTabSz="740663">
              <a:spcBef>
                <a:spcPts val="400"/>
              </a:spcBef>
              <a:buClr>
                <a:srgbClr val="CC0000"/>
              </a:buClr>
              <a:defRPr sz="1620">
                <a:solidFill>
                  <a:srgbClr val="994D00"/>
                </a:solidFill>
              </a:defRPr>
            </a:pPr>
            <a:endParaRPr/>
          </a:p>
          <a:p>
            <a:pPr marL="277749" indent="-277749" defTabSz="740663">
              <a:spcBef>
                <a:spcPts val="400"/>
              </a:spcBef>
              <a:buClr>
                <a:srgbClr val="CC0000"/>
              </a:buClr>
              <a:defRPr sz="1620">
                <a:solidFill>
                  <a:srgbClr val="994D00"/>
                </a:solidFill>
              </a:defRPr>
            </a:pPr>
            <a:r>
              <a:t>In our example, we conclude that there is evidence that Millennials shop online more than Baby Boomers.  Hence, the recommendation to a retailer would be to target the online efforts towards primarily Millennials. </a:t>
            </a:r>
          </a:p>
          <a:p>
            <a:pPr marL="277749" indent="-277749" defTabSz="740663">
              <a:spcBef>
                <a:spcPts val="400"/>
              </a:spcBef>
              <a:buClr>
                <a:srgbClr val="CC0000"/>
              </a:buClr>
              <a:defRPr sz="1620">
                <a:solidFill>
                  <a:srgbClr val="994D00"/>
                </a:solidFill>
              </a:defRPr>
            </a:pPr>
            <a:endParaRPr/>
          </a:p>
          <a:p>
            <a:pPr marL="0" lvl="1" indent="0" algn="ctr" defTabSz="740663">
              <a:lnSpc>
                <a:spcPct val="150000"/>
              </a:lnSpc>
              <a:spcBef>
                <a:spcPts val="400"/>
              </a:spcBef>
              <a:buSzTx/>
              <a:buNone/>
              <a:defRPr sz="1620" b="1">
                <a:solidFill>
                  <a:srgbClr val="800080"/>
                </a:solidFill>
              </a:defRPr>
            </a:pPr>
            <a:r>
              <a:t>NOT REJECTED:</a:t>
            </a:r>
          </a:p>
          <a:p>
            <a:pPr marL="0" lvl="1" indent="0" defTabSz="740663">
              <a:spcBef>
                <a:spcPts val="400"/>
              </a:spcBef>
              <a:buClr>
                <a:srgbClr val="CC0000"/>
              </a:buClr>
              <a:defRPr sz="1944" b="1">
                <a:solidFill>
                  <a:srgbClr val="800080"/>
                </a:solidFill>
              </a:defRPr>
            </a:pPr>
            <a:r>
              <a:t>H</a:t>
            </a:r>
            <a:r>
              <a:rPr baseline="-29456"/>
              <a:t>1</a:t>
            </a:r>
            <a:r>
              <a:rPr b="0">
                <a:solidFill>
                  <a:srgbClr val="994D00"/>
                </a:solidFill>
              </a:rPr>
              <a:t>: Millennials shop more online than Baby Boomers.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68"/>
                                        </p:tgtEl>
                                        <p:attrNameLst>
                                          <p:attrName>style.visibility</p:attrName>
                                        </p:attrNameLst>
                                      </p:cBhvr>
                                      <p:to>
                                        <p:strVal val="visible"/>
                                      </p:to>
                                    </p:set>
                                    <p:anim calcmode="lin" valueType="num">
                                      <p:cBhvr>
                                        <p:cTn id="7" dur="500" fill="hold"/>
                                        <p:tgtEl>
                                          <p:spTgt spid="268"/>
                                        </p:tgtEl>
                                        <p:attrNameLst>
                                          <p:attrName>ppt_x</p:attrName>
                                        </p:attrNameLst>
                                      </p:cBhvr>
                                      <p:tavLst>
                                        <p:tav tm="0">
                                          <p:val>
                                            <p:strVal val="0-#ppt_w/2"/>
                                          </p:val>
                                        </p:tav>
                                        <p:tav tm="100000">
                                          <p:val>
                                            <p:strVal val="#ppt_x"/>
                                          </p:val>
                                        </p:tav>
                                      </p:tavLst>
                                    </p:anim>
                                    <p:anim calcmode="lin" valueType="num">
                                      <p:cBhvr>
                                        <p:cTn id="8" dur="500" fill="hold"/>
                                        <p:tgtEl>
                                          <p:spTgt spid="2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69"/>
                                        </p:tgtEl>
                                        <p:attrNameLst>
                                          <p:attrName>style.visibility</p:attrName>
                                        </p:attrNameLst>
                                      </p:cBhvr>
                                      <p:to>
                                        <p:strVal val="visible"/>
                                      </p:to>
                                    </p:set>
                                    <p:anim calcmode="lin" valueType="num">
                                      <p:cBhvr>
                                        <p:cTn id="12" dur="500" fill="hold"/>
                                        <p:tgtEl>
                                          <p:spTgt spid="269"/>
                                        </p:tgtEl>
                                        <p:attrNameLst>
                                          <p:attrName>ppt_x</p:attrName>
                                        </p:attrNameLst>
                                      </p:cBhvr>
                                      <p:tavLst>
                                        <p:tav tm="0">
                                          <p:val>
                                            <p:strVal val="0-#ppt_w/2"/>
                                          </p:val>
                                        </p:tav>
                                        <p:tav tm="100000">
                                          <p:val>
                                            <p:strVal val="#ppt_x"/>
                                          </p:val>
                                        </p:tav>
                                      </p:tavLst>
                                    </p:anim>
                                    <p:anim calcmode="lin" valueType="num">
                                      <p:cBhvr>
                                        <p:cTn id="13" dur="500" fill="hold"/>
                                        <p:tgtEl>
                                          <p:spTgt spid="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advAuto="0"/>
      <p:bldP spid="269"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27</a:t>
            </a:fld>
            <a:endParaRPr/>
          </a:p>
        </p:txBody>
      </p:sp>
      <p:sp>
        <p:nvSpPr>
          <p:cNvPr id="272" name="3) Cross-Tabulation"/>
          <p:cNvSpPr txBox="1">
            <a:spLocks noGrp="1"/>
          </p:cNvSpPr>
          <p:nvPr>
            <p:ph type="title" idx="4294967295"/>
          </p:nvPr>
        </p:nvSpPr>
        <p:spPr>
          <a:xfrm>
            <a:off x="533400" y="200024"/>
            <a:ext cx="5257800" cy="784227"/>
          </a:xfrm>
          <a:prstGeom prst="rect">
            <a:avLst/>
          </a:prstGeom>
        </p:spPr>
        <p:txBody>
          <a:bodyPr anchor="t">
            <a:normAutofit/>
          </a:bodyPr>
          <a:lstStyle>
            <a:lvl1pPr>
              <a:defRPr b="1">
                <a:solidFill>
                  <a:srgbClr val="E57300"/>
                </a:solidFill>
              </a:defRPr>
            </a:lvl1pPr>
          </a:lstStyle>
          <a:p>
            <a:r>
              <a:t>3) Cross-Tabulation</a:t>
            </a:r>
          </a:p>
        </p:txBody>
      </p:sp>
      <p:sp>
        <p:nvSpPr>
          <p:cNvPr id="273" name="A cross-tabulation is another method for presenting data.…"/>
          <p:cNvSpPr txBox="1">
            <a:spLocks noGrp="1"/>
          </p:cNvSpPr>
          <p:nvPr>
            <p:ph type="body" sz="half" idx="4294967295"/>
          </p:nvPr>
        </p:nvSpPr>
        <p:spPr>
          <a:xfrm>
            <a:off x="325437" y="996950"/>
            <a:ext cx="8408988" cy="2743200"/>
          </a:xfrm>
          <a:prstGeom prst="rect">
            <a:avLst/>
          </a:prstGeom>
        </p:spPr>
        <p:txBody>
          <a:bodyPr>
            <a:normAutofit/>
          </a:bodyPr>
          <a:lstStyle/>
          <a:p>
            <a:pPr marL="277749" indent="-277749" defTabSz="740663">
              <a:spcBef>
                <a:spcPts val="2300"/>
              </a:spcBef>
              <a:buClr>
                <a:srgbClr val="CC0000"/>
              </a:buClr>
              <a:defRPr sz="1944">
                <a:solidFill>
                  <a:srgbClr val="994D00"/>
                </a:solidFill>
              </a:defRPr>
            </a:pPr>
            <a:r>
              <a:t>A </a:t>
            </a:r>
            <a:r>
              <a:rPr b="1">
                <a:solidFill>
                  <a:srgbClr val="800080"/>
                </a:solidFill>
              </a:rPr>
              <a:t>cross-tabulation</a:t>
            </a:r>
            <a:r>
              <a:t> is another method for presenting data.</a:t>
            </a:r>
          </a:p>
          <a:p>
            <a:pPr marL="277749" indent="-277749" defTabSz="740663">
              <a:spcBef>
                <a:spcPts val="2300"/>
              </a:spcBef>
              <a:buClr>
                <a:srgbClr val="CC0000"/>
              </a:buClr>
              <a:defRPr sz="1944">
                <a:solidFill>
                  <a:srgbClr val="994D00"/>
                </a:solidFill>
              </a:defRPr>
            </a:pPr>
            <a:r>
              <a:t>Cross-tabulation results in tables that reflect the joint distribution of two or more variables with a limited number of categories or distinct values, e.g., Table 15.3. </a:t>
            </a:r>
          </a:p>
          <a:p>
            <a:pPr marL="277749" indent="-277749" defTabSz="740663">
              <a:spcBef>
                <a:spcPts val="2300"/>
              </a:spcBef>
              <a:buClr>
                <a:srgbClr val="CC0000"/>
              </a:buClr>
              <a:defRPr sz="1944">
                <a:solidFill>
                  <a:srgbClr val="994D00"/>
                </a:solidFill>
              </a:defRPr>
            </a:pPr>
            <a:r>
              <a:t>Cross tabulation shows two types of results: </a:t>
            </a:r>
            <a:r>
              <a:rPr b="1" i="1"/>
              <a:t>some association</a:t>
            </a:r>
            <a:r>
              <a:t> between variables or </a:t>
            </a:r>
            <a:r>
              <a:rPr b="1" i="1"/>
              <a:t>no association </a:t>
            </a:r>
            <a:r>
              <a:t>between variables.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72"/>
                                        </p:tgtEl>
                                        <p:attrNameLst>
                                          <p:attrName>style.visibility</p:attrName>
                                        </p:attrNameLst>
                                      </p:cBhvr>
                                      <p:to>
                                        <p:strVal val="visible"/>
                                      </p:to>
                                    </p:set>
                                    <p:anim calcmode="lin" valueType="num">
                                      <p:cBhvr>
                                        <p:cTn id="7" dur="500" fill="hold"/>
                                        <p:tgtEl>
                                          <p:spTgt spid="272"/>
                                        </p:tgtEl>
                                        <p:attrNameLst>
                                          <p:attrName>ppt_x</p:attrName>
                                        </p:attrNameLst>
                                      </p:cBhvr>
                                      <p:tavLst>
                                        <p:tav tm="0">
                                          <p:val>
                                            <p:strVal val="0-#ppt_w/2"/>
                                          </p:val>
                                        </p:tav>
                                        <p:tav tm="100000">
                                          <p:val>
                                            <p:strVal val="#ppt_x"/>
                                          </p:val>
                                        </p:tav>
                                      </p:tavLst>
                                    </p:anim>
                                    <p:anim calcmode="lin" valueType="num">
                                      <p:cBhvr>
                                        <p:cTn id="8" dur="500" fill="hold"/>
                                        <p:tgtEl>
                                          <p:spTgt spid="2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73"/>
                                        </p:tgtEl>
                                        <p:attrNameLst>
                                          <p:attrName>style.visibility</p:attrName>
                                        </p:attrNameLst>
                                      </p:cBhvr>
                                      <p:to>
                                        <p:strVal val="visible"/>
                                      </p:to>
                                    </p:set>
                                    <p:anim calcmode="lin" valueType="num">
                                      <p:cBhvr>
                                        <p:cTn id="12" dur="500" fill="hold"/>
                                        <p:tgtEl>
                                          <p:spTgt spid="273"/>
                                        </p:tgtEl>
                                        <p:attrNameLst>
                                          <p:attrName>ppt_x</p:attrName>
                                        </p:attrNameLst>
                                      </p:cBhvr>
                                      <p:tavLst>
                                        <p:tav tm="0">
                                          <p:val>
                                            <p:strVal val="0-#ppt_w/2"/>
                                          </p:val>
                                        </p:tav>
                                        <p:tav tm="100000">
                                          <p:val>
                                            <p:strVal val="#ppt_x"/>
                                          </p:val>
                                        </p:tav>
                                      </p:tavLst>
                                    </p:anim>
                                    <p:anim calcmode="lin" valueType="num">
                                      <p:cBhvr>
                                        <p:cTn id="13" dur="500" fill="hold"/>
                                        <p:tgtEl>
                                          <p:spTgt spid="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advAuto="0"/>
      <p:bldP spid="273"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28</a:t>
            </a:fld>
            <a:endParaRPr/>
          </a:p>
        </p:txBody>
      </p:sp>
      <p:sp>
        <p:nvSpPr>
          <p:cNvPr id="276" name="3) Gender and Internet Usage"/>
          <p:cNvSpPr txBox="1">
            <a:spLocks noGrp="1"/>
          </p:cNvSpPr>
          <p:nvPr>
            <p:ph type="title" idx="4294967295"/>
          </p:nvPr>
        </p:nvSpPr>
        <p:spPr>
          <a:xfrm>
            <a:off x="688975" y="152399"/>
            <a:ext cx="7793038" cy="784227"/>
          </a:xfrm>
          <a:prstGeom prst="rect">
            <a:avLst/>
          </a:prstGeom>
        </p:spPr>
        <p:txBody>
          <a:bodyPr anchor="t">
            <a:normAutofit/>
          </a:bodyPr>
          <a:lstStyle>
            <a:lvl1pPr>
              <a:defRPr b="1">
                <a:solidFill>
                  <a:srgbClr val="E57300"/>
                </a:solidFill>
              </a:defRPr>
            </a:lvl1pPr>
          </a:lstStyle>
          <a:p>
            <a:r>
              <a:t>3) Gender and Internet Usage</a:t>
            </a:r>
          </a:p>
        </p:txBody>
      </p:sp>
      <p:grpSp>
        <p:nvGrpSpPr>
          <p:cNvPr id="309" name="Group"/>
          <p:cNvGrpSpPr/>
          <p:nvPr/>
        </p:nvGrpSpPr>
        <p:grpSpPr>
          <a:xfrm>
            <a:off x="685800" y="990600"/>
            <a:ext cx="7848600" cy="5545138"/>
            <a:chOff x="0" y="0"/>
            <a:chExt cx="7848600" cy="5545137"/>
          </a:xfrm>
        </p:grpSpPr>
        <p:sp>
          <p:nvSpPr>
            <p:cNvPr id="277" name="Rectangle"/>
            <p:cNvSpPr/>
            <p:nvPr/>
          </p:nvSpPr>
          <p:spPr>
            <a:xfrm>
              <a:off x="0" y="533400"/>
              <a:ext cx="7848600" cy="3276600"/>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278" name="Table 15.3"/>
            <p:cNvSpPr txBox="1"/>
            <p:nvPr/>
          </p:nvSpPr>
          <p:spPr>
            <a:xfrm>
              <a:off x="3175" y="0"/>
              <a:ext cx="1426295"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15.3</a:t>
              </a:r>
            </a:p>
          </p:txBody>
        </p:sp>
        <p:sp>
          <p:nvSpPr>
            <p:cNvPr id="279" name="Text"/>
            <p:cNvSpPr txBox="1"/>
            <p:nvPr/>
          </p:nvSpPr>
          <p:spPr>
            <a:xfrm>
              <a:off x="3983037" y="152400"/>
              <a:ext cx="127001"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600" b="0"/>
              </a:lvl1pPr>
            </a:lstStyle>
            <a:p>
              <a:r>
                <a:t> </a:t>
              </a:r>
            </a:p>
          </p:txBody>
        </p:sp>
        <p:sp>
          <p:nvSpPr>
            <p:cNvPr id="280" name="Gender"/>
            <p:cNvSpPr txBox="1"/>
            <p:nvPr/>
          </p:nvSpPr>
          <p:spPr>
            <a:xfrm>
              <a:off x="103187" y="628650"/>
              <a:ext cx="7610476" cy="368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400" b="0">
                  <a:solidFill>
                    <a:srgbClr val="800080"/>
                  </a:solidFill>
                </a:defRPr>
              </a:lvl1pPr>
            </a:lstStyle>
            <a:p>
              <a:r>
                <a:t>Gender</a:t>
              </a:r>
            </a:p>
          </p:txBody>
        </p:sp>
        <p:sp>
          <p:nvSpPr>
            <p:cNvPr id="281" name="Row"/>
            <p:cNvSpPr txBox="1"/>
            <p:nvPr/>
          </p:nvSpPr>
          <p:spPr>
            <a:xfrm>
              <a:off x="5782090" y="1182687"/>
              <a:ext cx="121519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         Row</a:t>
              </a:r>
            </a:p>
          </p:txBody>
        </p:sp>
        <p:sp>
          <p:nvSpPr>
            <p:cNvPr id="282" name="Internet Usage"/>
            <p:cNvSpPr txBox="1"/>
            <p:nvPr/>
          </p:nvSpPr>
          <p:spPr>
            <a:xfrm>
              <a:off x="891071" y="1460500"/>
              <a:ext cx="1730996"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Internet Usage</a:t>
              </a:r>
            </a:p>
          </p:txBody>
        </p:sp>
        <p:sp>
          <p:nvSpPr>
            <p:cNvPr id="283" name="Male"/>
            <p:cNvSpPr txBox="1"/>
            <p:nvPr/>
          </p:nvSpPr>
          <p:spPr>
            <a:xfrm>
              <a:off x="2672146" y="1460500"/>
              <a:ext cx="1104133"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       Male</a:t>
              </a:r>
            </a:p>
          </p:txBody>
        </p:sp>
        <p:sp>
          <p:nvSpPr>
            <p:cNvPr id="284" name="Female"/>
            <p:cNvSpPr txBox="1"/>
            <p:nvPr/>
          </p:nvSpPr>
          <p:spPr>
            <a:xfrm>
              <a:off x="4569724" y="1460500"/>
              <a:ext cx="83322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Female</a:t>
              </a:r>
            </a:p>
          </p:txBody>
        </p:sp>
        <p:sp>
          <p:nvSpPr>
            <p:cNvPr id="285" name="Total"/>
            <p:cNvSpPr txBox="1"/>
            <p:nvPr/>
          </p:nvSpPr>
          <p:spPr>
            <a:xfrm>
              <a:off x="6439371" y="1460500"/>
              <a:ext cx="557858"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Total</a:t>
              </a:r>
            </a:p>
          </p:txBody>
        </p:sp>
        <p:sp>
          <p:nvSpPr>
            <p:cNvPr id="286" name="Light (1)"/>
            <p:cNvSpPr txBox="1"/>
            <p:nvPr/>
          </p:nvSpPr>
          <p:spPr>
            <a:xfrm>
              <a:off x="854075" y="2014537"/>
              <a:ext cx="101316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0">
                  <a:solidFill>
                    <a:srgbClr val="CC0000"/>
                  </a:solidFill>
                </a:defRPr>
              </a:lvl1pPr>
            </a:lstStyle>
            <a:p>
              <a:r>
                <a:t>Light (1)</a:t>
              </a:r>
            </a:p>
          </p:txBody>
        </p:sp>
        <p:sp>
          <p:nvSpPr>
            <p:cNvPr id="287" name="5"/>
            <p:cNvSpPr txBox="1"/>
            <p:nvPr/>
          </p:nvSpPr>
          <p:spPr>
            <a:xfrm>
              <a:off x="2634319" y="2014537"/>
              <a:ext cx="88133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5</a:t>
              </a:r>
            </a:p>
          </p:txBody>
        </p:sp>
        <p:sp>
          <p:nvSpPr>
            <p:cNvPr id="288" name="Text"/>
            <p:cNvSpPr txBox="1"/>
            <p:nvPr/>
          </p:nvSpPr>
          <p:spPr>
            <a:xfrm>
              <a:off x="3419474" y="2014537"/>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289" name="10"/>
            <p:cNvSpPr txBox="1"/>
            <p:nvPr/>
          </p:nvSpPr>
          <p:spPr>
            <a:xfrm>
              <a:off x="4528864" y="2014537"/>
              <a:ext cx="46409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10</a:t>
              </a:r>
            </a:p>
          </p:txBody>
        </p:sp>
        <p:sp>
          <p:nvSpPr>
            <p:cNvPr id="290" name="15"/>
            <p:cNvSpPr txBox="1"/>
            <p:nvPr/>
          </p:nvSpPr>
          <p:spPr>
            <a:xfrm>
              <a:off x="6397352" y="2014537"/>
              <a:ext cx="464096"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15</a:t>
              </a:r>
            </a:p>
          </p:txBody>
        </p:sp>
        <p:sp>
          <p:nvSpPr>
            <p:cNvPr id="291" name="Text"/>
            <p:cNvSpPr txBox="1"/>
            <p:nvPr/>
          </p:nvSpPr>
          <p:spPr>
            <a:xfrm>
              <a:off x="6815137" y="2014537"/>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292" name="Heavy (2)"/>
            <p:cNvSpPr txBox="1"/>
            <p:nvPr/>
          </p:nvSpPr>
          <p:spPr>
            <a:xfrm>
              <a:off x="862012" y="2570162"/>
              <a:ext cx="116005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0">
                  <a:solidFill>
                    <a:srgbClr val="CC0000"/>
                  </a:solidFill>
                </a:defRPr>
              </a:lvl1pPr>
            </a:lstStyle>
            <a:p>
              <a:r>
                <a:t>Heavy (2)</a:t>
              </a:r>
            </a:p>
          </p:txBody>
        </p:sp>
        <p:sp>
          <p:nvSpPr>
            <p:cNvPr id="293" name="10"/>
            <p:cNvSpPr txBox="1"/>
            <p:nvPr/>
          </p:nvSpPr>
          <p:spPr>
            <a:xfrm>
              <a:off x="2644700" y="2570162"/>
              <a:ext cx="9463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10</a:t>
              </a:r>
            </a:p>
          </p:txBody>
        </p:sp>
        <p:sp>
          <p:nvSpPr>
            <p:cNvPr id="294" name="Text"/>
            <p:cNvSpPr txBox="1"/>
            <p:nvPr/>
          </p:nvSpPr>
          <p:spPr>
            <a:xfrm>
              <a:off x="3503612"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295" name="5"/>
            <p:cNvSpPr txBox="1"/>
            <p:nvPr/>
          </p:nvSpPr>
          <p:spPr>
            <a:xfrm>
              <a:off x="4518483" y="2570162"/>
              <a:ext cx="39913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5</a:t>
              </a:r>
            </a:p>
          </p:txBody>
        </p:sp>
        <p:sp>
          <p:nvSpPr>
            <p:cNvPr id="296" name="Text"/>
            <p:cNvSpPr txBox="1"/>
            <p:nvPr/>
          </p:nvSpPr>
          <p:spPr>
            <a:xfrm>
              <a:off x="4864099"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297" name="Text"/>
            <p:cNvSpPr txBox="1"/>
            <p:nvPr/>
          </p:nvSpPr>
          <p:spPr>
            <a:xfrm>
              <a:off x="5121274"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298" name="15"/>
            <p:cNvSpPr txBox="1"/>
            <p:nvPr/>
          </p:nvSpPr>
          <p:spPr>
            <a:xfrm>
              <a:off x="6397352" y="2570162"/>
              <a:ext cx="464096"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15</a:t>
              </a:r>
            </a:p>
          </p:txBody>
        </p:sp>
        <p:sp>
          <p:nvSpPr>
            <p:cNvPr id="299" name="Text"/>
            <p:cNvSpPr txBox="1"/>
            <p:nvPr/>
          </p:nvSpPr>
          <p:spPr>
            <a:xfrm>
              <a:off x="6815137"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300" name="Column Total             15"/>
            <p:cNvSpPr txBox="1"/>
            <p:nvPr/>
          </p:nvSpPr>
          <p:spPr>
            <a:xfrm>
              <a:off x="360362" y="3402012"/>
              <a:ext cx="348936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0">
                  <a:solidFill>
                    <a:srgbClr val="CC0000"/>
                  </a:solidFill>
                </a:defRPr>
              </a:lvl1pPr>
            </a:lstStyle>
            <a:p>
              <a:r>
                <a:t>        Column Total             15</a:t>
              </a:r>
            </a:p>
          </p:txBody>
        </p:sp>
        <p:sp>
          <p:nvSpPr>
            <p:cNvPr id="301" name="Text"/>
            <p:cNvSpPr txBox="1"/>
            <p:nvPr/>
          </p:nvSpPr>
          <p:spPr>
            <a:xfrm>
              <a:off x="3476624" y="34020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302" name="1"/>
            <p:cNvSpPr txBox="1"/>
            <p:nvPr/>
          </p:nvSpPr>
          <p:spPr>
            <a:xfrm>
              <a:off x="4520567" y="3402012"/>
              <a:ext cx="318766"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a:t>
              </a:r>
            </a:p>
          </p:txBody>
        </p:sp>
        <p:sp>
          <p:nvSpPr>
            <p:cNvPr id="303" name="5"/>
            <p:cNvSpPr txBox="1"/>
            <p:nvPr/>
          </p:nvSpPr>
          <p:spPr>
            <a:xfrm>
              <a:off x="4821597" y="3402012"/>
              <a:ext cx="15803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5</a:t>
              </a:r>
            </a:p>
          </p:txBody>
        </p:sp>
        <p:sp>
          <p:nvSpPr>
            <p:cNvPr id="304" name="Text"/>
            <p:cNvSpPr txBox="1"/>
            <p:nvPr/>
          </p:nvSpPr>
          <p:spPr>
            <a:xfrm>
              <a:off x="4946649" y="34020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305" name="Text"/>
            <p:cNvSpPr txBox="1"/>
            <p:nvPr/>
          </p:nvSpPr>
          <p:spPr>
            <a:xfrm>
              <a:off x="5121274" y="34020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lvl1pPr>
            </a:lstStyle>
            <a:p>
              <a:r>
                <a:t> </a:t>
              </a:r>
            </a:p>
          </p:txBody>
        </p:sp>
        <p:sp>
          <p:nvSpPr>
            <p:cNvPr id="306" name="Line"/>
            <p:cNvSpPr/>
            <p:nvPr/>
          </p:nvSpPr>
          <p:spPr>
            <a:xfrm>
              <a:off x="0" y="1181100"/>
              <a:ext cx="7848600"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307" name="Line"/>
            <p:cNvSpPr/>
            <p:nvPr/>
          </p:nvSpPr>
          <p:spPr>
            <a:xfrm>
              <a:off x="0" y="1905000"/>
              <a:ext cx="7848600"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pic>
          <p:nvPicPr>
            <p:cNvPr id="308" name="image.jpeg" descr="image.jpeg"/>
            <p:cNvPicPr>
              <a:picLocks noChangeAspect="1"/>
            </p:cNvPicPr>
            <p:nvPr/>
          </p:nvPicPr>
          <p:blipFill>
            <a:blip r:embed="rId2">
              <a:extLst/>
            </a:blip>
            <a:srcRect l="18882" b="2832"/>
            <a:stretch>
              <a:fillRect/>
            </a:stretch>
          </p:blipFill>
          <p:spPr>
            <a:xfrm>
              <a:off x="5054600" y="3976687"/>
              <a:ext cx="2424113" cy="156845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76"/>
                                        </p:tgtEl>
                                        <p:attrNameLst>
                                          <p:attrName>style.visibility</p:attrName>
                                        </p:attrNameLst>
                                      </p:cBhvr>
                                      <p:to>
                                        <p:strVal val="visible"/>
                                      </p:to>
                                    </p:set>
                                    <p:anim calcmode="lin" valueType="num">
                                      <p:cBhvr>
                                        <p:cTn id="7" dur="500" fill="hold"/>
                                        <p:tgtEl>
                                          <p:spTgt spid="276"/>
                                        </p:tgtEl>
                                        <p:attrNameLst>
                                          <p:attrName>ppt_x</p:attrName>
                                        </p:attrNameLst>
                                      </p:cBhvr>
                                      <p:tavLst>
                                        <p:tav tm="0">
                                          <p:val>
                                            <p:strVal val="0-#ppt_w/2"/>
                                          </p:val>
                                        </p:tav>
                                        <p:tav tm="100000">
                                          <p:val>
                                            <p:strVal val="#ppt_x"/>
                                          </p:val>
                                        </p:tav>
                                      </p:tavLst>
                                    </p:anim>
                                    <p:anim calcmode="lin" valueType="num">
                                      <p:cBhvr>
                                        <p:cTn id="8" dur="500" fill="hold"/>
                                        <p:tgtEl>
                                          <p:spTgt spid="2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09"/>
                                        </p:tgtEl>
                                        <p:attrNameLst>
                                          <p:attrName>style.visibility</p:attrName>
                                        </p:attrNameLst>
                                      </p:cBhvr>
                                      <p:to>
                                        <p:strVal val="visible"/>
                                      </p:to>
                                    </p:set>
                                    <p:anim calcmode="lin" valueType="num">
                                      <p:cBhvr>
                                        <p:cTn id="12" dur="500" fill="hold"/>
                                        <p:tgtEl>
                                          <p:spTgt spid="309"/>
                                        </p:tgtEl>
                                        <p:attrNameLst>
                                          <p:attrName>ppt_x</p:attrName>
                                        </p:attrNameLst>
                                      </p:cBhvr>
                                      <p:tavLst>
                                        <p:tav tm="0">
                                          <p:val>
                                            <p:strVal val="0-#ppt_w/2"/>
                                          </p:val>
                                        </p:tav>
                                        <p:tav tm="100000">
                                          <p:val>
                                            <p:strVal val="#ppt_x"/>
                                          </p:val>
                                        </p:tav>
                                      </p:tavLst>
                                    </p:anim>
                                    <p:anim calcmode="lin" valueType="num">
                                      <p:cBhvr>
                                        <p:cTn id="13" dur="500" fill="hold"/>
                                        <p:tgtEl>
                                          <p:spTgt spid="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309"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29</a:t>
            </a:fld>
            <a:endParaRPr/>
          </a:p>
        </p:txBody>
      </p:sp>
      <p:sp>
        <p:nvSpPr>
          <p:cNvPr id="312" name="3) Two Variables Cross-Tabulation"/>
          <p:cNvSpPr txBox="1">
            <a:spLocks noGrp="1"/>
          </p:cNvSpPr>
          <p:nvPr>
            <p:ph type="title" idx="4294967295"/>
          </p:nvPr>
        </p:nvSpPr>
        <p:spPr>
          <a:xfrm>
            <a:off x="609600" y="225424"/>
            <a:ext cx="7793038" cy="784227"/>
          </a:xfrm>
          <a:prstGeom prst="rect">
            <a:avLst/>
          </a:prstGeom>
        </p:spPr>
        <p:txBody>
          <a:bodyPr anchor="t">
            <a:normAutofit/>
          </a:bodyPr>
          <a:lstStyle>
            <a:lvl1pPr>
              <a:defRPr b="1">
                <a:solidFill>
                  <a:srgbClr val="E57300"/>
                </a:solidFill>
              </a:defRPr>
            </a:lvl1pPr>
          </a:lstStyle>
          <a:p>
            <a:r>
              <a:t>3) Two Variables Cross-Tabulation</a:t>
            </a:r>
          </a:p>
        </p:txBody>
      </p:sp>
      <p:sp>
        <p:nvSpPr>
          <p:cNvPr id="313" name="Since two variables have been cross-classified, percentages could be computed either columnwise, based on column totals (Table 15.4), or rowwise, based on row totals (Table 15.5).…"/>
          <p:cNvSpPr txBox="1">
            <a:spLocks noGrp="1"/>
          </p:cNvSpPr>
          <p:nvPr>
            <p:ph type="body" idx="4294967295"/>
          </p:nvPr>
        </p:nvSpPr>
        <p:spPr>
          <a:xfrm>
            <a:off x="449262" y="1211262"/>
            <a:ext cx="8302626" cy="3671888"/>
          </a:xfrm>
          <a:prstGeom prst="rect">
            <a:avLst/>
          </a:prstGeom>
        </p:spPr>
        <p:txBody>
          <a:bodyPr>
            <a:normAutofit/>
          </a:bodyPr>
          <a:lstStyle/>
          <a:p>
            <a:pPr marL="274320" indent="-274320" defTabSz="731520">
              <a:spcBef>
                <a:spcPts val="2300"/>
              </a:spcBef>
              <a:buClr>
                <a:srgbClr val="CC0000"/>
              </a:buClr>
              <a:defRPr sz="1920">
                <a:solidFill>
                  <a:srgbClr val="994D00"/>
                </a:solidFill>
              </a:defRPr>
            </a:pPr>
            <a:r>
              <a:t>Since two variables have been cross-classified, percentages could be computed either </a:t>
            </a:r>
            <a:r>
              <a:rPr b="1"/>
              <a:t>columnwise</a:t>
            </a:r>
            <a:r>
              <a:t>, based on column totals (Table 15.4), or </a:t>
            </a:r>
            <a:r>
              <a:rPr b="1"/>
              <a:t>rowwise</a:t>
            </a:r>
            <a:r>
              <a:t>, based on row totals (Table 15.5).  </a:t>
            </a:r>
          </a:p>
          <a:p>
            <a:pPr marL="274320" indent="-274320" defTabSz="731520">
              <a:spcBef>
                <a:spcPts val="2300"/>
              </a:spcBef>
              <a:buClr>
                <a:srgbClr val="CC0000"/>
              </a:buClr>
              <a:defRPr sz="1920">
                <a:solidFill>
                  <a:srgbClr val="994D00"/>
                </a:solidFill>
              </a:defRPr>
            </a:pPr>
            <a:r>
              <a:t>The general rule is to compute the percentages in the direction of the independent variable, across the dependent variable.  The correct way of calculating percentages is as shown in Table 15.4.</a:t>
            </a:r>
          </a:p>
          <a:p>
            <a:pPr marL="594359" lvl="1" indent="-228600" defTabSz="731520">
              <a:spcBef>
                <a:spcPts val="1900"/>
              </a:spcBef>
              <a:buClr>
                <a:srgbClr val="CC0000"/>
              </a:buClr>
              <a:defRPr sz="1600" b="1">
                <a:solidFill>
                  <a:srgbClr val="994D00"/>
                </a:solidFill>
              </a:defRPr>
            </a:pPr>
            <a:r>
              <a:t>Independent Variable (IV) </a:t>
            </a:r>
            <a:r>
              <a:rPr b="0"/>
              <a:t>is free to vary.</a:t>
            </a:r>
          </a:p>
          <a:p>
            <a:pPr marL="594359" lvl="1" indent="-228600" defTabSz="731520">
              <a:spcBef>
                <a:spcPts val="1900"/>
              </a:spcBef>
              <a:buClr>
                <a:srgbClr val="CC0000"/>
              </a:buClr>
              <a:defRPr sz="1600" b="1">
                <a:solidFill>
                  <a:srgbClr val="994D00"/>
                </a:solidFill>
              </a:defRPr>
            </a:pPr>
            <a:r>
              <a:t>Dependent Variable (DV) </a:t>
            </a:r>
            <a:r>
              <a:rPr b="0"/>
              <a:t>depends on the IV.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12"/>
                                        </p:tgtEl>
                                        <p:attrNameLst>
                                          <p:attrName>style.visibility</p:attrName>
                                        </p:attrNameLst>
                                      </p:cBhvr>
                                      <p:to>
                                        <p:strVal val="visible"/>
                                      </p:to>
                                    </p:set>
                                    <p:anim calcmode="lin" valueType="num">
                                      <p:cBhvr>
                                        <p:cTn id="7" dur="500" fill="hold"/>
                                        <p:tgtEl>
                                          <p:spTgt spid="312"/>
                                        </p:tgtEl>
                                        <p:attrNameLst>
                                          <p:attrName>ppt_x</p:attrName>
                                        </p:attrNameLst>
                                      </p:cBhvr>
                                      <p:tavLst>
                                        <p:tav tm="0">
                                          <p:val>
                                            <p:strVal val="0-#ppt_w/2"/>
                                          </p:val>
                                        </p:tav>
                                        <p:tav tm="100000">
                                          <p:val>
                                            <p:strVal val="#ppt_x"/>
                                          </p:val>
                                        </p:tav>
                                      </p:tavLst>
                                    </p:anim>
                                    <p:anim calcmode="lin" valueType="num">
                                      <p:cBhvr>
                                        <p:cTn id="8" dur="500" fill="hold"/>
                                        <p:tgtEl>
                                          <p:spTgt spid="3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13"/>
                                        </p:tgtEl>
                                        <p:attrNameLst>
                                          <p:attrName>style.visibility</p:attrName>
                                        </p:attrNameLst>
                                      </p:cBhvr>
                                      <p:to>
                                        <p:strVal val="visible"/>
                                      </p:to>
                                    </p:set>
                                    <p:anim calcmode="lin" valueType="num">
                                      <p:cBhvr>
                                        <p:cTn id="12" dur="500" fill="hold"/>
                                        <p:tgtEl>
                                          <p:spTgt spid="313"/>
                                        </p:tgtEl>
                                        <p:attrNameLst>
                                          <p:attrName>ppt_x</p:attrName>
                                        </p:attrNameLst>
                                      </p:cBhvr>
                                      <p:tavLst>
                                        <p:tav tm="0">
                                          <p:val>
                                            <p:strVal val="0-#ppt_w/2"/>
                                          </p:val>
                                        </p:tav>
                                        <p:tav tm="100000">
                                          <p:val>
                                            <p:strVal val="#ppt_x"/>
                                          </p:val>
                                        </p:tav>
                                      </p:tavLst>
                                    </p:anim>
                                    <p:anim calcmode="lin" valueType="num">
                                      <p:cBhvr>
                                        <p:cTn id="13" dur="500" fill="hold"/>
                                        <p:tgtEl>
                                          <p:spTgt spid="3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advAuto="0"/>
      <p:bldP spid="313"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a:t>
            </a:fld>
            <a:endParaRPr/>
          </a:p>
        </p:txBody>
      </p:sp>
      <p:sp>
        <p:nvSpPr>
          <p:cNvPr id="47" name="1) Internet Usage Data"/>
          <p:cNvSpPr txBox="1">
            <a:spLocks noGrp="1"/>
          </p:cNvSpPr>
          <p:nvPr>
            <p:ph type="title" idx="4294967295"/>
          </p:nvPr>
        </p:nvSpPr>
        <p:spPr>
          <a:xfrm>
            <a:off x="609600" y="101599"/>
            <a:ext cx="7793038" cy="784227"/>
          </a:xfrm>
          <a:prstGeom prst="rect">
            <a:avLst/>
          </a:prstGeom>
        </p:spPr>
        <p:txBody>
          <a:bodyPr anchor="t">
            <a:normAutofit/>
          </a:bodyPr>
          <a:lstStyle>
            <a:lvl1pPr>
              <a:defRPr b="1">
                <a:solidFill>
                  <a:srgbClr val="E57300"/>
                </a:solidFill>
              </a:defRPr>
            </a:lvl1pPr>
          </a:lstStyle>
          <a:p>
            <a:r>
              <a:t>1) Internet Usage Data </a:t>
            </a:r>
          </a:p>
        </p:txBody>
      </p:sp>
      <p:grpSp>
        <p:nvGrpSpPr>
          <p:cNvPr id="50" name="Group"/>
          <p:cNvGrpSpPr/>
          <p:nvPr/>
        </p:nvGrpSpPr>
        <p:grpSpPr>
          <a:xfrm>
            <a:off x="174625" y="862012"/>
            <a:ext cx="8839200" cy="5323274"/>
            <a:chOff x="0" y="0"/>
            <a:chExt cx="8839200" cy="5323272"/>
          </a:xfrm>
        </p:grpSpPr>
        <p:sp>
          <p:nvSpPr>
            <p:cNvPr id="48" name="Respondent         Sex    Familiarity          Internet                               Attitude Toward                    Usage of Internet…"/>
            <p:cNvSpPr/>
            <p:nvPr/>
          </p:nvSpPr>
          <p:spPr>
            <a:xfrm>
              <a:off x="0" y="340644"/>
              <a:ext cx="8839200" cy="4982629"/>
            </a:xfrm>
            <a:prstGeom prst="rect">
              <a:avLst/>
            </a:prstGeom>
            <a:solidFill>
              <a:srgbClr val="FFFFCC"/>
            </a:solidFill>
            <a:ln w="12700" cap="flat">
              <a:solidFill>
                <a:srgbClr val="CC0000"/>
              </a:solidFill>
              <a:prstDash val="solid"/>
              <a:round/>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p>
              <a:pPr>
                <a:lnSpc>
                  <a:spcPct val="85000"/>
                </a:lnSpc>
                <a:defRPr sz="1200" b="0">
                  <a:solidFill>
                    <a:srgbClr val="800080"/>
                  </a:solidFill>
                  <a:latin typeface="Arial"/>
                  <a:ea typeface="Arial"/>
                  <a:cs typeface="Arial"/>
                  <a:sym typeface="Arial"/>
                </a:defRPr>
              </a:pPr>
              <a:r>
                <a:t>Respondent         Sex    Familiarity          Internet                               Attitude Toward                    Usage of Internet</a:t>
              </a:r>
            </a:p>
            <a:p>
              <a:pPr>
                <a:lnSpc>
                  <a:spcPct val="85000"/>
                </a:lnSpc>
                <a:defRPr sz="1200" b="0" u="sng">
                  <a:solidFill>
                    <a:srgbClr val="800080"/>
                  </a:solidFill>
                  <a:latin typeface="Arial"/>
                  <a:ea typeface="Arial"/>
                  <a:cs typeface="Arial"/>
                  <a:sym typeface="Arial"/>
                </a:defRPr>
              </a:pPr>
              <a:r>
                <a:t>Number</a:t>
              </a:r>
              <a:r>
                <a:rPr u="none"/>
                <a:t>			     </a:t>
              </a:r>
              <a:r>
                <a:t>Usage</a:t>
              </a:r>
              <a:r>
                <a:rPr u="none"/>
                <a:t>	                  Internet	Technology       Shopping                Banking</a:t>
              </a:r>
              <a:r>
                <a:rPr u="none">
                  <a:solidFill>
                    <a:srgbClr val="000000"/>
                  </a:solidFill>
                </a:rPr>
                <a:t>      </a:t>
              </a:r>
            </a:p>
            <a:p>
              <a:pPr>
                <a:lnSpc>
                  <a:spcPct val="85000"/>
                </a:lnSpc>
                <a:defRPr sz="1200" b="0">
                  <a:solidFill>
                    <a:srgbClr val="CC0000"/>
                  </a:solidFill>
                  <a:latin typeface="Arial"/>
                  <a:ea typeface="Arial"/>
                  <a:cs typeface="Arial"/>
                  <a:sym typeface="Arial"/>
                </a:defRPr>
              </a:pPr>
              <a:r>
                <a:t>1	        1.00	    7.00	       14.00		7.00	     6.00	         1.00		1.00</a:t>
              </a:r>
            </a:p>
            <a:p>
              <a:pPr>
                <a:lnSpc>
                  <a:spcPct val="85000"/>
                </a:lnSpc>
                <a:defRPr sz="1200" b="0">
                  <a:solidFill>
                    <a:srgbClr val="CC0000"/>
                  </a:solidFill>
                  <a:latin typeface="Arial"/>
                  <a:ea typeface="Arial"/>
                  <a:cs typeface="Arial"/>
                  <a:sym typeface="Arial"/>
                </a:defRPr>
              </a:pPr>
              <a:r>
                <a:t>2	        2.00	    2.00	         2.00		3.00	     3.00	         2.00		2.00</a:t>
              </a:r>
            </a:p>
            <a:p>
              <a:pPr>
                <a:lnSpc>
                  <a:spcPct val="85000"/>
                </a:lnSpc>
                <a:defRPr sz="1200" b="0">
                  <a:solidFill>
                    <a:srgbClr val="CC0000"/>
                  </a:solidFill>
                  <a:latin typeface="Arial"/>
                  <a:ea typeface="Arial"/>
                  <a:cs typeface="Arial"/>
                  <a:sym typeface="Arial"/>
                </a:defRPr>
              </a:pPr>
              <a:r>
                <a:t>3	        2.00	    3.00	         3.00		4.00	     3.00	         1.00		2.00</a:t>
              </a:r>
            </a:p>
            <a:p>
              <a:pPr>
                <a:lnSpc>
                  <a:spcPct val="85000"/>
                </a:lnSpc>
                <a:defRPr sz="1200" b="0">
                  <a:solidFill>
                    <a:srgbClr val="CC0000"/>
                  </a:solidFill>
                  <a:latin typeface="Arial"/>
                  <a:ea typeface="Arial"/>
                  <a:cs typeface="Arial"/>
                  <a:sym typeface="Arial"/>
                </a:defRPr>
              </a:pPr>
              <a:r>
                <a:t>4	        2.00	    3.00	         3.00		7.00	     5.00	         1.00		2.00          5	        1.00	    7.00	       13.00		7.00	     7.00	         1.00		1.00</a:t>
              </a:r>
            </a:p>
            <a:p>
              <a:pPr>
                <a:lnSpc>
                  <a:spcPct val="85000"/>
                </a:lnSpc>
                <a:defRPr sz="1200" b="0">
                  <a:solidFill>
                    <a:srgbClr val="CC0000"/>
                  </a:solidFill>
                  <a:latin typeface="Arial"/>
                  <a:ea typeface="Arial"/>
                  <a:cs typeface="Arial"/>
                  <a:sym typeface="Arial"/>
                </a:defRPr>
              </a:pPr>
              <a:r>
                <a:t>6	        2.00	    4.00	         6.00		5.00	     4.00	         1.00		2.00</a:t>
              </a:r>
            </a:p>
            <a:p>
              <a:pPr>
                <a:lnSpc>
                  <a:spcPct val="85000"/>
                </a:lnSpc>
                <a:defRPr sz="1200" b="0">
                  <a:solidFill>
                    <a:srgbClr val="CC0000"/>
                  </a:solidFill>
                  <a:latin typeface="Arial"/>
                  <a:ea typeface="Arial"/>
                  <a:cs typeface="Arial"/>
                  <a:sym typeface="Arial"/>
                </a:defRPr>
              </a:pPr>
              <a:r>
                <a:t>7	        2.00	    2.00	         2.00		4.00	     5.00	         2.00		2.00</a:t>
              </a:r>
            </a:p>
            <a:p>
              <a:pPr>
                <a:lnSpc>
                  <a:spcPct val="85000"/>
                </a:lnSpc>
                <a:defRPr sz="1200" b="0">
                  <a:solidFill>
                    <a:srgbClr val="CC0000"/>
                  </a:solidFill>
                  <a:latin typeface="Arial"/>
                  <a:ea typeface="Arial"/>
                  <a:cs typeface="Arial"/>
                  <a:sym typeface="Arial"/>
                </a:defRPr>
              </a:pPr>
              <a:r>
                <a:t>8	        2.00	    3.00	         6.00		5.00	     4.00	         2.00		2.00</a:t>
              </a:r>
            </a:p>
            <a:p>
              <a:pPr>
                <a:lnSpc>
                  <a:spcPct val="85000"/>
                </a:lnSpc>
                <a:defRPr sz="1200" b="0">
                  <a:solidFill>
                    <a:srgbClr val="CC0000"/>
                  </a:solidFill>
                  <a:latin typeface="Arial"/>
                  <a:ea typeface="Arial"/>
                  <a:cs typeface="Arial"/>
                  <a:sym typeface="Arial"/>
                </a:defRPr>
              </a:pPr>
              <a:r>
                <a:t>9	        2.00	    3.00	         6.00		6.00	     4.00	         1.00		2.00</a:t>
              </a:r>
            </a:p>
            <a:p>
              <a:pPr>
                <a:lnSpc>
                  <a:spcPct val="85000"/>
                </a:lnSpc>
                <a:defRPr sz="1200" b="0">
                  <a:solidFill>
                    <a:srgbClr val="CC0000"/>
                  </a:solidFill>
                  <a:latin typeface="Arial"/>
                  <a:ea typeface="Arial"/>
                  <a:cs typeface="Arial"/>
                  <a:sym typeface="Arial"/>
                </a:defRPr>
              </a:pPr>
              <a:r>
                <a:t>10	        1.00	    9.00	       15.00		7.00	     6.00	         1.00		2.00</a:t>
              </a:r>
            </a:p>
            <a:p>
              <a:pPr>
                <a:lnSpc>
                  <a:spcPct val="85000"/>
                </a:lnSpc>
                <a:defRPr sz="1200" b="0">
                  <a:solidFill>
                    <a:srgbClr val="CC0000"/>
                  </a:solidFill>
                  <a:latin typeface="Arial"/>
                  <a:ea typeface="Arial"/>
                  <a:cs typeface="Arial"/>
                  <a:sym typeface="Arial"/>
                </a:defRPr>
              </a:pPr>
              <a:r>
                <a:t>11	        2.00	    4.00	         3.00		4.00	     3.00	         2.00		2.00</a:t>
              </a:r>
            </a:p>
            <a:p>
              <a:pPr>
                <a:lnSpc>
                  <a:spcPct val="85000"/>
                </a:lnSpc>
                <a:defRPr sz="1200" b="0">
                  <a:solidFill>
                    <a:srgbClr val="CC0000"/>
                  </a:solidFill>
                  <a:latin typeface="Arial"/>
                  <a:ea typeface="Arial"/>
                  <a:cs typeface="Arial"/>
                  <a:sym typeface="Arial"/>
                </a:defRPr>
              </a:pPr>
              <a:r>
                <a:t>12	        2.00	    5.00	         4.00		6.00	     4.00	         2.00		2.00</a:t>
              </a:r>
            </a:p>
            <a:p>
              <a:pPr>
                <a:lnSpc>
                  <a:spcPct val="85000"/>
                </a:lnSpc>
                <a:defRPr sz="1200" b="0">
                  <a:solidFill>
                    <a:srgbClr val="CC0000"/>
                  </a:solidFill>
                  <a:latin typeface="Arial"/>
                  <a:ea typeface="Arial"/>
                  <a:cs typeface="Arial"/>
                  <a:sym typeface="Arial"/>
                </a:defRPr>
              </a:pPr>
              <a:r>
                <a:t>13	        1.00	    6.00	         9.00		6.00	     5.00	         2.00		1.00</a:t>
              </a:r>
            </a:p>
            <a:p>
              <a:pPr>
                <a:lnSpc>
                  <a:spcPct val="85000"/>
                </a:lnSpc>
                <a:defRPr sz="1200" b="0">
                  <a:solidFill>
                    <a:srgbClr val="CC0000"/>
                  </a:solidFill>
                  <a:latin typeface="Arial"/>
                  <a:ea typeface="Arial"/>
                  <a:cs typeface="Arial"/>
                  <a:sym typeface="Arial"/>
                </a:defRPr>
              </a:pPr>
              <a:r>
                <a:t>14	        1.00	    6.00	         8.00		3.00	     2.00	         2.00		2.00</a:t>
              </a:r>
            </a:p>
            <a:p>
              <a:pPr>
                <a:lnSpc>
                  <a:spcPct val="85000"/>
                </a:lnSpc>
                <a:defRPr sz="1200" b="0">
                  <a:solidFill>
                    <a:srgbClr val="CC0000"/>
                  </a:solidFill>
                  <a:latin typeface="Arial"/>
                  <a:ea typeface="Arial"/>
                  <a:cs typeface="Arial"/>
                  <a:sym typeface="Arial"/>
                </a:defRPr>
              </a:pPr>
              <a:r>
                <a:t>15	        1.00	    6.00	         5.00		5.00	     4.00	         1.00		2.00</a:t>
              </a:r>
            </a:p>
            <a:p>
              <a:pPr>
                <a:lnSpc>
                  <a:spcPct val="85000"/>
                </a:lnSpc>
                <a:defRPr sz="1200" b="0">
                  <a:solidFill>
                    <a:srgbClr val="CC0000"/>
                  </a:solidFill>
                  <a:latin typeface="Arial"/>
                  <a:ea typeface="Arial"/>
                  <a:cs typeface="Arial"/>
                  <a:sym typeface="Arial"/>
                </a:defRPr>
              </a:pPr>
              <a:r>
                <a:t>16	        2.00	    4.00	         3.00		4.00	     3.00	         2.00		2.00</a:t>
              </a:r>
            </a:p>
            <a:p>
              <a:pPr>
                <a:lnSpc>
                  <a:spcPct val="85000"/>
                </a:lnSpc>
                <a:defRPr sz="1200" b="0">
                  <a:solidFill>
                    <a:srgbClr val="CC0000"/>
                  </a:solidFill>
                  <a:latin typeface="Arial"/>
                  <a:ea typeface="Arial"/>
                  <a:cs typeface="Arial"/>
                  <a:sym typeface="Arial"/>
                </a:defRPr>
              </a:pPr>
              <a:r>
                <a:t>17	        1.00	    6.00	         9.00		5.00	     3.00	         1.00		1.00</a:t>
              </a:r>
            </a:p>
            <a:p>
              <a:pPr>
                <a:lnSpc>
                  <a:spcPct val="85000"/>
                </a:lnSpc>
                <a:defRPr sz="1200" b="0">
                  <a:solidFill>
                    <a:srgbClr val="CC0000"/>
                  </a:solidFill>
                  <a:latin typeface="Arial"/>
                  <a:ea typeface="Arial"/>
                  <a:cs typeface="Arial"/>
                  <a:sym typeface="Arial"/>
                </a:defRPr>
              </a:pPr>
              <a:r>
                <a:t>18	        1.00	    4.00	         4.00		5.00	     4.00	         1.00		2.00</a:t>
              </a:r>
            </a:p>
            <a:p>
              <a:pPr>
                <a:lnSpc>
                  <a:spcPct val="85000"/>
                </a:lnSpc>
                <a:defRPr sz="1200" b="0">
                  <a:solidFill>
                    <a:srgbClr val="CC0000"/>
                  </a:solidFill>
                  <a:latin typeface="Arial"/>
                  <a:ea typeface="Arial"/>
                  <a:cs typeface="Arial"/>
                  <a:sym typeface="Arial"/>
                </a:defRPr>
              </a:pPr>
              <a:r>
                <a:t>19	        1.00	    7.00	       14.00		6.00	     6.00	         1.00		1.00</a:t>
              </a:r>
            </a:p>
            <a:p>
              <a:pPr>
                <a:lnSpc>
                  <a:spcPct val="85000"/>
                </a:lnSpc>
                <a:defRPr sz="1200" b="0">
                  <a:solidFill>
                    <a:srgbClr val="CC0000"/>
                  </a:solidFill>
                  <a:latin typeface="Arial"/>
                  <a:ea typeface="Arial"/>
                  <a:cs typeface="Arial"/>
                  <a:sym typeface="Arial"/>
                </a:defRPr>
              </a:pPr>
              <a:r>
                <a:t>20	        2.00	    6.00	         6.00		6.00	     4.00	         2.00		2.00</a:t>
              </a:r>
            </a:p>
            <a:p>
              <a:pPr>
                <a:lnSpc>
                  <a:spcPct val="85000"/>
                </a:lnSpc>
                <a:defRPr sz="1200" b="0">
                  <a:solidFill>
                    <a:srgbClr val="CC0000"/>
                  </a:solidFill>
                  <a:latin typeface="Arial"/>
                  <a:ea typeface="Arial"/>
                  <a:cs typeface="Arial"/>
                  <a:sym typeface="Arial"/>
                </a:defRPr>
              </a:pPr>
              <a:r>
                <a:t>21	        1.00	    6.00	         9.00		4.00	     2.00	         2.00		2.00</a:t>
              </a:r>
            </a:p>
            <a:p>
              <a:pPr>
                <a:lnSpc>
                  <a:spcPct val="85000"/>
                </a:lnSpc>
                <a:defRPr sz="1200" b="0">
                  <a:solidFill>
                    <a:srgbClr val="CC0000"/>
                  </a:solidFill>
                  <a:latin typeface="Arial"/>
                  <a:ea typeface="Arial"/>
                  <a:cs typeface="Arial"/>
                  <a:sym typeface="Arial"/>
                </a:defRPr>
              </a:pPr>
              <a:r>
                <a:t>22	        1.00	    5.00	         5.00		5.00	     4.00	         2.00		1.00</a:t>
              </a:r>
            </a:p>
            <a:p>
              <a:pPr>
                <a:lnSpc>
                  <a:spcPct val="85000"/>
                </a:lnSpc>
                <a:defRPr sz="1200" b="0">
                  <a:solidFill>
                    <a:srgbClr val="CC0000"/>
                  </a:solidFill>
                  <a:latin typeface="Arial"/>
                  <a:ea typeface="Arial"/>
                  <a:cs typeface="Arial"/>
                  <a:sym typeface="Arial"/>
                </a:defRPr>
              </a:pPr>
              <a:r>
                <a:t>23	        2.00	    3.00	         2.00		4.00	     2.00	         2.00		2.00</a:t>
              </a:r>
            </a:p>
            <a:p>
              <a:pPr>
                <a:lnSpc>
                  <a:spcPct val="85000"/>
                </a:lnSpc>
                <a:defRPr sz="1200" b="0">
                  <a:solidFill>
                    <a:srgbClr val="CC0000"/>
                  </a:solidFill>
                  <a:latin typeface="Arial"/>
                  <a:ea typeface="Arial"/>
                  <a:cs typeface="Arial"/>
                  <a:sym typeface="Arial"/>
                </a:defRPr>
              </a:pPr>
              <a:r>
                <a:t>24	        1.00	    7.00	       15.00		6.00	     6.00	         1.00		1.00</a:t>
              </a:r>
            </a:p>
            <a:p>
              <a:pPr>
                <a:lnSpc>
                  <a:spcPct val="85000"/>
                </a:lnSpc>
                <a:defRPr sz="1200" b="0">
                  <a:solidFill>
                    <a:srgbClr val="CC0000"/>
                  </a:solidFill>
                  <a:latin typeface="Arial"/>
                  <a:ea typeface="Arial"/>
                  <a:cs typeface="Arial"/>
                  <a:sym typeface="Arial"/>
                </a:defRPr>
              </a:pPr>
              <a:r>
                <a:t>25	        2.00	    6.00	        6.00		5.00	     3.00	         1.00		2.00</a:t>
              </a:r>
            </a:p>
            <a:p>
              <a:pPr>
                <a:lnSpc>
                  <a:spcPct val="85000"/>
                </a:lnSpc>
                <a:defRPr sz="1200" b="0">
                  <a:solidFill>
                    <a:srgbClr val="CC0000"/>
                  </a:solidFill>
                  <a:latin typeface="Arial"/>
                  <a:ea typeface="Arial"/>
                  <a:cs typeface="Arial"/>
                  <a:sym typeface="Arial"/>
                </a:defRPr>
              </a:pPr>
              <a:r>
                <a:t>26	        1.00	    6.00	      13.00		6.00	     6.00	         1.00		1.00</a:t>
              </a:r>
            </a:p>
            <a:p>
              <a:pPr>
                <a:lnSpc>
                  <a:spcPct val="85000"/>
                </a:lnSpc>
                <a:defRPr sz="1200" b="0">
                  <a:solidFill>
                    <a:srgbClr val="CC0000"/>
                  </a:solidFill>
                  <a:latin typeface="Arial"/>
                  <a:ea typeface="Arial"/>
                  <a:cs typeface="Arial"/>
                  <a:sym typeface="Arial"/>
                </a:defRPr>
              </a:pPr>
              <a:r>
                <a:t>27	        2.00	    5.00	        4.00		5.00	     5.00	         1.00		1.00</a:t>
              </a:r>
            </a:p>
            <a:p>
              <a:pPr>
                <a:lnSpc>
                  <a:spcPct val="85000"/>
                </a:lnSpc>
                <a:defRPr sz="1200" b="0">
                  <a:solidFill>
                    <a:srgbClr val="CC0000"/>
                  </a:solidFill>
                  <a:latin typeface="Arial"/>
                  <a:ea typeface="Arial"/>
                  <a:cs typeface="Arial"/>
                  <a:sym typeface="Arial"/>
                </a:defRPr>
              </a:pPr>
              <a:r>
                <a:t>28	        2.00	    4.00	        2.00		3.00	     2.00	         2.00		2.00   </a:t>
              </a:r>
            </a:p>
            <a:p>
              <a:pPr>
                <a:lnSpc>
                  <a:spcPct val="85000"/>
                </a:lnSpc>
                <a:defRPr sz="1200" b="0">
                  <a:solidFill>
                    <a:srgbClr val="CC0000"/>
                  </a:solidFill>
                  <a:latin typeface="Arial"/>
                  <a:ea typeface="Arial"/>
                  <a:cs typeface="Arial"/>
                  <a:sym typeface="Arial"/>
                </a:defRPr>
              </a:pPr>
              <a:r>
                <a:t>29	        1.00	    4.00	        4.00		5.00	     3.00	         1.00		2.00</a:t>
              </a:r>
            </a:p>
            <a:p>
              <a:pPr>
                <a:lnSpc>
                  <a:spcPct val="85000"/>
                </a:lnSpc>
                <a:defRPr sz="1200" b="0">
                  <a:solidFill>
                    <a:srgbClr val="CC0000"/>
                  </a:solidFill>
                  <a:latin typeface="Arial"/>
                  <a:ea typeface="Arial"/>
                  <a:cs typeface="Arial"/>
                  <a:sym typeface="Arial"/>
                </a:defRPr>
              </a:pPr>
              <a:r>
                <a:t>30	        1.00	    3.00	        3.00		7.00	     5.00	         1.00		2.00</a:t>
              </a:r>
            </a:p>
          </p:txBody>
        </p:sp>
        <p:sp>
          <p:nvSpPr>
            <p:cNvPr id="49" name="Table 15.1"/>
            <p:cNvSpPr txBox="1"/>
            <p:nvPr/>
          </p:nvSpPr>
          <p:spPr>
            <a:xfrm>
              <a:off x="28575" y="0"/>
              <a:ext cx="1426295"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15.1</a:t>
              </a:r>
            </a:p>
          </p:txBody>
        </p:sp>
      </p:grpSp>
      <p:sp>
        <p:nvSpPr>
          <p:cNvPr id="51" name="Rectangle"/>
          <p:cNvSpPr/>
          <p:nvPr/>
        </p:nvSpPr>
        <p:spPr>
          <a:xfrm>
            <a:off x="1895475" y="1054100"/>
            <a:ext cx="1000125" cy="5265738"/>
          </a:xfrm>
          <a:prstGeom prst="rect">
            <a:avLst/>
          </a:prstGeom>
          <a:ln w="28575">
            <a:solidFill>
              <a:srgbClr val="FF0000"/>
            </a:solidFill>
            <a:prstDash val="dash"/>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0-#ppt_w/2"/>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fill="hold" grpId="0" nodeType="clickEffect">
                                  <p:stCondLst>
                                    <p:cond delay="0"/>
                                  </p:stCondLst>
                                  <p:iterate>
                                    <p:tmAbs val="0"/>
                                  </p:iterate>
                                  <p:childTnLst>
                                    <p:set>
                                      <p:cBhvr>
                                        <p:cTn id="17" fill="hold"/>
                                        <p:tgtEl>
                                          <p:spTgt spid="51"/>
                                        </p:tgtEl>
                                        <p:attrNameLst>
                                          <p:attrName>style.visibility</p:attrName>
                                        </p:attrNameLst>
                                      </p:cBhvr>
                                      <p:to>
                                        <p:strVal val="visible"/>
                                      </p:to>
                                    </p:set>
                                    <p:animEffect transition="in" filter="dissolve">
                                      <p:cBhvr>
                                        <p:cTn id="18"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advAuto="0"/>
      <p:bldP spid="50" grpId="0" animBg="1" advAuto="0"/>
      <p:bldP spid="51"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30</a:t>
            </a:fld>
            <a:endParaRPr/>
          </a:p>
        </p:txBody>
      </p:sp>
      <p:sp>
        <p:nvSpPr>
          <p:cNvPr id="316" name="3) Internet Usage by Gender"/>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3) Internet Usage by Gender</a:t>
            </a:r>
          </a:p>
        </p:txBody>
      </p:sp>
      <p:grpSp>
        <p:nvGrpSpPr>
          <p:cNvPr id="323" name="Group"/>
          <p:cNvGrpSpPr/>
          <p:nvPr/>
        </p:nvGrpSpPr>
        <p:grpSpPr>
          <a:xfrm>
            <a:off x="0" y="962025"/>
            <a:ext cx="8610600" cy="4475163"/>
            <a:chOff x="0" y="0"/>
            <a:chExt cx="8610600" cy="4475162"/>
          </a:xfrm>
        </p:grpSpPr>
        <p:sp>
          <p:nvSpPr>
            <p:cNvPr id="317" name="Rectangle"/>
            <p:cNvSpPr/>
            <p:nvPr/>
          </p:nvSpPr>
          <p:spPr>
            <a:xfrm>
              <a:off x="685800" y="0"/>
              <a:ext cx="7924800" cy="3398147"/>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318" name="Table 15.4: Columnwise"/>
            <p:cNvSpPr txBox="1"/>
            <p:nvPr/>
          </p:nvSpPr>
          <p:spPr>
            <a:xfrm>
              <a:off x="762000" y="18228"/>
              <a:ext cx="3160639" cy="39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15.4: Columnwise</a:t>
              </a:r>
            </a:p>
          </p:txBody>
        </p:sp>
        <p:pic>
          <p:nvPicPr>
            <p:cNvPr id="319" name="image.pdf" descr="image.pdf"/>
            <p:cNvPicPr>
              <a:picLocks noChangeAspect="1"/>
            </p:cNvPicPr>
            <p:nvPr/>
          </p:nvPicPr>
          <p:blipFill>
            <a:blip r:embed="rId2">
              <a:extLst/>
            </a:blip>
            <a:stretch>
              <a:fillRect/>
            </a:stretch>
          </p:blipFill>
          <p:spPr>
            <a:xfrm>
              <a:off x="1544637" y="393437"/>
              <a:ext cx="6989763" cy="3135349"/>
            </a:xfrm>
            <a:prstGeom prst="rect">
              <a:avLst/>
            </a:prstGeom>
            <a:ln w="12700" cap="flat">
              <a:noFill/>
              <a:miter lim="400000"/>
            </a:ln>
            <a:effectLst/>
          </p:spPr>
        </p:pic>
        <p:sp>
          <p:nvSpPr>
            <p:cNvPr id="320" name="Line"/>
            <p:cNvSpPr/>
            <p:nvPr/>
          </p:nvSpPr>
          <p:spPr>
            <a:xfrm>
              <a:off x="698500" y="1468934"/>
              <a:ext cx="7883525"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321" name="Line"/>
            <p:cNvSpPr/>
            <p:nvPr/>
          </p:nvSpPr>
          <p:spPr>
            <a:xfrm>
              <a:off x="727075" y="955491"/>
              <a:ext cx="7883525"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pic>
          <p:nvPicPr>
            <p:cNvPr id="322" name="image.pdf" descr="image.pdf"/>
            <p:cNvPicPr>
              <a:picLocks noChangeAspect="1"/>
            </p:cNvPicPr>
            <p:nvPr/>
          </p:nvPicPr>
          <p:blipFill>
            <a:blip r:embed="rId3">
              <a:extLst/>
            </a:blip>
            <a:stretch>
              <a:fillRect/>
            </a:stretch>
          </p:blipFill>
          <p:spPr>
            <a:xfrm>
              <a:off x="0" y="1898830"/>
              <a:ext cx="2616200" cy="2576333"/>
            </a:xfrm>
            <a:prstGeom prst="rect">
              <a:avLst/>
            </a:prstGeom>
            <a:ln w="12700" cap="flat">
              <a:noFill/>
              <a:miter lim="400000"/>
            </a:ln>
            <a:effectLst/>
          </p:spPr>
        </p:pic>
      </p:grpSp>
      <p:sp>
        <p:nvSpPr>
          <p:cNvPr id="324" name="Independent Variable (IV) = Gender…"/>
          <p:cNvSpPr txBox="1"/>
          <p:nvPr/>
        </p:nvSpPr>
        <p:spPr>
          <a:xfrm>
            <a:off x="771525" y="4465637"/>
            <a:ext cx="7905750" cy="161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2400"/>
              </a:spcBef>
              <a:defRPr sz="2000" b="0"/>
            </a:pPr>
            <a:r>
              <a:t>		Independent Variable (IV) = Gender</a:t>
            </a:r>
          </a:p>
          <a:p>
            <a:pPr>
              <a:spcBef>
                <a:spcPts val="2400"/>
              </a:spcBef>
              <a:defRPr sz="2000" b="0"/>
            </a:pPr>
            <a:r>
              <a:t>		Dependent Variable (DV) = Internet Usage</a:t>
            </a:r>
          </a:p>
          <a:p>
            <a:pPr>
              <a:spcBef>
                <a:spcPts val="2400"/>
              </a:spcBef>
              <a:defRPr sz="2000" b="0"/>
            </a:pPr>
            <a:r>
              <a:t>What does this mean?  Can we switch the IV and DV?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16"/>
                                        </p:tgtEl>
                                        <p:attrNameLst>
                                          <p:attrName>style.visibility</p:attrName>
                                        </p:attrNameLst>
                                      </p:cBhvr>
                                      <p:to>
                                        <p:strVal val="visible"/>
                                      </p:to>
                                    </p:set>
                                    <p:anim calcmode="lin" valueType="num">
                                      <p:cBhvr>
                                        <p:cTn id="7" dur="500" fill="hold"/>
                                        <p:tgtEl>
                                          <p:spTgt spid="316"/>
                                        </p:tgtEl>
                                        <p:attrNameLst>
                                          <p:attrName>ppt_x</p:attrName>
                                        </p:attrNameLst>
                                      </p:cBhvr>
                                      <p:tavLst>
                                        <p:tav tm="0">
                                          <p:val>
                                            <p:strVal val="0-#ppt_w/2"/>
                                          </p:val>
                                        </p:tav>
                                        <p:tav tm="100000">
                                          <p:val>
                                            <p:strVal val="#ppt_x"/>
                                          </p:val>
                                        </p:tav>
                                      </p:tavLst>
                                    </p:anim>
                                    <p:anim calcmode="lin" valueType="num">
                                      <p:cBhvr>
                                        <p:cTn id="8" dur="500" fill="hold"/>
                                        <p:tgtEl>
                                          <p:spTgt spid="3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23"/>
                                        </p:tgtEl>
                                        <p:attrNameLst>
                                          <p:attrName>style.visibility</p:attrName>
                                        </p:attrNameLst>
                                      </p:cBhvr>
                                      <p:to>
                                        <p:strVal val="visible"/>
                                      </p:to>
                                    </p:set>
                                    <p:anim calcmode="lin" valueType="num">
                                      <p:cBhvr>
                                        <p:cTn id="12" dur="500" fill="hold"/>
                                        <p:tgtEl>
                                          <p:spTgt spid="323"/>
                                        </p:tgtEl>
                                        <p:attrNameLst>
                                          <p:attrName>ppt_x</p:attrName>
                                        </p:attrNameLst>
                                      </p:cBhvr>
                                      <p:tavLst>
                                        <p:tav tm="0">
                                          <p:val>
                                            <p:strVal val="0-#ppt_w/2"/>
                                          </p:val>
                                        </p:tav>
                                        <p:tav tm="100000">
                                          <p:val>
                                            <p:strVal val="#ppt_x"/>
                                          </p:val>
                                        </p:tav>
                                      </p:tavLst>
                                    </p:anim>
                                    <p:anim calcmode="lin" valueType="num">
                                      <p:cBhvr>
                                        <p:cTn id="13" dur="500" fill="hold"/>
                                        <p:tgtEl>
                                          <p:spTgt spid="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advAuto="0"/>
      <p:bldP spid="323"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31</a:t>
            </a:fld>
            <a:endParaRPr/>
          </a:p>
        </p:txBody>
      </p:sp>
      <p:sp>
        <p:nvSpPr>
          <p:cNvPr id="327" name="3) Gender by Internet Usage"/>
          <p:cNvSpPr txBox="1">
            <a:spLocks noGrp="1"/>
          </p:cNvSpPr>
          <p:nvPr>
            <p:ph type="title" idx="4294967295"/>
          </p:nvPr>
        </p:nvSpPr>
        <p:spPr>
          <a:xfrm>
            <a:off x="530225" y="152399"/>
            <a:ext cx="7793038" cy="784227"/>
          </a:xfrm>
          <a:prstGeom prst="rect">
            <a:avLst/>
          </a:prstGeom>
        </p:spPr>
        <p:txBody>
          <a:bodyPr anchor="t">
            <a:normAutofit/>
          </a:bodyPr>
          <a:lstStyle>
            <a:lvl1pPr>
              <a:defRPr b="1">
                <a:solidFill>
                  <a:srgbClr val="E57300"/>
                </a:solidFill>
              </a:defRPr>
            </a:lvl1pPr>
          </a:lstStyle>
          <a:p>
            <a:r>
              <a:t>3) Gender by Internet Usage</a:t>
            </a:r>
          </a:p>
        </p:txBody>
      </p:sp>
      <p:grpSp>
        <p:nvGrpSpPr>
          <p:cNvPr id="333" name="Group"/>
          <p:cNvGrpSpPr/>
          <p:nvPr/>
        </p:nvGrpSpPr>
        <p:grpSpPr>
          <a:xfrm>
            <a:off x="530225" y="990600"/>
            <a:ext cx="7602538" cy="5164138"/>
            <a:chOff x="0" y="0"/>
            <a:chExt cx="7602537" cy="5164137"/>
          </a:xfrm>
        </p:grpSpPr>
        <p:sp>
          <p:nvSpPr>
            <p:cNvPr id="328" name="Rectangle"/>
            <p:cNvSpPr/>
            <p:nvPr/>
          </p:nvSpPr>
          <p:spPr>
            <a:xfrm>
              <a:off x="0" y="533400"/>
              <a:ext cx="7394575" cy="2471738"/>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329" name="Table 15.5: Rowwise"/>
            <p:cNvSpPr txBox="1"/>
            <p:nvPr/>
          </p:nvSpPr>
          <p:spPr>
            <a:xfrm>
              <a:off x="0" y="0"/>
              <a:ext cx="2724572" cy="39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15.5: Rowwise</a:t>
              </a:r>
            </a:p>
          </p:txBody>
        </p:sp>
        <p:pic>
          <p:nvPicPr>
            <p:cNvPr id="330" name="image.pdf" descr="image.pdf"/>
            <p:cNvPicPr>
              <a:picLocks noChangeAspect="1"/>
            </p:cNvPicPr>
            <p:nvPr/>
          </p:nvPicPr>
          <p:blipFill>
            <a:blip r:embed="rId2">
              <a:extLst/>
            </a:blip>
            <a:stretch>
              <a:fillRect/>
            </a:stretch>
          </p:blipFill>
          <p:spPr>
            <a:xfrm>
              <a:off x="234950" y="555625"/>
              <a:ext cx="7131050" cy="2419350"/>
            </a:xfrm>
            <a:prstGeom prst="rect">
              <a:avLst/>
            </a:prstGeom>
            <a:ln w="12700" cap="flat">
              <a:noFill/>
              <a:miter lim="400000"/>
            </a:ln>
            <a:effectLst/>
          </p:spPr>
        </p:pic>
        <p:sp>
          <p:nvSpPr>
            <p:cNvPr id="331" name="Line"/>
            <p:cNvSpPr/>
            <p:nvPr/>
          </p:nvSpPr>
          <p:spPr>
            <a:xfrm>
              <a:off x="3175" y="1098550"/>
              <a:ext cx="7391400"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pic>
          <p:nvPicPr>
            <p:cNvPr id="332" name="image.pdf" descr="image.pdf"/>
            <p:cNvPicPr>
              <a:picLocks noChangeAspect="1"/>
            </p:cNvPicPr>
            <p:nvPr/>
          </p:nvPicPr>
          <p:blipFill>
            <a:blip r:embed="rId3">
              <a:extLst/>
            </a:blip>
            <a:stretch>
              <a:fillRect/>
            </a:stretch>
          </p:blipFill>
          <p:spPr>
            <a:xfrm>
              <a:off x="3652837" y="3111500"/>
              <a:ext cx="3949701" cy="2052638"/>
            </a:xfrm>
            <a:prstGeom prst="rect">
              <a:avLst/>
            </a:prstGeom>
            <a:ln w="12700" cap="flat">
              <a:noFill/>
              <a:miter lim="400000"/>
            </a:ln>
            <a:effectLst/>
          </p:spPr>
        </p:pic>
      </p:grpSp>
      <p:sp>
        <p:nvSpPr>
          <p:cNvPr id="334" name="Although table 15.5 is not wrong, table 15.4 is generally considered to be favorable."/>
          <p:cNvSpPr txBox="1"/>
          <p:nvPr/>
        </p:nvSpPr>
        <p:spPr>
          <a:xfrm>
            <a:off x="560387" y="4333875"/>
            <a:ext cx="3300413" cy="19304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2400" b="0"/>
            </a:lvl1pPr>
          </a:lstStyle>
          <a:p>
            <a:r>
              <a:t>Although table 15.5 is not wrong, table 15.4 is generally considered to be favorable.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27"/>
                                        </p:tgtEl>
                                        <p:attrNameLst>
                                          <p:attrName>style.visibility</p:attrName>
                                        </p:attrNameLst>
                                      </p:cBhvr>
                                      <p:to>
                                        <p:strVal val="visible"/>
                                      </p:to>
                                    </p:set>
                                    <p:anim calcmode="lin" valueType="num">
                                      <p:cBhvr>
                                        <p:cTn id="7" dur="500" fill="hold"/>
                                        <p:tgtEl>
                                          <p:spTgt spid="327"/>
                                        </p:tgtEl>
                                        <p:attrNameLst>
                                          <p:attrName>ppt_x</p:attrName>
                                        </p:attrNameLst>
                                      </p:cBhvr>
                                      <p:tavLst>
                                        <p:tav tm="0">
                                          <p:val>
                                            <p:strVal val="0-#ppt_w/2"/>
                                          </p:val>
                                        </p:tav>
                                        <p:tav tm="100000">
                                          <p:val>
                                            <p:strVal val="#ppt_x"/>
                                          </p:val>
                                        </p:tav>
                                      </p:tavLst>
                                    </p:anim>
                                    <p:anim calcmode="lin" valueType="num">
                                      <p:cBhvr>
                                        <p:cTn id="8" dur="500" fill="hold"/>
                                        <p:tgtEl>
                                          <p:spTgt spid="3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33"/>
                                        </p:tgtEl>
                                        <p:attrNameLst>
                                          <p:attrName>style.visibility</p:attrName>
                                        </p:attrNameLst>
                                      </p:cBhvr>
                                      <p:to>
                                        <p:strVal val="visible"/>
                                      </p:to>
                                    </p:set>
                                    <p:anim calcmode="lin" valueType="num">
                                      <p:cBhvr>
                                        <p:cTn id="12" dur="500" fill="hold"/>
                                        <p:tgtEl>
                                          <p:spTgt spid="333"/>
                                        </p:tgtEl>
                                        <p:attrNameLst>
                                          <p:attrName>ppt_x</p:attrName>
                                        </p:attrNameLst>
                                      </p:cBhvr>
                                      <p:tavLst>
                                        <p:tav tm="0">
                                          <p:val>
                                            <p:strVal val="0-#ppt_w/2"/>
                                          </p:val>
                                        </p:tav>
                                        <p:tav tm="100000">
                                          <p:val>
                                            <p:strVal val="#ppt_x"/>
                                          </p:val>
                                        </p:tav>
                                      </p:tavLst>
                                    </p:anim>
                                    <p:anim calcmode="lin" valueType="num">
                                      <p:cBhvr>
                                        <p:cTn id="13" dur="500" fill="hold"/>
                                        <p:tgtEl>
                                          <p:spTgt spid="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advAuto="0"/>
      <p:bldP spid="333"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32</a:t>
            </a:fld>
            <a:endParaRPr/>
          </a:p>
        </p:txBody>
      </p:sp>
      <p:sp>
        <p:nvSpPr>
          <p:cNvPr id="337" name="Rectangle"/>
          <p:cNvSpPr/>
          <p:nvPr/>
        </p:nvSpPr>
        <p:spPr>
          <a:xfrm>
            <a:off x="-1" y="5140325"/>
            <a:ext cx="9144002" cy="1179513"/>
          </a:xfrm>
          <a:prstGeom prst="rect">
            <a:avLst/>
          </a:prstGeom>
          <a:solidFill>
            <a:srgbClr val="FFFF00"/>
          </a:solidFill>
          <a:ln w="25400">
            <a:solidFill>
              <a:srgbClr val="BC6F23"/>
            </a:solidFill>
          </a:ln>
        </p:spPr>
        <p:txBody>
          <a:bodyPr lIns="45719" rIns="45719" anchor="ctr"/>
          <a:lstStyle/>
          <a:p>
            <a:pPr algn="ctr">
              <a:defRPr sz="1800" b="0">
                <a:solidFill>
                  <a:srgbClr val="FFFFFF"/>
                </a:solidFill>
              </a:defRPr>
            </a:pPr>
            <a:endParaRPr/>
          </a:p>
        </p:txBody>
      </p:sp>
      <p:sp>
        <p:nvSpPr>
          <p:cNvPr id="338" name="Introduction of a Third Variable in Cross-Tabulation"/>
          <p:cNvSpPr txBox="1">
            <a:spLocks noGrp="1"/>
          </p:cNvSpPr>
          <p:nvPr>
            <p:ph type="title" idx="4294967295"/>
          </p:nvPr>
        </p:nvSpPr>
        <p:spPr>
          <a:xfrm>
            <a:off x="304800" y="41275"/>
            <a:ext cx="8548688" cy="1062038"/>
          </a:xfrm>
          <a:prstGeom prst="rect">
            <a:avLst/>
          </a:prstGeom>
        </p:spPr>
        <p:txBody>
          <a:bodyPr anchor="t">
            <a:normAutofit/>
          </a:bodyPr>
          <a:lstStyle>
            <a:lvl1pPr>
              <a:defRPr b="1">
                <a:solidFill>
                  <a:srgbClr val="E57300"/>
                </a:solidFill>
              </a:defRPr>
            </a:lvl1pPr>
          </a:lstStyle>
          <a:p>
            <a:r>
              <a:t>Introduction of a Third Variable in Cross-Tabulation</a:t>
            </a:r>
          </a:p>
        </p:txBody>
      </p:sp>
      <p:grpSp>
        <p:nvGrpSpPr>
          <p:cNvPr id="381" name="Group"/>
          <p:cNvGrpSpPr/>
          <p:nvPr/>
        </p:nvGrpSpPr>
        <p:grpSpPr>
          <a:xfrm>
            <a:off x="42862" y="996950"/>
            <a:ext cx="9101139" cy="5272985"/>
            <a:chOff x="0" y="0"/>
            <a:chExt cx="9101137" cy="5272984"/>
          </a:xfrm>
        </p:grpSpPr>
        <p:grpSp>
          <p:nvGrpSpPr>
            <p:cNvPr id="351" name="Group"/>
            <p:cNvGrpSpPr/>
            <p:nvPr/>
          </p:nvGrpSpPr>
          <p:grpSpPr>
            <a:xfrm>
              <a:off x="0" y="4241665"/>
              <a:ext cx="9101138" cy="1031320"/>
              <a:chOff x="0" y="0"/>
              <a:chExt cx="9101137" cy="1031318"/>
            </a:xfrm>
          </p:grpSpPr>
          <p:grpSp>
            <p:nvGrpSpPr>
              <p:cNvPr id="341" name="Group"/>
              <p:cNvGrpSpPr/>
              <p:nvPr/>
            </p:nvGrpSpPr>
            <p:grpSpPr>
              <a:xfrm>
                <a:off x="0" y="0"/>
                <a:ext cx="2636719" cy="1003300"/>
                <a:chOff x="0" y="0"/>
                <a:chExt cx="2636718" cy="1003300"/>
              </a:xfrm>
            </p:grpSpPr>
            <p:sp>
              <p:nvSpPr>
                <p:cNvPr id="339" name="Rectangle"/>
                <p:cNvSpPr/>
                <p:nvPr/>
              </p:nvSpPr>
              <p:spPr>
                <a:xfrm>
                  <a:off x="154445" y="59149"/>
                  <a:ext cx="2327829" cy="902815"/>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40" name="Refined Association between the Two Variables"/>
                <p:cNvSpPr txBox="1"/>
                <p:nvPr/>
              </p:nvSpPr>
              <p:spPr>
                <a:xfrm>
                  <a:off x="0" y="0"/>
                  <a:ext cx="2636719" cy="1003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Refined Association between the Two Variables</a:t>
                  </a:r>
                </a:p>
              </p:txBody>
            </p:sp>
          </p:grpSp>
          <p:grpSp>
            <p:nvGrpSpPr>
              <p:cNvPr id="344" name="Group"/>
              <p:cNvGrpSpPr/>
              <p:nvPr/>
            </p:nvGrpSpPr>
            <p:grpSpPr>
              <a:xfrm>
                <a:off x="2679708" y="3113"/>
                <a:ext cx="1991870" cy="1003301"/>
                <a:chOff x="0" y="0"/>
                <a:chExt cx="1991869" cy="1003300"/>
              </a:xfrm>
            </p:grpSpPr>
            <p:sp>
              <p:nvSpPr>
                <p:cNvPr id="342" name="Rectangle"/>
                <p:cNvSpPr/>
                <p:nvPr/>
              </p:nvSpPr>
              <p:spPr>
                <a:xfrm>
                  <a:off x="6368" y="65376"/>
                  <a:ext cx="1961618" cy="899701"/>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43" name="No Association between the Two Variables"/>
                <p:cNvSpPr txBox="1"/>
                <p:nvPr/>
              </p:nvSpPr>
              <p:spPr>
                <a:xfrm>
                  <a:off x="0" y="0"/>
                  <a:ext cx="1991870" cy="1003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No Association between the Two Variables</a:t>
                  </a:r>
                </a:p>
              </p:txBody>
            </p:sp>
          </p:grpSp>
          <p:grpSp>
            <p:nvGrpSpPr>
              <p:cNvPr id="347" name="Group"/>
              <p:cNvGrpSpPr/>
              <p:nvPr/>
            </p:nvGrpSpPr>
            <p:grpSpPr>
              <a:xfrm>
                <a:off x="4853090" y="15565"/>
                <a:ext cx="1874046" cy="1003301"/>
                <a:chOff x="0" y="0"/>
                <a:chExt cx="1874044" cy="1003300"/>
              </a:xfrm>
            </p:grpSpPr>
            <p:sp>
              <p:nvSpPr>
                <p:cNvPr id="345" name="Rectangle"/>
                <p:cNvSpPr/>
                <p:nvPr/>
              </p:nvSpPr>
              <p:spPr>
                <a:xfrm>
                  <a:off x="78018" y="46697"/>
                  <a:ext cx="1722785" cy="902814"/>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46" name="No Change in the Initial Pattern"/>
                <p:cNvSpPr txBox="1"/>
                <p:nvPr/>
              </p:nvSpPr>
              <p:spPr>
                <a:xfrm>
                  <a:off x="0" y="0"/>
                  <a:ext cx="1874045" cy="1003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No Change in the Initial Pattern</a:t>
                  </a:r>
                </a:p>
              </p:txBody>
            </p:sp>
          </p:grpSp>
          <p:grpSp>
            <p:nvGrpSpPr>
              <p:cNvPr id="350" name="Group"/>
              <p:cNvGrpSpPr/>
              <p:nvPr/>
            </p:nvGrpSpPr>
            <p:grpSpPr>
              <a:xfrm>
                <a:off x="6700067" y="28018"/>
                <a:ext cx="2401071" cy="1003301"/>
                <a:chOff x="0" y="0"/>
                <a:chExt cx="2401070" cy="1003300"/>
              </a:xfrm>
            </p:grpSpPr>
            <p:sp>
              <p:nvSpPr>
                <p:cNvPr id="348" name="Rectangle"/>
                <p:cNvSpPr/>
                <p:nvPr/>
              </p:nvSpPr>
              <p:spPr>
                <a:xfrm>
                  <a:off x="157629" y="40470"/>
                  <a:ext cx="2066705" cy="902815"/>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49" name="Some Association between the Two Variables"/>
                <p:cNvSpPr txBox="1"/>
                <p:nvPr/>
              </p:nvSpPr>
              <p:spPr>
                <a:xfrm>
                  <a:off x="0" y="0"/>
                  <a:ext cx="2401071" cy="1003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Some Association between the Two Variables</a:t>
                  </a:r>
                </a:p>
              </p:txBody>
            </p:sp>
          </p:grpSp>
        </p:grpSp>
        <p:sp>
          <p:nvSpPr>
            <p:cNvPr id="352" name="Fig. 15.7"/>
            <p:cNvSpPr txBox="1"/>
            <p:nvPr/>
          </p:nvSpPr>
          <p:spPr>
            <a:xfrm>
              <a:off x="7508916" y="0"/>
              <a:ext cx="1234059"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solidFill>
                    <a:srgbClr val="994D00"/>
                  </a:solidFill>
                </a:defRPr>
              </a:lvl1pPr>
            </a:lstStyle>
            <a:p>
              <a:r>
                <a:t>Fig. 15.7</a:t>
              </a:r>
            </a:p>
          </p:txBody>
        </p:sp>
        <p:grpSp>
          <p:nvGrpSpPr>
            <p:cNvPr id="358" name="Group"/>
            <p:cNvGrpSpPr/>
            <p:nvPr/>
          </p:nvGrpSpPr>
          <p:grpSpPr>
            <a:xfrm>
              <a:off x="907566" y="1337097"/>
              <a:ext cx="7319443" cy="1263940"/>
              <a:chOff x="0" y="0"/>
              <a:chExt cx="7319442" cy="1263938"/>
            </a:xfrm>
          </p:grpSpPr>
          <p:sp>
            <p:nvSpPr>
              <p:cNvPr id="353" name="Rectangle"/>
              <p:cNvSpPr/>
              <p:nvPr/>
            </p:nvSpPr>
            <p:spPr>
              <a:xfrm>
                <a:off x="170367" y="42027"/>
                <a:ext cx="2439285" cy="902814"/>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54" name="Some Association between the Two Variables"/>
              <p:cNvSpPr txBox="1"/>
              <p:nvPr/>
            </p:nvSpPr>
            <p:spPr>
              <a:xfrm>
                <a:off x="0" y="0"/>
                <a:ext cx="2748175" cy="1003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Some Association between the Two Variables</a:t>
                </a:r>
              </a:p>
            </p:txBody>
          </p:sp>
          <p:sp>
            <p:nvSpPr>
              <p:cNvPr id="355" name="Rectangle"/>
              <p:cNvSpPr/>
              <p:nvPr/>
            </p:nvSpPr>
            <p:spPr>
              <a:xfrm>
                <a:off x="4854683" y="38914"/>
                <a:ext cx="2409032" cy="899701"/>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56" name="No Association between the Two Variables"/>
              <p:cNvSpPr txBox="1"/>
              <p:nvPr/>
            </p:nvSpPr>
            <p:spPr>
              <a:xfrm>
                <a:off x="4714568" y="21792"/>
                <a:ext cx="2604875" cy="1003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No Association between the Two Variables</a:t>
                </a:r>
              </a:p>
            </p:txBody>
          </p:sp>
          <p:sp>
            <p:nvSpPr>
              <p:cNvPr id="357" name="Line"/>
              <p:cNvSpPr/>
              <p:nvPr/>
            </p:nvSpPr>
            <p:spPr>
              <a:xfrm>
                <a:off x="1342242" y="965076"/>
                <a:ext cx="1" cy="298863"/>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359" name="Line"/>
            <p:cNvSpPr/>
            <p:nvPr/>
          </p:nvSpPr>
          <p:spPr>
            <a:xfrm>
              <a:off x="6988260" y="2302173"/>
              <a:ext cx="1" cy="298864"/>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373" name="Group"/>
            <p:cNvGrpSpPr/>
            <p:nvPr/>
          </p:nvGrpSpPr>
          <p:grpSpPr>
            <a:xfrm>
              <a:off x="1111370" y="2577687"/>
              <a:ext cx="6989853" cy="1788505"/>
              <a:chOff x="0" y="0"/>
              <a:chExt cx="6989852" cy="1788504"/>
            </a:xfrm>
          </p:grpSpPr>
          <p:sp>
            <p:nvSpPr>
              <p:cNvPr id="360" name="Rectangle"/>
              <p:cNvSpPr/>
              <p:nvPr/>
            </p:nvSpPr>
            <p:spPr>
              <a:xfrm>
                <a:off x="62096" y="48253"/>
                <a:ext cx="2168607" cy="659989"/>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61" name="Rectangle"/>
              <p:cNvSpPr/>
              <p:nvPr/>
            </p:nvSpPr>
            <p:spPr>
              <a:xfrm>
                <a:off x="4746412" y="42027"/>
                <a:ext cx="2168606" cy="659989"/>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62" name="Introduce a Third Variable"/>
              <p:cNvSpPr txBox="1"/>
              <p:nvPr/>
            </p:nvSpPr>
            <p:spPr>
              <a:xfrm>
                <a:off x="0" y="6226"/>
                <a:ext cx="2305537" cy="698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Introduce a Third Variable</a:t>
                </a:r>
              </a:p>
            </p:txBody>
          </p:sp>
          <p:sp>
            <p:nvSpPr>
              <p:cNvPr id="363" name="Introduce a Third Variable"/>
              <p:cNvSpPr txBox="1"/>
              <p:nvPr/>
            </p:nvSpPr>
            <p:spPr>
              <a:xfrm>
                <a:off x="4684315" y="0"/>
                <a:ext cx="2305538" cy="698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Introduce a Third Variable</a:t>
                </a:r>
              </a:p>
            </p:txBody>
          </p:sp>
          <p:sp>
            <p:nvSpPr>
              <p:cNvPr id="364" name="Line"/>
              <p:cNvSpPr/>
              <p:nvPr/>
            </p:nvSpPr>
            <p:spPr>
              <a:xfrm flipH="1">
                <a:off x="1138438" y="695788"/>
                <a:ext cx="1" cy="55102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65" name="Line"/>
              <p:cNvSpPr/>
              <p:nvPr/>
            </p:nvSpPr>
            <p:spPr>
              <a:xfrm>
                <a:off x="5876889" y="695788"/>
                <a:ext cx="1" cy="55102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66" name="Line"/>
              <p:cNvSpPr/>
              <p:nvPr/>
            </p:nvSpPr>
            <p:spPr>
              <a:xfrm>
                <a:off x="144892" y="1246816"/>
                <a:ext cx="4279892"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367" name="Line"/>
              <p:cNvSpPr/>
              <p:nvPr/>
            </p:nvSpPr>
            <p:spPr>
              <a:xfrm flipH="1">
                <a:off x="144892" y="1246816"/>
                <a:ext cx="1" cy="54168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68" name="Line"/>
              <p:cNvSpPr/>
              <p:nvPr/>
            </p:nvSpPr>
            <p:spPr>
              <a:xfrm>
                <a:off x="2514117" y="1246816"/>
                <a:ext cx="1" cy="466973"/>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69" name="Line"/>
              <p:cNvSpPr/>
              <p:nvPr/>
            </p:nvSpPr>
            <p:spPr>
              <a:xfrm>
                <a:off x="5112623" y="1246816"/>
                <a:ext cx="1" cy="54168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70" name="Line"/>
              <p:cNvSpPr/>
              <p:nvPr/>
            </p:nvSpPr>
            <p:spPr>
              <a:xfrm>
                <a:off x="4424783" y="1246816"/>
                <a:ext cx="1" cy="54168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71" name="Line"/>
              <p:cNvSpPr/>
              <p:nvPr/>
            </p:nvSpPr>
            <p:spPr>
              <a:xfrm>
                <a:off x="5112623" y="1246816"/>
                <a:ext cx="1834240"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372" name="Line"/>
              <p:cNvSpPr/>
              <p:nvPr/>
            </p:nvSpPr>
            <p:spPr>
              <a:xfrm>
                <a:off x="6946862" y="1246816"/>
                <a:ext cx="1" cy="54168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380" name="Group"/>
            <p:cNvGrpSpPr/>
            <p:nvPr/>
          </p:nvGrpSpPr>
          <p:grpSpPr>
            <a:xfrm>
              <a:off x="2249808" y="70045"/>
              <a:ext cx="5169945" cy="1335542"/>
              <a:chOff x="0" y="0"/>
              <a:chExt cx="5169943" cy="1335541"/>
            </a:xfrm>
          </p:grpSpPr>
          <p:sp>
            <p:nvSpPr>
              <p:cNvPr id="374" name="Rectangle"/>
              <p:cNvSpPr/>
              <p:nvPr/>
            </p:nvSpPr>
            <p:spPr>
              <a:xfrm>
                <a:off x="1893151" y="0"/>
                <a:ext cx="3092095" cy="582159"/>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sz="1800" b="0">
                    <a:solidFill>
                      <a:srgbClr val="994D00"/>
                    </a:solidFill>
                  </a:defRPr>
                </a:pPr>
                <a:endParaRPr/>
              </a:p>
            </p:txBody>
          </p:sp>
          <p:sp>
            <p:nvSpPr>
              <p:cNvPr id="375" name="Original Two Variables"/>
              <p:cNvSpPr txBox="1"/>
              <p:nvPr/>
            </p:nvSpPr>
            <p:spPr>
              <a:xfrm>
                <a:off x="1689347" y="71602"/>
                <a:ext cx="3480597" cy="39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2000" b="0">
                    <a:solidFill>
                      <a:srgbClr val="994D00"/>
                    </a:solidFill>
                  </a:defRPr>
                </a:lvl1pPr>
              </a:lstStyle>
              <a:p>
                <a:r>
                  <a:t>Original Two Variables</a:t>
                </a:r>
              </a:p>
            </p:txBody>
          </p:sp>
          <p:sp>
            <p:nvSpPr>
              <p:cNvPr id="376" name="Line"/>
              <p:cNvSpPr/>
              <p:nvPr/>
            </p:nvSpPr>
            <p:spPr>
              <a:xfrm>
                <a:off x="0" y="961963"/>
                <a:ext cx="4662025"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377" name="Line"/>
              <p:cNvSpPr/>
              <p:nvPr/>
            </p:nvSpPr>
            <p:spPr>
              <a:xfrm flipH="1">
                <a:off x="-1" y="961963"/>
                <a:ext cx="2" cy="37357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78" name="Line"/>
              <p:cNvSpPr/>
              <p:nvPr/>
            </p:nvSpPr>
            <p:spPr>
              <a:xfrm>
                <a:off x="4662024" y="961963"/>
                <a:ext cx="1" cy="37357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79" name="Line"/>
              <p:cNvSpPr/>
              <p:nvPr/>
            </p:nvSpPr>
            <p:spPr>
              <a:xfrm>
                <a:off x="2292798" y="588385"/>
                <a:ext cx="1" cy="37357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sp>
        <p:nvSpPr>
          <p:cNvPr id="382" name="The introduction of a third variable can result in four possibilities:"/>
          <p:cNvSpPr txBox="1"/>
          <p:nvPr/>
        </p:nvSpPr>
        <p:spPr>
          <a:xfrm>
            <a:off x="3648075" y="2987675"/>
            <a:ext cx="2062163" cy="1767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90000"/>
              </a:lnSpc>
              <a:defRPr sz="2000" b="0">
                <a:solidFill>
                  <a:srgbClr val="800080"/>
                </a:solidFill>
              </a:defRPr>
            </a:pPr>
            <a:r>
              <a:t>The introduction of a third variable can result in </a:t>
            </a:r>
            <a:r>
              <a:rPr i="1" u="sng"/>
              <a:t>four possibilities</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38"/>
                                        </p:tgtEl>
                                        <p:attrNameLst>
                                          <p:attrName>style.visibility</p:attrName>
                                        </p:attrNameLst>
                                      </p:cBhvr>
                                      <p:to>
                                        <p:strVal val="visible"/>
                                      </p:to>
                                    </p:set>
                                    <p:anim calcmode="lin" valueType="num">
                                      <p:cBhvr>
                                        <p:cTn id="7" dur="500" fill="hold"/>
                                        <p:tgtEl>
                                          <p:spTgt spid="338"/>
                                        </p:tgtEl>
                                        <p:attrNameLst>
                                          <p:attrName>ppt_x</p:attrName>
                                        </p:attrNameLst>
                                      </p:cBhvr>
                                      <p:tavLst>
                                        <p:tav tm="0">
                                          <p:val>
                                            <p:strVal val="0-#ppt_w/2"/>
                                          </p:val>
                                        </p:tav>
                                        <p:tav tm="100000">
                                          <p:val>
                                            <p:strVal val="#ppt_x"/>
                                          </p:val>
                                        </p:tav>
                                      </p:tavLst>
                                    </p:anim>
                                    <p:anim calcmode="lin" valueType="num">
                                      <p:cBhvr>
                                        <p:cTn id="8" dur="500" fill="hold"/>
                                        <p:tgtEl>
                                          <p:spTgt spid="3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81"/>
                                        </p:tgtEl>
                                        <p:attrNameLst>
                                          <p:attrName>style.visibility</p:attrName>
                                        </p:attrNameLst>
                                      </p:cBhvr>
                                      <p:to>
                                        <p:strVal val="visible"/>
                                      </p:to>
                                    </p:set>
                                    <p:anim calcmode="lin" valueType="num">
                                      <p:cBhvr>
                                        <p:cTn id="12" dur="500" fill="hold"/>
                                        <p:tgtEl>
                                          <p:spTgt spid="381"/>
                                        </p:tgtEl>
                                        <p:attrNameLst>
                                          <p:attrName>ppt_x</p:attrName>
                                        </p:attrNameLst>
                                      </p:cBhvr>
                                      <p:tavLst>
                                        <p:tav tm="0">
                                          <p:val>
                                            <p:strVal val="0-#ppt_w/2"/>
                                          </p:val>
                                        </p:tav>
                                        <p:tav tm="100000">
                                          <p:val>
                                            <p:strVal val="#ppt_x"/>
                                          </p:val>
                                        </p:tav>
                                      </p:tavLst>
                                    </p:anim>
                                    <p:anim calcmode="lin" valueType="num">
                                      <p:cBhvr>
                                        <p:cTn id="13" dur="500" fill="hold"/>
                                        <p:tgtEl>
                                          <p:spTgt spid="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advAuto="0"/>
      <p:bldP spid="381"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33</a:t>
            </a:fld>
            <a:endParaRPr/>
          </a:p>
        </p:txBody>
      </p:sp>
      <p:sp>
        <p:nvSpPr>
          <p:cNvPr id="385" name="Three Variables Cross-Tabulation:  Refine an Initial Relationship"/>
          <p:cNvSpPr txBox="1">
            <a:spLocks noGrp="1"/>
          </p:cNvSpPr>
          <p:nvPr>
            <p:ph type="title" idx="4294967295"/>
          </p:nvPr>
        </p:nvSpPr>
        <p:spPr>
          <a:xfrm>
            <a:off x="228600" y="36512"/>
            <a:ext cx="8915400" cy="1038226"/>
          </a:xfrm>
          <a:prstGeom prst="rect">
            <a:avLst/>
          </a:prstGeom>
        </p:spPr>
        <p:txBody>
          <a:bodyPr anchor="t">
            <a:normAutofit/>
          </a:bodyPr>
          <a:lstStyle/>
          <a:p>
            <a:pPr>
              <a:defRPr b="1">
                <a:solidFill>
                  <a:srgbClr val="E57300"/>
                </a:solidFill>
              </a:defRPr>
            </a:pPr>
            <a:r>
              <a:t>Three Variables Cross-Tabulation: </a:t>
            </a:r>
            <a:br/>
            <a:r>
              <a:t>Refine an Initial Relationship </a:t>
            </a:r>
          </a:p>
        </p:txBody>
      </p:sp>
      <p:sp>
        <p:nvSpPr>
          <p:cNvPr id="386" name="Refine an Initial Relationship:…"/>
          <p:cNvSpPr txBox="1">
            <a:spLocks noGrp="1"/>
          </p:cNvSpPr>
          <p:nvPr>
            <p:ph type="body" sz="half" idx="4294967295"/>
          </p:nvPr>
        </p:nvSpPr>
        <p:spPr>
          <a:xfrm>
            <a:off x="-203200" y="1062037"/>
            <a:ext cx="4978400" cy="4465638"/>
          </a:xfrm>
          <a:prstGeom prst="rect">
            <a:avLst/>
          </a:prstGeom>
        </p:spPr>
        <p:txBody>
          <a:bodyPr>
            <a:normAutofit/>
          </a:bodyPr>
          <a:lstStyle/>
          <a:p>
            <a:pPr marL="318897" indent="-318897" algn="ctr" defTabSz="850391">
              <a:lnSpc>
                <a:spcPct val="90000"/>
              </a:lnSpc>
              <a:buSzTx/>
              <a:buNone/>
              <a:defRPr sz="1953">
                <a:solidFill>
                  <a:srgbClr val="994D00"/>
                </a:solidFill>
              </a:defRPr>
            </a:pPr>
            <a:r>
              <a:t>	</a:t>
            </a:r>
            <a:r>
              <a:rPr sz="2232" b="1"/>
              <a:t>Refine an Initial Relationship</a:t>
            </a:r>
            <a:r>
              <a:rPr sz="2232"/>
              <a:t>:</a:t>
            </a:r>
          </a:p>
          <a:p>
            <a:pPr marL="318897" indent="-318897" defTabSz="850391">
              <a:lnSpc>
                <a:spcPct val="90000"/>
              </a:lnSpc>
              <a:spcBef>
                <a:spcPts val="400"/>
              </a:spcBef>
              <a:buSzTx/>
              <a:buNone/>
              <a:defRPr sz="1953">
                <a:solidFill>
                  <a:srgbClr val="994D00"/>
                </a:solidFill>
              </a:defRPr>
            </a:pPr>
            <a:r>
              <a:t>	As can be seen from Table 15.6: </a:t>
            </a:r>
          </a:p>
          <a:p>
            <a:pPr marL="690943" lvl="1" indent="-265747" defTabSz="850391">
              <a:lnSpc>
                <a:spcPct val="90000"/>
              </a:lnSpc>
              <a:spcBef>
                <a:spcPts val="0"/>
              </a:spcBef>
              <a:buClr>
                <a:srgbClr val="CC0000"/>
              </a:buClr>
              <a:defRPr sz="1953">
                <a:solidFill>
                  <a:srgbClr val="994D00"/>
                </a:solidFill>
              </a:defRPr>
            </a:pPr>
            <a:r>
              <a:t>52% of unmarried respondents fell in the high-purchase category</a:t>
            </a:r>
          </a:p>
          <a:p>
            <a:pPr marL="690943" lvl="1" indent="-265747" defTabSz="850391">
              <a:lnSpc>
                <a:spcPct val="90000"/>
              </a:lnSpc>
              <a:spcBef>
                <a:spcPts val="0"/>
              </a:spcBef>
              <a:buClr>
                <a:srgbClr val="CC0000"/>
              </a:buClr>
              <a:defRPr sz="1953">
                <a:solidFill>
                  <a:srgbClr val="994D00"/>
                </a:solidFill>
              </a:defRPr>
            </a:pPr>
            <a:r>
              <a:t>31% of  married respondents fell in the high–purchase category</a:t>
            </a:r>
          </a:p>
          <a:p>
            <a:pPr marL="690943" lvl="1" indent="-265747" defTabSz="850391">
              <a:lnSpc>
                <a:spcPct val="90000"/>
              </a:lnSpc>
              <a:spcBef>
                <a:spcPts val="0"/>
              </a:spcBef>
              <a:buClr>
                <a:srgbClr val="CC0000"/>
              </a:buClr>
              <a:defRPr sz="1953">
                <a:solidFill>
                  <a:srgbClr val="994D00"/>
                </a:solidFill>
              </a:defRPr>
            </a:pPr>
            <a:r>
              <a:t>Before concluding that </a:t>
            </a:r>
            <a:r>
              <a:rPr b="1"/>
              <a:t>unmarried respondents purchase more fashion clothing </a:t>
            </a:r>
            <a:r>
              <a:t>than those who are married, a third variable, the buyer's sex, was introduced into the analysis.</a:t>
            </a:r>
          </a:p>
        </p:txBody>
      </p:sp>
      <p:grpSp>
        <p:nvGrpSpPr>
          <p:cNvPr id="414" name="Group"/>
          <p:cNvGrpSpPr/>
          <p:nvPr/>
        </p:nvGrpSpPr>
        <p:grpSpPr>
          <a:xfrm>
            <a:off x="4675494" y="1422400"/>
            <a:ext cx="6223285" cy="4206875"/>
            <a:chOff x="0" y="0"/>
            <a:chExt cx="6223284" cy="4206875"/>
          </a:xfrm>
        </p:grpSpPr>
        <p:sp>
          <p:nvSpPr>
            <p:cNvPr id="387" name="Rectangle"/>
            <p:cNvSpPr/>
            <p:nvPr/>
          </p:nvSpPr>
          <p:spPr>
            <a:xfrm>
              <a:off x="18743" y="0"/>
              <a:ext cx="4211770" cy="4206875"/>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388" name="Purchase of"/>
            <p:cNvSpPr txBox="1"/>
            <p:nvPr/>
          </p:nvSpPr>
          <p:spPr>
            <a:xfrm>
              <a:off x="6127" y="192589"/>
              <a:ext cx="1586311"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800080"/>
                  </a:solidFill>
                </a:defRPr>
              </a:lvl1pPr>
            </a:lstStyle>
            <a:p>
              <a:r>
                <a:t>Purchase of </a:t>
              </a:r>
            </a:p>
          </p:txBody>
        </p:sp>
        <p:sp>
          <p:nvSpPr>
            <p:cNvPr id="389" name="Text"/>
            <p:cNvSpPr txBox="1"/>
            <p:nvPr/>
          </p:nvSpPr>
          <p:spPr>
            <a:xfrm>
              <a:off x="1429512" y="192589"/>
              <a:ext cx="127001"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defRPr>
              </a:lvl1pPr>
            </a:lstStyle>
            <a:p>
              <a:r>
                <a:t> </a:t>
              </a:r>
            </a:p>
          </p:txBody>
        </p:sp>
        <p:sp>
          <p:nvSpPr>
            <p:cNvPr id="390" name="Fashion"/>
            <p:cNvSpPr txBox="1"/>
            <p:nvPr/>
          </p:nvSpPr>
          <p:spPr>
            <a:xfrm>
              <a:off x="36391" y="563725"/>
              <a:ext cx="976487"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800080"/>
                  </a:solidFill>
                </a:defRPr>
              </a:lvl1pPr>
            </a:lstStyle>
            <a:p>
              <a:r>
                <a:t>Fashion</a:t>
              </a:r>
            </a:p>
          </p:txBody>
        </p:sp>
        <p:sp>
          <p:nvSpPr>
            <p:cNvPr id="391" name="Text"/>
            <p:cNvSpPr txBox="1"/>
            <p:nvPr/>
          </p:nvSpPr>
          <p:spPr>
            <a:xfrm>
              <a:off x="904163" y="563725"/>
              <a:ext cx="127001"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defRPr>
              </a:lvl1pPr>
            </a:lstStyle>
            <a:p>
              <a:r>
                <a:t> </a:t>
              </a:r>
            </a:p>
          </p:txBody>
        </p:sp>
        <p:sp>
          <p:nvSpPr>
            <p:cNvPr id="392" name="Current Marital Status"/>
            <p:cNvSpPr txBox="1"/>
            <p:nvPr/>
          </p:nvSpPr>
          <p:spPr>
            <a:xfrm>
              <a:off x="1667332" y="192589"/>
              <a:ext cx="270317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defRPr>
              </a:lvl1pPr>
            </a:lstStyle>
            <a:p>
              <a:r>
                <a:t>Current Marital Status</a:t>
              </a:r>
            </a:p>
          </p:txBody>
        </p:sp>
        <p:sp>
          <p:nvSpPr>
            <p:cNvPr id="393" name="Clothing"/>
            <p:cNvSpPr txBox="1"/>
            <p:nvPr/>
          </p:nvSpPr>
          <p:spPr>
            <a:xfrm>
              <a:off x="22107" y="934861"/>
              <a:ext cx="1063427"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800080"/>
                  </a:solidFill>
                </a:defRPr>
              </a:lvl1pPr>
            </a:lstStyle>
            <a:p>
              <a:r>
                <a:t>Clothing</a:t>
              </a:r>
            </a:p>
          </p:txBody>
        </p:sp>
        <p:sp>
          <p:nvSpPr>
            <p:cNvPr id="394" name="Text"/>
            <p:cNvSpPr txBox="1"/>
            <p:nvPr/>
          </p:nvSpPr>
          <p:spPr>
            <a:xfrm>
              <a:off x="959542" y="934861"/>
              <a:ext cx="127001"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defRPr>
              </a:lvl1pPr>
            </a:lstStyle>
            <a:p>
              <a:r>
                <a:t> </a:t>
              </a:r>
            </a:p>
          </p:txBody>
        </p:sp>
        <p:sp>
          <p:nvSpPr>
            <p:cNvPr id="395" name="Married"/>
            <p:cNvSpPr txBox="1"/>
            <p:nvPr/>
          </p:nvSpPr>
          <p:spPr>
            <a:xfrm>
              <a:off x="1795714" y="934861"/>
              <a:ext cx="927237"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defRPr>
              </a:lvl1pPr>
            </a:lstStyle>
            <a:p>
              <a:r>
                <a:t>Married</a:t>
              </a:r>
            </a:p>
          </p:txBody>
        </p:sp>
        <p:sp>
          <p:nvSpPr>
            <p:cNvPr id="396" name="Unmarried"/>
            <p:cNvSpPr txBox="1"/>
            <p:nvPr/>
          </p:nvSpPr>
          <p:spPr>
            <a:xfrm>
              <a:off x="2908671" y="934861"/>
              <a:ext cx="1355007"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800080"/>
                  </a:solidFill>
                </a:defRPr>
              </a:lvl1pPr>
            </a:lstStyle>
            <a:p>
              <a:r>
                <a:t>Unmarried</a:t>
              </a:r>
            </a:p>
          </p:txBody>
        </p:sp>
        <p:sp>
          <p:nvSpPr>
            <p:cNvPr id="397" name="Text"/>
            <p:cNvSpPr txBox="1"/>
            <p:nvPr/>
          </p:nvSpPr>
          <p:spPr>
            <a:xfrm>
              <a:off x="6096284" y="445363"/>
              <a:ext cx="127001"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defRPr>
              </a:lvl1pPr>
            </a:lstStyle>
            <a:p>
              <a:r>
                <a:t> </a:t>
              </a:r>
            </a:p>
          </p:txBody>
        </p:sp>
        <p:sp>
          <p:nvSpPr>
            <p:cNvPr id="398" name="High"/>
            <p:cNvSpPr txBox="1"/>
            <p:nvPr/>
          </p:nvSpPr>
          <p:spPr>
            <a:xfrm>
              <a:off x="50394" y="1538709"/>
              <a:ext cx="592262"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High</a:t>
              </a:r>
            </a:p>
          </p:txBody>
        </p:sp>
        <p:sp>
          <p:nvSpPr>
            <p:cNvPr id="399" name="31%"/>
            <p:cNvSpPr txBox="1"/>
            <p:nvPr/>
          </p:nvSpPr>
          <p:spPr>
            <a:xfrm>
              <a:off x="1947346" y="1538709"/>
              <a:ext cx="609006"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31%</a:t>
              </a:r>
            </a:p>
          </p:txBody>
        </p:sp>
        <p:sp>
          <p:nvSpPr>
            <p:cNvPr id="400" name="52%"/>
            <p:cNvSpPr txBox="1"/>
            <p:nvPr/>
          </p:nvSpPr>
          <p:spPr>
            <a:xfrm>
              <a:off x="3264460" y="1538709"/>
              <a:ext cx="609005"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52%</a:t>
              </a:r>
            </a:p>
          </p:txBody>
        </p:sp>
        <p:sp>
          <p:nvSpPr>
            <p:cNvPr id="401" name="Low"/>
            <p:cNvSpPr txBox="1"/>
            <p:nvPr/>
          </p:nvSpPr>
          <p:spPr>
            <a:xfrm>
              <a:off x="57038" y="2142557"/>
              <a:ext cx="516112"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Low</a:t>
              </a:r>
            </a:p>
          </p:txBody>
        </p:sp>
        <p:sp>
          <p:nvSpPr>
            <p:cNvPr id="402" name="69%"/>
            <p:cNvSpPr txBox="1"/>
            <p:nvPr/>
          </p:nvSpPr>
          <p:spPr>
            <a:xfrm>
              <a:off x="1947346" y="2142557"/>
              <a:ext cx="609006"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69%</a:t>
              </a:r>
            </a:p>
          </p:txBody>
        </p:sp>
        <p:sp>
          <p:nvSpPr>
            <p:cNvPr id="403" name="48%"/>
            <p:cNvSpPr txBox="1"/>
            <p:nvPr/>
          </p:nvSpPr>
          <p:spPr>
            <a:xfrm>
              <a:off x="3264460" y="2142557"/>
              <a:ext cx="609005"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48%</a:t>
              </a:r>
            </a:p>
          </p:txBody>
        </p:sp>
        <p:sp>
          <p:nvSpPr>
            <p:cNvPr id="404" name="Column"/>
            <p:cNvSpPr txBox="1"/>
            <p:nvPr/>
          </p:nvSpPr>
          <p:spPr>
            <a:xfrm>
              <a:off x="27427" y="2748411"/>
              <a:ext cx="982441"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Column</a:t>
              </a:r>
            </a:p>
          </p:txBody>
        </p:sp>
        <p:sp>
          <p:nvSpPr>
            <p:cNvPr id="405" name="100%"/>
            <p:cNvSpPr txBox="1"/>
            <p:nvPr/>
          </p:nvSpPr>
          <p:spPr>
            <a:xfrm>
              <a:off x="1868852" y="2748411"/>
              <a:ext cx="77048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100%</a:t>
              </a:r>
            </a:p>
          </p:txBody>
        </p:sp>
        <p:sp>
          <p:nvSpPr>
            <p:cNvPr id="406" name="100%"/>
            <p:cNvSpPr txBox="1"/>
            <p:nvPr/>
          </p:nvSpPr>
          <p:spPr>
            <a:xfrm>
              <a:off x="3187462" y="2748411"/>
              <a:ext cx="77048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100%</a:t>
              </a:r>
            </a:p>
          </p:txBody>
        </p:sp>
        <p:sp>
          <p:nvSpPr>
            <p:cNvPr id="407" name="Number of"/>
            <p:cNvSpPr txBox="1"/>
            <p:nvPr/>
          </p:nvSpPr>
          <p:spPr>
            <a:xfrm>
              <a:off x="10420" y="3354265"/>
              <a:ext cx="145050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Number of </a:t>
              </a:r>
            </a:p>
          </p:txBody>
        </p:sp>
        <p:sp>
          <p:nvSpPr>
            <p:cNvPr id="408" name="respondents"/>
            <p:cNvSpPr txBox="1"/>
            <p:nvPr/>
          </p:nvSpPr>
          <p:spPr>
            <a:xfrm>
              <a:off x="-1" y="3723395"/>
              <a:ext cx="1580606"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respondents</a:t>
              </a:r>
            </a:p>
          </p:txBody>
        </p:sp>
        <p:sp>
          <p:nvSpPr>
            <p:cNvPr id="409" name="700"/>
            <p:cNvSpPr txBox="1"/>
            <p:nvPr/>
          </p:nvSpPr>
          <p:spPr>
            <a:xfrm>
              <a:off x="1999539" y="3354265"/>
              <a:ext cx="497136"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700</a:t>
              </a:r>
            </a:p>
          </p:txBody>
        </p:sp>
        <p:sp>
          <p:nvSpPr>
            <p:cNvPr id="410" name="300"/>
            <p:cNvSpPr txBox="1"/>
            <p:nvPr/>
          </p:nvSpPr>
          <p:spPr>
            <a:xfrm>
              <a:off x="3318149" y="3354265"/>
              <a:ext cx="497136"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000" b="0">
                  <a:solidFill>
                    <a:srgbClr val="CC0000"/>
                  </a:solidFill>
                </a:defRPr>
              </a:lvl1pPr>
            </a:lstStyle>
            <a:p>
              <a:r>
                <a:t>300</a:t>
              </a:r>
            </a:p>
          </p:txBody>
        </p:sp>
        <p:grpSp>
          <p:nvGrpSpPr>
            <p:cNvPr id="413" name="Group"/>
            <p:cNvGrpSpPr/>
            <p:nvPr/>
          </p:nvGrpSpPr>
          <p:grpSpPr>
            <a:xfrm>
              <a:off x="32213" y="770357"/>
              <a:ext cx="4199797" cy="674064"/>
              <a:chOff x="0" y="0"/>
              <a:chExt cx="4199795" cy="674062"/>
            </a:xfrm>
          </p:grpSpPr>
          <p:sp>
            <p:nvSpPr>
              <p:cNvPr id="411" name="Line"/>
              <p:cNvSpPr/>
              <p:nvPr/>
            </p:nvSpPr>
            <p:spPr>
              <a:xfrm>
                <a:off x="1371286" y="0"/>
                <a:ext cx="2818689"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412" name="Line"/>
              <p:cNvSpPr/>
              <p:nvPr/>
            </p:nvSpPr>
            <p:spPr>
              <a:xfrm>
                <a:off x="0" y="674062"/>
                <a:ext cx="4199796"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grpSp>
      </p:grpSp>
      <p:sp>
        <p:nvSpPr>
          <p:cNvPr id="415" name="Table 15.6"/>
          <p:cNvSpPr txBox="1"/>
          <p:nvPr/>
        </p:nvSpPr>
        <p:spPr>
          <a:xfrm>
            <a:off x="4816475" y="974725"/>
            <a:ext cx="1426295" cy="393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000" b="0"/>
            </a:lvl1pPr>
          </a:lstStyle>
          <a:p>
            <a:r>
              <a:t>Table 15.6</a:t>
            </a:r>
          </a:p>
        </p:txBody>
      </p:sp>
      <p:sp>
        <p:nvSpPr>
          <p:cNvPr id="416" name="Rectangle"/>
          <p:cNvSpPr/>
          <p:nvPr/>
        </p:nvSpPr>
        <p:spPr>
          <a:xfrm>
            <a:off x="4694237" y="2886075"/>
            <a:ext cx="4205288" cy="527050"/>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85"/>
                                        </p:tgtEl>
                                        <p:attrNameLst>
                                          <p:attrName>style.visibility</p:attrName>
                                        </p:attrNameLst>
                                      </p:cBhvr>
                                      <p:to>
                                        <p:strVal val="visible"/>
                                      </p:to>
                                    </p:set>
                                    <p:anim calcmode="lin" valueType="num">
                                      <p:cBhvr>
                                        <p:cTn id="7" dur="500" fill="hold"/>
                                        <p:tgtEl>
                                          <p:spTgt spid="385"/>
                                        </p:tgtEl>
                                        <p:attrNameLst>
                                          <p:attrName>ppt_x</p:attrName>
                                        </p:attrNameLst>
                                      </p:cBhvr>
                                      <p:tavLst>
                                        <p:tav tm="0">
                                          <p:val>
                                            <p:strVal val="0-#ppt_w/2"/>
                                          </p:val>
                                        </p:tav>
                                        <p:tav tm="100000">
                                          <p:val>
                                            <p:strVal val="#ppt_x"/>
                                          </p:val>
                                        </p:tav>
                                      </p:tavLst>
                                    </p:anim>
                                    <p:anim calcmode="lin" valueType="num">
                                      <p:cBhvr>
                                        <p:cTn id="8" dur="500" fill="hold"/>
                                        <p:tgtEl>
                                          <p:spTgt spid="3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86"/>
                                        </p:tgtEl>
                                        <p:attrNameLst>
                                          <p:attrName>style.visibility</p:attrName>
                                        </p:attrNameLst>
                                      </p:cBhvr>
                                      <p:to>
                                        <p:strVal val="visible"/>
                                      </p:to>
                                    </p:set>
                                    <p:anim calcmode="lin" valueType="num">
                                      <p:cBhvr>
                                        <p:cTn id="12" dur="500" fill="hold"/>
                                        <p:tgtEl>
                                          <p:spTgt spid="386"/>
                                        </p:tgtEl>
                                        <p:attrNameLst>
                                          <p:attrName>ppt_x</p:attrName>
                                        </p:attrNameLst>
                                      </p:cBhvr>
                                      <p:tavLst>
                                        <p:tav tm="0">
                                          <p:val>
                                            <p:strVal val="0-#ppt_w/2"/>
                                          </p:val>
                                        </p:tav>
                                        <p:tav tm="100000">
                                          <p:val>
                                            <p:strVal val="#ppt_x"/>
                                          </p:val>
                                        </p:tav>
                                      </p:tavLst>
                                    </p:anim>
                                    <p:anim calcmode="lin" valueType="num">
                                      <p:cBhvr>
                                        <p:cTn id="13" dur="500" fill="hold"/>
                                        <p:tgtEl>
                                          <p:spTgt spid="38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414"/>
                                        </p:tgtEl>
                                        <p:attrNameLst>
                                          <p:attrName>style.visibility</p:attrName>
                                        </p:attrNameLst>
                                      </p:cBhvr>
                                      <p:to>
                                        <p:strVal val="visible"/>
                                      </p:to>
                                    </p:set>
                                    <p:anim calcmode="lin" valueType="num">
                                      <p:cBhvr>
                                        <p:cTn id="17" dur="500" fill="hold"/>
                                        <p:tgtEl>
                                          <p:spTgt spid="414"/>
                                        </p:tgtEl>
                                        <p:attrNameLst>
                                          <p:attrName>ppt_x</p:attrName>
                                        </p:attrNameLst>
                                      </p:cBhvr>
                                      <p:tavLst>
                                        <p:tav tm="0">
                                          <p:val>
                                            <p:strVal val="0-#ppt_w/2"/>
                                          </p:val>
                                        </p:tav>
                                        <p:tav tm="100000">
                                          <p:val>
                                            <p:strVal val="#ppt_x"/>
                                          </p:val>
                                        </p:tav>
                                      </p:tavLst>
                                    </p:anim>
                                    <p:anim calcmode="lin" valueType="num">
                                      <p:cBhvr>
                                        <p:cTn id="18" dur="500" fill="hold"/>
                                        <p:tgtEl>
                                          <p:spTgt spid="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animBg="1" advAuto="0"/>
      <p:bldP spid="386" grpId="0" animBg="1" advAuto="0"/>
      <p:bldP spid="414"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34</a:t>
            </a:fld>
            <a:endParaRPr/>
          </a:p>
        </p:txBody>
      </p:sp>
      <p:sp>
        <p:nvSpPr>
          <p:cNvPr id="419" name="Purchase of Fashion Clothing by Marital Status"/>
          <p:cNvSpPr txBox="1">
            <a:spLocks noGrp="1"/>
          </p:cNvSpPr>
          <p:nvPr>
            <p:ph type="title" idx="4294967295"/>
          </p:nvPr>
        </p:nvSpPr>
        <p:spPr>
          <a:xfrm>
            <a:off x="304800" y="100012"/>
            <a:ext cx="8839200" cy="1077913"/>
          </a:xfrm>
          <a:prstGeom prst="rect">
            <a:avLst/>
          </a:prstGeom>
        </p:spPr>
        <p:txBody>
          <a:bodyPr anchor="t">
            <a:normAutofit/>
          </a:bodyPr>
          <a:lstStyle>
            <a:lvl1pPr>
              <a:defRPr b="1">
                <a:solidFill>
                  <a:srgbClr val="E57300"/>
                </a:solidFill>
              </a:defRPr>
            </a:lvl1pPr>
          </a:lstStyle>
          <a:p>
            <a:r>
              <a:t>Purchase of Fashion Clothing by Marital Status</a:t>
            </a:r>
          </a:p>
        </p:txBody>
      </p:sp>
      <p:sp>
        <p:nvSpPr>
          <p:cNvPr id="420" name="As shown in Table 15.7 (next slide):…"/>
          <p:cNvSpPr txBox="1">
            <a:spLocks noGrp="1"/>
          </p:cNvSpPr>
          <p:nvPr>
            <p:ph type="body" idx="4294967295"/>
          </p:nvPr>
        </p:nvSpPr>
        <p:spPr>
          <a:xfrm>
            <a:off x="304800" y="889000"/>
            <a:ext cx="8513763" cy="4525963"/>
          </a:xfrm>
          <a:prstGeom prst="rect">
            <a:avLst/>
          </a:prstGeom>
        </p:spPr>
        <p:txBody>
          <a:bodyPr>
            <a:normAutofit/>
          </a:bodyPr>
          <a:lstStyle/>
          <a:p>
            <a:pPr marL="329184" indent="-329184" defTabSz="877823">
              <a:lnSpc>
                <a:spcPct val="90000"/>
              </a:lnSpc>
              <a:spcBef>
                <a:spcPts val="400"/>
              </a:spcBef>
              <a:buClr>
                <a:srgbClr val="CC0000"/>
              </a:buClr>
              <a:defRPr sz="1919">
                <a:solidFill>
                  <a:srgbClr val="994D00"/>
                </a:solidFill>
              </a:defRPr>
            </a:pPr>
            <a:r>
              <a:t>As shown in Table 15.7 (next slide):</a:t>
            </a:r>
          </a:p>
          <a:p>
            <a:pPr marL="713231" lvl="1" indent="-274320" defTabSz="877823">
              <a:lnSpc>
                <a:spcPct val="90000"/>
              </a:lnSpc>
              <a:spcBef>
                <a:spcPts val="0"/>
              </a:spcBef>
              <a:buClr>
                <a:srgbClr val="CC0000"/>
              </a:buClr>
              <a:defRPr sz="1919">
                <a:solidFill>
                  <a:srgbClr val="994D00"/>
                </a:solidFill>
              </a:defRPr>
            </a:pPr>
            <a:r>
              <a:t>60% of the unmarried females fall in the high-purchase category</a:t>
            </a:r>
          </a:p>
          <a:p>
            <a:pPr marL="713231" lvl="1" indent="-274320" defTabSz="877823">
              <a:lnSpc>
                <a:spcPct val="90000"/>
              </a:lnSpc>
              <a:spcBef>
                <a:spcPts val="0"/>
              </a:spcBef>
              <a:buClr>
                <a:srgbClr val="CC0000"/>
              </a:buClr>
              <a:defRPr sz="1919">
                <a:solidFill>
                  <a:srgbClr val="994D00"/>
                </a:solidFill>
              </a:defRPr>
            </a:pPr>
            <a:r>
              <a:t>25% of the married females fall in the high-purchase category</a:t>
            </a:r>
          </a:p>
          <a:p>
            <a:pPr marL="329184" indent="-329184" defTabSz="877823">
              <a:lnSpc>
                <a:spcPct val="90000"/>
              </a:lnSpc>
              <a:spcBef>
                <a:spcPts val="400"/>
              </a:spcBef>
              <a:buClr>
                <a:srgbClr val="CC0000"/>
              </a:buClr>
              <a:defRPr sz="1919">
                <a:solidFill>
                  <a:srgbClr val="994D00"/>
                </a:solidFill>
              </a:defRPr>
            </a:pPr>
            <a:r>
              <a:t>However, the percentages are much closer for males:</a:t>
            </a:r>
          </a:p>
          <a:p>
            <a:pPr marL="713231" lvl="1" indent="-274320" defTabSz="877823">
              <a:lnSpc>
                <a:spcPct val="90000"/>
              </a:lnSpc>
              <a:spcBef>
                <a:spcPts val="0"/>
              </a:spcBef>
              <a:buClr>
                <a:srgbClr val="CC0000"/>
              </a:buClr>
              <a:defRPr sz="1919">
                <a:solidFill>
                  <a:srgbClr val="994D00"/>
                </a:solidFill>
              </a:defRPr>
            </a:pPr>
            <a:r>
              <a:t>40% of the unmarried males fall in the high-purchase category </a:t>
            </a:r>
          </a:p>
          <a:p>
            <a:pPr marL="713231" lvl="1" indent="-274320" defTabSz="877823">
              <a:lnSpc>
                <a:spcPct val="90000"/>
              </a:lnSpc>
              <a:spcBef>
                <a:spcPts val="0"/>
              </a:spcBef>
              <a:buClr>
                <a:srgbClr val="CC0000"/>
              </a:buClr>
              <a:defRPr sz="1919">
                <a:solidFill>
                  <a:srgbClr val="994D00"/>
                </a:solidFill>
              </a:defRPr>
            </a:pPr>
            <a:r>
              <a:t>35% of the married males fall in the high-purchase category </a:t>
            </a:r>
          </a:p>
          <a:p>
            <a:pPr marL="713231" lvl="1" indent="-274320" defTabSz="877823">
              <a:lnSpc>
                <a:spcPct val="90000"/>
              </a:lnSpc>
              <a:spcBef>
                <a:spcPts val="0"/>
              </a:spcBef>
              <a:buClr>
                <a:srgbClr val="CC0000"/>
              </a:buClr>
              <a:defRPr sz="1919">
                <a:solidFill>
                  <a:srgbClr val="994D00"/>
                </a:solidFill>
              </a:defRPr>
            </a:pPr>
            <a:endParaRPr/>
          </a:p>
          <a:p>
            <a:pPr marL="329184" indent="-329184" defTabSz="877823">
              <a:lnSpc>
                <a:spcPct val="90000"/>
              </a:lnSpc>
              <a:spcBef>
                <a:spcPts val="400"/>
              </a:spcBef>
              <a:buClr>
                <a:srgbClr val="CC0000"/>
              </a:buClr>
              <a:defRPr sz="1919">
                <a:solidFill>
                  <a:srgbClr val="994D00"/>
                </a:solidFill>
              </a:defRPr>
            </a:pPr>
            <a:r>
              <a:t>Therefore, the introduction of sex (third variable) has </a:t>
            </a:r>
            <a:r>
              <a:rPr b="1"/>
              <a:t>refined the relationship between marital status and purchase of fashion clothing </a:t>
            </a:r>
            <a:r>
              <a:t>(original variables).  </a:t>
            </a:r>
          </a:p>
          <a:p>
            <a:pPr marL="329184" indent="-329184" defTabSz="877823">
              <a:lnSpc>
                <a:spcPct val="90000"/>
              </a:lnSpc>
              <a:spcBef>
                <a:spcPts val="400"/>
              </a:spcBef>
              <a:buClr>
                <a:srgbClr val="CC0000"/>
              </a:buClr>
              <a:defRPr sz="1919" b="1">
                <a:solidFill>
                  <a:srgbClr val="994D00"/>
                </a:solidFill>
              </a:defRPr>
            </a:pPr>
            <a:r>
              <a:t>Conclusion: </a:t>
            </a:r>
            <a:r>
              <a:rPr b="0"/>
              <a:t>Overall, unmarried respondents are more likely to fall in the high purchase category than married ones.  However, this effect is much more pronounced for females than for males.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19"/>
                                        </p:tgtEl>
                                        <p:attrNameLst>
                                          <p:attrName>style.visibility</p:attrName>
                                        </p:attrNameLst>
                                      </p:cBhvr>
                                      <p:to>
                                        <p:strVal val="visible"/>
                                      </p:to>
                                    </p:set>
                                    <p:anim calcmode="lin" valueType="num">
                                      <p:cBhvr>
                                        <p:cTn id="7" dur="500" fill="hold"/>
                                        <p:tgtEl>
                                          <p:spTgt spid="419"/>
                                        </p:tgtEl>
                                        <p:attrNameLst>
                                          <p:attrName>ppt_x</p:attrName>
                                        </p:attrNameLst>
                                      </p:cBhvr>
                                      <p:tavLst>
                                        <p:tav tm="0">
                                          <p:val>
                                            <p:strVal val="0-#ppt_w/2"/>
                                          </p:val>
                                        </p:tav>
                                        <p:tav tm="100000">
                                          <p:val>
                                            <p:strVal val="#ppt_x"/>
                                          </p:val>
                                        </p:tav>
                                      </p:tavLst>
                                    </p:anim>
                                    <p:anim calcmode="lin" valueType="num">
                                      <p:cBhvr>
                                        <p:cTn id="8" dur="500" fill="hold"/>
                                        <p:tgtEl>
                                          <p:spTgt spid="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35</a:t>
            </a:fld>
            <a:endParaRPr/>
          </a:p>
        </p:txBody>
      </p:sp>
      <p:sp>
        <p:nvSpPr>
          <p:cNvPr id="423" name="Purchase of Fashion Clothing by Marital Status"/>
          <p:cNvSpPr txBox="1">
            <a:spLocks noGrp="1"/>
          </p:cNvSpPr>
          <p:nvPr>
            <p:ph type="title" idx="4294967295"/>
          </p:nvPr>
        </p:nvSpPr>
        <p:spPr>
          <a:xfrm>
            <a:off x="300037" y="217487"/>
            <a:ext cx="8640763" cy="522288"/>
          </a:xfrm>
          <a:prstGeom prst="rect">
            <a:avLst/>
          </a:prstGeom>
        </p:spPr>
        <p:txBody>
          <a:bodyPr anchor="t">
            <a:normAutofit/>
          </a:bodyPr>
          <a:lstStyle>
            <a:lvl1pPr>
              <a:defRPr b="1">
                <a:solidFill>
                  <a:srgbClr val="E57300"/>
                </a:solidFill>
              </a:defRPr>
            </a:lvl1pPr>
          </a:lstStyle>
          <a:p>
            <a:r>
              <a:t>Purchase of Fashion Clothing by Marital Status</a:t>
            </a:r>
          </a:p>
        </p:txBody>
      </p:sp>
      <p:grpSp>
        <p:nvGrpSpPr>
          <p:cNvPr id="496" name="Group"/>
          <p:cNvGrpSpPr/>
          <p:nvPr/>
        </p:nvGrpSpPr>
        <p:grpSpPr>
          <a:xfrm>
            <a:off x="522111" y="900112"/>
            <a:ext cx="8053565" cy="4469066"/>
            <a:chOff x="0" y="0"/>
            <a:chExt cx="8053563" cy="4469064"/>
          </a:xfrm>
        </p:grpSpPr>
        <p:sp>
          <p:nvSpPr>
            <p:cNvPr id="424" name="Rectangle"/>
            <p:cNvSpPr/>
            <p:nvPr/>
          </p:nvSpPr>
          <p:spPr>
            <a:xfrm>
              <a:off x="36552" y="393756"/>
              <a:ext cx="8017012" cy="3940734"/>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425" name="Table 15.7"/>
            <p:cNvSpPr txBox="1"/>
            <p:nvPr/>
          </p:nvSpPr>
          <p:spPr>
            <a:xfrm>
              <a:off x="11288" y="0"/>
              <a:ext cx="1426295"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15.7</a:t>
              </a:r>
            </a:p>
          </p:txBody>
        </p:sp>
        <p:sp>
          <p:nvSpPr>
            <p:cNvPr id="426" name="Purchase of"/>
            <p:cNvSpPr txBox="1"/>
            <p:nvPr/>
          </p:nvSpPr>
          <p:spPr>
            <a:xfrm>
              <a:off x="188386" y="433290"/>
              <a:ext cx="1205416"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Purchase of </a:t>
              </a:r>
            </a:p>
          </p:txBody>
        </p:sp>
        <p:sp>
          <p:nvSpPr>
            <p:cNvPr id="427" name="Text"/>
            <p:cNvSpPr txBox="1"/>
            <p:nvPr/>
          </p:nvSpPr>
          <p:spPr>
            <a:xfrm>
              <a:off x="1391187" y="433290"/>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 </a:t>
              </a:r>
            </a:p>
          </p:txBody>
        </p:sp>
        <p:sp>
          <p:nvSpPr>
            <p:cNvPr id="428" name="Fashion"/>
            <p:cNvSpPr txBox="1"/>
            <p:nvPr/>
          </p:nvSpPr>
          <p:spPr>
            <a:xfrm>
              <a:off x="183694" y="711609"/>
              <a:ext cx="77689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Fashion</a:t>
              </a:r>
            </a:p>
          </p:txBody>
        </p:sp>
        <p:sp>
          <p:nvSpPr>
            <p:cNvPr id="429" name="Text"/>
            <p:cNvSpPr txBox="1"/>
            <p:nvPr/>
          </p:nvSpPr>
          <p:spPr>
            <a:xfrm>
              <a:off x="946546" y="711609"/>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 </a:t>
              </a:r>
            </a:p>
          </p:txBody>
        </p:sp>
        <p:sp>
          <p:nvSpPr>
            <p:cNvPr id="430" name="Clothing"/>
            <p:cNvSpPr txBox="1"/>
            <p:nvPr/>
          </p:nvSpPr>
          <p:spPr>
            <a:xfrm>
              <a:off x="185564" y="988345"/>
              <a:ext cx="857369"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Clothing</a:t>
              </a:r>
            </a:p>
          </p:txBody>
        </p:sp>
        <p:sp>
          <p:nvSpPr>
            <p:cNvPr id="431" name="Text"/>
            <p:cNvSpPr txBox="1"/>
            <p:nvPr/>
          </p:nvSpPr>
          <p:spPr>
            <a:xfrm>
              <a:off x="1032442" y="988345"/>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 </a:t>
              </a:r>
            </a:p>
          </p:txBody>
        </p:sp>
        <p:sp>
          <p:nvSpPr>
            <p:cNvPr id="432" name="Sex"/>
            <p:cNvSpPr txBox="1"/>
            <p:nvPr/>
          </p:nvSpPr>
          <p:spPr>
            <a:xfrm>
              <a:off x="2045438" y="433290"/>
              <a:ext cx="266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                                      Sex</a:t>
              </a:r>
            </a:p>
          </p:txBody>
        </p:sp>
        <p:sp>
          <p:nvSpPr>
            <p:cNvPr id="433" name="Text"/>
            <p:cNvSpPr txBox="1"/>
            <p:nvPr/>
          </p:nvSpPr>
          <p:spPr>
            <a:xfrm>
              <a:off x="4722626" y="433290"/>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FF0000"/>
                  </a:solidFill>
                  <a:latin typeface="+mn-lt"/>
                  <a:ea typeface="+mn-ea"/>
                  <a:cs typeface="+mn-cs"/>
                  <a:sym typeface="Times New Roman"/>
                </a:defRPr>
              </a:lvl1pPr>
            </a:lstStyle>
            <a:p>
              <a:r>
                <a:t> </a:t>
              </a:r>
            </a:p>
          </p:txBody>
        </p:sp>
        <p:sp>
          <p:nvSpPr>
            <p:cNvPr id="434" name="Male"/>
            <p:cNvSpPr txBox="1"/>
            <p:nvPr/>
          </p:nvSpPr>
          <p:spPr>
            <a:xfrm>
              <a:off x="3124690" y="711609"/>
              <a:ext cx="508497"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Male</a:t>
              </a:r>
            </a:p>
          </p:txBody>
        </p:sp>
        <p:sp>
          <p:nvSpPr>
            <p:cNvPr id="435" name="Text"/>
            <p:cNvSpPr txBox="1"/>
            <p:nvPr/>
          </p:nvSpPr>
          <p:spPr>
            <a:xfrm>
              <a:off x="3609339" y="711609"/>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36" name="Text"/>
            <p:cNvSpPr txBox="1"/>
            <p:nvPr/>
          </p:nvSpPr>
          <p:spPr>
            <a:xfrm>
              <a:off x="5246426" y="433290"/>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FF0000"/>
                  </a:solidFill>
                  <a:latin typeface="+mn-lt"/>
                  <a:ea typeface="+mn-ea"/>
                  <a:cs typeface="+mn-cs"/>
                  <a:sym typeface="Times New Roman"/>
                </a:defRPr>
              </a:lvl1pPr>
            </a:lstStyle>
            <a:p>
              <a:r>
                <a:t> </a:t>
              </a:r>
            </a:p>
          </p:txBody>
        </p:sp>
        <p:sp>
          <p:nvSpPr>
            <p:cNvPr id="437" name="Female"/>
            <p:cNvSpPr txBox="1"/>
            <p:nvPr/>
          </p:nvSpPr>
          <p:spPr>
            <a:xfrm>
              <a:off x="5293893" y="711609"/>
              <a:ext cx="1446834"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            Female</a:t>
              </a:r>
            </a:p>
          </p:txBody>
        </p:sp>
        <p:sp>
          <p:nvSpPr>
            <p:cNvPr id="438" name="Text"/>
            <p:cNvSpPr txBox="1"/>
            <p:nvPr/>
          </p:nvSpPr>
          <p:spPr>
            <a:xfrm>
              <a:off x="6731931" y="711609"/>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39" name="Text"/>
            <p:cNvSpPr txBox="1"/>
            <p:nvPr/>
          </p:nvSpPr>
          <p:spPr>
            <a:xfrm>
              <a:off x="5231268" y="988345"/>
              <a:ext cx="127001" cy="219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600" b="0">
                  <a:latin typeface="+mn-lt"/>
                  <a:ea typeface="+mn-ea"/>
                  <a:cs typeface="+mn-cs"/>
                  <a:sym typeface="Times New Roman"/>
                </a:defRPr>
              </a:lvl1pPr>
            </a:lstStyle>
            <a:p>
              <a:r>
                <a:t> </a:t>
              </a:r>
            </a:p>
          </p:txBody>
        </p:sp>
        <p:sp>
          <p:nvSpPr>
            <p:cNvPr id="440" name="Text"/>
            <p:cNvSpPr txBox="1"/>
            <p:nvPr/>
          </p:nvSpPr>
          <p:spPr>
            <a:xfrm>
              <a:off x="144845" y="1265082"/>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 </a:t>
              </a:r>
            </a:p>
          </p:txBody>
        </p:sp>
        <p:sp>
          <p:nvSpPr>
            <p:cNvPr id="441" name="Married"/>
            <p:cNvSpPr txBox="1"/>
            <p:nvPr/>
          </p:nvSpPr>
          <p:spPr>
            <a:xfrm>
              <a:off x="2185678" y="1265082"/>
              <a:ext cx="789856"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Married</a:t>
              </a:r>
            </a:p>
          </p:txBody>
        </p:sp>
        <p:sp>
          <p:nvSpPr>
            <p:cNvPr id="442" name="Text"/>
            <p:cNvSpPr txBox="1"/>
            <p:nvPr/>
          </p:nvSpPr>
          <p:spPr>
            <a:xfrm>
              <a:off x="2962588" y="1265082"/>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0000FF"/>
                  </a:solidFill>
                  <a:latin typeface="+mn-lt"/>
                  <a:ea typeface="+mn-ea"/>
                  <a:cs typeface="+mn-cs"/>
                  <a:sym typeface="Times New Roman"/>
                </a:defRPr>
              </a:lvl1pPr>
            </a:lstStyle>
            <a:p>
              <a:r>
                <a:t> </a:t>
              </a:r>
            </a:p>
          </p:txBody>
        </p:sp>
        <p:sp>
          <p:nvSpPr>
            <p:cNvPr id="443" name="Not"/>
            <p:cNvSpPr txBox="1"/>
            <p:nvPr/>
          </p:nvSpPr>
          <p:spPr>
            <a:xfrm>
              <a:off x="3936203" y="1236618"/>
              <a:ext cx="43497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Not </a:t>
              </a:r>
            </a:p>
          </p:txBody>
        </p:sp>
        <p:sp>
          <p:nvSpPr>
            <p:cNvPr id="444" name="Married"/>
            <p:cNvSpPr txBox="1"/>
            <p:nvPr/>
          </p:nvSpPr>
          <p:spPr>
            <a:xfrm>
              <a:off x="3721710" y="1472240"/>
              <a:ext cx="789857"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Married</a:t>
              </a:r>
            </a:p>
          </p:txBody>
        </p:sp>
        <p:sp>
          <p:nvSpPr>
            <p:cNvPr id="445" name="Text"/>
            <p:cNvSpPr txBox="1"/>
            <p:nvPr/>
          </p:nvSpPr>
          <p:spPr>
            <a:xfrm>
              <a:off x="4496937" y="1543400"/>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0000FF"/>
                  </a:solidFill>
                  <a:latin typeface="+mn-lt"/>
                  <a:ea typeface="+mn-ea"/>
                  <a:cs typeface="+mn-cs"/>
                  <a:sym typeface="Times New Roman"/>
                </a:defRPr>
              </a:lvl1pPr>
            </a:lstStyle>
            <a:p>
              <a:r>
                <a:t> </a:t>
              </a:r>
            </a:p>
          </p:txBody>
        </p:sp>
        <p:sp>
          <p:nvSpPr>
            <p:cNvPr id="446" name="Married"/>
            <p:cNvSpPr txBox="1"/>
            <p:nvPr/>
          </p:nvSpPr>
          <p:spPr>
            <a:xfrm>
              <a:off x="5181951" y="1265082"/>
              <a:ext cx="789857"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Married</a:t>
              </a:r>
            </a:p>
          </p:txBody>
        </p:sp>
        <p:sp>
          <p:nvSpPr>
            <p:cNvPr id="447" name="Text"/>
            <p:cNvSpPr txBox="1"/>
            <p:nvPr/>
          </p:nvSpPr>
          <p:spPr>
            <a:xfrm>
              <a:off x="5958862" y="1265082"/>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0000FF"/>
                  </a:solidFill>
                  <a:latin typeface="+mn-lt"/>
                  <a:ea typeface="+mn-ea"/>
                  <a:cs typeface="+mn-cs"/>
                  <a:sym typeface="Times New Roman"/>
                </a:defRPr>
              </a:lvl1pPr>
            </a:lstStyle>
            <a:p>
              <a:r>
                <a:t> </a:t>
              </a:r>
            </a:p>
          </p:txBody>
        </p:sp>
        <p:sp>
          <p:nvSpPr>
            <p:cNvPr id="448" name="Not"/>
            <p:cNvSpPr txBox="1"/>
            <p:nvPr/>
          </p:nvSpPr>
          <p:spPr>
            <a:xfrm>
              <a:off x="7142012" y="1222386"/>
              <a:ext cx="37465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Not</a:t>
              </a:r>
            </a:p>
          </p:txBody>
        </p:sp>
        <p:sp>
          <p:nvSpPr>
            <p:cNvPr id="449" name="Text"/>
            <p:cNvSpPr txBox="1"/>
            <p:nvPr/>
          </p:nvSpPr>
          <p:spPr>
            <a:xfrm>
              <a:off x="7486474" y="1265082"/>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0000FF"/>
                  </a:solidFill>
                  <a:latin typeface="+mn-lt"/>
                  <a:ea typeface="+mn-ea"/>
                  <a:cs typeface="+mn-cs"/>
                  <a:sym typeface="Times New Roman"/>
                </a:defRPr>
              </a:lvl1pPr>
            </a:lstStyle>
            <a:p>
              <a:r>
                <a:t> </a:t>
              </a:r>
            </a:p>
          </p:txBody>
        </p:sp>
        <p:sp>
          <p:nvSpPr>
            <p:cNvPr id="450" name="Married"/>
            <p:cNvSpPr txBox="1"/>
            <p:nvPr/>
          </p:nvSpPr>
          <p:spPr>
            <a:xfrm>
              <a:off x="6927672" y="1458007"/>
              <a:ext cx="789857"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800080"/>
                  </a:solidFill>
                  <a:latin typeface="+mn-lt"/>
                  <a:ea typeface="+mn-ea"/>
                  <a:cs typeface="+mn-cs"/>
                  <a:sym typeface="Times New Roman"/>
                </a:defRPr>
              </a:lvl1pPr>
            </a:lstStyle>
            <a:p>
              <a:r>
                <a:t>Married</a:t>
              </a:r>
            </a:p>
          </p:txBody>
        </p:sp>
        <p:sp>
          <p:nvSpPr>
            <p:cNvPr id="451" name="Text"/>
            <p:cNvSpPr txBox="1"/>
            <p:nvPr/>
          </p:nvSpPr>
          <p:spPr>
            <a:xfrm>
              <a:off x="7703741" y="1543400"/>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0000FF"/>
                  </a:solidFill>
                  <a:latin typeface="+mn-lt"/>
                  <a:ea typeface="+mn-ea"/>
                  <a:cs typeface="+mn-cs"/>
                  <a:sym typeface="Times New Roman"/>
                </a:defRPr>
              </a:lvl1pPr>
            </a:lstStyle>
            <a:p>
              <a:r>
                <a:t> </a:t>
              </a:r>
            </a:p>
          </p:txBody>
        </p:sp>
        <p:sp>
          <p:nvSpPr>
            <p:cNvPr id="452" name="Text"/>
            <p:cNvSpPr txBox="1"/>
            <p:nvPr/>
          </p:nvSpPr>
          <p:spPr>
            <a:xfrm>
              <a:off x="650118" y="1862834"/>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3" name="Text"/>
            <p:cNvSpPr txBox="1"/>
            <p:nvPr/>
          </p:nvSpPr>
          <p:spPr>
            <a:xfrm>
              <a:off x="2785742" y="1862834"/>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4" name="Text"/>
            <p:cNvSpPr txBox="1"/>
            <p:nvPr/>
          </p:nvSpPr>
          <p:spPr>
            <a:xfrm>
              <a:off x="4320091" y="1862834"/>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5" name="Text"/>
            <p:cNvSpPr txBox="1"/>
            <p:nvPr/>
          </p:nvSpPr>
          <p:spPr>
            <a:xfrm>
              <a:off x="5782016" y="1862834"/>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6" name="Text"/>
            <p:cNvSpPr txBox="1"/>
            <p:nvPr/>
          </p:nvSpPr>
          <p:spPr>
            <a:xfrm>
              <a:off x="7528579" y="1862834"/>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7" name="Text"/>
            <p:cNvSpPr txBox="1"/>
            <p:nvPr/>
          </p:nvSpPr>
          <p:spPr>
            <a:xfrm>
              <a:off x="604644" y="2459004"/>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8" name="Text"/>
            <p:cNvSpPr txBox="1"/>
            <p:nvPr/>
          </p:nvSpPr>
          <p:spPr>
            <a:xfrm>
              <a:off x="2785742" y="2459004"/>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59" name="Text"/>
            <p:cNvSpPr txBox="1"/>
            <p:nvPr/>
          </p:nvSpPr>
          <p:spPr>
            <a:xfrm>
              <a:off x="4320091" y="2459004"/>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0" name="Text"/>
            <p:cNvSpPr txBox="1"/>
            <p:nvPr/>
          </p:nvSpPr>
          <p:spPr>
            <a:xfrm>
              <a:off x="5782016" y="2459004"/>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1" name="Text"/>
            <p:cNvSpPr txBox="1"/>
            <p:nvPr/>
          </p:nvSpPr>
          <p:spPr>
            <a:xfrm>
              <a:off x="7528579" y="2459004"/>
              <a:ext cx="12700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2" name="Text"/>
            <p:cNvSpPr txBox="1"/>
            <p:nvPr/>
          </p:nvSpPr>
          <p:spPr>
            <a:xfrm>
              <a:off x="693909" y="3333493"/>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3" name="Text"/>
            <p:cNvSpPr txBox="1"/>
            <p:nvPr/>
          </p:nvSpPr>
          <p:spPr>
            <a:xfrm>
              <a:off x="2849744" y="305675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4" name="Text"/>
            <p:cNvSpPr txBox="1"/>
            <p:nvPr/>
          </p:nvSpPr>
          <p:spPr>
            <a:xfrm>
              <a:off x="4385776" y="305675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5" name="Text"/>
            <p:cNvSpPr txBox="1"/>
            <p:nvPr/>
          </p:nvSpPr>
          <p:spPr>
            <a:xfrm>
              <a:off x="5847702" y="305675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6" name="Text"/>
            <p:cNvSpPr txBox="1"/>
            <p:nvPr/>
          </p:nvSpPr>
          <p:spPr>
            <a:xfrm>
              <a:off x="7592581" y="305675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7" name="Text"/>
            <p:cNvSpPr txBox="1"/>
            <p:nvPr/>
          </p:nvSpPr>
          <p:spPr>
            <a:xfrm>
              <a:off x="677066" y="3929663"/>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8" name="Text"/>
            <p:cNvSpPr txBox="1"/>
            <p:nvPr/>
          </p:nvSpPr>
          <p:spPr>
            <a:xfrm>
              <a:off x="2745321" y="365292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69" name="Text"/>
            <p:cNvSpPr txBox="1"/>
            <p:nvPr/>
          </p:nvSpPr>
          <p:spPr>
            <a:xfrm>
              <a:off x="4279669" y="365292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70" name="Text"/>
            <p:cNvSpPr txBox="1"/>
            <p:nvPr/>
          </p:nvSpPr>
          <p:spPr>
            <a:xfrm>
              <a:off x="5741594" y="365292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grpSp>
          <p:nvGrpSpPr>
            <p:cNvPr id="492" name="Group"/>
            <p:cNvGrpSpPr/>
            <p:nvPr/>
          </p:nvGrpSpPr>
          <p:grpSpPr>
            <a:xfrm>
              <a:off x="179023" y="1862834"/>
              <a:ext cx="7436458" cy="2335979"/>
              <a:chOff x="0" y="0"/>
              <a:chExt cx="7436456" cy="2335978"/>
            </a:xfrm>
          </p:grpSpPr>
          <p:sp>
            <p:nvSpPr>
              <p:cNvPr id="471" name="High"/>
              <p:cNvSpPr txBox="1"/>
              <p:nvPr/>
            </p:nvSpPr>
            <p:spPr>
              <a:xfrm>
                <a:off x="623" y="0"/>
                <a:ext cx="4953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High</a:t>
                </a:r>
              </a:p>
            </p:txBody>
          </p:sp>
          <p:sp>
            <p:nvSpPr>
              <p:cNvPr id="472" name="35%"/>
              <p:cNvSpPr txBox="1"/>
              <p:nvPr/>
            </p:nvSpPr>
            <p:spPr>
              <a:xfrm>
                <a:off x="2179974" y="0"/>
                <a:ext cx="45500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35%</a:t>
                </a:r>
              </a:p>
            </p:txBody>
          </p:sp>
          <p:sp>
            <p:nvSpPr>
              <p:cNvPr id="473" name="40%"/>
              <p:cNvSpPr txBox="1"/>
              <p:nvPr/>
            </p:nvSpPr>
            <p:spPr>
              <a:xfrm>
                <a:off x="3715164" y="0"/>
                <a:ext cx="45500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40%</a:t>
                </a:r>
              </a:p>
            </p:txBody>
          </p:sp>
          <p:sp>
            <p:nvSpPr>
              <p:cNvPr id="474" name="25%"/>
              <p:cNvSpPr txBox="1"/>
              <p:nvPr/>
            </p:nvSpPr>
            <p:spPr>
              <a:xfrm>
                <a:off x="5177090" y="0"/>
                <a:ext cx="455005"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25%</a:t>
                </a:r>
              </a:p>
            </p:txBody>
          </p:sp>
          <p:sp>
            <p:nvSpPr>
              <p:cNvPr id="475" name="60%"/>
              <p:cNvSpPr txBox="1"/>
              <p:nvPr/>
            </p:nvSpPr>
            <p:spPr>
              <a:xfrm>
                <a:off x="6921127" y="0"/>
                <a:ext cx="455005"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60%</a:t>
                </a:r>
              </a:p>
            </p:txBody>
          </p:sp>
          <p:sp>
            <p:nvSpPr>
              <p:cNvPr id="476" name="Low"/>
              <p:cNvSpPr txBox="1"/>
              <p:nvPr/>
            </p:nvSpPr>
            <p:spPr>
              <a:xfrm>
                <a:off x="559" y="596170"/>
                <a:ext cx="45500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Low</a:t>
                </a:r>
              </a:p>
            </p:txBody>
          </p:sp>
          <p:sp>
            <p:nvSpPr>
              <p:cNvPr id="477" name="65%"/>
              <p:cNvSpPr txBox="1"/>
              <p:nvPr/>
            </p:nvSpPr>
            <p:spPr>
              <a:xfrm>
                <a:off x="2179974" y="596170"/>
                <a:ext cx="45500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65%</a:t>
                </a:r>
              </a:p>
            </p:txBody>
          </p:sp>
          <p:sp>
            <p:nvSpPr>
              <p:cNvPr id="478" name="60%"/>
              <p:cNvSpPr txBox="1"/>
              <p:nvPr/>
            </p:nvSpPr>
            <p:spPr>
              <a:xfrm>
                <a:off x="3715164" y="596170"/>
                <a:ext cx="455006"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60%</a:t>
                </a:r>
              </a:p>
            </p:txBody>
          </p:sp>
          <p:sp>
            <p:nvSpPr>
              <p:cNvPr id="479" name="75%"/>
              <p:cNvSpPr txBox="1"/>
              <p:nvPr/>
            </p:nvSpPr>
            <p:spPr>
              <a:xfrm>
                <a:off x="5177090" y="596170"/>
                <a:ext cx="455005"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75%</a:t>
                </a:r>
              </a:p>
            </p:txBody>
          </p:sp>
          <p:sp>
            <p:nvSpPr>
              <p:cNvPr id="480" name="40%"/>
              <p:cNvSpPr txBox="1"/>
              <p:nvPr/>
            </p:nvSpPr>
            <p:spPr>
              <a:xfrm>
                <a:off x="6921127" y="596170"/>
                <a:ext cx="455005"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40%</a:t>
                </a:r>
              </a:p>
            </p:txBody>
          </p:sp>
          <p:sp>
            <p:nvSpPr>
              <p:cNvPr id="481" name="Column  totals"/>
              <p:cNvSpPr txBox="1"/>
              <p:nvPr/>
            </p:nvSpPr>
            <p:spPr>
              <a:xfrm>
                <a:off x="19827" y="1193921"/>
                <a:ext cx="1433755"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Column  totals</a:t>
                </a:r>
              </a:p>
            </p:txBody>
          </p:sp>
          <p:sp>
            <p:nvSpPr>
              <p:cNvPr id="482" name="100%"/>
              <p:cNvSpPr txBox="1"/>
              <p:nvPr/>
            </p:nvSpPr>
            <p:spPr>
              <a:xfrm>
                <a:off x="2119649" y="1193921"/>
                <a:ext cx="575656"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100%</a:t>
                </a:r>
              </a:p>
            </p:txBody>
          </p:sp>
          <p:sp>
            <p:nvSpPr>
              <p:cNvPr id="483" name="100%"/>
              <p:cNvSpPr txBox="1"/>
              <p:nvPr/>
            </p:nvSpPr>
            <p:spPr>
              <a:xfrm>
                <a:off x="3655681" y="1193921"/>
                <a:ext cx="575656"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100%</a:t>
                </a:r>
              </a:p>
            </p:txBody>
          </p:sp>
          <p:sp>
            <p:nvSpPr>
              <p:cNvPr id="484" name="100%"/>
              <p:cNvSpPr txBox="1"/>
              <p:nvPr/>
            </p:nvSpPr>
            <p:spPr>
              <a:xfrm>
                <a:off x="5116765" y="1193921"/>
                <a:ext cx="575655"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100%</a:t>
                </a:r>
              </a:p>
            </p:txBody>
          </p:sp>
          <p:sp>
            <p:nvSpPr>
              <p:cNvPr id="485" name="100%"/>
              <p:cNvSpPr txBox="1"/>
              <p:nvPr/>
            </p:nvSpPr>
            <p:spPr>
              <a:xfrm>
                <a:off x="6860802" y="1193921"/>
                <a:ext cx="575655"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100%</a:t>
                </a:r>
              </a:p>
            </p:txBody>
          </p:sp>
          <p:sp>
            <p:nvSpPr>
              <p:cNvPr id="486" name="Number of"/>
              <p:cNvSpPr txBox="1"/>
              <p:nvPr/>
            </p:nvSpPr>
            <p:spPr>
              <a:xfrm>
                <a:off x="9960" y="1790092"/>
                <a:ext cx="112506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Number of </a:t>
                </a:r>
              </a:p>
            </p:txBody>
          </p:sp>
          <p:sp>
            <p:nvSpPr>
              <p:cNvPr id="487" name="cases"/>
              <p:cNvSpPr txBox="1"/>
              <p:nvPr/>
            </p:nvSpPr>
            <p:spPr>
              <a:xfrm>
                <a:off x="0" y="2066828"/>
                <a:ext cx="521811" cy="2691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cases</a:t>
                </a:r>
              </a:p>
            </p:txBody>
          </p:sp>
          <p:sp>
            <p:nvSpPr>
              <p:cNvPr id="488" name="400"/>
              <p:cNvSpPr txBox="1"/>
              <p:nvPr/>
            </p:nvSpPr>
            <p:spPr>
              <a:xfrm>
                <a:off x="2219309" y="1790092"/>
                <a:ext cx="37465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400</a:t>
                </a:r>
              </a:p>
            </p:txBody>
          </p:sp>
          <p:sp>
            <p:nvSpPr>
              <p:cNvPr id="489" name="120"/>
              <p:cNvSpPr txBox="1"/>
              <p:nvPr/>
            </p:nvSpPr>
            <p:spPr>
              <a:xfrm>
                <a:off x="3752815" y="1790092"/>
                <a:ext cx="37465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120</a:t>
                </a:r>
              </a:p>
            </p:txBody>
          </p:sp>
          <p:sp>
            <p:nvSpPr>
              <p:cNvPr id="490" name="300"/>
              <p:cNvSpPr txBox="1"/>
              <p:nvPr/>
            </p:nvSpPr>
            <p:spPr>
              <a:xfrm>
                <a:off x="5214741" y="1790092"/>
                <a:ext cx="37465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300</a:t>
                </a:r>
              </a:p>
            </p:txBody>
          </p:sp>
          <p:sp>
            <p:nvSpPr>
              <p:cNvPr id="491" name="180"/>
              <p:cNvSpPr txBox="1"/>
              <p:nvPr/>
            </p:nvSpPr>
            <p:spPr>
              <a:xfrm>
                <a:off x="6959620" y="1790092"/>
                <a:ext cx="37465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solidFill>
                      <a:srgbClr val="CC0000"/>
                    </a:solidFill>
                    <a:latin typeface="+mn-lt"/>
                    <a:ea typeface="+mn-ea"/>
                    <a:cs typeface="+mn-cs"/>
                    <a:sym typeface="Times New Roman"/>
                  </a:defRPr>
                </a:lvl1pPr>
              </a:lstStyle>
              <a:p>
                <a:r>
                  <a:t>180</a:t>
                </a:r>
              </a:p>
            </p:txBody>
          </p:sp>
        </p:grpSp>
        <p:sp>
          <p:nvSpPr>
            <p:cNvPr id="493" name="Text"/>
            <p:cNvSpPr txBox="1"/>
            <p:nvPr/>
          </p:nvSpPr>
          <p:spPr>
            <a:xfrm>
              <a:off x="7486474" y="3652926"/>
              <a:ext cx="127001" cy="269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900" b="0">
                  <a:latin typeface="+mn-lt"/>
                  <a:ea typeface="+mn-ea"/>
                  <a:cs typeface="+mn-cs"/>
                  <a:sym typeface="Times New Roman"/>
                </a:defRPr>
              </a:lvl1pPr>
            </a:lstStyle>
            <a:p>
              <a:r>
                <a:t> </a:t>
              </a:r>
            </a:p>
          </p:txBody>
        </p:sp>
        <p:sp>
          <p:nvSpPr>
            <p:cNvPr id="494" name="Text"/>
            <p:cNvSpPr txBox="1"/>
            <p:nvPr/>
          </p:nvSpPr>
          <p:spPr>
            <a:xfrm>
              <a:off x="0" y="4249096"/>
              <a:ext cx="127001" cy="219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600" b="0">
                  <a:latin typeface="+mn-lt"/>
                  <a:ea typeface="+mn-ea"/>
                  <a:cs typeface="+mn-cs"/>
                  <a:sym typeface="Times New Roman"/>
                </a:defRPr>
              </a:lvl1pPr>
            </a:lstStyle>
            <a:p>
              <a:r>
                <a:t> </a:t>
              </a:r>
            </a:p>
          </p:txBody>
        </p:sp>
        <p:sp>
          <p:nvSpPr>
            <p:cNvPr id="495" name="Line"/>
            <p:cNvSpPr/>
            <p:nvPr/>
          </p:nvSpPr>
          <p:spPr>
            <a:xfrm>
              <a:off x="56763" y="1786929"/>
              <a:ext cx="7944589"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grpSp>
      <p:sp>
        <p:nvSpPr>
          <p:cNvPr id="497" name="Rectangle"/>
          <p:cNvSpPr/>
          <p:nvPr/>
        </p:nvSpPr>
        <p:spPr>
          <a:xfrm>
            <a:off x="549275" y="2701925"/>
            <a:ext cx="8005763" cy="508000"/>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
        <p:nvSpPr>
          <p:cNvPr id="498" name="What are the IVs?  What is the DV?  Explain."/>
          <p:cNvSpPr txBox="1"/>
          <p:nvPr/>
        </p:nvSpPr>
        <p:spPr>
          <a:xfrm>
            <a:off x="560387" y="5405437"/>
            <a:ext cx="8015288"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2400" b="0"/>
            </a:lvl1pPr>
          </a:lstStyle>
          <a:p>
            <a:r>
              <a:t>What are the IVs?  What is the DV?  Explain.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500" fill="hold"/>
                                        <p:tgtEl>
                                          <p:spTgt spid="423"/>
                                        </p:tgtEl>
                                        <p:attrNameLst>
                                          <p:attrName>ppt_x</p:attrName>
                                        </p:attrNameLst>
                                      </p:cBhvr>
                                      <p:tavLst>
                                        <p:tav tm="0">
                                          <p:val>
                                            <p:strVal val="0-#ppt_w/2"/>
                                          </p:val>
                                        </p:tav>
                                        <p:tav tm="100000">
                                          <p:val>
                                            <p:strVal val="#ppt_x"/>
                                          </p:val>
                                        </p:tav>
                                      </p:tavLst>
                                    </p:anim>
                                    <p:anim calcmode="lin" valueType="num">
                                      <p:cBhvr>
                                        <p:cTn id="8" dur="500" fill="hold"/>
                                        <p:tgtEl>
                                          <p:spTgt spid="4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496"/>
                                        </p:tgtEl>
                                        <p:attrNameLst>
                                          <p:attrName>style.visibility</p:attrName>
                                        </p:attrNameLst>
                                      </p:cBhvr>
                                      <p:to>
                                        <p:strVal val="visible"/>
                                      </p:to>
                                    </p:set>
                                    <p:anim calcmode="lin" valueType="num">
                                      <p:cBhvr>
                                        <p:cTn id="12" dur="500" fill="hold"/>
                                        <p:tgtEl>
                                          <p:spTgt spid="496"/>
                                        </p:tgtEl>
                                        <p:attrNameLst>
                                          <p:attrName>ppt_x</p:attrName>
                                        </p:attrNameLst>
                                      </p:cBhvr>
                                      <p:tavLst>
                                        <p:tav tm="0">
                                          <p:val>
                                            <p:strVal val="0-#ppt_w/2"/>
                                          </p:val>
                                        </p:tav>
                                        <p:tav tm="100000">
                                          <p:val>
                                            <p:strVal val="#ppt_x"/>
                                          </p:val>
                                        </p:tav>
                                      </p:tavLst>
                                    </p:anim>
                                    <p:anim calcmode="lin" valueType="num">
                                      <p:cBhvr>
                                        <p:cTn id="13" dur="500" fill="hold"/>
                                        <p:tgtEl>
                                          <p:spTgt spid="4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P spid="496"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36</a:t>
            </a:fld>
            <a:endParaRPr/>
          </a:p>
        </p:txBody>
      </p:sp>
      <p:sp>
        <p:nvSpPr>
          <p:cNvPr id="501" name="Three Variables Cross-Tabulation:  Initial Relationship was Spurious"/>
          <p:cNvSpPr txBox="1">
            <a:spLocks noGrp="1"/>
          </p:cNvSpPr>
          <p:nvPr>
            <p:ph type="title" idx="4294967295"/>
          </p:nvPr>
        </p:nvSpPr>
        <p:spPr>
          <a:xfrm>
            <a:off x="296862" y="25400"/>
            <a:ext cx="8672513" cy="976313"/>
          </a:xfrm>
          <a:prstGeom prst="rect">
            <a:avLst/>
          </a:prstGeom>
        </p:spPr>
        <p:txBody>
          <a:bodyPr anchor="t">
            <a:normAutofit/>
          </a:bodyPr>
          <a:lstStyle/>
          <a:p>
            <a:pPr>
              <a:defRPr b="1">
                <a:solidFill>
                  <a:srgbClr val="E57300"/>
                </a:solidFill>
              </a:defRPr>
            </a:pPr>
            <a:r>
              <a:t>Three Variables Cross-Tabulation: </a:t>
            </a:r>
            <a:br/>
            <a:r>
              <a:t>Initial Relationship was Spurious </a:t>
            </a:r>
          </a:p>
        </p:txBody>
      </p:sp>
      <p:sp>
        <p:nvSpPr>
          <p:cNvPr id="502" name="Initial Relationship was Spurious…"/>
          <p:cNvSpPr txBox="1">
            <a:spLocks noGrp="1"/>
          </p:cNvSpPr>
          <p:nvPr>
            <p:ph type="body" idx="4294967295"/>
          </p:nvPr>
        </p:nvSpPr>
        <p:spPr>
          <a:xfrm>
            <a:off x="346075" y="955675"/>
            <a:ext cx="8569325" cy="5597525"/>
          </a:xfrm>
          <a:prstGeom prst="rect">
            <a:avLst/>
          </a:prstGeom>
        </p:spPr>
        <p:txBody>
          <a:bodyPr>
            <a:normAutofit/>
          </a:bodyPr>
          <a:lstStyle/>
          <a:p>
            <a:pPr algn="ctr">
              <a:spcBef>
                <a:spcPts val="0"/>
              </a:spcBef>
              <a:buSzTx/>
              <a:buNone/>
              <a:defRPr sz="2000" b="1">
                <a:solidFill>
                  <a:srgbClr val="994D00"/>
                </a:solidFill>
              </a:defRPr>
            </a:pPr>
            <a:r>
              <a:t>Initial Relationship was Spurious</a:t>
            </a:r>
          </a:p>
          <a:p>
            <a:pPr>
              <a:spcBef>
                <a:spcPts val="0"/>
              </a:spcBef>
              <a:buSzTx/>
              <a:buNone/>
              <a:defRPr sz="1800">
                <a:solidFill>
                  <a:srgbClr val="994D00"/>
                </a:solidFill>
              </a:defRPr>
            </a:pPr>
            <a:r>
              <a:t>Table 15.8 (two variables):</a:t>
            </a:r>
          </a:p>
          <a:p>
            <a:pPr>
              <a:spcBef>
                <a:spcPts val="0"/>
              </a:spcBef>
              <a:buClr>
                <a:srgbClr val="CC0000"/>
              </a:buClr>
              <a:defRPr sz="1800">
                <a:solidFill>
                  <a:srgbClr val="994D00"/>
                </a:solidFill>
              </a:defRPr>
            </a:pPr>
            <a:r>
              <a:t>32% of those with college degrees own an expensive car.</a:t>
            </a:r>
          </a:p>
          <a:p>
            <a:pPr>
              <a:spcBef>
                <a:spcPts val="0"/>
              </a:spcBef>
              <a:buClr>
                <a:srgbClr val="CC0000"/>
              </a:buClr>
              <a:defRPr sz="1800">
                <a:solidFill>
                  <a:srgbClr val="994D00"/>
                </a:solidFill>
              </a:defRPr>
            </a:pPr>
            <a:r>
              <a:t>21% of those without college degrees own an expensive car.</a:t>
            </a:r>
          </a:p>
          <a:p>
            <a:pPr>
              <a:spcBef>
                <a:spcPts val="0"/>
              </a:spcBef>
              <a:buClr>
                <a:srgbClr val="CC0000"/>
              </a:buClr>
              <a:defRPr sz="1800">
                <a:solidFill>
                  <a:srgbClr val="994D00"/>
                </a:solidFill>
              </a:defRPr>
            </a:pPr>
            <a:r>
              <a:t>However, income may also be a factor…</a:t>
            </a:r>
          </a:p>
          <a:p>
            <a:pPr>
              <a:spcBef>
                <a:spcPts val="0"/>
              </a:spcBef>
              <a:buClr>
                <a:srgbClr val="CC0000"/>
              </a:buClr>
              <a:defRPr sz="1800">
                <a:solidFill>
                  <a:srgbClr val="994D00"/>
                </a:solidFill>
              </a:defRPr>
            </a:pPr>
            <a:endParaRPr/>
          </a:p>
          <a:p>
            <a:pPr>
              <a:spcBef>
                <a:spcPts val="0"/>
              </a:spcBef>
              <a:buSzTx/>
              <a:buNone/>
              <a:defRPr sz="1800">
                <a:solidFill>
                  <a:srgbClr val="994D00"/>
                </a:solidFill>
              </a:defRPr>
            </a:pPr>
            <a:r>
              <a:t>Table 15.9 (three variables): </a:t>
            </a:r>
          </a:p>
          <a:p>
            <a:pPr>
              <a:spcBef>
                <a:spcPts val="0"/>
              </a:spcBef>
              <a:buClr>
                <a:srgbClr val="CC0000"/>
              </a:buClr>
              <a:defRPr sz="1800">
                <a:solidFill>
                  <a:srgbClr val="994D00"/>
                </a:solidFill>
              </a:defRPr>
            </a:pPr>
            <a:r>
              <a:t>the percentages of those with and without college degrees who own expensive automobiles are the same for each of the income groups.  </a:t>
            </a:r>
          </a:p>
          <a:p>
            <a:pPr>
              <a:spcBef>
                <a:spcPts val="0"/>
              </a:spcBef>
              <a:buClr>
                <a:srgbClr val="CC0000"/>
              </a:buClr>
              <a:defRPr sz="1800">
                <a:solidFill>
                  <a:srgbClr val="994D00"/>
                </a:solidFill>
              </a:defRPr>
            </a:pPr>
            <a:r>
              <a:t>When the data for the high income and low income groups are examined separately, the association between education and ownership of expensive automobiles disappears.</a:t>
            </a:r>
          </a:p>
          <a:p>
            <a:pPr>
              <a:spcBef>
                <a:spcPts val="0"/>
              </a:spcBef>
              <a:buClr>
                <a:srgbClr val="CC0000"/>
              </a:buClr>
              <a:defRPr sz="1800">
                <a:solidFill>
                  <a:srgbClr val="994D00"/>
                </a:solidFill>
              </a:defRPr>
            </a:pPr>
            <a:r>
              <a:t>Therefore, the initial relationship observed between these two variables was spurious.</a:t>
            </a:r>
          </a:p>
          <a:p>
            <a:pPr marL="742950" lvl="1" indent="-285750">
              <a:spcBef>
                <a:spcPts val="0"/>
              </a:spcBef>
              <a:buClr>
                <a:srgbClr val="CC0000"/>
              </a:buClr>
              <a:defRPr sz="1800" b="1">
                <a:solidFill>
                  <a:srgbClr val="994D00"/>
                </a:solidFill>
              </a:defRPr>
            </a:pPr>
            <a:r>
              <a:t>A </a:t>
            </a:r>
            <a:r>
              <a:rPr>
                <a:solidFill>
                  <a:srgbClr val="800080"/>
                </a:solidFill>
              </a:rPr>
              <a:t>spurious relationship</a:t>
            </a:r>
            <a:r>
              <a:rPr b="0"/>
              <a:t> exists when two events or variables have no direct causal connection, yet it may be wrongly inferred that they do, due to either coincidence or the presence of a certain third, unseen variable (referred to as a "confounding variable" or "lurking variable”).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01"/>
                                        </p:tgtEl>
                                        <p:attrNameLst>
                                          <p:attrName>style.visibility</p:attrName>
                                        </p:attrNameLst>
                                      </p:cBhvr>
                                      <p:to>
                                        <p:strVal val="visible"/>
                                      </p:to>
                                    </p:set>
                                    <p:anim calcmode="lin" valueType="num">
                                      <p:cBhvr>
                                        <p:cTn id="7" dur="500" fill="hold"/>
                                        <p:tgtEl>
                                          <p:spTgt spid="501"/>
                                        </p:tgtEl>
                                        <p:attrNameLst>
                                          <p:attrName>ppt_x</p:attrName>
                                        </p:attrNameLst>
                                      </p:cBhvr>
                                      <p:tavLst>
                                        <p:tav tm="0">
                                          <p:val>
                                            <p:strVal val="0-#ppt_w/2"/>
                                          </p:val>
                                        </p:tav>
                                        <p:tav tm="100000">
                                          <p:val>
                                            <p:strVal val="#ppt_x"/>
                                          </p:val>
                                        </p:tav>
                                      </p:tavLst>
                                    </p:anim>
                                    <p:anim calcmode="lin" valueType="num">
                                      <p:cBhvr>
                                        <p:cTn id="8" dur="500" fill="hold"/>
                                        <p:tgtEl>
                                          <p:spTgt spid="50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02"/>
                                        </p:tgtEl>
                                        <p:attrNameLst>
                                          <p:attrName>style.visibility</p:attrName>
                                        </p:attrNameLst>
                                      </p:cBhvr>
                                      <p:to>
                                        <p:strVal val="visible"/>
                                      </p:to>
                                    </p:set>
                                    <p:anim calcmode="lin" valueType="num">
                                      <p:cBhvr>
                                        <p:cTn id="12" dur="500" fill="hold"/>
                                        <p:tgtEl>
                                          <p:spTgt spid="502"/>
                                        </p:tgtEl>
                                        <p:attrNameLst>
                                          <p:attrName>ppt_x</p:attrName>
                                        </p:attrNameLst>
                                      </p:cBhvr>
                                      <p:tavLst>
                                        <p:tav tm="0">
                                          <p:val>
                                            <p:strVal val="0-#ppt_w/2"/>
                                          </p:val>
                                        </p:tav>
                                        <p:tav tm="100000">
                                          <p:val>
                                            <p:strVal val="#ppt_x"/>
                                          </p:val>
                                        </p:tav>
                                      </p:tavLst>
                                    </p:anim>
                                    <p:anim calcmode="lin" valueType="num">
                                      <p:cBhvr>
                                        <p:cTn id="13" dur="500" fill="hold"/>
                                        <p:tgtEl>
                                          <p:spTgt spid="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advAuto="0"/>
      <p:bldP spid="502"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37</a:t>
            </a:fld>
            <a:endParaRPr/>
          </a:p>
        </p:txBody>
      </p:sp>
      <p:sp>
        <p:nvSpPr>
          <p:cNvPr id="505" name="Ownership of Expensive Automobiles by Education Level"/>
          <p:cNvSpPr txBox="1">
            <a:spLocks noGrp="1"/>
          </p:cNvSpPr>
          <p:nvPr>
            <p:ph type="title" idx="4294967295"/>
          </p:nvPr>
        </p:nvSpPr>
        <p:spPr>
          <a:xfrm>
            <a:off x="474662" y="26987"/>
            <a:ext cx="7491413" cy="1066801"/>
          </a:xfrm>
          <a:prstGeom prst="rect">
            <a:avLst/>
          </a:prstGeom>
        </p:spPr>
        <p:txBody>
          <a:bodyPr anchor="t">
            <a:normAutofit/>
          </a:bodyPr>
          <a:lstStyle>
            <a:lvl1pPr>
              <a:defRPr b="1">
                <a:solidFill>
                  <a:srgbClr val="E57300"/>
                </a:solidFill>
              </a:defRPr>
            </a:lvl1pPr>
          </a:lstStyle>
          <a:p>
            <a:r>
              <a:t>Ownership of Expensive Automobiles by Education Level</a:t>
            </a:r>
          </a:p>
        </p:txBody>
      </p:sp>
      <p:grpSp>
        <p:nvGrpSpPr>
          <p:cNvPr id="522" name="Group"/>
          <p:cNvGrpSpPr/>
          <p:nvPr/>
        </p:nvGrpSpPr>
        <p:grpSpPr>
          <a:xfrm>
            <a:off x="1428750" y="1011237"/>
            <a:ext cx="6965678" cy="5259388"/>
            <a:chOff x="0" y="0"/>
            <a:chExt cx="6965677" cy="5259387"/>
          </a:xfrm>
        </p:grpSpPr>
        <p:grpSp>
          <p:nvGrpSpPr>
            <p:cNvPr id="520" name="Group"/>
            <p:cNvGrpSpPr/>
            <p:nvPr/>
          </p:nvGrpSpPr>
          <p:grpSpPr>
            <a:xfrm>
              <a:off x="0" y="0"/>
              <a:ext cx="6965678" cy="3408363"/>
              <a:chOff x="0" y="0"/>
              <a:chExt cx="6965677" cy="3408362"/>
            </a:xfrm>
          </p:grpSpPr>
          <p:sp>
            <p:nvSpPr>
              <p:cNvPr id="506" name="Rectangle"/>
              <p:cNvSpPr/>
              <p:nvPr/>
            </p:nvSpPr>
            <p:spPr>
              <a:xfrm>
                <a:off x="80962" y="487362"/>
                <a:ext cx="6110288" cy="2921001"/>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507" name="Table 15.8: Education = IV; Own Expensive Car = DV"/>
              <p:cNvSpPr txBox="1"/>
              <p:nvPr/>
            </p:nvSpPr>
            <p:spPr>
              <a:xfrm>
                <a:off x="0" y="0"/>
                <a:ext cx="6965678"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15.8: Education = IV; Own Expensive Car = DV</a:t>
                </a:r>
              </a:p>
            </p:txBody>
          </p:sp>
          <p:sp>
            <p:nvSpPr>
              <p:cNvPr id="508" name="Own Expensive"/>
              <p:cNvSpPr txBox="1"/>
              <p:nvPr/>
            </p:nvSpPr>
            <p:spPr>
              <a:xfrm>
                <a:off x="96254" y="533400"/>
                <a:ext cx="1839492"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Own Expensive </a:t>
                </a:r>
              </a:p>
            </p:txBody>
          </p:sp>
          <p:sp>
            <p:nvSpPr>
              <p:cNvPr id="509" name="Car"/>
              <p:cNvSpPr txBox="1"/>
              <p:nvPr/>
            </p:nvSpPr>
            <p:spPr>
              <a:xfrm>
                <a:off x="238125" y="806450"/>
                <a:ext cx="722313"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800" b="0">
                    <a:solidFill>
                      <a:srgbClr val="800080"/>
                    </a:solidFill>
                  </a:defRPr>
                </a:lvl1pPr>
              </a:lstStyle>
              <a:p>
                <a:r>
                  <a:t>Car</a:t>
                </a:r>
              </a:p>
            </p:txBody>
          </p:sp>
          <p:sp>
            <p:nvSpPr>
              <p:cNvPr id="510" name="Education"/>
              <p:cNvSpPr txBox="1"/>
              <p:nvPr/>
            </p:nvSpPr>
            <p:spPr>
              <a:xfrm>
                <a:off x="3419326" y="533400"/>
                <a:ext cx="1136948"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Education</a:t>
                </a:r>
              </a:p>
            </p:txBody>
          </p:sp>
          <p:sp>
            <p:nvSpPr>
              <p:cNvPr id="511" name="College Degree"/>
              <p:cNvSpPr txBox="1"/>
              <p:nvPr/>
            </p:nvSpPr>
            <p:spPr>
              <a:xfrm>
                <a:off x="1870589" y="1104900"/>
                <a:ext cx="1756334"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College Degree</a:t>
                </a:r>
              </a:p>
            </p:txBody>
          </p:sp>
          <p:sp>
            <p:nvSpPr>
              <p:cNvPr id="512" name="No College Degree"/>
              <p:cNvSpPr txBox="1"/>
              <p:nvPr/>
            </p:nvSpPr>
            <p:spPr>
              <a:xfrm>
                <a:off x="3957563" y="1104900"/>
                <a:ext cx="2146449"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No College Degree</a:t>
                </a:r>
              </a:p>
            </p:txBody>
          </p:sp>
          <p:sp>
            <p:nvSpPr>
              <p:cNvPr id="513" name="Yes…"/>
              <p:cNvSpPr txBox="1"/>
              <p:nvPr/>
            </p:nvSpPr>
            <p:spPr>
              <a:xfrm>
                <a:off x="193675" y="1603375"/>
                <a:ext cx="1937495" cy="16936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spcBef>
                    <a:spcPts val="1500"/>
                  </a:spcBef>
                  <a:defRPr sz="1800" b="0">
                    <a:solidFill>
                      <a:srgbClr val="CC0000"/>
                    </a:solidFill>
                  </a:defRPr>
                </a:pPr>
                <a:r>
                  <a:t>Yes</a:t>
                </a:r>
              </a:p>
              <a:p>
                <a:pPr>
                  <a:spcBef>
                    <a:spcPts val="1500"/>
                  </a:spcBef>
                  <a:defRPr sz="1800" b="0">
                    <a:solidFill>
                      <a:srgbClr val="CC0000"/>
                    </a:solidFill>
                  </a:defRPr>
                </a:pPr>
                <a:r>
                  <a:t>No</a:t>
                </a:r>
              </a:p>
              <a:p>
                <a:pPr>
                  <a:spcBef>
                    <a:spcPts val="1500"/>
                  </a:spcBef>
                  <a:defRPr sz="1800" b="0">
                    <a:solidFill>
                      <a:srgbClr val="CC0000"/>
                    </a:solidFill>
                  </a:defRPr>
                </a:pPr>
                <a:r>
                  <a:t>Column totals</a:t>
                </a:r>
              </a:p>
              <a:p>
                <a:pPr>
                  <a:spcBef>
                    <a:spcPts val="1500"/>
                  </a:spcBef>
                  <a:defRPr sz="1800" b="0">
                    <a:solidFill>
                      <a:srgbClr val="CC0000"/>
                    </a:solidFill>
                  </a:defRPr>
                </a:pPr>
                <a:r>
                  <a:t>Number of cases</a:t>
                </a:r>
              </a:p>
            </p:txBody>
          </p:sp>
          <p:sp>
            <p:nvSpPr>
              <p:cNvPr id="514" name="Text"/>
              <p:cNvSpPr txBox="1"/>
              <p:nvPr/>
            </p:nvSpPr>
            <p:spPr>
              <a:xfrm>
                <a:off x="704056" y="16748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515" name="32%…"/>
              <p:cNvSpPr txBox="1"/>
              <p:nvPr/>
            </p:nvSpPr>
            <p:spPr>
              <a:xfrm>
                <a:off x="2360426" y="1603375"/>
                <a:ext cx="775073" cy="16936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gn="ctr">
                  <a:spcBef>
                    <a:spcPts val="1500"/>
                  </a:spcBef>
                  <a:defRPr sz="1800" b="0">
                    <a:solidFill>
                      <a:srgbClr val="CC0000"/>
                    </a:solidFill>
                  </a:defRPr>
                </a:pPr>
                <a:r>
                  <a:t>32%</a:t>
                </a:r>
              </a:p>
              <a:p>
                <a:pPr algn="ctr">
                  <a:spcBef>
                    <a:spcPts val="1500"/>
                  </a:spcBef>
                  <a:defRPr sz="1800" b="0">
                    <a:solidFill>
                      <a:srgbClr val="CC0000"/>
                    </a:solidFill>
                  </a:defRPr>
                </a:pPr>
                <a:r>
                  <a:t>68%</a:t>
                </a:r>
              </a:p>
              <a:p>
                <a:pPr algn="ctr">
                  <a:spcBef>
                    <a:spcPts val="1500"/>
                  </a:spcBef>
                  <a:defRPr sz="1800" b="0">
                    <a:solidFill>
                      <a:srgbClr val="CC0000"/>
                    </a:solidFill>
                  </a:defRPr>
                </a:pPr>
                <a:r>
                  <a:t>100%</a:t>
                </a:r>
              </a:p>
              <a:p>
                <a:pPr algn="ctr">
                  <a:spcBef>
                    <a:spcPts val="1500"/>
                  </a:spcBef>
                  <a:defRPr sz="1800" b="0">
                    <a:solidFill>
                      <a:srgbClr val="CC0000"/>
                    </a:solidFill>
                  </a:defRPr>
                </a:pPr>
                <a:r>
                  <a:t>250</a:t>
                </a:r>
              </a:p>
            </p:txBody>
          </p:sp>
          <p:sp>
            <p:nvSpPr>
              <p:cNvPr id="516" name="21%…"/>
              <p:cNvSpPr txBox="1"/>
              <p:nvPr/>
            </p:nvSpPr>
            <p:spPr>
              <a:xfrm>
                <a:off x="4640076" y="1603375"/>
                <a:ext cx="775073" cy="16936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gn="ctr">
                  <a:spcBef>
                    <a:spcPts val="1500"/>
                  </a:spcBef>
                  <a:defRPr sz="1800" b="0">
                    <a:solidFill>
                      <a:srgbClr val="CC0000"/>
                    </a:solidFill>
                  </a:defRPr>
                </a:pPr>
                <a:r>
                  <a:t>21%</a:t>
                </a:r>
              </a:p>
              <a:p>
                <a:pPr algn="ctr">
                  <a:spcBef>
                    <a:spcPts val="1500"/>
                  </a:spcBef>
                  <a:defRPr sz="1800" b="0">
                    <a:solidFill>
                      <a:srgbClr val="CC0000"/>
                    </a:solidFill>
                  </a:defRPr>
                </a:pPr>
                <a:r>
                  <a:t>79%</a:t>
                </a:r>
              </a:p>
              <a:p>
                <a:pPr algn="ctr">
                  <a:spcBef>
                    <a:spcPts val="1500"/>
                  </a:spcBef>
                  <a:defRPr sz="1800" b="0">
                    <a:solidFill>
                      <a:srgbClr val="CC0000"/>
                    </a:solidFill>
                  </a:defRPr>
                </a:pPr>
                <a:r>
                  <a:t>100%</a:t>
                </a:r>
              </a:p>
              <a:p>
                <a:pPr algn="ctr">
                  <a:spcBef>
                    <a:spcPts val="1500"/>
                  </a:spcBef>
                  <a:defRPr sz="1800" b="0">
                    <a:solidFill>
                      <a:srgbClr val="CC0000"/>
                    </a:solidFill>
                  </a:defRPr>
                </a:pPr>
                <a:r>
                  <a:t>750</a:t>
                </a:r>
              </a:p>
            </p:txBody>
          </p:sp>
          <p:grpSp>
            <p:nvGrpSpPr>
              <p:cNvPr id="519" name="Group"/>
              <p:cNvGrpSpPr/>
              <p:nvPr/>
            </p:nvGrpSpPr>
            <p:grpSpPr>
              <a:xfrm>
                <a:off x="80962" y="1109662"/>
                <a:ext cx="6124576" cy="414338"/>
                <a:chOff x="0" y="0"/>
                <a:chExt cx="6124575" cy="414337"/>
              </a:xfrm>
            </p:grpSpPr>
            <p:sp>
              <p:nvSpPr>
                <p:cNvPr id="517" name="Line"/>
                <p:cNvSpPr/>
                <p:nvPr/>
              </p:nvSpPr>
              <p:spPr>
                <a:xfrm>
                  <a:off x="0" y="414337"/>
                  <a:ext cx="6124575"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18" name="Line"/>
                <p:cNvSpPr/>
                <p:nvPr/>
              </p:nvSpPr>
              <p:spPr>
                <a:xfrm>
                  <a:off x="18043" y="0"/>
                  <a:ext cx="6106532"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grpSp>
        </p:grpSp>
        <p:pic>
          <p:nvPicPr>
            <p:cNvPr id="521" name="image.jpeg" descr="image.jpeg"/>
            <p:cNvPicPr>
              <a:picLocks noChangeAspect="1"/>
            </p:cNvPicPr>
            <p:nvPr/>
          </p:nvPicPr>
          <p:blipFill>
            <a:blip r:embed="rId2">
              <a:extLst/>
            </a:blip>
            <a:srcRect b="16142"/>
            <a:stretch>
              <a:fillRect/>
            </a:stretch>
          </p:blipFill>
          <p:spPr>
            <a:xfrm>
              <a:off x="1844675" y="3460750"/>
              <a:ext cx="4368800" cy="1798638"/>
            </a:xfrm>
            <a:prstGeom prst="rect">
              <a:avLst/>
            </a:prstGeom>
            <a:ln w="12700" cap="flat">
              <a:noFill/>
              <a:miter lim="400000"/>
            </a:ln>
            <a:effectLst/>
          </p:spPr>
        </p:pic>
      </p:grpSp>
      <p:sp>
        <p:nvSpPr>
          <p:cNvPr id="523" name="Rectangle"/>
          <p:cNvSpPr/>
          <p:nvPr/>
        </p:nvSpPr>
        <p:spPr>
          <a:xfrm>
            <a:off x="1443037" y="2560637"/>
            <a:ext cx="6257926" cy="852488"/>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05"/>
                                        </p:tgtEl>
                                        <p:attrNameLst>
                                          <p:attrName>style.visibility</p:attrName>
                                        </p:attrNameLst>
                                      </p:cBhvr>
                                      <p:to>
                                        <p:strVal val="visible"/>
                                      </p:to>
                                    </p:set>
                                    <p:anim calcmode="lin" valueType="num">
                                      <p:cBhvr>
                                        <p:cTn id="7" dur="500" fill="hold"/>
                                        <p:tgtEl>
                                          <p:spTgt spid="505"/>
                                        </p:tgtEl>
                                        <p:attrNameLst>
                                          <p:attrName>ppt_x</p:attrName>
                                        </p:attrNameLst>
                                      </p:cBhvr>
                                      <p:tavLst>
                                        <p:tav tm="0">
                                          <p:val>
                                            <p:strVal val="0-#ppt_w/2"/>
                                          </p:val>
                                        </p:tav>
                                        <p:tav tm="100000">
                                          <p:val>
                                            <p:strVal val="#ppt_x"/>
                                          </p:val>
                                        </p:tav>
                                      </p:tavLst>
                                    </p:anim>
                                    <p:anim calcmode="lin" valueType="num">
                                      <p:cBhvr>
                                        <p:cTn id="8" dur="500" fill="hold"/>
                                        <p:tgtEl>
                                          <p:spTgt spid="5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22"/>
                                        </p:tgtEl>
                                        <p:attrNameLst>
                                          <p:attrName>style.visibility</p:attrName>
                                        </p:attrNameLst>
                                      </p:cBhvr>
                                      <p:to>
                                        <p:strVal val="visible"/>
                                      </p:to>
                                    </p:set>
                                    <p:anim calcmode="lin" valueType="num">
                                      <p:cBhvr>
                                        <p:cTn id="12" dur="500" fill="hold"/>
                                        <p:tgtEl>
                                          <p:spTgt spid="522"/>
                                        </p:tgtEl>
                                        <p:attrNameLst>
                                          <p:attrName>ppt_x</p:attrName>
                                        </p:attrNameLst>
                                      </p:cBhvr>
                                      <p:tavLst>
                                        <p:tav tm="0">
                                          <p:val>
                                            <p:strVal val="0-#ppt_w/2"/>
                                          </p:val>
                                        </p:tav>
                                        <p:tav tm="100000">
                                          <p:val>
                                            <p:strVal val="#ppt_x"/>
                                          </p:val>
                                        </p:tav>
                                      </p:tavLst>
                                    </p:anim>
                                    <p:anim calcmode="lin" valueType="num">
                                      <p:cBhvr>
                                        <p:cTn id="13" dur="500" fill="hold"/>
                                        <p:tgtEl>
                                          <p:spTgt spid="5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animBg="1" advAuto="0"/>
      <p:bldP spid="522"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38</a:t>
            </a:fld>
            <a:endParaRPr/>
          </a:p>
        </p:txBody>
      </p:sp>
      <p:sp>
        <p:nvSpPr>
          <p:cNvPr id="526" name="Ownership of Expensive Automobiles by Education Level and Income Levels"/>
          <p:cNvSpPr txBox="1">
            <a:spLocks noGrp="1"/>
          </p:cNvSpPr>
          <p:nvPr>
            <p:ph type="title" idx="4294967295"/>
          </p:nvPr>
        </p:nvSpPr>
        <p:spPr>
          <a:xfrm>
            <a:off x="306387" y="0"/>
            <a:ext cx="8362951" cy="914400"/>
          </a:xfrm>
          <a:prstGeom prst="rect">
            <a:avLst/>
          </a:prstGeom>
        </p:spPr>
        <p:txBody>
          <a:bodyPr anchor="t">
            <a:normAutofit/>
          </a:bodyPr>
          <a:lstStyle>
            <a:lvl1pPr>
              <a:defRPr b="1">
                <a:solidFill>
                  <a:srgbClr val="E57300"/>
                </a:solidFill>
              </a:defRPr>
            </a:lvl1pPr>
          </a:lstStyle>
          <a:p>
            <a:r>
              <a:t>Ownership of Expensive Automobiles by Education Level and Income Levels</a:t>
            </a:r>
          </a:p>
        </p:txBody>
      </p:sp>
      <p:grpSp>
        <p:nvGrpSpPr>
          <p:cNvPr id="532" name="Group"/>
          <p:cNvGrpSpPr/>
          <p:nvPr/>
        </p:nvGrpSpPr>
        <p:grpSpPr>
          <a:xfrm>
            <a:off x="552449" y="993775"/>
            <a:ext cx="7961314" cy="4489450"/>
            <a:chOff x="0" y="0"/>
            <a:chExt cx="7961312" cy="4489450"/>
          </a:xfrm>
        </p:grpSpPr>
        <p:sp>
          <p:nvSpPr>
            <p:cNvPr id="527" name="Rectangle"/>
            <p:cNvSpPr/>
            <p:nvPr/>
          </p:nvSpPr>
          <p:spPr>
            <a:xfrm>
              <a:off x="147219" y="533400"/>
              <a:ext cx="7814094" cy="3956050"/>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528" name="Table 15.9"/>
            <p:cNvSpPr txBox="1"/>
            <p:nvPr/>
          </p:nvSpPr>
          <p:spPr>
            <a:xfrm>
              <a:off x="-1" y="0"/>
              <a:ext cx="1426296"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15.9</a:t>
              </a:r>
            </a:p>
          </p:txBody>
        </p:sp>
        <p:sp>
          <p:nvSpPr>
            <p:cNvPr id="529" name="Line"/>
            <p:cNvSpPr/>
            <p:nvPr/>
          </p:nvSpPr>
          <p:spPr>
            <a:xfrm>
              <a:off x="2179609" y="1447800"/>
              <a:ext cx="5781704"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30" name="Line"/>
            <p:cNvSpPr/>
            <p:nvPr/>
          </p:nvSpPr>
          <p:spPr>
            <a:xfrm>
              <a:off x="177810" y="2590800"/>
              <a:ext cx="7783503"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pic>
          <p:nvPicPr>
            <p:cNvPr id="531" name="image.pdf" descr="image.pdf"/>
            <p:cNvPicPr>
              <a:picLocks noChangeAspect="1"/>
            </p:cNvPicPr>
            <p:nvPr/>
          </p:nvPicPr>
          <p:blipFill>
            <a:blip r:embed="rId2">
              <a:extLst/>
            </a:blip>
            <a:stretch>
              <a:fillRect/>
            </a:stretch>
          </p:blipFill>
          <p:spPr>
            <a:xfrm>
              <a:off x="372827" y="546100"/>
              <a:ext cx="6917396" cy="3889375"/>
            </a:xfrm>
            <a:prstGeom prst="rect">
              <a:avLst/>
            </a:prstGeom>
            <a:ln w="12700" cap="flat">
              <a:noFill/>
              <a:miter lim="400000"/>
            </a:ln>
            <a:effectLst/>
          </p:spPr>
        </p:pic>
      </p:grpSp>
      <p:sp>
        <p:nvSpPr>
          <p:cNvPr id="533" name="What are the IVs?  What is the DV?  What do these results say?  Also, note the number of respondents…."/>
          <p:cNvSpPr txBox="1"/>
          <p:nvPr/>
        </p:nvSpPr>
        <p:spPr>
          <a:xfrm>
            <a:off x="622300" y="5527675"/>
            <a:ext cx="8013700" cy="11938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2400" b="0"/>
            </a:lvl1pPr>
          </a:lstStyle>
          <a:p>
            <a:r>
              <a:t>What are the IVs?  What is the DV?  What do these results say?  Also, note the number of respondents….</a:t>
            </a:r>
          </a:p>
        </p:txBody>
      </p:sp>
      <p:sp>
        <p:nvSpPr>
          <p:cNvPr id="534" name="Rectangle"/>
          <p:cNvSpPr/>
          <p:nvPr/>
        </p:nvSpPr>
        <p:spPr>
          <a:xfrm>
            <a:off x="873125" y="3759200"/>
            <a:ext cx="7031038" cy="752475"/>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26"/>
                                        </p:tgtEl>
                                        <p:attrNameLst>
                                          <p:attrName>style.visibility</p:attrName>
                                        </p:attrNameLst>
                                      </p:cBhvr>
                                      <p:to>
                                        <p:strVal val="visible"/>
                                      </p:to>
                                    </p:set>
                                    <p:anim calcmode="lin" valueType="num">
                                      <p:cBhvr>
                                        <p:cTn id="7" dur="500" fill="hold"/>
                                        <p:tgtEl>
                                          <p:spTgt spid="526"/>
                                        </p:tgtEl>
                                        <p:attrNameLst>
                                          <p:attrName>ppt_x</p:attrName>
                                        </p:attrNameLst>
                                      </p:cBhvr>
                                      <p:tavLst>
                                        <p:tav tm="0">
                                          <p:val>
                                            <p:strVal val="0-#ppt_w/2"/>
                                          </p:val>
                                        </p:tav>
                                        <p:tav tm="100000">
                                          <p:val>
                                            <p:strVal val="#ppt_x"/>
                                          </p:val>
                                        </p:tav>
                                      </p:tavLst>
                                    </p:anim>
                                    <p:anim calcmode="lin" valueType="num">
                                      <p:cBhvr>
                                        <p:cTn id="8" dur="500" fill="hold"/>
                                        <p:tgtEl>
                                          <p:spTgt spid="5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32"/>
                                        </p:tgtEl>
                                        <p:attrNameLst>
                                          <p:attrName>style.visibility</p:attrName>
                                        </p:attrNameLst>
                                      </p:cBhvr>
                                      <p:to>
                                        <p:strVal val="visible"/>
                                      </p:to>
                                    </p:set>
                                    <p:anim calcmode="lin" valueType="num">
                                      <p:cBhvr>
                                        <p:cTn id="12" dur="500" fill="hold"/>
                                        <p:tgtEl>
                                          <p:spTgt spid="532"/>
                                        </p:tgtEl>
                                        <p:attrNameLst>
                                          <p:attrName>ppt_x</p:attrName>
                                        </p:attrNameLst>
                                      </p:cBhvr>
                                      <p:tavLst>
                                        <p:tav tm="0">
                                          <p:val>
                                            <p:strVal val="0-#ppt_w/2"/>
                                          </p:val>
                                        </p:tav>
                                        <p:tav tm="100000">
                                          <p:val>
                                            <p:strVal val="#ppt_x"/>
                                          </p:val>
                                        </p:tav>
                                      </p:tavLst>
                                    </p:anim>
                                    <p:anim calcmode="lin" valueType="num">
                                      <p:cBhvr>
                                        <p:cTn id="13" dur="500" fill="hold"/>
                                        <p:tgtEl>
                                          <p:spTgt spid="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animBg="1" advAuto="0"/>
      <p:bldP spid="532"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39</a:t>
            </a:fld>
            <a:endParaRPr/>
          </a:p>
        </p:txBody>
      </p:sp>
      <p:sp>
        <p:nvSpPr>
          <p:cNvPr id="537" name="Three Variables Cross-Tabulation: Reveal Suppressed Association"/>
          <p:cNvSpPr txBox="1">
            <a:spLocks noGrp="1"/>
          </p:cNvSpPr>
          <p:nvPr>
            <p:ph type="title" idx="4294967295"/>
          </p:nvPr>
        </p:nvSpPr>
        <p:spPr>
          <a:xfrm>
            <a:off x="327025" y="28575"/>
            <a:ext cx="7793038" cy="914400"/>
          </a:xfrm>
          <a:prstGeom prst="rect">
            <a:avLst/>
          </a:prstGeom>
        </p:spPr>
        <p:txBody>
          <a:bodyPr anchor="t">
            <a:normAutofit/>
          </a:bodyPr>
          <a:lstStyle/>
          <a:p>
            <a:pPr>
              <a:defRPr b="1">
                <a:solidFill>
                  <a:srgbClr val="E57300"/>
                </a:solidFill>
              </a:defRPr>
            </a:pPr>
            <a:r>
              <a:t>Three Variables Cross-Tabulation:</a:t>
            </a:r>
            <a:br/>
            <a:r>
              <a:t>Reveal Suppressed Association </a:t>
            </a:r>
          </a:p>
        </p:txBody>
      </p:sp>
      <p:sp>
        <p:nvSpPr>
          <p:cNvPr id="538" name="Reveal Suppressed Association…"/>
          <p:cNvSpPr txBox="1">
            <a:spLocks noGrp="1"/>
          </p:cNvSpPr>
          <p:nvPr>
            <p:ph type="body" idx="4294967295"/>
          </p:nvPr>
        </p:nvSpPr>
        <p:spPr>
          <a:xfrm>
            <a:off x="269875" y="965200"/>
            <a:ext cx="8528050" cy="4175125"/>
          </a:xfrm>
          <a:prstGeom prst="rect">
            <a:avLst/>
          </a:prstGeom>
        </p:spPr>
        <p:txBody>
          <a:bodyPr>
            <a:normAutofit/>
          </a:bodyPr>
          <a:lstStyle/>
          <a:p>
            <a:pPr marL="298322" indent="-298322" algn="ctr" defTabSz="795527">
              <a:spcBef>
                <a:spcPts val="700"/>
              </a:spcBef>
              <a:buSzTx/>
              <a:buNone/>
              <a:defRPr sz="2088" b="1">
                <a:solidFill>
                  <a:srgbClr val="994D00"/>
                </a:solidFill>
              </a:defRPr>
            </a:pPr>
            <a:r>
              <a:t>Reveal Suppressed Association</a:t>
            </a:r>
          </a:p>
          <a:p>
            <a:pPr marL="298322" indent="-298322" defTabSz="795527">
              <a:spcBef>
                <a:spcPts val="700"/>
              </a:spcBef>
              <a:buClr>
                <a:srgbClr val="CC0000"/>
              </a:buClr>
              <a:defRPr sz="2088">
                <a:solidFill>
                  <a:srgbClr val="994D00"/>
                </a:solidFill>
              </a:defRPr>
            </a:pPr>
            <a:r>
              <a:t>Table 15.10 shows </a:t>
            </a:r>
            <a:r>
              <a:rPr b="1" i="1"/>
              <a:t>no association </a:t>
            </a:r>
            <a:r>
              <a:t>between desire to travel abroad and age.  </a:t>
            </a:r>
          </a:p>
          <a:p>
            <a:pPr marL="298322" indent="-298322" defTabSz="795527">
              <a:spcBef>
                <a:spcPts val="700"/>
              </a:spcBef>
              <a:buClr>
                <a:srgbClr val="CC0000"/>
              </a:buClr>
              <a:defRPr sz="2088">
                <a:solidFill>
                  <a:srgbClr val="994D00"/>
                </a:solidFill>
              </a:defRPr>
            </a:pPr>
            <a:r>
              <a:t>Table 15.11: when sex is introduced as the third variable, a relationship between age and desire to travel abroad is </a:t>
            </a:r>
            <a:r>
              <a:rPr b="1" i="1"/>
              <a:t>revealed</a:t>
            </a:r>
            <a:r>
              <a:t>.  </a:t>
            </a:r>
          </a:p>
          <a:p>
            <a:pPr marL="646366" lvl="1" indent="-248602" defTabSz="795527">
              <a:spcBef>
                <a:spcPts val="700"/>
              </a:spcBef>
              <a:buClr>
                <a:srgbClr val="CC0000"/>
              </a:buClr>
              <a:defRPr sz="2088">
                <a:solidFill>
                  <a:srgbClr val="994D00"/>
                </a:solidFill>
              </a:defRPr>
            </a:pPr>
            <a:r>
              <a:t>Among men, 60% of those under 45 indicated a desire to travel abroad, as compared to 40% of those 45 or older.  </a:t>
            </a:r>
          </a:p>
          <a:p>
            <a:pPr marL="646366" lvl="1" indent="-248602" defTabSz="795527">
              <a:spcBef>
                <a:spcPts val="700"/>
              </a:spcBef>
              <a:buClr>
                <a:srgbClr val="CC0000"/>
              </a:buClr>
              <a:defRPr sz="2088">
                <a:solidFill>
                  <a:srgbClr val="994D00"/>
                </a:solidFill>
              </a:defRPr>
            </a:pPr>
            <a:r>
              <a:t>The pattern was reversed for women, where 35% of those under 45 indicated a desire to travel abroad as opposed to 65% of those 45 or older.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37"/>
                                        </p:tgtEl>
                                        <p:attrNameLst>
                                          <p:attrName>style.visibility</p:attrName>
                                        </p:attrNameLst>
                                      </p:cBhvr>
                                      <p:to>
                                        <p:strVal val="visible"/>
                                      </p:to>
                                    </p:set>
                                    <p:anim calcmode="lin" valueType="num">
                                      <p:cBhvr>
                                        <p:cTn id="7" dur="500" fill="hold"/>
                                        <p:tgtEl>
                                          <p:spTgt spid="537"/>
                                        </p:tgtEl>
                                        <p:attrNameLst>
                                          <p:attrName>ppt_x</p:attrName>
                                        </p:attrNameLst>
                                      </p:cBhvr>
                                      <p:tavLst>
                                        <p:tav tm="0">
                                          <p:val>
                                            <p:strVal val="0-#ppt_w/2"/>
                                          </p:val>
                                        </p:tav>
                                        <p:tav tm="100000">
                                          <p:val>
                                            <p:strVal val="#ppt_x"/>
                                          </p:val>
                                        </p:tav>
                                      </p:tavLst>
                                    </p:anim>
                                    <p:anim calcmode="lin" valueType="num">
                                      <p:cBhvr>
                                        <p:cTn id="8" dur="500" fill="hold"/>
                                        <p:tgtEl>
                                          <p:spTgt spid="5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38"/>
                                        </p:tgtEl>
                                        <p:attrNameLst>
                                          <p:attrName>style.visibility</p:attrName>
                                        </p:attrNameLst>
                                      </p:cBhvr>
                                      <p:to>
                                        <p:strVal val="visible"/>
                                      </p:to>
                                    </p:set>
                                    <p:anim calcmode="lin" valueType="num">
                                      <p:cBhvr>
                                        <p:cTn id="12" dur="500" fill="hold"/>
                                        <p:tgtEl>
                                          <p:spTgt spid="538"/>
                                        </p:tgtEl>
                                        <p:attrNameLst>
                                          <p:attrName>ppt_x</p:attrName>
                                        </p:attrNameLst>
                                      </p:cBhvr>
                                      <p:tavLst>
                                        <p:tav tm="0">
                                          <p:val>
                                            <p:strVal val="0-#ppt_w/2"/>
                                          </p:val>
                                        </p:tav>
                                        <p:tav tm="100000">
                                          <p:val>
                                            <p:strVal val="#ppt_x"/>
                                          </p:val>
                                        </p:tav>
                                      </p:tavLst>
                                    </p:anim>
                                    <p:anim calcmode="lin" valueType="num">
                                      <p:cBhvr>
                                        <p:cTn id="13" dur="500" fill="hold"/>
                                        <p:tgtEl>
                                          <p:spTgt spid="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0" animBg="1" advAuto="0"/>
      <p:bldP spid="53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a:t>
            </a:fld>
            <a:endParaRPr/>
          </a:p>
        </p:txBody>
      </p:sp>
      <p:sp>
        <p:nvSpPr>
          <p:cNvPr id="54" name="1) Frequency Distribution"/>
          <p:cNvSpPr txBox="1">
            <a:spLocks noGrp="1"/>
          </p:cNvSpPr>
          <p:nvPr>
            <p:ph type="title" idx="4294967295"/>
          </p:nvPr>
        </p:nvSpPr>
        <p:spPr>
          <a:xfrm>
            <a:off x="454025" y="130174"/>
            <a:ext cx="7793038" cy="784227"/>
          </a:xfrm>
          <a:prstGeom prst="rect">
            <a:avLst/>
          </a:prstGeom>
        </p:spPr>
        <p:txBody>
          <a:bodyPr anchor="t">
            <a:normAutofit/>
          </a:bodyPr>
          <a:lstStyle>
            <a:lvl1pPr>
              <a:defRPr b="1">
                <a:solidFill>
                  <a:srgbClr val="E57300"/>
                </a:solidFill>
              </a:defRPr>
            </a:lvl1pPr>
          </a:lstStyle>
          <a:p>
            <a:r>
              <a:t>1) Frequency Distribution</a:t>
            </a:r>
          </a:p>
        </p:txBody>
      </p:sp>
      <p:sp>
        <p:nvSpPr>
          <p:cNvPr id="55" name="In a frequency distribution, one variable is considered at a time.…"/>
          <p:cNvSpPr txBox="1">
            <a:spLocks noGrp="1"/>
          </p:cNvSpPr>
          <p:nvPr>
            <p:ph type="body" sz="half" idx="4294967295"/>
          </p:nvPr>
        </p:nvSpPr>
        <p:spPr>
          <a:xfrm>
            <a:off x="696912" y="1814512"/>
            <a:ext cx="8113713" cy="2844801"/>
          </a:xfrm>
          <a:prstGeom prst="rect">
            <a:avLst/>
          </a:prstGeom>
        </p:spPr>
        <p:txBody>
          <a:bodyPr>
            <a:normAutofit/>
          </a:bodyPr>
          <a:lstStyle/>
          <a:p>
            <a:pPr>
              <a:spcBef>
                <a:spcPts val="2800"/>
              </a:spcBef>
              <a:buClr>
                <a:srgbClr val="CC0000"/>
              </a:buClr>
              <a:defRPr>
                <a:solidFill>
                  <a:srgbClr val="994D00"/>
                </a:solidFill>
              </a:defRPr>
            </a:pPr>
            <a:r>
              <a:t>In a</a:t>
            </a:r>
            <a:r>
              <a:rPr>
                <a:solidFill>
                  <a:srgbClr val="CC0000"/>
                </a:solidFill>
              </a:rPr>
              <a:t> </a:t>
            </a:r>
            <a:r>
              <a:rPr b="1">
                <a:solidFill>
                  <a:srgbClr val="800080"/>
                </a:solidFill>
              </a:rPr>
              <a:t>frequency distribution</a:t>
            </a:r>
            <a:r>
              <a:rPr>
                <a:solidFill>
                  <a:srgbClr val="800080"/>
                </a:solidFill>
              </a:rPr>
              <a:t>,</a:t>
            </a:r>
            <a:r>
              <a:rPr>
                <a:solidFill>
                  <a:srgbClr val="CC0000"/>
                </a:solidFill>
              </a:rPr>
              <a:t> </a:t>
            </a:r>
            <a:r>
              <a:t>one variable is considered at a time.  </a:t>
            </a:r>
          </a:p>
          <a:p>
            <a:pPr>
              <a:spcBef>
                <a:spcPts val="2800"/>
              </a:spcBef>
              <a:buClr>
                <a:srgbClr val="CC0000"/>
              </a:buClr>
              <a:defRPr>
                <a:solidFill>
                  <a:srgbClr val="994D00"/>
                </a:solidFill>
              </a:defRPr>
            </a:pPr>
            <a:r>
              <a:t>A frequency distribution for a variable produces a table of frequency counts, percentages, and cumulative percentages for all the values associated with that variable</a:t>
            </a:r>
            <a:r>
              <a:rPr>
                <a:solidFill>
                  <a:srgbClr val="CC0000"/>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0-#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5"/>
                                        </p:tgtEl>
                                        <p:attrNameLst>
                                          <p:attrName>style.visibility</p:attrName>
                                        </p:attrNameLst>
                                      </p:cBhvr>
                                      <p:to>
                                        <p:strVal val="visible"/>
                                      </p:to>
                                    </p:set>
                                    <p:anim calcmode="lin" valueType="num">
                                      <p:cBhvr>
                                        <p:cTn id="12" dur="500" fill="hold"/>
                                        <p:tgtEl>
                                          <p:spTgt spid="55"/>
                                        </p:tgtEl>
                                        <p:attrNameLst>
                                          <p:attrName>ppt_x</p:attrName>
                                        </p:attrNameLst>
                                      </p:cBhvr>
                                      <p:tavLst>
                                        <p:tav tm="0">
                                          <p:val>
                                            <p:strVal val="0-#ppt_w/2"/>
                                          </p:val>
                                        </p:tav>
                                        <p:tav tm="100000">
                                          <p:val>
                                            <p:strVal val="#ppt_x"/>
                                          </p:val>
                                        </p:tav>
                                      </p:tavLst>
                                    </p:anim>
                                    <p:anim calcmode="lin" valueType="num">
                                      <p:cBhvr>
                                        <p:cTn id="13"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dvAuto="0"/>
      <p:bldP spid="55" grpId="0"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40</a:t>
            </a:fld>
            <a:endParaRPr/>
          </a:p>
        </p:txBody>
      </p:sp>
      <p:sp>
        <p:nvSpPr>
          <p:cNvPr id="541" name="Desire to Travel Abroad by Age"/>
          <p:cNvSpPr txBox="1">
            <a:spLocks noGrp="1"/>
          </p:cNvSpPr>
          <p:nvPr>
            <p:ph type="title" idx="4294967295"/>
          </p:nvPr>
        </p:nvSpPr>
        <p:spPr>
          <a:xfrm>
            <a:off x="741362" y="190500"/>
            <a:ext cx="7793038" cy="609600"/>
          </a:xfrm>
          <a:prstGeom prst="rect">
            <a:avLst/>
          </a:prstGeom>
        </p:spPr>
        <p:txBody>
          <a:bodyPr anchor="t">
            <a:normAutofit/>
          </a:bodyPr>
          <a:lstStyle>
            <a:lvl1pPr>
              <a:defRPr b="1">
                <a:solidFill>
                  <a:srgbClr val="E57300"/>
                </a:solidFill>
              </a:defRPr>
            </a:lvl1pPr>
          </a:lstStyle>
          <a:p>
            <a:r>
              <a:t>Desire to Travel Abroad by Age</a:t>
            </a:r>
          </a:p>
        </p:txBody>
      </p:sp>
      <p:grpSp>
        <p:nvGrpSpPr>
          <p:cNvPr id="549" name="Group"/>
          <p:cNvGrpSpPr/>
          <p:nvPr/>
        </p:nvGrpSpPr>
        <p:grpSpPr>
          <a:xfrm>
            <a:off x="-22225" y="1025525"/>
            <a:ext cx="8780463" cy="5173663"/>
            <a:chOff x="0" y="0"/>
            <a:chExt cx="8780462" cy="5173662"/>
          </a:xfrm>
        </p:grpSpPr>
        <p:sp>
          <p:nvSpPr>
            <p:cNvPr id="542" name="Rectangle"/>
            <p:cNvSpPr/>
            <p:nvPr/>
          </p:nvSpPr>
          <p:spPr>
            <a:xfrm>
              <a:off x="855662" y="0"/>
              <a:ext cx="7924801" cy="3505200"/>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543" name="Table 15.10"/>
            <p:cNvSpPr txBox="1"/>
            <p:nvPr/>
          </p:nvSpPr>
          <p:spPr>
            <a:xfrm>
              <a:off x="7240587" y="55562"/>
              <a:ext cx="1524001" cy="698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2000" b="0"/>
              </a:lvl1pPr>
            </a:lstStyle>
            <a:p>
              <a:r>
                <a:t>Table 15.10</a:t>
              </a:r>
            </a:p>
          </p:txBody>
        </p:sp>
        <p:pic>
          <p:nvPicPr>
            <p:cNvPr id="544" name="image.pdf" descr="image.pdf"/>
            <p:cNvPicPr>
              <a:picLocks noChangeAspect="1"/>
            </p:cNvPicPr>
            <p:nvPr/>
          </p:nvPicPr>
          <p:blipFill>
            <a:blip r:embed="rId2">
              <a:extLst/>
            </a:blip>
            <a:stretch>
              <a:fillRect/>
            </a:stretch>
          </p:blipFill>
          <p:spPr>
            <a:xfrm>
              <a:off x="857250" y="136525"/>
              <a:ext cx="7923213" cy="3652838"/>
            </a:xfrm>
            <a:prstGeom prst="rect">
              <a:avLst/>
            </a:prstGeom>
            <a:ln w="12700" cap="flat">
              <a:noFill/>
              <a:miter lim="400000"/>
            </a:ln>
            <a:effectLst/>
          </p:spPr>
        </p:pic>
        <p:sp>
          <p:nvSpPr>
            <p:cNvPr id="545" name="Line"/>
            <p:cNvSpPr/>
            <p:nvPr/>
          </p:nvSpPr>
          <p:spPr>
            <a:xfrm>
              <a:off x="857250" y="1004887"/>
              <a:ext cx="7923213"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46" name="Line"/>
            <p:cNvSpPr/>
            <p:nvPr/>
          </p:nvSpPr>
          <p:spPr>
            <a:xfrm>
              <a:off x="879475" y="450850"/>
              <a:ext cx="7900988"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47" name="Line"/>
            <p:cNvSpPr/>
            <p:nvPr/>
          </p:nvSpPr>
          <p:spPr>
            <a:xfrm>
              <a:off x="855662" y="2333625"/>
              <a:ext cx="7924801"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pic>
          <p:nvPicPr>
            <p:cNvPr id="548" name="image.pdf" descr="image.pdf"/>
            <p:cNvPicPr>
              <a:picLocks noChangeAspect="1"/>
            </p:cNvPicPr>
            <p:nvPr/>
          </p:nvPicPr>
          <p:blipFill>
            <a:blip r:embed="rId3">
              <a:extLst/>
            </a:blip>
            <a:stretch>
              <a:fillRect/>
            </a:stretch>
          </p:blipFill>
          <p:spPr>
            <a:xfrm>
              <a:off x="0" y="3606800"/>
              <a:ext cx="3132138" cy="1566863"/>
            </a:xfrm>
            <a:prstGeom prst="rect">
              <a:avLst/>
            </a:prstGeom>
            <a:ln w="12700" cap="flat">
              <a:noFill/>
              <a:miter lim="400000"/>
            </a:ln>
            <a:effectLst/>
          </p:spPr>
        </p:pic>
      </p:grpSp>
      <p:sp>
        <p:nvSpPr>
          <p:cNvPr id="550" name="Since the association between desire to travel abroad and age runs in the opposite direction for males and females, the relationship between these two variables is masked when the data are aggregated across sex."/>
          <p:cNvSpPr txBox="1"/>
          <p:nvPr/>
        </p:nvSpPr>
        <p:spPr>
          <a:xfrm>
            <a:off x="3068637" y="4613275"/>
            <a:ext cx="5780088" cy="1920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700"/>
              </a:spcBef>
              <a:defRPr sz="2000" b="0"/>
            </a:lvl1pPr>
          </a:lstStyle>
          <a:p>
            <a:r>
              <a:t>Since the association between desire to travel abroad and age runs in the opposite direction for males and females, the relationship between these two variables is masked when the data are aggregated across sex.  </a:t>
            </a:r>
          </a:p>
        </p:txBody>
      </p:sp>
      <p:sp>
        <p:nvSpPr>
          <p:cNvPr id="551" name="Rectangle"/>
          <p:cNvSpPr/>
          <p:nvPr/>
        </p:nvSpPr>
        <p:spPr>
          <a:xfrm>
            <a:off x="854075" y="2133600"/>
            <a:ext cx="7862888" cy="1158875"/>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41"/>
                                        </p:tgtEl>
                                        <p:attrNameLst>
                                          <p:attrName>style.visibility</p:attrName>
                                        </p:attrNameLst>
                                      </p:cBhvr>
                                      <p:to>
                                        <p:strVal val="visible"/>
                                      </p:to>
                                    </p:set>
                                    <p:anim calcmode="lin" valueType="num">
                                      <p:cBhvr>
                                        <p:cTn id="7" dur="500" fill="hold"/>
                                        <p:tgtEl>
                                          <p:spTgt spid="541"/>
                                        </p:tgtEl>
                                        <p:attrNameLst>
                                          <p:attrName>ppt_x</p:attrName>
                                        </p:attrNameLst>
                                      </p:cBhvr>
                                      <p:tavLst>
                                        <p:tav tm="0">
                                          <p:val>
                                            <p:strVal val="0-#ppt_w/2"/>
                                          </p:val>
                                        </p:tav>
                                        <p:tav tm="100000">
                                          <p:val>
                                            <p:strVal val="#ppt_x"/>
                                          </p:val>
                                        </p:tav>
                                      </p:tavLst>
                                    </p:anim>
                                    <p:anim calcmode="lin" valueType="num">
                                      <p:cBhvr>
                                        <p:cTn id="8" dur="500" fill="hold"/>
                                        <p:tgtEl>
                                          <p:spTgt spid="5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49"/>
                                        </p:tgtEl>
                                        <p:attrNameLst>
                                          <p:attrName>style.visibility</p:attrName>
                                        </p:attrNameLst>
                                      </p:cBhvr>
                                      <p:to>
                                        <p:strVal val="visible"/>
                                      </p:to>
                                    </p:set>
                                    <p:anim calcmode="lin" valueType="num">
                                      <p:cBhvr>
                                        <p:cTn id="12" dur="500" fill="hold"/>
                                        <p:tgtEl>
                                          <p:spTgt spid="549"/>
                                        </p:tgtEl>
                                        <p:attrNameLst>
                                          <p:attrName>ppt_x</p:attrName>
                                        </p:attrNameLst>
                                      </p:cBhvr>
                                      <p:tavLst>
                                        <p:tav tm="0">
                                          <p:val>
                                            <p:strVal val="0-#ppt_w/2"/>
                                          </p:val>
                                        </p:tav>
                                        <p:tav tm="100000">
                                          <p:val>
                                            <p:strVal val="#ppt_x"/>
                                          </p:val>
                                        </p:tav>
                                      </p:tavLst>
                                    </p:anim>
                                    <p:anim calcmode="lin" valueType="num">
                                      <p:cBhvr>
                                        <p:cTn id="13" dur="500" fill="hold"/>
                                        <p:tgtEl>
                                          <p:spTgt spid="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advAuto="0"/>
      <p:bldP spid="549"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41</a:t>
            </a:fld>
            <a:endParaRPr/>
          </a:p>
        </p:txBody>
      </p:sp>
      <p:sp>
        <p:nvSpPr>
          <p:cNvPr id="554" name="Desire to Travel Abroad by Age and Gender"/>
          <p:cNvSpPr txBox="1">
            <a:spLocks noGrp="1"/>
          </p:cNvSpPr>
          <p:nvPr>
            <p:ph type="title" idx="4294967295"/>
          </p:nvPr>
        </p:nvSpPr>
        <p:spPr>
          <a:xfrm>
            <a:off x="457200" y="152400"/>
            <a:ext cx="8686800" cy="762000"/>
          </a:xfrm>
          <a:prstGeom prst="rect">
            <a:avLst/>
          </a:prstGeom>
        </p:spPr>
        <p:txBody>
          <a:bodyPr anchor="t">
            <a:normAutofit/>
          </a:bodyPr>
          <a:lstStyle>
            <a:lvl1pPr>
              <a:defRPr b="1">
                <a:solidFill>
                  <a:srgbClr val="E57300"/>
                </a:solidFill>
              </a:defRPr>
            </a:lvl1pPr>
          </a:lstStyle>
          <a:p>
            <a:r>
              <a:t>Desire to Travel Abroad by Age and Gender</a:t>
            </a:r>
          </a:p>
        </p:txBody>
      </p:sp>
      <p:grpSp>
        <p:nvGrpSpPr>
          <p:cNvPr id="561" name="Group"/>
          <p:cNvGrpSpPr/>
          <p:nvPr/>
        </p:nvGrpSpPr>
        <p:grpSpPr>
          <a:xfrm>
            <a:off x="649287" y="1057275"/>
            <a:ext cx="7905751" cy="3992563"/>
            <a:chOff x="0" y="0"/>
            <a:chExt cx="7905750" cy="3992562"/>
          </a:xfrm>
        </p:grpSpPr>
        <p:sp>
          <p:nvSpPr>
            <p:cNvPr id="555" name="Rectangle"/>
            <p:cNvSpPr/>
            <p:nvPr/>
          </p:nvSpPr>
          <p:spPr>
            <a:xfrm>
              <a:off x="3175" y="36512"/>
              <a:ext cx="7885113" cy="3956051"/>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556" name="Table 15.11"/>
            <p:cNvSpPr txBox="1"/>
            <p:nvPr/>
          </p:nvSpPr>
          <p:spPr>
            <a:xfrm>
              <a:off x="7124700" y="0"/>
              <a:ext cx="781050" cy="647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1800" b="0"/>
              </a:lvl1pPr>
            </a:lstStyle>
            <a:p>
              <a:r>
                <a:t>Table 15.11</a:t>
              </a:r>
            </a:p>
          </p:txBody>
        </p:sp>
        <p:pic>
          <p:nvPicPr>
            <p:cNvPr id="557" name="image.pdf" descr="image.pdf"/>
            <p:cNvPicPr>
              <a:picLocks noChangeAspect="1"/>
            </p:cNvPicPr>
            <p:nvPr/>
          </p:nvPicPr>
          <p:blipFill>
            <a:blip r:embed="rId2">
              <a:extLst/>
            </a:blip>
            <a:srcRect r="12774" b="10075"/>
            <a:stretch>
              <a:fillRect/>
            </a:stretch>
          </p:blipFill>
          <p:spPr>
            <a:xfrm>
              <a:off x="65087" y="93662"/>
              <a:ext cx="7693026" cy="3768726"/>
            </a:xfrm>
            <a:prstGeom prst="rect">
              <a:avLst/>
            </a:prstGeom>
            <a:ln w="12700" cap="flat">
              <a:noFill/>
              <a:miter lim="400000"/>
            </a:ln>
            <a:effectLst/>
          </p:spPr>
        </p:pic>
        <p:sp>
          <p:nvSpPr>
            <p:cNvPr id="558" name="Line"/>
            <p:cNvSpPr/>
            <p:nvPr/>
          </p:nvSpPr>
          <p:spPr>
            <a:xfrm>
              <a:off x="0" y="930275"/>
              <a:ext cx="7883525"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59" name="Line"/>
            <p:cNvSpPr/>
            <p:nvPr/>
          </p:nvSpPr>
          <p:spPr>
            <a:xfrm>
              <a:off x="22225" y="1357312"/>
              <a:ext cx="7883525"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60" name="Line"/>
            <p:cNvSpPr/>
            <p:nvPr/>
          </p:nvSpPr>
          <p:spPr>
            <a:xfrm>
              <a:off x="2722562" y="587375"/>
              <a:ext cx="5162551"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grpSp>
      <p:sp>
        <p:nvSpPr>
          <p:cNvPr id="562" name="But when the effect of sex is controlled, as in Table 15.11, the suppressed association between desire to travel abroad and age is revealed for the separate categories of males and females."/>
          <p:cNvSpPr txBox="1"/>
          <p:nvPr/>
        </p:nvSpPr>
        <p:spPr>
          <a:xfrm>
            <a:off x="630237" y="5160962"/>
            <a:ext cx="7883526"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sz="2000" b="0"/>
            </a:pPr>
            <a:r>
              <a:t>But when the effect of sex is controlled, as in Table 15.11, the </a:t>
            </a:r>
            <a:r>
              <a:rPr>
                <a:solidFill>
                  <a:srgbClr val="800080"/>
                </a:solidFill>
              </a:rPr>
              <a:t>suppressed association </a:t>
            </a:r>
            <a:r>
              <a:t>between desire to travel abroad and age is revealed for the separate categories of males and females.</a:t>
            </a:r>
          </a:p>
        </p:txBody>
      </p:sp>
      <p:sp>
        <p:nvSpPr>
          <p:cNvPr id="563" name="Rectangle"/>
          <p:cNvSpPr/>
          <p:nvPr/>
        </p:nvSpPr>
        <p:spPr>
          <a:xfrm>
            <a:off x="650875" y="2519362"/>
            <a:ext cx="7862888" cy="1158876"/>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54"/>
                                        </p:tgtEl>
                                        <p:attrNameLst>
                                          <p:attrName>style.visibility</p:attrName>
                                        </p:attrNameLst>
                                      </p:cBhvr>
                                      <p:to>
                                        <p:strVal val="visible"/>
                                      </p:to>
                                    </p:set>
                                    <p:anim calcmode="lin" valueType="num">
                                      <p:cBhvr>
                                        <p:cTn id="7" dur="500" fill="hold"/>
                                        <p:tgtEl>
                                          <p:spTgt spid="554"/>
                                        </p:tgtEl>
                                        <p:attrNameLst>
                                          <p:attrName>ppt_x</p:attrName>
                                        </p:attrNameLst>
                                      </p:cBhvr>
                                      <p:tavLst>
                                        <p:tav tm="0">
                                          <p:val>
                                            <p:strVal val="0-#ppt_w/2"/>
                                          </p:val>
                                        </p:tav>
                                        <p:tav tm="100000">
                                          <p:val>
                                            <p:strVal val="#ppt_x"/>
                                          </p:val>
                                        </p:tav>
                                      </p:tavLst>
                                    </p:anim>
                                    <p:anim calcmode="lin" valueType="num">
                                      <p:cBhvr>
                                        <p:cTn id="8" dur="500" fill="hold"/>
                                        <p:tgtEl>
                                          <p:spTgt spid="5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61"/>
                                        </p:tgtEl>
                                        <p:attrNameLst>
                                          <p:attrName>style.visibility</p:attrName>
                                        </p:attrNameLst>
                                      </p:cBhvr>
                                      <p:to>
                                        <p:strVal val="visible"/>
                                      </p:to>
                                    </p:set>
                                    <p:anim calcmode="lin" valueType="num">
                                      <p:cBhvr>
                                        <p:cTn id="12" dur="500" fill="hold"/>
                                        <p:tgtEl>
                                          <p:spTgt spid="561"/>
                                        </p:tgtEl>
                                        <p:attrNameLst>
                                          <p:attrName>ppt_x</p:attrName>
                                        </p:attrNameLst>
                                      </p:cBhvr>
                                      <p:tavLst>
                                        <p:tav tm="0">
                                          <p:val>
                                            <p:strVal val="0-#ppt_w/2"/>
                                          </p:val>
                                        </p:tav>
                                        <p:tav tm="100000">
                                          <p:val>
                                            <p:strVal val="#ppt_x"/>
                                          </p:val>
                                        </p:tav>
                                      </p:tavLst>
                                    </p:anim>
                                    <p:anim calcmode="lin" valueType="num">
                                      <p:cBhvr>
                                        <p:cTn id="13" dur="500" fill="hold"/>
                                        <p:tgtEl>
                                          <p:spTgt spid="5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animBg="1" advAuto="0"/>
      <p:bldP spid="561"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42</a:t>
            </a:fld>
            <a:endParaRPr/>
          </a:p>
        </p:txBody>
      </p:sp>
      <p:sp>
        <p:nvSpPr>
          <p:cNvPr id="566" name="Three Variables Cross-Tabulations: No Change in Initial Relationship"/>
          <p:cNvSpPr txBox="1">
            <a:spLocks noGrp="1"/>
          </p:cNvSpPr>
          <p:nvPr>
            <p:ph type="title" idx="4294967295"/>
          </p:nvPr>
        </p:nvSpPr>
        <p:spPr>
          <a:xfrm>
            <a:off x="504825" y="14287"/>
            <a:ext cx="8639175" cy="1165226"/>
          </a:xfrm>
          <a:prstGeom prst="rect">
            <a:avLst/>
          </a:prstGeom>
        </p:spPr>
        <p:txBody>
          <a:bodyPr anchor="t">
            <a:normAutofit/>
          </a:bodyPr>
          <a:lstStyle/>
          <a:p>
            <a:pPr>
              <a:defRPr b="1">
                <a:solidFill>
                  <a:srgbClr val="E57300"/>
                </a:solidFill>
              </a:defRPr>
            </a:pPr>
            <a:r>
              <a:t>Three Variables Cross-Tabulations:</a:t>
            </a:r>
            <a:br/>
            <a:r>
              <a:t>No Change in Initial Relationship</a:t>
            </a:r>
          </a:p>
        </p:txBody>
      </p:sp>
      <p:sp>
        <p:nvSpPr>
          <p:cNvPr id="567" name="No Change in Initial Relationship…"/>
          <p:cNvSpPr txBox="1">
            <a:spLocks noGrp="1"/>
          </p:cNvSpPr>
          <p:nvPr>
            <p:ph type="body" idx="4294967295"/>
          </p:nvPr>
        </p:nvSpPr>
        <p:spPr>
          <a:xfrm>
            <a:off x="504825" y="1198562"/>
            <a:ext cx="7834313" cy="4059238"/>
          </a:xfrm>
          <a:prstGeom prst="rect">
            <a:avLst/>
          </a:prstGeom>
        </p:spPr>
        <p:txBody>
          <a:bodyPr>
            <a:normAutofit/>
          </a:bodyPr>
          <a:lstStyle/>
          <a:p>
            <a:pPr algn="ctr">
              <a:spcBef>
                <a:spcPts val="2800"/>
              </a:spcBef>
              <a:buSzTx/>
              <a:buNone/>
              <a:defRPr b="1">
                <a:solidFill>
                  <a:srgbClr val="994D00"/>
                </a:solidFill>
              </a:defRPr>
            </a:pPr>
            <a:r>
              <a:t>No Change in Initial Relationship</a:t>
            </a:r>
          </a:p>
          <a:p>
            <a:pPr>
              <a:spcBef>
                <a:spcPts val="2400"/>
              </a:spcBef>
              <a:buClr>
                <a:srgbClr val="CC0000"/>
              </a:buClr>
              <a:defRPr sz="2000">
                <a:solidFill>
                  <a:srgbClr val="994D00"/>
                </a:solidFill>
              </a:defRPr>
            </a:pPr>
            <a:r>
              <a:t>Consider the cross-tabulation of family size and the tendency to eat out frequently in fast-food restaurants, as shown in Table 15.12.  No association is observed.  </a:t>
            </a:r>
          </a:p>
          <a:p>
            <a:pPr>
              <a:spcBef>
                <a:spcPts val="2400"/>
              </a:spcBef>
              <a:buClr>
                <a:srgbClr val="CC0000"/>
              </a:buClr>
              <a:defRPr sz="2000">
                <a:solidFill>
                  <a:srgbClr val="994D00"/>
                </a:solidFill>
              </a:defRPr>
            </a:pPr>
            <a:r>
              <a:t>When income was introduced as a third variable in the analysis, Table 15.13 was obtained.  Again, no association was observed.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66"/>
                                        </p:tgtEl>
                                        <p:attrNameLst>
                                          <p:attrName>style.visibility</p:attrName>
                                        </p:attrNameLst>
                                      </p:cBhvr>
                                      <p:to>
                                        <p:strVal val="visible"/>
                                      </p:to>
                                    </p:set>
                                    <p:anim calcmode="lin" valueType="num">
                                      <p:cBhvr>
                                        <p:cTn id="7" dur="500" fill="hold"/>
                                        <p:tgtEl>
                                          <p:spTgt spid="566"/>
                                        </p:tgtEl>
                                        <p:attrNameLst>
                                          <p:attrName>ppt_x</p:attrName>
                                        </p:attrNameLst>
                                      </p:cBhvr>
                                      <p:tavLst>
                                        <p:tav tm="0">
                                          <p:val>
                                            <p:strVal val="0-#ppt_w/2"/>
                                          </p:val>
                                        </p:tav>
                                        <p:tav tm="100000">
                                          <p:val>
                                            <p:strVal val="#ppt_x"/>
                                          </p:val>
                                        </p:tav>
                                      </p:tavLst>
                                    </p:anim>
                                    <p:anim calcmode="lin" valueType="num">
                                      <p:cBhvr>
                                        <p:cTn id="8" dur="500" fill="hold"/>
                                        <p:tgtEl>
                                          <p:spTgt spid="5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67"/>
                                        </p:tgtEl>
                                        <p:attrNameLst>
                                          <p:attrName>style.visibility</p:attrName>
                                        </p:attrNameLst>
                                      </p:cBhvr>
                                      <p:to>
                                        <p:strVal val="visible"/>
                                      </p:to>
                                    </p:set>
                                    <p:anim calcmode="lin" valueType="num">
                                      <p:cBhvr>
                                        <p:cTn id="12" dur="500" fill="hold"/>
                                        <p:tgtEl>
                                          <p:spTgt spid="567"/>
                                        </p:tgtEl>
                                        <p:attrNameLst>
                                          <p:attrName>ppt_x</p:attrName>
                                        </p:attrNameLst>
                                      </p:cBhvr>
                                      <p:tavLst>
                                        <p:tav tm="0">
                                          <p:val>
                                            <p:strVal val="0-#ppt_w/2"/>
                                          </p:val>
                                        </p:tav>
                                        <p:tav tm="100000">
                                          <p:val>
                                            <p:strVal val="#ppt_x"/>
                                          </p:val>
                                        </p:tav>
                                      </p:tavLst>
                                    </p:anim>
                                    <p:anim calcmode="lin" valueType="num">
                                      <p:cBhvr>
                                        <p:cTn id="13" dur="500" fill="hold"/>
                                        <p:tgtEl>
                                          <p:spTgt spid="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animBg="1" advAuto="0"/>
      <p:bldP spid="567"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43</a:t>
            </a:fld>
            <a:endParaRPr/>
          </a:p>
        </p:txBody>
      </p:sp>
      <p:sp>
        <p:nvSpPr>
          <p:cNvPr id="570" name="Eating Frequently in  Fast-Food  Restaurants by Family Size"/>
          <p:cNvSpPr txBox="1">
            <a:spLocks noGrp="1"/>
          </p:cNvSpPr>
          <p:nvPr>
            <p:ph type="title" idx="4294967295"/>
          </p:nvPr>
        </p:nvSpPr>
        <p:spPr>
          <a:xfrm>
            <a:off x="442912" y="33337"/>
            <a:ext cx="8445501" cy="898526"/>
          </a:xfrm>
          <a:prstGeom prst="rect">
            <a:avLst/>
          </a:prstGeom>
        </p:spPr>
        <p:txBody>
          <a:bodyPr anchor="t">
            <a:normAutofit/>
          </a:bodyPr>
          <a:lstStyle/>
          <a:p>
            <a:pPr>
              <a:defRPr b="1">
                <a:solidFill>
                  <a:srgbClr val="E57300"/>
                </a:solidFill>
              </a:defRPr>
            </a:pPr>
            <a:r>
              <a:t>Eating Frequently in </a:t>
            </a:r>
            <a:br/>
            <a:r>
              <a:t>Fast-Food  Restaurants by Family Size</a:t>
            </a:r>
          </a:p>
        </p:txBody>
      </p:sp>
      <p:grpSp>
        <p:nvGrpSpPr>
          <p:cNvPr id="578" name="Group"/>
          <p:cNvGrpSpPr/>
          <p:nvPr/>
        </p:nvGrpSpPr>
        <p:grpSpPr>
          <a:xfrm>
            <a:off x="1174749" y="1019174"/>
            <a:ext cx="7258051" cy="5264152"/>
            <a:chOff x="0" y="0"/>
            <a:chExt cx="7258050" cy="5264150"/>
          </a:xfrm>
        </p:grpSpPr>
        <p:sp>
          <p:nvSpPr>
            <p:cNvPr id="571" name="Rectangle"/>
            <p:cNvSpPr/>
            <p:nvPr/>
          </p:nvSpPr>
          <p:spPr>
            <a:xfrm>
              <a:off x="6191" y="465745"/>
              <a:ext cx="7008841" cy="3263284"/>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572" name="Table 15.12"/>
            <p:cNvSpPr txBox="1"/>
            <p:nvPr/>
          </p:nvSpPr>
          <p:spPr>
            <a:xfrm>
              <a:off x="-1" y="-1"/>
              <a:ext cx="1587774" cy="39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15.12</a:t>
              </a:r>
            </a:p>
          </p:txBody>
        </p:sp>
        <p:pic>
          <p:nvPicPr>
            <p:cNvPr id="573" name="image.pdf" descr="image.pdf"/>
            <p:cNvPicPr>
              <a:picLocks noChangeAspect="1"/>
            </p:cNvPicPr>
            <p:nvPr/>
          </p:nvPicPr>
          <p:blipFill>
            <a:blip r:embed="rId2">
              <a:extLst/>
            </a:blip>
            <a:srcRect l="851" r="10211" b="12500"/>
            <a:stretch>
              <a:fillRect/>
            </a:stretch>
          </p:blipFill>
          <p:spPr>
            <a:xfrm>
              <a:off x="12383" y="513239"/>
              <a:ext cx="6956212" cy="3228046"/>
            </a:xfrm>
            <a:prstGeom prst="rect">
              <a:avLst/>
            </a:prstGeom>
            <a:ln w="12700" cap="flat">
              <a:noFill/>
              <a:miter lim="400000"/>
            </a:ln>
            <a:effectLst/>
          </p:spPr>
        </p:pic>
        <p:grpSp>
          <p:nvGrpSpPr>
            <p:cNvPr id="576" name="Group"/>
            <p:cNvGrpSpPr/>
            <p:nvPr/>
          </p:nvGrpSpPr>
          <p:grpSpPr>
            <a:xfrm>
              <a:off x="17026" y="1054055"/>
              <a:ext cx="7018129" cy="384548"/>
              <a:chOff x="0" y="0"/>
              <a:chExt cx="7018127" cy="384546"/>
            </a:xfrm>
          </p:grpSpPr>
          <p:sp>
            <p:nvSpPr>
              <p:cNvPr id="574" name="Line"/>
              <p:cNvSpPr/>
              <p:nvPr/>
            </p:nvSpPr>
            <p:spPr>
              <a:xfrm>
                <a:off x="0" y="384546"/>
                <a:ext cx="7009659"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575" name="Line"/>
              <p:cNvSpPr/>
              <p:nvPr/>
            </p:nvSpPr>
            <p:spPr>
              <a:xfrm>
                <a:off x="8469" y="-1"/>
                <a:ext cx="7009659" cy="1"/>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grpSp>
        <p:pic>
          <p:nvPicPr>
            <p:cNvPr id="577" name="image.png" descr="image.png"/>
            <p:cNvPicPr>
              <a:picLocks noChangeAspect="1"/>
            </p:cNvPicPr>
            <p:nvPr/>
          </p:nvPicPr>
          <p:blipFill>
            <a:blip r:embed="rId3">
              <a:extLst/>
            </a:blip>
            <a:stretch>
              <a:fillRect/>
            </a:stretch>
          </p:blipFill>
          <p:spPr>
            <a:xfrm>
              <a:off x="5833992" y="3834740"/>
              <a:ext cx="1424058" cy="1429411"/>
            </a:xfrm>
            <a:prstGeom prst="rect">
              <a:avLst/>
            </a:prstGeom>
            <a:ln w="12700" cap="flat">
              <a:noFill/>
              <a:miter lim="400000"/>
            </a:ln>
            <a:effectLst/>
          </p:spPr>
        </p:pic>
      </p:grpSp>
      <p:sp>
        <p:nvSpPr>
          <p:cNvPr id="579" name="Rectangle"/>
          <p:cNvSpPr/>
          <p:nvPr/>
        </p:nvSpPr>
        <p:spPr>
          <a:xfrm>
            <a:off x="1198562" y="2519362"/>
            <a:ext cx="6970713" cy="1158876"/>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70"/>
                                        </p:tgtEl>
                                        <p:attrNameLst>
                                          <p:attrName>style.visibility</p:attrName>
                                        </p:attrNameLst>
                                      </p:cBhvr>
                                      <p:to>
                                        <p:strVal val="visible"/>
                                      </p:to>
                                    </p:set>
                                    <p:anim calcmode="lin" valueType="num">
                                      <p:cBhvr>
                                        <p:cTn id="7" dur="500" fill="hold"/>
                                        <p:tgtEl>
                                          <p:spTgt spid="570"/>
                                        </p:tgtEl>
                                        <p:attrNameLst>
                                          <p:attrName>ppt_x</p:attrName>
                                        </p:attrNameLst>
                                      </p:cBhvr>
                                      <p:tavLst>
                                        <p:tav tm="0">
                                          <p:val>
                                            <p:strVal val="0-#ppt_w/2"/>
                                          </p:val>
                                        </p:tav>
                                        <p:tav tm="100000">
                                          <p:val>
                                            <p:strVal val="#ppt_x"/>
                                          </p:val>
                                        </p:tav>
                                      </p:tavLst>
                                    </p:anim>
                                    <p:anim calcmode="lin" valueType="num">
                                      <p:cBhvr>
                                        <p:cTn id="8" dur="500" fill="hold"/>
                                        <p:tgtEl>
                                          <p:spTgt spid="5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78"/>
                                        </p:tgtEl>
                                        <p:attrNameLst>
                                          <p:attrName>style.visibility</p:attrName>
                                        </p:attrNameLst>
                                      </p:cBhvr>
                                      <p:to>
                                        <p:strVal val="visible"/>
                                      </p:to>
                                    </p:set>
                                    <p:anim calcmode="lin" valueType="num">
                                      <p:cBhvr>
                                        <p:cTn id="12" dur="500" fill="hold"/>
                                        <p:tgtEl>
                                          <p:spTgt spid="578"/>
                                        </p:tgtEl>
                                        <p:attrNameLst>
                                          <p:attrName>ppt_x</p:attrName>
                                        </p:attrNameLst>
                                      </p:cBhvr>
                                      <p:tavLst>
                                        <p:tav tm="0">
                                          <p:val>
                                            <p:strVal val="0-#ppt_w/2"/>
                                          </p:val>
                                        </p:tav>
                                        <p:tav tm="100000">
                                          <p:val>
                                            <p:strVal val="#ppt_x"/>
                                          </p:val>
                                        </p:tav>
                                      </p:tavLst>
                                    </p:anim>
                                    <p:anim calcmode="lin" valueType="num">
                                      <p:cBhvr>
                                        <p:cTn id="13" dur="500" fill="hold"/>
                                        <p:tgtEl>
                                          <p:spTgt spid="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advAuto="0"/>
      <p:bldP spid="578"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44</a:t>
            </a:fld>
            <a:endParaRPr/>
          </a:p>
        </p:txBody>
      </p:sp>
      <p:sp>
        <p:nvSpPr>
          <p:cNvPr id="582" name="Eating Frequently in Fast-Food Restaurants by Family Size and Income"/>
          <p:cNvSpPr txBox="1">
            <a:spLocks noGrp="1"/>
          </p:cNvSpPr>
          <p:nvPr>
            <p:ph type="title" idx="4294967295"/>
          </p:nvPr>
        </p:nvSpPr>
        <p:spPr>
          <a:xfrm>
            <a:off x="90487" y="33337"/>
            <a:ext cx="8610601" cy="833438"/>
          </a:xfrm>
          <a:prstGeom prst="rect">
            <a:avLst/>
          </a:prstGeom>
        </p:spPr>
        <p:txBody>
          <a:bodyPr anchor="t">
            <a:normAutofit/>
          </a:bodyPr>
          <a:lstStyle/>
          <a:p>
            <a:pPr>
              <a:defRPr b="1">
                <a:solidFill>
                  <a:srgbClr val="E57300"/>
                </a:solidFill>
              </a:defRPr>
            </a:pPr>
            <a:r>
              <a:t>Eating Frequently in Fast-Food Restaurants</a:t>
            </a:r>
            <a:br/>
            <a:r>
              <a:t>by Family Size and Income</a:t>
            </a:r>
          </a:p>
        </p:txBody>
      </p:sp>
      <p:grpSp>
        <p:nvGrpSpPr>
          <p:cNvPr id="591" name="Group"/>
          <p:cNvGrpSpPr/>
          <p:nvPr/>
        </p:nvGrpSpPr>
        <p:grpSpPr>
          <a:xfrm>
            <a:off x="500062" y="284162"/>
            <a:ext cx="8643938" cy="6064251"/>
            <a:chOff x="0" y="0"/>
            <a:chExt cx="8643937" cy="6064250"/>
          </a:xfrm>
        </p:grpSpPr>
        <p:sp>
          <p:nvSpPr>
            <p:cNvPr id="583" name="Table 15.13"/>
            <p:cNvSpPr txBox="1"/>
            <p:nvPr/>
          </p:nvSpPr>
          <p:spPr>
            <a:xfrm>
              <a:off x="0" y="555625"/>
              <a:ext cx="1524000" cy="698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2000" b="0"/>
              </a:lvl1pPr>
            </a:lstStyle>
            <a:p>
              <a:r>
                <a:t>Table 15.13</a:t>
              </a:r>
            </a:p>
          </p:txBody>
        </p:sp>
        <p:grpSp>
          <p:nvGrpSpPr>
            <p:cNvPr id="588" name="Group"/>
            <p:cNvGrpSpPr/>
            <p:nvPr/>
          </p:nvGrpSpPr>
          <p:grpSpPr>
            <a:xfrm>
              <a:off x="0" y="1084262"/>
              <a:ext cx="8023225" cy="3549651"/>
              <a:chOff x="0" y="0"/>
              <a:chExt cx="8023225" cy="3549650"/>
            </a:xfrm>
          </p:grpSpPr>
          <p:sp>
            <p:nvSpPr>
              <p:cNvPr id="584" name="Rectangle"/>
              <p:cNvSpPr/>
              <p:nvPr/>
            </p:nvSpPr>
            <p:spPr>
              <a:xfrm>
                <a:off x="0" y="0"/>
                <a:ext cx="8023225" cy="3549650"/>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pic>
            <p:nvPicPr>
              <p:cNvPr id="585" name="image.pdf" descr="image.pdf"/>
              <p:cNvPicPr>
                <a:picLocks noChangeAspect="1"/>
              </p:cNvPicPr>
              <p:nvPr/>
            </p:nvPicPr>
            <p:blipFill>
              <a:blip r:embed="rId2">
                <a:extLst/>
              </a:blip>
              <a:srcRect t="1176"/>
              <a:stretch>
                <a:fillRect/>
              </a:stretch>
            </p:blipFill>
            <p:spPr>
              <a:xfrm>
                <a:off x="47625" y="38100"/>
                <a:ext cx="7866063" cy="3467100"/>
              </a:xfrm>
              <a:prstGeom prst="rect">
                <a:avLst/>
              </a:prstGeom>
              <a:ln w="12700" cap="flat">
                <a:noFill/>
                <a:miter lim="400000"/>
              </a:ln>
              <a:effectLst/>
            </p:spPr>
          </p:pic>
          <p:sp>
            <p:nvSpPr>
              <p:cNvPr id="586" name="Line"/>
              <p:cNvSpPr/>
              <p:nvPr/>
            </p:nvSpPr>
            <p:spPr>
              <a:xfrm>
                <a:off x="47625" y="1949450"/>
                <a:ext cx="7883525"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587" name="Line"/>
              <p:cNvSpPr/>
              <p:nvPr/>
            </p:nvSpPr>
            <p:spPr>
              <a:xfrm>
                <a:off x="3324225" y="349250"/>
                <a:ext cx="4572001"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pic>
          <p:nvPicPr>
            <p:cNvPr id="589" name="image.jpeg" descr="image.jpeg"/>
            <p:cNvPicPr>
              <a:picLocks noChangeAspect="1"/>
            </p:cNvPicPr>
            <p:nvPr/>
          </p:nvPicPr>
          <p:blipFill>
            <a:blip r:embed="rId3">
              <a:extLst/>
            </a:blip>
            <a:stretch>
              <a:fillRect/>
            </a:stretch>
          </p:blipFill>
          <p:spPr>
            <a:xfrm>
              <a:off x="7424737" y="0"/>
              <a:ext cx="1219201" cy="1003300"/>
            </a:xfrm>
            <a:prstGeom prst="rect">
              <a:avLst/>
            </a:prstGeom>
            <a:ln w="12700" cap="flat">
              <a:noFill/>
              <a:miter lim="400000"/>
            </a:ln>
            <a:effectLst/>
          </p:spPr>
        </p:pic>
        <p:pic>
          <p:nvPicPr>
            <p:cNvPr id="590" name="image.jpeg" descr="image.jpeg"/>
            <p:cNvPicPr>
              <a:picLocks noChangeAspect="1"/>
            </p:cNvPicPr>
            <p:nvPr/>
          </p:nvPicPr>
          <p:blipFill>
            <a:blip r:embed="rId4">
              <a:extLst/>
            </a:blip>
            <a:stretch>
              <a:fillRect/>
            </a:stretch>
          </p:blipFill>
          <p:spPr>
            <a:xfrm>
              <a:off x="0" y="4695825"/>
              <a:ext cx="2362200" cy="1368425"/>
            </a:xfrm>
            <a:prstGeom prst="rect">
              <a:avLst/>
            </a:prstGeom>
            <a:ln w="12700" cap="flat">
              <a:noFill/>
              <a:miter lim="400000"/>
            </a:ln>
            <a:effectLst/>
          </p:spPr>
        </p:pic>
      </p:grpSp>
      <p:sp>
        <p:nvSpPr>
          <p:cNvPr id="592" name="Rectangle"/>
          <p:cNvSpPr/>
          <p:nvPr/>
        </p:nvSpPr>
        <p:spPr>
          <a:xfrm>
            <a:off x="528637" y="3311525"/>
            <a:ext cx="8005763" cy="773113"/>
          </a:xfrm>
          <a:prstGeom prst="rect">
            <a:avLst/>
          </a:prstGeom>
          <a:solidFill>
            <a:srgbClr val="FFFF00">
              <a:alpha val="36862"/>
            </a:srgbClr>
          </a:solidFill>
          <a:ln w="25400">
            <a:solidFill>
              <a:srgbClr val="BC6F23"/>
            </a:solidFill>
          </a:ln>
        </p:spPr>
        <p:txBody>
          <a:bodyPr lIns="45719" rIns="45719" anchor="ctr"/>
          <a:lstStyle/>
          <a:p>
            <a:pPr algn="ctr">
              <a:defRPr sz="1800" b="0">
                <a:solidFill>
                  <a:srgbClr val="FFFFFF"/>
                </a:solidFill>
              </a:defRPr>
            </a:pPr>
            <a:endParaRPr/>
          </a:p>
        </p:txBody>
      </p:sp>
      <p:sp>
        <p:nvSpPr>
          <p:cNvPr id="593" name="What do these findings mean?"/>
          <p:cNvSpPr txBox="1"/>
          <p:nvPr/>
        </p:nvSpPr>
        <p:spPr>
          <a:xfrm>
            <a:off x="3717925" y="5160962"/>
            <a:ext cx="4795838"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800"/>
              </a:spcBef>
              <a:defRPr sz="2400" b="0"/>
            </a:lvl1pPr>
          </a:lstStyle>
          <a:p>
            <a:r>
              <a:t>What do these findings mean?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82"/>
                                        </p:tgtEl>
                                        <p:attrNameLst>
                                          <p:attrName>style.visibility</p:attrName>
                                        </p:attrNameLst>
                                      </p:cBhvr>
                                      <p:to>
                                        <p:strVal val="visible"/>
                                      </p:to>
                                    </p:set>
                                    <p:anim calcmode="lin" valueType="num">
                                      <p:cBhvr>
                                        <p:cTn id="7" dur="500" fill="hold"/>
                                        <p:tgtEl>
                                          <p:spTgt spid="582"/>
                                        </p:tgtEl>
                                        <p:attrNameLst>
                                          <p:attrName>ppt_x</p:attrName>
                                        </p:attrNameLst>
                                      </p:cBhvr>
                                      <p:tavLst>
                                        <p:tav tm="0">
                                          <p:val>
                                            <p:strVal val="0-#ppt_w/2"/>
                                          </p:val>
                                        </p:tav>
                                        <p:tav tm="100000">
                                          <p:val>
                                            <p:strVal val="#ppt_x"/>
                                          </p:val>
                                        </p:tav>
                                      </p:tavLst>
                                    </p:anim>
                                    <p:anim calcmode="lin" valueType="num">
                                      <p:cBhvr>
                                        <p:cTn id="8" dur="500" fill="hold"/>
                                        <p:tgtEl>
                                          <p:spTgt spid="5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91"/>
                                        </p:tgtEl>
                                        <p:attrNameLst>
                                          <p:attrName>style.visibility</p:attrName>
                                        </p:attrNameLst>
                                      </p:cBhvr>
                                      <p:to>
                                        <p:strVal val="visible"/>
                                      </p:to>
                                    </p:set>
                                    <p:anim calcmode="lin" valueType="num">
                                      <p:cBhvr>
                                        <p:cTn id="12" dur="500" fill="hold"/>
                                        <p:tgtEl>
                                          <p:spTgt spid="591"/>
                                        </p:tgtEl>
                                        <p:attrNameLst>
                                          <p:attrName>ppt_x</p:attrName>
                                        </p:attrNameLst>
                                      </p:cBhvr>
                                      <p:tavLst>
                                        <p:tav tm="0">
                                          <p:val>
                                            <p:strVal val="0-#ppt_w/2"/>
                                          </p:val>
                                        </p:tav>
                                        <p:tav tm="100000">
                                          <p:val>
                                            <p:strVal val="#ppt_x"/>
                                          </p:val>
                                        </p:tav>
                                      </p:tavLst>
                                    </p:anim>
                                    <p:anim calcmode="lin" valueType="num">
                                      <p:cBhvr>
                                        <p:cTn id="13" dur="500" fill="hold"/>
                                        <p:tgtEl>
                                          <p:spTgt spid="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advAuto="0"/>
      <p:bldP spid="591"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45</a:t>
            </a:fld>
            <a:endParaRPr/>
          </a:p>
        </p:txBody>
      </p:sp>
      <p:sp>
        <p:nvSpPr>
          <p:cNvPr id="596" name="Statistics Associated with Cross-Tabulation: Chi-Square"/>
          <p:cNvSpPr txBox="1">
            <a:spLocks noGrp="1"/>
          </p:cNvSpPr>
          <p:nvPr>
            <p:ph type="title" idx="4294967295"/>
          </p:nvPr>
        </p:nvSpPr>
        <p:spPr>
          <a:xfrm>
            <a:off x="304800" y="23812"/>
            <a:ext cx="8934450" cy="933451"/>
          </a:xfrm>
          <a:prstGeom prst="rect">
            <a:avLst/>
          </a:prstGeom>
        </p:spPr>
        <p:txBody>
          <a:bodyPr anchor="t">
            <a:normAutofit/>
          </a:bodyPr>
          <a:lstStyle/>
          <a:p>
            <a:pPr>
              <a:defRPr b="1">
                <a:solidFill>
                  <a:srgbClr val="E57300"/>
                </a:solidFill>
              </a:defRPr>
            </a:pPr>
            <a:r>
              <a:t>Statistics Associated with Cross-Tabulation:</a:t>
            </a:r>
            <a:br/>
            <a:r>
              <a:t>Chi-Square</a:t>
            </a:r>
          </a:p>
        </p:txBody>
      </p:sp>
      <p:sp>
        <p:nvSpPr>
          <p:cNvPr id="597" name="Pearson’s Chi-square:…"/>
          <p:cNvSpPr txBox="1">
            <a:spLocks noGrp="1"/>
          </p:cNvSpPr>
          <p:nvPr>
            <p:ph type="body" idx="4294967295"/>
          </p:nvPr>
        </p:nvSpPr>
        <p:spPr>
          <a:xfrm>
            <a:off x="504825" y="890587"/>
            <a:ext cx="8115300" cy="5199063"/>
          </a:xfrm>
          <a:prstGeom prst="rect">
            <a:avLst/>
          </a:prstGeom>
        </p:spPr>
        <p:txBody>
          <a:bodyPr>
            <a:normAutofit/>
          </a:bodyPr>
          <a:lstStyle/>
          <a:p>
            <a:pPr>
              <a:spcBef>
                <a:spcPts val="600"/>
              </a:spcBef>
              <a:buSzTx/>
              <a:buNone/>
              <a:defRPr sz="2000" b="1">
                <a:solidFill>
                  <a:srgbClr val="800080"/>
                </a:solidFill>
              </a:defRPr>
            </a:pPr>
            <a:r>
              <a:t>Pearson’s Chi-square</a:t>
            </a:r>
            <a:r>
              <a:rPr>
                <a:solidFill>
                  <a:srgbClr val="994D00"/>
                </a:solidFill>
              </a:rPr>
              <a:t>:</a:t>
            </a:r>
          </a:p>
          <a:p>
            <a:pPr>
              <a:spcBef>
                <a:spcPts val="600"/>
              </a:spcBef>
              <a:buClr>
                <a:srgbClr val="CC0000"/>
              </a:buClr>
              <a:defRPr sz="2000" b="1">
                <a:solidFill>
                  <a:srgbClr val="994D00"/>
                </a:solidFill>
              </a:defRPr>
            </a:pPr>
            <a:r>
              <a:t>Used to determine whether paired observations on two variables are independent of each other.</a:t>
            </a:r>
          </a:p>
          <a:p>
            <a:pPr>
              <a:spcBef>
                <a:spcPts val="600"/>
              </a:spcBef>
              <a:buClr>
                <a:srgbClr val="CC0000"/>
              </a:buClr>
              <a:defRPr sz="2000" b="1">
                <a:solidFill>
                  <a:srgbClr val="994D00"/>
                </a:solidFill>
              </a:defRPr>
            </a:pPr>
            <a:endParaRPr/>
          </a:p>
          <a:p>
            <a:pPr>
              <a:spcBef>
                <a:spcPts val="600"/>
              </a:spcBef>
              <a:buClr>
                <a:srgbClr val="CC0000"/>
              </a:buClr>
              <a:defRPr sz="2000">
                <a:solidFill>
                  <a:srgbClr val="994D00"/>
                </a:solidFill>
              </a:defRPr>
            </a:pPr>
            <a:r>
              <a:t>The </a:t>
            </a:r>
            <a:r>
              <a:rPr b="1">
                <a:solidFill>
                  <a:srgbClr val="800080"/>
                </a:solidFill>
              </a:rPr>
              <a:t>chi-square statistic</a:t>
            </a:r>
            <a:r>
              <a:rPr>
                <a:solidFill>
                  <a:srgbClr val="800080"/>
                </a:solidFill>
              </a:rPr>
              <a:t> (   )</a:t>
            </a:r>
            <a:r>
              <a:rPr b="1"/>
              <a:t> </a:t>
            </a:r>
            <a:r>
              <a:t>is used to test the statistical significance of the observed association in a cross-tabulation.</a:t>
            </a:r>
          </a:p>
          <a:p>
            <a:pPr>
              <a:spcBef>
                <a:spcPts val="600"/>
              </a:spcBef>
              <a:buClr>
                <a:srgbClr val="CC0000"/>
              </a:buClr>
              <a:defRPr sz="2000" b="1">
                <a:solidFill>
                  <a:srgbClr val="994D00"/>
                </a:solidFill>
              </a:defRPr>
            </a:pPr>
            <a:endParaRPr/>
          </a:p>
          <a:p>
            <a:pPr>
              <a:spcBef>
                <a:spcPts val="600"/>
              </a:spcBef>
              <a:buClr>
                <a:srgbClr val="CC0000"/>
              </a:buClr>
              <a:defRPr sz="2000">
                <a:solidFill>
                  <a:srgbClr val="994D00"/>
                </a:solidFill>
              </a:defRPr>
            </a:pPr>
            <a:endParaRPr/>
          </a:p>
          <a:p>
            <a:pPr>
              <a:spcBef>
                <a:spcPts val="600"/>
              </a:spcBef>
              <a:buClr>
                <a:srgbClr val="CC0000"/>
              </a:buClr>
              <a:defRPr sz="2000">
                <a:solidFill>
                  <a:srgbClr val="994D00"/>
                </a:solidFill>
              </a:defRPr>
            </a:pPr>
            <a:r>
              <a:t>We are aiming to reject the null hypothesis (</a:t>
            </a:r>
            <a:r>
              <a:rPr i="1"/>
              <a:t>H</a:t>
            </a:r>
            <a:r>
              <a:rPr baseline="-25000"/>
              <a:t>0</a:t>
            </a:r>
            <a:r>
              <a:t>). </a:t>
            </a:r>
          </a:p>
          <a:p>
            <a:pPr marL="742950" lvl="2" indent="-342900">
              <a:spcBef>
                <a:spcPts val="600"/>
              </a:spcBef>
              <a:buClr>
                <a:srgbClr val="CC0000"/>
              </a:buClr>
              <a:defRPr sz="2000" i="1">
                <a:solidFill>
                  <a:srgbClr val="994D00"/>
                </a:solidFill>
              </a:defRPr>
            </a:pPr>
            <a:r>
              <a:t>H</a:t>
            </a:r>
            <a:r>
              <a:rPr i="0" baseline="-25000"/>
              <a:t>0</a:t>
            </a:r>
            <a:r>
              <a:rPr i="0"/>
              <a:t>: there is no association between the two variables.</a:t>
            </a:r>
          </a:p>
          <a:p>
            <a:pPr marL="742950" lvl="1" indent="-285750">
              <a:spcBef>
                <a:spcPts val="600"/>
              </a:spcBef>
              <a:buClr>
                <a:srgbClr val="CC0000"/>
              </a:buClr>
              <a:defRPr sz="2000">
                <a:solidFill>
                  <a:srgbClr val="994D00"/>
                </a:solidFill>
              </a:defRPr>
            </a:pPr>
            <a:r>
              <a:t>We say this is the </a:t>
            </a:r>
            <a:r>
              <a:rPr i="1"/>
              <a:t>H</a:t>
            </a:r>
            <a:r>
              <a:rPr baseline="-25000"/>
              <a:t>0 </a:t>
            </a:r>
            <a:r>
              <a:t>because we believe that some association </a:t>
            </a:r>
            <a:r>
              <a:rPr b="1"/>
              <a:t>does exist!</a:t>
            </a:r>
          </a:p>
        </p:txBody>
      </p:sp>
      <p:sp>
        <p:nvSpPr>
          <p:cNvPr id="598" name="χ"/>
          <p:cNvSpPr txBox="1"/>
          <p:nvPr/>
        </p:nvSpPr>
        <p:spPr>
          <a:xfrm>
            <a:off x="4260850" y="2247900"/>
            <a:ext cx="568325" cy="304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400" b="0">
                <a:solidFill>
                  <a:srgbClr val="CC0000"/>
                </a:solidFill>
                <a:latin typeface="Symbol"/>
                <a:ea typeface="Symbol"/>
                <a:cs typeface="Symbol"/>
                <a:sym typeface="Symbol"/>
              </a:defRPr>
            </a:lvl1pPr>
          </a:lstStyle>
          <a:p>
            <a:r>
              <a:t>c</a:t>
            </a:r>
          </a:p>
        </p:txBody>
      </p:sp>
      <p:sp>
        <p:nvSpPr>
          <p:cNvPr id="599" name="2"/>
          <p:cNvSpPr txBox="1"/>
          <p:nvPr/>
        </p:nvSpPr>
        <p:spPr>
          <a:xfrm>
            <a:off x="4656137" y="2230437"/>
            <a:ext cx="127001" cy="228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ctr">
              <a:defRPr sz="1800" b="0">
                <a:solidFill>
                  <a:srgbClr val="CC0000"/>
                </a:solidFill>
                <a:latin typeface="Symbol"/>
                <a:ea typeface="Symbol"/>
                <a:cs typeface="Symbol"/>
                <a:sym typeface="Symbo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96"/>
                                        </p:tgtEl>
                                        <p:attrNameLst>
                                          <p:attrName>style.visibility</p:attrName>
                                        </p:attrNameLst>
                                      </p:cBhvr>
                                      <p:to>
                                        <p:strVal val="visible"/>
                                      </p:to>
                                    </p:set>
                                    <p:anim calcmode="lin" valueType="num">
                                      <p:cBhvr>
                                        <p:cTn id="7" dur="500" fill="hold"/>
                                        <p:tgtEl>
                                          <p:spTgt spid="596"/>
                                        </p:tgtEl>
                                        <p:attrNameLst>
                                          <p:attrName>ppt_x</p:attrName>
                                        </p:attrNameLst>
                                      </p:cBhvr>
                                      <p:tavLst>
                                        <p:tav tm="0">
                                          <p:val>
                                            <p:strVal val="0-#ppt_w/2"/>
                                          </p:val>
                                        </p:tav>
                                        <p:tav tm="100000">
                                          <p:val>
                                            <p:strVal val="#ppt_x"/>
                                          </p:val>
                                        </p:tav>
                                      </p:tavLst>
                                    </p:anim>
                                    <p:anim calcmode="lin" valueType="num">
                                      <p:cBhvr>
                                        <p:cTn id="8" dur="500" fill="hold"/>
                                        <p:tgtEl>
                                          <p:spTgt spid="5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97"/>
                                        </p:tgtEl>
                                        <p:attrNameLst>
                                          <p:attrName>style.visibility</p:attrName>
                                        </p:attrNameLst>
                                      </p:cBhvr>
                                      <p:to>
                                        <p:strVal val="visible"/>
                                      </p:to>
                                    </p:set>
                                    <p:anim calcmode="lin" valueType="num">
                                      <p:cBhvr>
                                        <p:cTn id="12" dur="500" fill="hold"/>
                                        <p:tgtEl>
                                          <p:spTgt spid="597"/>
                                        </p:tgtEl>
                                        <p:attrNameLst>
                                          <p:attrName>ppt_x</p:attrName>
                                        </p:attrNameLst>
                                      </p:cBhvr>
                                      <p:tavLst>
                                        <p:tav tm="0">
                                          <p:val>
                                            <p:strVal val="0-#ppt_w/2"/>
                                          </p:val>
                                        </p:tav>
                                        <p:tav tm="100000">
                                          <p:val>
                                            <p:strVal val="#ppt_x"/>
                                          </p:val>
                                        </p:tav>
                                      </p:tavLst>
                                    </p:anim>
                                    <p:anim calcmode="lin" valueType="num">
                                      <p:cBhvr>
                                        <p:cTn id="13" dur="500" fill="hold"/>
                                        <p:tgtEl>
                                          <p:spTgt spid="5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advAuto="0"/>
      <p:bldP spid="597"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46</a:t>
            </a:fld>
            <a:endParaRPr/>
          </a:p>
        </p:txBody>
      </p:sp>
      <p:sp>
        <p:nvSpPr>
          <p:cNvPr id="602" name="An Old Example: Gender and Internet Usage"/>
          <p:cNvSpPr txBox="1">
            <a:spLocks noGrp="1"/>
          </p:cNvSpPr>
          <p:nvPr>
            <p:ph type="title" idx="4294967295"/>
          </p:nvPr>
        </p:nvSpPr>
        <p:spPr>
          <a:xfrm>
            <a:off x="688975" y="152399"/>
            <a:ext cx="7793038" cy="784227"/>
          </a:xfrm>
          <a:prstGeom prst="rect">
            <a:avLst/>
          </a:prstGeom>
        </p:spPr>
        <p:txBody>
          <a:bodyPr anchor="t">
            <a:normAutofit/>
          </a:bodyPr>
          <a:lstStyle>
            <a:lvl1pPr>
              <a:defRPr b="1">
                <a:solidFill>
                  <a:srgbClr val="E57300"/>
                </a:solidFill>
              </a:defRPr>
            </a:lvl1pPr>
          </a:lstStyle>
          <a:p>
            <a:r>
              <a:t>An Old Example: Gender and Internet Usage</a:t>
            </a:r>
          </a:p>
        </p:txBody>
      </p:sp>
      <p:grpSp>
        <p:nvGrpSpPr>
          <p:cNvPr id="635" name="Group"/>
          <p:cNvGrpSpPr/>
          <p:nvPr/>
        </p:nvGrpSpPr>
        <p:grpSpPr>
          <a:xfrm>
            <a:off x="685800" y="990600"/>
            <a:ext cx="7848600" cy="5545138"/>
            <a:chOff x="0" y="0"/>
            <a:chExt cx="7848600" cy="5545137"/>
          </a:xfrm>
        </p:grpSpPr>
        <p:sp>
          <p:nvSpPr>
            <p:cNvPr id="603" name="Rectangle"/>
            <p:cNvSpPr/>
            <p:nvPr/>
          </p:nvSpPr>
          <p:spPr>
            <a:xfrm>
              <a:off x="0" y="533400"/>
              <a:ext cx="7848600" cy="3276600"/>
            </a:xfrm>
            <a:prstGeom prst="rect">
              <a:avLst/>
            </a:prstGeom>
            <a:solidFill>
              <a:srgbClr val="FFFFCC"/>
            </a:solidFill>
            <a:ln w="28575" cap="flat">
              <a:solidFill>
                <a:srgbClr val="CC0000"/>
              </a:solidFill>
              <a:prstDash val="solid"/>
              <a:round/>
            </a:ln>
            <a:effectLst/>
          </p:spPr>
          <p:txBody>
            <a:bodyPr wrap="square" lIns="45719" tIns="45719" rIns="45719" bIns="45719" numCol="1" anchor="ctr">
              <a:noAutofit/>
            </a:bodyPr>
            <a:lstStyle/>
            <a:p>
              <a:pPr algn="ctr">
                <a:defRPr sz="1800" b="0"/>
              </a:pPr>
              <a:endParaRPr/>
            </a:p>
          </p:txBody>
        </p:sp>
        <p:sp>
          <p:nvSpPr>
            <p:cNvPr id="604" name="Table 15.3"/>
            <p:cNvSpPr txBox="1"/>
            <p:nvPr/>
          </p:nvSpPr>
          <p:spPr>
            <a:xfrm>
              <a:off x="3175" y="0"/>
              <a:ext cx="1426295"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15.3</a:t>
              </a:r>
            </a:p>
          </p:txBody>
        </p:sp>
        <p:sp>
          <p:nvSpPr>
            <p:cNvPr id="605" name="Text"/>
            <p:cNvSpPr txBox="1"/>
            <p:nvPr/>
          </p:nvSpPr>
          <p:spPr>
            <a:xfrm>
              <a:off x="3983037" y="152400"/>
              <a:ext cx="127001"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600" b="0"/>
              </a:lvl1pPr>
            </a:lstStyle>
            <a:p>
              <a:r>
                <a:t> </a:t>
              </a:r>
            </a:p>
          </p:txBody>
        </p:sp>
        <p:sp>
          <p:nvSpPr>
            <p:cNvPr id="606" name="Gender"/>
            <p:cNvSpPr txBox="1"/>
            <p:nvPr/>
          </p:nvSpPr>
          <p:spPr>
            <a:xfrm>
              <a:off x="103187" y="628650"/>
              <a:ext cx="7610476" cy="368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400" b="0">
                  <a:solidFill>
                    <a:srgbClr val="800080"/>
                  </a:solidFill>
                </a:defRPr>
              </a:lvl1pPr>
            </a:lstStyle>
            <a:p>
              <a:r>
                <a:t>Gender</a:t>
              </a:r>
            </a:p>
          </p:txBody>
        </p:sp>
        <p:sp>
          <p:nvSpPr>
            <p:cNvPr id="607" name="Row"/>
            <p:cNvSpPr txBox="1"/>
            <p:nvPr/>
          </p:nvSpPr>
          <p:spPr>
            <a:xfrm>
              <a:off x="5782090" y="1182687"/>
              <a:ext cx="121519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         Row</a:t>
              </a:r>
            </a:p>
          </p:txBody>
        </p:sp>
        <p:sp>
          <p:nvSpPr>
            <p:cNvPr id="608" name="Internet Usage"/>
            <p:cNvSpPr txBox="1"/>
            <p:nvPr/>
          </p:nvSpPr>
          <p:spPr>
            <a:xfrm>
              <a:off x="891071" y="1460500"/>
              <a:ext cx="1730996"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Internet Usage</a:t>
              </a:r>
            </a:p>
          </p:txBody>
        </p:sp>
        <p:sp>
          <p:nvSpPr>
            <p:cNvPr id="609" name="Male"/>
            <p:cNvSpPr txBox="1"/>
            <p:nvPr/>
          </p:nvSpPr>
          <p:spPr>
            <a:xfrm>
              <a:off x="2672146" y="1460500"/>
              <a:ext cx="1104133"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       Male</a:t>
              </a:r>
            </a:p>
          </p:txBody>
        </p:sp>
        <p:sp>
          <p:nvSpPr>
            <p:cNvPr id="610" name="Female"/>
            <p:cNvSpPr txBox="1"/>
            <p:nvPr/>
          </p:nvSpPr>
          <p:spPr>
            <a:xfrm>
              <a:off x="4569724" y="1460500"/>
              <a:ext cx="83322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Female</a:t>
              </a:r>
            </a:p>
          </p:txBody>
        </p:sp>
        <p:sp>
          <p:nvSpPr>
            <p:cNvPr id="611" name="Total"/>
            <p:cNvSpPr txBox="1"/>
            <p:nvPr/>
          </p:nvSpPr>
          <p:spPr>
            <a:xfrm>
              <a:off x="6439371" y="1460500"/>
              <a:ext cx="557858"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800080"/>
                  </a:solidFill>
                </a:defRPr>
              </a:lvl1pPr>
            </a:lstStyle>
            <a:p>
              <a:r>
                <a:t>Total</a:t>
              </a:r>
            </a:p>
          </p:txBody>
        </p:sp>
        <p:sp>
          <p:nvSpPr>
            <p:cNvPr id="612" name="Light (1)"/>
            <p:cNvSpPr txBox="1"/>
            <p:nvPr/>
          </p:nvSpPr>
          <p:spPr>
            <a:xfrm>
              <a:off x="854075" y="2014537"/>
              <a:ext cx="101316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0">
                  <a:solidFill>
                    <a:srgbClr val="CC0000"/>
                  </a:solidFill>
                </a:defRPr>
              </a:lvl1pPr>
            </a:lstStyle>
            <a:p>
              <a:r>
                <a:t>Light (1)</a:t>
              </a:r>
            </a:p>
          </p:txBody>
        </p:sp>
        <p:sp>
          <p:nvSpPr>
            <p:cNvPr id="613" name="5"/>
            <p:cNvSpPr txBox="1"/>
            <p:nvPr/>
          </p:nvSpPr>
          <p:spPr>
            <a:xfrm>
              <a:off x="2634319" y="2014537"/>
              <a:ext cx="88133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5</a:t>
              </a:r>
            </a:p>
          </p:txBody>
        </p:sp>
        <p:sp>
          <p:nvSpPr>
            <p:cNvPr id="614" name="Text"/>
            <p:cNvSpPr txBox="1"/>
            <p:nvPr/>
          </p:nvSpPr>
          <p:spPr>
            <a:xfrm>
              <a:off x="3419474" y="2014537"/>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15" name="10"/>
            <p:cNvSpPr txBox="1"/>
            <p:nvPr/>
          </p:nvSpPr>
          <p:spPr>
            <a:xfrm>
              <a:off x="4528864" y="2014537"/>
              <a:ext cx="46409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10</a:t>
              </a:r>
            </a:p>
          </p:txBody>
        </p:sp>
        <p:sp>
          <p:nvSpPr>
            <p:cNvPr id="616" name="15"/>
            <p:cNvSpPr txBox="1"/>
            <p:nvPr/>
          </p:nvSpPr>
          <p:spPr>
            <a:xfrm>
              <a:off x="6397352" y="2014537"/>
              <a:ext cx="464096"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15</a:t>
              </a:r>
            </a:p>
          </p:txBody>
        </p:sp>
        <p:sp>
          <p:nvSpPr>
            <p:cNvPr id="617" name="Text"/>
            <p:cNvSpPr txBox="1"/>
            <p:nvPr/>
          </p:nvSpPr>
          <p:spPr>
            <a:xfrm>
              <a:off x="6815137" y="2014537"/>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18" name="Heavy (2)"/>
            <p:cNvSpPr txBox="1"/>
            <p:nvPr/>
          </p:nvSpPr>
          <p:spPr>
            <a:xfrm>
              <a:off x="862012" y="2570162"/>
              <a:ext cx="116005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0">
                  <a:solidFill>
                    <a:srgbClr val="CC0000"/>
                  </a:solidFill>
                </a:defRPr>
              </a:lvl1pPr>
            </a:lstStyle>
            <a:p>
              <a:r>
                <a:t>Heavy (2)</a:t>
              </a:r>
            </a:p>
          </p:txBody>
        </p:sp>
        <p:sp>
          <p:nvSpPr>
            <p:cNvPr id="619" name="10"/>
            <p:cNvSpPr txBox="1"/>
            <p:nvPr/>
          </p:nvSpPr>
          <p:spPr>
            <a:xfrm>
              <a:off x="2644700" y="2570162"/>
              <a:ext cx="9463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10</a:t>
              </a:r>
            </a:p>
          </p:txBody>
        </p:sp>
        <p:sp>
          <p:nvSpPr>
            <p:cNvPr id="620" name="Text"/>
            <p:cNvSpPr txBox="1"/>
            <p:nvPr/>
          </p:nvSpPr>
          <p:spPr>
            <a:xfrm>
              <a:off x="3503612"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21" name="5"/>
            <p:cNvSpPr txBox="1"/>
            <p:nvPr/>
          </p:nvSpPr>
          <p:spPr>
            <a:xfrm>
              <a:off x="4518483" y="2570162"/>
              <a:ext cx="39913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5</a:t>
              </a:r>
            </a:p>
          </p:txBody>
        </p:sp>
        <p:sp>
          <p:nvSpPr>
            <p:cNvPr id="622" name="Text"/>
            <p:cNvSpPr txBox="1"/>
            <p:nvPr/>
          </p:nvSpPr>
          <p:spPr>
            <a:xfrm>
              <a:off x="4864099"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23" name="Text"/>
            <p:cNvSpPr txBox="1"/>
            <p:nvPr/>
          </p:nvSpPr>
          <p:spPr>
            <a:xfrm>
              <a:off x="5121274"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24" name="15"/>
            <p:cNvSpPr txBox="1"/>
            <p:nvPr/>
          </p:nvSpPr>
          <p:spPr>
            <a:xfrm>
              <a:off x="6397352" y="2570162"/>
              <a:ext cx="464096"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15</a:t>
              </a:r>
            </a:p>
          </p:txBody>
        </p:sp>
        <p:sp>
          <p:nvSpPr>
            <p:cNvPr id="625" name="Text"/>
            <p:cNvSpPr txBox="1"/>
            <p:nvPr/>
          </p:nvSpPr>
          <p:spPr>
            <a:xfrm>
              <a:off x="6815137" y="257016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26" name="Column Total             15"/>
            <p:cNvSpPr txBox="1"/>
            <p:nvPr/>
          </p:nvSpPr>
          <p:spPr>
            <a:xfrm>
              <a:off x="360362" y="3402012"/>
              <a:ext cx="348936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0">
                  <a:solidFill>
                    <a:srgbClr val="CC0000"/>
                  </a:solidFill>
                </a:defRPr>
              </a:lvl1pPr>
            </a:lstStyle>
            <a:p>
              <a:r>
                <a:t>        Column Total             15</a:t>
              </a:r>
            </a:p>
          </p:txBody>
        </p:sp>
        <p:sp>
          <p:nvSpPr>
            <p:cNvPr id="627" name="Text"/>
            <p:cNvSpPr txBox="1"/>
            <p:nvPr/>
          </p:nvSpPr>
          <p:spPr>
            <a:xfrm>
              <a:off x="3476624" y="34020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28" name="1"/>
            <p:cNvSpPr txBox="1"/>
            <p:nvPr/>
          </p:nvSpPr>
          <p:spPr>
            <a:xfrm>
              <a:off x="4520567" y="3402012"/>
              <a:ext cx="318766"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1</a:t>
              </a:r>
            </a:p>
          </p:txBody>
        </p:sp>
        <p:sp>
          <p:nvSpPr>
            <p:cNvPr id="629" name="5"/>
            <p:cNvSpPr txBox="1"/>
            <p:nvPr/>
          </p:nvSpPr>
          <p:spPr>
            <a:xfrm>
              <a:off x="4821597" y="3402012"/>
              <a:ext cx="15803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5</a:t>
              </a:r>
            </a:p>
          </p:txBody>
        </p:sp>
        <p:sp>
          <p:nvSpPr>
            <p:cNvPr id="630" name="Text"/>
            <p:cNvSpPr txBox="1"/>
            <p:nvPr/>
          </p:nvSpPr>
          <p:spPr>
            <a:xfrm>
              <a:off x="4946649" y="34020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defRPr>
              </a:lvl1pPr>
            </a:lstStyle>
            <a:p>
              <a:r>
                <a:t> </a:t>
              </a:r>
            </a:p>
          </p:txBody>
        </p:sp>
        <p:sp>
          <p:nvSpPr>
            <p:cNvPr id="631" name="Text"/>
            <p:cNvSpPr txBox="1"/>
            <p:nvPr/>
          </p:nvSpPr>
          <p:spPr>
            <a:xfrm>
              <a:off x="5121274" y="3402012"/>
              <a:ext cx="1270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lvl1pPr>
            </a:lstStyle>
            <a:p>
              <a:r>
                <a:t> </a:t>
              </a:r>
            </a:p>
          </p:txBody>
        </p:sp>
        <p:sp>
          <p:nvSpPr>
            <p:cNvPr id="632" name="Line"/>
            <p:cNvSpPr/>
            <p:nvPr/>
          </p:nvSpPr>
          <p:spPr>
            <a:xfrm>
              <a:off x="0" y="1181100"/>
              <a:ext cx="7848600"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sp>
          <p:nvSpPr>
            <p:cNvPr id="633" name="Line"/>
            <p:cNvSpPr/>
            <p:nvPr/>
          </p:nvSpPr>
          <p:spPr>
            <a:xfrm>
              <a:off x="0" y="1905000"/>
              <a:ext cx="7848600" cy="0"/>
            </a:xfrm>
            <a:prstGeom prst="line">
              <a:avLst/>
            </a:prstGeom>
            <a:noFill/>
            <a:ln w="28575" cap="flat">
              <a:solidFill>
                <a:srgbClr val="CC0000"/>
              </a:solidFill>
              <a:prstDash val="solid"/>
              <a:round/>
            </a:ln>
            <a:effectLst/>
          </p:spPr>
          <p:txBody>
            <a:bodyPr wrap="square" lIns="45719" tIns="45719" rIns="45719" bIns="45719" numCol="1" anchor="t">
              <a:noAutofit/>
            </a:bodyPr>
            <a:lstStyle/>
            <a:p>
              <a:endParaRPr/>
            </a:p>
          </p:txBody>
        </p:sp>
        <p:pic>
          <p:nvPicPr>
            <p:cNvPr id="634" name="image.jpeg" descr="image.jpeg"/>
            <p:cNvPicPr>
              <a:picLocks noChangeAspect="1"/>
            </p:cNvPicPr>
            <p:nvPr/>
          </p:nvPicPr>
          <p:blipFill>
            <a:blip r:embed="rId2">
              <a:extLst/>
            </a:blip>
            <a:srcRect l="18882" b="2832"/>
            <a:stretch>
              <a:fillRect/>
            </a:stretch>
          </p:blipFill>
          <p:spPr>
            <a:xfrm>
              <a:off x="5054600" y="3976687"/>
              <a:ext cx="2424113" cy="1568451"/>
            </a:xfrm>
            <a:prstGeom prst="rect">
              <a:avLst/>
            </a:prstGeom>
            <a:ln w="12700" cap="flat">
              <a:noFill/>
              <a:miter lim="400000"/>
            </a:ln>
            <a:effectLst/>
          </p:spPr>
        </p:pic>
      </p:grpSp>
      <p:sp>
        <p:nvSpPr>
          <p:cNvPr id="636" name="Statistically, is there an association between gender and internet usage?…"/>
          <p:cNvSpPr txBox="1"/>
          <p:nvPr/>
        </p:nvSpPr>
        <p:spPr>
          <a:xfrm>
            <a:off x="663575" y="4916487"/>
            <a:ext cx="5043488" cy="18161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600"/>
              </a:spcBef>
              <a:defRPr sz="2000" b="0"/>
            </a:pPr>
            <a:r>
              <a:t>Statistically, is there an association between gender and internet usage?</a:t>
            </a:r>
          </a:p>
          <a:p>
            <a:pPr lvl="2" indent="0">
              <a:spcBef>
                <a:spcPts val="600"/>
              </a:spcBef>
              <a:defRPr sz="2000" b="0" i="1"/>
            </a:pPr>
            <a:r>
              <a:t>H</a:t>
            </a:r>
            <a:r>
              <a:rPr i="0" baseline="-25000"/>
              <a:t>0</a:t>
            </a:r>
            <a:r>
              <a:rPr i="0"/>
              <a:t>: there is no association between gender and internet usage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02"/>
                                        </p:tgtEl>
                                        <p:attrNameLst>
                                          <p:attrName>style.visibility</p:attrName>
                                        </p:attrNameLst>
                                      </p:cBhvr>
                                      <p:to>
                                        <p:strVal val="visible"/>
                                      </p:to>
                                    </p:set>
                                    <p:anim calcmode="lin" valueType="num">
                                      <p:cBhvr>
                                        <p:cTn id="7" dur="500" fill="hold"/>
                                        <p:tgtEl>
                                          <p:spTgt spid="602"/>
                                        </p:tgtEl>
                                        <p:attrNameLst>
                                          <p:attrName>ppt_x</p:attrName>
                                        </p:attrNameLst>
                                      </p:cBhvr>
                                      <p:tavLst>
                                        <p:tav tm="0">
                                          <p:val>
                                            <p:strVal val="0-#ppt_w/2"/>
                                          </p:val>
                                        </p:tav>
                                        <p:tav tm="100000">
                                          <p:val>
                                            <p:strVal val="#ppt_x"/>
                                          </p:val>
                                        </p:tav>
                                      </p:tavLst>
                                    </p:anim>
                                    <p:anim calcmode="lin" valueType="num">
                                      <p:cBhvr>
                                        <p:cTn id="8" dur="500" fill="hold"/>
                                        <p:tgtEl>
                                          <p:spTgt spid="6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35"/>
                                        </p:tgtEl>
                                        <p:attrNameLst>
                                          <p:attrName>style.visibility</p:attrName>
                                        </p:attrNameLst>
                                      </p:cBhvr>
                                      <p:to>
                                        <p:strVal val="visible"/>
                                      </p:to>
                                    </p:set>
                                    <p:anim calcmode="lin" valueType="num">
                                      <p:cBhvr>
                                        <p:cTn id="12" dur="500" fill="hold"/>
                                        <p:tgtEl>
                                          <p:spTgt spid="635"/>
                                        </p:tgtEl>
                                        <p:attrNameLst>
                                          <p:attrName>ppt_x</p:attrName>
                                        </p:attrNameLst>
                                      </p:cBhvr>
                                      <p:tavLst>
                                        <p:tav tm="0">
                                          <p:val>
                                            <p:strVal val="0-#ppt_w/2"/>
                                          </p:val>
                                        </p:tav>
                                        <p:tav tm="100000">
                                          <p:val>
                                            <p:strVal val="#ppt_x"/>
                                          </p:val>
                                        </p:tav>
                                      </p:tavLst>
                                    </p:anim>
                                    <p:anim calcmode="lin" valueType="num">
                                      <p:cBhvr>
                                        <p:cTn id="13" dur="500" fill="hold"/>
                                        <p:tgtEl>
                                          <p:spTgt spid="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advAuto="0"/>
      <p:bldP spid="635"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47</a:t>
            </a:fld>
            <a:endParaRPr/>
          </a:p>
        </p:txBody>
      </p:sp>
      <p:sp>
        <p:nvSpPr>
          <p:cNvPr id="639" name="Statistics Associated with  Cross-Tabulation Chi-Square"/>
          <p:cNvSpPr txBox="1">
            <a:spLocks noGrp="1"/>
          </p:cNvSpPr>
          <p:nvPr>
            <p:ph type="title" idx="4294967295"/>
          </p:nvPr>
        </p:nvSpPr>
        <p:spPr>
          <a:xfrm>
            <a:off x="773112" y="0"/>
            <a:ext cx="7185026" cy="990600"/>
          </a:xfrm>
          <a:prstGeom prst="rect">
            <a:avLst/>
          </a:prstGeom>
        </p:spPr>
        <p:txBody>
          <a:bodyPr anchor="t">
            <a:normAutofit/>
          </a:bodyPr>
          <a:lstStyle/>
          <a:p>
            <a:pPr>
              <a:defRPr b="1">
                <a:solidFill>
                  <a:srgbClr val="E57300"/>
                </a:solidFill>
              </a:defRPr>
            </a:pPr>
            <a:r>
              <a:t>Statistics Associated with </a:t>
            </a:r>
            <a:br/>
            <a:r>
              <a:t>Cross-Tabulation Chi-Square</a:t>
            </a:r>
          </a:p>
        </p:txBody>
      </p:sp>
      <p:sp>
        <p:nvSpPr>
          <p:cNvPr id="640" name="For the data in Table 15.3, the expected frequencies for the cells going from left to right and from top to bottom, are:…"/>
          <p:cNvSpPr txBox="1">
            <a:spLocks noGrp="1"/>
          </p:cNvSpPr>
          <p:nvPr>
            <p:ph type="body" idx="4294967295"/>
          </p:nvPr>
        </p:nvSpPr>
        <p:spPr>
          <a:xfrm>
            <a:off x="1138237" y="1524000"/>
            <a:ext cx="6934201" cy="5029200"/>
          </a:xfrm>
          <a:prstGeom prst="rect">
            <a:avLst/>
          </a:prstGeom>
        </p:spPr>
        <p:txBody>
          <a:bodyPr>
            <a:normAutofit/>
          </a:bodyPr>
          <a:lstStyle/>
          <a:p>
            <a:pPr marL="0" indent="0">
              <a:buSzTx/>
              <a:buNone/>
              <a:defRPr>
                <a:solidFill>
                  <a:srgbClr val="994D00"/>
                </a:solidFill>
              </a:defRPr>
            </a:pPr>
            <a:r>
              <a:t>For the data in Table 15.3, the expected frequencies for the cells going from left to right and from top to bottom, are:</a:t>
            </a:r>
          </a:p>
          <a:p>
            <a:pPr marL="0" indent="0">
              <a:buSzTx/>
              <a:buNone/>
              <a:defRPr>
                <a:solidFill>
                  <a:srgbClr val="994D00"/>
                </a:solidFill>
              </a:defRPr>
            </a:pPr>
            <a:endParaRPr/>
          </a:p>
          <a:p>
            <a:pPr marL="0" indent="0">
              <a:buSzTx/>
              <a:buNone/>
              <a:defRPr>
                <a:solidFill>
                  <a:srgbClr val="994D00"/>
                </a:solidFill>
              </a:defRPr>
            </a:pPr>
            <a:endParaRPr/>
          </a:p>
          <a:p>
            <a:pPr marL="0" indent="0">
              <a:buSzTx/>
              <a:buNone/>
              <a:defRPr>
                <a:solidFill>
                  <a:srgbClr val="994D00"/>
                </a:solidFill>
              </a:defRPr>
            </a:pPr>
            <a:endParaRPr/>
          </a:p>
          <a:p>
            <a:pPr marL="0" indent="0">
              <a:buSzTx/>
              <a:buNone/>
              <a:defRPr>
                <a:solidFill>
                  <a:srgbClr val="994D00"/>
                </a:solidFill>
              </a:defRPr>
            </a:pPr>
            <a:endParaRPr/>
          </a:p>
          <a:p>
            <a:pPr marL="0" indent="0">
              <a:buSzTx/>
              <a:buNone/>
              <a:defRPr>
                <a:solidFill>
                  <a:srgbClr val="994D00"/>
                </a:solidFill>
              </a:defRPr>
            </a:pPr>
            <a:endParaRPr/>
          </a:p>
          <a:p>
            <a:pPr marL="0" indent="0">
              <a:buSzTx/>
              <a:buNone/>
              <a:defRPr>
                <a:solidFill>
                  <a:srgbClr val="994D00"/>
                </a:solidFill>
              </a:defRPr>
            </a:pPr>
            <a:r>
              <a:t>Then the value of     is calculated as follows:</a:t>
            </a:r>
          </a:p>
        </p:txBody>
      </p:sp>
      <p:grpSp>
        <p:nvGrpSpPr>
          <p:cNvPr id="692" name="Group"/>
          <p:cNvGrpSpPr/>
          <p:nvPr/>
        </p:nvGrpSpPr>
        <p:grpSpPr>
          <a:xfrm>
            <a:off x="2109787" y="2800350"/>
            <a:ext cx="4371976" cy="3481718"/>
            <a:chOff x="0" y="0"/>
            <a:chExt cx="4371975" cy="3481717"/>
          </a:xfrm>
        </p:grpSpPr>
        <p:grpSp>
          <p:nvGrpSpPr>
            <p:cNvPr id="656" name="Group"/>
            <p:cNvGrpSpPr/>
            <p:nvPr/>
          </p:nvGrpSpPr>
          <p:grpSpPr>
            <a:xfrm>
              <a:off x="0" y="0"/>
              <a:ext cx="4371975" cy="633997"/>
              <a:chOff x="0" y="0"/>
              <a:chExt cx="4371974" cy="633996"/>
            </a:xfrm>
          </p:grpSpPr>
          <p:sp>
            <p:nvSpPr>
              <p:cNvPr id="641" name="Text"/>
              <p:cNvSpPr txBox="1"/>
              <p:nvPr/>
            </p:nvSpPr>
            <p:spPr>
              <a:xfrm>
                <a:off x="174625" y="28065"/>
                <a:ext cx="1270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 </a:t>
                </a:r>
              </a:p>
            </p:txBody>
          </p:sp>
          <p:sp>
            <p:nvSpPr>
              <p:cNvPr id="642" name="15"/>
              <p:cNvSpPr txBox="1"/>
              <p:nvPr/>
            </p:nvSpPr>
            <p:spPr>
              <a:xfrm>
                <a:off x="50800" y="0"/>
                <a:ext cx="3048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15</a:t>
                </a:r>
              </a:p>
            </p:txBody>
          </p:sp>
          <p:sp>
            <p:nvSpPr>
              <p:cNvPr id="643" name="X"/>
              <p:cNvSpPr txBox="1"/>
              <p:nvPr/>
            </p:nvSpPr>
            <p:spPr>
              <a:xfrm>
                <a:off x="404908" y="0"/>
                <a:ext cx="223646"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X</a:t>
                </a:r>
              </a:p>
            </p:txBody>
          </p:sp>
          <p:sp>
            <p:nvSpPr>
              <p:cNvPr id="644" name="15"/>
              <p:cNvSpPr txBox="1"/>
              <p:nvPr/>
            </p:nvSpPr>
            <p:spPr>
              <a:xfrm>
                <a:off x="674687" y="0"/>
                <a:ext cx="3048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15</a:t>
                </a:r>
              </a:p>
            </p:txBody>
          </p:sp>
          <p:sp>
            <p:nvSpPr>
              <p:cNvPr id="645" name="30"/>
              <p:cNvSpPr txBox="1"/>
              <p:nvPr/>
            </p:nvSpPr>
            <p:spPr>
              <a:xfrm>
                <a:off x="361950" y="316204"/>
                <a:ext cx="304801"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30</a:t>
                </a:r>
              </a:p>
            </p:txBody>
          </p:sp>
          <p:sp>
            <p:nvSpPr>
              <p:cNvPr id="646" name="Line"/>
              <p:cNvSpPr/>
              <p:nvPr/>
            </p:nvSpPr>
            <p:spPr>
              <a:xfrm>
                <a:off x="-1" y="344270"/>
                <a:ext cx="912814" cy="1872"/>
              </a:xfrm>
              <a:prstGeom prst="line">
                <a:avLst/>
              </a:prstGeom>
              <a:noFill/>
              <a:ln w="23813" cap="flat">
                <a:solidFill>
                  <a:srgbClr val="CC0000"/>
                </a:solidFill>
                <a:prstDash val="solid"/>
                <a:round/>
              </a:ln>
              <a:effectLst/>
            </p:spPr>
            <p:txBody>
              <a:bodyPr wrap="square" lIns="45719" tIns="45719" rIns="45719" bIns="45719" numCol="1" anchor="t">
                <a:noAutofit/>
              </a:bodyPr>
              <a:lstStyle/>
              <a:p>
                <a:endParaRPr/>
              </a:p>
            </p:txBody>
          </p:sp>
          <p:sp>
            <p:nvSpPr>
              <p:cNvPr id="647" name="="/>
              <p:cNvSpPr txBox="1"/>
              <p:nvPr/>
            </p:nvSpPr>
            <p:spPr>
              <a:xfrm>
                <a:off x="1089207" y="144069"/>
                <a:ext cx="177436"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a:t>
                </a:r>
              </a:p>
            </p:txBody>
          </p:sp>
          <p:sp>
            <p:nvSpPr>
              <p:cNvPr id="648" name="7.50"/>
              <p:cNvSpPr txBox="1"/>
              <p:nvPr/>
            </p:nvSpPr>
            <p:spPr>
              <a:xfrm>
                <a:off x="1300162" y="144069"/>
                <a:ext cx="523876"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7.50</a:t>
                </a:r>
              </a:p>
            </p:txBody>
          </p:sp>
          <p:sp>
            <p:nvSpPr>
              <p:cNvPr id="649" name="15"/>
              <p:cNvSpPr txBox="1"/>
              <p:nvPr/>
            </p:nvSpPr>
            <p:spPr>
              <a:xfrm>
                <a:off x="2598737" y="0"/>
                <a:ext cx="3048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15</a:t>
                </a:r>
              </a:p>
            </p:txBody>
          </p:sp>
          <p:sp>
            <p:nvSpPr>
              <p:cNvPr id="650" name="X"/>
              <p:cNvSpPr txBox="1"/>
              <p:nvPr/>
            </p:nvSpPr>
            <p:spPr>
              <a:xfrm>
                <a:off x="2952846" y="0"/>
                <a:ext cx="223646"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X</a:t>
                </a:r>
              </a:p>
            </p:txBody>
          </p:sp>
          <p:sp>
            <p:nvSpPr>
              <p:cNvPr id="651" name="15"/>
              <p:cNvSpPr txBox="1"/>
              <p:nvPr/>
            </p:nvSpPr>
            <p:spPr>
              <a:xfrm>
                <a:off x="3248025" y="0"/>
                <a:ext cx="3048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15</a:t>
                </a:r>
              </a:p>
            </p:txBody>
          </p:sp>
          <p:sp>
            <p:nvSpPr>
              <p:cNvPr id="652" name="30"/>
              <p:cNvSpPr txBox="1"/>
              <p:nvPr/>
            </p:nvSpPr>
            <p:spPr>
              <a:xfrm>
                <a:off x="2911475" y="316204"/>
                <a:ext cx="304801"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30</a:t>
                </a:r>
              </a:p>
            </p:txBody>
          </p:sp>
          <p:sp>
            <p:nvSpPr>
              <p:cNvPr id="653" name="Line"/>
              <p:cNvSpPr/>
              <p:nvPr/>
            </p:nvSpPr>
            <p:spPr>
              <a:xfrm>
                <a:off x="2547937" y="344270"/>
                <a:ext cx="912814" cy="1872"/>
              </a:xfrm>
              <a:prstGeom prst="line">
                <a:avLst/>
              </a:prstGeom>
              <a:noFill/>
              <a:ln w="23813" cap="flat">
                <a:solidFill>
                  <a:srgbClr val="000000"/>
                </a:solidFill>
                <a:prstDash val="solid"/>
                <a:round/>
              </a:ln>
              <a:effectLst/>
            </p:spPr>
            <p:txBody>
              <a:bodyPr wrap="square" lIns="45719" tIns="45719" rIns="45719" bIns="45719" numCol="1" anchor="t">
                <a:noAutofit/>
              </a:bodyPr>
              <a:lstStyle/>
              <a:p>
                <a:endParaRPr/>
              </a:p>
            </p:txBody>
          </p:sp>
          <p:sp>
            <p:nvSpPr>
              <p:cNvPr id="654" name="="/>
              <p:cNvSpPr txBox="1"/>
              <p:nvPr/>
            </p:nvSpPr>
            <p:spPr>
              <a:xfrm>
                <a:off x="3637145" y="144069"/>
                <a:ext cx="177435"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a:t>
                </a:r>
              </a:p>
            </p:txBody>
          </p:sp>
          <p:sp>
            <p:nvSpPr>
              <p:cNvPr id="655" name="7.50"/>
              <p:cNvSpPr txBox="1"/>
              <p:nvPr/>
            </p:nvSpPr>
            <p:spPr>
              <a:xfrm>
                <a:off x="3848099" y="144069"/>
                <a:ext cx="523876"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7.50</a:t>
                </a:r>
              </a:p>
            </p:txBody>
          </p:sp>
        </p:grpSp>
        <p:grpSp>
          <p:nvGrpSpPr>
            <p:cNvPr id="672" name="Group"/>
            <p:cNvGrpSpPr/>
            <p:nvPr/>
          </p:nvGrpSpPr>
          <p:grpSpPr>
            <a:xfrm>
              <a:off x="73024" y="1100168"/>
              <a:ext cx="4221164" cy="625181"/>
              <a:chOff x="0" y="0"/>
              <a:chExt cx="4221162" cy="625180"/>
            </a:xfrm>
          </p:grpSpPr>
          <p:sp>
            <p:nvSpPr>
              <p:cNvPr id="657" name="Text"/>
              <p:cNvSpPr txBox="1"/>
              <p:nvPr/>
            </p:nvSpPr>
            <p:spPr>
              <a:xfrm>
                <a:off x="166687" y="28065"/>
                <a:ext cx="127001"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 </a:t>
                </a:r>
              </a:p>
            </p:txBody>
          </p:sp>
          <p:sp>
            <p:nvSpPr>
              <p:cNvPr id="658" name="15"/>
              <p:cNvSpPr txBox="1"/>
              <p:nvPr/>
            </p:nvSpPr>
            <p:spPr>
              <a:xfrm>
                <a:off x="50800" y="0"/>
                <a:ext cx="292101"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15</a:t>
                </a:r>
              </a:p>
            </p:txBody>
          </p:sp>
          <p:sp>
            <p:nvSpPr>
              <p:cNvPr id="659" name="X"/>
              <p:cNvSpPr txBox="1"/>
              <p:nvPr/>
            </p:nvSpPr>
            <p:spPr>
              <a:xfrm>
                <a:off x="390444" y="0"/>
                <a:ext cx="214475"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X</a:t>
                </a:r>
              </a:p>
            </p:txBody>
          </p:sp>
          <p:sp>
            <p:nvSpPr>
              <p:cNvPr id="660" name="15"/>
              <p:cNvSpPr txBox="1"/>
              <p:nvPr/>
            </p:nvSpPr>
            <p:spPr>
              <a:xfrm>
                <a:off x="654050" y="0"/>
                <a:ext cx="292101"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15</a:t>
                </a:r>
              </a:p>
            </p:txBody>
          </p:sp>
          <p:sp>
            <p:nvSpPr>
              <p:cNvPr id="661" name="30"/>
              <p:cNvSpPr txBox="1"/>
              <p:nvPr/>
            </p:nvSpPr>
            <p:spPr>
              <a:xfrm>
                <a:off x="352425" y="306849"/>
                <a:ext cx="292101"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30</a:t>
                </a:r>
              </a:p>
            </p:txBody>
          </p:sp>
          <p:sp>
            <p:nvSpPr>
              <p:cNvPr id="662" name="Line"/>
              <p:cNvSpPr/>
              <p:nvPr/>
            </p:nvSpPr>
            <p:spPr>
              <a:xfrm>
                <a:off x="0" y="333044"/>
                <a:ext cx="882650" cy="1872"/>
              </a:xfrm>
              <a:prstGeom prst="line">
                <a:avLst/>
              </a:prstGeom>
              <a:noFill/>
              <a:ln w="23813" cap="flat">
                <a:solidFill>
                  <a:srgbClr val="CC0000"/>
                </a:solidFill>
                <a:prstDash val="solid"/>
                <a:round/>
              </a:ln>
              <a:effectLst/>
            </p:spPr>
            <p:txBody>
              <a:bodyPr wrap="square" lIns="45719" tIns="45719" rIns="45719" bIns="45719" numCol="1" anchor="t">
                <a:noAutofit/>
              </a:bodyPr>
              <a:lstStyle/>
              <a:p>
                <a:endParaRPr/>
              </a:p>
            </p:txBody>
          </p:sp>
          <p:sp>
            <p:nvSpPr>
              <p:cNvPr id="663" name="="/>
              <p:cNvSpPr txBox="1"/>
              <p:nvPr/>
            </p:nvSpPr>
            <p:spPr>
              <a:xfrm>
                <a:off x="1052307" y="140327"/>
                <a:ext cx="170273"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a:t>
                </a:r>
              </a:p>
            </p:txBody>
          </p:sp>
          <p:sp>
            <p:nvSpPr>
              <p:cNvPr id="664" name="7.50"/>
              <p:cNvSpPr txBox="1"/>
              <p:nvPr/>
            </p:nvSpPr>
            <p:spPr>
              <a:xfrm>
                <a:off x="1257299" y="140327"/>
                <a:ext cx="501651"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7.50</a:t>
                </a:r>
              </a:p>
            </p:txBody>
          </p:sp>
          <p:sp>
            <p:nvSpPr>
              <p:cNvPr id="665" name="15"/>
              <p:cNvSpPr txBox="1"/>
              <p:nvPr/>
            </p:nvSpPr>
            <p:spPr>
              <a:xfrm>
                <a:off x="2511425" y="0"/>
                <a:ext cx="292101"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15</a:t>
                </a:r>
              </a:p>
            </p:txBody>
          </p:sp>
          <p:sp>
            <p:nvSpPr>
              <p:cNvPr id="666" name="X"/>
              <p:cNvSpPr txBox="1"/>
              <p:nvPr/>
            </p:nvSpPr>
            <p:spPr>
              <a:xfrm>
                <a:off x="2852656" y="0"/>
                <a:ext cx="214475"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X</a:t>
                </a:r>
              </a:p>
            </p:txBody>
          </p:sp>
          <p:sp>
            <p:nvSpPr>
              <p:cNvPr id="667" name="15"/>
              <p:cNvSpPr txBox="1"/>
              <p:nvPr/>
            </p:nvSpPr>
            <p:spPr>
              <a:xfrm>
                <a:off x="3138487" y="0"/>
                <a:ext cx="292101"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15</a:t>
                </a:r>
              </a:p>
            </p:txBody>
          </p:sp>
          <p:sp>
            <p:nvSpPr>
              <p:cNvPr id="668" name="30"/>
              <p:cNvSpPr txBox="1"/>
              <p:nvPr/>
            </p:nvSpPr>
            <p:spPr>
              <a:xfrm>
                <a:off x="2814637" y="306849"/>
                <a:ext cx="292101"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30</a:t>
                </a:r>
              </a:p>
            </p:txBody>
          </p:sp>
          <p:sp>
            <p:nvSpPr>
              <p:cNvPr id="669" name="Line"/>
              <p:cNvSpPr/>
              <p:nvPr/>
            </p:nvSpPr>
            <p:spPr>
              <a:xfrm>
                <a:off x="2460625" y="333044"/>
                <a:ext cx="882650" cy="1872"/>
              </a:xfrm>
              <a:prstGeom prst="line">
                <a:avLst/>
              </a:prstGeom>
              <a:noFill/>
              <a:ln w="23813" cap="flat">
                <a:solidFill>
                  <a:srgbClr val="CC0000"/>
                </a:solidFill>
                <a:prstDash val="solid"/>
                <a:round/>
              </a:ln>
              <a:effectLst/>
            </p:spPr>
            <p:txBody>
              <a:bodyPr wrap="square" lIns="45719" tIns="45719" rIns="45719" bIns="45719" numCol="1" anchor="t">
                <a:noAutofit/>
              </a:bodyPr>
              <a:lstStyle/>
              <a:p>
                <a:endParaRPr/>
              </a:p>
            </p:txBody>
          </p:sp>
          <p:sp>
            <p:nvSpPr>
              <p:cNvPr id="670" name="="/>
              <p:cNvSpPr txBox="1"/>
              <p:nvPr/>
            </p:nvSpPr>
            <p:spPr>
              <a:xfrm>
                <a:off x="3514520" y="140327"/>
                <a:ext cx="170273"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a:t>
                </a:r>
              </a:p>
            </p:txBody>
          </p:sp>
          <p:sp>
            <p:nvSpPr>
              <p:cNvPr id="671" name="7.50"/>
              <p:cNvSpPr txBox="1"/>
              <p:nvPr/>
            </p:nvSpPr>
            <p:spPr>
              <a:xfrm>
                <a:off x="3719512" y="140327"/>
                <a:ext cx="501651"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200" b="0">
                    <a:solidFill>
                      <a:srgbClr val="CC0000"/>
                    </a:solidFill>
                    <a:latin typeface="+mn-lt"/>
                    <a:ea typeface="+mn-ea"/>
                    <a:cs typeface="+mn-cs"/>
                    <a:sym typeface="Times New Roman"/>
                  </a:defRPr>
                </a:lvl1pPr>
              </a:lstStyle>
              <a:p>
                <a:r>
                  <a:t>7.50</a:t>
                </a:r>
              </a:p>
            </p:txBody>
          </p:sp>
        </p:grpSp>
        <p:grpSp>
          <p:nvGrpSpPr>
            <p:cNvPr id="688" name="Group"/>
            <p:cNvGrpSpPr/>
            <p:nvPr/>
          </p:nvGrpSpPr>
          <p:grpSpPr>
            <a:xfrm>
              <a:off x="136537" y="2634416"/>
              <a:ext cx="1881176" cy="847302"/>
              <a:chOff x="0" y="0"/>
              <a:chExt cx="1881175" cy="847301"/>
            </a:xfrm>
          </p:grpSpPr>
          <p:sp>
            <p:nvSpPr>
              <p:cNvPr id="673" name="χ"/>
              <p:cNvSpPr txBox="1"/>
              <p:nvPr/>
            </p:nvSpPr>
            <p:spPr>
              <a:xfrm>
                <a:off x="0" y="138456"/>
                <a:ext cx="173013"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Symbol"/>
                    <a:ea typeface="Symbol"/>
                    <a:cs typeface="Symbol"/>
                    <a:sym typeface="Symbol"/>
                  </a:defRPr>
                </a:lvl1pPr>
              </a:lstStyle>
              <a:p>
                <a:r>
                  <a:t>c</a:t>
                </a:r>
              </a:p>
            </p:txBody>
          </p:sp>
          <p:sp>
            <p:nvSpPr>
              <p:cNvPr id="674" name="2"/>
              <p:cNvSpPr txBox="1"/>
              <p:nvPr/>
            </p:nvSpPr>
            <p:spPr>
              <a:xfrm>
                <a:off x="130162" y="170264"/>
                <a:ext cx="127001" cy="244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700" b="0">
                    <a:solidFill>
                      <a:srgbClr val="CC0000"/>
                    </a:solidFill>
                    <a:latin typeface="+mn-lt"/>
                    <a:ea typeface="+mn-ea"/>
                    <a:cs typeface="+mn-cs"/>
                    <a:sym typeface="Times New Roman"/>
                  </a:defRPr>
                </a:lvl1pPr>
              </a:lstStyle>
              <a:p>
                <a:r>
                  <a:t>2</a:t>
                </a:r>
              </a:p>
            </p:txBody>
          </p:sp>
          <p:sp>
            <p:nvSpPr>
              <p:cNvPr id="675" name="="/>
              <p:cNvSpPr txBox="1"/>
              <p:nvPr/>
            </p:nvSpPr>
            <p:spPr>
              <a:xfrm>
                <a:off x="317670" y="207684"/>
                <a:ext cx="177435"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a:solidFill>
                      <a:srgbClr val="CC0000"/>
                    </a:solidFill>
                    <a:latin typeface="+mn-lt"/>
                    <a:ea typeface="+mn-ea"/>
                    <a:cs typeface="+mn-cs"/>
                    <a:sym typeface="Times New Roman"/>
                  </a:defRPr>
                </a:lvl1pPr>
              </a:lstStyle>
              <a:p>
                <a:r>
                  <a:t>=</a:t>
                </a:r>
              </a:p>
            </p:txBody>
          </p:sp>
          <p:sp>
            <p:nvSpPr>
              <p:cNvPr id="676" name="Line"/>
              <p:cNvSpPr/>
              <p:nvPr/>
            </p:nvSpPr>
            <p:spPr>
              <a:xfrm>
                <a:off x="900100" y="493953"/>
                <a:ext cx="920751" cy="1872"/>
              </a:xfrm>
              <a:prstGeom prst="line">
                <a:avLst/>
              </a:prstGeom>
              <a:noFill/>
              <a:ln w="22225" cap="flat">
                <a:solidFill>
                  <a:srgbClr val="CC0000"/>
                </a:solidFill>
                <a:prstDash val="solid"/>
                <a:round/>
              </a:ln>
              <a:effectLst/>
            </p:spPr>
            <p:txBody>
              <a:bodyPr wrap="square" lIns="45719" tIns="45719" rIns="45719" bIns="45719" numCol="1" anchor="t">
                <a:noAutofit/>
              </a:bodyPr>
              <a:lstStyle/>
              <a:p>
                <a:endParaRPr/>
              </a:p>
            </p:txBody>
          </p:sp>
          <p:sp>
            <p:nvSpPr>
              <p:cNvPr id="677" name="("/>
              <p:cNvSpPr txBox="1"/>
              <p:nvPr/>
            </p:nvSpPr>
            <p:spPr>
              <a:xfrm>
                <a:off x="954868" y="1871"/>
                <a:ext cx="1270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i="1">
                    <a:solidFill>
                      <a:srgbClr val="CC0000"/>
                    </a:solidFill>
                    <a:latin typeface="+mn-lt"/>
                    <a:ea typeface="+mn-ea"/>
                    <a:cs typeface="+mn-cs"/>
                    <a:sym typeface="Times New Roman"/>
                  </a:defRPr>
                </a:lvl1pPr>
              </a:lstStyle>
              <a:p>
                <a:r>
                  <a:t>(</a:t>
                </a:r>
              </a:p>
            </p:txBody>
          </p:sp>
          <p:sp>
            <p:nvSpPr>
              <p:cNvPr id="678" name="f"/>
              <p:cNvSpPr txBox="1"/>
              <p:nvPr/>
            </p:nvSpPr>
            <p:spPr>
              <a:xfrm>
                <a:off x="1045356" y="1871"/>
                <a:ext cx="1270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i="1">
                    <a:solidFill>
                      <a:srgbClr val="CC0000"/>
                    </a:solidFill>
                    <a:latin typeface="+mn-lt"/>
                    <a:ea typeface="+mn-ea"/>
                    <a:cs typeface="+mn-cs"/>
                    <a:sym typeface="Times New Roman"/>
                  </a:defRPr>
                </a:lvl1pPr>
              </a:lstStyle>
              <a:p>
                <a:r>
                  <a:t>f</a:t>
                </a:r>
              </a:p>
            </p:txBody>
          </p:sp>
          <p:sp>
            <p:nvSpPr>
              <p:cNvPr id="679" name="o"/>
              <p:cNvSpPr txBox="1"/>
              <p:nvPr/>
            </p:nvSpPr>
            <p:spPr>
              <a:xfrm>
                <a:off x="1131875" y="183361"/>
                <a:ext cx="127001" cy="244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700" b="0" i="1">
                    <a:solidFill>
                      <a:srgbClr val="CC0000"/>
                    </a:solidFill>
                    <a:latin typeface="+mn-lt"/>
                    <a:ea typeface="+mn-ea"/>
                    <a:cs typeface="+mn-cs"/>
                    <a:sym typeface="Times New Roman"/>
                  </a:defRPr>
                </a:lvl1pPr>
              </a:lstStyle>
              <a:p>
                <a:r>
                  <a:t>o</a:t>
                </a:r>
              </a:p>
            </p:txBody>
          </p:sp>
          <p:sp>
            <p:nvSpPr>
              <p:cNvPr id="680" name="-"/>
              <p:cNvSpPr txBox="1"/>
              <p:nvPr/>
            </p:nvSpPr>
            <p:spPr>
              <a:xfrm>
                <a:off x="1313643" y="1871"/>
                <a:ext cx="1270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i="1">
                    <a:solidFill>
                      <a:srgbClr val="CC0000"/>
                    </a:solidFill>
                    <a:latin typeface="+mn-lt"/>
                    <a:ea typeface="+mn-ea"/>
                    <a:cs typeface="+mn-cs"/>
                    <a:sym typeface="Times New Roman"/>
                  </a:defRPr>
                </a:lvl1pPr>
              </a:lstStyle>
              <a:p>
                <a:r>
                  <a:t>-</a:t>
                </a:r>
              </a:p>
            </p:txBody>
          </p:sp>
          <p:sp>
            <p:nvSpPr>
              <p:cNvPr id="681" name="f"/>
              <p:cNvSpPr txBox="1"/>
              <p:nvPr/>
            </p:nvSpPr>
            <p:spPr>
              <a:xfrm>
                <a:off x="1475568" y="1871"/>
                <a:ext cx="1270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i="1">
                    <a:solidFill>
                      <a:srgbClr val="CC0000"/>
                    </a:solidFill>
                    <a:latin typeface="+mn-lt"/>
                    <a:ea typeface="+mn-ea"/>
                    <a:cs typeface="+mn-cs"/>
                    <a:sym typeface="Times New Roman"/>
                  </a:defRPr>
                </a:lvl1pPr>
              </a:lstStyle>
              <a:p>
                <a:r>
                  <a:t>f</a:t>
                </a:r>
              </a:p>
            </p:txBody>
          </p:sp>
          <p:sp>
            <p:nvSpPr>
              <p:cNvPr id="682" name="e"/>
              <p:cNvSpPr txBox="1"/>
              <p:nvPr/>
            </p:nvSpPr>
            <p:spPr>
              <a:xfrm>
                <a:off x="1555737" y="183361"/>
                <a:ext cx="127001" cy="244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700" b="0" i="1">
                    <a:solidFill>
                      <a:srgbClr val="CC0000"/>
                    </a:solidFill>
                    <a:latin typeface="+mn-lt"/>
                    <a:ea typeface="+mn-ea"/>
                    <a:cs typeface="+mn-cs"/>
                    <a:sym typeface="Times New Roman"/>
                  </a:defRPr>
                </a:lvl1pPr>
              </a:lstStyle>
              <a:p>
                <a:r>
                  <a:t>e</a:t>
                </a:r>
              </a:p>
            </p:txBody>
          </p:sp>
          <p:sp>
            <p:nvSpPr>
              <p:cNvPr id="683" name=")"/>
              <p:cNvSpPr txBox="1"/>
              <p:nvPr/>
            </p:nvSpPr>
            <p:spPr>
              <a:xfrm>
                <a:off x="1648606" y="1871"/>
                <a:ext cx="127001" cy="317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i="1">
                    <a:solidFill>
                      <a:srgbClr val="CC0000"/>
                    </a:solidFill>
                    <a:latin typeface="+mn-lt"/>
                    <a:ea typeface="+mn-ea"/>
                    <a:cs typeface="+mn-cs"/>
                    <a:sym typeface="Times New Roman"/>
                  </a:defRPr>
                </a:lvl1pPr>
              </a:lstStyle>
              <a:p>
                <a:r>
                  <a:t>)</a:t>
                </a:r>
              </a:p>
            </p:txBody>
          </p:sp>
          <p:sp>
            <p:nvSpPr>
              <p:cNvPr id="684" name="2"/>
              <p:cNvSpPr txBox="1"/>
              <p:nvPr/>
            </p:nvSpPr>
            <p:spPr>
              <a:xfrm>
                <a:off x="1754175" y="18710"/>
                <a:ext cx="127001" cy="244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700" b="0" i="1">
                    <a:solidFill>
                      <a:srgbClr val="CC0000"/>
                    </a:solidFill>
                    <a:latin typeface="+mn-lt"/>
                    <a:ea typeface="+mn-ea"/>
                    <a:cs typeface="+mn-cs"/>
                    <a:sym typeface="Times New Roman"/>
                  </a:defRPr>
                </a:lvl1pPr>
              </a:lstStyle>
              <a:p>
                <a:r>
                  <a:t>2</a:t>
                </a:r>
              </a:p>
            </p:txBody>
          </p:sp>
          <p:sp>
            <p:nvSpPr>
              <p:cNvPr id="685" name="f"/>
              <p:cNvSpPr txBox="1"/>
              <p:nvPr/>
            </p:nvSpPr>
            <p:spPr>
              <a:xfrm>
                <a:off x="1331106" y="419111"/>
                <a:ext cx="127001" cy="317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300" b="0" i="1">
                    <a:solidFill>
                      <a:srgbClr val="CC0000"/>
                    </a:solidFill>
                    <a:latin typeface="+mn-lt"/>
                    <a:ea typeface="+mn-ea"/>
                    <a:cs typeface="+mn-cs"/>
                    <a:sym typeface="Times New Roman"/>
                  </a:defRPr>
                </a:lvl1pPr>
              </a:lstStyle>
              <a:p>
                <a:r>
                  <a:t>f</a:t>
                </a:r>
              </a:p>
            </p:txBody>
          </p:sp>
          <p:sp>
            <p:nvSpPr>
              <p:cNvPr id="686" name="e"/>
              <p:cNvSpPr txBox="1"/>
              <p:nvPr/>
            </p:nvSpPr>
            <p:spPr>
              <a:xfrm>
                <a:off x="1412862" y="602473"/>
                <a:ext cx="127001" cy="244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700" b="0" i="1">
                    <a:solidFill>
                      <a:srgbClr val="CC0000"/>
                    </a:solidFill>
                    <a:latin typeface="+mn-lt"/>
                    <a:ea typeface="+mn-ea"/>
                    <a:cs typeface="+mn-cs"/>
                    <a:sym typeface="Times New Roman"/>
                  </a:defRPr>
                </a:lvl1pPr>
              </a:lstStyle>
              <a:p>
                <a:r>
                  <a:t>e</a:t>
                </a:r>
              </a:p>
            </p:txBody>
          </p:sp>
          <p:sp>
            <p:nvSpPr>
              <p:cNvPr id="687" name="Σ"/>
              <p:cNvSpPr txBox="1"/>
              <p:nvPr/>
            </p:nvSpPr>
            <p:spPr>
              <a:xfrm>
                <a:off x="615962" y="0"/>
                <a:ext cx="268239" cy="431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3400" b="0">
                    <a:solidFill>
                      <a:srgbClr val="CC0000"/>
                    </a:solidFill>
                    <a:latin typeface="Symbol"/>
                    <a:ea typeface="Symbol"/>
                    <a:cs typeface="Symbol"/>
                    <a:sym typeface="Symbol"/>
                  </a:defRPr>
                </a:lvl1pPr>
              </a:lstStyle>
              <a:p>
                <a:r>
                  <a:t>S</a:t>
                </a:r>
              </a:p>
            </p:txBody>
          </p:sp>
        </p:grpSp>
        <p:grpSp>
          <p:nvGrpSpPr>
            <p:cNvPr id="691" name="Group"/>
            <p:cNvGrpSpPr/>
            <p:nvPr/>
          </p:nvGrpSpPr>
          <p:grpSpPr>
            <a:xfrm>
              <a:off x="1911052" y="2082461"/>
              <a:ext cx="293986" cy="334737"/>
              <a:chOff x="0" y="0"/>
              <a:chExt cx="293985" cy="334736"/>
            </a:xfrm>
          </p:grpSpPr>
          <p:sp>
            <p:nvSpPr>
              <p:cNvPr id="689" name="χ"/>
              <p:cNvSpPr txBox="1"/>
              <p:nvPr/>
            </p:nvSpPr>
            <p:spPr>
              <a:xfrm>
                <a:off x="-1" y="29936"/>
                <a:ext cx="17998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400" b="0">
                    <a:solidFill>
                      <a:srgbClr val="CC0000"/>
                    </a:solidFill>
                    <a:latin typeface="Symbol"/>
                    <a:ea typeface="Symbol"/>
                    <a:cs typeface="Symbol"/>
                    <a:sym typeface="Symbol"/>
                  </a:defRPr>
                </a:lvl1pPr>
              </a:lstStyle>
              <a:p>
                <a:r>
                  <a:t>c</a:t>
                </a:r>
              </a:p>
            </p:txBody>
          </p:sp>
          <p:sp>
            <p:nvSpPr>
              <p:cNvPr id="690" name="2"/>
              <p:cNvSpPr txBox="1"/>
              <p:nvPr/>
            </p:nvSpPr>
            <p:spPr>
              <a:xfrm>
                <a:off x="166985" y="0"/>
                <a:ext cx="12700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latin typeface="Symbol"/>
                    <a:ea typeface="Symbol"/>
                    <a:cs typeface="Symbol"/>
                    <a:sym typeface="Symbol"/>
                  </a:defRPr>
                </a:lvl1pPr>
              </a:lstStyle>
              <a:p>
                <a:r>
                  <a:t>2</a:t>
                </a:r>
              </a:p>
            </p:txBody>
          </p:sp>
        </p:grpSp>
      </p:grpSp>
      <p:sp>
        <p:nvSpPr>
          <p:cNvPr id="693" name="o=observation…"/>
          <p:cNvSpPr txBox="1"/>
          <p:nvPr/>
        </p:nvSpPr>
        <p:spPr>
          <a:xfrm>
            <a:off x="5648325" y="5343525"/>
            <a:ext cx="2138363"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600"/>
              </a:spcBef>
              <a:defRPr sz="2000" b="0"/>
            </a:pPr>
            <a:r>
              <a:t>o=observation</a:t>
            </a:r>
          </a:p>
          <a:p>
            <a:pPr>
              <a:spcBef>
                <a:spcPts val="600"/>
              </a:spcBef>
              <a:defRPr sz="2000" b="0"/>
            </a:pPr>
            <a:r>
              <a:t>e=expected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39"/>
                                        </p:tgtEl>
                                        <p:attrNameLst>
                                          <p:attrName>style.visibility</p:attrName>
                                        </p:attrNameLst>
                                      </p:cBhvr>
                                      <p:to>
                                        <p:strVal val="visible"/>
                                      </p:to>
                                    </p:set>
                                    <p:anim calcmode="lin" valueType="num">
                                      <p:cBhvr>
                                        <p:cTn id="7" dur="500" fill="hold"/>
                                        <p:tgtEl>
                                          <p:spTgt spid="639"/>
                                        </p:tgtEl>
                                        <p:attrNameLst>
                                          <p:attrName>ppt_x</p:attrName>
                                        </p:attrNameLst>
                                      </p:cBhvr>
                                      <p:tavLst>
                                        <p:tav tm="0">
                                          <p:val>
                                            <p:strVal val="0-#ppt_w/2"/>
                                          </p:val>
                                        </p:tav>
                                        <p:tav tm="100000">
                                          <p:val>
                                            <p:strVal val="#ppt_x"/>
                                          </p:val>
                                        </p:tav>
                                      </p:tavLst>
                                    </p:anim>
                                    <p:anim calcmode="lin" valueType="num">
                                      <p:cBhvr>
                                        <p:cTn id="8" dur="500" fill="hold"/>
                                        <p:tgtEl>
                                          <p:spTgt spid="6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40"/>
                                        </p:tgtEl>
                                        <p:attrNameLst>
                                          <p:attrName>style.visibility</p:attrName>
                                        </p:attrNameLst>
                                      </p:cBhvr>
                                      <p:to>
                                        <p:strVal val="visible"/>
                                      </p:to>
                                    </p:set>
                                    <p:anim calcmode="lin" valueType="num">
                                      <p:cBhvr>
                                        <p:cTn id="12" dur="500" fill="hold"/>
                                        <p:tgtEl>
                                          <p:spTgt spid="640"/>
                                        </p:tgtEl>
                                        <p:attrNameLst>
                                          <p:attrName>ppt_x</p:attrName>
                                        </p:attrNameLst>
                                      </p:cBhvr>
                                      <p:tavLst>
                                        <p:tav tm="0">
                                          <p:val>
                                            <p:strVal val="0-#ppt_w/2"/>
                                          </p:val>
                                        </p:tav>
                                        <p:tav tm="100000">
                                          <p:val>
                                            <p:strVal val="#ppt_x"/>
                                          </p:val>
                                        </p:tav>
                                      </p:tavLst>
                                    </p:anim>
                                    <p:anim calcmode="lin" valueType="num">
                                      <p:cBhvr>
                                        <p:cTn id="13" dur="500" fill="hold"/>
                                        <p:tgtEl>
                                          <p:spTgt spid="6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692"/>
                                        </p:tgtEl>
                                        <p:attrNameLst>
                                          <p:attrName>style.visibility</p:attrName>
                                        </p:attrNameLst>
                                      </p:cBhvr>
                                      <p:to>
                                        <p:strVal val="visible"/>
                                      </p:to>
                                    </p:set>
                                    <p:anim calcmode="lin" valueType="num">
                                      <p:cBhvr>
                                        <p:cTn id="17" dur="500" fill="hold"/>
                                        <p:tgtEl>
                                          <p:spTgt spid="692"/>
                                        </p:tgtEl>
                                        <p:attrNameLst>
                                          <p:attrName>ppt_x</p:attrName>
                                        </p:attrNameLst>
                                      </p:cBhvr>
                                      <p:tavLst>
                                        <p:tav tm="0">
                                          <p:val>
                                            <p:strVal val="0-#ppt_w/2"/>
                                          </p:val>
                                        </p:tav>
                                        <p:tav tm="100000">
                                          <p:val>
                                            <p:strVal val="#ppt_x"/>
                                          </p:val>
                                        </p:tav>
                                      </p:tavLst>
                                    </p:anim>
                                    <p:anim calcmode="lin" valueType="num">
                                      <p:cBhvr>
                                        <p:cTn id="18" dur="500" fill="hold"/>
                                        <p:tgtEl>
                                          <p:spTgt spid="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advAuto="0"/>
      <p:bldP spid="640" grpId="0" animBg="1" advAuto="0"/>
      <p:bldP spid="692"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48</a:t>
            </a:fld>
            <a:endParaRPr/>
          </a:p>
        </p:txBody>
      </p:sp>
      <p:sp>
        <p:nvSpPr>
          <p:cNvPr id="696" name="Statistics Associated with  Cross-Tabulation Chi-Square"/>
          <p:cNvSpPr txBox="1">
            <a:spLocks noGrp="1"/>
          </p:cNvSpPr>
          <p:nvPr>
            <p:ph type="title" idx="4294967295"/>
          </p:nvPr>
        </p:nvSpPr>
        <p:spPr>
          <a:xfrm>
            <a:off x="727075" y="34925"/>
            <a:ext cx="6969125" cy="1295400"/>
          </a:xfrm>
          <a:prstGeom prst="rect">
            <a:avLst/>
          </a:prstGeom>
        </p:spPr>
        <p:txBody>
          <a:bodyPr anchor="t">
            <a:normAutofit/>
          </a:bodyPr>
          <a:lstStyle/>
          <a:p>
            <a:pPr>
              <a:defRPr b="1">
                <a:solidFill>
                  <a:srgbClr val="E57300"/>
                </a:solidFill>
              </a:defRPr>
            </a:pPr>
            <a:r>
              <a:t>Statistics Associated with </a:t>
            </a:r>
            <a:br/>
            <a:r>
              <a:t>Cross-Tabulation Chi-Square</a:t>
            </a:r>
          </a:p>
        </p:txBody>
      </p:sp>
      <p:sp>
        <p:nvSpPr>
          <p:cNvPr id="697" name="For the data in Table 15.3, the value of      is…"/>
          <p:cNvSpPr txBox="1">
            <a:spLocks noGrp="1"/>
          </p:cNvSpPr>
          <p:nvPr>
            <p:ph type="body" idx="4294967295"/>
          </p:nvPr>
        </p:nvSpPr>
        <p:spPr>
          <a:xfrm>
            <a:off x="392112" y="1582737"/>
            <a:ext cx="8534401" cy="4191001"/>
          </a:xfrm>
          <a:prstGeom prst="rect">
            <a:avLst/>
          </a:prstGeom>
        </p:spPr>
        <p:txBody>
          <a:bodyPr>
            <a:normAutofit/>
          </a:bodyPr>
          <a:lstStyle/>
          <a:p>
            <a:pPr>
              <a:buSzTx/>
              <a:buNone/>
              <a:defRPr>
                <a:solidFill>
                  <a:srgbClr val="994D00"/>
                </a:solidFill>
              </a:defRPr>
            </a:pPr>
            <a:r>
              <a:t>For the data in Table 15.3, the value of      is</a:t>
            </a:r>
          </a:p>
          <a:p>
            <a:pPr>
              <a:buSzTx/>
              <a:buNone/>
              <a:defRPr>
                <a:solidFill>
                  <a:srgbClr val="994D00"/>
                </a:solidFill>
              </a:defRPr>
            </a:pPr>
            <a:r>
              <a:t>calculated as: </a:t>
            </a:r>
          </a:p>
          <a:p>
            <a:pPr>
              <a:buSzTx/>
              <a:buNone/>
              <a:defRPr>
                <a:solidFill>
                  <a:srgbClr val="994D00"/>
                </a:solidFill>
              </a:defRPr>
            </a:pPr>
            <a:endParaRPr/>
          </a:p>
          <a:p>
            <a:pPr>
              <a:buSzTx/>
              <a:buNone/>
              <a:defRPr>
                <a:solidFill>
                  <a:srgbClr val="994D00"/>
                </a:solidFill>
              </a:defRPr>
            </a:pPr>
            <a:r>
              <a:t>	= </a:t>
            </a:r>
            <a:r>
              <a:rPr u="sng"/>
              <a:t>(5 -7.5)</a:t>
            </a:r>
            <a:r>
              <a:rPr baseline="30000"/>
              <a:t>2</a:t>
            </a:r>
            <a:r>
              <a:t> + </a:t>
            </a:r>
            <a:r>
              <a:rPr u="sng"/>
              <a:t>(10 - 7.5)</a:t>
            </a:r>
            <a:r>
              <a:rPr baseline="30000"/>
              <a:t>2</a:t>
            </a:r>
            <a:r>
              <a:t> + </a:t>
            </a:r>
            <a:r>
              <a:rPr u="sng"/>
              <a:t>(10 - 7.5)</a:t>
            </a:r>
            <a:r>
              <a:rPr baseline="30000"/>
              <a:t>2</a:t>
            </a:r>
            <a:r>
              <a:t> +  </a:t>
            </a:r>
            <a:r>
              <a:rPr u="sng"/>
              <a:t>(5 - 7.5)</a:t>
            </a:r>
            <a:r>
              <a:rPr baseline="30000"/>
              <a:t>2</a:t>
            </a:r>
          </a:p>
          <a:p>
            <a:pPr>
              <a:buSzTx/>
              <a:buNone/>
              <a:defRPr>
                <a:solidFill>
                  <a:srgbClr val="994D00"/>
                </a:solidFill>
              </a:defRPr>
            </a:pPr>
            <a:r>
              <a:t>	       7.5	            7.5	            7.5	                7.5</a:t>
            </a:r>
          </a:p>
          <a:p>
            <a:pPr>
              <a:buSzTx/>
              <a:buNone/>
              <a:defRPr>
                <a:solidFill>
                  <a:srgbClr val="994D00"/>
                </a:solidFill>
              </a:defRPr>
            </a:pPr>
            <a:r>
              <a:t>	</a:t>
            </a:r>
          </a:p>
          <a:p>
            <a:pPr>
              <a:buSzTx/>
              <a:buNone/>
              <a:defRPr>
                <a:solidFill>
                  <a:srgbClr val="994D00"/>
                </a:solidFill>
              </a:defRPr>
            </a:pPr>
            <a:r>
              <a:t>	=0.833 + 0.833 + 0.833+ 0.833</a:t>
            </a:r>
          </a:p>
          <a:p>
            <a:pPr>
              <a:buSzTx/>
              <a:buNone/>
              <a:defRPr>
                <a:solidFill>
                  <a:srgbClr val="994D00"/>
                </a:solidFill>
              </a:defRPr>
            </a:pPr>
            <a:r>
              <a:t>		</a:t>
            </a:r>
          </a:p>
          <a:p>
            <a:pPr>
              <a:buSzTx/>
              <a:buNone/>
              <a:defRPr>
                <a:solidFill>
                  <a:srgbClr val="994D00"/>
                </a:solidFill>
              </a:defRPr>
            </a:pPr>
            <a:r>
              <a:t>	= 3.333</a:t>
            </a:r>
          </a:p>
        </p:txBody>
      </p:sp>
      <p:grpSp>
        <p:nvGrpSpPr>
          <p:cNvPr id="700" name="Group"/>
          <p:cNvGrpSpPr/>
          <p:nvPr/>
        </p:nvGrpSpPr>
        <p:grpSpPr>
          <a:xfrm>
            <a:off x="6675139" y="1520825"/>
            <a:ext cx="293986" cy="344488"/>
            <a:chOff x="0" y="0"/>
            <a:chExt cx="293985" cy="344487"/>
          </a:xfrm>
        </p:grpSpPr>
        <p:sp>
          <p:nvSpPr>
            <p:cNvPr id="698" name="χ"/>
            <p:cNvSpPr txBox="1"/>
            <p:nvPr/>
          </p:nvSpPr>
          <p:spPr>
            <a:xfrm>
              <a:off x="-1" y="39687"/>
              <a:ext cx="17998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400" b="0">
                  <a:solidFill>
                    <a:srgbClr val="CC0000"/>
                  </a:solidFill>
                  <a:latin typeface="Symbol"/>
                  <a:ea typeface="Symbol"/>
                  <a:cs typeface="Symbol"/>
                  <a:sym typeface="Symbol"/>
                </a:defRPr>
              </a:lvl1pPr>
            </a:lstStyle>
            <a:p>
              <a:r>
                <a:t>c</a:t>
              </a:r>
            </a:p>
          </p:txBody>
        </p:sp>
        <p:sp>
          <p:nvSpPr>
            <p:cNvPr id="699" name="2"/>
            <p:cNvSpPr txBox="1"/>
            <p:nvPr/>
          </p:nvSpPr>
          <p:spPr>
            <a:xfrm>
              <a:off x="166985" y="0"/>
              <a:ext cx="12700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rgbClr val="CC0000"/>
                  </a:solidFill>
                  <a:latin typeface="Symbol"/>
                  <a:ea typeface="Symbol"/>
                  <a:cs typeface="Symbol"/>
                  <a:sym typeface="Symbol"/>
                </a:defRPr>
              </a:lvl1pPr>
            </a:lstStyle>
            <a:p>
              <a:r>
                <a:t>2</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96"/>
                                        </p:tgtEl>
                                        <p:attrNameLst>
                                          <p:attrName>style.visibility</p:attrName>
                                        </p:attrNameLst>
                                      </p:cBhvr>
                                      <p:to>
                                        <p:strVal val="visible"/>
                                      </p:to>
                                    </p:set>
                                    <p:anim calcmode="lin" valueType="num">
                                      <p:cBhvr>
                                        <p:cTn id="7" dur="500" fill="hold"/>
                                        <p:tgtEl>
                                          <p:spTgt spid="696"/>
                                        </p:tgtEl>
                                        <p:attrNameLst>
                                          <p:attrName>ppt_x</p:attrName>
                                        </p:attrNameLst>
                                      </p:cBhvr>
                                      <p:tavLst>
                                        <p:tav tm="0">
                                          <p:val>
                                            <p:strVal val="0-#ppt_w/2"/>
                                          </p:val>
                                        </p:tav>
                                        <p:tav tm="100000">
                                          <p:val>
                                            <p:strVal val="#ppt_x"/>
                                          </p:val>
                                        </p:tav>
                                      </p:tavLst>
                                    </p:anim>
                                    <p:anim calcmode="lin" valueType="num">
                                      <p:cBhvr>
                                        <p:cTn id="8" dur="500" fill="hold"/>
                                        <p:tgtEl>
                                          <p:spTgt spid="6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97"/>
                                        </p:tgtEl>
                                        <p:attrNameLst>
                                          <p:attrName>style.visibility</p:attrName>
                                        </p:attrNameLst>
                                      </p:cBhvr>
                                      <p:to>
                                        <p:strVal val="visible"/>
                                      </p:to>
                                    </p:set>
                                    <p:anim calcmode="lin" valueType="num">
                                      <p:cBhvr>
                                        <p:cTn id="12" dur="500" fill="hold"/>
                                        <p:tgtEl>
                                          <p:spTgt spid="697"/>
                                        </p:tgtEl>
                                        <p:attrNameLst>
                                          <p:attrName>ppt_x</p:attrName>
                                        </p:attrNameLst>
                                      </p:cBhvr>
                                      <p:tavLst>
                                        <p:tav tm="0">
                                          <p:val>
                                            <p:strVal val="0-#ppt_w/2"/>
                                          </p:val>
                                        </p:tav>
                                        <p:tav tm="100000">
                                          <p:val>
                                            <p:strVal val="#ppt_x"/>
                                          </p:val>
                                        </p:tav>
                                      </p:tavLst>
                                    </p:anim>
                                    <p:anim calcmode="lin" valueType="num">
                                      <p:cBhvr>
                                        <p:cTn id="13" dur="500" fill="hold"/>
                                        <p:tgtEl>
                                          <p:spTgt spid="69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00"/>
                                        </p:tgtEl>
                                        <p:attrNameLst>
                                          <p:attrName>style.visibility</p:attrName>
                                        </p:attrNameLst>
                                      </p:cBhvr>
                                      <p:to>
                                        <p:strVal val="visible"/>
                                      </p:to>
                                    </p:set>
                                    <p:anim calcmode="lin" valueType="num">
                                      <p:cBhvr>
                                        <p:cTn id="17" dur="500" fill="hold"/>
                                        <p:tgtEl>
                                          <p:spTgt spid="700"/>
                                        </p:tgtEl>
                                        <p:attrNameLst>
                                          <p:attrName>ppt_x</p:attrName>
                                        </p:attrNameLst>
                                      </p:cBhvr>
                                      <p:tavLst>
                                        <p:tav tm="0">
                                          <p:val>
                                            <p:strVal val="0-#ppt_w/2"/>
                                          </p:val>
                                        </p:tav>
                                        <p:tav tm="100000">
                                          <p:val>
                                            <p:strVal val="#ppt_x"/>
                                          </p:val>
                                        </p:tav>
                                      </p:tavLst>
                                    </p:anim>
                                    <p:anim calcmode="lin" valueType="num">
                                      <p:cBhvr>
                                        <p:cTn id="18" dur="500" fill="hold"/>
                                        <p:tgtEl>
                                          <p:spTgt spid="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0" animBg="1" advAuto="0"/>
      <p:bldP spid="697" grpId="0" animBg="1" advAuto="0"/>
      <p:bldP spid="700"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49</a:t>
            </a:fld>
            <a:endParaRPr/>
          </a:p>
        </p:txBody>
      </p:sp>
      <p:sp>
        <p:nvSpPr>
          <p:cNvPr id="703" name="Statistics Associated with  Cross-Tabulation Chi-Square"/>
          <p:cNvSpPr txBox="1">
            <a:spLocks noGrp="1"/>
          </p:cNvSpPr>
          <p:nvPr>
            <p:ph type="title" idx="4294967295"/>
          </p:nvPr>
        </p:nvSpPr>
        <p:spPr>
          <a:xfrm>
            <a:off x="460375" y="0"/>
            <a:ext cx="7246938" cy="990600"/>
          </a:xfrm>
          <a:prstGeom prst="rect">
            <a:avLst/>
          </a:prstGeom>
        </p:spPr>
        <p:txBody>
          <a:bodyPr anchor="t">
            <a:normAutofit/>
          </a:bodyPr>
          <a:lstStyle/>
          <a:p>
            <a:pPr>
              <a:defRPr b="1">
                <a:solidFill>
                  <a:srgbClr val="E57300"/>
                </a:solidFill>
              </a:defRPr>
            </a:pPr>
            <a:r>
              <a:t>Statistics Associated with </a:t>
            </a:r>
            <a:br/>
            <a:r>
              <a:t>Cross-Tabulation Chi-Square</a:t>
            </a:r>
          </a:p>
        </p:txBody>
      </p:sp>
      <p:sp>
        <p:nvSpPr>
          <p:cNvPr id="704" name="For the cross-tabulation given in Table 15.3, there are (2-1) x (2-1) = 1 degree of freedom.…"/>
          <p:cNvSpPr txBox="1">
            <a:spLocks noGrp="1"/>
          </p:cNvSpPr>
          <p:nvPr>
            <p:ph type="body" idx="4294967295"/>
          </p:nvPr>
        </p:nvSpPr>
        <p:spPr>
          <a:xfrm>
            <a:off x="300037" y="966787"/>
            <a:ext cx="8610601" cy="5275263"/>
          </a:xfrm>
          <a:prstGeom prst="rect">
            <a:avLst/>
          </a:prstGeom>
        </p:spPr>
        <p:txBody>
          <a:bodyPr>
            <a:normAutofit/>
          </a:bodyPr>
          <a:lstStyle/>
          <a:p>
            <a:pPr>
              <a:lnSpc>
                <a:spcPct val="90000"/>
              </a:lnSpc>
              <a:spcBef>
                <a:spcPts val="900"/>
              </a:spcBef>
              <a:buClr>
                <a:srgbClr val="CC0000"/>
              </a:buClr>
              <a:defRPr sz="2000">
                <a:solidFill>
                  <a:srgbClr val="994D00"/>
                </a:solidFill>
              </a:defRPr>
            </a:pPr>
            <a:r>
              <a:t>For the cross-tabulation given in Table 15.3, there are (2-1) x (2-1) = 1 degree of freedom.</a:t>
            </a:r>
          </a:p>
          <a:p>
            <a:pPr>
              <a:lnSpc>
                <a:spcPct val="90000"/>
              </a:lnSpc>
              <a:spcBef>
                <a:spcPts val="900"/>
              </a:spcBef>
              <a:buClr>
                <a:srgbClr val="CC0000"/>
              </a:buClr>
              <a:defRPr sz="2000">
                <a:solidFill>
                  <a:srgbClr val="994D00"/>
                </a:solidFill>
              </a:defRPr>
            </a:pPr>
            <a:r>
              <a:t>Table 3 in the Statistical Appendix contains upper-tail areas of the chi-square distribution for different degrees of freedom.  For 1 degree of freedom, the probability of exceeding a chi-square value of 3.841 is 0.05.  </a:t>
            </a:r>
          </a:p>
          <a:p>
            <a:pPr>
              <a:lnSpc>
                <a:spcPct val="90000"/>
              </a:lnSpc>
              <a:spcBef>
                <a:spcPts val="900"/>
              </a:spcBef>
              <a:buClr>
                <a:srgbClr val="CC0000"/>
              </a:buClr>
              <a:defRPr sz="2000">
                <a:solidFill>
                  <a:srgbClr val="994D00"/>
                </a:solidFill>
              </a:defRPr>
            </a:pPr>
            <a:r>
              <a:t>The calculated chi-square statistic had a value of 3.333.  </a:t>
            </a:r>
          </a:p>
          <a:p>
            <a:pPr>
              <a:lnSpc>
                <a:spcPct val="90000"/>
              </a:lnSpc>
              <a:spcBef>
                <a:spcPts val="900"/>
              </a:spcBef>
              <a:buClr>
                <a:srgbClr val="CC0000"/>
              </a:buClr>
              <a:defRPr sz="2000">
                <a:solidFill>
                  <a:srgbClr val="994D00"/>
                </a:solidFill>
              </a:defRPr>
            </a:pPr>
            <a:r>
              <a:t>Since this is less than the critical value of 3.841, the null hypothesis of no association can not be rejected indicating that </a:t>
            </a:r>
            <a:r>
              <a:rPr b="1"/>
              <a:t>the association is not statistically significant </a:t>
            </a:r>
            <a:r>
              <a:t>at the 0.05 level.</a:t>
            </a:r>
          </a:p>
          <a:p>
            <a:pPr>
              <a:lnSpc>
                <a:spcPct val="90000"/>
              </a:lnSpc>
              <a:spcBef>
                <a:spcPts val="900"/>
              </a:spcBef>
              <a:buClr>
                <a:srgbClr val="CC0000"/>
              </a:buClr>
              <a:defRPr sz="2000">
                <a:solidFill>
                  <a:srgbClr val="994D00"/>
                </a:solidFill>
              </a:defRPr>
            </a:pPr>
            <a:r>
              <a:t>Another example: </a:t>
            </a:r>
            <a:r>
              <a:rPr u="sng">
                <a:solidFill>
                  <a:srgbClr val="0066CC"/>
                </a:solidFill>
                <a:uFill>
                  <a:solidFill>
                    <a:srgbClr val="0066CC"/>
                  </a:solidFill>
                </a:uFill>
                <a:hlinkClick r:id="rId2"/>
              </a:rPr>
              <a:t>http://www.youtube.com/watch?v=Ahs8jS5mJKk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500" fill="hold"/>
                                        <p:tgtEl>
                                          <p:spTgt spid="703"/>
                                        </p:tgtEl>
                                        <p:attrNameLst>
                                          <p:attrName>ppt_x</p:attrName>
                                        </p:attrNameLst>
                                      </p:cBhvr>
                                      <p:tavLst>
                                        <p:tav tm="0">
                                          <p:val>
                                            <p:strVal val="0-#ppt_w/2"/>
                                          </p:val>
                                        </p:tav>
                                        <p:tav tm="100000">
                                          <p:val>
                                            <p:strVal val="#ppt_x"/>
                                          </p:val>
                                        </p:tav>
                                      </p:tavLst>
                                    </p:anim>
                                    <p:anim calcmode="lin" valueType="num">
                                      <p:cBhvr>
                                        <p:cTn id="8" dur="500" fill="hold"/>
                                        <p:tgtEl>
                                          <p:spTgt spid="7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04"/>
                                        </p:tgtEl>
                                        <p:attrNameLst>
                                          <p:attrName>style.visibility</p:attrName>
                                        </p:attrNameLst>
                                      </p:cBhvr>
                                      <p:to>
                                        <p:strVal val="visible"/>
                                      </p:to>
                                    </p:set>
                                    <p:anim calcmode="lin" valueType="num">
                                      <p:cBhvr>
                                        <p:cTn id="12" dur="500" fill="hold"/>
                                        <p:tgtEl>
                                          <p:spTgt spid="704"/>
                                        </p:tgtEl>
                                        <p:attrNameLst>
                                          <p:attrName>ppt_x</p:attrName>
                                        </p:attrNameLst>
                                      </p:cBhvr>
                                      <p:tavLst>
                                        <p:tav tm="0">
                                          <p:val>
                                            <p:strVal val="0-#ppt_w/2"/>
                                          </p:val>
                                        </p:tav>
                                        <p:tav tm="100000">
                                          <p:val>
                                            <p:strVal val="#ppt_x"/>
                                          </p:val>
                                        </p:tav>
                                      </p:tavLst>
                                    </p:anim>
                                    <p:anim calcmode="lin" valueType="num">
                                      <p:cBhvr>
                                        <p:cTn id="13" dur="500" fill="hold"/>
                                        <p:tgtEl>
                                          <p:spTgt spid="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animBg="1" advAuto="0"/>
      <p:bldP spid="70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a:t>
            </a:fld>
            <a:endParaRPr/>
          </a:p>
        </p:txBody>
      </p:sp>
      <p:sp>
        <p:nvSpPr>
          <p:cNvPr id="58" name="1) Frequency of Familiarity with the Internet"/>
          <p:cNvSpPr txBox="1">
            <a:spLocks noGrp="1"/>
          </p:cNvSpPr>
          <p:nvPr>
            <p:ph type="title" idx="4294967295"/>
          </p:nvPr>
        </p:nvSpPr>
        <p:spPr>
          <a:xfrm>
            <a:off x="-1" y="58737"/>
            <a:ext cx="9144002" cy="838201"/>
          </a:xfrm>
          <a:prstGeom prst="rect">
            <a:avLst/>
          </a:prstGeom>
        </p:spPr>
        <p:txBody>
          <a:bodyPr anchor="t">
            <a:normAutofit/>
          </a:bodyPr>
          <a:lstStyle>
            <a:lvl1pPr>
              <a:defRPr b="1">
                <a:solidFill>
                  <a:srgbClr val="E57300"/>
                </a:solidFill>
              </a:defRPr>
            </a:lvl1pPr>
          </a:lstStyle>
          <a:p>
            <a:r>
              <a:t>1) Frequency of Familiarity with the Internet</a:t>
            </a:r>
          </a:p>
        </p:txBody>
      </p:sp>
      <p:grpSp>
        <p:nvGrpSpPr>
          <p:cNvPr id="63" name="Group"/>
          <p:cNvGrpSpPr/>
          <p:nvPr/>
        </p:nvGrpSpPr>
        <p:grpSpPr>
          <a:xfrm>
            <a:off x="328612" y="1330325"/>
            <a:ext cx="8542338" cy="4718050"/>
            <a:chOff x="0" y="0"/>
            <a:chExt cx="8542337" cy="4718050"/>
          </a:xfrm>
        </p:grpSpPr>
        <p:sp>
          <p:nvSpPr>
            <p:cNvPr id="59" name="Table 15.2"/>
            <p:cNvSpPr txBox="1"/>
            <p:nvPr/>
          </p:nvSpPr>
          <p:spPr>
            <a:xfrm>
              <a:off x="7937" y="0"/>
              <a:ext cx="1426295"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2000" b="0"/>
              </a:lvl1pPr>
            </a:lstStyle>
            <a:p>
              <a:r>
                <a:t>Table 15.2</a:t>
              </a:r>
            </a:p>
          </p:txBody>
        </p:sp>
        <p:sp>
          <p:nvSpPr>
            <p:cNvPr id="60" name="Rectangle"/>
            <p:cNvSpPr/>
            <p:nvPr/>
          </p:nvSpPr>
          <p:spPr>
            <a:xfrm>
              <a:off x="7937" y="600075"/>
              <a:ext cx="8534401" cy="4117975"/>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lgn="ctr">
                <a:defRPr sz="1800" b="0"/>
              </a:pPr>
              <a:endParaRPr/>
            </a:p>
          </p:txBody>
        </p:sp>
        <p:pic>
          <p:nvPicPr>
            <p:cNvPr id="61" name="image.pdf" descr="image.pdf"/>
            <p:cNvPicPr>
              <a:picLocks noChangeAspect="1"/>
            </p:cNvPicPr>
            <p:nvPr/>
          </p:nvPicPr>
          <p:blipFill>
            <a:blip r:embed="rId2">
              <a:extLst/>
            </a:blip>
            <a:stretch>
              <a:fillRect/>
            </a:stretch>
          </p:blipFill>
          <p:spPr>
            <a:xfrm>
              <a:off x="0" y="603250"/>
              <a:ext cx="8393113" cy="3975100"/>
            </a:xfrm>
            <a:prstGeom prst="rect">
              <a:avLst/>
            </a:prstGeom>
            <a:ln w="12700" cap="flat">
              <a:noFill/>
              <a:miter lim="400000"/>
            </a:ln>
            <a:effectLst/>
          </p:spPr>
        </p:pic>
        <p:sp>
          <p:nvSpPr>
            <p:cNvPr id="62" name="Line"/>
            <p:cNvSpPr/>
            <p:nvPr/>
          </p:nvSpPr>
          <p:spPr>
            <a:xfrm>
              <a:off x="7937" y="3575050"/>
              <a:ext cx="1828801"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0-#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3"/>
                                        </p:tgtEl>
                                        <p:attrNameLst>
                                          <p:attrName>style.visibility</p:attrName>
                                        </p:attrNameLst>
                                      </p:cBhvr>
                                      <p:to>
                                        <p:strVal val="visible"/>
                                      </p:to>
                                    </p:set>
                                    <p:anim calcmode="lin" valueType="num">
                                      <p:cBhvr>
                                        <p:cTn id="12" dur="500" fill="hold"/>
                                        <p:tgtEl>
                                          <p:spTgt spid="63"/>
                                        </p:tgtEl>
                                        <p:attrNameLst>
                                          <p:attrName>ppt_x</p:attrName>
                                        </p:attrNameLst>
                                      </p:cBhvr>
                                      <p:tavLst>
                                        <p:tav tm="0">
                                          <p:val>
                                            <p:strVal val="0-#ppt_w/2"/>
                                          </p:val>
                                        </p:tav>
                                        <p:tav tm="100000">
                                          <p:val>
                                            <p:strVal val="#ppt_x"/>
                                          </p:val>
                                        </p:tav>
                                      </p:tavLst>
                                    </p:anim>
                                    <p:anim calcmode="lin" valueType="num">
                                      <p:cBhvr>
                                        <p:cTn id="13"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dvAuto="0"/>
      <p:bldP spid="63"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50</a:t>
            </a:fld>
            <a:endParaRPr/>
          </a:p>
        </p:txBody>
      </p:sp>
      <p:sp>
        <p:nvSpPr>
          <p:cNvPr id="707" name="View in SPSS"/>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View in SPSS</a:t>
            </a:r>
          </a:p>
        </p:txBody>
      </p:sp>
      <p:pic>
        <p:nvPicPr>
          <p:cNvPr id="708" name="image.png" descr="image.png"/>
          <p:cNvPicPr>
            <a:picLocks noChangeAspect="1"/>
          </p:cNvPicPr>
          <p:nvPr/>
        </p:nvPicPr>
        <p:blipFill>
          <a:blip r:embed="rId2">
            <a:extLst/>
          </a:blip>
          <a:stretch>
            <a:fillRect/>
          </a:stretch>
        </p:blipFill>
        <p:spPr>
          <a:xfrm>
            <a:off x="3324225" y="979487"/>
            <a:ext cx="5667375" cy="5249863"/>
          </a:xfrm>
          <a:prstGeom prst="rect">
            <a:avLst/>
          </a:prstGeom>
          <a:ln w="12700">
            <a:miter lim="400000"/>
          </a:ln>
        </p:spPr>
      </p:pic>
      <p:sp>
        <p:nvSpPr>
          <p:cNvPr id="709" name="In SPSS:…"/>
          <p:cNvSpPr txBox="1">
            <a:spLocks noGrp="1"/>
          </p:cNvSpPr>
          <p:nvPr>
            <p:ph type="body" idx="4294967295"/>
          </p:nvPr>
        </p:nvSpPr>
        <p:spPr>
          <a:xfrm>
            <a:off x="352425" y="1600200"/>
            <a:ext cx="8229600" cy="4525963"/>
          </a:xfrm>
          <a:prstGeom prst="rect">
            <a:avLst/>
          </a:prstGeom>
        </p:spPr>
        <p:txBody>
          <a:bodyPr>
            <a:normAutofit/>
          </a:bodyPr>
          <a:lstStyle/>
          <a:p>
            <a:pPr marL="0" indent="0">
              <a:buSzTx/>
              <a:buNone/>
              <a:defRPr>
                <a:solidFill>
                  <a:srgbClr val="994D00"/>
                </a:solidFill>
              </a:defRPr>
            </a:pPr>
            <a:r>
              <a:t>In SPSS:</a:t>
            </a:r>
          </a:p>
          <a:p>
            <a:pPr marL="0" indent="0">
              <a:buSzTx/>
              <a:buNone/>
              <a:defRPr>
                <a:solidFill>
                  <a:srgbClr val="994D00"/>
                </a:solidFill>
              </a:defRPr>
            </a:pPr>
            <a:r>
              <a:t>Analyze </a:t>
            </a:r>
            <a:r>
              <a:rPr>
                <a:latin typeface="Wingdings"/>
                <a:ea typeface="Wingdings"/>
                <a:cs typeface="Wingdings"/>
                <a:sym typeface="Wingdings"/>
              </a:rPr>
              <a:t></a:t>
            </a:r>
          </a:p>
          <a:p>
            <a:pPr marL="0" indent="0">
              <a:buSzTx/>
              <a:buNone/>
              <a:defRPr>
                <a:solidFill>
                  <a:srgbClr val="994D00"/>
                </a:solidFill>
              </a:defRPr>
            </a:pPr>
            <a:r>
              <a:t>Descriptive Stats </a:t>
            </a:r>
            <a:r>
              <a:rPr>
                <a:latin typeface="Wingdings"/>
                <a:ea typeface="Wingdings"/>
                <a:cs typeface="Wingdings"/>
                <a:sym typeface="Wingdings"/>
              </a:rPr>
              <a:t></a:t>
            </a:r>
          </a:p>
          <a:p>
            <a:pPr marL="0" indent="0">
              <a:buSzTx/>
              <a:buNone/>
              <a:defRPr>
                <a:solidFill>
                  <a:srgbClr val="994D00"/>
                </a:solidFill>
              </a:defRPr>
            </a:pPr>
            <a:r>
              <a:t>Crosstabs</a:t>
            </a:r>
          </a:p>
          <a:p>
            <a:pPr marL="0" indent="0">
              <a:buSzTx/>
              <a:buNone/>
              <a:defRPr>
                <a:solidFill>
                  <a:srgbClr val="994D00"/>
                </a:solidFill>
              </a:defRPr>
            </a:pPr>
            <a:endParaRPr/>
          </a:p>
          <a:p>
            <a:pPr marL="0" indent="0">
              <a:buSzTx/>
              <a:buNone/>
              <a:defRPr>
                <a:solidFill>
                  <a:srgbClr val="994D00"/>
                </a:solidFill>
              </a:defRPr>
            </a:pPr>
            <a:r>
              <a:t>Make sure to click:</a:t>
            </a:r>
          </a:p>
          <a:p>
            <a:pPr marL="0" indent="0">
              <a:buSzTx/>
              <a:buNone/>
              <a:defRPr>
                <a:solidFill>
                  <a:srgbClr val="994D00"/>
                </a:solidFill>
              </a:defRPr>
            </a:pPr>
            <a:r>
              <a:t>Statistics </a:t>
            </a:r>
            <a:r>
              <a:rPr>
                <a:latin typeface="Wingdings"/>
                <a:ea typeface="Wingdings"/>
                <a:cs typeface="Wingdings"/>
                <a:sym typeface="Wingdings"/>
              </a:rPr>
              <a:t></a:t>
            </a:r>
          </a:p>
          <a:p>
            <a:pPr marL="0" indent="0">
              <a:buSzTx/>
              <a:buNone/>
              <a:defRPr>
                <a:solidFill>
                  <a:srgbClr val="994D00"/>
                </a:solidFill>
              </a:defRPr>
            </a:pPr>
            <a:r>
              <a:t>Chi-square</a:t>
            </a:r>
          </a:p>
        </p:txBody>
      </p:sp>
      <p:sp>
        <p:nvSpPr>
          <p:cNvPr id="710" name="Rectangle"/>
          <p:cNvSpPr/>
          <p:nvPr/>
        </p:nvSpPr>
        <p:spPr>
          <a:xfrm>
            <a:off x="4848225" y="4686300"/>
            <a:ext cx="723900" cy="228600"/>
          </a:xfrm>
          <a:prstGeom prst="rect">
            <a:avLst/>
          </a:prstGeom>
          <a:ln w="25400">
            <a:solidFill>
              <a:srgbClr val="BC6F23"/>
            </a:solidFill>
          </a:ln>
        </p:spPr>
        <p:txBody>
          <a:bodyPr lIns="45719" rIns="45719" anchor="ctr"/>
          <a:lstStyle/>
          <a:p>
            <a:pPr algn="ctr">
              <a:defRPr sz="1800" b="0">
                <a:solidFill>
                  <a:srgbClr val="FFFFFF"/>
                </a:solidFill>
              </a:defRPr>
            </a:pPr>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51</a:t>
            </a:fld>
            <a:endParaRPr/>
          </a:p>
        </p:txBody>
      </p:sp>
      <p:sp>
        <p:nvSpPr>
          <p:cNvPr id="713" name="4) Hypothesis Testing Related to Differences"/>
          <p:cNvSpPr txBox="1">
            <a:spLocks noGrp="1"/>
          </p:cNvSpPr>
          <p:nvPr>
            <p:ph type="title" idx="4294967295"/>
          </p:nvPr>
        </p:nvSpPr>
        <p:spPr>
          <a:xfrm>
            <a:off x="190500" y="228600"/>
            <a:ext cx="8743950" cy="669925"/>
          </a:xfrm>
          <a:prstGeom prst="rect">
            <a:avLst/>
          </a:prstGeom>
        </p:spPr>
        <p:txBody>
          <a:bodyPr anchor="t">
            <a:normAutofit/>
          </a:bodyPr>
          <a:lstStyle>
            <a:lvl1pPr>
              <a:defRPr b="1">
                <a:solidFill>
                  <a:srgbClr val="E57300"/>
                </a:solidFill>
              </a:defRPr>
            </a:lvl1pPr>
          </a:lstStyle>
          <a:p>
            <a:r>
              <a:t>4) Hypothesis Testing Related to Differences</a:t>
            </a:r>
          </a:p>
        </p:txBody>
      </p:sp>
      <p:sp>
        <p:nvSpPr>
          <p:cNvPr id="714" name="Parametric tests assume that the variables of interest are measured on at least an interval scale (see chapter 11).…"/>
          <p:cNvSpPr txBox="1">
            <a:spLocks noGrp="1"/>
          </p:cNvSpPr>
          <p:nvPr>
            <p:ph type="body" idx="4294967295"/>
          </p:nvPr>
        </p:nvSpPr>
        <p:spPr>
          <a:xfrm>
            <a:off x="247650" y="1060450"/>
            <a:ext cx="8620125" cy="4905375"/>
          </a:xfrm>
          <a:prstGeom prst="rect">
            <a:avLst/>
          </a:prstGeom>
        </p:spPr>
        <p:txBody>
          <a:bodyPr>
            <a:normAutofit/>
          </a:bodyPr>
          <a:lstStyle/>
          <a:p>
            <a:pPr>
              <a:spcBef>
                <a:spcPts val="0"/>
              </a:spcBef>
              <a:buClr>
                <a:srgbClr val="CC0000"/>
              </a:buClr>
              <a:defRPr sz="2200" b="1">
                <a:solidFill>
                  <a:srgbClr val="800080"/>
                </a:solidFill>
              </a:defRPr>
            </a:pPr>
            <a:r>
              <a:t>Parametric tests</a:t>
            </a:r>
            <a:r>
              <a:rPr b="0">
                <a:solidFill>
                  <a:srgbClr val="CC0000"/>
                </a:solidFill>
              </a:rPr>
              <a:t> </a:t>
            </a:r>
            <a:r>
              <a:rPr b="0">
                <a:solidFill>
                  <a:srgbClr val="994D00"/>
                </a:solidFill>
              </a:rPr>
              <a:t>assume that the variables of interest are measured on at least an interval scale </a:t>
            </a:r>
            <a:r>
              <a:rPr sz="1800" b="0">
                <a:solidFill>
                  <a:srgbClr val="994D00"/>
                </a:solidFill>
              </a:rPr>
              <a:t>(see chapter 11)</a:t>
            </a:r>
            <a:r>
              <a:rPr b="0">
                <a:solidFill>
                  <a:srgbClr val="994D00"/>
                </a:solidFill>
              </a:rPr>
              <a:t>. </a:t>
            </a:r>
            <a:endParaRPr>
              <a:solidFill>
                <a:srgbClr val="994D00"/>
              </a:solidFill>
            </a:endParaRPr>
          </a:p>
          <a:p>
            <a:pPr>
              <a:spcBef>
                <a:spcPts val="0"/>
              </a:spcBef>
              <a:buClr>
                <a:srgbClr val="CC0000"/>
              </a:buClr>
              <a:defRPr sz="2200">
                <a:solidFill>
                  <a:srgbClr val="994D00"/>
                </a:solidFill>
              </a:defRPr>
            </a:pPr>
            <a:endParaRPr>
              <a:solidFill>
                <a:srgbClr val="994D00"/>
              </a:solidFill>
            </a:endParaRPr>
          </a:p>
          <a:p>
            <a:pPr>
              <a:spcBef>
                <a:spcPts val="0"/>
              </a:spcBef>
              <a:buClr>
                <a:srgbClr val="CC0000"/>
              </a:buClr>
              <a:defRPr sz="2200">
                <a:solidFill>
                  <a:srgbClr val="994D00"/>
                </a:solidFill>
              </a:defRPr>
            </a:pPr>
            <a:endParaRPr>
              <a:solidFill>
                <a:srgbClr val="994D00"/>
              </a:solidFill>
            </a:endParaRPr>
          </a:p>
          <a:p>
            <a:pPr>
              <a:spcBef>
                <a:spcPts val="0"/>
              </a:spcBef>
              <a:buClr>
                <a:srgbClr val="CC0000"/>
              </a:buClr>
              <a:defRPr sz="2200">
                <a:solidFill>
                  <a:srgbClr val="994D00"/>
                </a:solidFill>
              </a:defRPr>
            </a:pPr>
            <a:endParaRPr>
              <a:solidFill>
                <a:srgbClr val="994D00"/>
              </a:solidFill>
            </a:endParaRPr>
          </a:p>
          <a:p>
            <a:pPr>
              <a:spcBef>
                <a:spcPts val="0"/>
              </a:spcBef>
              <a:buClr>
                <a:srgbClr val="CC0000"/>
              </a:buClr>
              <a:defRPr sz="2200">
                <a:solidFill>
                  <a:srgbClr val="994D00"/>
                </a:solidFill>
              </a:defRPr>
            </a:pPr>
            <a:endParaRPr>
              <a:solidFill>
                <a:srgbClr val="994D00"/>
              </a:solidFill>
            </a:endParaRPr>
          </a:p>
          <a:p>
            <a:pPr>
              <a:spcBef>
                <a:spcPts val="0"/>
              </a:spcBef>
              <a:buClr>
                <a:srgbClr val="CC0000"/>
              </a:buClr>
              <a:defRPr sz="2200">
                <a:solidFill>
                  <a:srgbClr val="994D00"/>
                </a:solidFill>
              </a:defRPr>
            </a:pPr>
            <a:endParaRPr>
              <a:solidFill>
                <a:srgbClr val="994D00"/>
              </a:solidFill>
            </a:endParaRPr>
          </a:p>
          <a:p>
            <a:pPr>
              <a:spcBef>
                <a:spcPts val="0"/>
              </a:spcBef>
              <a:buClr>
                <a:srgbClr val="CC0000"/>
              </a:buClr>
              <a:defRPr sz="2200" b="1">
                <a:solidFill>
                  <a:srgbClr val="800080"/>
                </a:solidFill>
              </a:defRPr>
            </a:pPr>
            <a:r>
              <a:t>Nonparametric tests</a:t>
            </a:r>
            <a:r>
              <a:rPr b="0">
                <a:solidFill>
                  <a:srgbClr val="CC0000"/>
                </a:solidFill>
              </a:rPr>
              <a:t> </a:t>
            </a:r>
            <a:r>
              <a:rPr b="0">
                <a:solidFill>
                  <a:srgbClr val="994D00"/>
                </a:solidFill>
              </a:rPr>
              <a:t>assume that the variables are measured on a nominal or ordinal scale </a:t>
            </a:r>
            <a:r>
              <a:rPr sz="1800" b="0">
                <a:solidFill>
                  <a:srgbClr val="994D00"/>
                </a:solidFill>
              </a:rPr>
              <a:t>(see chapter 11).  </a:t>
            </a:r>
          </a:p>
        </p:txBody>
      </p:sp>
      <p:pic>
        <p:nvPicPr>
          <p:cNvPr id="715" name="http://faculty.washington.edu/chudler/gif/hotscale.jpg" descr="http://faculty.washington.edu/chudler/gif/hotscale.jpg"/>
          <p:cNvPicPr>
            <a:picLocks noChangeAspect="1"/>
          </p:cNvPicPr>
          <p:nvPr/>
        </p:nvPicPr>
        <p:blipFill>
          <a:blip r:embed="rId2">
            <a:extLst/>
          </a:blip>
          <a:stretch>
            <a:fillRect/>
          </a:stretch>
        </p:blipFill>
        <p:spPr>
          <a:xfrm>
            <a:off x="4102100" y="4217987"/>
            <a:ext cx="2965450" cy="2044701"/>
          </a:xfrm>
          <a:prstGeom prst="rect">
            <a:avLst/>
          </a:prstGeom>
          <a:ln w="12700">
            <a:miter lim="400000"/>
          </a:ln>
        </p:spPr>
      </p:pic>
      <p:pic>
        <p:nvPicPr>
          <p:cNvPr id="716" name="image.png" descr="image.png"/>
          <p:cNvPicPr>
            <a:picLocks noChangeAspect="1"/>
          </p:cNvPicPr>
          <p:nvPr/>
        </p:nvPicPr>
        <p:blipFill>
          <a:blip r:embed="rId3">
            <a:extLst/>
          </a:blip>
          <a:stretch>
            <a:fillRect/>
          </a:stretch>
        </p:blipFill>
        <p:spPr>
          <a:xfrm>
            <a:off x="1314450" y="1828800"/>
            <a:ext cx="6324600" cy="15049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13"/>
                                        </p:tgtEl>
                                        <p:attrNameLst>
                                          <p:attrName>style.visibility</p:attrName>
                                        </p:attrNameLst>
                                      </p:cBhvr>
                                      <p:to>
                                        <p:strVal val="visible"/>
                                      </p:to>
                                    </p:set>
                                    <p:anim calcmode="lin" valueType="num">
                                      <p:cBhvr>
                                        <p:cTn id="7" dur="500" fill="hold"/>
                                        <p:tgtEl>
                                          <p:spTgt spid="713"/>
                                        </p:tgtEl>
                                        <p:attrNameLst>
                                          <p:attrName>ppt_x</p:attrName>
                                        </p:attrNameLst>
                                      </p:cBhvr>
                                      <p:tavLst>
                                        <p:tav tm="0">
                                          <p:val>
                                            <p:strVal val="0-#ppt_w/2"/>
                                          </p:val>
                                        </p:tav>
                                        <p:tav tm="100000">
                                          <p:val>
                                            <p:strVal val="#ppt_x"/>
                                          </p:val>
                                        </p:tav>
                                      </p:tavLst>
                                    </p:anim>
                                    <p:anim calcmode="lin" valueType="num">
                                      <p:cBhvr>
                                        <p:cTn id="8" dur="500" fill="hold"/>
                                        <p:tgtEl>
                                          <p:spTgt spid="7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14"/>
                                        </p:tgtEl>
                                        <p:attrNameLst>
                                          <p:attrName>style.visibility</p:attrName>
                                        </p:attrNameLst>
                                      </p:cBhvr>
                                      <p:to>
                                        <p:strVal val="visible"/>
                                      </p:to>
                                    </p:set>
                                    <p:anim calcmode="lin" valueType="num">
                                      <p:cBhvr>
                                        <p:cTn id="12" dur="500" fill="hold"/>
                                        <p:tgtEl>
                                          <p:spTgt spid="714"/>
                                        </p:tgtEl>
                                        <p:attrNameLst>
                                          <p:attrName>ppt_x</p:attrName>
                                        </p:attrNameLst>
                                      </p:cBhvr>
                                      <p:tavLst>
                                        <p:tav tm="0">
                                          <p:val>
                                            <p:strVal val="0-#ppt_w/2"/>
                                          </p:val>
                                        </p:tav>
                                        <p:tav tm="100000">
                                          <p:val>
                                            <p:strVal val="#ppt_x"/>
                                          </p:val>
                                        </p:tav>
                                      </p:tavLst>
                                    </p:anim>
                                    <p:anim calcmode="lin" valueType="num">
                                      <p:cBhvr>
                                        <p:cTn id="13" dur="500" fill="hold"/>
                                        <p:tgtEl>
                                          <p:spTgt spid="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 grpId="0" animBg="1" advAuto="0"/>
      <p:bldP spid="714"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52</a:t>
            </a:fld>
            <a:endParaRPr/>
          </a:p>
        </p:txBody>
      </p:sp>
      <p:sp>
        <p:nvSpPr>
          <p:cNvPr id="719" name="Parametric v. Non-parametric Scales"/>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Parametric v. Non-parametric Scales</a:t>
            </a:r>
          </a:p>
        </p:txBody>
      </p:sp>
      <p:sp>
        <p:nvSpPr>
          <p:cNvPr id="720" name="Non-parametric level scales:…"/>
          <p:cNvSpPr txBox="1">
            <a:spLocks noGrp="1"/>
          </p:cNvSpPr>
          <p:nvPr>
            <p:ph type="body" idx="4294967295"/>
          </p:nvPr>
        </p:nvSpPr>
        <p:spPr>
          <a:xfrm>
            <a:off x="457200" y="882650"/>
            <a:ext cx="8229600" cy="5022850"/>
          </a:xfrm>
          <a:prstGeom prst="rect">
            <a:avLst/>
          </a:prstGeom>
        </p:spPr>
        <p:txBody>
          <a:bodyPr>
            <a:normAutofit/>
          </a:bodyPr>
          <a:lstStyle/>
          <a:p>
            <a:pPr>
              <a:spcBef>
                <a:spcPts val="400"/>
              </a:spcBef>
              <a:buSzTx/>
              <a:buNone/>
              <a:defRPr sz="2000" b="1">
                <a:solidFill>
                  <a:srgbClr val="994D00"/>
                </a:solidFill>
              </a:defRPr>
            </a:pPr>
            <a:r>
              <a:t>Non-parametric level scales:</a:t>
            </a:r>
          </a:p>
          <a:p>
            <a:pPr marL="742950" lvl="1" indent="-285750">
              <a:spcBef>
                <a:spcPts val="0"/>
              </a:spcBef>
              <a:defRPr sz="2000" b="1">
                <a:solidFill>
                  <a:srgbClr val="800080"/>
                </a:solidFill>
              </a:defRPr>
            </a:pPr>
            <a:r>
              <a:t>Nominal level Scale</a:t>
            </a:r>
            <a:r>
              <a:rPr b="0">
                <a:solidFill>
                  <a:srgbClr val="994D00"/>
                </a:solidFill>
              </a:rPr>
              <a:t>: Any numbers used are mere </a:t>
            </a:r>
            <a:r>
              <a:rPr>
                <a:solidFill>
                  <a:srgbClr val="994D00"/>
                </a:solidFill>
              </a:rPr>
              <a:t>labels</a:t>
            </a:r>
            <a:r>
              <a:rPr b="0">
                <a:solidFill>
                  <a:srgbClr val="994D00"/>
                </a:solidFill>
              </a:rPr>
              <a:t>: they express no mathematical properties. </a:t>
            </a:r>
            <a:endParaRPr>
              <a:solidFill>
                <a:srgbClr val="994D00"/>
              </a:solidFill>
            </a:endParaRPr>
          </a:p>
          <a:p>
            <a:pPr lvl="2">
              <a:spcBef>
                <a:spcPts val="0"/>
              </a:spcBef>
              <a:defRPr sz="1800">
                <a:solidFill>
                  <a:srgbClr val="994D00"/>
                </a:solidFill>
              </a:defRPr>
            </a:pPr>
            <a:r>
              <a:t>Examples are SKU inventory codes and UPC bar codes.</a:t>
            </a:r>
          </a:p>
          <a:p>
            <a:pPr marL="742950" lvl="1" indent="-285750">
              <a:spcBef>
                <a:spcPts val="0"/>
              </a:spcBef>
              <a:defRPr sz="2000" b="1">
                <a:solidFill>
                  <a:srgbClr val="800080"/>
                </a:solidFill>
              </a:defRPr>
            </a:pPr>
            <a:r>
              <a:t>Ordinal level scale</a:t>
            </a:r>
            <a:r>
              <a:rPr b="0">
                <a:solidFill>
                  <a:srgbClr val="994D00"/>
                </a:solidFill>
              </a:rPr>
              <a:t>: Numbers indicate the relative </a:t>
            </a:r>
            <a:r>
              <a:rPr>
                <a:solidFill>
                  <a:srgbClr val="994D00"/>
                </a:solidFill>
              </a:rPr>
              <a:t>position of items</a:t>
            </a:r>
            <a:r>
              <a:rPr b="0">
                <a:solidFill>
                  <a:srgbClr val="994D00"/>
                </a:solidFill>
              </a:rPr>
              <a:t>, but not the magnitude of difference.</a:t>
            </a:r>
            <a:endParaRPr>
              <a:solidFill>
                <a:srgbClr val="994D00"/>
              </a:solidFill>
            </a:endParaRPr>
          </a:p>
          <a:p>
            <a:pPr lvl="2">
              <a:spcBef>
                <a:spcPts val="0"/>
              </a:spcBef>
              <a:defRPr sz="1800">
                <a:solidFill>
                  <a:srgbClr val="994D00"/>
                </a:solidFill>
              </a:defRPr>
            </a:pPr>
            <a:r>
              <a:t>An example is a preference ranking.</a:t>
            </a:r>
          </a:p>
          <a:p>
            <a:pPr>
              <a:spcBef>
                <a:spcPts val="400"/>
              </a:spcBef>
              <a:buSzTx/>
              <a:buNone/>
              <a:defRPr sz="2000" b="1">
                <a:solidFill>
                  <a:srgbClr val="994D00"/>
                </a:solidFill>
              </a:defRPr>
            </a:pPr>
            <a:r>
              <a:t>Parametric level scales:</a:t>
            </a:r>
          </a:p>
          <a:p>
            <a:pPr marL="742950" lvl="1" indent="-285750">
              <a:spcBef>
                <a:spcPts val="0"/>
              </a:spcBef>
              <a:defRPr sz="2000" b="1">
                <a:solidFill>
                  <a:srgbClr val="800080"/>
                </a:solidFill>
              </a:defRPr>
            </a:pPr>
            <a:r>
              <a:t>Interval level scale</a:t>
            </a:r>
            <a:r>
              <a:rPr b="0">
                <a:solidFill>
                  <a:srgbClr val="994D00"/>
                </a:solidFill>
              </a:rPr>
              <a:t>: Numbers indicate the </a:t>
            </a:r>
            <a:r>
              <a:rPr>
                <a:solidFill>
                  <a:srgbClr val="994D00"/>
                </a:solidFill>
              </a:rPr>
              <a:t>magnitude of difference</a:t>
            </a:r>
            <a:r>
              <a:rPr b="0">
                <a:solidFill>
                  <a:srgbClr val="994D00"/>
                </a:solidFill>
              </a:rPr>
              <a:t> between items, but there is no absolute zero point. </a:t>
            </a:r>
            <a:endParaRPr>
              <a:solidFill>
                <a:srgbClr val="994D00"/>
              </a:solidFill>
            </a:endParaRPr>
          </a:p>
          <a:p>
            <a:pPr lvl="2">
              <a:spcBef>
                <a:spcPts val="0"/>
              </a:spcBef>
              <a:defRPr sz="1800">
                <a:solidFill>
                  <a:srgbClr val="994D00"/>
                </a:solidFill>
              </a:defRPr>
            </a:pPr>
            <a:r>
              <a:t>Examples are attitude (Likert) scales and opinion scales.</a:t>
            </a:r>
          </a:p>
          <a:p>
            <a:pPr marL="742950" lvl="1" indent="-285750">
              <a:spcBef>
                <a:spcPts val="0"/>
              </a:spcBef>
              <a:defRPr sz="2000" b="1">
                <a:solidFill>
                  <a:srgbClr val="800080"/>
                </a:solidFill>
              </a:defRPr>
            </a:pPr>
            <a:r>
              <a:t>Ratio level scale</a:t>
            </a:r>
            <a:r>
              <a:rPr b="0">
                <a:solidFill>
                  <a:srgbClr val="994D00"/>
                </a:solidFill>
              </a:rPr>
              <a:t>: Numbers indicate magnitude of difference and there is a </a:t>
            </a:r>
            <a:r>
              <a:rPr>
                <a:solidFill>
                  <a:srgbClr val="994D00"/>
                </a:solidFill>
              </a:rPr>
              <a:t>fixed zero point</a:t>
            </a:r>
            <a:r>
              <a:rPr b="0">
                <a:solidFill>
                  <a:srgbClr val="994D00"/>
                </a:solidFill>
              </a:rPr>
              <a:t>. Ratios can be calculated. </a:t>
            </a:r>
            <a:endParaRPr>
              <a:solidFill>
                <a:srgbClr val="994D00"/>
              </a:solidFill>
            </a:endParaRPr>
          </a:p>
          <a:p>
            <a:pPr lvl="2">
              <a:spcBef>
                <a:spcPts val="0"/>
              </a:spcBef>
              <a:defRPr sz="1800">
                <a:solidFill>
                  <a:srgbClr val="994D00"/>
                </a:solidFill>
              </a:defRPr>
            </a:pPr>
            <a:r>
              <a:t>Examples include: age, income, price, and costs.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53</a:t>
            </a:fld>
            <a:endParaRPr/>
          </a:p>
        </p:txBody>
      </p:sp>
      <p:sp>
        <p:nvSpPr>
          <p:cNvPr id="723" name="Parametric v. Non-parametric Scales"/>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Parametric v. Non-parametric Scales</a:t>
            </a:r>
          </a:p>
        </p:txBody>
      </p:sp>
      <p:pic>
        <p:nvPicPr>
          <p:cNvPr id="724" name="image.png" descr="image.png"/>
          <p:cNvPicPr>
            <a:picLocks noChangeAspect="1"/>
          </p:cNvPicPr>
          <p:nvPr/>
        </p:nvPicPr>
        <p:blipFill>
          <a:blip r:embed="rId2">
            <a:extLst/>
          </a:blip>
          <a:stretch>
            <a:fillRect/>
          </a:stretch>
        </p:blipFill>
        <p:spPr>
          <a:xfrm>
            <a:off x="396875" y="847725"/>
            <a:ext cx="8289925" cy="5059363"/>
          </a:xfrm>
          <a:prstGeom prst="rect">
            <a:avLst/>
          </a:prstGeom>
          <a:ln w="12700">
            <a:miter lim="400000"/>
          </a:ln>
        </p:spPr>
      </p:pic>
      <p:pic>
        <p:nvPicPr>
          <p:cNvPr id="725" name="image.png" descr="image.png"/>
          <p:cNvPicPr>
            <a:picLocks noChangeAspect="1"/>
          </p:cNvPicPr>
          <p:nvPr/>
        </p:nvPicPr>
        <p:blipFill>
          <a:blip r:embed="rId3">
            <a:extLst/>
          </a:blip>
          <a:stretch>
            <a:fillRect/>
          </a:stretch>
        </p:blipFill>
        <p:spPr>
          <a:xfrm>
            <a:off x="1657350" y="1981200"/>
            <a:ext cx="1935163" cy="1343025"/>
          </a:xfrm>
          <a:prstGeom prst="rect">
            <a:avLst/>
          </a:prstGeom>
          <a:ln w="12700">
            <a:miter lim="400000"/>
          </a:ln>
        </p:spPr>
      </p:pic>
      <p:pic>
        <p:nvPicPr>
          <p:cNvPr id="726" name="image.png" descr="image.png"/>
          <p:cNvPicPr>
            <a:picLocks noChangeAspect="1"/>
          </p:cNvPicPr>
          <p:nvPr/>
        </p:nvPicPr>
        <p:blipFill>
          <a:blip r:embed="rId4">
            <a:extLst/>
          </a:blip>
          <a:stretch>
            <a:fillRect/>
          </a:stretch>
        </p:blipFill>
        <p:spPr>
          <a:xfrm>
            <a:off x="1119187" y="3895725"/>
            <a:ext cx="3179763" cy="2324100"/>
          </a:xfrm>
          <a:prstGeom prst="rect">
            <a:avLst/>
          </a:prstGeom>
          <a:ln w="12700">
            <a:miter lim="400000"/>
          </a:ln>
        </p:spPr>
      </p:pic>
      <p:pic>
        <p:nvPicPr>
          <p:cNvPr id="727" name="image.png" descr="image.png"/>
          <p:cNvPicPr>
            <a:picLocks noChangeAspect="1"/>
          </p:cNvPicPr>
          <p:nvPr/>
        </p:nvPicPr>
        <p:blipFill>
          <a:blip r:embed="rId5">
            <a:extLst/>
          </a:blip>
          <a:stretch>
            <a:fillRect/>
          </a:stretch>
        </p:blipFill>
        <p:spPr>
          <a:xfrm>
            <a:off x="4686300" y="2114550"/>
            <a:ext cx="3898900" cy="806450"/>
          </a:xfrm>
          <a:prstGeom prst="rect">
            <a:avLst/>
          </a:prstGeom>
          <a:ln w="12700">
            <a:miter lim="400000"/>
          </a:ln>
        </p:spPr>
      </p:pic>
      <p:pic>
        <p:nvPicPr>
          <p:cNvPr id="728" name="image.png" descr="image.png"/>
          <p:cNvPicPr>
            <a:picLocks noChangeAspect="1"/>
          </p:cNvPicPr>
          <p:nvPr/>
        </p:nvPicPr>
        <p:blipFill>
          <a:blip r:embed="rId6">
            <a:extLst/>
          </a:blip>
          <a:stretch>
            <a:fillRect/>
          </a:stretch>
        </p:blipFill>
        <p:spPr>
          <a:xfrm>
            <a:off x="7089775" y="3409950"/>
            <a:ext cx="1047750" cy="2809875"/>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54</a:t>
            </a:fld>
            <a:endParaRPr/>
          </a:p>
        </p:txBody>
      </p:sp>
      <p:sp>
        <p:nvSpPr>
          <p:cNvPr id="731" name="Parametric Tests"/>
          <p:cNvSpPr txBox="1">
            <a:spLocks noGrp="1"/>
          </p:cNvSpPr>
          <p:nvPr>
            <p:ph type="title" idx="4294967295"/>
          </p:nvPr>
        </p:nvSpPr>
        <p:spPr>
          <a:xfrm>
            <a:off x="533400" y="268287"/>
            <a:ext cx="4259263" cy="784226"/>
          </a:xfrm>
          <a:prstGeom prst="rect">
            <a:avLst/>
          </a:prstGeom>
        </p:spPr>
        <p:txBody>
          <a:bodyPr anchor="t">
            <a:normAutofit/>
          </a:bodyPr>
          <a:lstStyle>
            <a:lvl1pPr>
              <a:defRPr b="1">
                <a:solidFill>
                  <a:srgbClr val="E57300"/>
                </a:solidFill>
              </a:defRPr>
            </a:lvl1pPr>
          </a:lstStyle>
          <a:p>
            <a:r>
              <a:t>Parametric Tests</a:t>
            </a:r>
          </a:p>
        </p:txBody>
      </p:sp>
      <p:sp>
        <p:nvSpPr>
          <p:cNvPr id="732" name="Parametric tests provide inferences for making statements about the means of parent populations.…"/>
          <p:cNvSpPr txBox="1">
            <a:spLocks noGrp="1"/>
          </p:cNvSpPr>
          <p:nvPr>
            <p:ph type="body" idx="4294967295"/>
          </p:nvPr>
        </p:nvSpPr>
        <p:spPr>
          <a:xfrm>
            <a:off x="561975" y="1219200"/>
            <a:ext cx="7924800" cy="5037138"/>
          </a:xfrm>
          <a:prstGeom prst="rect">
            <a:avLst/>
          </a:prstGeom>
        </p:spPr>
        <p:txBody>
          <a:bodyPr>
            <a:normAutofit/>
          </a:bodyPr>
          <a:lstStyle/>
          <a:p>
            <a:pPr>
              <a:spcBef>
                <a:spcPts val="1800"/>
              </a:spcBef>
              <a:buClr>
                <a:srgbClr val="CC0000"/>
              </a:buClr>
              <a:defRPr>
                <a:solidFill>
                  <a:srgbClr val="994D00"/>
                </a:solidFill>
              </a:defRPr>
            </a:pPr>
            <a:r>
              <a:t>Parametric tests provide inferences for making statements about the </a:t>
            </a:r>
            <a:r>
              <a:rPr b="1" u="sng"/>
              <a:t>means</a:t>
            </a:r>
            <a:r>
              <a:t> of parent populations.</a:t>
            </a:r>
          </a:p>
          <a:p>
            <a:pPr>
              <a:spcBef>
                <a:spcPts val="1800"/>
              </a:spcBef>
              <a:buClr>
                <a:srgbClr val="CC0000"/>
              </a:buClr>
              <a:defRPr>
                <a:solidFill>
                  <a:srgbClr val="994D00"/>
                </a:solidFill>
              </a:defRPr>
            </a:pPr>
            <a:r>
              <a:t>A </a:t>
            </a:r>
            <a:r>
              <a:rPr b="1">
                <a:solidFill>
                  <a:srgbClr val="800080"/>
                </a:solidFill>
              </a:rPr>
              <a:t>t-test</a:t>
            </a:r>
            <a:r>
              <a:t> is a common procedure used with parametric data.  It can be used for: </a:t>
            </a:r>
          </a:p>
          <a:p>
            <a:pPr marL="742950" lvl="1" indent="-285750">
              <a:spcBef>
                <a:spcPts val="1800"/>
              </a:spcBef>
              <a:buClr>
                <a:srgbClr val="CC0000"/>
              </a:buClr>
              <a:defRPr b="1">
                <a:solidFill>
                  <a:srgbClr val="994D00"/>
                </a:solidFill>
              </a:defRPr>
            </a:pPr>
            <a:r>
              <a:t>One-sample test</a:t>
            </a:r>
            <a:r>
              <a:rPr b="0"/>
              <a:t>: e.g. Does the market share for a given product exceed 15 percent?</a:t>
            </a:r>
          </a:p>
          <a:p>
            <a:pPr marL="742950" lvl="1" indent="-285750">
              <a:spcBef>
                <a:spcPts val="1800"/>
              </a:spcBef>
              <a:buClr>
                <a:srgbClr val="CC0000"/>
              </a:buClr>
              <a:defRPr b="1">
                <a:solidFill>
                  <a:srgbClr val="994D00"/>
                </a:solidFill>
              </a:defRPr>
            </a:pPr>
            <a:r>
              <a:t>Two-sample test</a:t>
            </a:r>
            <a:r>
              <a:rPr b="0"/>
              <a:t>: e.g. Do the users and nonusers of a brand differ in terms of their perception of a brand?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31"/>
                                        </p:tgtEl>
                                        <p:attrNameLst>
                                          <p:attrName>style.visibility</p:attrName>
                                        </p:attrNameLst>
                                      </p:cBhvr>
                                      <p:to>
                                        <p:strVal val="visible"/>
                                      </p:to>
                                    </p:set>
                                    <p:anim calcmode="lin" valueType="num">
                                      <p:cBhvr>
                                        <p:cTn id="7" dur="500" fill="hold"/>
                                        <p:tgtEl>
                                          <p:spTgt spid="731"/>
                                        </p:tgtEl>
                                        <p:attrNameLst>
                                          <p:attrName>ppt_x</p:attrName>
                                        </p:attrNameLst>
                                      </p:cBhvr>
                                      <p:tavLst>
                                        <p:tav tm="0">
                                          <p:val>
                                            <p:strVal val="0-#ppt_w/2"/>
                                          </p:val>
                                        </p:tav>
                                        <p:tav tm="100000">
                                          <p:val>
                                            <p:strVal val="#ppt_x"/>
                                          </p:val>
                                        </p:tav>
                                      </p:tavLst>
                                    </p:anim>
                                    <p:anim calcmode="lin" valueType="num">
                                      <p:cBhvr>
                                        <p:cTn id="8" dur="500" fill="hold"/>
                                        <p:tgtEl>
                                          <p:spTgt spid="7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32"/>
                                        </p:tgtEl>
                                        <p:attrNameLst>
                                          <p:attrName>style.visibility</p:attrName>
                                        </p:attrNameLst>
                                      </p:cBhvr>
                                      <p:to>
                                        <p:strVal val="visible"/>
                                      </p:to>
                                    </p:set>
                                    <p:anim calcmode="lin" valueType="num">
                                      <p:cBhvr>
                                        <p:cTn id="12" dur="500" fill="hold"/>
                                        <p:tgtEl>
                                          <p:spTgt spid="732"/>
                                        </p:tgtEl>
                                        <p:attrNameLst>
                                          <p:attrName>ppt_x</p:attrName>
                                        </p:attrNameLst>
                                      </p:cBhvr>
                                      <p:tavLst>
                                        <p:tav tm="0">
                                          <p:val>
                                            <p:strVal val="0-#ppt_w/2"/>
                                          </p:val>
                                        </p:tav>
                                        <p:tav tm="100000">
                                          <p:val>
                                            <p:strVal val="#ppt_x"/>
                                          </p:val>
                                        </p:tav>
                                      </p:tavLst>
                                    </p:anim>
                                    <p:anim calcmode="lin" valueType="num">
                                      <p:cBhvr>
                                        <p:cTn id="13" dur="500" fill="hold"/>
                                        <p:tgtEl>
                                          <p:spTgt spid="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advAuto="0"/>
      <p:bldP spid="732"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55</a:t>
            </a:fld>
            <a:endParaRPr/>
          </a:p>
        </p:txBody>
      </p:sp>
      <p:sp>
        <p:nvSpPr>
          <p:cNvPr id="735" name="Parametric Tests"/>
          <p:cNvSpPr txBox="1">
            <a:spLocks noGrp="1"/>
          </p:cNvSpPr>
          <p:nvPr>
            <p:ph type="title" idx="4294967295"/>
          </p:nvPr>
        </p:nvSpPr>
        <p:spPr>
          <a:xfrm>
            <a:off x="533400" y="268287"/>
            <a:ext cx="4259263" cy="784226"/>
          </a:xfrm>
          <a:prstGeom prst="rect">
            <a:avLst/>
          </a:prstGeom>
        </p:spPr>
        <p:txBody>
          <a:bodyPr anchor="t">
            <a:normAutofit/>
          </a:bodyPr>
          <a:lstStyle>
            <a:lvl1pPr>
              <a:defRPr b="1">
                <a:solidFill>
                  <a:srgbClr val="E57300"/>
                </a:solidFill>
              </a:defRPr>
            </a:lvl1pPr>
          </a:lstStyle>
          <a:p>
            <a:r>
              <a:t>Parametric Tests</a:t>
            </a:r>
          </a:p>
        </p:txBody>
      </p:sp>
      <p:pic>
        <p:nvPicPr>
          <p:cNvPr id="736" name="image.png" descr="image.png"/>
          <p:cNvPicPr>
            <a:picLocks noChangeAspect="1"/>
          </p:cNvPicPr>
          <p:nvPr/>
        </p:nvPicPr>
        <p:blipFill>
          <a:blip r:embed="rId2">
            <a:extLst/>
          </a:blip>
          <a:stretch>
            <a:fillRect/>
          </a:stretch>
        </p:blipFill>
        <p:spPr>
          <a:xfrm>
            <a:off x="742950" y="1974850"/>
            <a:ext cx="7993063" cy="4279900"/>
          </a:xfrm>
          <a:prstGeom prst="rect">
            <a:avLst/>
          </a:prstGeom>
          <a:ln w="12700">
            <a:miter lim="400000"/>
          </a:ln>
        </p:spPr>
      </p:pic>
      <p:pic>
        <p:nvPicPr>
          <p:cNvPr id="737" name="image.png" descr="image.png"/>
          <p:cNvPicPr>
            <a:picLocks noChangeAspect="1"/>
          </p:cNvPicPr>
          <p:nvPr/>
        </p:nvPicPr>
        <p:blipFill>
          <a:blip r:embed="rId3">
            <a:extLst/>
          </a:blip>
          <a:stretch>
            <a:fillRect/>
          </a:stretch>
        </p:blipFill>
        <p:spPr>
          <a:xfrm>
            <a:off x="5619750" y="2833687"/>
            <a:ext cx="1924050" cy="3057526"/>
          </a:xfrm>
          <a:prstGeom prst="rect">
            <a:avLst/>
          </a:prstGeom>
          <a:ln w="12700">
            <a:miter lim="400000"/>
          </a:ln>
        </p:spPr>
      </p:pic>
      <p:sp>
        <p:nvSpPr>
          <p:cNvPr id="738" name="Two-sample tests can be:"/>
          <p:cNvSpPr txBox="1"/>
          <p:nvPr/>
        </p:nvSpPr>
        <p:spPr>
          <a:xfrm>
            <a:off x="876300" y="1296987"/>
            <a:ext cx="6981825"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2400" b="0">
                <a:solidFill>
                  <a:srgbClr val="994D00"/>
                </a:solidFill>
              </a:defRPr>
            </a:lvl1pPr>
          </a:lstStyle>
          <a:p>
            <a:r>
              <a:t>Two-sample tests can be: </a:t>
            </a:r>
          </a:p>
        </p:txBody>
      </p:sp>
      <p:pic>
        <p:nvPicPr>
          <p:cNvPr id="739" name="image.png" descr="image.png"/>
          <p:cNvPicPr>
            <a:picLocks noChangeAspect="1"/>
          </p:cNvPicPr>
          <p:nvPr/>
        </p:nvPicPr>
        <p:blipFill>
          <a:blip r:embed="rId4">
            <a:extLst/>
          </a:blip>
          <a:stretch>
            <a:fillRect/>
          </a:stretch>
        </p:blipFill>
        <p:spPr>
          <a:xfrm>
            <a:off x="1500187" y="2881312"/>
            <a:ext cx="1933576" cy="3009901"/>
          </a:xfrm>
          <a:prstGeom prst="rect">
            <a:avLst/>
          </a:prstGeom>
          <a:ln w="12700">
            <a:miter lim="400000"/>
          </a:ln>
        </p:spPr>
      </p:pic>
      <p:sp>
        <p:nvSpPr>
          <p:cNvPr id="740" name="Line"/>
          <p:cNvSpPr/>
          <p:nvPr/>
        </p:nvSpPr>
        <p:spPr>
          <a:xfrm flipH="1">
            <a:off x="6324599" y="2638424"/>
            <a:ext cx="257176" cy="352427"/>
          </a:xfrm>
          <a:prstGeom prst="line">
            <a:avLst/>
          </a:prstGeom>
          <a:ln w="28575">
            <a:solidFill>
              <a:srgbClr val="000000"/>
            </a:solidFill>
            <a:tailEnd type="triangle"/>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35"/>
                                        </p:tgtEl>
                                        <p:attrNameLst>
                                          <p:attrName>style.visibility</p:attrName>
                                        </p:attrNameLst>
                                      </p:cBhvr>
                                      <p:to>
                                        <p:strVal val="visible"/>
                                      </p:to>
                                    </p:set>
                                    <p:anim calcmode="lin" valueType="num">
                                      <p:cBhvr>
                                        <p:cTn id="7" dur="500" fill="hold"/>
                                        <p:tgtEl>
                                          <p:spTgt spid="735"/>
                                        </p:tgtEl>
                                        <p:attrNameLst>
                                          <p:attrName>ppt_x</p:attrName>
                                        </p:attrNameLst>
                                      </p:cBhvr>
                                      <p:tavLst>
                                        <p:tav tm="0">
                                          <p:val>
                                            <p:strVal val="0-#ppt_w/2"/>
                                          </p:val>
                                        </p:tav>
                                        <p:tav tm="100000">
                                          <p:val>
                                            <p:strVal val="#ppt_x"/>
                                          </p:val>
                                        </p:tav>
                                      </p:tavLst>
                                    </p:anim>
                                    <p:anim calcmode="lin" valueType="num">
                                      <p:cBhvr>
                                        <p:cTn id="8" dur="500" fill="hold"/>
                                        <p:tgtEl>
                                          <p:spTgt spid="7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36"/>
                                        </p:tgtEl>
                                        <p:attrNameLst>
                                          <p:attrName>style.visibility</p:attrName>
                                        </p:attrNameLst>
                                      </p:cBhvr>
                                      <p:to>
                                        <p:strVal val="visible"/>
                                      </p:to>
                                    </p:set>
                                    <p:anim calcmode="lin" valueType="num">
                                      <p:cBhvr>
                                        <p:cTn id="12" dur="500" fill="hold"/>
                                        <p:tgtEl>
                                          <p:spTgt spid="736"/>
                                        </p:tgtEl>
                                        <p:attrNameLst>
                                          <p:attrName>ppt_x</p:attrName>
                                        </p:attrNameLst>
                                      </p:cBhvr>
                                      <p:tavLst>
                                        <p:tav tm="0">
                                          <p:val>
                                            <p:strVal val="0-#ppt_w/2"/>
                                          </p:val>
                                        </p:tav>
                                        <p:tav tm="100000">
                                          <p:val>
                                            <p:strVal val="#ppt_x"/>
                                          </p:val>
                                        </p:tav>
                                      </p:tavLst>
                                    </p:anim>
                                    <p:anim calcmode="lin" valueType="num">
                                      <p:cBhvr>
                                        <p:cTn id="13" dur="500" fill="hold"/>
                                        <p:tgtEl>
                                          <p:spTgt spid="7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advAuto="0"/>
      <p:bldP spid="736" grpId="0"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56</a:t>
            </a:fld>
            <a:endParaRPr/>
          </a:p>
        </p:txBody>
      </p:sp>
      <p:sp>
        <p:nvSpPr>
          <p:cNvPr id="743" name="SPSS Windows: One Sample t Test"/>
          <p:cNvSpPr txBox="1">
            <a:spLocks noGrp="1"/>
          </p:cNvSpPr>
          <p:nvPr>
            <p:ph type="title" idx="4294967295"/>
          </p:nvPr>
        </p:nvSpPr>
        <p:spPr>
          <a:xfrm>
            <a:off x="900112" y="179387"/>
            <a:ext cx="6516688" cy="1098551"/>
          </a:xfrm>
          <a:prstGeom prst="rect">
            <a:avLst/>
          </a:prstGeom>
        </p:spPr>
        <p:txBody>
          <a:bodyPr anchor="t">
            <a:normAutofit/>
          </a:bodyPr>
          <a:lstStyle/>
          <a:p>
            <a:pPr>
              <a:defRPr b="1">
                <a:solidFill>
                  <a:srgbClr val="E57300"/>
                </a:solidFill>
              </a:defRPr>
            </a:pPr>
            <a:r>
              <a:t>SPSS Windows: One Sample </a:t>
            </a:r>
            <a:r>
              <a:rPr i="1"/>
              <a:t>t </a:t>
            </a:r>
            <a:r>
              <a:t>Test</a:t>
            </a:r>
          </a:p>
        </p:txBody>
      </p:sp>
      <p:sp>
        <p:nvSpPr>
          <p:cNvPr id="744" name="Ex.: Does the market share for a given product exceed 15 percent?…"/>
          <p:cNvSpPr txBox="1">
            <a:spLocks noGrp="1"/>
          </p:cNvSpPr>
          <p:nvPr>
            <p:ph type="body" idx="4294967295"/>
          </p:nvPr>
        </p:nvSpPr>
        <p:spPr>
          <a:xfrm>
            <a:off x="620712" y="1147762"/>
            <a:ext cx="8054976" cy="3932238"/>
          </a:xfrm>
          <a:prstGeom prst="rect">
            <a:avLst/>
          </a:prstGeom>
        </p:spPr>
        <p:txBody>
          <a:bodyPr>
            <a:normAutofit/>
          </a:bodyPr>
          <a:lstStyle/>
          <a:p>
            <a:pPr marL="0" lvl="1" indent="0" defTabSz="749808">
              <a:spcBef>
                <a:spcPts val="1400"/>
              </a:spcBef>
              <a:buSzTx/>
              <a:buNone/>
              <a:defRPr sz="1640" b="1">
                <a:solidFill>
                  <a:srgbClr val="994D00"/>
                </a:solidFill>
              </a:defRPr>
            </a:pPr>
            <a:r>
              <a:t>Ex.: </a:t>
            </a:r>
            <a:r>
              <a:rPr sz="1968"/>
              <a:t>Does the market share for a given product exceed 15 percent?</a:t>
            </a:r>
          </a:p>
          <a:p>
            <a:pPr marL="499872" indent="-499872" defTabSz="749808">
              <a:spcBef>
                <a:spcPts val="1400"/>
              </a:spcBef>
              <a:buClr>
                <a:srgbClr val="CC0000"/>
              </a:buClr>
              <a:buSzPct val="80000"/>
              <a:buAutoNum type="arabicPeriod"/>
              <a:defRPr sz="1968">
                <a:solidFill>
                  <a:srgbClr val="994D00"/>
                </a:solidFill>
              </a:defRPr>
            </a:pPr>
            <a:r>
              <a:t>Select ANALYZE from the SPSS menu bar.</a:t>
            </a:r>
          </a:p>
          <a:p>
            <a:pPr marL="499872" indent="-499872" defTabSz="749808">
              <a:spcBef>
                <a:spcPts val="1400"/>
              </a:spcBef>
              <a:buClr>
                <a:srgbClr val="CC0000"/>
              </a:buClr>
              <a:buSzPct val="80000"/>
              <a:buAutoNum type="arabicPeriod"/>
              <a:defRPr sz="1968">
                <a:solidFill>
                  <a:srgbClr val="994D00"/>
                </a:solidFill>
              </a:defRPr>
            </a:pPr>
            <a:r>
              <a:t>Click COMPARE MEANS and then ONE SAMPLE T TEST.</a:t>
            </a:r>
          </a:p>
          <a:p>
            <a:pPr marL="499872" indent="-499872" defTabSz="749808">
              <a:spcBef>
                <a:spcPts val="1400"/>
              </a:spcBef>
              <a:buClr>
                <a:srgbClr val="CC0000"/>
              </a:buClr>
              <a:buSzPct val="80000"/>
              <a:buAutoNum type="arabicPeriod"/>
              <a:defRPr sz="1968">
                <a:solidFill>
                  <a:srgbClr val="994D00"/>
                </a:solidFill>
              </a:defRPr>
            </a:pPr>
            <a:r>
              <a:t>Choose your TEST VARIABLE(S).</a:t>
            </a:r>
          </a:p>
          <a:p>
            <a:pPr marL="0" lvl="1" indent="0" defTabSz="749808">
              <a:spcBef>
                <a:spcPts val="1100"/>
              </a:spcBef>
              <a:buClr>
                <a:srgbClr val="CC0000"/>
              </a:buClr>
              <a:buSzPct val="80000"/>
              <a:defRPr sz="1640">
                <a:solidFill>
                  <a:srgbClr val="994D00"/>
                </a:solidFill>
              </a:defRPr>
            </a:pPr>
            <a:r>
              <a:t>E.g. “Market share”</a:t>
            </a:r>
          </a:p>
          <a:p>
            <a:pPr marL="499872" indent="-499872" defTabSz="749808">
              <a:spcBef>
                <a:spcPts val="1400"/>
              </a:spcBef>
              <a:buClr>
                <a:srgbClr val="CC0000"/>
              </a:buClr>
              <a:buSzPct val="80000"/>
              <a:buAutoNum type="arabicPeriod"/>
              <a:defRPr sz="1968">
                <a:solidFill>
                  <a:srgbClr val="994D00"/>
                </a:solidFill>
              </a:defRPr>
            </a:pPr>
            <a:r>
              <a:t>Choose your TEST VALUE box.</a:t>
            </a:r>
          </a:p>
          <a:p>
            <a:pPr marL="0" lvl="1" indent="0" defTabSz="749808">
              <a:spcBef>
                <a:spcPts val="1100"/>
              </a:spcBef>
              <a:buClr>
                <a:srgbClr val="CC0000"/>
              </a:buClr>
              <a:buSzPct val="80000"/>
              <a:defRPr sz="1640">
                <a:solidFill>
                  <a:srgbClr val="994D00"/>
                </a:solidFill>
              </a:defRPr>
            </a:pPr>
            <a:r>
              <a:t>E.g. “15 percent”</a:t>
            </a:r>
          </a:p>
          <a:p>
            <a:pPr marL="499872" indent="-499872" defTabSz="749808">
              <a:spcBef>
                <a:spcPts val="1400"/>
              </a:spcBef>
              <a:buClr>
                <a:srgbClr val="CC0000"/>
              </a:buClr>
              <a:buSzPct val="80000"/>
              <a:buAutoNum type="arabicPeriod"/>
              <a:defRPr sz="1968">
                <a:solidFill>
                  <a:srgbClr val="994D00"/>
                </a:solidFill>
              </a:defRPr>
            </a:pPr>
            <a:r>
              <a:t>Click OK.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43"/>
                                        </p:tgtEl>
                                        <p:attrNameLst>
                                          <p:attrName>style.visibility</p:attrName>
                                        </p:attrNameLst>
                                      </p:cBhvr>
                                      <p:to>
                                        <p:strVal val="visible"/>
                                      </p:to>
                                    </p:set>
                                    <p:anim calcmode="lin" valueType="num">
                                      <p:cBhvr>
                                        <p:cTn id="7" dur="500" fill="hold"/>
                                        <p:tgtEl>
                                          <p:spTgt spid="743"/>
                                        </p:tgtEl>
                                        <p:attrNameLst>
                                          <p:attrName>ppt_x</p:attrName>
                                        </p:attrNameLst>
                                      </p:cBhvr>
                                      <p:tavLst>
                                        <p:tav tm="0">
                                          <p:val>
                                            <p:strVal val="0-#ppt_w/2"/>
                                          </p:val>
                                        </p:tav>
                                        <p:tav tm="100000">
                                          <p:val>
                                            <p:strVal val="#ppt_x"/>
                                          </p:val>
                                        </p:tav>
                                      </p:tavLst>
                                    </p:anim>
                                    <p:anim calcmode="lin" valueType="num">
                                      <p:cBhvr>
                                        <p:cTn id="8" dur="500" fill="hold"/>
                                        <p:tgtEl>
                                          <p:spTgt spid="7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44"/>
                                        </p:tgtEl>
                                        <p:attrNameLst>
                                          <p:attrName>style.visibility</p:attrName>
                                        </p:attrNameLst>
                                      </p:cBhvr>
                                      <p:to>
                                        <p:strVal val="visible"/>
                                      </p:to>
                                    </p:set>
                                    <p:anim calcmode="lin" valueType="num">
                                      <p:cBhvr>
                                        <p:cTn id="12" dur="500" fill="hold"/>
                                        <p:tgtEl>
                                          <p:spTgt spid="744"/>
                                        </p:tgtEl>
                                        <p:attrNameLst>
                                          <p:attrName>ppt_x</p:attrName>
                                        </p:attrNameLst>
                                      </p:cBhvr>
                                      <p:tavLst>
                                        <p:tav tm="0">
                                          <p:val>
                                            <p:strVal val="0-#ppt_w/2"/>
                                          </p:val>
                                        </p:tav>
                                        <p:tav tm="100000">
                                          <p:val>
                                            <p:strVal val="#ppt_x"/>
                                          </p:val>
                                        </p:tav>
                                      </p:tavLst>
                                    </p:anim>
                                    <p:anim calcmode="lin" valueType="num">
                                      <p:cBhvr>
                                        <p:cTn id="13" dur="500" fill="hold"/>
                                        <p:tgtEl>
                                          <p:spTgt spid="7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advAuto="0"/>
      <p:bldP spid="744"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57</a:t>
            </a:fld>
            <a:endParaRPr/>
          </a:p>
        </p:txBody>
      </p:sp>
      <p:sp>
        <p:nvSpPr>
          <p:cNvPr id="747" name="SPSS Windows: One Sample t Test"/>
          <p:cNvSpPr txBox="1">
            <a:spLocks noGrp="1"/>
          </p:cNvSpPr>
          <p:nvPr>
            <p:ph type="title" idx="4294967295"/>
          </p:nvPr>
        </p:nvSpPr>
        <p:spPr>
          <a:xfrm>
            <a:off x="381000" y="152400"/>
            <a:ext cx="8153400" cy="563563"/>
          </a:xfrm>
          <a:prstGeom prst="rect">
            <a:avLst/>
          </a:prstGeom>
        </p:spPr>
        <p:txBody>
          <a:bodyPr anchor="t">
            <a:normAutofit/>
          </a:bodyPr>
          <a:lstStyle/>
          <a:p>
            <a:pPr>
              <a:defRPr b="1">
                <a:solidFill>
                  <a:srgbClr val="E57300"/>
                </a:solidFill>
              </a:defRPr>
            </a:pPr>
            <a:r>
              <a:t>SPSS Windows: One Sample </a:t>
            </a:r>
            <a:r>
              <a:rPr i="1"/>
              <a:t>t </a:t>
            </a:r>
            <a:r>
              <a:t>Test</a:t>
            </a:r>
          </a:p>
        </p:txBody>
      </p:sp>
      <p:sp>
        <p:nvSpPr>
          <p:cNvPr id="748" name="Choose your TEST VARIABLE(S): “Income”…"/>
          <p:cNvSpPr txBox="1">
            <a:spLocks noGrp="1"/>
          </p:cNvSpPr>
          <p:nvPr>
            <p:ph type="body" idx="4294967295"/>
          </p:nvPr>
        </p:nvSpPr>
        <p:spPr>
          <a:xfrm>
            <a:off x="563562" y="1109662"/>
            <a:ext cx="8054976" cy="3932238"/>
          </a:xfrm>
          <a:prstGeom prst="rect">
            <a:avLst/>
          </a:prstGeom>
        </p:spPr>
        <p:txBody>
          <a:bodyPr>
            <a:normAutofit/>
          </a:bodyPr>
          <a:lstStyle/>
          <a:p>
            <a:pPr marL="438912" indent="-438912" defTabSz="658368">
              <a:spcBef>
                <a:spcPts val="1200"/>
              </a:spcBef>
              <a:buClr>
                <a:srgbClr val="CC0000"/>
              </a:buClr>
              <a:buSzPct val="80000"/>
              <a:buAutoNum type="arabicPeriod"/>
              <a:defRPr sz="1728">
                <a:solidFill>
                  <a:srgbClr val="994D00"/>
                </a:solidFill>
              </a:defRPr>
            </a:pPr>
            <a:r>
              <a:t>Choose your TEST VARIABLE(S): “Income”</a:t>
            </a:r>
          </a:p>
          <a:p>
            <a:pPr marL="438912" indent="-438912" defTabSz="658368">
              <a:spcBef>
                <a:spcPts val="1200"/>
              </a:spcBef>
              <a:buClr>
                <a:srgbClr val="CC0000"/>
              </a:buClr>
              <a:buSzPct val="80000"/>
              <a:buAutoNum type="arabicPeriod"/>
              <a:defRPr sz="1728">
                <a:solidFill>
                  <a:srgbClr val="994D00"/>
                </a:solidFill>
              </a:defRPr>
            </a:pPr>
            <a:r>
              <a:t>Choose your TEST VALUE: “$55,000”</a:t>
            </a:r>
          </a:p>
          <a:p>
            <a:pPr marL="438912" indent="-438912" defTabSz="658368">
              <a:spcBef>
                <a:spcPts val="1200"/>
              </a:spcBef>
              <a:buClr>
                <a:srgbClr val="CC0000"/>
              </a:buClr>
              <a:buSzPct val="80000"/>
              <a:buAutoNum type="arabicPeriod"/>
              <a:defRPr sz="1728">
                <a:solidFill>
                  <a:srgbClr val="994D00"/>
                </a:solidFill>
              </a:defRPr>
            </a:pPr>
            <a:endParaRPr/>
          </a:p>
          <a:p>
            <a:pPr marL="438912" indent="-438912" defTabSz="658368">
              <a:spcBef>
                <a:spcPts val="1200"/>
              </a:spcBef>
              <a:buClr>
                <a:srgbClr val="CC0000"/>
              </a:buClr>
              <a:buSzPct val="80000"/>
              <a:buAutoNum type="arabicPeriod" startAt="4"/>
              <a:defRPr sz="1728">
                <a:solidFill>
                  <a:srgbClr val="994D00"/>
                </a:solidFill>
              </a:defRPr>
            </a:pPr>
            <a:endParaRPr/>
          </a:p>
          <a:p>
            <a:pPr marL="438912" indent="-438912" defTabSz="658368">
              <a:spcBef>
                <a:spcPts val="1200"/>
              </a:spcBef>
              <a:buClr>
                <a:srgbClr val="CC0000"/>
              </a:buClr>
              <a:buSzPct val="80000"/>
              <a:buAutoNum type="arabicPeriod" startAt="5"/>
              <a:defRPr sz="1728">
                <a:solidFill>
                  <a:srgbClr val="994D00"/>
                </a:solidFill>
              </a:defRPr>
            </a:pPr>
            <a:endParaRPr/>
          </a:p>
          <a:p>
            <a:pPr marL="438912" indent="-438912" defTabSz="658368">
              <a:spcBef>
                <a:spcPts val="1200"/>
              </a:spcBef>
              <a:buClr>
                <a:srgbClr val="CC0000"/>
              </a:buClr>
              <a:buSzPct val="80000"/>
              <a:buAutoNum type="arabicPeriod" startAt="6"/>
              <a:defRPr sz="1728">
                <a:solidFill>
                  <a:srgbClr val="994D00"/>
                </a:solidFill>
              </a:defRPr>
            </a:pPr>
            <a:endParaRPr/>
          </a:p>
          <a:p>
            <a:pPr marL="438912" indent="-438912" defTabSz="658368">
              <a:spcBef>
                <a:spcPts val="0"/>
              </a:spcBef>
              <a:buSzTx/>
              <a:buNone/>
              <a:defRPr sz="1728" b="1">
                <a:solidFill>
                  <a:srgbClr val="800080"/>
                </a:solidFill>
              </a:defRPr>
            </a:pPr>
            <a:r>
              <a:t>Results</a:t>
            </a:r>
            <a:r>
              <a:rPr b="0">
                <a:solidFill>
                  <a:srgbClr val="994D00"/>
                </a:solidFill>
              </a:rPr>
              <a:t>:</a:t>
            </a:r>
            <a:endParaRPr>
              <a:solidFill>
                <a:srgbClr val="994D00"/>
              </a:solidFill>
            </a:endParaRPr>
          </a:p>
          <a:p>
            <a:pPr marL="438912" indent="-438912" defTabSz="658368">
              <a:spcBef>
                <a:spcPts val="0"/>
              </a:spcBef>
              <a:buClr>
                <a:srgbClr val="CC0000"/>
              </a:buClr>
              <a:buSzPct val="80000"/>
              <a:defRPr sz="1728">
                <a:solidFill>
                  <a:srgbClr val="994D00"/>
                </a:solidFill>
              </a:defRPr>
            </a:pPr>
            <a:r>
              <a:t>Mean = $60,700</a:t>
            </a:r>
          </a:p>
          <a:p>
            <a:pPr marL="438912" indent="-438912" defTabSz="658368">
              <a:spcBef>
                <a:spcPts val="0"/>
              </a:spcBef>
              <a:buClr>
                <a:srgbClr val="CC0000"/>
              </a:buClr>
              <a:buSzPct val="80000"/>
              <a:defRPr sz="1728">
                <a:solidFill>
                  <a:srgbClr val="994D00"/>
                </a:solidFill>
              </a:defRPr>
            </a:pPr>
            <a:r>
              <a:t>P-value of the t-test = .519</a:t>
            </a:r>
          </a:p>
          <a:p>
            <a:pPr marL="438912" indent="-438912" defTabSz="658368">
              <a:spcBef>
                <a:spcPts val="0"/>
              </a:spcBef>
              <a:buClr>
                <a:srgbClr val="CC0000"/>
              </a:buClr>
              <a:buSzPct val="80000"/>
              <a:defRPr sz="1728">
                <a:solidFill>
                  <a:srgbClr val="994D00"/>
                </a:solidFill>
              </a:defRPr>
            </a:pPr>
            <a:r>
              <a:t>There is no statistical difference between the mean of the sample and $55,000.</a:t>
            </a:r>
          </a:p>
        </p:txBody>
      </p:sp>
      <p:pic>
        <p:nvPicPr>
          <p:cNvPr id="749" name="image.png" descr="image.png"/>
          <p:cNvPicPr>
            <a:picLocks noChangeAspect="1"/>
          </p:cNvPicPr>
          <p:nvPr/>
        </p:nvPicPr>
        <p:blipFill>
          <a:blip r:embed="rId2">
            <a:extLst/>
          </a:blip>
          <a:stretch>
            <a:fillRect/>
          </a:stretch>
        </p:blipFill>
        <p:spPr>
          <a:xfrm>
            <a:off x="2466975" y="2200275"/>
            <a:ext cx="5600700" cy="24574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48"/>
                                        </p:tgtEl>
                                        <p:attrNameLst>
                                          <p:attrName>style.visibility</p:attrName>
                                        </p:attrNameLst>
                                      </p:cBhvr>
                                      <p:to>
                                        <p:strVal val="visible"/>
                                      </p:to>
                                    </p:set>
                                    <p:anim calcmode="lin" valueType="num">
                                      <p:cBhvr>
                                        <p:cTn id="7" dur="500" fill="hold"/>
                                        <p:tgtEl>
                                          <p:spTgt spid="748"/>
                                        </p:tgtEl>
                                        <p:attrNameLst>
                                          <p:attrName>ppt_x</p:attrName>
                                        </p:attrNameLst>
                                      </p:cBhvr>
                                      <p:tavLst>
                                        <p:tav tm="0">
                                          <p:val>
                                            <p:strVal val="0-#ppt_w/2"/>
                                          </p:val>
                                        </p:tav>
                                        <p:tav tm="100000">
                                          <p:val>
                                            <p:strVal val="#ppt_x"/>
                                          </p:val>
                                        </p:tav>
                                      </p:tavLst>
                                    </p:anim>
                                    <p:anim calcmode="lin" valueType="num">
                                      <p:cBhvr>
                                        <p:cTn id="8" dur="500" fill="hold"/>
                                        <p:tgtEl>
                                          <p:spTgt spid="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58</a:t>
            </a:fld>
            <a:endParaRPr/>
          </a:p>
        </p:txBody>
      </p:sp>
      <p:sp>
        <p:nvSpPr>
          <p:cNvPr id="752" name="SPSS Windows:  Two Independent Samples t Test"/>
          <p:cNvSpPr txBox="1">
            <a:spLocks noGrp="1"/>
          </p:cNvSpPr>
          <p:nvPr>
            <p:ph type="title" idx="4294967295"/>
          </p:nvPr>
        </p:nvSpPr>
        <p:spPr>
          <a:xfrm>
            <a:off x="388937" y="0"/>
            <a:ext cx="7793038" cy="1006475"/>
          </a:xfrm>
          <a:prstGeom prst="rect">
            <a:avLst/>
          </a:prstGeom>
        </p:spPr>
        <p:txBody>
          <a:bodyPr anchor="t">
            <a:normAutofit/>
          </a:bodyPr>
          <a:lstStyle/>
          <a:p>
            <a:pPr>
              <a:defRPr b="1">
                <a:solidFill>
                  <a:srgbClr val="E57300"/>
                </a:solidFill>
              </a:defRPr>
            </a:pPr>
            <a:r>
              <a:t>SPSS Windows: </a:t>
            </a:r>
            <a:br/>
            <a:r>
              <a:t>Two Independent Samples t Test</a:t>
            </a:r>
          </a:p>
        </p:txBody>
      </p:sp>
      <p:sp>
        <p:nvSpPr>
          <p:cNvPr id="753" name="Select ANALYZE from the SPSS menu bar.…"/>
          <p:cNvSpPr txBox="1">
            <a:spLocks noGrp="1"/>
          </p:cNvSpPr>
          <p:nvPr>
            <p:ph type="body" idx="4294967295"/>
          </p:nvPr>
        </p:nvSpPr>
        <p:spPr>
          <a:xfrm>
            <a:off x="681037" y="1349375"/>
            <a:ext cx="7712076" cy="4576763"/>
          </a:xfrm>
          <a:prstGeom prst="rect">
            <a:avLst/>
          </a:prstGeom>
        </p:spPr>
        <p:txBody>
          <a:bodyPr>
            <a:normAutofit/>
          </a:bodyPr>
          <a:lstStyle/>
          <a:p>
            <a:pPr marL="609600" indent="-609600">
              <a:lnSpc>
                <a:spcPct val="90000"/>
              </a:lnSpc>
              <a:spcBef>
                <a:spcPts val="1000"/>
              </a:spcBef>
              <a:buClr>
                <a:srgbClr val="CC0000"/>
              </a:buClr>
              <a:buSzPct val="80000"/>
              <a:buAutoNum type="arabicPeriod"/>
              <a:defRPr sz="2000">
                <a:solidFill>
                  <a:srgbClr val="994D00"/>
                </a:solidFill>
              </a:defRPr>
            </a:pPr>
            <a:r>
              <a:t>Select ANALYZE from the SPSS menu bar.</a:t>
            </a:r>
          </a:p>
          <a:p>
            <a:pPr marL="609600" indent="-609600">
              <a:lnSpc>
                <a:spcPct val="90000"/>
              </a:lnSpc>
              <a:spcBef>
                <a:spcPts val="1000"/>
              </a:spcBef>
              <a:buClr>
                <a:srgbClr val="CC0000"/>
              </a:buClr>
              <a:buSzPct val="80000"/>
              <a:buAutoNum type="arabicPeriod"/>
              <a:defRPr sz="2000">
                <a:solidFill>
                  <a:srgbClr val="994D00"/>
                </a:solidFill>
              </a:defRPr>
            </a:pPr>
            <a:r>
              <a:t>Click COMPARE MEANS and then INDEPENDENT SAMPLES T TEST.</a:t>
            </a:r>
          </a:p>
          <a:p>
            <a:pPr marL="609600" indent="-609600">
              <a:lnSpc>
                <a:spcPct val="90000"/>
              </a:lnSpc>
              <a:spcBef>
                <a:spcPts val="1000"/>
              </a:spcBef>
              <a:buClr>
                <a:srgbClr val="CC0000"/>
              </a:buClr>
              <a:buSzPct val="80000"/>
              <a:buAutoNum type="arabicPeriod"/>
              <a:defRPr sz="2000">
                <a:solidFill>
                  <a:srgbClr val="994D00"/>
                </a:solidFill>
              </a:defRPr>
            </a:pPr>
            <a:r>
              <a:t>Chose your TEST VARIABLE(S).</a:t>
            </a:r>
          </a:p>
          <a:p>
            <a:pPr marL="1009650" lvl="1" indent="-609600">
              <a:lnSpc>
                <a:spcPct val="90000"/>
              </a:lnSpc>
              <a:spcBef>
                <a:spcPts val="800"/>
              </a:spcBef>
              <a:buClr>
                <a:srgbClr val="CC0000"/>
              </a:buClr>
              <a:buSzPct val="80000"/>
              <a:defRPr sz="1600">
                <a:solidFill>
                  <a:srgbClr val="994D00"/>
                </a:solidFill>
              </a:defRPr>
            </a:pPr>
            <a:r>
              <a:t>E.g. perception of brand.</a:t>
            </a:r>
          </a:p>
          <a:p>
            <a:pPr marL="609600" indent="-609600">
              <a:lnSpc>
                <a:spcPct val="90000"/>
              </a:lnSpc>
              <a:spcBef>
                <a:spcPts val="1000"/>
              </a:spcBef>
              <a:buClr>
                <a:srgbClr val="CC0000"/>
              </a:buClr>
              <a:buSzPct val="80000"/>
              <a:buAutoNum type="arabicPeriod"/>
              <a:defRPr sz="2000">
                <a:solidFill>
                  <a:srgbClr val="994D00"/>
                </a:solidFill>
              </a:defRPr>
            </a:pPr>
            <a:r>
              <a:t>Chose your GROUPING VARIABLE.</a:t>
            </a:r>
          </a:p>
          <a:p>
            <a:pPr marL="1009650" lvl="1" indent="-609600">
              <a:lnSpc>
                <a:spcPct val="90000"/>
              </a:lnSpc>
              <a:spcBef>
                <a:spcPts val="800"/>
              </a:spcBef>
              <a:buClr>
                <a:srgbClr val="CC0000"/>
              </a:buClr>
              <a:buSzPct val="80000"/>
              <a:defRPr sz="1600">
                <a:solidFill>
                  <a:srgbClr val="994D00"/>
                </a:solidFill>
              </a:defRPr>
            </a:pPr>
            <a:r>
              <a:t>E.g. usage rate.</a:t>
            </a:r>
          </a:p>
          <a:p>
            <a:pPr marL="609600" indent="-609600">
              <a:lnSpc>
                <a:spcPct val="90000"/>
              </a:lnSpc>
              <a:spcBef>
                <a:spcPts val="1000"/>
              </a:spcBef>
              <a:buClr>
                <a:srgbClr val="CC0000"/>
              </a:buClr>
              <a:buSzPct val="80000"/>
              <a:buAutoNum type="arabicPeriod"/>
              <a:defRPr sz="2000">
                <a:solidFill>
                  <a:srgbClr val="994D00"/>
                </a:solidFill>
              </a:defRPr>
            </a:pPr>
            <a:r>
              <a:t>Click DEFINE GROUPS. </a:t>
            </a:r>
          </a:p>
          <a:p>
            <a:pPr marL="609600" indent="-609600">
              <a:lnSpc>
                <a:spcPct val="90000"/>
              </a:lnSpc>
              <a:spcBef>
                <a:spcPts val="1000"/>
              </a:spcBef>
              <a:buClr>
                <a:srgbClr val="CC0000"/>
              </a:buClr>
              <a:buSzPct val="80000"/>
              <a:buAutoNum type="arabicPeriod"/>
              <a:defRPr sz="2000">
                <a:solidFill>
                  <a:srgbClr val="994D00"/>
                </a:solidFill>
              </a:defRPr>
            </a:pPr>
            <a:r>
              <a:t>Type “1” in GROUP 1 box and “2” in GROUP 2 box.  </a:t>
            </a:r>
          </a:p>
          <a:p>
            <a:pPr marL="609600" indent="-609600">
              <a:lnSpc>
                <a:spcPct val="90000"/>
              </a:lnSpc>
              <a:spcBef>
                <a:spcPts val="1000"/>
              </a:spcBef>
              <a:buClr>
                <a:srgbClr val="CC0000"/>
              </a:buClr>
              <a:buSzPct val="80000"/>
              <a:buAutoNum type="arabicPeriod"/>
              <a:defRPr sz="2000">
                <a:solidFill>
                  <a:srgbClr val="994D00"/>
                </a:solidFill>
              </a:defRPr>
            </a:pPr>
            <a:r>
              <a:t>Click CONTINUE.</a:t>
            </a:r>
          </a:p>
          <a:p>
            <a:pPr marL="609600" indent="-609600">
              <a:lnSpc>
                <a:spcPct val="90000"/>
              </a:lnSpc>
              <a:spcBef>
                <a:spcPts val="1000"/>
              </a:spcBef>
              <a:buClr>
                <a:srgbClr val="CC0000"/>
              </a:buClr>
              <a:buSzPct val="80000"/>
              <a:buAutoNum type="arabicPeriod"/>
              <a:defRPr sz="2000">
                <a:solidFill>
                  <a:srgbClr val="994D00"/>
                </a:solidFill>
              </a:defRPr>
            </a:pPr>
            <a:r>
              <a:t>Click OK.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52"/>
                                        </p:tgtEl>
                                        <p:attrNameLst>
                                          <p:attrName>style.visibility</p:attrName>
                                        </p:attrNameLst>
                                      </p:cBhvr>
                                      <p:to>
                                        <p:strVal val="visible"/>
                                      </p:to>
                                    </p:set>
                                    <p:anim calcmode="lin" valueType="num">
                                      <p:cBhvr>
                                        <p:cTn id="7" dur="500" fill="hold"/>
                                        <p:tgtEl>
                                          <p:spTgt spid="752"/>
                                        </p:tgtEl>
                                        <p:attrNameLst>
                                          <p:attrName>ppt_x</p:attrName>
                                        </p:attrNameLst>
                                      </p:cBhvr>
                                      <p:tavLst>
                                        <p:tav tm="0">
                                          <p:val>
                                            <p:strVal val="0-#ppt_w/2"/>
                                          </p:val>
                                        </p:tav>
                                        <p:tav tm="100000">
                                          <p:val>
                                            <p:strVal val="#ppt_x"/>
                                          </p:val>
                                        </p:tav>
                                      </p:tavLst>
                                    </p:anim>
                                    <p:anim calcmode="lin" valueType="num">
                                      <p:cBhvr>
                                        <p:cTn id="8" dur="500" fill="hold"/>
                                        <p:tgtEl>
                                          <p:spTgt spid="7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53"/>
                                        </p:tgtEl>
                                        <p:attrNameLst>
                                          <p:attrName>style.visibility</p:attrName>
                                        </p:attrNameLst>
                                      </p:cBhvr>
                                      <p:to>
                                        <p:strVal val="visible"/>
                                      </p:to>
                                    </p:set>
                                    <p:anim calcmode="lin" valueType="num">
                                      <p:cBhvr>
                                        <p:cTn id="12" dur="500" fill="hold"/>
                                        <p:tgtEl>
                                          <p:spTgt spid="753"/>
                                        </p:tgtEl>
                                        <p:attrNameLst>
                                          <p:attrName>ppt_x</p:attrName>
                                        </p:attrNameLst>
                                      </p:cBhvr>
                                      <p:tavLst>
                                        <p:tav tm="0">
                                          <p:val>
                                            <p:strVal val="0-#ppt_w/2"/>
                                          </p:val>
                                        </p:tav>
                                        <p:tav tm="100000">
                                          <p:val>
                                            <p:strVal val="#ppt_x"/>
                                          </p:val>
                                        </p:tav>
                                      </p:tavLst>
                                    </p:anim>
                                    <p:anim calcmode="lin" valueType="num">
                                      <p:cBhvr>
                                        <p:cTn id="13" dur="500" fill="hold"/>
                                        <p:tgtEl>
                                          <p:spTgt spid="7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animBg="1" advAuto="0"/>
      <p:bldP spid="753"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59</a:t>
            </a:fld>
            <a:endParaRPr/>
          </a:p>
        </p:txBody>
      </p:sp>
      <p:pic>
        <p:nvPicPr>
          <p:cNvPr id="756" name="image.png" descr="image.png"/>
          <p:cNvPicPr>
            <a:picLocks noChangeAspect="1"/>
          </p:cNvPicPr>
          <p:nvPr/>
        </p:nvPicPr>
        <p:blipFill>
          <a:blip r:embed="rId2">
            <a:extLst/>
          </a:blip>
          <a:stretch>
            <a:fillRect/>
          </a:stretch>
        </p:blipFill>
        <p:spPr>
          <a:xfrm>
            <a:off x="2014537" y="1903412"/>
            <a:ext cx="6748463" cy="2921001"/>
          </a:xfrm>
          <a:prstGeom prst="rect">
            <a:avLst/>
          </a:prstGeom>
          <a:ln w="12700">
            <a:miter lim="400000"/>
          </a:ln>
        </p:spPr>
      </p:pic>
      <p:sp>
        <p:nvSpPr>
          <p:cNvPr id="757" name="Choose your TEST VARIABLE(S): “Attitude toward Nike”…"/>
          <p:cNvSpPr txBox="1">
            <a:spLocks noGrp="1"/>
          </p:cNvSpPr>
          <p:nvPr>
            <p:ph type="body" idx="4294967295"/>
          </p:nvPr>
        </p:nvSpPr>
        <p:spPr>
          <a:xfrm>
            <a:off x="388937" y="852487"/>
            <a:ext cx="8054976" cy="3932238"/>
          </a:xfrm>
          <a:prstGeom prst="rect">
            <a:avLst/>
          </a:prstGeom>
        </p:spPr>
        <p:txBody>
          <a:bodyPr>
            <a:normAutofit/>
          </a:bodyPr>
          <a:lstStyle/>
          <a:p>
            <a:pPr marL="457200" indent="-457200" defTabSz="685800">
              <a:spcBef>
                <a:spcPts val="0"/>
              </a:spcBef>
              <a:buClr>
                <a:srgbClr val="CC0000"/>
              </a:buClr>
              <a:buSzPct val="80000"/>
              <a:buAutoNum type="arabicPeriod"/>
              <a:defRPr sz="1650">
                <a:solidFill>
                  <a:srgbClr val="994D00"/>
                </a:solidFill>
              </a:defRPr>
            </a:pPr>
            <a:r>
              <a:t>Choose your TEST VARIABLE(S): “Attitude toward Nike”</a:t>
            </a:r>
          </a:p>
          <a:p>
            <a:pPr marL="457200" indent="-457200" defTabSz="685800">
              <a:spcBef>
                <a:spcPts val="0"/>
              </a:spcBef>
              <a:buClr>
                <a:srgbClr val="CC0000"/>
              </a:buClr>
              <a:buSzPct val="80000"/>
              <a:buAutoNum type="arabicPeriod"/>
              <a:defRPr sz="1650">
                <a:solidFill>
                  <a:srgbClr val="994D00"/>
                </a:solidFill>
              </a:defRPr>
            </a:pPr>
            <a:r>
              <a:t>Choose your GROUPING VARIABLE: “Sex”</a:t>
            </a:r>
          </a:p>
          <a:p>
            <a:pPr marL="457200" indent="-457200" defTabSz="685800">
              <a:spcBef>
                <a:spcPts val="0"/>
              </a:spcBef>
              <a:buClr>
                <a:srgbClr val="CC0000"/>
              </a:buClr>
              <a:buSzPct val="80000"/>
              <a:buAutoNum type="arabicPeriod"/>
              <a:defRPr sz="1650">
                <a:solidFill>
                  <a:srgbClr val="994D00"/>
                </a:solidFill>
              </a:defRPr>
            </a:pPr>
            <a:endParaRPr/>
          </a:p>
          <a:p>
            <a:pPr marL="457200" indent="-457200" defTabSz="685800">
              <a:spcBef>
                <a:spcPts val="0"/>
              </a:spcBef>
              <a:buClr>
                <a:srgbClr val="CC0000"/>
              </a:buClr>
              <a:buSzPct val="80000"/>
              <a:buAutoNum type="arabicPeriod" startAt="4"/>
              <a:defRPr sz="1650">
                <a:solidFill>
                  <a:srgbClr val="994D00"/>
                </a:solidFill>
              </a:defRPr>
            </a:pPr>
            <a:endParaRPr/>
          </a:p>
          <a:p>
            <a:pPr marL="457200" indent="-457200" defTabSz="685800">
              <a:spcBef>
                <a:spcPts val="0"/>
              </a:spcBef>
              <a:buClr>
                <a:srgbClr val="CC0000"/>
              </a:buClr>
              <a:buSzPct val="80000"/>
              <a:buAutoNum type="arabicPeriod" startAt="5"/>
              <a:defRPr sz="1650">
                <a:solidFill>
                  <a:srgbClr val="994D00"/>
                </a:solidFill>
              </a:defRPr>
            </a:pPr>
            <a:endParaRPr/>
          </a:p>
          <a:p>
            <a:pPr marL="457200" indent="-457200" defTabSz="685800">
              <a:spcBef>
                <a:spcPts val="0"/>
              </a:spcBef>
              <a:buClr>
                <a:srgbClr val="CC0000"/>
              </a:buClr>
              <a:buSzPct val="80000"/>
              <a:buAutoNum type="arabicPeriod" startAt="6"/>
              <a:defRPr sz="1650">
                <a:solidFill>
                  <a:srgbClr val="994D00"/>
                </a:solidFill>
              </a:defRPr>
            </a:pPr>
            <a:endParaRPr/>
          </a:p>
          <a:p>
            <a:pPr marL="457200" indent="-457200" defTabSz="685800">
              <a:spcBef>
                <a:spcPts val="0"/>
              </a:spcBef>
              <a:buClr>
                <a:srgbClr val="CC0000"/>
              </a:buClr>
              <a:buSzPct val="80000"/>
              <a:buAutoNum type="arabicPeriod" startAt="7"/>
              <a:defRPr sz="1650">
                <a:solidFill>
                  <a:srgbClr val="994D00"/>
                </a:solidFill>
              </a:defRPr>
            </a:pPr>
            <a:endParaRPr/>
          </a:p>
          <a:p>
            <a:pPr marL="457200" indent="-457200" defTabSz="685800">
              <a:spcBef>
                <a:spcPts val="0"/>
              </a:spcBef>
              <a:buSzTx/>
              <a:buNone/>
              <a:defRPr sz="1650" b="1">
                <a:solidFill>
                  <a:srgbClr val="800080"/>
                </a:solidFill>
              </a:defRPr>
            </a:pPr>
            <a:endParaRPr/>
          </a:p>
          <a:p>
            <a:pPr marL="457200" indent="-457200" defTabSz="685800">
              <a:spcBef>
                <a:spcPts val="0"/>
              </a:spcBef>
              <a:buSzTx/>
              <a:buNone/>
              <a:defRPr sz="1650" b="1">
                <a:solidFill>
                  <a:srgbClr val="800080"/>
                </a:solidFill>
              </a:defRPr>
            </a:pPr>
            <a:endParaRPr/>
          </a:p>
          <a:p>
            <a:pPr marL="457200" indent="-457200" defTabSz="685800">
              <a:spcBef>
                <a:spcPts val="0"/>
              </a:spcBef>
              <a:buSzTx/>
              <a:buNone/>
              <a:defRPr sz="1650" b="1">
                <a:solidFill>
                  <a:srgbClr val="800080"/>
                </a:solidFill>
              </a:defRPr>
            </a:pPr>
            <a:endParaRPr/>
          </a:p>
          <a:p>
            <a:pPr marL="457200" indent="-457200" defTabSz="685800">
              <a:spcBef>
                <a:spcPts val="0"/>
              </a:spcBef>
              <a:buSzTx/>
              <a:buNone/>
              <a:defRPr sz="1650" b="1">
                <a:solidFill>
                  <a:srgbClr val="800080"/>
                </a:solidFill>
              </a:defRPr>
            </a:pPr>
            <a:r>
              <a:t>Results</a:t>
            </a:r>
            <a:r>
              <a:rPr b="0">
                <a:solidFill>
                  <a:srgbClr val="994D00"/>
                </a:solidFill>
              </a:rPr>
              <a:t>:</a:t>
            </a:r>
            <a:endParaRPr>
              <a:solidFill>
                <a:srgbClr val="994D00"/>
              </a:solidFill>
            </a:endParaRPr>
          </a:p>
          <a:p>
            <a:pPr marL="457200" indent="-457200" defTabSz="685800">
              <a:spcBef>
                <a:spcPts val="0"/>
              </a:spcBef>
              <a:buClr>
                <a:srgbClr val="CC0000"/>
              </a:buClr>
              <a:buSzPct val="80000"/>
              <a:defRPr sz="1650">
                <a:solidFill>
                  <a:srgbClr val="994D00"/>
                </a:solidFill>
              </a:defRPr>
            </a:pPr>
            <a:r>
              <a:t>Means = 3.52 (Female) compared to 5.00 (Male).</a:t>
            </a:r>
          </a:p>
          <a:p>
            <a:pPr marL="457200" indent="-457200" defTabSz="685800">
              <a:spcBef>
                <a:spcPts val="0"/>
              </a:spcBef>
              <a:buClr>
                <a:srgbClr val="CC0000"/>
              </a:buClr>
              <a:buSzPct val="80000"/>
              <a:defRPr sz="1650">
                <a:solidFill>
                  <a:srgbClr val="994D00"/>
                </a:solidFill>
              </a:defRPr>
            </a:pPr>
            <a:r>
              <a:t>P-value of the t-test = .006</a:t>
            </a:r>
          </a:p>
          <a:p>
            <a:pPr marL="457200" indent="-457200" defTabSz="685800">
              <a:spcBef>
                <a:spcPts val="0"/>
              </a:spcBef>
              <a:buClr>
                <a:srgbClr val="CC0000"/>
              </a:buClr>
              <a:buSzPct val="80000"/>
              <a:defRPr sz="1650">
                <a:solidFill>
                  <a:srgbClr val="994D00"/>
                </a:solidFill>
              </a:defRPr>
            </a:pPr>
            <a:r>
              <a:t>There is a statistical difference between men and women in regards to attitude towards Nike.</a:t>
            </a:r>
          </a:p>
        </p:txBody>
      </p:sp>
      <p:sp>
        <p:nvSpPr>
          <p:cNvPr id="758" name="SPSS Windows:  Two Independent Samples t Test"/>
          <p:cNvSpPr txBox="1">
            <a:spLocks noGrp="1"/>
          </p:cNvSpPr>
          <p:nvPr>
            <p:ph type="title" idx="4294967295"/>
          </p:nvPr>
        </p:nvSpPr>
        <p:spPr>
          <a:xfrm>
            <a:off x="381000" y="57150"/>
            <a:ext cx="8153400" cy="563563"/>
          </a:xfrm>
          <a:prstGeom prst="rect">
            <a:avLst/>
          </a:prstGeom>
        </p:spPr>
        <p:txBody>
          <a:bodyPr anchor="t">
            <a:normAutofit/>
          </a:bodyPr>
          <a:lstStyle/>
          <a:p>
            <a:pPr defTabSz="585215">
              <a:defRPr sz="1536" b="1">
                <a:solidFill>
                  <a:srgbClr val="E57300"/>
                </a:solidFill>
              </a:defRPr>
            </a:pPr>
            <a:r>
              <a:t>SPSS Windows: </a:t>
            </a:r>
            <a:br/>
            <a:r>
              <a:t>Two Independent Samples t Test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57"/>
                                        </p:tgtEl>
                                        <p:attrNameLst>
                                          <p:attrName>style.visibility</p:attrName>
                                        </p:attrNameLst>
                                      </p:cBhvr>
                                      <p:to>
                                        <p:strVal val="visible"/>
                                      </p:to>
                                    </p:set>
                                    <p:anim calcmode="lin" valueType="num">
                                      <p:cBhvr>
                                        <p:cTn id="7" dur="500" fill="hold"/>
                                        <p:tgtEl>
                                          <p:spTgt spid="757"/>
                                        </p:tgtEl>
                                        <p:attrNameLst>
                                          <p:attrName>ppt_x</p:attrName>
                                        </p:attrNameLst>
                                      </p:cBhvr>
                                      <p:tavLst>
                                        <p:tav tm="0">
                                          <p:val>
                                            <p:strVal val="0-#ppt_w/2"/>
                                          </p:val>
                                        </p:tav>
                                        <p:tav tm="100000">
                                          <p:val>
                                            <p:strVal val="#ppt_x"/>
                                          </p:val>
                                        </p:tav>
                                      </p:tavLst>
                                    </p:anim>
                                    <p:anim calcmode="lin" valueType="num">
                                      <p:cBhvr>
                                        <p:cTn id="8" dur="500" fill="hold"/>
                                        <p:tgtEl>
                                          <p:spTgt spid="7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58"/>
                                        </p:tgtEl>
                                        <p:attrNameLst>
                                          <p:attrName>style.visibility</p:attrName>
                                        </p:attrNameLst>
                                      </p:cBhvr>
                                      <p:to>
                                        <p:strVal val="visible"/>
                                      </p:to>
                                    </p:set>
                                    <p:anim calcmode="lin" valueType="num">
                                      <p:cBhvr>
                                        <p:cTn id="12" dur="500" fill="hold"/>
                                        <p:tgtEl>
                                          <p:spTgt spid="758"/>
                                        </p:tgtEl>
                                        <p:attrNameLst>
                                          <p:attrName>ppt_x</p:attrName>
                                        </p:attrNameLst>
                                      </p:cBhvr>
                                      <p:tavLst>
                                        <p:tav tm="0">
                                          <p:val>
                                            <p:strVal val="0-#ppt_w/2"/>
                                          </p:val>
                                        </p:tav>
                                        <p:tav tm="100000">
                                          <p:val>
                                            <p:strVal val="#ppt_x"/>
                                          </p:val>
                                        </p:tav>
                                      </p:tavLst>
                                    </p:anim>
                                    <p:anim calcmode="lin" valueType="num">
                                      <p:cBhvr>
                                        <p:cTn id="13" dur="500" fill="hold"/>
                                        <p:tgtEl>
                                          <p:spTgt spid="7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 grpId="0" animBg="1" advAuto="0"/>
      <p:bldP spid="75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a:t>
            </a:fld>
            <a:endParaRPr/>
          </a:p>
        </p:txBody>
      </p:sp>
      <p:sp>
        <p:nvSpPr>
          <p:cNvPr id="66" name="1) Frequency Histogram"/>
          <p:cNvSpPr txBox="1">
            <a:spLocks noGrp="1"/>
          </p:cNvSpPr>
          <p:nvPr>
            <p:ph type="title" idx="4294967295"/>
          </p:nvPr>
        </p:nvSpPr>
        <p:spPr>
          <a:xfrm>
            <a:off x="685800" y="152399"/>
            <a:ext cx="5334000" cy="784227"/>
          </a:xfrm>
          <a:prstGeom prst="rect">
            <a:avLst/>
          </a:prstGeom>
        </p:spPr>
        <p:txBody>
          <a:bodyPr anchor="t">
            <a:normAutofit/>
          </a:bodyPr>
          <a:lstStyle>
            <a:lvl1pPr>
              <a:defRPr b="1">
                <a:solidFill>
                  <a:srgbClr val="E57300"/>
                </a:solidFill>
              </a:defRPr>
            </a:lvl1pPr>
          </a:lstStyle>
          <a:p>
            <a:r>
              <a:t>1) Frequency Histogram</a:t>
            </a:r>
          </a:p>
        </p:txBody>
      </p:sp>
      <p:grpSp>
        <p:nvGrpSpPr>
          <p:cNvPr id="101" name="Group"/>
          <p:cNvGrpSpPr/>
          <p:nvPr/>
        </p:nvGrpSpPr>
        <p:grpSpPr>
          <a:xfrm>
            <a:off x="76199" y="874712"/>
            <a:ext cx="9002714" cy="5502276"/>
            <a:chOff x="0" y="0"/>
            <a:chExt cx="9002712" cy="5502275"/>
          </a:xfrm>
        </p:grpSpPr>
        <p:sp>
          <p:nvSpPr>
            <p:cNvPr id="67" name="Fig. 15.1"/>
            <p:cNvSpPr txBox="1"/>
            <p:nvPr/>
          </p:nvSpPr>
          <p:spPr>
            <a:xfrm>
              <a:off x="1143000" y="0"/>
              <a:ext cx="1879600"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2000" b="0"/>
              </a:lvl1pPr>
            </a:lstStyle>
            <a:p>
              <a:r>
                <a:t>Fig. 15.1</a:t>
              </a:r>
            </a:p>
          </p:txBody>
        </p:sp>
        <p:sp>
          <p:nvSpPr>
            <p:cNvPr id="68" name="Line"/>
            <p:cNvSpPr/>
            <p:nvPr/>
          </p:nvSpPr>
          <p:spPr>
            <a:xfrm flipH="1">
              <a:off x="909320" y="614362"/>
              <a:ext cx="1" cy="4122738"/>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9" name="Line"/>
            <p:cNvSpPr/>
            <p:nvPr/>
          </p:nvSpPr>
          <p:spPr>
            <a:xfrm flipH="1">
              <a:off x="912812" y="4181475"/>
              <a:ext cx="2174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0" name="2"/>
            <p:cNvSpPr txBox="1"/>
            <p:nvPr/>
          </p:nvSpPr>
          <p:spPr>
            <a:xfrm>
              <a:off x="1635125" y="4651375"/>
              <a:ext cx="430213"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2</a:t>
              </a:r>
            </a:p>
          </p:txBody>
        </p:sp>
        <p:sp>
          <p:nvSpPr>
            <p:cNvPr id="71" name="Rectangle"/>
            <p:cNvSpPr/>
            <p:nvPr/>
          </p:nvSpPr>
          <p:spPr>
            <a:xfrm>
              <a:off x="1470025" y="3687762"/>
              <a:ext cx="768350" cy="1049338"/>
            </a:xfrm>
            <a:prstGeom prst="rect">
              <a:avLst/>
            </a:prstGeom>
            <a:gradFill flip="none" rotWithShape="1">
              <a:gsLst>
                <a:gs pos="0">
                  <a:schemeClr val="accent2"/>
                </a:gs>
                <a:gs pos="50000">
                  <a:srgbClr val="654B0A"/>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b="0"/>
              </a:pPr>
              <a:endParaRPr/>
            </a:p>
          </p:txBody>
        </p:sp>
        <p:sp>
          <p:nvSpPr>
            <p:cNvPr id="72" name="Line"/>
            <p:cNvSpPr/>
            <p:nvPr/>
          </p:nvSpPr>
          <p:spPr>
            <a:xfrm flipH="1">
              <a:off x="922337" y="3675062"/>
              <a:ext cx="2174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3" name="Line"/>
            <p:cNvSpPr/>
            <p:nvPr/>
          </p:nvSpPr>
          <p:spPr>
            <a:xfrm flipH="1">
              <a:off x="915987" y="3168650"/>
              <a:ext cx="2174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4" name="Line"/>
            <p:cNvSpPr/>
            <p:nvPr/>
          </p:nvSpPr>
          <p:spPr>
            <a:xfrm flipH="1">
              <a:off x="931862" y="2670175"/>
              <a:ext cx="2174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5" name="Line"/>
            <p:cNvSpPr/>
            <p:nvPr/>
          </p:nvSpPr>
          <p:spPr>
            <a:xfrm flipH="1">
              <a:off x="931862" y="2170112"/>
              <a:ext cx="2174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6" name="Line"/>
            <p:cNvSpPr/>
            <p:nvPr/>
          </p:nvSpPr>
          <p:spPr>
            <a:xfrm flipH="1">
              <a:off x="922337" y="1676400"/>
              <a:ext cx="2174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7" name="Line"/>
            <p:cNvSpPr/>
            <p:nvPr/>
          </p:nvSpPr>
          <p:spPr>
            <a:xfrm flipH="1">
              <a:off x="931862" y="1154112"/>
              <a:ext cx="2174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8" name="Rectangle"/>
            <p:cNvSpPr/>
            <p:nvPr/>
          </p:nvSpPr>
          <p:spPr>
            <a:xfrm>
              <a:off x="2792412" y="1812925"/>
              <a:ext cx="766763" cy="2924176"/>
            </a:xfrm>
            <a:prstGeom prst="rect">
              <a:avLst/>
            </a:prstGeom>
            <a:gradFill flip="none" rotWithShape="1">
              <a:gsLst>
                <a:gs pos="0">
                  <a:schemeClr val="accent2"/>
                </a:gs>
                <a:gs pos="50000">
                  <a:srgbClr val="654B0A"/>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b="0"/>
              </a:pPr>
              <a:endParaRPr/>
            </a:p>
          </p:txBody>
        </p:sp>
        <p:sp>
          <p:nvSpPr>
            <p:cNvPr id="79" name="Rectangle"/>
            <p:cNvSpPr/>
            <p:nvPr/>
          </p:nvSpPr>
          <p:spPr>
            <a:xfrm>
              <a:off x="4097337" y="1812925"/>
              <a:ext cx="768351" cy="2924176"/>
            </a:xfrm>
            <a:prstGeom prst="rect">
              <a:avLst/>
            </a:prstGeom>
            <a:gradFill flip="none" rotWithShape="1">
              <a:gsLst>
                <a:gs pos="0">
                  <a:schemeClr val="accent2"/>
                </a:gs>
                <a:gs pos="50000">
                  <a:srgbClr val="654B0A"/>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b="0"/>
              </a:pPr>
              <a:endParaRPr/>
            </a:p>
          </p:txBody>
        </p:sp>
        <p:sp>
          <p:nvSpPr>
            <p:cNvPr id="80" name="Rectangle"/>
            <p:cNvSpPr/>
            <p:nvPr/>
          </p:nvSpPr>
          <p:spPr>
            <a:xfrm>
              <a:off x="5424487" y="3087687"/>
              <a:ext cx="768351" cy="1649413"/>
            </a:xfrm>
            <a:prstGeom prst="rect">
              <a:avLst/>
            </a:prstGeom>
            <a:gradFill flip="none" rotWithShape="1">
              <a:gsLst>
                <a:gs pos="0">
                  <a:schemeClr val="accent2"/>
                </a:gs>
                <a:gs pos="50000">
                  <a:srgbClr val="654B0A"/>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b="0"/>
              </a:pPr>
              <a:endParaRPr/>
            </a:p>
          </p:txBody>
        </p:sp>
        <p:sp>
          <p:nvSpPr>
            <p:cNvPr id="81" name="Rectangle"/>
            <p:cNvSpPr/>
            <p:nvPr/>
          </p:nvSpPr>
          <p:spPr>
            <a:xfrm>
              <a:off x="6704012" y="614362"/>
              <a:ext cx="768351" cy="4122738"/>
            </a:xfrm>
            <a:prstGeom prst="rect">
              <a:avLst/>
            </a:prstGeom>
            <a:gradFill flip="none" rotWithShape="1">
              <a:gsLst>
                <a:gs pos="0">
                  <a:schemeClr val="accent2"/>
                </a:gs>
                <a:gs pos="50000">
                  <a:srgbClr val="654B0A"/>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b="0"/>
              </a:pPr>
              <a:endParaRPr/>
            </a:p>
          </p:txBody>
        </p:sp>
        <p:sp>
          <p:nvSpPr>
            <p:cNvPr id="82" name="Rectangle"/>
            <p:cNvSpPr/>
            <p:nvPr/>
          </p:nvSpPr>
          <p:spPr>
            <a:xfrm>
              <a:off x="7985125" y="2563812"/>
              <a:ext cx="768350" cy="2173288"/>
            </a:xfrm>
            <a:prstGeom prst="rect">
              <a:avLst/>
            </a:prstGeom>
            <a:gradFill flip="none" rotWithShape="1">
              <a:gsLst>
                <a:gs pos="0">
                  <a:schemeClr val="accent2"/>
                </a:gs>
                <a:gs pos="50000">
                  <a:srgbClr val="654B0A"/>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b="0"/>
              </a:pPr>
              <a:endParaRPr/>
            </a:p>
          </p:txBody>
        </p:sp>
        <p:sp>
          <p:nvSpPr>
            <p:cNvPr id="83" name="3"/>
            <p:cNvSpPr txBox="1"/>
            <p:nvPr/>
          </p:nvSpPr>
          <p:spPr>
            <a:xfrm>
              <a:off x="2955925" y="4660900"/>
              <a:ext cx="430213"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3</a:t>
              </a:r>
            </a:p>
          </p:txBody>
        </p:sp>
        <p:sp>
          <p:nvSpPr>
            <p:cNvPr id="84" name="4"/>
            <p:cNvSpPr txBox="1"/>
            <p:nvPr/>
          </p:nvSpPr>
          <p:spPr>
            <a:xfrm>
              <a:off x="4308475" y="4670425"/>
              <a:ext cx="430213"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4</a:t>
              </a:r>
            </a:p>
          </p:txBody>
        </p:sp>
        <p:sp>
          <p:nvSpPr>
            <p:cNvPr id="85" name="5"/>
            <p:cNvSpPr txBox="1"/>
            <p:nvPr/>
          </p:nvSpPr>
          <p:spPr>
            <a:xfrm>
              <a:off x="5643562" y="4710112"/>
              <a:ext cx="431801"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5</a:t>
              </a:r>
            </a:p>
          </p:txBody>
        </p:sp>
        <p:sp>
          <p:nvSpPr>
            <p:cNvPr id="86" name="6"/>
            <p:cNvSpPr txBox="1"/>
            <p:nvPr/>
          </p:nvSpPr>
          <p:spPr>
            <a:xfrm>
              <a:off x="6886575" y="4703762"/>
              <a:ext cx="431800"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6</a:t>
              </a:r>
            </a:p>
          </p:txBody>
        </p:sp>
        <p:sp>
          <p:nvSpPr>
            <p:cNvPr id="87" name="7"/>
            <p:cNvSpPr txBox="1"/>
            <p:nvPr/>
          </p:nvSpPr>
          <p:spPr>
            <a:xfrm>
              <a:off x="8226425" y="4700587"/>
              <a:ext cx="431800"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7</a:t>
              </a:r>
            </a:p>
          </p:txBody>
        </p:sp>
        <p:sp>
          <p:nvSpPr>
            <p:cNvPr id="88" name="0"/>
            <p:cNvSpPr txBox="1"/>
            <p:nvPr/>
          </p:nvSpPr>
          <p:spPr>
            <a:xfrm>
              <a:off x="450850" y="4373562"/>
              <a:ext cx="431800"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0</a:t>
              </a:r>
            </a:p>
          </p:txBody>
        </p:sp>
        <p:sp>
          <p:nvSpPr>
            <p:cNvPr id="89" name="7"/>
            <p:cNvSpPr txBox="1"/>
            <p:nvPr/>
          </p:nvSpPr>
          <p:spPr>
            <a:xfrm>
              <a:off x="360362" y="909637"/>
              <a:ext cx="674688"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7</a:t>
              </a:r>
            </a:p>
          </p:txBody>
        </p:sp>
        <p:sp>
          <p:nvSpPr>
            <p:cNvPr id="90" name="4"/>
            <p:cNvSpPr txBox="1"/>
            <p:nvPr/>
          </p:nvSpPr>
          <p:spPr>
            <a:xfrm>
              <a:off x="379412" y="2417762"/>
              <a:ext cx="674688"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4</a:t>
              </a:r>
            </a:p>
          </p:txBody>
        </p:sp>
        <p:sp>
          <p:nvSpPr>
            <p:cNvPr id="91" name="3"/>
            <p:cNvSpPr txBox="1"/>
            <p:nvPr/>
          </p:nvSpPr>
          <p:spPr>
            <a:xfrm>
              <a:off x="379412" y="2911475"/>
              <a:ext cx="674688"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3</a:t>
              </a:r>
            </a:p>
          </p:txBody>
        </p:sp>
        <p:sp>
          <p:nvSpPr>
            <p:cNvPr id="92" name="2"/>
            <p:cNvSpPr txBox="1"/>
            <p:nvPr/>
          </p:nvSpPr>
          <p:spPr>
            <a:xfrm>
              <a:off x="379412" y="3389312"/>
              <a:ext cx="674688"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2</a:t>
              </a:r>
            </a:p>
          </p:txBody>
        </p:sp>
        <p:sp>
          <p:nvSpPr>
            <p:cNvPr id="93" name="1"/>
            <p:cNvSpPr txBox="1"/>
            <p:nvPr/>
          </p:nvSpPr>
          <p:spPr>
            <a:xfrm>
              <a:off x="379412" y="3883025"/>
              <a:ext cx="674688"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1</a:t>
              </a:r>
            </a:p>
          </p:txBody>
        </p:sp>
        <p:sp>
          <p:nvSpPr>
            <p:cNvPr id="94" name="6"/>
            <p:cNvSpPr txBox="1"/>
            <p:nvPr/>
          </p:nvSpPr>
          <p:spPr>
            <a:xfrm>
              <a:off x="379412" y="1409700"/>
              <a:ext cx="674688"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6</a:t>
              </a:r>
            </a:p>
          </p:txBody>
        </p:sp>
        <p:sp>
          <p:nvSpPr>
            <p:cNvPr id="95" name="5"/>
            <p:cNvSpPr txBox="1"/>
            <p:nvPr/>
          </p:nvSpPr>
          <p:spPr>
            <a:xfrm>
              <a:off x="379412" y="1917700"/>
              <a:ext cx="674688"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5</a:t>
              </a:r>
            </a:p>
          </p:txBody>
        </p:sp>
        <p:sp>
          <p:nvSpPr>
            <p:cNvPr id="96" name="Frequency"/>
            <p:cNvSpPr txBox="1"/>
            <p:nvPr/>
          </p:nvSpPr>
          <p:spPr>
            <a:xfrm rot="16200000">
              <a:off x="-827088" y="2311400"/>
              <a:ext cx="2111376"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2400" b="0">
                  <a:solidFill>
                    <a:srgbClr val="CC0000"/>
                  </a:solidFill>
                </a:defRPr>
              </a:lvl1pPr>
            </a:lstStyle>
            <a:p>
              <a:r>
                <a:t>Frequency</a:t>
              </a:r>
            </a:p>
          </p:txBody>
        </p:sp>
        <p:sp>
          <p:nvSpPr>
            <p:cNvPr id="97" name="Familiarity"/>
            <p:cNvSpPr txBox="1"/>
            <p:nvPr/>
          </p:nvSpPr>
          <p:spPr>
            <a:xfrm>
              <a:off x="3311525" y="5045075"/>
              <a:ext cx="2224088" cy="457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2400" b="0">
                  <a:solidFill>
                    <a:srgbClr val="CC0000"/>
                  </a:solidFill>
                </a:defRPr>
              </a:lvl1pPr>
            </a:lstStyle>
            <a:p>
              <a:r>
                <a:t>Familiarity</a:t>
              </a:r>
            </a:p>
          </p:txBody>
        </p:sp>
        <p:sp>
          <p:nvSpPr>
            <p:cNvPr id="98" name="Line"/>
            <p:cNvSpPr/>
            <p:nvPr/>
          </p:nvSpPr>
          <p:spPr>
            <a:xfrm flipH="1">
              <a:off x="919162" y="614362"/>
              <a:ext cx="2174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99" name="8"/>
            <p:cNvSpPr txBox="1"/>
            <p:nvPr/>
          </p:nvSpPr>
          <p:spPr>
            <a:xfrm>
              <a:off x="352425" y="420687"/>
              <a:ext cx="674688"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b="0">
                  <a:solidFill>
                    <a:srgbClr val="CC0000"/>
                  </a:solidFill>
                </a:defRPr>
              </a:lvl1pPr>
            </a:lstStyle>
            <a:p>
              <a:r>
                <a:t>8</a:t>
              </a:r>
            </a:p>
          </p:txBody>
        </p:sp>
        <p:sp>
          <p:nvSpPr>
            <p:cNvPr id="100" name="Line"/>
            <p:cNvSpPr/>
            <p:nvPr/>
          </p:nvSpPr>
          <p:spPr>
            <a:xfrm>
              <a:off x="908050" y="4737100"/>
              <a:ext cx="8094663"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0-#ppt_w/2"/>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01"/>
                                        </p:tgtEl>
                                        <p:attrNameLst>
                                          <p:attrName>style.visibility</p:attrName>
                                        </p:attrNameLst>
                                      </p:cBhvr>
                                      <p:to>
                                        <p:strVal val="visible"/>
                                      </p:to>
                                    </p:set>
                                    <p:anim calcmode="lin" valueType="num">
                                      <p:cBhvr>
                                        <p:cTn id="12" dur="500" fill="hold"/>
                                        <p:tgtEl>
                                          <p:spTgt spid="101"/>
                                        </p:tgtEl>
                                        <p:attrNameLst>
                                          <p:attrName>ppt_x</p:attrName>
                                        </p:attrNameLst>
                                      </p:cBhvr>
                                      <p:tavLst>
                                        <p:tav tm="0">
                                          <p:val>
                                            <p:strVal val="0-#ppt_w/2"/>
                                          </p:val>
                                        </p:tav>
                                        <p:tav tm="100000">
                                          <p:val>
                                            <p:strVal val="#ppt_x"/>
                                          </p:val>
                                        </p:tav>
                                      </p:tavLst>
                                    </p:anim>
                                    <p:anim calcmode="lin" valueType="num">
                                      <p:cBhvr>
                                        <p:cTn id="13"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advAuto="0"/>
      <p:bldP spid="101" grpId="0"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60</a:t>
            </a:fld>
            <a:endParaRPr/>
          </a:p>
        </p:txBody>
      </p:sp>
      <p:sp>
        <p:nvSpPr>
          <p:cNvPr id="761" name="SPSS Windows: Paired Samples t Test"/>
          <p:cNvSpPr txBox="1">
            <a:spLocks noGrp="1"/>
          </p:cNvSpPr>
          <p:nvPr>
            <p:ph type="title" idx="4294967295"/>
          </p:nvPr>
        </p:nvSpPr>
        <p:spPr>
          <a:xfrm>
            <a:off x="352424" y="147637"/>
            <a:ext cx="8791577" cy="609601"/>
          </a:xfrm>
          <a:prstGeom prst="rect">
            <a:avLst/>
          </a:prstGeom>
        </p:spPr>
        <p:txBody>
          <a:bodyPr anchor="t">
            <a:normAutofit/>
          </a:bodyPr>
          <a:lstStyle>
            <a:lvl1pPr>
              <a:defRPr b="1">
                <a:solidFill>
                  <a:srgbClr val="E57300"/>
                </a:solidFill>
              </a:defRPr>
            </a:lvl1pPr>
          </a:lstStyle>
          <a:p>
            <a:r>
              <a:t>SPSS Windows: Paired Samples t Test</a:t>
            </a:r>
          </a:p>
        </p:txBody>
      </p:sp>
      <p:sp>
        <p:nvSpPr>
          <p:cNvPr id="762" name="Select ANALYZE from the SPSS menu bar.…"/>
          <p:cNvSpPr txBox="1">
            <a:spLocks noGrp="1"/>
          </p:cNvSpPr>
          <p:nvPr>
            <p:ph type="body" idx="4294967295"/>
          </p:nvPr>
        </p:nvSpPr>
        <p:spPr>
          <a:xfrm>
            <a:off x="392112" y="1431925"/>
            <a:ext cx="8534401" cy="3910013"/>
          </a:xfrm>
          <a:prstGeom prst="rect">
            <a:avLst/>
          </a:prstGeom>
        </p:spPr>
        <p:txBody>
          <a:bodyPr>
            <a:normAutofit/>
          </a:bodyPr>
          <a:lstStyle/>
          <a:p>
            <a:pPr marL="591312" indent="-591312" defTabSz="886968">
              <a:spcBef>
                <a:spcPts val="2700"/>
              </a:spcBef>
              <a:buClr>
                <a:srgbClr val="CC0000"/>
              </a:buClr>
              <a:buSzPct val="75000"/>
              <a:buAutoNum type="arabicPeriod"/>
              <a:defRPr sz="2328">
                <a:solidFill>
                  <a:srgbClr val="994D00"/>
                </a:solidFill>
              </a:defRPr>
            </a:pPr>
            <a:r>
              <a:t>Select ANALYZE from the SPSS menu bar.</a:t>
            </a:r>
          </a:p>
          <a:p>
            <a:pPr marL="591312" indent="-591312" defTabSz="886968">
              <a:spcBef>
                <a:spcPts val="2700"/>
              </a:spcBef>
              <a:buClr>
                <a:srgbClr val="CC0000"/>
              </a:buClr>
              <a:buSzPct val="75000"/>
              <a:buAutoNum type="arabicPeriod"/>
              <a:defRPr sz="2328">
                <a:solidFill>
                  <a:srgbClr val="994D00"/>
                </a:solidFill>
              </a:defRPr>
            </a:pPr>
            <a:r>
              <a:t>Click COMPARE MEANS and then PAIRED SAMPLES T TEST.</a:t>
            </a:r>
          </a:p>
          <a:p>
            <a:pPr marL="591312" indent="-591312" defTabSz="886968">
              <a:spcBef>
                <a:spcPts val="2700"/>
              </a:spcBef>
              <a:buClr>
                <a:srgbClr val="CC0000"/>
              </a:buClr>
              <a:buSzPct val="75000"/>
              <a:buAutoNum type="arabicPeriod"/>
              <a:defRPr sz="2328">
                <a:solidFill>
                  <a:srgbClr val="994D00"/>
                </a:solidFill>
              </a:defRPr>
            </a:pPr>
            <a:r>
              <a:t>Select two potentially paired variables and move these variables in to the PAIRED VARIABLE(S) box.</a:t>
            </a:r>
          </a:p>
          <a:p>
            <a:pPr marL="979360" lvl="1" indent="-591312" defTabSz="886968">
              <a:spcBef>
                <a:spcPts val="2300"/>
              </a:spcBef>
              <a:buClr>
                <a:srgbClr val="CC0000"/>
              </a:buClr>
              <a:buSzPct val="75000"/>
              <a:defRPr sz="1940">
                <a:solidFill>
                  <a:srgbClr val="994D00"/>
                </a:solidFill>
              </a:defRPr>
            </a:pPr>
            <a:r>
              <a:t>E.g. ‘perception of brand’ and ‘usage rate’.</a:t>
            </a:r>
          </a:p>
          <a:p>
            <a:pPr marL="591312" indent="-591312" defTabSz="886968">
              <a:spcBef>
                <a:spcPts val="2700"/>
              </a:spcBef>
              <a:buClr>
                <a:srgbClr val="CC0000"/>
              </a:buClr>
              <a:buSzPct val="75000"/>
              <a:buAutoNum type="arabicPeriod"/>
              <a:defRPr sz="2328">
                <a:solidFill>
                  <a:srgbClr val="994D00"/>
                </a:solidFill>
              </a:defRPr>
            </a:pPr>
            <a:r>
              <a:t>Click OK.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61"/>
                                        </p:tgtEl>
                                        <p:attrNameLst>
                                          <p:attrName>style.visibility</p:attrName>
                                        </p:attrNameLst>
                                      </p:cBhvr>
                                      <p:to>
                                        <p:strVal val="visible"/>
                                      </p:to>
                                    </p:set>
                                    <p:anim calcmode="lin" valueType="num">
                                      <p:cBhvr>
                                        <p:cTn id="7" dur="500" fill="hold"/>
                                        <p:tgtEl>
                                          <p:spTgt spid="761"/>
                                        </p:tgtEl>
                                        <p:attrNameLst>
                                          <p:attrName>ppt_x</p:attrName>
                                        </p:attrNameLst>
                                      </p:cBhvr>
                                      <p:tavLst>
                                        <p:tav tm="0">
                                          <p:val>
                                            <p:strVal val="0-#ppt_w/2"/>
                                          </p:val>
                                        </p:tav>
                                        <p:tav tm="100000">
                                          <p:val>
                                            <p:strVal val="#ppt_x"/>
                                          </p:val>
                                        </p:tav>
                                      </p:tavLst>
                                    </p:anim>
                                    <p:anim calcmode="lin" valueType="num">
                                      <p:cBhvr>
                                        <p:cTn id="8" dur="500" fill="hold"/>
                                        <p:tgtEl>
                                          <p:spTgt spid="7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62"/>
                                        </p:tgtEl>
                                        <p:attrNameLst>
                                          <p:attrName>style.visibility</p:attrName>
                                        </p:attrNameLst>
                                      </p:cBhvr>
                                      <p:to>
                                        <p:strVal val="visible"/>
                                      </p:to>
                                    </p:set>
                                    <p:anim calcmode="lin" valueType="num">
                                      <p:cBhvr>
                                        <p:cTn id="12" dur="500" fill="hold"/>
                                        <p:tgtEl>
                                          <p:spTgt spid="762"/>
                                        </p:tgtEl>
                                        <p:attrNameLst>
                                          <p:attrName>ppt_x</p:attrName>
                                        </p:attrNameLst>
                                      </p:cBhvr>
                                      <p:tavLst>
                                        <p:tav tm="0">
                                          <p:val>
                                            <p:strVal val="0-#ppt_w/2"/>
                                          </p:val>
                                        </p:tav>
                                        <p:tav tm="100000">
                                          <p:val>
                                            <p:strVal val="#ppt_x"/>
                                          </p:val>
                                        </p:tav>
                                      </p:tavLst>
                                    </p:anim>
                                    <p:anim calcmode="lin" valueType="num">
                                      <p:cBhvr>
                                        <p:cTn id="13" dur="500" fill="hold"/>
                                        <p:tgtEl>
                                          <p:spTgt spid="7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animBg="1" advAuto="0"/>
      <p:bldP spid="762" grpId="0"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61</a:t>
            </a:fld>
            <a:endParaRPr/>
          </a:p>
        </p:txBody>
      </p:sp>
      <p:sp>
        <p:nvSpPr>
          <p:cNvPr id="765" name="SPSS Windows:  Paired Samples t Test"/>
          <p:cNvSpPr txBox="1">
            <a:spLocks noGrp="1"/>
          </p:cNvSpPr>
          <p:nvPr>
            <p:ph type="title" idx="4294967295"/>
          </p:nvPr>
        </p:nvSpPr>
        <p:spPr>
          <a:xfrm>
            <a:off x="381000" y="57150"/>
            <a:ext cx="8153400" cy="563563"/>
          </a:xfrm>
          <a:prstGeom prst="rect">
            <a:avLst/>
          </a:prstGeom>
        </p:spPr>
        <p:txBody>
          <a:bodyPr anchor="t">
            <a:normAutofit/>
          </a:bodyPr>
          <a:lstStyle/>
          <a:p>
            <a:pPr defTabSz="585215">
              <a:defRPr sz="1536" b="1">
                <a:solidFill>
                  <a:srgbClr val="E57300"/>
                </a:solidFill>
              </a:defRPr>
            </a:pPr>
            <a:r>
              <a:t>SPSS Windows: </a:t>
            </a:r>
            <a:br/>
            <a:r>
              <a:t>Paired Samples t Test</a:t>
            </a:r>
          </a:p>
        </p:txBody>
      </p:sp>
      <p:pic>
        <p:nvPicPr>
          <p:cNvPr id="766" name="image.png" descr="image.png"/>
          <p:cNvPicPr>
            <a:picLocks noChangeAspect="1"/>
          </p:cNvPicPr>
          <p:nvPr/>
        </p:nvPicPr>
        <p:blipFill>
          <a:blip r:embed="rId2">
            <a:extLst/>
          </a:blip>
          <a:stretch>
            <a:fillRect/>
          </a:stretch>
        </p:blipFill>
        <p:spPr>
          <a:xfrm>
            <a:off x="371475" y="1128712"/>
            <a:ext cx="8039100" cy="3540126"/>
          </a:xfrm>
          <a:prstGeom prst="rect">
            <a:avLst/>
          </a:prstGeom>
          <a:ln w="12700">
            <a:miter lim="400000"/>
          </a:ln>
        </p:spPr>
      </p:pic>
      <p:sp>
        <p:nvSpPr>
          <p:cNvPr id="767" name="Results:…"/>
          <p:cNvSpPr txBox="1">
            <a:spLocks noGrp="1"/>
          </p:cNvSpPr>
          <p:nvPr>
            <p:ph type="body" idx="4294967295"/>
          </p:nvPr>
        </p:nvSpPr>
        <p:spPr>
          <a:xfrm>
            <a:off x="388937" y="900112"/>
            <a:ext cx="8054976" cy="3932238"/>
          </a:xfrm>
          <a:prstGeom prst="rect">
            <a:avLst/>
          </a:prstGeom>
        </p:spPr>
        <p:txBody>
          <a:bodyPr>
            <a:normAutofit lnSpcReduction="10000"/>
          </a:bodyPr>
          <a:lstStyle/>
          <a:p>
            <a:pPr marL="451104" indent="-451104" defTabSz="676655">
              <a:spcBef>
                <a:spcPts val="0"/>
              </a:spcBef>
              <a:buClr>
                <a:srgbClr val="CC0000"/>
              </a:buClr>
              <a:buSzPct val="80000"/>
              <a:buAutoNum type="arabicPeriod"/>
              <a:defRPr sz="1628">
                <a:solidFill>
                  <a:srgbClr val="994D00"/>
                </a:solidFill>
              </a:defRPr>
            </a:pPr>
            <a:endParaRPr/>
          </a:p>
          <a:p>
            <a:pPr marL="451104" indent="-451104" defTabSz="676655">
              <a:spcBef>
                <a:spcPts val="0"/>
              </a:spcBef>
              <a:buClr>
                <a:srgbClr val="CC0000"/>
              </a:buClr>
              <a:buSzPct val="80000"/>
              <a:buAutoNum type="arabicPeriod" startAt="2"/>
              <a:defRPr sz="1628">
                <a:solidFill>
                  <a:srgbClr val="994D00"/>
                </a:solidFill>
              </a:defRPr>
            </a:pPr>
            <a:endParaRPr/>
          </a:p>
          <a:p>
            <a:pPr marL="451104" indent="-451104" defTabSz="676655">
              <a:spcBef>
                <a:spcPts val="0"/>
              </a:spcBef>
              <a:buClr>
                <a:srgbClr val="CC0000"/>
              </a:buClr>
              <a:buSzPct val="80000"/>
              <a:buAutoNum type="arabicPeriod" startAt="3"/>
              <a:defRPr sz="1628">
                <a:solidFill>
                  <a:srgbClr val="994D00"/>
                </a:solidFill>
              </a:defRPr>
            </a:pPr>
            <a:endParaRPr/>
          </a:p>
          <a:p>
            <a:pPr marL="451104" indent="-451104" defTabSz="676655">
              <a:spcBef>
                <a:spcPts val="0"/>
              </a:spcBef>
              <a:buClr>
                <a:srgbClr val="CC0000"/>
              </a:buClr>
              <a:buSzPct val="80000"/>
              <a:buAutoNum type="arabicPeriod" startAt="4"/>
              <a:defRPr sz="1628">
                <a:solidFill>
                  <a:srgbClr val="994D00"/>
                </a:solidFill>
              </a:defRPr>
            </a:pPr>
            <a:endParaRPr/>
          </a:p>
          <a:p>
            <a:pPr marL="451104" indent="-451104" defTabSz="676655">
              <a:spcBef>
                <a:spcPts val="0"/>
              </a:spcBef>
              <a:buClr>
                <a:srgbClr val="CC0000"/>
              </a:buClr>
              <a:buSzPct val="80000"/>
              <a:buAutoNum type="arabicPeriod" startAt="5"/>
              <a:defRPr sz="1628">
                <a:solidFill>
                  <a:srgbClr val="994D00"/>
                </a:solidFill>
              </a:defRPr>
            </a:pPr>
            <a:endParaRPr/>
          </a:p>
          <a:p>
            <a:pPr marL="451104" indent="-451104" defTabSz="676655">
              <a:spcBef>
                <a:spcPts val="0"/>
              </a:spcBef>
              <a:buSzTx/>
              <a:buNone/>
              <a:defRPr sz="1628" b="1">
                <a:solidFill>
                  <a:srgbClr val="800080"/>
                </a:solidFill>
              </a:defRPr>
            </a:pPr>
            <a:endParaRPr/>
          </a:p>
          <a:p>
            <a:pPr marL="451104" indent="-451104" defTabSz="676655">
              <a:spcBef>
                <a:spcPts val="0"/>
              </a:spcBef>
              <a:buSzTx/>
              <a:buNone/>
              <a:defRPr sz="1628" b="1">
                <a:solidFill>
                  <a:srgbClr val="800080"/>
                </a:solidFill>
              </a:defRPr>
            </a:pPr>
            <a:endParaRPr/>
          </a:p>
          <a:p>
            <a:pPr marL="451104" indent="-451104" defTabSz="676655">
              <a:spcBef>
                <a:spcPts val="0"/>
              </a:spcBef>
              <a:buSzTx/>
              <a:buNone/>
              <a:defRPr sz="1628" b="1">
                <a:solidFill>
                  <a:srgbClr val="800080"/>
                </a:solidFill>
              </a:defRPr>
            </a:pPr>
            <a:endParaRPr/>
          </a:p>
          <a:p>
            <a:pPr marL="451104" indent="-451104" defTabSz="676655">
              <a:spcBef>
                <a:spcPts val="0"/>
              </a:spcBef>
              <a:buSzTx/>
              <a:buNone/>
              <a:defRPr sz="1628" b="1">
                <a:solidFill>
                  <a:srgbClr val="800080"/>
                </a:solidFill>
              </a:defRPr>
            </a:pPr>
            <a:endParaRPr/>
          </a:p>
          <a:p>
            <a:pPr marL="451104" indent="-451104" defTabSz="676655">
              <a:spcBef>
                <a:spcPts val="0"/>
              </a:spcBef>
              <a:buSzTx/>
              <a:buNone/>
              <a:defRPr sz="1628" b="1">
                <a:solidFill>
                  <a:srgbClr val="800080"/>
                </a:solidFill>
              </a:defRPr>
            </a:pPr>
            <a:endParaRPr/>
          </a:p>
          <a:p>
            <a:pPr marL="451104" indent="-451104" defTabSz="676655">
              <a:spcBef>
                <a:spcPts val="0"/>
              </a:spcBef>
              <a:buSzTx/>
              <a:buNone/>
              <a:defRPr sz="1628" b="1">
                <a:solidFill>
                  <a:srgbClr val="800080"/>
                </a:solidFill>
              </a:defRPr>
            </a:pPr>
            <a:endParaRPr/>
          </a:p>
          <a:p>
            <a:pPr marL="451104" indent="-451104" defTabSz="676655">
              <a:spcBef>
                <a:spcPts val="0"/>
              </a:spcBef>
              <a:buSzTx/>
              <a:buNone/>
              <a:defRPr sz="1628" b="1">
                <a:solidFill>
                  <a:srgbClr val="800080"/>
                </a:solidFill>
              </a:defRPr>
            </a:pPr>
            <a:r>
              <a:t>Results</a:t>
            </a:r>
            <a:r>
              <a:rPr b="0">
                <a:solidFill>
                  <a:srgbClr val="994D00"/>
                </a:solidFill>
              </a:rPr>
              <a:t>:</a:t>
            </a:r>
            <a:endParaRPr>
              <a:solidFill>
                <a:srgbClr val="994D00"/>
              </a:solidFill>
            </a:endParaRPr>
          </a:p>
          <a:p>
            <a:pPr marL="451104" indent="-451104" defTabSz="676655">
              <a:spcBef>
                <a:spcPts val="0"/>
              </a:spcBef>
              <a:buClr>
                <a:srgbClr val="CC0000"/>
              </a:buClr>
              <a:buSzPct val="80000"/>
              <a:defRPr sz="1480">
                <a:solidFill>
                  <a:srgbClr val="994D00"/>
                </a:solidFill>
              </a:defRPr>
            </a:pPr>
            <a:r>
              <a:t>Means = 4.35 (Awareness) compared to 4.31 (Attitude).</a:t>
            </a:r>
          </a:p>
          <a:p>
            <a:pPr marL="451104" indent="-451104" defTabSz="676655">
              <a:spcBef>
                <a:spcPts val="0"/>
              </a:spcBef>
              <a:buClr>
                <a:srgbClr val="CC0000"/>
              </a:buClr>
              <a:buSzPct val="80000"/>
              <a:defRPr sz="1480">
                <a:solidFill>
                  <a:srgbClr val="994D00"/>
                </a:solidFill>
              </a:defRPr>
            </a:pPr>
            <a:r>
              <a:t>P-value of the t-test = .808</a:t>
            </a:r>
          </a:p>
          <a:p>
            <a:pPr marL="451104" indent="-451104" defTabSz="676655">
              <a:spcBef>
                <a:spcPts val="0"/>
              </a:spcBef>
              <a:buClr>
                <a:srgbClr val="CC0000"/>
              </a:buClr>
              <a:buSzPct val="80000"/>
              <a:defRPr sz="1480">
                <a:solidFill>
                  <a:srgbClr val="994D00"/>
                </a:solidFill>
              </a:defRPr>
            </a:pPr>
            <a:r>
              <a:t>There is no statistical difference between awareness of Nike and attitude towards Nike.</a:t>
            </a:r>
          </a:p>
        </p:txBody>
      </p:sp>
      <p:sp>
        <p:nvSpPr>
          <p:cNvPr id="768" name="Choose your first TEST VARIABLE: “Awareness of Nike”…"/>
          <p:cNvSpPr txBox="1"/>
          <p:nvPr/>
        </p:nvSpPr>
        <p:spPr>
          <a:xfrm>
            <a:off x="4752975" y="1128712"/>
            <a:ext cx="3971925" cy="2148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609600" indent="-609600">
              <a:buClr>
                <a:srgbClr val="CC0000"/>
              </a:buClr>
              <a:buSzPct val="80000"/>
              <a:buAutoNum type="arabicPeriod"/>
              <a:defRPr sz="2200" b="0">
                <a:solidFill>
                  <a:srgbClr val="994D00"/>
                </a:solidFill>
              </a:defRPr>
            </a:pPr>
            <a:r>
              <a:t>Choose your first TEST VARIABLE: “Awareness of Nike”</a:t>
            </a:r>
          </a:p>
          <a:p>
            <a:pPr marL="609600" indent="-609600">
              <a:buClr>
                <a:srgbClr val="CC0000"/>
              </a:buClr>
              <a:buSzPct val="80000"/>
              <a:buAutoNum type="arabicPeriod"/>
              <a:defRPr sz="2200" b="0">
                <a:solidFill>
                  <a:srgbClr val="994D00"/>
                </a:solidFill>
              </a:defRPr>
            </a:pPr>
            <a:r>
              <a:t>Choose your second TEST VARIABLE: “Attitude toward Nike”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67"/>
                                        </p:tgtEl>
                                        <p:attrNameLst>
                                          <p:attrName>style.visibility</p:attrName>
                                        </p:attrNameLst>
                                      </p:cBhvr>
                                      <p:to>
                                        <p:strVal val="visible"/>
                                      </p:to>
                                    </p:set>
                                    <p:anim calcmode="lin" valueType="num">
                                      <p:cBhvr>
                                        <p:cTn id="7" dur="500" fill="hold"/>
                                        <p:tgtEl>
                                          <p:spTgt spid="767"/>
                                        </p:tgtEl>
                                        <p:attrNameLst>
                                          <p:attrName>ppt_x</p:attrName>
                                        </p:attrNameLst>
                                      </p:cBhvr>
                                      <p:tavLst>
                                        <p:tav tm="0">
                                          <p:val>
                                            <p:strVal val="0-#ppt_w/2"/>
                                          </p:val>
                                        </p:tav>
                                        <p:tav tm="100000">
                                          <p:val>
                                            <p:strVal val="#ppt_x"/>
                                          </p:val>
                                        </p:tav>
                                      </p:tavLst>
                                    </p:anim>
                                    <p:anim calcmode="lin" valueType="num">
                                      <p:cBhvr>
                                        <p:cTn id="8" dur="500" fill="hold"/>
                                        <p:tgtEl>
                                          <p:spTgt spid="7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65"/>
                                        </p:tgtEl>
                                        <p:attrNameLst>
                                          <p:attrName>style.visibility</p:attrName>
                                        </p:attrNameLst>
                                      </p:cBhvr>
                                      <p:to>
                                        <p:strVal val="visible"/>
                                      </p:to>
                                    </p:set>
                                    <p:anim calcmode="lin" valueType="num">
                                      <p:cBhvr>
                                        <p:cTn id="12" dur="500" fill="hold"/>
                                        <p:tgtEl>
                                          <p:spTgt spid="765"/>
                                        </p:tgtEl>
                                        <p:attrNameLst>
                                          <p:attrName>ppt_x</p:attrName>
                                        </p:attrNameLst>
                                      </p:cBhvr>
                                      <p:tavLst>
                                        <p:tav tm="0">
                                          <p:val>
                                            <p:strVal val="0-#ppt_w/2"/>
                                          </p:val>
                                        </p:tav>
                                        <p:tav tm="100000">
                                          <p:val>
                                            <p:strVal val="#ppt_x"/>
                                          </p:val>
                                        </p:tav>
                                      </p:tavLst>
                                    </p:anim>
                                    <p:anim calcmode="lin" valueType="num">
                                      <p:cBhvr>
                                        <p:cTn id="13" dur="500" fill="hold"/>
                                        <p:tgtEl>
                                          <p:spTgt spid="7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animBg="1" advAuto="0"/>
      <p:bldP spid="767" grpId="0"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62</a:t>
            </a:fld>
            <a:endParaRPr/>
          </a:p>
        </p:txBody>
      </p:sp>
      <p:sp>
        <p:nvSpPr>
          <p:cNvPr id="771" name="5) Nonparametric Tests"/>
          <p:cNvSpPr txBox="1">
            <a:spLocks noGrp="1"/>
          </p:cNvSpPr>
          <p:nvPr>
            <p:ph type="title" idx="4294967295"/>
          </p:nvPr>
        </p:nvSpPr>
        <p:spPr>
          <a:xfrm>
            <a:off x="665162" y="174624"/>
            <a:ext cx="5432426" cy="784227"/>
          </a:xfrm>
          <a:prstGeom prst="rect">
            <a:avLst/>
          </a:prstGeom>
        </p:spPr>
        <p:txBody>
          <a:bodyPr anchor="t">
            <a:normAutofit/>
          </a:bodyPr>
          <a:lstStyle>
            <a:lvl1pPr>
              <a:defRPr b="1">
                <a:solidFill>
                  <a:srgbClr val="E57300"/>
                </a:solidFill>
              </a:defRPr>
            </a:lvl1pPr>
          </a:lstStyle>
          <a:p>
            <a:r>
              <a:t>5) Nonparametric Tests</a:t>
            </a:r>
          </a:p>
        </p:txBody>
      </p:sp>
      <p:sp>
        <p:nvSpPr>
          <p:cNvPr id="772" name="Nonparametric tests are used when the independent variables are nonmetric.…"/>
          <p:cNvSpPr txBox="1">
            <a:spLocks noGrp="1"/>
          </p:cNvSpPr>
          <p:nvPr>
            <p:ph type="body" sz="half" idx="4294967295"/>
          </p:nvPr>
        </p:nvSpPr>
        <p:spPr>
          <a:xfrm>
            <a:off x="420687" y="1844675"/>
            <a:ext cx="8189913" cy="2233613"/>
          </a:xfrm>
          <a:prstGeom prst="rect">
            <a:avLst/>
          </a:prstGeom>
        </p:spPr>
        <p:txBody>
          <a:bodyPr>
            <a:normAutofit lnSpcReduction="10000"/>
          </a:bodyPr>
          <a:lstStyle/>
          <a:p>
            <a:pPr marL="305180" indent="-305180" defTabSz="813816">
              <a:spcBef>
                <a:spcPts val="1000"/>
              </a:spcBef>
              <a:defRPr sz="2136" b="1">
                <a:solidFill>
                  <a:srgbClr val="800080"/>
                </a:solidFill>
              </a:defRPr>
            </a:pPr>
            <a:r>
              <a:t>Nonparametric tests</a:t>
            </a:r>
            <a:r>
              <a:rPr b="0">
                <a:solidFill>
                  <a:srgbClr val="CC0000"/>
                </a:solidFill>
              </a:rPr>
              <a:t> </a:t>
            </a:r>
            <a:r>
              <a:rPr b="0">
                <a:solidFill>
                  <a:srgbClr val="994D00"/>
                </a:solidFill>
              </a:rPr>
              <a:t>are used when the independent variables are nonmetric. </a:t>
            </a:r>
            <a:endParaRPr>
              <a:solidFill>
                <a:srgbClr val="994D00"/>
              </a:solidFill>
            </a:endParaRPr>
          </a:p>
          <a:p>
            <a:pPr marL="661225" lvl="1" indent="-254317" defTabSz="813816">
              <a:spcBef>
                <a:spcPts val="1000"/>
              </a:spcBef>
              <a:defRPr sz="1779">
                <a:solidFill>
                  <a:srgbClr val="994D00"/>
                </a:solidFill>
              </a:defRPr>
            </a:pPr>
            <a:r>
              <a:t>(e.g. nominal or ordinal).</a:t>
            </a:r>
          </a:p>
          <a:p>
            <a:pPr marL="305180" indent="-305180" defTabSz="813816">
              <a:spcBef>
                <a:spcPts val="1000"/>
              </a:spcBef>
              <a:defRPr sz="2136">
                <a:solidFill>
                  <a:srgbClr val="994D00"/>
                </a:solidFill>
              </a:defRPr>
            </a:pPr>
            <a:r>
              <a:t>Like parametric tests, nonparametric tests are available for testing variables from one sample, two independent samples, or two related samples.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1"/>
                                        </p:tgtEl>
                                        <p:attrNameLst>
                                          <p:attrName>style.visibility</p:attrName>
                                        </p:attrNameLst>
                                      </p:cBhvr>
                                      <p:to>
                                        <p:strVal val="visible"/>
                                      </p:to>
                                    </p:set>
                                    <p:anim calcmode="lin" valueType="num">
                                      <p:cBhvr>
                                        <p:cTn id="7" dur="500" fill="hold"/>
                                        <p:tgtEl>
                                          <p:spTgt spid="771"/>
                                        </p:tgtEl>
                                        <p:attrNameLst>
                                          <p:attrName>ppt_x</p:attrName>
                                        </p:attrNameLst>
                                      </p:cBhvr>
                                      <p:tavLst>
                                        <p:tav tm="0">
                                          <p:val>
                                            <p:strVal val="0-#ppt_w/2"/>
                                          </p:val>
                                        </p:tav>
                                        <p:tav tm="100000">
                                          <p:val>
                                            <p:strVal val="#ppt_x"/>
                                          </p:val>
                                        </p:tav>
                                      </p:tavLst>
                                    </p:anim>
                                    <p:anim calcmode="lin" valueType="num">
                                      <p:cBhvr>
                                        <p:cTn id="8" dur="500" fill="hold"/>
                                        <p:tgtEl>
                                          <p:spTgt spid="7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2"/>
                                        </p:tgtEl>
                                        <p:attrNameLst>
                                          <p:attrName>style.visibility</p:attrName>
                                        </p:attrNameLst>
                                      </p:cBhvr>
                                      <p:to>
                                        <p:strVal val="visible"/>
                                      </p:to>
                                    </p:set>
                                    <p:anim calcmode="lin" valueType="num">
                                      <p:cBhvr>
                                        <p:cTn id="12" dur="500" fill="hold"/>
                                        <p:tgtEl>
                                          <p:spTgt spid="772"/>
                                        </p:tgtEl>
                                        <p:attrNameLst>
                                          <p:attrName>ppt_x</p:attrName>
                                        </p:attrNameLst>
                                      </p:cBhvr>
                                      <p:tavLst>
                                        <p:tav tm="0">
                                          <p:val>
                                            <p:strVal val="0-#ppt_w/2"/>
                                          </p:val>
                                        </p:tav>
                                        <p:tav tm="100000">
                                          <p:val>
                                            <p:strVal val="#ppt_x"/>
                                          </p:val>
                                        </p:tav>
                                      </p:tavLst>
                                    </p:anim>
                                    <p:anim calcmode="lin" valueType="num">
                                      <p:cBhvr>
                                        <p:cTn id="13" dur="500" fill="hold"/>
                                        <p:tgtEl>
                                          <p:spTgt spid="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 grpId="0" animBg="1" advAuto="0"/>
      <p:bldP spid="772" grpId="0"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63</a:t>
            </a:fld>
            <a:endParaRPr/>
          </a:p>
        </p:txBody>
      </p:sp>
      <p:sp>
        <p:nvSpPr>
          <p:cNvPr id="775" name="Nonparametric Tests One Sample"/>
          <p:cNvSpPr txBox="1">
            <a:spLocks noGrp="1"/>
          </p:cNvSpPr>
          <p:nvPr>
            <p:ph type="title" idx="4294967295"/>
          </p:nvPr>
        </p:nvSpPr>
        <p:spPr>
          <a:xfrm>
            <a:off x="758825" y="134937"/>
            <a:ext cx="7005638" cy="954088"/>
          </a:xfrm>
          <a:prstGeom prst="rect">
            <a:avLst/>
          </a:prstGeom>
        </p:spPr>
        <p:txBody>
          <a:bodyPr anchor="t">
            <a:normAutofit/>
          </a:bodyPr>
          <a:lstStyle>
            <a:lvl1pPr>
              <a:defRPr b="1">
                <a:solidFill>
                  <a:srgbClr val="E57300"/>
                </a:solidFill>
              </a:defRPr>
            </a:lvl1pPr>
          </a:lstStyle>
          <a:p>
            <a:r>
              <a:t>Nonparametric Tests One Sample</a:t>
            </a:r>
          </a:p>
        </p:txBody>
      </p:sp>
      <p:sp>
        <p:nvSpPr>
          <p:cNvPr id="776" name="A chi-square test or binomial test can be performed on a single variable from one sample.  In this context, the tests figure out whether a significant difference exists between our observed cases and some expected outcome.…"/>
          <p:cNvSpPr txBox="1">
            <a:spLocks noGrp="1"/>
          </p:cNvSpPr>
          <p:nvPr>
            <p:ph type="body" idx="4294967295"/>
          </p:nvPr>
        </p:nvSpPr>
        <p:spPr>
          <a:xfrm>
            <a:off x="465137" y="1184274"/>
            <a:ext cx="8461376" cy="5173664"/>
          </a:xfrm>
          <a:prstGeom prst="rect">
            <a:avLst/>
          </a:prstGeom>
        </p:spPr>
        <p:txBody>
          <a:bodyPr>
            <a:normAutofit/>
          </a:bodyPr>
          <a:lstStyle/>
          <a:p>
            <a:pPr>
              <a:lnSpc>
                <a:spcPct val="90000"/>
              </a:lnSpc>
              <a:spcBef>
                <a:spcPts val="1200"/>
              </a:spcBef>
              <a:buSzPct val="130000"/>
              <a:defRPr>
                <a:solidFill>
                  <a:srgbClr val="994D00"/>
                </a:solidFill>
              </a:defRPr>
            </a:pPr>
            <a:r>
              <a:t>A</a:t>
            </a:r>
            <a:r>
              <a:rPr>
                <a:solidFill>
                  <a:srgbClr val="CC0000"/>
                </a:solidFill>
              </a:rPr>
              <a:t> </a:t>
            </a:r>
            <a:r>
              <a:rPr b="1">
                <a:solidFill>
                  <a:srgbClr val="800080"/>
                </a:solidFill>
              </a:rPr>
              <a:t>chi-square test</a:t>
            </a:r>
            <a:r>
              <a:rPr>
                <a:solidFill>
                  <a:srgbClr val="CC0000"/>
                </a:solidFill>
              </a:rPr>
              <a:t> </a:t>
            </a:r>
            <a:r>
              <a:t>or </a:t>
            </a:r>
            <a:r>
              <a:rPr b="1">
                <a:solidFill>
                  <a:srgbClr val="800080"/>
                </a:solidFill>
              </a:rPr>
              <a:t>binomial test </a:t>
            </a:r>
            <a:r>
              <a:t>can be performed on a single variable from one sample.  In this context, the tests figure out whether a significant difference exists between our observed cases and some expected outcome.  </a:t>
            </a:r>
          </a:p>
          <a:p>
            <a:pPr marL="742950" lvl="1" indent="-285750">
              <a:lnSpc>
                <a:spcPct val="90000"/>
              </a:lnSpc>
              <a:spcBef>
                <a:spcPts val="1200"/>
              </a:spcBef>
              <a:buSzPct val="130000"/>
              <a:defRPr sz="2000">
                <a:solidFill>
                  <a:srgbClr val="994D00"/>
                </a:solidFill>
              </a:defRPr>
            </a:pPr>
            <a:r>
              <a:t>For example, does our sample reflect the general population in regards to gender?</a:t>
            </a:r>
          </a:p>
          <a:p>
            <a:pPr marL="742950" lvl="1" indent="-285750">
              <a:lnSpc>
                <a:spcPct val="90000"/>
              </a:lnSpc>
              <a:spcBef>
                <a:spcPts val="1200"/>
              </a:spcBef>
              <a:buSzPct val="130000"/>
              <a:defRPr sz="2000">
                <a:solidFill>
                  <a:srgbClr val="994D00"/>
                </a:solidFill>
              </a:defRPr>
            </a:pPr>
            <a:r>
              <a:t>Ideally, we should have a population split of about 50% men and 50% women.</a:t>
            </a:r>
          </a:p>
          <a:p>
            <a:pPr>
              <a:lnSpc>
                <a:spcPct val="90000"/>
              </a:lnSpc>
              <a:spcBef>
                <a:spcPts val="1200"/>
              </a:spcBef>
              <a:buSzPct val="130000"/>
              <a:defRPr sz="2000">
                <a:solidFill>
                  <a:srgbClr val="994D00"/>
                </a:solidFill>
              </a:defRPr>
            </a:pPr>
            <a:endParaRPr/>
          </a:p>
          <a:p>
            <a:pPr>
              <a:lnSpc>
                <a:spcPct val="90000"/>
              </a:lnSpc>
              <a:spcBef>
                <a:spcPts val="1200"/>
              </a:spcBef>
              <a:buSzPct val="130000"/>
              <a:defRPr sz="2000">
                <a:solidFill>
                  <a:srgbClr val="994D00"/>
                </a:solidFill>
              </a:defRPr>
            </a:pPr>
            <a:r>
              <a:t>PLEASE NOTE: Nonparametric data is considered inferior and therefore rarely gets published.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5"/>
                                        </p:tgtEl>
                                        <p:attrNameLst>
                                          <p:attrName>style.visibility</p:attrName>
                                        </p:attrNameLst>
                                      </p:cBhvr>
                                      <p:to>
                                        <p:strVal val="visible"/>
                                      </p:to>
                                    </p:set>
                                    <p:anim calcmode="lin" valueType="num">
                                      <p:cBhvr>
                                        <p:cTn id="7" dur="500" fill="hold"/>
                                        <p:tgtEl>
                                          <p:spTgt spid="775"/>
                                        </p:tgtEl>
                                        <p:attrNameLst>
                                          <p:attrName>ppt_x</p:attrName>
                                        </p:attrNameLst>
                                      </p:cBhvr>
                                      <p:tavLst>
                                        <p:tav tm="0">
                                          <p:val>
                                            <p:strVal val="0-#ppt_w/2"/>
                                          </p:val>
                                        </p:tav>
                                        <p:tav tm="100000">
                                          <p:val>
                                            <p:strVal val="#ppt_x"/>
                                          </p:val>
                                        </p:tav>
                                      </p:tavLst>
                                    </p:anim>
                                    <p:anim calcmode="lin" valueType="num">
                                      <p:cBhvr>
                                        <p:cTn id="8" dur="500" fill="hold"/>
                                        <p:tgtEl>
                                          <p:spTgt spid="7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6"/>
                                        </p:tgtEl>
                                        <p:attrNameLst>
                                          <p:attrName>style.visibility</p:attrName>
                                        </p:attrNameLst>
                                      </p:cBhvr>
                                      <p:to>
                                        <p:strVal val="visible"/>
                                      </p:to>
                                    </p:set>
                                    <p:anim calcmode="lin" valueType="num">
                                      <p:cBhvr>
                                        <p:cTn id="12" dur="500" fill="hold"/>
                                        <p:tgtEl>
                                          <p:spTgt spid="776"/>
                                        </p:tgtEl>
                                        <p:attrNameLst>
                                          <p:attrName>ppt_x</p:attrName>
                                        </p:attrNameLst>
                                      </p:cBhvr>
                                      <p:tavLst>
                                        <p:tav tm="0">
                                          <p:val>
                                            <p:strVal val="0-#ppt_w/2"/>
                                          </p:val>
                                        </p:tav>
                                        <p:tav tm="100000">
                                          <p:val>
                                            <p:strVal val="#ppt_x"/>
                                          </p:val>
                                        </p:tav>
                                      </p:tavLst>
                                    </p:anim>
                                    <p:anim calcmode="lin" valueType="num">
                                      <p:cBhvr>
                                        <p:cTn id="13" dur="500" fill="hold"/>
                                        <p:tgtEl>
                                          <p:spTgt spid="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0" animBg="1" advAuto="0"/>
      <p:bldP spid="776" grpId="0"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64</a:t>
            </a:fld>
            <a:endParaRPr/>
          </a:p>
        </p:txBody>
      </p:sp>
      <p:sp>
        <p:nvSpPr>
          <p:cNvPr id="779" name="SPSS Windows: Binomial Test"/>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SPSS Windows: Binomial Test</a:t>
            </a:r>
          </a:p>
        </p:txBody>
      </p:sp>
      <p:sp>
        <p:nvSpPr>
          <p:cNvPr id="780" name="Analyze  Nonparametric Tests  One Sample……"/>
          <p:cNvSpPr txBox="1">
            <a:spLocks noGrp="1"/>
          </p:cNvSpPr>
          <p:nvPr>
            <p:ph type="body" sz="half" idx="4294967295"/>
          </p:nvPr>
        </p:nvSpPr>
        <p:spPr>
          <a:xfrm>
            <a:off x="3159125" y="1600200"/>
            <a:ext cx="5527675" cy="4525963"/>
          </a:xfrm>
          <a:prstGeom prst="rect">
            <a:avLst/>
          </a:prstGeom>
        </p:spPr>
        <p:txBody>
          <a:bodyPr>
            <a:normAutofit/>
          </a:bodyPr>
          <a:lstStyle/>
          <a:p>
            <a:pPr marL="332613" indent="-332613" defTabSz="886968">
              <a:defRPr sz="2328">
                <a:solidFill>
                  <a:srgbClr val="994D00"/>
                </a:solidFill>
              </a:defRPr>
            </a:pPr>
            <a:r>
              <a:t>Analyze </a:t>
            </a:r>
            <a:r>
              <a:rPr>
                <a:latin typeface="Wingdings"/>
                <a:ea typeface="Wingdings"/>
                <a:cs typeface="Wingdings"/>
                <a:sym typeface="Wingdings"/>
              </a:rPr>
              <a:t> </a:t>
            </a:r>
            <a:r>
              <a:t>Nonparametric Tests </a:t>
            </a:r>
            <a:r>
              <a:rPr>
                <a:latin typeface="Wingdings"/>
                <a:ea typeface="Wingdings"/>
                <a:cs typeface="Wingdings"/>
                <a:sym typeface="Wingdings"/>
              </a:rPr>
              <a:t> </a:t>
            </a:r>
            <a:r>
              <a:t>One Sample…</a:t>
            </a:r>
          </a:p>
          <a:p>
            <a:pPr marL="0" lvl="1" indent="443484" defTabSz="886968">
              <a:spcBef>
                <a:spcPts val="0"/>
              </a:spcBef>
              <a:buSzTx/>
              <a:buNone/>
              <a:defRPr sz="2328" i="1">
                <a:solidFill>
                  <a:srgbClr val="994D00"/>
                </a:solidFill>
              </a:defRPr>
            </a:pPr>
            <a:r>
              <a:t>OR, depending on the version of SPSS</a:t>
            </a:r>
          </a:p>
          <a:p>
            <a:pPr marL="332613" indent="-332613" defTabSz="886968">
              <a:defRPr sz="2328">
                <a:solidFill>
                  <a:srgbClr val="994D00"/>
                </a:solidFill>
              </a:defRPr>
            </a:pPr>
            <a:r>
              <a:t>Analyze </a:t>
            </a:r>
            <a:r>
              <a:rPr>
                <a:latin typeface="Wingdings"/>
                <a:ea typeface="Wingdings"/>
                <a:cs typeface="Wingdings"/>
                <a:sym typeface="Wingdings"/>
              </a:rPr>
              <a:t> </a:t>
            </a:r>
            <a:r>
              <a:t>Nonparametric Tests </a:t>
            </a:r>
            <a:r>
              <a:rPr>
                <a:latin typeface="Wingdings"/>
                <a:ea typeface="Wingdings"/>
                <a:cs typeface="Wingdings"/>
                <a:sym typeface="Wingdings"/>
              </a:rPr>
              <a:t> </a:t>
            </a:r>
            <a:r>
              <a:t>Binomial …</a:t>
            </a:r>
          </a:p>
          <a:p>
            <a:pPr marL="332613" indent="-332613" defTabSz="886968">
              <a:defRPr sz="2328">
                <a:solidFill>
                  <a:srgbClr val="994D00"/>
                </a:solidFill>
              </a:defRPr>
            </a:pPr>
            <a:endParaRPr/>
          </a:p>
          <a:p>
            <a:pPr marL="332613" indent="-332613" defTabSz="886968">
              <a:defRPr sz="2328">
                <a:solidFill>
                  <a:srgbClr val="994D00"/>
                </a:solidFill>
              </a:defRPr>
            </a:pPr>
            <a:endParaRPr/>
          </a:p>
          <a:p>
            <a:pPr marL="332613" indent="-332613" defTabSz="886968">
              <a:spcBef>
                <a:spcPts val="400"/>
              </a:spcBef>
              <a:defRPr sz="1940" b="1">
                <a:solidFill>
                  <a:srgbClr val="994D00"/>
                </a:solidFill>
              </a:defRPr>
            </a:pPr>
            <a:r>
              <a:t>Note</a:t>
            </a:r>
            <a:r>
              <a:rPr b="0"/>
              <a:t>: we only have two categories (men and women).  We would use a chi-square test if we had more categories.</a:t>
            </a:r>
          </a:p>
        </p:txBody>
      </p:sp>
      <p:pic>
        <p:nvPicPr>
          <p:cNvPr id="781" name="image.png" descr="image.png"/>
          <p:cNvPicPr>
            <a:picLocks noChangeAspect="1"/>
          </p:cNvPicPr>
          <p:nvPr/>
        </p:nvPicPr>
        <p:blipFill>
          <a:blip r:embed="rId2">
            <a:extLst/>
          </a:blip>
          <a:stretch>
            <a:fillRect/>
          </a:stretch>
        </p:blipFill>
        <p:spPr>
          <a:xfrm>
            <a:off x="990600" y="1824037"/>
            <a:ext cx="1797050" cy="3376613"/>
          </a:xfrm>
          <a:prstGeom prst="rect">
            <a:avLst/>
          </a:prstGeom>
          <a:ln w="12700">
            <a:miter lim="400000"/>
          </a:ln>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65</a:t>
            </a:fld>
            <a:endParaRPr/>
          </a:p>
        </p:txBody>
      </p:sp>
      <p:sp>
        <p:nvSpPr>
          <p:cNvPr id="784" name="Results:…"/>
          <p:cNvSpPr txBox="1">
            <a:spLocks noGrp="1"/>
          </p:cNvSpPr>
          <p:nvPr>
            <p:ph type="body" idx="4294967295"/>
          </p:nvPr>
        </p:nvSpPr>
        <p:spPr>
          <a:xfrm>
            <a:off x="457200" y="1839912"/>
            <a:ext cx="8229600" cy="4310063"/>
          </a:xfrm>
          <a:prstGeom prst="rect">
            <a:avLst/>
          </a:prstGeom>
        </p:spPr>
        <p:txBody>
          <a:bodyPr>
            <a:normAutofit/>
          </a:bodyPr>
          <a:lstStyle/>
          <a:p>
            <a:pPr marL="0" indent="0">
              <a:buSzTx/>
              <a:buNone/>
              <a:defRPr b="1">
                <a:solidFill>
                  <a:srgbClr val="800080"/>
                </a:solidFill>
              </a:defRPr>
            </a:pPr>
            <a:endParaRPr/>
          </a:p>
          <a:p>
            <a:pPr marL="0" indent="0">
              <a:buSzTx/>
              <a:buNone/>
              <a:defRPr b="1">
                <a:solidFill>
                  <a:srgbClr val="800080"/>
                </a:solidFill>
              </a:defRPr>
            </a:pPr>
            <a:endParaRPr/>
          </a:p>
          <a:p>
            <a:pPr marL="0" indent="0">
              <a:buSzTx/>
              <a:buNone/>
              <a:defRPr b="1">
                <a:solidFill>
                  <a:srgbClr val="800080"/>
                </a:solidFill>
              </a:defRPr>
            </a:pPr>
            <a:endParaRPr/>
          </a:p>
          <a:p>
            <a:pPr marL="0" indent="0">
              <a:buSzTx/>
              <a:buNone/>
              <a:defRPr b="1">
                <a:solidFill>
                  <a:srgbClr val="800080"/>
                </a:solidFill>
              </a:defRPr>
            </a:pPr>
            <a:r>
              <a:t>Results:</a:t>
            </a:r>
          </a:p>
          <a:p>
            <a:pPr marL="0" indent="0">
              <a:defRPr>
                <a:solidFill>
                  <a:srgbClr val="994D00"/>
                </a:solidFill>
              </a:defRPr>
            </a:pPr>
            <a:r>
              <a:t>Automatically tests a null hypothesis at .05</a:t>
            </a:r>
          </a:p>
          <a:p>
            <a:pPr marL="0" indent="0">
              <a:defRPr>
                <a:solidFill>
                  <a:srgbClr val="994D00"/>
                </a:solidFill>
              </a:defRPr>
            </a:pPr>
            <a:r>
              <a:t>p-value of the binomial test = .001</a:t>
            </a:r>
          </a:p>
          <a:p>
            <a:pPr marL="0" indent="0">
              <a:defRPr>
                <a:solidFill>
                  <a:srgbClr val="994D00"/>
                </a:solidFill>
              </a:defRPr>
            </a:pPr>
            <a:r>
              <a:t>Null hypothesis rejected: each gender does not have a 50% chance of occurring.</a:t>
            </a:r>
          </a:p>
          <a:p>
            <a:pPr marL="742950" lvl="1" indent="-285750">
              <a:spcBef>
                <a:spcPts val="0"/>
              </a:spcBef>
              <a:defRPr sz="2000">
                <a:solidFill>
                  <a:srgbClr val="994D00"/>
                </a:solidFill>
              </a:defRPr>
            </a:pPr>
            <a:r>
              <a:t>In other words, our sample is not evenly split!</a:t>
            </a:r>
          </a:p>
        </p:txBody>
      </p:sp>
      <p:sp>
        <p:nvSpPr>
          <p:cNvPr id="785" name="SPSS Windows: Binomial Test"/>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SPSS Windows: Binomial Test</a:t>
            </a:r>
          </a:p>
        </p:txBody>
      </p:sp>
      <p:pic>
        <p:nvPicPr>
          <p:cNvPr id="786" name="image.png" descr="image.png"/>
          <p:cNvPicPr>
            <a:picLocks noChangeAspect="1"/>
          </p:cNvPicPr>
          <p:nvPr/>
        </p:nvPicPr>
        <p:blipFill>
          <a:blip r:embed="rId2">
            <a:extLst/>
          </a:blip>
          <a:stretch>
            <a:fillRect/>
          </a:stretch>
        </p:blipFill>
        <p:spPr>
          <a:xfrm>
            <a:off x="2087562" y="1139825"/>
            <a:ext cx="5357813" cy="20066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85"/>
                                        </p:tgtEl>
                                        <p:attrNameLst>
                                          <p:attrName>style.visibility</p:attrName>
                                        </p:attrNameLst>
                                      </p:cBhvr>
                                      <p:to>
                                        <p:strVal val="visible"/>
                                      </p:to>
                                    </p:set>
                                    <p:anim calcmode="lin" valueType="num">
                                      <p:cBhvr>
                                        <p:cTn id="7" dur="500" fill="hold"/>
                                        <p:tgtEl>
                                          <p:spTgt spid="785"/>
                                        </p:tgtEl>
                                        <p:attrNameLst>
                                          <p:attrName>ppt_x</p:attrName>
                                        </p:attrNameLst>
                                      </p:cBhvr>
                                      <p:tavLst>
                                        <p:tav tm="0">
                                          <p:val>
                                            <p:strVal val="0-#ppt_w/2"/>
                                          </p:val>
                                        </p:tav>
                                        <p:tav tm="100000">
                                          <p:val>
                                            <p:strVal val="#ppt_x"/>
                                          </p:val>
                                        </p:tav>
                                      </p:tavLst>
                                    </p:anim>
                                    <p:anim calcmode="lin" valueType="num">
                                      <p:cBhvr>
                                        <p:cTn id="8" dur="500" fill="hold"/>
                                        <p:tgtEl>
                                          <p:spTgt spid="7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 grpId="0"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66</a:t>
            </a:fld>
            <a:endParaRPr/>
          </a:p>
        </p:txBody>
      </p:sp>
      <p:sp>
        <p:nvSpPr>
          <p:cNvPr id="789" name="Questions??…"/>
          <p:cNvSpPr txBox="1"/>
          <p:nvPr/>
        </p:nvSpPr>
        <p:spPr>
          <a:xfrm>
            <a:off x="381000" y="1184275"/>
            <a:ext cx="8267700" cy="1996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gn="ctr">
              <a:spcBef>
                <a:spcPts val="2100"/>
              </a:spcBef>
              <a:defRPr sz="3200" b="0"/>
            </a:pPr>
            <a:r>
              <a:t>Questions??</a:t>
            </a:r>
          </a:p>
          <a:p>
            <a:pPr marL="342900" indent="-342900" algn="ctr">
              <a:spcBef>
                <a:spcPts val="1100"/>
              </a:spcBef>
              <a:defRPr sz="3200" b="0"/>
            </a:pPr>
            <a:endParaRPr/>
          </a:p>
          <a:p>
            <a:pPr marL="342900" indent="-342900" algn="ctr">
              <a:spcBef>
                <a:spcPts val="2100"/>
              </a:spcBef>
              <a:defRPr sz="3200" b="0"/>
            </a:pPr>
            <a:r>
              <a:t>Thank you!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89"/>
                                        </p:tgtEl>
                                        <p:attrNameLst>
                                          <p:attrName>style.visibility</p:attrName>
                                        </p:attrNameLst>
                                      </p:cBhvr>
                                      <p:to>
                                        <p:strVal val="visible"/>
                                      </p:to>
                                    </p:set>
                                    <p:anim calcmode="lin" valueType="num">
                                      <p:cBhvr>
                                        <p:cTn id="7" dur="500" fill="hold"/>
                                        <p:tgtEl>
                                          <p:spTgt spid="789"/>
                                        </p:tgtEl>
                                        <p:attrNameLst>
                                          <p:attrName>ppt_x</p:attrName>
                                        </p:attrNameLst>
                                      </p:cBhvr>
                                      <p:tavLst>
                                        <p:tav tm="0">
                                          <p:val>
                                            <p:strVal val="0-#ppt_w/2"/>
                                          </p:val>
                                        </p:tav>
                                        <p:tav tm="100000">
                                          <p:val>
                                            <p:strVal val="#ppt_x"/>
                                          </p:val>
                                        </p:tav>
                                      </p:tavLst>
                                    </p:anim>
                                    <p:anim calcmode="lin" valueType="num">
                                      <p:cBhvr>
                                        <p:cTn id="8" dur="500" fill="hold"/>
                                        <p:tgtEl>
                                          <p:spTgt spid="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 grpId="0"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67</a:t>
            </a:fld>
            <a:endParaRPr/>
          </a:p>
        </p:txBody>
      </p:sp>
      <p:sp>
        <p:nvSpPr>
          <p:cNvPr id="792" name="SPSS Windows Appendix"/>
          <p:cNvSpPr txBox="1">
            <a:spLocks noGrp="1"/>
          </p:cNvSpPr>
          <p:nvPr>
            <p:ph type="title" idx="4294967295"/>
          </p:nvPr>
        </p:nvSpPr>
        <p:spPr>
          <a:xfrm>
            <a:off x="660400" y="165099"/>
            <a:ext cx="7793038" cy="784227"/>
          </a:xfrm>
          <a:prstGeom prst="rect">
            <a:avLst/>
          </a:prstGeom>
        </p:spPr>
        <p:txBody>
          <a:bodyPr anchor="t">
            <a:normAutofit/>
          </a:bodyPr>
          <a:lstStyle>
            <a:lvl1pPr>
              <a:defRPr b="1">
                <a:solidFill>
                  <a:srgbClr val="E57300"/>
                </a:solidFill>
              </a:defRPr>
            </a:lvl1pPr>
          </a:lstStyle>
          <a:p>
            <a:r>
              <a:t>SPSS Windows Appendix</a:t>
            </a:r>
          </a:p>
        </p:txBody>
      </p:sp>
      <p:sp>
        <p:nvSpPr>
          <p:cNvPr id="793" name="To select these procedures click:…"/>
          <p:cNvSpPr txBox="1">
            <a:spLocks noGrp="1"/>
          </p:cNvSpPr>
          <p:nvPr>
            <p:ph type="body" idx="4294967295"/>
          </p:nvPr>
        </p:nvSpPr>
        <p:spPr>
          <a:xfrm>
            <a:off x="573087" y="1173162"/>
            <a:ext cx="8026401" cy="5559426"/>
          </a:xfrm>
          <a:prstGeom prst="rect">
            <a:avLst/>
          </a:prstGeom>
        </p:spPr>
        <p:txBody>
          <a:bodyPr>
            <a:normAutofit/>
          </a:bodyPr>
          <a:lstStyle/>
          <a:p>
            <a:pPr marL="0" indent="0">
              <a:lnSpc>
                <a:spcPct val="80000"/>
              </a:lnSpc>
              <a:spcBef>
                <a:spcPts val="400"/>
              </a:spcBef>
              <a:buSzTx/>
              <a:buNone/>
              <a:defRPr sz="2000">
                <a:solidFill>
                  <a:srgbClr val="994D00"/>
                </a:solidFill>
              </a:defRPr>
            </a:pPr>
            <a:r>
              <a:t>To select these procedures click:</a:t>
            </a:r>
          </a:p>
          <a:p>
            <a:pPr marL="0" indent="0">
              <a:lnSpc>
                <a:spcPct val="80000"/>
              </a:lnSpc>
              <a:buSzTx/>
              <a:buNone/>
              <a:defRPr sz="2000" b="1">
                <a:solidFill>
                  <a:srgbClr val="CC0000"/>
                </a:solidFill>
              </a:defRPr>
            </a:pPr>
            <a:endParaRPr/>
          </a:p>
          <a:p>
            <a:pPr marL="0" indent="0">
              <a:lnSpc>
                <a:spcPct val="80000"/>
              </a:lnSpc>
              <a:spcBef>
                <a:spcPts val="400"/>
              </a:spcBef>
              <a:buSzTx/>
              <a:buNone/>
              <a:defRPr sz="2000" b="1">
                <a:solidFill>
                  <a:srgbClr val="800080"/>
                </a:solidFill>
              </a:defRPr>
            </a:pPr>
            <a:r>
              <a:t>Analyze&gt;Descriptive Statistics&gt;Frequencies</a:t>
            </a:r>
          </a:p>
          <a:p>
            <a:pPr marL="0" indent="0">
              <a:lnSpc>
                <a:spcPct val="80000"/>
              </a:lnSpc>
              <a:spcBef>
                <a:spcPts val="400"/>
              </a:spcBef>
              <a:buSzTx/>
              <a:buNone/>
              <a:defRPr sz="2000" b="1">
                <a:solidFill>
                  <a:srgbClr val="800080"/>
                </a:solidFill>
              </a:defRPr>
            </a:pPr>
            <a:r>
              <a:t>Analyze&gt;Descriptive Statistics&gt;Descriptives</a:t>
            </a:r>
          </a:p>
          <a:p>
            <a:pPr marL="0" indent="0">
              <a:lnSpc>
                <a:spcPct val="80000"/>
              </a:lnSpc>
              <a:spcBef>
                <a:spcPts val="400"/>
              </a:spcBef>
              <a:buSzTx/>
              <a:buNone/>
              <a:defRPr sz="2000" b="1">
                <a:solidFill>
                  <a:srgbClr val="800080"/>
                </a:solidFill>
              </a:defRPr>
            </a:pPr>
            <a:r>
              <a:t>Analyze&gt;Descriptive Statistics&gt;Explore</a:t>
            </a:r>
          </a:p>
          <a:p>
            <a:pPr marL="0" indent="0">
              <a:lnSpc>
                <a:spcPct val="80000"/>
              </a:lnSpc>
              <a:buSzTx/>
              <a:buNone/>
              <a:defRPr sz="2000" b="1">
                <a:solidFill>
                  <a:srgbClr val="994D00"/>
                </a:solidFill>
              </a:defRPr>
            </a:pPr>
            <a:endParaRPr/>
          </a:p>
          <a:p>
            <a:pPr marL="0" indent="0">
              <a:lnSpc>
                <a:spcPct val="80000"/>
              </a:lnSpc>
              <a:spcBef>
                <a:spcPts val="400"/>
              </a:spcBef>
              <a:buSzTx/>
              <a:buNone/>
              <a:defRPr sz="2000">
                <a:solidFill>
                  <a:srgbClr val="994D00"/>
                </a:solidFill>
              </a:defRPr>
            </a:pPr>
            <a:r>
              <a:t>The major cross-tabulation program is CROSSTABS.</a:t>
            </a:r>
          </a:p>
          <a:p>
            <a:pPr marL="0" indent="0">
              <a:lnSpc>
                <a:spcPct val="80000"/>
              </a:lnSpc>
              <a:spcBef>
                <a:spcPts val="400"/>
              </a:spcBef>
              <a:buSzTx/>
              <a:buNone/>
              <a:defRPr sz="2000">
                <a:solidFill>
                  <a:srgbClr val="994D00"/>
                </a:solidFill>
              </a:defRPr>
            </a:pPr>
            <a:r>
              <a:t>This program will display the cross-classification tables and provide cell counts, row and column percentages, the </a:t>
            </a:r>
            <a:br/>
            <a:r>
              <a:t>chi-square test for significance, and all the measures of the strength of the association that have been discussed.  </a:t>
            </a:r>
          </a:p>
          <a:p>
            <a:pPr marL="0" indent="0">
              <a:lnSpc>
                <a:spcPct val="80000"/>
              </a:lnSpc>
              <a:buSzTx/>
              <a:buNone/>
              <a:defRPr sz="2000">
                <a:solidFill>
                  <a:srgbClr val="994D00"/>
                </a:solidFill>
              </a:defRPr>
            </a:pPr>
            <a:endParaRPr/>
          </a:p>
          <a:p>
            <a:pPr marL="0" indent="0">
              <a:lnSpc>
                <a:spcPct val="80000"/>
              </a:lnSpc>
              <a:spcBef>
                <a:spcPts val="400"/>
              </a:spcBef>
              <a:buSzTx/>
              <a:buNone/>
              <a:defRPr sz="2000">
                <a:solidFill>
                  <a:srgbClr val="994D00"/>
                </a:solidFill>
              </a:defRPr>
            </a:pPr>
            <a:r>
              <a:t>To select these procedures, click:</a:t>
            </a:r>
          </a:p>
          <a:p>
            <a:pPr marL="0" indent="0">
              <a:lnSpc>
                <a:spcPct val="80000"/>
              </a:lnSpc>
              <a:buSzTx/>
              <a:buNone/>
              <a:defRPr sz="2000" b="1">
                <a:solidFill>
                  <a:srgbClr val="CC0000"/>
                </a:solidFill>
              </a:defRPr>
            </a:pPr>
            <a:endParaRPr/>
          </a:p>
          <a:p>
            <a:pPr marL="0" indent="0">
              <a:lnSpc>
                <a:spcPct val="80000"/>
              </a:lnSpc>
              <a:spcBef>
                <a:spcPts val="400"/>
              </a:spcBef>
              <a:buSzTx/>
              <a:buNone/>
              <a:defRPr sz="2000" b="1">
                <a:solidFill>
                  <a:srgbClr val="800080"/>
                </a:solidFill>
              </a:defRPr>
            </a:pPr>
            <a:r>
              <a:t>Analyze&gt;Descriptive Statistics&gt;Crosstabs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92"/>
                                        </p:tgtEl>
                                        <p:attrNameLst>
                                          <p:attrName>style.visibility</p:attrName>
                                        </p:attrNameLst>
                                      </p:cBhvr>
                                      <p:to>
                                        <p:strVal val="visible"/>
                                      </p:to>
                                    </p:set>
                                    <p:anim calcmode="lin" valueType="num">
                                      <p:cBhvr>
                                        <p:cTn id="7" dur="500" fill="hold"/>
                                        <p:tgtEl>
                                          <p:spTgt spid="792"/>
                                        </p:tgtEl>
                                        <p:attrNameLst>
                                          <p:attrName>ppt_x</p:attrName>
                                        </p:attrNameLst>
                                      </p:cBhvr>
                                      <p:tavLst>
                                        <p:tav tm="0">
                                          <p:val>
                                            <p:strVal val="0-#ppt_w/2"/>
                                          </p:val>
                                        </p:tav>
                                        <p:tav tm="100000">
                                          <p:val>
                                            <p:strVal val="#ppt_x"/>
                                          </p:val>
                                        </p:tav>
                                      </p:tavLst>
                                    </p:anim>
                                    <p:anim calcmode="lin" valueType="num">
                                      <p:cBhvr>
                                        <p:cTn id="8" dur="500" fill="hold"/>
                                        <p:tgtEl>
                                          <p:spTgt spid="7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93"/>
                                        </p:tgtEl>
                                        <p:attrNameLst>
                                          <p:attrName>style.visibility</p:attrName>
                                        </p:attrNameLst>
                                      </p:cBhvr>
                                      <p:to>
                                        <p:strVal val="visible"/>
                                      </p:to>
                                    </p:set>
                                    <p:anim calcmode="lin" valueType="num">
                                      <p:cBhvr>
                                        <p:cTn id="12" dur="500" fill="hold"/>
                                        <p:tgtEl>
                                          <p:spTgt spid="793"/>
                                        </p:tgtEl>
                                        <p:attrNameLst>
                                          <p:attrName>ppt_x</p:attrName>
                                        </p:attrNameLst>
                                      </p:cBhvr>
                                      <p:tavLst>
                                        <p:tav tm="0">
                                          <p:val>
                                            <p:strVal val="0-#ppt_w/2"/>
                                          </p:val>
                                        </p:tav>
                                        <p:tav tm="100000">
                                          <p:val>
                                            <p:strVal val="#ppt_x"/>
                                          </p:val>
                                        </p:tav>
                                      </p:tavLst>
                                    </p:anim>
                                    <p:anim calcmode="lin" valueType="num">
                                      <p:cBhvr>
                                        <p:cTn id="13" dur="500" fill="hold"/>
                                        <p:tgtEl>
                                          <p:spTgt spid="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nimBg="1" advAuto="0"/>
      <p:bldP spid="793" grpId="0"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68</a:t>
            </a:fld>
            <a:endParaRPr/>
          </a:p>
        </p:txBody>
      </p:sp>
      <p:sp>
        <p:nvSpPr>
          <p:cNvPr id="796" name="SPSS Windows Appendix"/>
          <p:cNvSpPr txBox="1">
            <a:spLocks noGrp="1"/>
          </p:cNvSpPr>
          <p:nvPr>
            <p:ph type="title" idx="4294967295"/>
          </p:nvPr>
        </p:nvSpPr>
        <p:spPr>
          <a:xfrm>
            <a:off x="520700" y="330199"/>
            <a:ext cx="7793038" cy="784227"/>
          </a:xfrm>
          <a:prstGeom prst="rect">
            <a:avLst/>
          </a:prstGeom>
        </p:spPr>
        <p:txBody>
          <a:bodyPr anchor="t">
            <a:normAutofit/>
          </a:bodyPr>
          <a:lstStyle>
            <a:lvl1pPr>
              <a:defRPr b="1">
                <a:solidFill>
                  <a:srgbClr val="E57300"/>
                </a:solidFill>
              </a:defRPr>
            </a:lvl1pPr>
          </a:lstStyle>
          <a:p>
            <a:r>
              <a:t>SPSS Windows Appendix</a:t>
            </a:r>
          </a:p>
        </p:txBody>
      </p:sp>
      <p:sp>
        <p:nvSpPr>
          <p:cNvPr id="797" name="The major program for conducting parametric tests in SPSS is COMPARE MEANS.  This program can be used to conduct t tests on one sample or independent or paired samples.  To select these procedures using SPSS for Windows, click:…"/>
          <p:cNvSpPr txBox="1">
            <a:spLocks noGrp="1"/>
          </p:cNvSpPr>
          <p:nvPr>
            <p:ph type="body" idx="4294967295"/>
          </p:nvPr>
        </p:nvSpPr>
        <p:spPr>
          <a:xfrm>
            <a:off x="376237" y="1193800"/>
            <a:ext cx="8178801" cy="4851400"/>
          </a:xfrm>
          <a:prstGeom prst="rect">
            <a:avLst/>
          </a:prstGeom>
        </p:spPr>
        <p:txBody>
          <a:bodyPr>
            <a:normAutofit/>
          </a:bodyPr>
          <a:lstStyle/>
          <a:p>
            <a:pPr marL="0" indent="0">
              <a:lnSpc>
                <a:spcPct val="104999"/>
              </a:lnSpc>
              <a:spcBef>
                <a:spcPts val="800"/>
              </a:spcBef>
              <a:buSzTx/>
              <a:buNone/>
              <a:defRPr sz="2000">
                <a:solidFill>
                  <a:srgbClr val="994D00"/>
                </a:solidFill>
              </a:defRPr>
            </a:pPr>
            <a:r>
              <a:t>The major program for conducting parametric tests in SPSS is COMPARE MEANS.  This program can be used to conduct </a:t>
            </a:r>
            <a:r>
              <a:rPr i="1"/>
              <a:t>t</a:t>
            </a:r>
            <a:r>
              <a:t> tests on one sample or independent or paired samples.  To select these procedures using SPSS for Windows, click:</a:t>
            </a:r>
          </a:p>
          <a:p>
            <a:pPr marL="0" indent="0">
              <a:lnSpc>
                <a:spcPct val="104999"/>
              </a:lnSpc>
              <a:spcBef>
                <a:spcPts val="1000"/>
              </a:spcBef>
              <a:buSzTx/>
              <a:buNone/>
              <a:defRPr>
                <a:solidFill>
                  <a:srgbClr val="CC0000"/>
                </a:solidFill>
              </a:defRPr>
            </a:pPr>
            <a:endParaRPr/>
          </a:p>
          <a:p>
            <a:pPr marL="0" indent="0">
              <a:lnSpc>
                <a:spcPct val="104999"/>
              </a:lnSpc>
              <a:spcBef>
                <a:spcPts val="800"/>
              </a:spcBef>
              <a:buSzTx/>
              <a:buNone/>
              <a:defRPr sz="2100" b="1">
                <a:solidFill>
                  <a:srgbClr val="800080"/>
                </a:solidFill>
              </a:defRPr>
            </a:pPr>
            <a:r>
              <a:t>Analyze&gt;Compare Means&gt;Means …</a:t>
            </a:r>
          </a:p>
          <a:p>
            <a:pPr marL="0" indent="0">
              <a:lnSpc>
                <a:spcPct val="104999"/>
              </a:lnSpc>
              <a:spcBef>
                <a:spcPts val="800"/>
              </a:spcBef>
              <a:buSzTx/>
              <a:buNone/>
              <a:defRPr sz="2100" b="1">
                <a:solidFill>
                  <a:srgbClr val="800080"/>
                </a:solidFill>
              </a:defRPr>
            </a:pPr>
            <a:r>
              <a:t>Analyze&gt;Compare Means&gt;One-Sample T Test …</a:t>
            </a:r>
          </a:p>
          <a:p>
            <a:pPr marL="0" indent="0">
              <a:lnSpc>
                <a:spcPct val="104999"/>
              </a:lnSpc>
              <a:spcBef>
                <a:spcPts val="800"/>
              </a:spcBef>
              <a:buSzTx/>
              <a:buNone/>
              <a:defRPr sz="2100" b="1">
                <a:solidFill>
                  <a:srgbClr val="800080"/>
                </a:solidFill>
              </a:defRPr>
            </a:pPr>
            <a:r>
              <a:t>Analyze&gt;Compare Means&gt;Independent-Samples T Test …</a:t>
            </a:r>
          </a:p>
          <a:p>
            <a:pPr marL="0" indent="0">
              <a:lnSpc>
                <a:spcPct val="104999"/>
              </a:lnSpc>
              <a:spcBef>
                <a:spcPts val="800"/>
              </a:spcBef>
              <a:buSzTx/>
              <a:buNone/>
              <a:defRPr sz="2100" b="1">
                <a:solidFill>
                  <a:srgbClr val="800080"/>
                </a:solidFill>
              </a:defRPr>
            </a:pPr>
            <a:r>
              <a:t>Analyze&gt;Compare Means&gt;Paired-Samples T  Test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96"/>
                                        </p:tgtEl>
                                        <p:attrNameLst>
                                          <p:attrName>style.visibility</p:attrName>
                                        </p:attrNameLst>
                                      </p:cBhvr>
                                      <p:to>
                                        <p:strVal val="visible"/>
                                      </p:to>
                                    </p:set>
                                    <p:anim calcmode="lin" valueType="num">
                                      <p:cBhvr>
                                        <p:cTn id="7" dur="500" fill="hold"/>
                                        <p:tgtEl>
                                          <p:spTgt spid="796"/>
                                        </p:tgtEl>
                                        <p:attrNameLst>
                                          <p:attrName>ppt_x</p:attrName>
                                        </p:attrNameLst>
                                      </p:cBhvr>
                                      <p:tavLst>
                                        <p:tav tm="0">
                                          <p:val>
                                            <p:strVal val="0-#ppt_w/2"/>
                                          </p:val>
                                        </p:tav>
                                        <p:tav tm="100000">
                                          <p:val>
                                            <p:strVal val="#ppt_x"/>
                                          </p:val>
                                        </p:tav>
                                      </p:tavLst>
                                    </p:anim>
                                    <p:anim calcmode="lin" valueType="num">
                                      <p:cBhvr>
                                        <p:cTn id="8" dur="500" fill="hold"/>
                                        <p:tgtEl>
                                          <p:spTgt spid="7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97"/>
                                        </p:tgtEl>
                                        <p:attrNameLst>
                                          <p:attrName>style.visibility</p:attrName>
                                        </p:attrNameLst>
                                      </p:cBhvr>
                                      <p:to>
                                        <p:strVal val="visible"/>
                                      </p:to>
                                    </p:set>
                                    <p:anim calcmode="lin" valueType="num">
                                      <p:cBhvr>
                                        <p:cTn id="12" dur="500" fill="hold"/>
                                        <p:tgtEl>
                                          <p:spTgt spid="797"/>
                                        </p:tgtEl>
                                        <p:attrNameLst>
                                          <p:attrName>ppt_x</p:attrName>
                                        </p:attrNameLst>
                                      </p:cBhvr>
                                      <p:tavLst>
                                        <p:tav tm="0">
                                          <p:val>
                                            <p:strVal val="0-#ppt_w/2"/>
                                          </p:val>
                                        </p:tav>
                                        <p:tav tm="100000">
                                          <p:val>
                                            <p:strVal val="#ppt_x"/>
                                          </p:val>
                                        </p:tav>
                                      </p:tavLst>
                                    </p:anim>
                                    <p:anim calcmode="lin" valueType="num">
                                      <p:cBhvr>
                                        <p:cTn id="13" dur="500" fill="hold"/>
                                        <p:tgtEl>
                                          <p:spTgt spid="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 grpId="0" animBg="1" advAuto="0"/>
      <p:bldP spid="797" grpId="0"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69</a:t>
            </a:fld>
            <a:endParaRPr/>
          </a:p>
        </p:txBody>
      </p:sp>
      <p:sp>
        <p:nvSpPr>
          <p:cNvPr id="800" name="SPSS Windows Appendix"/>
          <p:cNvSpPr txBox="1">
            <a:spLocks noGrp="1"/>
          </p:cNvSpPr>
          <p:nvPr>
            <p:ph type="title" idx="4294967295"/>
          </p:nvPr>
        </p:nvSpPr>
        <p:spPr>
          <a:xfrm>
            <a:off x="635000" y="406399"/>
            <a:ext cx="7793038" cy="784227"/>
          </a:xfrm>
          <a:prstGeom prst="rect">
            <a:avLst/>
          </a:prstGeom>
        </p:spPr>
        <p:txBody>
          <a:bodyPr anchor="t">
            <a:normAutofit/>
          </a:bodyPr>
          <a:lstStyle>
            <a:lvl1pPr>
              <a:defRPr b="1">
                <a:solidFill>
                  <a:srgbClr val="E57300"/>
                </a:solidFill>
              </a:defRPr>
            </a:lvl1pPr>
          </a:lstStyle>
          <a:p>
            <a:r>
              <a:t>SPSS Windows Appendix</a:t>
            </a:r>
          </a:p>
        </p:txBody>
      </p:sp>
      <p:sp>
        <p:nvSpPr>
          <p:cNvPr id="801" name="The nonparametric tests discussed in this chapter can…"/>
          <p:cNvSpPr txBox="1">
            <a:spLocks noGrp="1"/>
          </p:cNvSpPr>
          <p:nvPr>
            <p:ph type="body" idx="4294967295"/>
          </p:nvPr>
        </p:nvSpPr>
        <p:spPr>
          <a:xfrm>
            <a:off x="635000" y="1409700"/>
            <a:ext cx="8013700" cy="5029200"/>
          </a:xfrm>
          <a:prstGeom prst="rect">
            <a:avLst/>
          </a:prstGeom>
        </p:spPr>
        <p:txBody>
          <a:bodyPr>
            <a:normAutofit/>
          </a:bodyPr>
          <a:lstStyle/>
          <a:p>
            <a:pPr>
              <a:lnSpc>
                <a:spcPct val="80000"/>
              </a:lnSpc>
              <a:spcBef>
                <a:spcPts val="400"/>
              </a:spcBef>
              <a:buSzTx/>
              <a:buNone/>
              <a:defRPr sz="2000">
                <a:solidFill>
                  <a:srgbClr val="994D00"/>
                </a:solidFill>
              </a:defRPr>
            </a:pPr>
            <a:r>
              <a:t>The nonparametric tests discussed in this chapter can</a:t>
            </a:r>
          </a:p>
          <a:p>
            <a:pPr>
              <a:lnSpc>
                <a:spcPct val="80000"/>
              </a:lnSpc>
              <a:spcBef>
                <a:spcPts val="400"/>
              </a:spcBef>
              <a:buSzTx/>
              <a:buNone/>
              <a:defRPr sz="2000">
                <a:solidFill>
                  <a:srgbClr val="994D00"/>
                </a:solidFill>
              </a:defRPr>
            </a:pPr>
            <a:r>
              <a:t>be conducted using NONPARAMETRIC TESTS.  </a:t>
            </a:r>
          </a:p>
          <a:p>
            <a:pPr>
              <a:lnSpc>
                <a:spcPct val="80000"/>
              </a:lnSpc>
              <a:buSzTx/>
              <a:buNone/>
              <a:defRPr sz="2000">
                <a:solidFill>
                  <a:srgbClr val="994D00"/>
                </a:solidFill>
              </a:defRPr>
            </a:pPr>
            <a:endParaRPr/>
          </a:p>
          <a:p>
            <a:pPr>
              <a:lnSpc>
                <a:spcPct val="80000"/>
              </a:lnSpc>
              <a:spcBef>
                <a:spcPts val="400"/>
              </a:spcBef>
              <a:buSzTx/>
              <a:buNone/>
              <a:defRPr sz="2000">
                <a:solidFill>
                  <a:srgbClr val="994D00"/>
                </a:solidFill>
              </a:defRPr>
            </a:pPr>
            <a:r>
              <a:t>To select these procedures using SPSS for Windows,</a:t>
            </a:r>
          </a:p>
          <a:p>
            <a:pPr>
              <a:lnSpc>
                <a:spcPct val="80000"/>
              </a:lnSpc>
              <a:spcBef>
                <a:spcPts val="400"/>
              </a:spcBef>
              <a:buSzTx/>
              <a:buNone/>
              <a:defRPr sz="2000">
                <a:solidFill>
                  <a:srgbClr val="994D00"/>
                </a:solidFill>
              </a:defRPr>
            </a:pPr>
            <a:r>
              <a:t>click:</a:t>
            </a:r>
          </a:p>
          <a:p>
            <a:pPr>
              <a:lnSpc>
                <a:spcPct val="80000"/>
              </a:lnSpc>
              <a:buSzTx/>
              <a:buNone/>
              <a:defRPr sz="2000">
                <a:solidFill>
                  <a:srgbClr val="CC0000"/>
                </a:solidFill>
              </a:defRPr>
            </a:pPr>
            <a:endParaRPr/>
          </a:p>
          <a:p>
            <a:pPr>
              <a:lnSpc>
                <a:spcPct val="80000"/>
              </a:lnSpc>
              <a:spcBef>
                <a:spcPts val="1500"/>
              </a:spcBef>
              <a:buSzTx/>
              <a:buNone/>
              <a:defRPr sz="2000" b="1">
                <a:solidFill>
                  <a:srgbClr val="800080"/>
                </a:solidFill>
              </a:defRPr>
            </a:pPr>
            <a:r>
              <a:t>Analyze&gt;Nonparametric Tests&gt;One Sample …</a:t>
            </a:r>
          </a:p>
          <a:p>
            <a:pPr>
              <a:lnSpc>
                <a:spcPct val="80000"/>
              </a:lnSpc>
              <a:spcBef>
                <a:spcPts val="1800"/>
              </a:spcBef>
              <a:buSzTx/>
              <a:buNone/>
              <a:defRPr sz="2000" b="1">
                <a:solidFill>
                  <a:srgbClr val="800080"/>
                </a:solidFill>
              </a:defRPr>
            </a:pPr>
            <a:endParaRPr/>
          </a:p>
          <a:p>
            <a:pPr>
              <a:lnSpc>
                <a:spcPct val="80000"/>
              </a:lnSpc>
              <a:spcBef>
                <a:spcPts val="1500"/>
              </a:spcBef>
              <a:buSzTx/>
              <a:buNone/>
              <a:defRPr sz="2000" b="1">
                <a:solidFill>
                  <a:srgbClr val="800080"/>
                </a:solidFill>
              </a:defRPr>
            </a:pPr>
            <a:r>
              <a:t>Analyze&gt;Nonparametric Tests&gt;Binomial …</a:t>
            </a:r>
          </a:p>
          <a:p>
            <a:pPr>
              <a:lnSpc>
                <a:spcPct val="80000"/>
              </a:lnSpc>
              <a:spcBef>
                <a:spcPts val="1800"/>
              </a:spcBef>
              <a:buSzTx/>
              <a:buNone/>
              <a:defRPr sz="2000" b="1">
                <a:solidFill>
                  <a:srgbClr val="800080"/>
                </a:solidFill>
              </a:defRPr>
            </a:pPr>
            <a:endParaRPr/>
          </a:p>
          <a:p>
            <a:pPr>
              <a:lnSpc>
                <a:spcPct val="80000"/>
              </a:lnSpc>
              <a:spcBef>
                <a:spcPts val="1500"/>
              </a:spcBef>
              <a:buSzTx/>
              <a:buNone/>
              <a:defRPr sz="2000" b="1">
                <a:solidFill>
                  <a:srgbClr val="800080"/>
                </a:solidFill>
              </a:defRPr>
            </a:pPr>
            <a:r>
              <a:t>Analyze&gt;Nonparametric Tests&gt;Chi-Square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800"/>
                                        </p:tgtEl>
                                        <p:attrNameLst>
                                          <p:attrName>style.visibility</p:attrName>
                                        </p:attrNameLst>
                                      </p:cBhvr>
                                      <p:to>
                                        <p:strVal val="visible"/>
                                      </p:to>
                                    </p:set>
                                    <p:anim calcmode="lin" valueType="num">
                                      <p:cBhvr>
                                        <p:cTn id="7" dur="500" fill="hold"/>
                                        <p:tgtEl>
                                          <p:spTgt spid="800"/>
                                        </p:tgtEl>
                                        <p:attrNameLst>
                                          <p:attrName>ppt_x</p:attrName>
                                        </p:attrNameLst>
                                      </p:cBhvr>
                                      <p:tavLst>
                                        <p:tav tm="0">
                                          <p:val>
                                            <p:strVal val="0-#ppt_w/2"/>
                                          </p:val>
                                        </p:tav>
                                        <p:tav tm="100000">
                                          <p:val>
                                            <p:strVal val="#ppt_x"/>
                                          </p:val>
                                        </p:tav>
                                      </p:tavLst>
                                    </p:anim>
                                    <p:anim calcmode="lin" valueType="num">
                                      <p:cBhvr>
                                        <p:cTn id="8" dur="500" fill="hold"/>
                                        <p:tgtEl>
                                          <p:spTgt spid="8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801"/>
                                        </p:tgtEl>
                                        <p:attrNameLst>
                                          <p:attrName>style.visibility</p:attrName>
                                        </p:attrNameLst>
                                      </p:cBhvr>
                                      <p:to>
                                        <p:strVal val="visible"/>
                                      </p:to>
                                    </p:set>
                                    <p:anim calcmode="lin" valueType="num">
                                      <p:cBhvr>
                                        <p:cTn id="12" dur="500" fill="hold"/>
                                        <p:tgtEl>
                                          <p:spTgt spid="801"/>
                                        </p:tgtEl>
                                        <p:attrNameLst>
                                          <p:attrName>ppt_x</p:attrName>
                                        </p:attrNameLst>
                                      </p:cBhvr>
                                      <p:tavLst>
                                        <p:tav tm="0">
                                          <p:val>
                                            <p:strVal val="0-#ppt_w/2"/>
                                          </p:val>
                                        </p:tav>
                                        <p:tav tm="100000">
                                          <p:val>
                                            <p:strVal val="#ppt_x"/>
                                          </p:val>
                                        </p:tav>
                                      </p:tavLst>
                                    </p:anim>
                                    <p:anim calcmode="lin" valueType="num">
                                      <p:cBhvr>
                                        <p:cTn id="13" dur="500" fill="hold"/>
                                        <p:tgtEl>
                                          <p:spTgt spid="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animBg="1" advAuto="0"/>
      <p:bldP spid="80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7</a:t>
            </a:fld>
            <a:endParaRPr/>
          </a:p>
        </p:txBody>
      </p:sp>
      <p:sp>
        <p:nvSpPr>
          <p:cNvPr id="104" name="The mean, or average value, is the most commonly used measure of central tendency.  The mean,    ,is given by…"/>
          <p:cNvSpPr txBox="1">
            <a:spLocks noGrp="1"/>
          </p:cNvSpPr>
          <p:nvPr>
            <p:ph type="body" idx="4294967295"/>
          </p:nvPr>
        </p:nvSpPr>
        <p:spPr>
          <a:xfrm>
            <a:off x="465137" y="1411287"/>
            <a:ext cx="8432801" cy="4665663"/>
          </a:xfrm>
          <a:prstGeom prst="rect">
            <a:avLst/>
          </a:prstGeom>
        </p:spPr>
        <p:txBody>
          <a:bodyPr>
            <a:normAutofit/>
          </a:bodyPr>
          <a:lstStyle/>
          <a:p>
            <a:pPr marL="336042" indent="-336042" defTabSz="896111">
              <a:lnSpc>
                <a:spcPct val="90000"/>
              </a:lnSpc>
              <a:buClr>
                <a:srgbClr val="CC0000"/>
              </a:buClr>
              <a:defRPr sz="2156">
                <a:solidFill>
                  <a:srgbClr val="994D00"/>
                </a:solidFill>
              </a:defRPr>
            </a:pPr>
            <a:r>
              <a:t>The</a:t>
            </a:r>
            <a:r>
              <a:rPr>
                <a:solidFill>
                  <a:srgbClr val="CC0000"/>
                </a:solidFill>
              </a:rPr>
              <a:t> </a:t>
            </a:r>
            <a:r>
              <a:rPr b="1">
                <a:solidFill>
                  <a:srgbClr val="800080"/>
                </a:solidFill>
              </a:rPr>
              <a:t>mean</a:t>
            </a:r>
            <a:r>
              <a:t>, or average value, is the most commonly used measure of central tendency.  The mean,    ,is given by</a:t>
            </a:r>
          </a:p>
          <a:p>
            <a:pPr marL="336042" indent="-336042" defTabSz="896111">
              <a:lnSpc>
                <a:spcPct val="90000"/>
              </a:lnSpc>
              <a:buSzTx/>
              <a:buNone/>
              <a:defRPr sz="2156">
                <a:solidFill>
                  <a:srgbClr val="994D00"/>
                </a:solidFill>
              </a:defRPr>
            </a:pPr>
            <a:r>
              <a:t>	  </a:t>
            </a:r>
          </a:p>
          <a:p>
            <a:pPr marL="336042" indent="-336042" defTabSz="896111">
              <a:lnSpc>
                <a:spcPct val="90000"/>
              </a:lnSpc>
              <a:buSzTx/>
              <a:buNone/>
              <a:defRPr sz="2156">
                <a:solidFill>
                  <a:srgbClr val="994D00"/>
                </a:solidFill>
              </a:defRPr>
            </a:pPr>
            <a:endParaRPr/>
          </a:p>
          <a:p>
            <a:pPr marL="336042" indent="-336042" defTabSz="896111">
              <a:lnSpc>
                <a:spcPct val="90000"/>
              </a:lnSpc>
              <a:buSzTx/>
              <a:buNone/>
              <a:defRPr sz="2156">
                <a:solidFill>
                  <a:srgbClr val="994D00"/>
                </a:solidFill>
              </a:defRPr>
            </a:pPr>
            <a:r>
              <a:t>    Where,</a:t>
            </a:r>
            <a:endParaRPr i="1"/>
          </a:p>
          <a:p>
            <a:pPr marL="336042" indent="-336042" defTabSz="896111">
              <a:lnSpc>
                <a:spcPct val="90000"/>
              </a:lnSpc>
              <a:buSzTx/>
              <a:buNone/>
              <a:defRPr sz="2156" i="1">
                <a:solidFill>
                  <a:srgbClr val="994D00"/>
                </a:solidFill>
              </a:defRPr>
            </a:pPr>
            <a:r>
              <a:t>    X</a:t>
            </a:r>
            <a:r>
              <a:rPr b="1" baseline="-25387"/>
              <a:t>i</a:t>
            </a:r>
            <a:r>
              <a:rPr i="0"/>
              <a:t>  	= Observed values of the variable </a:t>
            </a:r>
            <a:r>
              <a:t>X</a:t>
            </a:r>
          </a:p>
          <a:p>
            <a:pPr marL="336042" indent="-336042" defTabSz="896111">
              <a:lnSpc>
                <a:spcPct val="90000"/>
              </a:lnSpc>
              <a:buSzTx/>
              <a:buNone/>
              <a:defRPr sz="2156" i="1">
                <a:solidFill>
                  <a:srgbClr val="994D00"/>
                </a:solidFill>
              </a:defRPr>
            </a:pPr>
            <a:r>
              <a:t>     n 	</a:t>
            </a:r>
            <a:r>
              <a:rPr i="0"/>
              <a:t>= Number of observations (sample size)</a:t>
            </a:r>
          </a:p>
          <a:p>
            <a:pPr marL="336042" indent="-336042" defTabSz="896111">
              <a:lnSpc>
                <a:spcPct val="90000"/>
              </a:lnSpc>
              <a:buClr>
                <a:srgbClr val="CC0000"/>
              </a:buClr>
              <a:defRPr sz="2156">
                <a:solidFill>
                  <a:srgbClr val="CC0000"/>
                </a:solidFill>
              </a:defRPr>
            </a:pPr>
            <a:endParaRPr i="0"/>
          </a:p>
          <a:p>
            <a:pPr marL="336042" indent="-336042" defTabSz="896111">
              <a:lnSpc>
                <a:spcPct val="90000"/>
              </a:lnSpc>
              <a:buClr>
                <a:srgbClr val="CC0000"/>
              </a:buClr>
              <a:defRPr sz="2156">
                <a:solidFill>
                  <a:srgbClr val="994D00"/>
                </a:solidFill>
              </a:defRPr>
            </a:pPr>
            <a:r>
              <a:t>The</a:t>
            </a:r>
            <a:r>
              <a:rPr>
                <a:solidFill>
                  <a:srgbClr val="CC0000"/>
                </a:solidFill>
              </a:rPr>
              <a:t> </a:t>
            </a:r>
            <a:r>
              <a:rPr b="1">
                <a:solidFill>
                  <a:srgbClr val="800080"/>
                </a:solidFill>
              </a:rPr>
              <a:t>mode</a:t>
            </a:r>
            <a:r>
              <a:t> is the value that occurs most frequently.  </a:t>
            </a:r>
          </a:p>
          <a:p>
            <a:pPr marL="728091" lvl="1" indent="-280035" defTabSz="896111">
              <a:lnSpc>
                <a:spcPct val="90000"/>
              </a:lnSpc>
              <a:spcBef>
                <a:spcPts val="0"/>
              </a:spcBef>
              <a:buClr>
                <a:srgbClr val="CC0000"/>
              </a:buClr>
              <a:defRPr sz="1764">
                <a:solidFill>
                  <a:srgbClr val="994D00"/>
                </a:solidFill>
              </a:defRPr>
            </a:pPr>
            <a:r>
              <a:t>The mode represents the highest peak of the distribution.  </a:t>
            </a:r>
          </a:p>
          <a:p>
            <a:pPr marL="728091" lvl="1" indent="-280035" defTabSz="896111">
              <a:lnSpc>
                <a:spcPct val="90000"/>
              </a:lnSpc>
              <a:spcBef>
                <a:spcPts val="0"/>
              </a:spcBef>
              <a:buClr>
                <a:srgbClr val="CC0000"/>
              </a:buClr>
              <a:defRPr sz="1764">
                <a:solidFill>
                  <a:srgbClr val="994D00"/>
                </a:solidFill>
              </a:defRPr>
            </a:pPr>
            <a:r>
              <a:t>The mode is a good measure of location when the variable has been grouped into categories (in other words, when there is no mean).</a:t>
            </a:r>
          </a:p>
        </p:txBody>
      </p:sp>
      <p:sp>
        <p:nvSpPr>
          <p:cNvPr id="105" name="1) Statistics Associated with Frequency Distribution: Measures of Location"/>
          <p:cNvSpPr txBox="1">
            <a:spLocks noGrp="1"/>
          </p:cNvSpPr>
          <p:nvPr>
            <p:ph type="title" idx="4294967295"/>
          </p:nvPr>
        </p:nvSpPr>
        <p:spPr>
          <a:xfrm>
            <a:off x="508000" y="14287"/>
            <a:ext cx="8105775" cy="1066801"/>
          </a:xfrm>
          <a:prstGeom prst="rect">
            <a:avLst/>
          </a:prstGeom>
        </p:spPr>
        <p:txBody>
          <a:bodyPr anchor="t">
            <a:normAutofit/>
          </a:bodyPr>
          <a:lstStyle>
            <a:lvl1pPr>
              <a:defRPr b="1">
                <a:solidFill>
                  <a:srgbClr val="E57300"/>
                </a:solidFill>
              </a:defRPr>
            </a:lvl1pPr>
          </a:lstStyle>
          <a:p>
            <a:r>
              <a:t>1) Statistics Associated with Frequency Distribution: Measures of Location</a:t>
            </a:r>
          </a:p>
        </p:txBody>
      </p:sp>
      <p:grpSp>
        <p:nvGrpSpPr>
          <p:cNvPr id="115" name="Group"/>
          <p:cNvGrpSpPr/>
          <p:nvPr/>
        </p:nvGrpSpPr>
        <p:grpSpPr>
          <a:xfrm>
            <a:off x="2006600" y="1749425"/>
            <a:ext cx="5703888" cy="1220093"/>
            <a:chOff x="0" y="0"/>
            <a:chExt cx="5703887" cy="1220092"/>
          </a:xfrm>
        </p:grpSpPr>
        <p:sp>
          <p:nvSpPr>
            <p:cNvPr id="106" name="Line"/>
            <p:cNvSpPr/>
            <p:nvPr/>
          </p:nvSpPr>
          <p:spPr>
            <a:xfrm>
              <a:off x="792" y="845345"/>
              <a:ext cx="207964" cy="1589"/>
            </a:xfrm>
            <a:prstGeom prst="line">
              <a:avLst/>
            </a:prstGeom>
            <a:noFill/>
            <a:ln w="22225" cap="flat">
              <a:solidFill>
                <a:srgbClr val="CC0000"/>
              </a:solidFill>
              <a:prstDash val="solid"/>
              <a:round/>
            </a:ln>
            <a:effectLst/>
          </p:spPr>
          <p:txBody>
            <a:bodyPr wrap="square" lIns="45719" tIns="45719" rIns="45719" bIns="45719" numCol="1" anchor="t">
              <a:noAutofit/>
            </a:bodyPr>
            <a:lstStyle/>
            <a:p>
              <a:endParaRPr/>
            </a:p>
          </p:txBody>
        </p:sp>
        <p:sp>
          <p:nvSpPr>
            <p:cNvPr id="107" name="X"/>
            <p:cNvSpPr txBox="1"/>
            <p:nvPr/>
          </p:nvSpPr>
          <p:spPr>
            <a:xfrm>
              <a:off x="0" y="821532"/>
              <a:ext cx="183369"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200" b="0" i="1">
                  <a:solidFill>
                    <a:srgbClr val="CC0000"/>
                  </a:solidFill>
                  <a:latin typeface="+mn-lt"/>
                  <a:ea typeface="+mn-ea"/>
                  <a:cs typeface="+mn-cs"/>
                  <a:sym typeface="Times New Roman"/>
                </a:defRPr>
              </a:lvl1pPr>
            </a:lstStyle>
            <a:p>
              <a:r>
                <a:t>X</a:t>
              </a:r>
            </a:p>
          </p:txBody>
        </p:sp>
        <p:sp>
          <p:nvSpPr>
            <p:cNvPr id="108" name="="/>
            <p:cNvSpPr txBox="1"/>
            <p:nvPr/>
          </p:nvSpPr>
          <p:spPr>
            <a:xfrm>
              <a:off x="171449" y="850900"/>
              <a:ext cx="170273"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200" b="0">
                  <a:solidFill>
                    <a:srgbClr val="CC0000"/>
                  </a:solidFill>
                  <a:latin typeface="+mn-lt"/>
                  <a:ea typeface="+mn-ea"/>
                  <a:cs typeface="+mn-cs"/>
                  <a:sym typeface="Times New Roman"/>
                </a:defRPr>
              </a:lvl1pPr>
            </a:lstStyle>
            <a:p>
              <a:r>
                <a:t>=</a:t>
              </a:r>
            </a:p>
          </p:txBody>
        </p:sp>
        <p:sp>
          <p:nvSpPr>
            <p:cNvPr id="109" name="X"/>
            <p:cNvSpPr txBox="1"/>
            <p:nvPr/>
          </p:nvSpPr>
          <p:spPr>
            <a:xfrm>
              <a:off x="403225" y="821532"/>
              <a:ext cx="183369"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200" b="0" i="1">
                  <a:solidFill>
                    <a:srgbClr val="CC0000"/>
                  </a:solidFill>
                  <a:latin typeface="+mn-lt"/>
                  <a:ea typeface="+mn-ea"/>
                  <a:cs typeface="+mn-cs"/>
                  <a:sym typeface="Times New Roman"/>
                </a:defRPr>
              </a:lvl1pPr>
            </a:lstStyle>
            <a:p>
              <a:r>
                <a:t>X</a:t>
              </a:r>
            </a:p>
          </p:txBody>
        </p:sp>
        <p:sp>
          <p:nvSpPr>
            <p:cNvPr id="110" name="i"/>
            <p:cNvSpPr txBox="1"/>
            <p:nvPr/>
          </p:nvSpPr>
          <p:spPr>
            <a:xfrm>
              <a:off x="582613" y="1000125"/>
              <a:ext cx="127001" cy="219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600" b="0" i="1">
                  <a:solidFill>
                    <a:srgbClr val="CC0000"/>
                  </a:solidFill>
                  <a:latin typeface="+mn-lt"/>
                  <a:ea typeface="+mn-ea"/>
                  <a:cs typeface="+mn-cs"/>
                  <a:sym typeface="Times New Roman"/>
                </a:defRPr>
              </a:lvl1pPr>
            </a:lstStyle>
            <a:p>
              <a:r>
                <a:t>i</a:t>
              </a:r>
            </a:p>
          </p:txBody>
        </p:sp>
        <p:sp>
          <p:nvSpPr>
            <p:cNvPr id="111" name="/"/>
            <p:cNvSpPr txBox="1"/>
            <p:nvPr/>
          </p:nvSpPr>
          <p:spPr>
            <a:xfrm>
              <a:off x="681038" y="847725"/>
              <a:ext cx="127001"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200" b="0">
                  <a:solidFill>
                    <a:srgbClr val="CC0000"/>
                  </a:solidFill>
                  <a:latin typeface="+mn-lt"/>
                  <a:ea typeface="+mn-ea"/>
                  <a:cs typeface="+mn-cs"/>
                  <a:sym typeface="Times New Roman"/>
                </a:defRPr>
              </a:lvl1pPr>
            </a:lstStyle>
            <a:p>
              <a:r>
                <a:t>/</a:t>
              </a:r>
            </a:p>
          </p:txBody>
        </p:sp>
        <p:sp>
          <p:nvSpPr>
            <p:cNvPr id="112" name="n"/>
            <p:cNvSpPr txBox="1"/>
            <p:nvPr/>
          </p:nvSpPr>
          <p:spPr>
            <a:xfrm>
              <a:off x="739777" y="823117"/>
              <a:ext cx="152401" cy="318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200" b="0" i="1">
                  <a:solidFill>
                    <a:srgbClr val="CC0000"/>
                  </a:solidFill>
                  <a:latin typeface="+mn-lt"/>
                  <a:ea typeface="+mn-ea"/>
                  <a:cs typeface="+mn-cs"/>
                  <a:sym typeface="Times New Roman"/>
                </a:defRPr>
              </a:lvl1pPr>
            </a:lstStyle>
            <a:p>
              <a:r>
                <a:t>n</a:t>
              </a:r>
            </a:p>
          </p:txBody>
        </p:sp>
        <p:sp>
          <p:nvSpPr>
            <p:cNvPr id="113" name="X"/>
            <p:cNvSpPr txBox="1"/>
            <p:nvPr/>
          </p:nvSpPr>
          <p:spPr>
            <a:xfrm>
              <a:off x="5499100" y="0"/>
              <a:ext cx="183369" cy="318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200" b="0" i="1">
                  <a:solidFill>
                    <a:srgbClr val="CC0000"/>
                  </a:solidFill>
                  <a:latin typeface="+mn-lt"/>
                  <a:ea typeface="+mn-ea"/>
                  <a:cs typeface="+mn-cs"/>
                  <a:sym typeface="Times New Roman"/>
                </a:defRPr>
              </a:lvl1pPr>
            </a:lstStyle>
            <a:p>
              <a:r>
                <a:t>X</a:t>
              </a:r>
            </a:p>
          </p:txBody>
        </p:sp>
        <p:sp>
          <p:nvSpPr>
            <p:cNvPr id="114" name="Line"/>
            <p:cNvSpPr/>
            <p:nvPr/>
          </p:nvSpPr>
          <p:spPr>
            <a:xfrm>
              <a:off x="5495924" y="42863"/>
              <a:ext cx="207964" cy="1589"/>
            </a:xfrm>
            <a:prstGeom prst="line">
              <a:avLst/>
            </a:prstGeom>
            <a:noFill/>
            <a:ln w="22225" cap="flat">
              <a:solidFill>
                <a:srgbClr val="CC0000"/>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5"/>
                                        </p:tgtEl>
                                        <p:attrNameLst>
                                          <p:attrName>style.visibility</p:attrName>
                                        </p:attrNameLst>
                                      </p:cBhvr>
                                      <p:to>
                                        <p:strVal val="visible"/>
                                      </p:to>
                                    </p:set>
                                    <p:anim calcmode="lin" valueType="num">
                                      <p:cBhvr>
                                        <p:cTn id="7" dur="500" fill="hold"/>
                                        <p:tgtEl>
                                          <p:spTgt spid="105"/>
                                        </p:tgtEl>
                                        <p:attrNameLst>
                                          <p:attrName>ppt_x</p:attrName>
                                        </p:attrNameLst>
                                      </p:cBhvr>
                                      <p:tavLst>
                                        <p:tav tm="0">
                                          <p:val>
                                            <p:strVal val="0-#ppt_w/2"/>
                                          </p:val>
                                        </p:tav>
                                        <p:tav tm="100000">
                                          <p:val>
                                            <p:strVal val="#ppt_x"/>
                                          </p:val>
                                        </p:tav>
                                      </p:tavLst>
                                    </p:anim>
                                    <p:anim calcmode="lin" valueType="num">
                                      <p:cBhvr>
                                        <p:cTn id="8" dur="500" fill="hold"/>
                                        <p:tgtEl>
                                          <p:spTgt spid="1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04"/>
                                        </p:tgtEl>
                                        <p:attrNameLst>
                                          <p:attrName>style.visibility</p:attrName>
                                        </p:attrNameLst>
                                      </p:cBhvr>
                                      <p:to>
                                        <p:strVal val="visible"/>
                                      </p:to>
                                    </p:set>
                                    <p:anim calcmode="lin" valueType="num">
                                      <p:cBhvr>
                                        <p:cTn id="12" dur="500" fill="hold"/>
                                        <p:tgtEl>
                                          <p:spTgt spid="104"/>
                                        </p:tgtEl>
                                        <p:attrNameLst>
                                          <p:attrName>ppt_x</p:attrName>
                                        </p:attrNameLst>
                                      </p:cBhvr>
                                      <p:tavLst>
                                        <p:tav tm="0">
                                          <p:val>
                                            <p:strVal val="0-#ppt_w/2"/>
                                          </p:val>
                                        </p:tav>
                                        <p:tav tm="100000">
                                          <p:val>
                                            <p:strVal val="#ppt_x"/>
                                          </p:val>
                                        </p:tav>
                                      </p:tavLst>
                                    </p:anim>
                                    <p:anim calcmode="lin" valueType="num">
                                      <p:cBhvr>
                                        <p:cTn id="13"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advAuto="0"/>
      <p:bldP spid="10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8</a:t>
            </a:fld>
            <a:endParaRPr/>
          </a:p>
        </p:txBody>
      </p:sp>
      <p:sp>
        <p:nvSpPr>
          <p:cNvPr id="118" name="1) Statistics Associated with Frequency Distribution: Measures of Location"/>
          <p:cNvSpPr txBox="1">
            <a:spLocks noGrp="1"/>
          </p:cNvSpPr>
          <p:nvPr>
            <p:ph type="title" idx="4294967295"/>
          </p:nvPr>
        </p:nvSpPr>
        <p:spPr>
          <a:xfrm>
            <a:off x="476250" y="3174"/>
            <a:ext cx="8401050" cy="1143002"/>
          </a:xfrm>
          <a:prstGeom prst="rect">
            <a:avLst/>
          </a:prstGeom>
        </p:spPr>
        <p:txBody>
          <a:bodyPr anchor="t">
            <a:normAutofit/>
          </a:bodyPr>
          <a:lstStyle>
            <a:lvl1pPr>
              <a:defRPr b="1">
                <a:solidFill>
                  <a:srgbClr val="E57300"/>
                </a:solidFill>
              </a:defRPr>
            </a:lvl1pPr>
          </a:lstStyle>
          <a:p>
            <a:r>
              <a:t>1) Statistics Associated with Frequency Distribution: Measures of Location</a:t>
            </a:r>
          </a:p>
        </p:txBody>
      </p:sp>
      <p:sp>
        <p:nvSpPr>
          <p:cNvPr id="119" name="The median of a sample is the middle value when the data are arranged in ascending or descending order.…"/>
          <p:cNvSpPr txBox="1">
            <a:spLocks noGrp="1"/>
          </p:cNvSpPr>
          <p:nvPr>
            <p:ph type="body" sz="half" idx="4294967295"/>
          </p:nvPr>
        </p:nvSpPr>
        <p:spPr>
          <a:xfrm>
            <a:off x="490537" y="1998662"/>
            <a:ext cx="8153401" cy="2917826"/>
          </a:xfrm>
          <a:prstGeom prst="rect">
            <a:avLst/>
          </a:prstGeom>
        </p:spPr>
        <p:txBody>
          <a:bodyPr>
            <a:normAutofit/>
          </a:bodyPr>
          <a:lstStyle/>
          <a:p>
            <a:pPr>
              <a:lnSpc>
                <a:spcPct val="120000"/>
              </a:lnSpc>
              <a:buClr>
                <a:srgbClr val="CC0000"/>
              </a:buClr>
              <a:defRPr>
                <a:solidFill>
                  <a:srgbClr val="994D00"/>
                </a:solidFill>
              </a:defRPr>
            </a:pPr>
            <a:r>
              <a:t>The</a:t>
            </a:r>
            <a:r>
              <a:rPr>
                <a:solidFill>
                  <a:srgbClr val="CC0000"/>
                </a:solidFill>
              </a:rPr>
              <a:t> </a:t>
            </a:r>
            <a:r>
              <a:rPr b="1">
                <a:solidFill>
                  <a:srgbClr val="800080"/>
                </a:solidFill>
              </a:rPr>
              <a:t>median</a:t>
            </a:r>
            <a:r>
              <a:rPr>
                <a:solidFill>
                  <a:srgbClr val="CC0000"/>
                </a:solidFill>
              </a:rPr>
              <a:t> </a:t>
            </a:r>
            <a:r>
              <a:t>of a sample is the middle value when the data are arranged in ascending or descending order.  </a:t>
            </a:r>
          </a:p>
          <a:p>
            <a:pPr marL="742950" lvl="1" indent="-285750">
              <a:lnSpc>
                <a:spcPct val="120000"/>
              </a:lnSpc>
              <a:spcBef>
                <a:spcPts val="0"/>
              </a:spcBef>
              <a:buClr>
                <a:srgbClr val="CC0000"/>
              </a:buClr>
              <a:defRPr sz="2000">
                <a:solidFill>
                  <a:srgbClr val="994D00"/>
                </a:solidFill>
              </a:defRPr>
            </a:pPr>
            <a:r>
              <a:t>If the number of data points is even, the median is usually estimated as the midpoint between the two middle values – by adding the two middle values and dividing their sum by 2.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500" fill="hold"/>
                                        <p:tgtEl>
                                          <p:spTgt spid="118"/>
                                        </p:tgtEl>
                                        <p:attrNameLst>
                                          <p:attrName>ppt_x</p:attrName>
                                        </p:attrNameLst>
                                      </p:cBhvr>
                                      <p:tavLst>
                                        <p:tav tm="0">
                                          <p:val>
                                            <p:strVal val="0-#ppt_w/2"/>
                                          </p:val>
                                        </p:tav>
                                        <p:tav tm="100000">
                                          <p:val>
                                            <p:strVal val="#ppt_x"/>
                                          </p:val>
                                        </p:tav>
                                      </p:tavLst>
                                    </p:anim>
                                    <p:anim calcmode="lin" valueType="num">
                                      <p:cBhvr>
                                        <p:cTn id="8" dur="500" fill="hold"/>
                                        <p:tgtEl>
                                          <p:spTgt spid="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9"/>
                                        </p:tgtEl>
                                        <p:attrNameLst>
                                          <p:attrName>style.visibility</p:attrName>
                                        </p:attrNameLst>
                                      </p:cBhvr>
                                      <p:to>
                                        <p:strVal val="visible"/>
                                      </p:to>
                                    </p:set>
                                    <p:anim calcmode="lin" valueType="num">
                                      <p:cBhvr>
                                        <p:cTn id="12" dur="500" fill="hold"/>
                                        <p:tgtEl>
                                          <p:spTgt spid="119"/>
                                        </p:tgtEl>
                                        <p:attrNameLst>
                                          <p:attrName>ppt_x</p:attrName>
                                        </p:attrNameLst>
                                      </p:cBhvr>
                                      <p:tavLst>
                                        <p:tav tm="0">
                                          <p:val>
                                            <p:strVal val="0-#ppt_w/2"/>
                                          </p:val>
                                        </p:tav>
                                        <p:tav tm="100000">
                                          <p:val>
                                            <p:strVal val="#ppt_x"/>
                                          </p:val>
                                        </p:tav>
                                      </p:tavLst>
                                    </p:anim>
                                    <p:anim calcmode="lin" valueType="num">
                                      <p:cBhvr>
                                        <p:cTn id="13"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P spid="11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 xmlns:ma14="http://schemas.microsoft.com/office/mac/drawingml/2011/main" val="1"/>
            </a:ext>
          </a:extLst>
        </p:spPr>
        <p:txBody>
          <a:bodyPr/>
          <a:lstStyle>
            <a:lvl1pPr algn="r">
              <a:defRPr sz="1200" b="0">
                <a:solidFill>
                  <a:srgbClr val="898989"/>
                </a:solidFill>
                <a:latin typeface="Verdana"/>
                <a:ea typeface="Verdana"/>
                <a:cs typeface="Verdana"/>
                <a:sym typeface="Verdana"/>
              </a:defRPr>
            </a:lvl1pPr>
          </a:lstStyle>
          <a:p>
            <a:fld id="{86CB4B4D-7CA3-9044-876B-883B54F8677D}" type="slidenum">
              <a:t>9</a:t>
            </a:fld>
            <a:endParaRPr/>
          </a:p>
        </p:txBody>
      </p:sp>
      <p:sp>
        <p:nvSpPr>
          <p:cNvPr id="122" name="1) Statistics Associated with Frequency Distribution: Measures of Variability"/>
          <p:cNvSpPr txBox="1">
            <a:spLocks noGrp="1"/>
          </p:cNvSpPr>
          <p:nvPr>
            <p:ph type="title" idx="4294967295"/>
          </p:nvPr>
        </p:nvSpPr>
        <p:spPr>
          <a:xfrm>
            <a:off x="685800" y="3175"/>
            <a:ext cx="8153400" cy="1371600"/>
          </a:xfrm>
          <a:prstGeom prst="rect">
            <a:avLst/>
          </a:prstGeom>
        </p:spPr>
        <p:txBody>
          <a:bodyPr anchor="t">
            <a:normAutofit/>
          </a:bodyPr>
          <a:lstStyle>
            <a:lvl1pPr>
              <a:defRPr b="1">
                <a:solidFill>
                  <a:srgbClr val="E57300"/>
                </a:solidFill>
              </a:defRPr>
            </a:lvl1pPr>
          </a:lstStyle>
          <a:p>
            <a:r>
              <a:t>1) Statistics Associated with Frequency Distribution: Measures of Variability</a:t>
            </a:r>
          </a:p>
        </p:txBody>
      </p:sp>
      <p:sp>
        <p:nvSpPr>
          <p:cNvPr id="123" name="The range measures the spread of the data.  It is simply the difference between the largest and smallest values in the sample.…"/>
          <p:cNvSpPr txBox="1">
            <a:spLocks noGrp="1"/>
          </p:cNvSpPr>
          <p:nvPr>
            <p:ph type="body" idx="4294967295"/>
          </p:nvPr>
        </p:nvSpPr>
        <p:spPr>
          <a:xfrm>
            <a:off x="612775" y="1450975"/>
            <a:ext cx="7816850" cy="4006850"/>
          </a:xfrm>
          <a:prstGeom prst="rect">
            <a:avLst/>
          </a:prstGeom>
        </p:spPr>
        <p:txBody>
          <a:bodyPr>
            <a:normAutofit/>
          </a:bodyPr>
          <a:lstStyle/>
          <a:p>
            <a:pPr>
              <a:spcBef>
                <a:spcPts val="1700"/>
              </a:spcBef>
              <a:buClr>
                <a:srgbClr val="CC0000"/>
              </a:buClr>
              <a:defRPr>
                <a:solidFill>
                  <a:srgbClr val="994D00"/>
                </a:solidFill>
              </a:defRPr>
            </a:pPr>
            <a:r>
              <a:t>The</a:t>
            </a:r>
            <a:r>
              <a:rPr>
                <a:solidFill>
                  <a:srgbClr val="CC0000"/>
                </a:solidFill>
              </a:rPr>
              <a:t> </a:t>
            </a:r>
            <a:r>
              <a:rPr b="1">
                <a:solidFill>
                  <a:srgbClr val="800080"/>
                </a:solidFill>
              </a:rPr>
              <a:t>range</a:t>
            </a:r>
            <a:r>
              <a:rPr>
                <a:solidFill>
                  <a:srgbClr val="CC0000"/>
                </a:solidFill>
              </a:rPr>
              <a:t> </a:t>
            </a:r>
            <a:r>
              <a:t>measures the spread of the data.  It is simply the difference between the largest and smallest values in the sample.  </a:t>
            </a:r>
          </a:p>
          <a:p>
            <a:pPr>
              <a:spcBef>
                <a:spcPts val="1700"/>
              </a:spcBef>
              <a:buSzTx/>
              <a:buNone/>
              <a:defRPr>
                <a:solidFill>
                  <a:srgbClr val="994D00"/>
                </a:solidFill>
              </a:defRPr>
            </a:pPr>
            <a:r>
              <a:t>	Range = </a:t>
            </a:r>
            <a:r>
              <a:rPr i="1"/>
              <a:t>X</a:t>
            </a:r>
            <a:r>
              <a:rPr b="1" baseline="-25000"/>
              <a:t>largest</a:t>
            </a:r>
            <a:r>
              <a:t> – </a:t>
            </a:r>
            <a:r>
              <a:rPr i="1"/>
              <a:t>X</a:t>
            </a:r>
            <a:r>
              <a:rPr b="1" baseline="-25000"/>
              <a:t>smallest</a:t>
            </a:r>
          </a:p>
          <a:p>
            <a:pPr>
              <a:spcBef>
                <a:spcPts val="1700"/>
              </a:spcBef>
              <a:buClr>
                <a:srgbClr val="CC0000"/>
              </a:buClr>
              <a:defRPr>
                <a:solidFill>
                  <a:srgbClr val="994D00"/>
                </a:solidFill>
              </a:defRPr>
            </a:pPr>
            <a:r>
              <a:t>The</a:t>
            </a:r>
            <a:r>
              <a:rPr>
                <a:solidFill>
                  <a:srgbClr val="CC0000"/>
                </a:solidFill>
              </a:rPr>
              <a:t> </a:t>
            </a:r>
            <a:r>
              <a:rPr b="1">
                <a:solidFill>
                  <a:srgbClr val="800080"/>
                </a:solidFill>
              </a:rPr>
              <a:t>interquartile range</a:t>
            </a:r>
            <a:r>
              <a:rPr>
                <a:solidFill>
                  <a:srgbClr val="CC0000"/>
                </a:solidFill>
              </a:rPr>
              <a:t> </a:t>
            </a:r>
            <a:r>
              <a:t>is the difference between the 75th and 25th percentile.  </a:t>
            </a:r>
          </a:p>
          <a:p>
            <a:pPr marL="742950" lvl="1" indent="-285750">
              <a:spcBef>
                <a:spcPts val="1400"/>
              </a:spcBef>
              <a:buClr>
                <a:srgbClr val="CC0000"/>
              </a:buClr>
              <a:defRPr sz="2000">
                <a:solidFill>
                  <a:srgbClr val="994D00"/>
                </a:solidFill>
              </a:defRPr>
            </a:pPr>
            <a:r>
              <a:t>In other words, the interquartile range encompasses the middle 50% of observations.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2"/>
                                        </p:tgtEl>
                                        <p:attrNameLst>
                                          <p:attrName>style.visibility</p:attrName>
                                        </p:attrNameLst>
                                      </p:cBhvr>
                                      <p:to>
                                        <p:strVal val="visible"/>
                                      </p:to>
                                    </p:set>
                                    <p:anim calcmode="lin" valueType="num">
                                      <p:cBhvr>
                                        <p:cTn id="7" dur="500" fill="hold"/>
                                        <p:tgtEl>
                                          <p:spTgt spid="122"/>
                                        </p:tgtEl>
                                        <p:attrNameLst>
                                          <p:attrName>ppt_x</p:attrName>
                                        </p:attrNameLst>
                                      </p:cBhvr>
                                      <p:tavLst>
                                        <p:tav tm="0">
                                          <p:val>
                                            <p:strVal val="0-#ppt_w/2"/>
                                          </p:val>
                                        </p:tav>
                                        <p:tav tm="100000">
                                          <p:val>
                                            <p:strVal val="#ppt_x"/>
                                          </p:val>
                                        </p:tav>
                                      </p:tavLst>
                                    </p:anim>
                                    <p:anim calcmode="lin" valueType="num">
                                      <p:cBhvr>
                                        <p:cTn id="8" dur="500" fill="hold"/>
                                        <p:tgtEl>
                                          <p:spTgt spid="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23"/>
                                        </p:tgtEl>
                                        <p:attrNameLst>
                                          <p:attrName>style.visibility</p:attrName>
                                        </p:attrNameLst>
                                      </p:cBhvr>
                                      <p:to>
                                        <p:strVal val="visible"/>
                                      </p:to>
                                    </p:set>
                                    <p:anim calcmode="lin" valueType="num">
                                      <p:cBhvr>
                                        <p:cTn id="12" dur="500" fill="hold"/>
                                        <p:tgtEl>
                                          <p:spTgt spid="123"/>
                                        </p:tgtEl>
                                        <p:attrNameLst>
                                          <p:attrName>ppt_x</p:attrName>
                                        </p:attrNameLst>
                                      </p:cBhvr>
                                      <p:tavLst>
                                        <p:tav tm="0">
                                          <p:val>
                                            <p:strVal val="0-#ppt_w/2"/>
                                          </p:val>
                                        </p:tav>
                                        <p:tav tm="100000">
                                          <p:val>
                                            <p:strVal val="#ppt_x"/>
                                          </p:val>
                                        </p:tav>
                                      </p:tavLst>
                                    </p:anim>
                                    <p:anim calcmode="lin" valueType="num">
                                      <p:cBhvr>
                                        <p:cTn id="13"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advAuto="0"/>
      <p:bldP spid="123" grpId="0" animBg="1" advAuto="0"/>
    </p:bldLst>
  </p:timing>
</p:sld>
</file>

<file path=ppt/theme/theme1.xml><?xml version="1.0" encoding="utf-8"?>
<a:theme xmlns:a="http://schemas.openxmlformats.org/drawingml/2006/main" name="01103891">
  <a:themeElements>
    <a:clrScheme name="01103891">
      <a:dk1>
        <a:srgbClr val="000000"/>
      </a:dk1>
      <a:lt1>
        <a:srgbClr val="FFFFFF"/>
      </a:lt1>
      <a:dk2>
        <a:srgbClr val="A7A7A7"/>
      </a:dk2>
      <a:lt2>
        <a:srgbClr val="535353"/>
      </a:lt2>
      <a:accent1>
        <a:srgbClr val="FF9933"/>
      </a:accent1>
      <a:accent2>
        <a:srgbClr val="DBA215"/>
      </a:accent2>
      <a:accent3>
        <a:srgbClr val="9BBB59"/>
      </a:accent3>
      <a:accent4>
        <a:srgbClr val="8064A2"/>
      </a:accent4>
      <a:accent5>
        <a:srgbClr val="4BACC6"/>
      </a:accent5>
      <a:accent6>
        <a:srgbClr val="F79646"/>
      </a:accent6>
      <a:hlink>
        <a:srgbClr val="0000FF"/>
      </a:hlink>
      <a:folHlink>
        <a:srgbClr val="FF00FF"/>
      </a:folHlink>
    </a:clrScheme>
    <a:fontScheme name="01103891">
      <a:majorFont>
        <a:latin typeface="Helvetica"/>
        <a:ea typeface="Helvetica"/>
        <a:cs typeface="Helvetica"/>
      </a:majorFont>
      <a:minorFont>
        <a:latin typeface="Times New Roman"/>
        <a:ea typeface="Times New Roman"/>
        <a:cs typeface="Times New Roman"/>
      </a:minorFont>
    </a:fontScheme>
    <a:fmtScheme name="011038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01103891">
  <a:themeElements>
    <a:clrScheme name="01103891">
      <a:dk1>
        <a:srgbClr val="000000"/>
      </a:dk1>
      <a:lt1>
        <a:srgbClr val="FFFFFF"/>
      </a:lt1>
      <a:dk2>
        <a:srgbClr val="A7A7A7"/>
      </a:dk2>
      <a:lt2>
        <a:srgbClr val="535353"/>
      </a:lt2>
      <a:accent1>
        <a:srgbClr val="FF9933"/>
      </a:accent1>
      <a:accent2>
        <a:srgbClr val="DBA215"/>
      </a:accent2>
      <a:accent3>
        <a:srgbClr val="9BBB59"/>
      </a:accent3>
      <a:accent4>
        <a:srgbClr val="8064A2"/>
      </a:accent4>
      <a:accent5>
        <a:srgbClr val="4BACC6"/>
      </a:accent5>
      <a:accent6>
        <a:srgbClr val="F79646"/>
      </a:accent6>
      <a:hlink>
        <a:srgbClr val="0000FF"/>
      </a:hlink>
      <a:folHlink>
        <a:srgbClr val="FF00FF"/>
      </a:folHlink>
    </a:clrScheme>
    <a:fontScheme name="01103891">
      <a:majorFont>
        <a:latin typeface="Helvetica"/>
        <a:ea typeface="Helvetica"/>
        <a:cs typeface="Helvetica"/>
      </a:majorFont>
      <a:minorFont>
        <a:latin typeface="Times New Roman"/>
        <a:ea typeface="Times New Roman"/>
        <a:cs typeface="Times New Roman"/>
      </a:minorFont>
    </a:fontScheme>
    <a:fmtScheme name="011038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69</Slides>
  <Notes>0</Notes>
  <HiddenSlides>0</HiddenSlide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01103891</vt:lpstr>
      <vt:lpstr>PowerPoint Presentation</vt:lpstr>
      <vt:lpstr>Chapter Outline</vt:lpstr>
      <vt:lpstr>1) Internet Usage Data </vt:lpstr>
      <vt:lpstr>1) Frequency Distribution</vt:lpstr>
      <vt:lpstr>1) Frequency of Familiarity with the Internet</vt:lpstr>
      <vt:lpstr>1) Frequency Histogram</vt:lpstr>
      <vt:lpstr>1) Statistics Associated with Frequency Distribution: Measures of Location</vt:lpstr>
      <vt:lpstr>1) Statistics Associated with Frequency Distribution: Measures of Location</vt:lpstr>
      <vt:lpstr>1) Statistics Associated with Frequency Distribution: Measures of Variability</vt:lpstr>
      <vt:lpstr>1) Statistics Associated with Frequency Distribution: Measures of Variability</vt:lpstr>
      <vt:lpstr>1) Statistics Associated with Frequency Distribution: Measures of Variability</vt:lpstr>
      <vt:lpstr>1) Statistics Associated with Frequency Distribution: Measures of Variability</vt:lpstr>
      <vt:lpstr>1) Statistics Associated with Frequency Distribution: Measures of Variability</vt:lpstr>
      <vt:lpstr>1) Statistics Associated with Frequency Distribution: Measures of Shape</vt:lpstr>
      <vt:lpstr>1) Skewness of a Distribution</vt:lpstr>
      <vt:lpstr>2) Steps Involved in Hypothesis Testing</vt:lpstr>
      <vt:lpstr>2) A General Procedure for Hypothesis Testing Step 1: Formulate the Hypothesis</vt:lpstr>
      <vt:lpstr>2) A General Procedure for Hypothesis Testing  Step 1: Formulate the Hypothesis</vt:lpstr>
      <vt:lpstr>2) A General Procedure for Hypothesis Testing Step 2: Select an Appropriate Test</vt:lpstr>
      <vt:lpstr>2) A General Procedure for Hypothesis Testing Step 3: Choose a Level of Significance</vt:lpstr>
      <vt:lpstr>2) Step 3: Potential Errors</vt:lpstr>
      <vt:lpstr>2) A General Procedure for Hypothesis Testing Step 4: Collect Data and Calculate Test Statistic</vt:lpstr>
      <vt:lpstr>2) A General Procedure for Hypothesis Testing Step 4: Collect Data and Calculate Test Statistic</vt:lpstr>
      <vt:lpstr>2) A General Procedure for Hypothesis Testing Step 5: Collect Data and Calculate Test Statistic</vt:lpstr>
      <vt:lpstr>2) A General Procedure for Hypothesis Testing Step 6: Making the Decision on H0</vt:lpstr>
      <vt:lpstr>2) A General Procedure for Hypothesis Testing Step 7: Marketing Research Conclusion </vt:lpstr>
      <vt:lpstr>3) Cross-Tabulation</vt:lpstr>
      <vt:lpstr>3) Gender and Internet Usage</vt:lpstr>
      <vt:lpstr>3) Two Variables Cross-Tabulation</vt:lpstr>
      <vt:lpstr>3) Internet Usage by Gender</vt:lpstr>
      <vt:lpstr>3) Gender by Internet Usage</vt:lpstr>
      <vt:lpstr>Introduction of a Third Variable in Cross-Tabulation</vt:lpstr>
      <vt:lpstr>Three Variables Cross-Tabulation:  Refine an Initial Relationship </vt:lpstr>
      <vt:lpstr>Purchase of Fashion Clothing by Marital Status</vt:lpstr>
      <vt:lpstr>Purchase of Fashion Clothing by Marital Status</vt:lpstr>
      <vt:lpstr>Three Variables Cross-Tabulation:  Initial Relationship was Spurious </vt:lpstr>
      <vt:lpstr>Ownership of Expensive Automobiles by Education Level</vt:lpstr>
      <vt:lpstr>Ownership of Expensive Automobiles by Education Level and Income Levels</vt:lpstr>
      <vt:lpstr>Three Variables Cross-Tabulation: Reveal Suppressed Association </vt:lpstr>
      <vt:lpstr>Desire to Travel Abroad by Age</vt:lpstr>
      <vt:lpstr>Desire to Travel Abroad by Age and Gender</vt:lpstr>
      <vt:lpstr>Three Variables Cross-Tabulations: No Change in Initial Relationship</vt:lpstr>
      <vt:lpstr>Eating Frequently in  Fast-Food  Restaurants by Family Size</vt:lpstr>
      <vt:lpstr>Eating Frequently in Fast-Food Restaurants by Family Size and Income</vt:lpstr>
      <vt:lpstr>Statistics Associated with Cross-Tabulation: Chi-Square</vt:lpstr>
      <vt:lpstr>An Old Example: Gender and Internet Usage</vt:lpstr>
      <vt:lpstr>Statistics Associated with  Cross-Tabulation Chi-Square</vt:lpstr>
      <vt:lpstr>Statistics Associated with  Cross-Tabulation Chi-Square</vt:lpstr>
      <vt:lpstr>Statistics Associated with  Cross-Tabulation Chi-Square</vt:lpstr>
      <vt:lpstr>View in SPSS</vt:lpstr>
      <vt:lpstr>4) Hypothesis Testing Related to Differences</vt:lpstr>
      <vt:lpstr>Parametric v. Non-parametric Scales</vt:lpstr>
      <vt:lpstr>Parametric v. Non-parametric Scales</vt:lpstr>
      <vt:lpstr>Parametric Tests</vt:lpstr>
      <vt:lpstr>Parametric Tests</vt:lpstr>
      <vt:lpstr>SPSS Windows: One Sample t Test</vt:lpstr>
      <vt:lpstr>SPSS Windows: One Sample t Test</vt:lpstr>
      <vt:lpstr>SPSS Windows:  Two Independent Samples t Test</vt:lpstr>
      <vt:lpstr>SPSS Windows:  Two Independent Samples t Test</vt:lpstr>
      <vt:lpstr>SPSS Windows: Paired Samples t Test</vt:lpstr>
      <vt:lpstr>SPSS Windows:  Paired Samples t Test</vt:lpstr>
      <vt:lpstr>5) Nonparametric Tests</vt:lpstr>
      <vt:lpstr>Nonparametric Tests One Sample</vt:lpstr>
      <vt:lpstr>SPSS Windows: Binomial Test</vt:lpstr>
      <vt:lpstr>SPSS Windows: Binomial Test</vt:lpstr>
      <vt:lpstr>PowerPoint Presentation</vt:lpstr>
      <vt:lpstr>SPSS Windows Appendix</vt:lpstr>
      <vt:lpstr>SPSS Windows Appendix</vt:lpstr>
      <vt:lpstr>SPSS Windows 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2017-12-18T15:16:47Z</dcterms:modified>
</cp:coreProperties>
</file>