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Copyright © 2010 Pearson Education, Inc."/>
          <p:cNvSpPr txBox="1"/>
          <p:nvPr/>
        </p:nvSpPr>
        <p:spPr>
          <a:xfrm>
            <a:off x="457200" y="6314710"/>
            <a:ext cx="5867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 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01092"/>
            <a:ext cx="436920" cy="459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Line"/>
          <p:cNvSpPr/>
          <p:nvPr/>
        </p:nvSpPr>
        <p:spPr>
          <a:xfrm>
            <a:off x="304800" y="836613"/>
            <a:ext cx="8458200" cy="158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45" name="Chapter Seventeen"/>
          <p:cNvSpPr txBox="1">
            <a:spLocks noGrp="1"/>
          </p:cNvSpPr>
          <p:nvPr>
            <p:ph type="title" idx="4294967295"/>
          </p:nvPr>
        </p:nvSpPr>
        <p:spPr>
          <a:xfrm>
            <a:off x="304800" y="381000"/>
            <a:ext cx="5105400" cy="609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Chapter </a:t>
            </a:r>
            <a:r>
              <a:rPr lang="en-US"/>
              <a:t>Fourteen</a:t>
            </a:r>
            <a:endParaRPr/>
          </a:p>
        </p:txBody>
      </p:sp>
      <p:sp>
        <p:nvSpPr>
          <p:cNvPr id="46" name="Correlation and Regression"/>
          <p:cNvSpPr txBox="1">
            <a:spLocks noGrp="1"/>
          </p:cNvSpPr>
          <p:nvPr>
            <p:ph type="body" sz="quarter" idx="4294967295"/>
          </p:nvPr>
        </p:nvSpPr>
        <p:spPr>
          <a:xfrm>
            <a:off x="-685800" y="2286000"/>
            <a:ext cx="6934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86968">
              <a:lnSpc>
                <a:spcPct val="90000"/>
              </a:lnSpc>
              <a:buSzTx/>
              <a:buNone/>
              <a:defRPr sz="2328">
                <a:solidFill>
                  <a:srgbClr val="994D00"/>
                </a:solidFill>
              </a:defRPr>
            </a:pPr>
            <a:r>
              <a:t>    </a:t>
            </a:r>
          </a:p>
          <a:p>
            <a:pPr marL="0" indent="0" defTabSz="886968">
              <a:lnSpc>
                <a:spcPct val="90000"/>
              </a:lnSpc>
              <a:buSzTx/>
              <a:buNone/>
              <a:defRPr sz="2328">
                <a:solidFill>
                  <a:srgbClr val="994D00"/>
                </a:solidFill>
              </a:defRPr>
            </a:pPr>
            <a:r>
              <a:t>	Correlation and Regression</a:t>
            </a:r>
          </a:p>
        </p:txBody>
      </p:sp>
      <p:sp>
        <p:nvSpPr>
          <p:cNvPr id="47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48" name="Line"/>
          <p:cNvSpPr/>
          <p:nvPr/>
        </p:nvSpPr>
        <p:spPr>
          <a:xfrm>
            <a:off x="304800" y="836613"/>
            <a:ext cx="8458200" cy="158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4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1143000"/>
            <a:ext cx="3841750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 advAuto="0"/>
      <p:bldP spid="46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87" name="Interpretation of the Correlation Coefficient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585215">
              <a:defRPr sz="1536" b="1">
                <a:solidFill>
                  <a:srgbClr val="E57300"/>
                </a:solidFill>
              </a:defRPr>
            </a:pPr>
            <a:r>
              <a:t>Interpretation of the Correlation Coefficient</a:t>
            </a:r>
            <a:br/>
            <a:endParaRPr/>
          </a:p>
        </p:txBody>
      </p:sp>
      <p:sp>
        <p:nvSpPr>
          <p:cNvPr id="288" name="The correlation coefficient ranges from −1 to 1.…"/>
          <p:cNvSpPr txBox="1"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The correlation coefficient ranges from −1 to 1. </a:t>
            </a:r>
          </a:p>
          <a:p>
            <a:pPr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A value of 1 implies that all data points lie on a line for which </a:t>
            </a:r>
            <a:r>
              <a:rPr i="1"/>
              <a:t>Y</a:t>
            </a:r>
            <a:r>
              <a:t> increases as </a:t>
            </a:r>
            <a:r>
              <a:rPr i="1"/>
              <a:t>X</a:t>
            </a:r>
            <a:r>
              <a:t> increases. </a:t>
            </a:r>
          </a:p>
          <a:p>
            <a:pPr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A value of −1 implies that all data points lie on a line for which </a:t>
            </a:r>
            <a:r>
              <a:rPr i="1"/>
              <a:t>Y</a:t>
            </a:r>
            <a:r>
              <a:t> decreases as </a:t>
            </a:r>
            <a:r>
              <a:rPr i="1"/>
              <a:t>X</a:t>
            </a:r>
            <a:r>
              <a:t> increases. </a:t>
            </a:r>
          </a:p>
          <a:p>
            <a:pPr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A value of 0 implies that there is no linear correlation between the variables.</a:t>
            </a:r>
          </a:p>
        </p:txBody>
      </p:sp>
      <p:pic>
        <p:nvPicPr>
          <p:cNvPr id="289" name="http://www.biomedware.com/files/documentation/spacestat/interface/Views/correlation_example.jpg" descr="http://www.biomedware.com/files/documentation/spacestat/interface/Views/correlation_exampl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8237" y="4419600"/>
            <a:ext cx="4476751" cy="160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92" name="Positive and Negative Correlat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Positive and Negative Correlation</a:t>
            </a:r>
          </a:p>
        </p:txBody>
      </p:sp>
      <p:pic>
        <p:nvPicPr>
          <p:cNvPr id="293" name="http://www.nvcc.edu/home/elanthier/methods/Image1.gif" descr="http://www.nvcc.edu/home/elanthier/methods/Image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33600"/>
            <a:ext cx="4598988" cy="3681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http://www.nvcc.edu/home/elanthier/methods/Image3.gif" descr="http://www.nvcc.edu/home/elanthier/methods/Image3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83087" y="2209800"/>
            <a:ext cx="4379913" cy="3505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graphicFrame>
        <p:nvGraphicFramePr>
          <p:cNvPr id="297" name="Table"/>
          <p:cNvGraphicFramePr/>
          <p:nvPr/>
        </p:nvGraphicFramePr>
        <p:xfrm>
          <a:off x="838200" y="2819400"/>
          <a:ext cx="7391400" cy="2286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Verdana"/>
                        </a:rPr>
                        <a:t>Correlation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Verdana"/>
                        </a:rPr>
                        <a:t>Negative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Verdana"/>
                        </a:rPr>
                        <a:t>Positive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None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−0.09 to 0.0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0.0 to 0.09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Small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−0.3 to −0.1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0.1 to 0.3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Medium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−0.5 to −0.3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0.3 to 0.5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Strong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−1.0 to −0.5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sym typeface="Verdana"/>
                        </a:rPr>
                        <a:t>0.5 to 1.0</a:t>
                      </a:r>
                    </a:p>
                  </a:txBody>
                  <a:tcPr marL="45720" marR="45720" anchor="ctr" horzOverflow="overflow">
                    <a:lnL>
                      <a:solidFill>
                        <a:srgbClr val="AAAAAA"/>
                      </a:solidFill>
                    </a:lnL>
                    <a:lnR>
                      <a:solidFill>
                        <a:srgbClr val="AAAAAA"/>
                      </a:solidFill>
                    </a:lnR>
                    <a:lnT>
                      <a:solidFill>
                        <a:srgbClr val="AAAAAA"/>
                      </a:solidFill>
                    </a:lnT>
                    <a:lnB>
                      <a:solidFill>
                        <a:srgbClr val="AAAAAA"/>
                      </a:solidFill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8" name="Interpretation of the Correlation Coefficient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defTabSz="585215">
              <a:defRPr sz="1536" b="1">
                <a:solidFill>
                  <a:srgbClr val="E57300"/>
                </a:solidFill>
              </a:defRPr>
            </a:pPr>
            <a:r>
              <a:t>Interpretation of the Correlation Coefficient</a:t>
            </a:r>
            <a:br/>
            <a:endParaRPr/>
          </a:p>
        </p:txBody>
      </p:sp>
      <p:sp>
        <p:nvSpPr>
          <p:cNvPr id="299" name="As a rule of thumb, correlation values can be interpreted in the following manner:"/>
          <p:cNvSpPr txBox="1"/>
          <p:nvPr/>
        </p:nvSpPr>
        <p:spPr>
          <a:xfrm>
            <a:off x="457200" y="1600200"/>
            <a:ext cx="82296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>
              <a:spcBef>
                <a:spcPts val="400"/>
              </a:spcBef>
              <a:buSzPct val="100000"/>
              <a:buChar char="•"/>
              <a:defRPr sz="1800">
                <a:solidFill>
                  <a:srgbClr val="994D00"/>
                </a:solidFill>
              </a:defRPr>
            </a:lvl1pPr>
          </a:lstStyle>
          <a:p>
            <a:r>
              <a:t>As a rule of thumb, correlation values can be interpreted in the following manner: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302" name="SPSS Windows: Correlations"/>
          <p:cNvSpPr txBox="1">
            <a:spLocks noGrp="1"/>
          </p:cNvSpPr>
          <p:nvPr>
            <p:ph type="title" idx="4294967295"/>
          </p:nvPr>
        </p:nvSpPr>
        <p:spPr>
          <a:xfrm>
            <a:off x="533400" y="228600"/>
            <a:ext cx="71072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SPSS Windows: Correlations</a:t>
            </a:r>
          </a:p>
        </p:txBody>
      </p:sp>
      <p:sp>
        <p:nvSpPr>
          <p:cNvPr id="303" name="Select ANALYZE from the SPSS menu bar.…"/>
          <p:cNvSpPr txBox="1">
            <a:spLocks noGrp="1"/>
          </p:cNvSpPr>
          <p:nvPr>
            <p:ph type="body" idx="4294967295"/>
          </p:nvPr>
        </p:nvSpPr>
        <p:spPr>
          <a:xfrm>
            <a:off x="838200" y="1295400"/>
            <a:ext cx="7275513" cy="400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Select ANALYZE from the SPSS menu bar.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Click CORRELATE and then BIVARIATE.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Move “variable x” into the VARIABLES box. Then move “variable y” into the VARIABLES box.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Check PEARSON under CORRELATION COEFFICIENTS.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Check ONE-TAILED under TEST OF SIGNIFICANCE.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Check FLAG SIGNIFICANT CORRELATIONS.</a:t>
            </a:r>
          </a:p>
          <a:p>
            <a:pPr marL="336042" indent="-336042" defTabSz="896111">
              <a:lnSpc>
                <a:spcPct val="80000"/>
              </a:lnSpc>
              <a:spcBef>
                <a:spcPts val="2300"/>
              </a:spcBef>
              <a:buClr>
                <a:srgbClr val="CC0000"/>
              </a:buClr>
              <a:buSzPct val="75000"/>
              <a:buAutoNum type="arabicPeriod"/>
              <a:defRPr sz="1960">
                <a:solidFill>
                  <a:srgbClr val="994D00"/>
                </a:solidFill>
              </a:defRPr>
            </a:pPr>
            <a:r>
              <a:t>Click OK.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 animBg="1" advAuto="0"/>
      <p:bldP spid="303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306" name="SPSS Example: Correlat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SPSS Example: Correlation</a:t>
            </a:r>
          </a:p>
        </p:txBody>
      </p:sp>
      <p:graphicFrame>
        <p:nvGraphicFramePr>
          <p:cNvPr id="307" name="Table"/>
          <p:cNvGraphicFramePr/>
          <p:nvPr/>
        </p:nvGraphicFramePr>
        <p:xfrm>
          <a:off x="457200" y="1143000"/>
          <a:ext cx="8153400" cy="532606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162">
                <a:tc gridSpan="5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Correlations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12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Age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InternetUsage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InternetShopping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 row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Correlation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-.740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-.622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Sig. (1-tailed)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.002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 row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InternetUsage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Correlation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-.740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.767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Sig. (1-tailed)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800">
                <a:tc row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InternetShopping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Correlation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-.622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.767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Sig. (1-tailed)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.000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N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08" name="Rectangle"/>
          <p:cNvSpPr/>
          <p:nvPr/>
        </p:nvSpPr>
        <p:spPr>
          <a:xfrm>
            <a:off x="5943600" y="1981200"/>
            <a:ext cx="1219200" cy="914400"/>
          </a:xfrm>
          <a:prstGeom prst="rect">
            <a:avLst/>
          </a:prstGeom>
          <a:ln w="4445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9" name="Rectangle"/>
          <p:cNvSpPr/>
          <p:nvPr/>
        </p:nvSpPr>
        <p:spPr>
          <a:xfrm>
            <a:off x="7467600" y="1981200"/>
            <a:ext cx="1219200" cy="914400"/>
          </a:xfrm>
          <a:prstGeom prst="rect">
            <a:avLst/>
          </a:prstGeom>
          <a:ln w="4445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0" name="Rectangle"/>
          <p:cNvSpPr/>
          <p:nvPr/>
        </p:nvSpPr>
        <p:spPr>
          <a:xfrm>
            <a:off x="7467600" y="3352800"/>
            <a:ext cx="1219200" cy="914400"/>
          </a:xfrm>
          <a:prstGeom prst="rect">
            <a:avLst/>
          </a:prstGeom>
          <a:ln w="4445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313" name="3) Regression Analysis"/>
          <p:cNvSpPr txBox="1">
            <a:spLocks noGrp="1"/>
          </p:cNvSpPr>
          <p:nvPr>
            <p:ph type="title" idx="4294967295"/>
          </p:nvPr>
        </p:nvSpPr>
        <p:spPr>
          <a:xfrm>
            <a:off x="660400" y="188912"/>
            <a:ext cx="7793038" cy="73342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3) Regression Analysis</a:t>
            </a:r>
          </a:p>
        </p:txBody>
      </p:sp>
      <p:sp>
        <p:nvSpPr>
          <p:cNvPr id="314" name="Regression analysis examines associative relationships between a metric dependent variable and one or more independent variables in the following ways:…"/>
          <p:cNvSpPr txBox="1">
            <a:spLocks noGrp="1"/>
          </p:cNvSpPr>
          <p:nvPr>
            <p:ph type="body" idx="4294967295"/>
          </p:nvPr>
        </p:nvSpPr>
        <p:spPr>
          <a:xfrm>
            <a:off x="304800" y="950912"/>
            <a:ext cx="8382000" cy="5373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 b="1">
                <a:solidFill>
                  <a:srgbClr val="800080"/>
                </a:solidFill>
              </a:defRPr>
            </a:pPr>
            <a:r>
              <a:t>Regression</a:t>
            </a:r>
            <a:r>
              <a:rPr b="0"/>
              <a:t> </a:t>
            </a:r>
            <a:r>
              <a:t>analysis</a:t>
            </a:r>
            <a:r>
              <a:rPr b="0"/>
              <a:t> </a:t>
            </a:r>
            <a:r>
              <a:rPr b="0">
                <a:solidFill>
                  <a:srgbClr val="994D00"/>
                </a:solidFill>
              </a:rPr>
              <a:t>examines associative relationships between a metric dependent variable and one or more independent variables in the following ways:</a:t>
            </a:r>
            <a:endParaRPr>
              <a:solidFill>
                <a:srgbClr val="994D00"/>
              </a:solidFill>
            </a:endParaRPr>
          </a:p>
          <a:p>
            <a:pPr marL="329184" indent="-329184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 marL="329184" indent="-329184" defTabSz="877823">
              <a:lnSpc>
                <a:spcPct val="80000"/>
              </a:lnSpc>
              <a:spcBef>
                <a:spcPts val="900"/>
              </a:spcBef>
              <a:buClr>
                <a:srgbClr val="CC0000"/>
              </a:buClr>
              <a:defRPr sz="1919">
                <a:solidFill>
                  <a:srgbClr val="994D00"/>
                </a:solidFill>
              </a:defRPr>
            </a:pPr>
            <a:r>
              <a:t>Determines whether the independent variables explain a significant variation in the dependent variable: </a:t>
            </a:r>
            <a:r>
              <a:rPr b="1">
                <a:solidFill>
                  <a:srgbClr val="800080"/>
                </a:solidFill>
              </a:rPr>
              <a:t>whether a relationship exists</a:t>
            </a:r>
            <a:r>
              <a:t>.</a:t>
            </a:r>
          </a:p>
          <a:p>
            <a:pPr marL="329184" indent="-329184" defTabSz="877823">
              <a:lnSpc>
                <a:spcPct val="80000"/>
              </a:lnSpc>
              <a:spcBef>
                <a:spcPts val="900"/>
              </a:spcBef>
              <a:buClr>
                <a:srgbClr val="CC0000"/>
              </a:buClr>
              <a:defRPr sz="1919">
                <a:solidFill>
                  <a:srgbClr val="994D00"/>
                </a:solidFill>
              </a:defRPr>
            </a:pPr>
            <a:r>
              <a:t>Determines how much of the variation in the dependent variable can be explained by the independent variables:  </a:t>
            </a:r>
            <a:r>
              <a:rPr b="1">
                <a:solidFill>
                  <a:srgbClr val="800080"/>
                </a:solidFill>
              </a:rPr>
              <a:t>strength of the relationship</a:t>
            </a:r>
            <a:r>
              <a:t>.</a:t>
            </a:r>
          </a:p>
          <a:p>
            <a:pPr marL="329184" indent="-329184" defTabSz="877823">
              <a:lnSpc>
                <a:spcPct val="80000"/>
              </a:lnSpc>
              <a:spcBef>
                <a:spcPts val="900"/>
              </a:spcBef>
              <a:buClr>
                <a:srgbClr val="CC0000"/>
              </a:buClr>
              <a:defRPr sz="1919">
                <a:solidFill>
                  <a:srgbClr val="994D00"/>
                </a:solidFill>
              </a:defRPr>
            </a:pPr>
            <a:r>
              <a:t>Determine the structure or form of the relationship: </a:t>
            </a:r>
            <a:r>
              <a:rPr b="1">
                <a:solidFill>
                  <a:srgbClr val="800080"/>
                </a:solidFill>
              </a:rPr>
              <a:t>the mathematical equation</a:t>
            </a:r>
            <a:r>
              <a:rPr b="1"/>
              <a:t> </a:t>
            </a:r>
            <a:r>
              <a:t>relating the independent and dependent variables.</a:t>
            </a:r>
          </a:p>
          <a:p>
            <a:pPr marL="329184" indent="-329184" defTabSz="877823">
              <a:lnSpc>
                <a:spcPct val="80000"/>
              </a:lnSpc>
              <a:spcBef>
                <a:spcPts val="1100"/>
              </a:spcBef>
              <a:buClr>
                <a:srgbClr val="CC0000"/>
              </a:buClr>
              <a:defRPr sz="2304">
                <a:solidFill>
                  <a:srgbClr val="994D00"/>
                </a:solidFill>
              </a:defRPr>
            </a:pPr>
            <a:endParaRPr/>
          </a:p>
          <a:p>
            <a:pPr marL="329184" indent="-329184" defTabSz="877823">
              <a:lnSpc>
                <a:spcPct val="80000"/>
              </a:lnSpc>
              <a:spcBef>
                <a:spcPts val="1100"/>
              </a:spcBef>
              <a:buClr>
                <a:srgbClr val="CC0000"/>
              </a:buClr>
              <a:defRPr sz="2112">
                <a:solidFill>
                  <a:srgbClr val="994D00"/>
                </a:solidFill>
              </a:defRPr>
            </a:pPr>
            <a:r>
              <a:t>For example, does a change in age predict a change in Internet usage?  Regression can answer this</a:t>
            </a:r>
            <a:r>
              <a:rPr sz="2304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 advAuto="0"/>
      <p:bldP spid="314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317" name="Conducting Bivariate Regression Analysis The Bivariate Regression Model"/>
          <p:cNvSpPr txBox="1">
            <a:spLocks noGrp="1"/>
          </p:cNvSpPr>
          <p:nvPr>
            <p:ph type="title" idx="4294967295"/>
          </p:nvPr>
        </p:nvSpPr>
        <p:spPr>
          <a:xfrm>
            <a:off x="304800" y="0"/>
            <a:ext cx="8305800" cy="8461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t>Conducting Bivariate Regression Analysis</a:t>
            </a:r>
            <a:br/>
            <a:r>
              <a:t>The Bivariate Regression Model</a:t>
            </a:r>
          </a:p>
        </p:txBody>
      </p:sp>
      <p:grpSp>
        <p:nvGrpSpPr>
          <p:cNvPr id="358" name="Group"/>
          <p:cNvGrpSpPr/>
          <p:nvPr/>
        </p:nvGrpSpPr>
        <p:grpSpPr>
          <a:xfrm>
            <a:off x="609599" y="1524317"/>
            <a:ext cx="9176084" cy="4387851"/>
            <a:chOff x="0" y="0"/>
            <a:chExt cx="9176082" cy="4387850"/>
          </a:xfrm>
        </p:grpSpPr>
        <p:sp>
          <p:nvSpPr>
            <p:cNvPr id="318" name="In the bivariate regression model, the general form of a…"/>
            <p:cNvSpPr txBox="1"/>
            <p:nvPr/>
          </p:nvSpPr>
          <p:spPr>
            <a:xfrm>
              <a:off x="0" y="0"/>
              <a:ext cx="7339420" cy="701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In the bivariate regression model, the general form of a</a:t>
              </a:r>
            </a:p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straight line is:  </a:t>
              </a:r>
              <a:r>
                <a:rPr i="1"/>
                <a:t>Y</a:t>
              </a:r>
              <a:r>
                <a:t> =              </a:t>
              </a:r>
              <a:r>
                <a:rPr i="1"/>
                <a:t>X</a:t>
              </a:r>
              <a:r>
                <a:t> </a:t>
              </a:r>
            </a:p>
          </p:txBody>
        </p:sp>
        <p:grpSp>
          <p:nvGrpSpPr>
            <p:cNvPr id="330" name="Group"/>
            <p:cNvGrpSpPr/>
            <p:nvPr/>
          </p:nvGrpSpPr>
          <p:grpSpPr>
            <a:xfrm>
              <a:off x="2598737" y="244474"/>
              <a:ext cx="908051" cy="396242"/>
              <a:chOff x="0" y="0"/>
              <a:chExt cx="908050" cy="396240"/>
            </a:xfrm>
          </p:grpSpPr>
          <p:grpSp>
            <p:nvGrpSpPr>
              <p:cNvPr id="323" name="Group"/>
              <p:cNvGrpSpPr/>
              <p:nvPr/>
            </p:nvGrpSpPr>
            <p:grpSpPr>
              <a:xfrm>
                <a:off x="0" y="36194"/>
                <a:ext cx="317500" cy="295661"/>
                <a:chOff x="0" y="0"/>
                <a:chExt cx="317500" cy="295659"/>
              </a:xfrm>
            </p:grpSpPr>
            <p:sp>
              <p:nvSpPr>
                <p:cNvPr id="319" name="Text"/>
                <p:cNvSpPr txBox="1"/>
                <p:nvPr/>
              </p:nvSpPr>
              <p:spPr>
                <a:xfrm>
                  <a:off x="133350" y="0"/>
                  <a:ext cx="127000" cy="2413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9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20" name="Text"/>
                <p:cNvSpPr txBox="1"/>
                <p:nvPr/>
              </p:nvSpPr>
              <p:spPr>
                <a:xfrm>
                  <a:off x="190500" y="0"/>
                  <a:ext cx="127000" cy="2691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9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21" name="β"/>
                <p:cNvSpPr txBox="1"/>
                <p:nvPr/>
              </p:nvSpPr>
              <p:spPr>
                <a:xfrm>
                  <a:off x="0" y="0"/>
                  <a:ext cx="145133" cy="2413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9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22" name="0"/>
                <p:cNvSpPr txBox="1"/>
                <p:nvPr/>
              </p:nvSpPr>
              <p:spPr>
                <a:xfrm>
                  <a:off x="152400" y="100012"/>
                  <a:ext cx="127000" cy="19564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4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0</a:t>
                  </a:r>
                </a:p>
              </p:txBody>
            </p:sp>
          </p:grpSp>
          <p:sp>
            <p:nvSpPr>
              <p:cNvPr id="324" name="+"/>
              <p:cNvSpPr txBox="1"/>
              <p:nvPr/>
            </p:nvSpPr>
            <p:spPr>
              <a:xfrm>
                <a:off x="171450" y="-1"/>
                <a:ext cx="490598" cy="39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>
                  <a:defRPr sz="2000">
                    <a:solidFill>
                      <a:srgbClr val="994D00"/>
                    </a:solidFill>
                  </a:defRPr>
                </a:lvl1pPr>
              </a:lstStyle>
              <a:p>
                <a:r>
                  <a:t> + </a:t>
                </a:r>
              </a:p>
            </p:txBody>
          </p:sp>
          <p:grpSp>
            <p:nvGrpSpPr>
              <p:cNvPr id="329" name="Group"/>
              <p:cNvGrpSpPr/>
              <p:nvPr/>
            </p:nvGrpSpPr>
            <p:grpSpPr>
              <a:xfrm>
                <a:off x="609600" y="36194"/>
                <a:ext cx="298450" cy="295661"/>
                <a:chOff x="0" y="0"/>
                <a:chExt cx="298450" cy="295659"/>
              </a:xfrm>
            </p:grpSpPr>
            <p:sp>
              <p:nvSpPr>
                <p:cNvPr id="325" name="Text"/>
                <p:cNvSpPr txBox="1"/>
                <p:nvPr/>
              </p:nvSpPr>
              <p:spPr>
                <a:xfrm>
                  <a:off x="133350" y="39687"/>
                  <a:ext cx="127000" cy="19564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4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26" name="Text"/>
                <p:cNvSpPr txBox="1"/>
                <p:nvPr/>
              </p:nvSpPr>
              <p:spPr>
                <a:xfrm>
                  <a:off x="171450" y="0"/>
                  <a:ext cx="127000" cy="2413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9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27" name="β"/>
                <p:cNvSpPr txBox="1"/>
                <p:nvPr/>
              </p:nvSpPr>
              <p:spPr>
                <a:xfrm>
                  <a:off x="0" y="0"/>
                  <a:ext cx="145133" cy="2413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9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28" name="1"/>
                <p:cNvSpPr txBox="1"/>
                <p:nvPr/>
              </p:nvSpPr>
              <p:spPr>
                <a:xfrm>
                  <a:off x="152400" y="100012"/>
                  <a:ext cx="127000" cy="19564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4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1</a:t>
                  </a:r>
                </a:p>
              </p:txBody>
            </p:sp>
          </p:grpSp>
        </p:grpSp>
        <p:sp>
          <p:nvSpPr>
            <p:cNvPr id="331" name="where…"/>
            <p:cNvSpPr txBox="1"/>
            <p:nvPr/>
          </p:nvSpPr>
          <p:spPr>
            <a:xfrm>
              <a:off x="484187" y="854074"/>
              <a:ext cx="8691896" cy="1310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where</a:t>
              </a:r>
            </a:p>
            <a:p>
              <a:pPr>
                <a:defRPr sz="2000" i="1">
                  <a:solidFill>
                    <a:srgbClr val="994D00"/>
                  </a:solidFill>
                </a:defRPr>
              </a:pPr>
              <a:r>
                <a:t>Y</a:t>
              </a:r>
              <a:r>
                <a:rPr i="0"/>
                <a:t>  = dependent variable (</a:t>
              </a:r>
              <a:r>
                <a:t>e.g. Attitude Towards City</a:t>
              </a:r>
              <a:r>
                <a:rPr i="0"/>
                <a:t>)</a:t>
              </a:r>
            </a:p>
            <a:p>
              <a:pPr>
                <a:defRPr sz="2000" i="1">
                  <a:solidFill>
                    <a:srgbClr val="994D00"/>
                  </a:solidFill>
                </a:defRPr>
              </a:pPr>
              <a:r>
                <a:t>X</a:t>
              </a:r>
              <a:r>
                <a:rPr i="0"/>
                <a:t>  = independent (predictor) variable (</a:t>
              </a:r>
              <a:r>
                <a:t>e.g. Duration of Residence)</a:t>
              </a:r>
            </a:p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	</a:t>
              </a:r>
            </a:p>
          </p:txBody>
        </p:sp>
        <p:sp>
          <p:nvSpPr>
            <p:cNvPr id="332" name="= intercept of the line"/>
            <p:cNvSpPr txBox="1"/>
            <p:nvPr/>
          </p:nvSpPr>
          <p:spPr>
            <a:xfrm>
              <a:off x="636587" y="1768475"/>
              <a:ext cx="3176325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  = intercept of the line</a:t>
              </a:r>
            </a:p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	</a:t>
              </a:r>
            </a:p>
          </p:txBody>
        </p:sp>
        <p:grpSp>
          <p:nvGrpSpPr>
            <p:cNvPr id="343" name="Group"/>
            <p:cNvGrpSpPr/>
            <p:nvPr/>
          </p:nvGrpSpPr>
          <p:grpSpPr>
            <a:xfrm>
              <a:off x="547687" y="1799907"/>
              <a:ext cx="336551" cy="622146"/>
              <a:chOff x="0" y="0"/>
              <a:chExt cx="336550" cy="622144"/>
            </a:xfrm>
          </p:grpSpPr>
          <p:grpSp>
            <p:nvGrpSpPr>
              <p:cNvPr id="337" name="Group"/>
              <p:cNvGrpSpPr/>
              <p:nvPr/>
            </p:nvGrpSpPr>
            <p:grpSpPr>
              <a:xfrm>
                <a:off x="0" y="0"/>
                <a:ext cx="336550" cy="317345"/>
                <a:chOff x="0" y="0"/>
                <a:chExt cx="336550" cy="317344"/>
              </a:xfrm>
            </p:grpSpPr>
            <p:sp>
              <p:nvSpPr>
                <p:cNvPr id="333" name="Text"/>
                <p:cNvSpPr txBox="1"/>
                <p:nvPr/>
              </p:nvSpPr>
              <p:spPr>
                <a:xfrm>
                  <a:off x="147637" y="0"/>
                  <a:ext cx="127001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34" name="Text"/>
                <p:cNvSpPr txBox="1"/>
                <p:nvPr/>
              </p:nvSpPr>
              <p:spPr>
                <a:xfrm>
                  <a:off x="209550" y="0"/>
                  <a:ext cx="127000" cy="3061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35" name="β"/>
                <p:cNvSpPr txBox="1"/>
                <p:nvPr/>
              </p:nvSpPr>
              <p:spPr>
                <a:xfrm>
                  <a:off x="0" y="0"/>
                  <a:ext cx="159073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36" name="0"/>
                <p:cNvSpPr txBox="1"/>
                <p:nvPr/>
              </p:nvSpPr>
              <p:spPr>
                <a:xfrm>
                  <a:off x="168275" y="109537"/>
                  <a:ext cx="127000" cy="2078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0</a:t>
                  </a:r>
                </a:p>
              </p:txBody>
            </p:sp>
          </p:grpSp>
          <p:grpSp>
            <p:nvGrpSpPr>
              <p:cNvPr id="342" name="Group"/>
              <p:cNvGrpSpPr/>
              <p:nvPr/>
            </p:nvGrpSpPr>
            <p:grpSpPr>
              <a:xfrm>
                <a:off x="0" y="304800"/>
                <a:ext cx="315913" cy="317345"/>
                <a:chOff x="0" y="0"/>
                <a:chExt cx="315912" cy="317344"/>
              </a:xfrm>
            </p:grpSpPr>
            <p:sp>
              <p:nvSpPr>
                <p:cNvPr id="338" name="Text"/>
                <p:cNvSpPr txBox="1"/>
                <p:nvPr/>
              </p:nvSpPr>
              <p:spPr>
                <a:xfrm>
                  <a:off x="147637" y="44449"/>
                  <a:ext cx="127001" cy="2078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39" name="Text"/>
                <p:cNvSpPr txBox="1"/>
                <p:nvPr/>
              </p:nvSpPr>
              <p:spPr>
                <a:xfrm>
                  <a:off x="188912" y="0"/>
                  <a:ext cx="127001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40" name="β"/>
                <p:cNvSpPr txBox="1"/>
                <p:nvPr/>
              </p:nvSpPr>
              <p:spPr>
                <a:xfrm>
                  <a:off x="0" y="0"/>
                  <a:ext cx="159073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41" name="1"/>
                <p:cNvSpPr txBox="1"/>
                <p:nvPr/>
              </p:nvSpPr>
              <p:spPr>
                <a:xfrm>
                  <a:off x="168275" y="109537"/>
                  <a:ext cx="127000" cy="2078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1</a:t>
                  </a:r>
                </a:p>
              </p:txBody>
            </p:sp>
          </p:grpSp>
        </p:grpSp>
        <p:sp>
          <p:nvSpPr>
            <p:cNvPr id="344" name="= slope of the line…"/>
            <p:cNvSpPr txBox="1"/>
            <p:nvPr/>
          </p:nvSpPr>
          <p:spPr>
            <a:xfrm>
              <a:off x="407987" y="2048351"/>
              <a:ext cx="7391401" cy="1968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     = slope of the line</a:t>
              </a:r>
            </a:p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	</a:t>
              </a:r>
            </a:p>
            <a:p>
              <a:pPr>
                <a:defRPr sz="2000" i="1">
                  <a:solidFill>
                    <a:srgbClr val="994D00"/>
                  </a:solidFill>
                </a:defRPr>
              </a:pPr>
              <a:endParaRPr/>
            </a:p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The regression procedure adds an error term:</a:t>
              </a:r>
            </a:p>
            <a:p>
              <a:pPr>
                <a:defRPr sz="2000" i="1">
                  <a:solidFill>
                    <a:srgbClr val="994D00"/>
                  </a:solidFill>
                </a:defRPr>
              </a:pPr>
              <a:endParaRPr/>
            </a:p>
            <a:p>
              <a:pPr>
                <a:defRPr sz="2000" i="1">
                  <a:solidFill>
                    <a:srgbClr val="994D00"/>
                  </a:solidFill>
                </a:defRPr>
              </a:pPr>
              <a:r>
                <a:t>Y</a:t>
              </a:r>
              <a:r>
                <a:rPr baseline="-25000"/>
                <a:t>i</a:t>
              </a:r>
              <a:r>
                <a:rPr i="0" baseline="-25000"/>
                <a:t> </a:t>
              </a:r>
              <a:r>
                <a:rPr i="0"/>
                <a:t>= </a:t>
              </a:r>
            </a:p>
          </p:txBody>
        </p:sp>
        <p:grpSp>
          <p:nvGrpSpPr>
            <p:cNvPr id="356" name="Group"/>
            <p:cNvGrpSpPr/>
            <p:nvPr/>
          </p:nvGrpSpPr>
          <p:grpSpPr>
            <a:xfrm>
              <a:off x="1081087" y="3628707"/>
              <a:ext cx="969963" cy="421959"/>
              <a:chOff x="0" y="0"/>
              <a:chExt cx="969962" cy="421957"/>
            </a:xfrm>
          </p:grpSpPr>
          <p:grpSp>
            <p:nvGrpSpPr>
              <p:cNvPr id="349" name="Group"/>
              <p:cNvGrpSpPr/>
              <p:nvPr/>
            </p:nvGrpSpPr>
            <p:grpSpPr>
              <a:xfrm>
                <a:off x="0" y="0"/>
                <a:ext cx="336550" cy="317345"/>
                <a:chOff x="0" y="0"/>
                <a:chExt cx="336550" cy="317344"/>
              </a:xfrm>
            </p:grpSpPr>
            <p:sp>
              <p:nvSpPr>
                <p:cNvPr id="345" name="Text"/>
                <p:cNvSpPr txBox="1"/>
                <p:nvPr/>
              </p:nvSpPr>
              <p:spPr>
                <a:xfrm>
                  <a:off x="147637" y="0"/>
                  <a:ext cx="127001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46" name="Text"/>
                <p:cNvSpPr txBox="1"/>
                <p:nvPr/>
              </p:nvSpPr>
              <p:spPr>
                <a:xfrm>
                  <a:off x="209550" y="0"/>
                  <a:ext cx="127000" cy="3061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47" name="β"/>
                <p:cNvSpPr txBox="1"/>
                <p:nvPr/>
              </p:nvSpPr>
              <p:spPr>
                <a:xfrm>
                  <a:off x="0" y="0"/>
                  <a:ext cx="159073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48" name="0"/>
                <p:cNvSpPr txBox="1"/>
                <p:nvPr/>
              </p:nvSpPr>
              <p:spPr>
                <a:xfrm>
                  <a:off x="168275" y="109537"/>
                  <a:ext cx="127000" cy="2078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0</a:t>
                  </a:r>
                </a:p>
              </p:txBody>
            </p:sp>
          </p:grpSp>
          <p:sp>
            <p:nvSpPr>
              <p:cNvPr id="350" name="+"/>
              <p:cNvSpPr txBox="1"/>
              <p:nvPr/>
            </p:nvSpPr>
            <p:spPr>
              <a:xfrm>
                <a:off x="171450" y="25717"/>
                <a:ext cx="490598" cy="396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ctr">
                <a:spAutoFit/>
              </a:bodyPr>
              <a:lstStyle>
                <a:lvl1pPr>
                  <a:defRPr sz="2000">
                    <a:solidFill>
                      <a:srgbClr val="994D00"/>
                    </a:solidFill>
                  </a:defRPr>
                </a:lvl1pPr>
              </a:lstStyle>
              <a:p>
                <a:r>
                  <a:t> + </a:t>
                </a:r>
              </a:p>
            </p:txBody>
          </p:sp>
          <p:grpSp>
            <p:nvGrpSpPr>
              <p:cNvPr id="355" name="Group"/>
              <p:cNvGrpSpPr/>
              <p:nvPr/>
            </p:nvGrpSpPr>
            <p:grpSpPr>
              <a:xfrm>
                <a:off x="654050" y="0"/>
                <a:ext cx="315913" cy="317345"/>
                <a:chOff x="0" y="0"/>
                <a:chExt cx="315912" cy="317344"/>
              </a:xfrm>
            </p:grpSpPr>
            <p:sp>
              <p:nvSpPr>
                <p:cNvPr id="351" name="Text"/>
                <p:cNvSpPr txBox="1"/>
                <p:nvPr/>
              </p:nvSpPr>
              <p:spPr>
                <a:xfrm>
                  <a:off x="147637" y="44449"/>
                  <a:ext cx="127001" cy="2078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52" name="Text"/>
                <p:cNvSpPr txBox="1"/>
                <p:nvPr/>
              </p:nvSpPr>
              <p:spPr>
                <a:xfrm>
                  <a:off x="188912" y="0"/>
                  <a:ext cx="127001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 </a:t>
                  </a:r>
                </a:p>
              </p:txBody>
            </p:sp>
            <p:sp>
              <p:nvSpPr>
                <p:cNvPr id="353" name="β"/>
                <p:cNvSpPr txBox="1"/>
                <p:nvPr/>
              </p:nvSpPr>
              <p:spPr>
                <a:xfrm>
                  <a:off x="0" y="0"/>
                  <a:ext cx="159073" cy="2667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2100">
                      <a:solidFill>
                        <a:srgbClr val="994D00"/>
                      </a:solidFill>
                      <a:latin typeface="Symbol"/>
                      <a:ea typeface="Symbol"/>
                      <a:cs typeface="Symbol"/>
                      <a:sym typeface="Symbol"/>
                    </a:defRPr>
                  </a:lvl1pPr>
                </a:lstStyle>
                <a:p>
                  <a:r>
                    <a:t>b</a:t>
                  </a:r>
                </a:p>
              </p:txBody>
            </p:sp>
            <p:sp>
              <p:nvSpPr>
                <p:cNvPr id="354" name="1"/>
                <p:cNvSpPr txBox="1"/>
                <p:nvPr/>
              </p:nvSpPr>
              <p:spPr>
                <a:xfrm>
                  <a:off x="168275" y="109537"/>
                  <a:ext cx="127000" cy="2078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>
                  <a:lvl1pPr>
                    <a:defRPr sz="1500">
                      <a:solidFill>
                        <a:srgbClr val="994D00"/>
                      </a:solidFill>
                      <a:latin typeface="+mj-lt"/>
                      <a:ea typeface="+mj-ea"/>
                      <a:cs typeface="+mj-cs"/>
                      <a:sym typeface="Times New Roman"/>
                    </a:defRPr>
                  </a:lvl1pPr>
                </a:lstStyle>
                <a:p>
                  <a:r>
                    <a:t>1</a:t>
                  </a:r>
                </a:p>
              </p:txBody>
            </p:sp>
          </p:grpSp>
        </p:grpSp>
        <p:sp>
          <p:nvSpPr>
            <p:cNvPr id="357" name="Xi + ei"/>
            <p:cNvSpPr txBox="1"/>
            <p:nvPr/>
          </p:nvSpPr>
          <p:spPr>
            <a:xfrm>
              <a:off x="522287" y="3590290"/>
              <a:ext cx="2596888" cy="7975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994D00"/>
                  </a:solidFill>
                </a:defRPr>
              </a:pPr>
              <a:r>
                <a:t>                  </a:t>
              </a:r>
              <a:r>
                <a:rPr i="1"/>
                <a:t>X</a:t>
              </a:r>
              <a:r>
                <a:rPr b="1" i="1" baseline="-25000"/>
                <a:t>i</a:t>
              </a:r>
              <a:r>
                <a:t> + </a:t>
              </a:r>
              <a:r>
                <a:rPr i="1"/>
                <a:t>e</a:t>
              </a:r>
              <a:r>
                <a:rPr b="1" i="1" baseline="-25000"/>
                <a:t>i</a:t>
              </a:r>
            </a:p>
          </p:txBody>
        </p:sp>
      </p:grpSp>
      <p:sp>
        <p:nvSpPr>
          <p:cNvPr id="359" name="Bivariate regression model:  The basic regression equation."/>
          <p:cNvSpPr txBox="1"/>
          <p:nvPr/>
        </p:nvSpPr>
        <p:spPr>
          <a:xfrm>
            <a:off x="609600" y="1181100"/>
            <a:ext cx="7716838" cy="70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>
                <a:solidFill>
                  <a:srgbClr val="800080"/>
                </a:solidFill>
              </a:defRPr>
            </a:pPr>
            <a:r>
              <a:t>Bivariate regression model</a:t>
            </a:r>
            <a:r>
              <a:rPr b="0"/>
              <a:t>:  </a:t>
            </a:r>
            <a:r>
              <a:rPr b="0">
                <a:solidFill>
                  <a:srgbClr val="994D00"/>
                </a:solidFill>
              </a:rPr>
              <a:t>The basic regression equation.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animBg="1" advAuto="0"/>
      <p:bldP spid="358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362" name="Plot of Attitude with Duration"/>
          <p:cNvSpPr txBox="1">
            <a:spLocks noGrp="1"/>
          </p:cNvSpPr>
          <p:nvPr>
            <p:ph type="title" idx="4294967295"/>
          </p:nvPr>
        </p:nvSpPr>
        <p:spPr>
          <a:xfrm>
            <a:off x="609600" y="1524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Plot of Attitude with Duration</a:t>
            </a:r>
          </a:p>
        </p:txBody>
      </p:sp>
      <p:grpSp>
        <p:nvGrpSpPr>
          <p:cNvPr id="401" name="Group"/>
          <p:cNvGrpSpPr/>
          <p:nvPr/>
        </p:nvGrpSpPr>
        <p:grpSpPr>
          <a:xfrm>
            <a:off x="520699" y="1066800"/>
            <a:ext cx="7937501" cy="4867275"/>
            <a:chOff x="0" y="0"/>
            <a:chExt cx="7937500" cy="4867275"/>
          </a:xfrm>
        </p:grpSpPr>
        <p:sp>
          <p:nvSpPr>
            <p:cNvPr id="363" name="Actual Responses – Attitude Towards City v. Duration of Residence…"/>
            <p:cNvSpPr txBox="1"/>
            <p:nvPr/>
          </p:nvSpPr>
          <p:spPr>
            <a:xfrm>
              <a:off x="241300" y="0"/>
              <a:ext cx="7696200" cy="1308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>
                <a:defRPr sz="2000"/>
              </a:pPr>
              <a:r>
                <a:t>Actual Responses – Attitude Towards City v. Duration of Residence</a:t>
              </a:r>
            </a:p>
            <a:p>
              <a:pPr>
                <a:defRPr sz="2000"/>
              </a:pPr>
              <a:endParaRPr/>
            </a:p>
            <a:p>
              <a:pPr>
                <a:defRPr sz="2000"/>
              </a:pPr>
              <a:r>
                <a:t>Is there a pattern?  And which line is most accurate?</a:t>
              </a:r>
            </a:p>
          </p:txBody>
        </p:sp>
        <p:sp>
          <p:nvSpPr>
            <p:cNvPr id="364" name="Line"/>
            <p:cNvSpPr/>
            <p:nvPr/>
          </p:nvSpPr>
          <p:spPr>
            <a:xfrm>
              <a:off x="990600" y="3979545"/>
              <a:ext cx="601980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5" name="4.5"/>
            <p:cNvSpPr txBox="1"/>
            <p:nvPr/>
          </p:nvSpPr>
          <p:spPr>
            <a:xfrm>
              <a:off x="2095500" y="396557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4.5</a:t>
              </a:r>
            </a:p>
          </p:txBody>
        </p:sp>
        <p:sp>
          <p:nvSpPr>
            <p:cNvPr id="366" name="Line"/>
            <p:cNvSpPr/>
            <p:nvPr/>
          </p:nvSpPr>
          <p:spPr>
            <a:xfrm>
              <a:off x="2317750" y="3736975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7" name="Line"/>
            <p:cNvSpPr/>
            <p:nvPr/>
          </p:nvSpPr>
          <p:spPr>
            <a:xfrm>
              <a:off x="1631950" y="3736975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8" name="2.25"/>
            <p:cNvSpPr txBox="1"/>
            <p:nvPr/>
          </p:nvSpPr>
          <p:spPr>
            <a:xfrm>
              <a:off x="1358900" y="396557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2.25</a:t>
              </a:r>
            </a:p>
          </p:txBody>
        </p:sp>
        <p:sp>
          <p:nvSpPr>
            <p:cNvPr id="369" name="6.75"/>
            <p:cNvSpPr txBox="1"/>
            <p:nvPr/>
          </p:nvSpPr>
          <p:spPr>
            <a:xfrm>
              <a:off x="2738437" y="397827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6.75</a:t>
              </a:r>
            </a:p>
          </p:txBody>
        </p:sp>
        <p:sp>
          <p:nvSpPr>
            <p:cNvPr id="370" name="Line"/>
            <p:cNvSpPr/>
            <p:nvPr/>
          </p:nvSpPr>
          <p:spPr>
            <a:xfrm>
              <a:off x="3671887" y="3736975"/>
              <a:ext cx="1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1" name="Line"/>
            <p:cNvSpPr/>
            <p:nvPr/>
          </p:nvSpPr>
          <p:spPr>
            <a:xfrm>
              <a:off x="4357687" y="3736975"/>
              <a:ext cx="1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2" name="Line"/>
            <p:cNvSpPr/>
            <p:nvPr/>
          </p:nvSpPr>
          <p:spPr>
            <a:xfrm>
              <a:off x="5018087" y="3736975"/>
              <a:ext cx="1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3" name="11.25"/>
            <p:cNvSpPr txBox="1"/>
            <p:nvPr/>
          </p:nvSpPr>
          <p:spPr>
            <a:xfrm>
              <a:off x="3924300" y="3978275"/>
              <a:ext cx="952500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11.25</a:t>
              </a:r>
            </a:p>
          </p:txBody>
        </p:sp>
        <p:sp>
          <p:nvSpPr>
            <p:cNvPr id="374" name="9"/>
            <p:cNvSpPr txBox="1"/>
            <p:nvPr/>
          </p:nvSpPr>
          <p:spPr>
            <a:xfrm>
              <a:off x="3416300" y="396557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 9</a:t>
              </a:r>
            </a:p>
          </p:txBody>
        </p:sp>
        <p:sp>
          <p:nvSpPr>
            <p:cNvPr id="375" name="13.5"/>
            <p:cNvSpPr txBox="1"/>
            <p:nvPr/>
          </p:nvSpPr>
          <p:spPr>
            <a:xfrm>
              <a:off x="4643437" y="3978275"/>
              <a:ext cx="7667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13.5</a:t>
              </a:r>
            </a:p>
          </p:txBody>
        </p:sp>
        <p:sp>
          <p:nvSpPr>
            <p:cNvPr id="376" name="Line"/>
            <p:cNvSpPr/>
            <p:nvPr/>
          </p:nvSpPr>
          <p:spPr>
            <a:xfrm flipH="1">
              <a:off x="989964" y="1299210"/>
              <a:ext cx="1" cy="26670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7" name="9"/>
            <p:cNvSpPr txBox="1"/>
            <p:nvPr/>
          </p:nvSpPr>
          <p:spPr>
            <a:xfrm>
              <a:off x="342900" y="1741487"/>
              <a:ext cx="728663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 9</a:t>
              </a:r>
            </a:p>
          </p:txBody>
        </p:sp>
        <p:sp>
          <p:nvSpPr>
            <p:cNvPr id="378" name="Line"/>
            <p:cNvSpPr/>
            <p:nvPr/>
          </p:nvSpPr>
          <p:spPr>
            <a:xfrm flipH="1">
              <a:off x="978535" y="2612389"/>
              <a:ext cx="22860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9" name="Line"/>
            <p:cNvSpPr/>
            <p:nvPr/>
          </p:nvSpPr>
          <p:spPr>
            <a:xfrm flipH="1">
              <a:off x="978535" y="1926589"/>
              <a:ext cx="22860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0" name="Line"/>
            <p:cNvSpPr/>
            <p:nvPr/>
          </p:nvSpPr>
          <p:spPr>
            <a:xfrm flipH="1">
              <a:off x="978535" y="3298190"/>
              <a:ext cx="22860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1" name="3"/>
            <p:cNvSpPr txBox="1"/>
            <p:nvPr/>
          </p:nvSpPr>
          <p:spPr>
            <a:xfrm>
              <a:off x="415925" y="310832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3</a:t>
              </a:r>
            </a:p>
          </p:txBody>
        </p:sp>
        <p:sp>
          <p:nvSpPr>
            <p:cNvPr id="382" name="6"/>
            <p:cNvSpPr txBox="1"/>
            <p:nvPr/>
          </p:nvSpPr>
          <p:spPr>
            <a:xfrm>
              <a:off x="415925" y="2414587"/>
              <a:ext cx="728663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 6</a:t>
              </a:r>
            </a:p>
          </p:txBody>
        </p:sp>
        <p:sp>
          <p:nvSpPr>
            <p:cNvPr id="383" name="Line"/>
            <p:cNvSpPr/>
            <p:nvPr/>
          </p:nvSpPr>
          <p:spPr>
            <a:xfrm>
              <a:off x="3009900" y="3724275"/>
              <a:ext cx="0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4" name="Line"/>
            <p:cNvSpPr/>
            <p:nvPr/>
          </p:nvSpPr>
          <p:spPr>
            <a:xfrm>
              <a:off x="5653087" y="3749675"/>
              <a:ext cx="1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5" name="Line"/>
            <p:cNvSpPr/>
            <p:nvPr/>
          </p:nvSpPr>
          <p:spPr>
            <a:xfrm>
              <a:off x="6313487" y="3749675"/>
              <a:ext cx="1" cy="2286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6" name="15.75"/>
            <p:cNvSpPr txBox="1"/>
            <p:nvPr/>
          </p:nvSpPr>
          <p:spPr>
            <a:xfrm>
              <a:off x="5281612" y="3978275"/>
              <a:ext cx="865188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15.75</a:t>
              </a:r>
            </a:p>
          </p:txBody>
        </p:sp>
        <p:sp>
          <p:nvSpPr>
            <p:cNvPr id="387" name="18"/>
            <p:cNvSpPr txBox="1"/>
            <p:nvPr/>
          </p:nvSpPr>
          <p:spPr>
            <a:xfrm>
              <a:off x="6091237" y="3978275"/>
              <a:ext cx="728663" cy="33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>
                <a:spcBef>
                  <a:spcPts val="900"/>
                </a:spcBef>
                <a:defRPr sz="1600" b="1">
                  <a:solidFill>
                    <a:srgbClr val="CC0000"/>
                  </a:solidFill>
                </a:defRPr>
              </a:lvl1pPr>
            </a:lstStyle>
            <a:p>
              <a:r>
                <a:t>18</a:t>
              </a:r>
            </a:p>
          </p:txBody>
        </p:sp>
        <p:sp>
          <p:nvSpPr>
            <p:cNvPr id="388" name="Circle"/>
            <p:cNvSpPr/>
            <p:nvPr/>
          </p:nvSpPr>
          <p:spPr>
            <a:xfrm>
              <a:off x="1181100" y="37623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89" name="Circle"/>
            <p:cNvSpPr/>
            <p:nvPr/>
          </p:nvSpPr>
          <p:spPr>
            <a:xfrm>
              <a:off x="2247900" y="32289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0" name="Circle"/>
            <p:cNvSpPr/>
            <p:nvPr/>
          </p:nvSpPr>
          <p:spPr>
            <a:xfrm>
              <a:off x="3924300" y="24669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1" name="Circle"/>
            <p:cNvSpPr/>
            <p:nvPr/>
          </p:nvSpPr>
          <p:spPr>
            <a:xfrm>
              <a:off x="3543300" y="18573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2" name="Circle"/>
            <p:cNvSpPr/>
            <p:nvPr/>
          </p:nvSpPr>
          <p:spPr>
            <a:xfrm>
              <a:off x="4305300" y="18573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3" name="Circle"/>
            <p:cNvSpPr/>
            <p:nvPr/>
          </p:nvSpPr>
          <p:spPr>
            <a:xfrm>
              <a:off x="4305300" y="14001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4" name="Circle"/>
            <p:cNvSpPr/>
            <p:nvPr/>
          </p:nvSpPr>
          <p:spPr>
            <a:xfrm>
              <a:off x="4305300" y="22383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5" name="Circle"/>
            <p:cNvSpPr/>
            <p:nvPr/>
          </p:nvSpPr>
          <p:spPr>
            <a:xfrm>
              <a:off x="5676900" y="18573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CC0000"/>
                  </a:solidFill>
                </a:defRPr>
              </a:pPr>
              <a:endParaRPr/>
            </a:p>
          </p:txBody>
        </p:sp>
        <p:sp>
          <p:nvSpPr>
            <p:cNvPr id="396" name="Circle"/>
            <p:cNvSpPr/>
            <p:nvPr/>
          </p:nvSpPr>
          <p:spPr>
            <a:xfrm>
              <a:off x="6210300" y="16287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7" name="Circle"/>
            <p:cNvSpPr/>
            <p:nvPr/>
          </p:nvSpPr>
          <p:spPr>
            <a:xfrm>
              <a:off x="2705100" y="29241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8" name="Circle"/>
            <p:cNvSpPr/>
            <p:nvPr/>
          </p:nvSpPr>
          <p:spPr>
            <a:xfrm>
              <a:off x="3238500" y="27717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399" name="Duration of Residence"/>
            <p:cNvSpPr txBox="1"/>
            <p:nvPr/>
          </p:nvSpPr>
          <p:spPr>
            <a:xfrm>
              <a:off x="2057400" y="4498975"/>
              <a:ext cx="4038600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ctr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Duration of Residence</a:t>
              </a:r>
            </a:p>
          </p:txBody>
        </p:sp>
        <p:sp>
          <p:nvSpPr>
            <p:cNvPr id="400" name="Attitude"/>
            <p:cNvSpPr txBox="1"/>
            <p:nvPr/>
          </p:nvSpPr>
          <p:spPr>
            <a:xfrm rot="16200000">
              <a:off x="-577850" y="2332037"/>
              <a:ext cx="15240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ctr">
                <a:spcBef>
                  <a:spcPts val="1000"/>
                </a:spcBef>
                <a:defRPr sz="1800">
                  <a:solidFill>
                    <a:srgbClr val="CC0000"/>
                  </a:solidFill>
                </a:defRPr>
              </a:lvl1pPr>
            </a:lstStyle>
            <a:p>
              <a:r>
                <a:t>Attitude</a:t>
              </a:r>
            </a:p>
          </p:txBody>
        </p:sp>
      </p:grpSp>
      <p:sp>
        <p:nvSpPr>
          <p:cNvPr id="402" name="Line"/>
          <p:cNvSpPr/>
          <p:nvPr/>
        </p:nvSpPr>
        <p:spPr>
          <a:xfrm flipV="1">
            <a:off x="1523999" y="2133599"/>
            <a:ext cx="4953001" cy="2667002"/>
          </a:xfrm>
          <a:prstGeom prst="line">
            <a:avLst/>
          </a:prstGeom>
          <a:ln>
            <a:solidFill>
              <a:srgbClr val="FE952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3" name="Line"/>
          <p:cNvSpPr/>
          <p:nvPr/>
        </p:nvSpPr>
        <p:spPr>
          <a:xfrm flipV="1">
            <a:off x="1524000" y="2286000"/>
            <a:ext cx="5334001" cy="23622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0" animBg="1" advAuto="0"/>
      <p:bldP spid="401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406" name="In order to determine the correct line, we use the Least-squares procedure (or OLS regression).  Essentially, this finds a line that minimizes the distance from the line to all the points.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994D00"/>
                </a:solidFill>
              </a:defRPr>
            </a:pPr>
            <a:r>
              <a:t>In order to determine the correct line, we use the </a:t>
            </a:r>
            <a:r>
              <a:rPr b="1">
                <a:solidFill>
                  <a:srgbClr val="800080"/>
                </a:solidFill>
              </a:rPr>
              <a:t>Least-squares procedure (or OLS regression).  </a:t>
            </a:r>
            <a:r>
              <a:t>Essentially, this finds a line that minimizes the distance from the line to all the points.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Least-squares minimizes the square of the vertical distances of all the points from the line.</a:t>
            </a:r>
          </a:p>
          <a:p>
            <a:pPr>
              <a:defRPr>
                <a:solidFill>
                  <a:srgbClr val="994D00"/>
                </a:solidFill>
              </a:defRPr>
            </a:pPr>
            <a:r>
              <a:t>Once we find the line, a formula can be derived: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Attitude = 1.0793 + 0.5897 (duration of residence)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This means that attitude towards city can be predicted by duration of residence.</a:t>
            </a:r>
          </a:p>
        </p:txBody>
      </p:sp>
      <p:sp>
        <p:nvSpPr>
          <p:cNvPr id="407" name="Plot of Attitude with Durat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Plot of Attitude with Duration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410" name="SPSS Windows: Bivariate Regression"/>
          <p:cNvSpPr txBox="1">
            <a:spLocks noGrp="1"/>
          </p:cNvSpPr>
          <p:nvPr>
            <p:ph type="title" idx="4294967295"/>
          </p:nvPr>
        </p:nvSpPr>
        <p:spPr>
          <a:xfrm>
            <a:off x="304800" y="152400"/>
            <a:ext cx="8356600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>
                <a:solidFill>
                  <a:srgbClr val="E57300"/>
                </a:solidFill>
              </a:defRPr>
            </a:lvl1pPr>
          </a:lstStyle>
          <a:p>
            <a:r>
              <a:t>SPSS Windows: Bivariate Regression</a:t>
            </a:r>
          </a:p>
        </p:txBody>
      </p:sp>
      <p:sp>
        <p:nvSpPr>
          <p:cNvPr id="411" name="Select ANALYZE from the SPSS menu bar.…"/>
          <p:cNvSpPr txBox="1">
            <a:spLocks noGrp="1"/>
          </p:cNvSpPr>
          <p:nvPr>
            <p:ph type="body" idx="4294967295"/>
          </p:nvPr>
        </p:nvSpPr>
        <p:spPr>
          <a:xfrm>
            <a:off x="914400" y="1143000"/>
            <a:ext cx="7239000" cy="5080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Select ANALYZE from the SPSS menu bar.</a:t>
            </a:r>
          </a:p>
          <a:p>
            <a:pPr>
              <a:spcBef>
                <a:spcPts val="1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REGRESSION and then LINEAR.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Move “Variable y” into the DEPENDENT box.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Move “Variable x” into the INDEPENDENT(S) box.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Select ENTER in the METHOD box.</a:t>
            </a:r>
          </a:p>
          <a:p>
            <a:pPr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on STATISTICS and check ESTIMATES under REGRESSION COEFFICIENTS.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Check MODEL FIT.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CONTINUE.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OK.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" grpId="0" animBg="1" advAuto="0"/>
      <p:bldP spid="411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2" name="1) Chapter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800"/>
            <a:ext cx="5105400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1) Chapter Outline</a:t>
            </a:r>
          </a:p>
        </p:txBody>
      </p:sp>
      <p:sp>
        <p:nvSpPr>
          <p:cNvPr id="53" name="1) Overview…"/>
          <p:cNvSpPr txBox="1">
            <a:spLocks noGrp="1"/>
          </p:cNvSpPr>
          <p:nvPr>
            <p:ph type="body" idx="4294967295"/>
          </p:nvPr>
        </p:nvSpPr>
        <p:spPr>
          <a:xfrm>
            <a:off x="1487487" y="1331912"/>
            <a:ext cx="6818313" cy="4992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01637" indent="-401637">
              <a:lnSpc>
                <a:spcPct val="250000"/>
              </a:lnSpc>
              <a:spcBef>
                <a:spcPts val="1000"/>
              </a:spcBef>
              <a:buSzTx/>
              <a:buNone/>
              <a:defRPr sz="2800">
                <a:solidFill>
                  <a:srgbClr val="994D00"/>
                </a:solidFill>
              </a:defRPr>
            </a:pPr>
            <a:r>
              <a:t>1) Overview</a:t>
            </a:r>
          </a:p>
          <a:p>
            <a:pPr marL="401637" indent="-401637">
              <a:lnSpc>
                <a:spcPct val="250000"/>
              </a:lnSpc>
              <a:spcBef>
                <a:spcPts val="1000"/>
              </a:spcBef>
              <a:buSzTx/>
              <a:buNone/>
              <a:defRPr sz="2800">
                <a:solidFill>
                  <a:srgbClr val="994D00"/>
                </a:solidFill>
              </a:defRPr>
            </a:pPr>
            <a:r>
              <a:t>2) Correlation</a:t>
            </a:r>
          </a:p>
          <a:p>
            <a:pPr marL="401637" indent="-401637">
              <a:lnSpc>
                <a:spcPct val="250000"/>
              </a:lnSpc>
              <a:spcBef>
                <a:spcPts val="1000"/>
              </a:spcBef>
              <a:buSzTx/>
              <a:buNone/>
              <a:defRPr sz="2800">
                <a:solidFill>
                  <a:srgbClr val="994D00"/>
                </a:solidFill>
              </a:defRPr>
            </a:pPr>
            <a:r>
              <a:t>3) Regression 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dvAuto="0"/>
      <p:bldP spid="53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graphicFrame>
        <p:nvGraphicFramePr>
          <p:cNvPr id="414" name="Table"/>
          <p:cNvGraphicFramePr/>
          <p:nvPr/>
        </p:nvGraphicFramePr>
        <p:xfrm>
          <a:off x="457200" y="1752600"/>
          <a:ext cx="8153400" cy="18764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850"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Model Summary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Model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R Square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Adjusted R Square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Std. Error of the Estimate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.767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.588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.565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.93902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0" marR="0" marT="0" marB="0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5" name="Table"/>
          <p:cNvGraphicFramePr/>
          <p:nvPr/>
        </p:nvGraphicFramePr>
        <p:xfrm>
          <a:off x="457200" y="3733800"/>
          <a:ext cx="8153400" cy="248602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4325">
                <a:tc gridSpan="7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Coefficientsa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 rowSpan="2"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Model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Unstandardized Coefficients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Standardized Coefficients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t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Sig.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Std. Error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Beta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(Constant)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.122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.577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.211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.835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InternetUsage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.853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.168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.767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5.071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.000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6" name="SPSS Example: Bivariate Regress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>
                <a:solidFill>
                  <a:srgbClr val="E57300"/>
                </a:solidFill>
              </a:defRPr>
            </a:lvl1pPr>
          </a:lstStyle>
          <a:p>
            <a:r>
              <a:t>SPSS Example: Bivariate Regression</a:t>
            </a:r>
          </a:p>
        </p:txBody>
      </p:sp>
      <p:sp>
        <p:nvSpPr>
          <p:cNvPr id="417" name="Rectangle"/>
          <p:cNvSpPr/>
          <p:nvPr/>
        </p:nvSpPr>
        <p:spPr>
          <a:xfrm>
            <a:off x="3962400" y="2438400"/>
            <a:ext cx="1219200" cy="9144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8" name="Rectangle"/>
          <p:cNvSpPr/>
          <p:nvPr/>
        </p:nvSpPr>
        <p:spPr>
          <a:xfrm>
            <a:off x="2971800" y="5867400"/>
            <a:ext cx="990600" cy="3810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9" name="Rectangle"/>
          <p:cNvSpPr/>
          <p:nvPr/>
        </p:nvSpPr>
        <p:spPr>
          <a:xfrm>
            <a:off x="7620000" y="5867400"/>
            <a:ext cx="1066800" cy="3810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22" name="Group"/>
          <p:cNvGrpSpPr/>
          <p:nvPr/>
        </p:nvGrpSpPr>
        <p:grpSpPr>
          <a:xfrm>
            <a:off x="4724400" y="1066800"/>
            <a:ext cx="3962400" cy="1281907"/>
            <a:chOff x="0" y="0"/>
            <a:chExt cx="3962400" cy="1281906"/>
          </a:xfrm>
        </p:grpSpPr>
        <p:sp>
          <p:nvSpPr>
            <p:cNvPr id="420" name="Shape"/>
            <p:cNvSpPr/>
            <p:nvPr/>
          </p:nvSpPr>
          <p:spPr>
            <a:xfrm>
              <a:off x="0" y="0"/>
              <a:ext cx="3962400" cy="128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1556"/>
                  </a:lnTo>
                  <a:lnTo>
                    <a:pt x="3600" y="11556"/>
                  </a:lnTo>
                  <a:lnTo>
                    <a:pt x="1617" y="21600"/>
                  </a:lnTo>
                  <a:lnTo>
                    <a:pt x="9000" y="11556"/>
                  </a:lnTo>
                  <a:lnTo>
                    <a:pt x="21600" y="11556"/>
                  </a:lnTo>
                  <a:lnTo>
                    <a:pt x="21600" y="0"/>
                  </a:lnTo>
                  <a:lnTo>
                    <a:pt x="3600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421" name="If R square is above .3, you have a good model."/>
            <p:cNvSpPr txBox="1"/>
            <p:nvPr/>
          </p:nvSpPr>
          <p:spPr>
            <a:xfrm>
              <a:off x="0" y="17780"/>
              <a:ext cx="396240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If R square is above .3, you have a good model.</a:t>
              </a:r>
            </a:p>
          </p:txBody>
        </p:sp>
      </p:grpSp>
      <p:grpSp>
        <p:nvGrpSpPr>
          <p:cNvPr id="425" name="Group"/>
          <p:cNvGrpSpPr/>
          <p:nvPr/>
        </p:nvGrpSpPr>
        <p:grpSpPr>
          <a:xfrm>
            <a:off x="6248400" y="3370579"/>
            <a:ext cx="2362200" cy="2440052"/>
            <a:chOff x="0" y="0"/>
            <a:chExt cx="2362200" cy="2440051"/>
          </a:xfrm>
        </p:grpSpPr>
        <p:sp>
          <p:nvSpPr>
            <p:cNvPr id="423" name="Shape"/>
            <p:cNvSpPr/>
            <p:nvPr/>
          </p:nvSpPr>
          <p:spPr>
            <a:xfrm>
              <a:off x="0" y="58420"/>
              <a:ext cx="2362200" cy="238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838"/>
                  </a:lnTo>
                  <a:lnTo>
                    <a:pt x="12600" y="4838"/>
                  </a:lnTo>
                  <a:lnTo>
                    <a:pt x="17839" y="21600"/>
                  </a:lnTo>
                  <a:lnTo>
                    <a:pt x="18000" y="4838"/>
                  </a:lnTo>
                  <a:lnTo>
                    <a:pt x="21600" y="4838"/>
                  </a:lnTo>
                  <a:lnTo>
                    <a:pt x="21600" y="0"/>
                  </a:lnTo>
                  <a:lnTo>
                    <a:pt x="12600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424" name="Under .05 = significant effect!"/>
            <p:cNvSpPr txBox="1"/>
            <p:nvPr/>
          </p:nvSpPr>
          <p:spPr>
            <a:xfrm>
              <a:off x="0" y="-1"/>
              <a:ext cx="236220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Under .05 = significant effect!</a:t>
              </a:r>
            </a:p>
          </p:txBody>
        </p:sp>
      </p:grpSp>
      <p:grpSp>
        <p:nvGrpSpPr>
          <p:cNvPr id="428" name="Group"/>
          <p:cNvGrpSpPr/>
          <p:nvPr/>
        </p:nvGrpSpPr>
        <p:grpSpPr>
          <a:xfrm>
            <a:off x="457200" y="3429000"/>
            <a:ext cx="2743200" cy="2402894"/>
            <a:chOff x="0" y="0"/>
            <a:chExt cx="2743200" cy="2402893"/>
          </a:xfrm>
        </p:grpSpPr>
        <p:sp>
          <p:nvSpPr>
            <p:cNvPr id="426" name="Shape"/>
            <p:cNvSpPr/>
            <p:nvPr/>
          </p:nvSpPr>
          <p:spPr>
            <a:xfrm>
              <a:off x="0" y="0"/>
              <a:ext cx="2743200" cy="240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795"/>
                  </a:lnTo>
                  <a:lnTo>
                    <a:pt x="12600" y="4795"/>
                  </a:lnTo>
                  <a:lnTo>
                    <a:pt x="19765" y="21600"/>
                  </a:lnTo>
                  <a:lnTo>
                    <a:pt x="18000" y="4795"/>
                  </a:lnTo>
                  <a:lnTo>
                    <a:pt x="21600" y="4795"/>
                  </a:lnTo>
                  <a:lnTo>
                    <a:pt x="21600" y="0"/>
                  </a:lnTo>
                  <a:lnTo>
                    <a:pt x="12600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427" name="Positive effect!"/>
            <p:cNvSpPr txBox="1"/>
            <p:nvPr/>
          </p:nvSpPr>
          <p:spPr>
            <a:xfrm>
              <a:off x="0" y="81280"/>
              <a:ext cx="274320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Positive effect!</a:t>
              </a:r>
            </a:p>
          </p:txBody>
        </p:sp>
      </p:grpSp>
      <p:sp>
        <p:nvSpPr>
          <p:cNvPr id="429" name="DV = InternetShopping"/>
          <p:cNvSpPr txBox="1"/>
          <p:nvPr/>
        </p:nvSpPr>
        <p:spPr>
          <a:xfrm>
            <a:off x="4191000" y="6172200"/>
            <a:ext cx="2495412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r>
              <a:t>DV = InternetShopping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432" name="Multiple Regression"/>
          <p:cNvSpPr txBox="1">
            <a:spLocks noGrp="1"/>
          </p:cNvSpPr>
          <p:nvPr>
            <p:ph type="title" idx="4294967295"/>
          </p:nvPr>
        </p:nvSpPr>
        <p:spPr>
          <a:xfrm>
            <a:off x="533400" y="1524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Multiple Regression</a:t>
            </a:r>
          </a:p>
        </p:txBody>
      </p:sp>
      <p:sp>
        <p:nvSpPr>
          <p:cNvPr id="433" name="The general form of the multiple regression model is as follows:…"/>
          <p:cNvSpPr txBox="1">
            <a:spLocks noGrp="1"/>
          </p:cNvSpPr>
          <p:nvPr>
            <p:ph type="body" idx="4294967295"/>
          </p:nvPr>
        </p:nvSpPr>
        <p:spPr>
          <a:xfrm>
            <a:off x="812800" y="1674812"/>
            <a:ext cx="7504113" cy="423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lnSpc>
                <a:spcPct val="90000"/>
              </a:lnSpc>
              <a:buSzTx/>
              <a:buNone/>
              <a:defRPr sz="2328">
                <a:solidFill>
                  <a:srgbClr val="994D00"/>
                </a:solidFill>
              </a:defRPr>
            </a:pPr>
            <a:r>
              <a:t>The general form of the </a:t>
            </a:r>
            <a:r>
              <a:rPr b="1">
                <a:solidFill>
                  <a:srgbClr val="800080"/>
                </a:solidFill>
              </a:rPr>
              <a:t>multiple regression model </a:t>
            </a:r>
            <a:r>
              <a:t>is as follows:</a:t>
            </a:r>
          </a:p>
          <a:p>
            <a:pPr marL="332613" indent="-332613" defTabSz="886968">
              <a:lnSpc>
                <a:spcPct val="90000"/>
              </a:lnSpc>
              <a:spcBef>
                <a:spcPts val="400"/>
              </a:spcBef>
              <a:buSzTx/>
              <a:buNone/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spcBef>
                <a:spcPts val="400"/>
              </a:spcBef>
              <a:buSzTx/>
              <a:buNone/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spcBef>
                <a:spcPts val="400"/>
              </a:spcBef>
              <a:buSzTx/>
              <a:buNone/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buSzTx/>
              <a:buNone/>
              <a:defRPr sz="2328">
                <a:solidFill>
                  <a:srgbClr val="994D00"/>
                </a:solidFill>
              </a:defRPr>
            </a:pPr>
            <a:r>
              <a:t>We will want to run multiple regression if we believe that multiple IVs will predict one DV.</a:t>
            </a:r>
          </a:p>
          <a:p>
            <a:pPr marL="332613" indent="-332613" defTabSz="886968">
              <a:lnSpc>
                <a:spcPct val="90000"/>
              </a:lnSpc>
              <a:spcBef>
                <a:spcPts val="400"/>
              </a:spcBef>
              <a:buSzTx/>
              <a:buNone/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buSzTx/>
              <a:buNone/>
              <a:defRPr sz="2328">
                <a:solidFill>
                  <a:srgbClr val="994D00"/>
                </a:solidFill>
              </a:defRPr>
            </a:pPr>
            <a:r>
              <a:t>Perhaps this is a more appropriate formula:</a:t>
            </a:r>
          </a:p>
          <a:p>
            <a:pPr marL="332613" indent="-332613" defTabSz="886968">
              <a:lnSpc>
                <a:spcPct val="90000"/>
              </a:lnSpc>
              <a:buSzTx/>
              <a:buNone/>
              <a:defRPr sz="2328"/>
            </a:pPr>
            <a:r>
              <a:t>Attitude = 0.33732 + 0.48108 (Duration of residence) + 0.28865 (Importance of weather)</a:t>
            </a:r>
          </a:p>
        </p:txBody>
      </p:sp>
      <p:grpSp>
        <p:nvGrpSpPr>
          <p:cNvPr id="468" name="Group"/>
          <p:cNvGrpSpPr/>
          <p:nvPr/>
        </p:nvGrpSpPr>
        <p:grpSpPr>
          <a:xfrm>
            <a:off x="935037" y="2643187"/>
            <a:ext cx="6489496" cy="772834"/>
            <a:chOff x="0" y="0"/>
            <a:chExt cx="6489495" cy="772833"/>
          </a:xfrm>
        </p:grpSpPr>
        <p:sp>
          <p:nvSpPr>
            <p:cNvPr id="434" name="Text"/>
            <p:cNvSpPr txBox="1"/>
            <p:nvPr/>
          </p:nvSpPr>
          <p:spPr>
            <a:xfrm>
              <a:off x="198437" y="0"/>
              <a:ext cx="1270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 </a:t>
              </a:r>
            </a:p>
          </p:txBody>
        </p:sp>
        <p:sp>
          <p:nvSpPr>
            <p:cNvPr id="435" name="Text"/>
            <p:cNvSpPr txBox="1"/>
            <p:nvPr/>
          </p:nvSpPr>
          <p:spPr>
            <a:xfrm>
              <a:off x="284162" y="0"/>
              <a:ext cx="127001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 </a:t>
              </a:r>
            </a:p>
          </p:txBody>
        </p:sp>
        <p:sp>
          <p:nvSpPr>
            <p:cNvPr id="436" name="Text"/>
            <p:cNvSpPr txBox="1"/>
            <p:nvPr/>
          </p:nvSpPr>
          <p:spPr>
            <a:xfrm>
              <a:off x="369887" y="0"/>
              <a:ext cx="127001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 </a:t>
              </a:r>
            </a:p>
          </p:txBody>
        </p:sp>
        <p:sp>
          <p:nvSpPr>
            <p:cNvPr id="437" name="Y"/>
            <p:cNvSpPr txBox="1"/>
            <p:nvPr/>
          </p:nvSpPr>
          <p:spPr>
            <a:xfrm>
              <a:off x="0" y="0"/>
              <a:ext cx="203405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438" name="="/>
            <p:cNvSpPr txBox="1"/>
            <p:nvPr/>
          </p:nvSpPr>
          <p:spPr>
            <a:xfrm>
              <a:off x="312737" y="0"/>
              <a:ext cx="206085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439" name="β"/>
            <p:cNvSpPr txBox="1"/>
            <p:nvPr/>
          </p:nvSpPr>
          <p:spPr>
            <a:xfrm>
              <a:off x="568325" y="0"/>
              <a:ext cx="200894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40" name="0"/>
            <p:cNvSpPr txBox="1"/>
            <p:nvPr/>
          </p:nvSpPr>
          <p:spPr>
            <a:xfrm>
              <a:off x="796925" y="142875"/>
              <a:ext cx="139700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441" name="+"/>
            <p:cNvSpPr txBox="1"/>
            <p:nvPr/>
          </p:nvSpPr>
          <p:spPr>
            <a:xfrm>
              <a:off x="995362" y="0"/>
              <a:ext cx="206085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42" name="β"/>
            <p:cNvSpPr txBox="1"/>
            <p:nvPr/>
          </p:nvSpPr>
          <p:spPr>
            <a:xfrm>
              <a:off x="1279525" y="0"/>
              <a:ext cx="200894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43" name="1"/>
            <p:cNvSpPr txBox="1"/>
            <p:nvPr/>
          </p:nvSpPr>
          <p:spPr>
            <a:xfrm>
              <a:off x="1508125" y="142875"/>
              <a:ext cx="139700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444" name="X"/>
            <p:cNvSpPr txBox="1"/>
            <p:nvPr/>
          </p:nvSpPr>
          <p:spPr>
            <a:xfrm>
              <a:off x="1649412" y="0"/>
              <a:ext cx="222158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445" name="1"/>
            <p:cNvSpPr txBox="1"/>
            <p:nvPr/>
          </p:nvSpPr>
          <p:spPr>
            <a:xfrm>
              <a:off x="1849437" y="142875"/>
              <a:ext cx="139701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446" name="+"/>
            <p:cNvSpPr txBox="1"/>
            <p:nvPr/>
          </p:nvSpPr>
          <p:spPr>
            <a:xfrm>
              <a:off x="2076450" y="0"/>
              <a:ext cx="206084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47" name="β"/>
            <p:cNvSpPr txBox="1"/>
            <p:nvPr/>
          </p:nvSpPr>
          <p:spPr>
            <a:xfrm>
              <a:off x="2332037" y="0"/>
              <a:ext cx="200894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48" name="2"/>
            <p:cNvSpPr txBox="1"/>
            <p:nvPr/>
          </p:nvSpPr>
          <p:spPr>
            <a:xfrm>
              <a:off x="2560637" y="142875"/>
              <a:ext cx="139701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449" name="X"/>
            <p:cNvSpPr txBox="1"/>
            <p:nvPr/>
          </p:nvSpPr>
          <p:spPr>
            <a:xfrm>
              <a:off x="2701925" y="0"/>
              <a:ext cx="222157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450" name="2"/>
            <p:cNvSpPr txBox="1"/>
            <p:nvPr/>
          </p:nvSpPr>
          <p:spPr>
            <a:xfrm>
              <a:off x="2901950" y="142875"/>
              <a:ext cx="139700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451" name="+"/>
            <p:cNvSpPr txBox="1"/>
            <p:nvPr/>
          </p:nvSpPr>
          <p:spPr>
            <a:xfrm>
              <a:off x="3128962" y="0"/>
              <a:ext cx="206085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52" name="β"/>
            <p:cNvSpPr txBox="1"/>
            <p:nvPr/>
          </p:nvSpPr>
          <p:spPr>
            <a:xfrm>
              <a:off x="3384550" y="0"/>
              <a:ext cx="200894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53" name="3"/>
            <p:cNvSpPr txBox="1"/>
            <p:nvPr/>
          </p:nvSpPr>
          <p:spPr>
            <a:xfrm>
              <a:off x="3613150" y="142875"/>
              <a:ext cx="139700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454" name="X"/>
            <p:cNvSpPr txBox="1"/>
            <p:nvPr/>
          </p:nvSpPr>
          <p:spPr>
            <a:xfrm>
              <a:off x="3783012" y="0"/>
              <a:ext cx="222158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455" name="3"/>
            <p:cNvSpPr txBox="1"/>
            <p:nvPr/>
          </p:nvSpPr>
          <p:spPr>
            <a:xfrm>
              <a:off x="3983037" y="142875"/>
              <a:ext cx="139701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456" name="+"/>
            <p:cNvSpPr txBox="1"/>
            <p:nvPr/>
          </p:nvSpPr>
          <p:spPr>
            <a:xfrm>
              <a:off x="4095750" y="0"/>
              <a:ext cx="206084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57" name="."/>
            <p:cNvSpPr txBox="1"/>
            <p:nvPr/>
          </p:nvSpPr>
          <p:spPr>
            <a:xfrm>
              <a:off x="4379912" y="0"/>
              <a:ext cx="127001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.</a:t>
              </a:r>
            </a:p>
          </p:txBody>
        </p:sp>
        <p:sp>
          <p:nvSpPr>
            <p:cNvPr id="458" name="."/>
            <p:cNvSpPr txBox="1"/>
            <p:nvPr/>
          </p:nvSpPr>
          <p:spPr>
            <a:xfrm>
              <a:off x="4551362" y="0"/>
              <a:ext cx="127001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.</a:t>
              </a:r>
            </a:p>
          </p:txBody>
        </p:sp>
        <p:sp>
          <p:nvSpPr>
            <p:cNvPr id="459" name="."/>
            <p:cNvSpPr txBox="1"/>
            <p:nvPr/>
          </p:nvSpPr>
          <p:spPr>
            <a:xfrm>
              <a:off x="4721225" y="0"/>
              <a:ext cx="127000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.</a:t>
              </a:r>
            </a:p>
          </p:txBody>
        </p:sp>
        <p:sp>
          <p:nvSpPr>
            <p:cNvPr id="460" name="+"/>
            <p:cNvSpPr txBox="1"/>
            <p:nvPr/>
          </p:nvSpPr>
          <p:spPr>
            <a:xfrm>
              <a:off x="4892675" y="0"/>
              <a:ext cx="206084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61" name="β"/>
            <p:cNvSpPr txBox="1"/>
            <p:nvPr/>
          </p:nvSpPr>
          <p:spPr>
            <a:xfrm>
              <a:off x="5148262" y="0"/>
              <a:ext cx="200894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462" name="k"/>
            <p:cNvSpPr txBox="1"/>
            <p:nvPr/>
          </p:nvSpPr>
          <p:spPr>
            <a:xfrm>
              <a:off x="5376862" y="142875"/>
              <a:ext cx="139701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k</a:t>
              </a:r>
            </a:p>
          </p:txBody>
        </p:sp>
        <p:sp>
          <p:nvSpPr>
            <p:cNvPr id="463" name="X"/>
            <p:cNvSpPr txBox="1"/>
            <p:nvPr/>
          </p:nvSpPr>
          <p:spPr>
            <a:xfrm>
              <a:off x="5546725" y="0"/>
              <a:ext cx="222157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464" name="k"/>
            <p:cNvSpPr txBox="1"/>
            <p:nvPr/>
          </p:nvSpPr>
          <p:spPr>
            <a:xfrm>
              <a:off x="5795962" y="142875"/>
              <a:ext cx="139701" cy="281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0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k</a:t>
              </a:r>
            </a:p>
          </p:txBody>
        </p:sp>
        <p:sp>
          <p:nvSpPr>
            <p:cNvPr id="465" name="+"/>
            <p:cNvSpPr txBox="1"/>
            <p:nvPr/>
          </p:nvSpPr>
          <p:spPr>
            <a:xfrm>
              <a:off x="5945187" y="0"/>
              <a:ext cx="206085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466" name="e"/>
            <p:cNvSpPr txBox="1"/>
            <p:nvPr/>
          </p:nvSpPr>
          <p:spPr>
            <a:xfrm>
              <a:off x="6229350" y="0"/>
              <a:ext cx="164896" cy="379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  <p:sp>
          <p:nvSpPr>
            <p:cNvPr id="467" name="e"/>
            <p:cNvSpPr txBox="1"/>
            <p:nvPr/>
          </p:nvSpPr>
          <p:spPr>
            <a:xfrm>
              <a:off x="6238875" y="0"/>
              <a:ext cx="250621" cy="7728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27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" grpId="0" animBg="1" advAuto="0"/>
      <p:bldP spid="433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471" name="SPSS Windows: Multiple Regression"/>
          <p:cNvSpPr txBox="1">
            <a:spLocks noGrp="1"/>
          </p:cNvSpPr>
          <p:nvPr>
            <p:ph type="title" idx="4294967295"/>
          </p:nvPr>
        </p:nvSpPr>
        <p:spPr>
          <a:xfrm>
            <a:off x="304800" y="152400"/>
            <a:ext cx="8356600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>
                <a:solidFill>
                  <a:srgbClr val="E57300"/>
                </a:solidFill>
              </a:defRPr>
            </a:lvl1pPr>
          </a:lstStyle>
          <a:p>
            <a:r>
              <a:t>SPSS Windows: Multiple Regression</a:t>
            </a:r>
          </a:p>
        </p:txBody>
      </p:sp>
      <p:sp>
        <p:nvSpPr>
          <p:cNvPr id="472" name="Select ANALYZE from the SPSS menu bar.…"/>
          <p:cNvSpPr txBox="1">
            <a:spLocks noGrp="1"/>
          </p:cNvSpPr>
          <p:nvPr>
            <p:ph type="body" idx="4294967295"/>
          </p:nvPr>
        </p:nvSpPr>
        <p:spPr>
          <a:xfrm>
            <a:off x="914400" y="1143000"/>
            <a:ext cx="7239000" cy="5080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Select ANALYZE from the SPSS menu bar.</a:t>
            </a:r>
          </a:p>
          <a:p>
            <a:pPr>
              <a:spcBef>
                <a:spcPts val="1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REGRESSION and then LINEAR.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Move “Variable y” into the DEPENDENT box.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Move “Variable x</a:t>
            </a:r>
            <a:r>
              <a:rPr baseline="-25000"/>
              <a:t>1</a:t>
            </a:r>
            <a:r>
              <a:t>, x</a:t>
            </a:r>
            <a:r>
              <a:rPr baseline="-25000"/>
              <a:t>2</a:t>
            </a:r>
            <a:r>
              <a:t>, x</a:t>
            </a:r>
            <a:r>
              <a:rPr baseline="-25000"/>
              <a:t>3</a:t>
            </a:r>
            <a:r>
              <a:t>…” into the INDEPENDENT(S) box.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Select ENTER in the METHOD box.</a:t>
            </a:r>
          </a:p>
          <a:p>
            <a:pPr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on STATISTICS and check ESTIMATES under REGRESSION COEFFICIENTS.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Check MODEL FIT.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CONTINUE.</a:t>
            </a:r>
          </a:p>
          <a:p>
            <a:pPr>
              <a:lnSpc>
                <a:spcPct val="80000"/>
              </a:lnSpc>
              <a:spcBef>
                <a:spcPts val="2100"/>
              </a:spcBef>
              <a:buClr>
                <a:srgbClr val="CC0000"/>
              </a:buClr>
              <a:buSzPct val="75000"/>
              <a:buAutoNum type="arabicPeriod"/>
              <a:defRPr sz="1800">
                <a:solidFill>
                  <a:srgbClr val="994D00"/>
                </a:solidFill>
              </a:defRPr>
            </a:pPr>
            <a:r>
              <a:t>Click OK.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" grpId="0" animBg="1" advAuto="0"/>
      <p:bldP spid="472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475" name="SPSS Example: Multiple Regress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>
                <a:solidFill>
                  <a:srgbClr val="E57300"/>
                </a:solidFill>
              </a:defRPr>
            </a:lvl1pPr>
          </a:lstStyle>
          <a:p>
            <a:r>
              <a:t>SPSS Example: Multiple Regression</a:t>
            </a:r>
          </a:p>
        </p:txBody>
      </p:sp>
      <p:sp>
        <p:nvSpPr>
          <p:cNvPr id="476" name="Rectangle"/>
          <p:cNvSpPr/>
          <p:nvPr/>
        </p:nvSpPr>
        <p:spPr>
          <a:xfrm>
            <a:off x="3962400" y="1752600"/>
            <a:ext cx="1219200" cy="9144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7" name="Rectangle"/>
          <p:cNvSpPr/>
          <p:nvPr/>
        </p:nvSpPr>
        <p:spPr>
          <a:xfrm>
            <a:off x="3124200" y="5029200"/>
            <a:ext cx="990600" cy="7620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8" name="Rectangle"/>
          <p:cNvSpPr/>
          <p:nvPr/>
        </p:nvSpPr>
        <p:spPr>
          <a:xfrm>
            <a:off x="7620000" y="5029200"/>
            <a:ext cx="1066800" cy="762000"/>
          </a:xfrm>
          <a:prstGeom prst="rect">
            <a:avLst/>
          </a:prstGeom>
          <a:ln w="539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479" name="Table"/>
          <p:cNvGraphicFramePr/>
          <p:nvPr/>
        </p:nvGraphicFramePr>
        <p:xfrm>
          <a:off x="457200" y="914400"/>
          <a:ext cx="7010400" cy="155257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325"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Model Summary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Model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R Square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Adjusted R Square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Std. Error of the Estimate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.771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.595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.547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.95866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80" name="Table"/>
          <p:cNvGraphicFramePr/>
          <p:nvPr/>
        </p:nvGraphicFramePr>
        <p:xfrm>
          <a:off x="457200" y="2895600"/>
          <a:ext cx="8229600" cy="28003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4325">
                <a:tc gridSpan="7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Coefficientsa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 rowSpan="2"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Model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Unstandardized Coefficients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Standardized Coefficients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t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Sig.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L="0" marR="0" marT="0" marB="0" anchor="b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Std. Error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Beta</a:t>
                      </a:r>
                    </a:p>
                  </a:txBody>
                  <a:tcPr marL="0" marR="0" marT="0" marB="0" anchor="b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 row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(Constant)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.862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1.542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.559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.583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InternetUsage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.754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.255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.679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2.957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.009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Age</a:t>
                      </a:r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-.011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.021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-.119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-.520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.610</a:t>
                      </a:r>
                    </a:p>
                  </a:txBody>
                  <a:tcPr marL="0" marR="0" marT="0" marB="0" horzOverflow="overflow">
                    <a:lnL w="635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1" name="DV = InternetShopping"/>
          <p:cNvSpPr txBox="1"/>
          <p:nvPr/>
        </p:nvSpPr>
        <p:spPr>
          <a:xfrm>
            <a:off x="4191000" y="5715000"/>
            <a:ext cx="2495412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r>
              <a:t>DV = InternetShopping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484" name="SPSS Example: Correlation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SPSS Example: Correlation</a:t>
            </a:r>
          </a:p>
        </p:txBody>
      </p:sp>
      <p:pic>
        <p:nvPicPr>
          <p:cNvPr id="48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3425" y="990600"/>
            <a:ext cx="7677150" cy="1771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6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2950" y="3343275"/>
            <a:ext cx="7658100" cy="619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10012" y="3028950"/>
            <a:ext cx="1323976" cy="247650"/>
          </a:xfrm>
          <a:prstGeom prst="rect">
            <a:avLst/>
          </a:prstGeom>
          <a:ln w="12700">
            <a:miter lim="400000"/>
          </a:ln>
        </p:spPr>
      </p:pic>
      <p:sp>
        <p:nvSpPr>
          <p:cNvPr id="488" name="Age and Internet Shopping are Correlated.…"/>
          <p:cNvSpPr txBox="1"/>
          <p:nvPr/>
        </p:nvSpPr>
        <p:spPr>
          <a:xfrm>
            <a:off x="742950" y="4267200"/>
            <a:ext cx="7410450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 b="1">
                <a:solidFill>
                  <a:srgbClr val="800080"/>
                </a:solidFill>
              </a:defRPr>
            </a:pPr>
            <a:r>
              <a:t>Age and Internet Shopping are Correlated.</a:t>
            </a:r>
          </a:p>
          <a:p>
            <a:pPr>
              <a:defRPr sz="1800" b="1">
                <a:solidFill>
                  <a:srgbClr val="800080"/>
                </a:solidFill>
              </a:defRPr>
            </a:pPr>
            <a:endParaRPr/>
          </a:p>
          <a:p>
            <a:pPr>
              <a:defRPr sz="1800" b="1">
                <a:solidFill>
                  <a:srgbClr val="800080"/>
                </a:solidFill>
              </a:defRPr>
            </a:pPr>
            <a:r>
              <a:t>However, age does not cause Internet Shopping!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8885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491" name="Thank you!"/>
          <p:cNvSpPr txBox="1">
            <a:spLocks noGrp="1"/>
          </p:cNvSpPr>
          <p:nvPr>
            <p:ph type="body" sz="half" idx="4294967295"/>
          </p:nvPr>
        </p:nvSpPr>
        <p:spPr>
          <a:xfrm>
            <a:off x="533400" y="3581400"/>
            <a:ext cx="8229600" cy="2819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>
                <a:solidFill>
                  <a:srgbClr val="994D00"/>
                </a:solidFill>
              </a:defRPr>
            </a:lvl1pPr>
          </a:lstStyle>
          <a:p>
            <a:r>
              <a:t>Thank you!</a:t>
            </a:r>
          </a:p>
        </p:txBody>
      </p:sp>
      <p:sp>
        <p:nvSpPr>
          <p:cNvPr id="492" name="Questions??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>
                <a:solidFill>
                  <a:srgbClr val="994D00"/>
                </a:solidFill>
              </a:defRPr>
            </a:lvl1pPr>
          </a:lstStyle>
          <a:p>
            <a:r>
              <a:t>Questions??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56" name="If variances are similar, t-tests are appropriate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3820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If variances are similar, t-tests are appropriate</a:t>
            </a:r>
          </a:p>
        </p:txBody>
      </p:sp>
      <p:pic>
        <p:nvPicPr>
          <p:cNvPr id="57" name="http://www.thesimpledollar.com/wp-content/uploads/2009/05/reliabilitygraph3.jpg" descr="http://www.thesimpledollar.com/wp-content/uploads/2009/05/reliabilitygraph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0" y="1957387"/>
            <a:ext cx="6350000" cy="381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" name="Group"/>
          <p:cNvGrpSpPr/>
          <p:nvPr/>
        </p:nvGrpSpPr>
        <p:grpSpPr>
          <a:xfrm>
            <a:off x="1981200" y="1524000"/>
            <a:ext cx="1645991" cy="984187"/>
            <a:chOff x="0" y="0"/>
            <a:chExt cx="1645990" cy="984186"/>
          </a:xfrm>
        </p:grpSpPr>
        <p:sp>
          <p:nvSpPr>
            <p:cNvPr id="58" name="Shape"/>
            <p:cNvSpPr/>
            <p:nvPr/>
          </p:nvSpPr>
          <p:spPr>
            <a:xfrm>
              <a:off x="0" y="0"/>
              <a:ext cx="1645991" cy="98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051"/>
                  </a:lnTo>
                  <a:lnTo>
                    <a:pt x="11666" y="15051"/>
                  </a:lnTo>
                  <a:lnTo>
                    <a:pt x="21600" y="21600"/>
                  </a:lnTo>
                  <a:lnTo>
                    <a:pt x="16666" y="15051"/>
                  </a:lnTo>
                  <a:lnTo>
                    <a:pt x="19999" y="15051"/>
                  </a:lnTo>
                  <a:lnTo>
                    <a:pt x="19999" y="0"/>
                  </a:lnTo>
                  <a:lnTo>
                    <a:pt x="11666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59" name="Group A"/>
            <p:cNvSpPr txBox="1"/>
            <p:nvPr/>
          </p:nvSpPr>
          <p:spPr>
            <a:xfrm>
              <a:off x="0" y="157479"/>
              <a:ext cx="152400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Group A</a:t>
              </a:r>
            </a:p>
          </p:txBody>
        </p:sp>
      </p:grpSp>
      <p:grpSp>
        <p:nvGrpSpPr>
          <p:cNvPr id="63" name="Group"/>
          <p:cNvGrpSpPr/>
          <p:nvPr/>
        </p:nvGrpSpPr>
        <p:grpSpPr>
          <a:xfrm>
            <a:off x="5334000" y="1509712"/>
            <a:ext cx="1524000" cy="1207453"/>
            <a:chOff x="0" y="0"/>
            <a:chExt cx="1524000" cy="1207452"/>
          </a:xfrm>
        </p:grpSpPr>
        <p:sp>
          <p:nvSpPr>
            <p:cNvPr id="61" name="Shape"/>
            <p:cNvSpPr/>
            <p:nvPr/>
          </p:nvSpPr>
          <p:spPr>
            <a:xfrm>
              <a:off x="0" y="0"/>
              <a:ext cx="1524000" cy="120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2268"/>
                  </a:lnTo>
                  <a:lnTo>
                    <a:pt x="3600" y="12268"/>
                  </a:lnTo>
                  <a:lnTo>
                    <a:pt x="1327" y="21600"/>
                  </a:lnTo>
                  <a:lnTo>
                    <a:pt x="9000" y="12268"/>
                  </a:lnTo>
                  <a:lnTo>
                    <a:pt x="21600" y="12268"/>
                  </a:lnTo>
                  <a:lnTo>
                    <a:pt x="21600" y="0"/>
                  </a:lnTo>
                  <a:lnTo>
                    <a:pt x="3600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62" name="Group B"/>
            <p:cNvSpPr txBox="1"/>
            <p:nvPr/>
          </p:nvSpPr>
          <p:spPr>
            <a:xfrm>
              <a:off x="0" y="157479"/>
              <a:ext cx="152400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Group B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66" name="If variances are not similar, t-tests could be misleading"/>
          <p:cNvSpPr txBox="1">
            <a:spLocks noGrp="1"/>
          </p:cNvSpPr>
          <p:nvPr>
            <p:ph type="title" idx="4294967295"/>
          </p:nvPr>
        </p:nvSpPr>
        <p:spPr>
          <a:xfrm>
            <a:off x="381000" y="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768095">
              <a:defRPr sz="2016" b="1">
                <a:solidFill>
                  <a:srgbClr val="E57300"/>
                </a:solidFill>
              </a:defRPr>
            </a:lvl1pPr>
          </a:lstStyle>
          <a:p>
            <a:r>
              <a:t>If variances are not similar, t-tests could be misleading</a:t>
            </a:r>
          </a:p>
        </p:txBody>
      </p:sp>
      <p:sp>
        <p:nvSpPr>
          <p:cNvPr id="67" name="Correlation and regression analysis can help…."/>
          <p:cNvSpPr txBox="1"/>
          <p:nvPr/>
        </p:nvSpPr>
        <p:spPr>
          <a:xfrm>
            <a:off x="762000" y="1331912"/>
            <a:ext cx="3733800" cy="1753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401637" indent="-401637">
              <a:lnSpc>
                <a:spcPct val="95000"/>
              </a:lnSpc>
              <a:spcBef>
                <a:spcPts val="1000"/>
              </a:spcBef>
              <a:defRPr sz="2800">
                <a:solidFill>
                  <a:srgbClr val="994D00"/>
                </a:solidFill>
              </a:defRPr>
            </a:lvl1pPr>
          </a:lstStyle>
          <a:p>
            <a:r>
              <a:t>Correlation and regression analysis can help….</a:t>
            </a:r>
          </a:p>
        </p:txBody>
      </p:sp>
      <p:pic>
        <p:nvPicPr>
          <p:cNvPr id="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1400" y="2667000"/>
            <a:ext cx="5041900" cy="33813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" name="Group"/>
          <p:cNvGrpSpPr/>
          <p:nvPr/>
        </p:nvGrpSpPr>
        <p:grpSpPr>
          <a:xfrm>
            <a:off x="1828800" y="4014787"/>
            <a:ext cx="2475301" cy="1005460"/>
            <a:chOff x="0" y="0"/>
            <a:chExt cx="2475300" cy="1005458"/>
          </a:xfrm>
        </p:grpSpPr>
        <p:sp>
          <p:nvSpPr>
            <p:cNvPr id="69" name="Shape"/>
            <p:cNvSpPr/>
            <p:nvPr/>
          </p:nvSpPr>
          <p:spPr>
            <a:xfrm>
              <a:off x="0" y="0"/>
              <a:ext cx="2475301" cy="10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33"/>
                  </a:lnTo>
                  <a:lnTo>
                    <a:pt x="13299" y="14733"/>
                  </a:lnTo>
                  <a:lnTo>
                    <a:pt x="13299" y="12277"/>
                  </a:lnTo>
                  <a:lnTo>
                    <a:pt x="21600" y="21600"/>
                  </a:lnTo>
                  <a:lnTo>
                    <a:pt x="13299" y="8594"/>
                  </a:lnTo>
                  <a:lnTo>
                    <a:pt x="13299" y="0"/>
                  </a:lnTo>
                  <a:lnTo>
                    <a:pt x="7758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70" name="Group A"/>
            <p:cNvSpPr txBox="1"/>
            <p:nvPr/>
          </p:nvSpPr>
          <p:spPr>
            <a:xfrm>
              <a:off x="0" y="157480"/>
              <a:ext cx="152400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Group A</a:t>
              </a:r>
            </a:p>
          </p:txBody>
        </p:sp>
      </p:grpSp>
      <p:grpSp>
        <p:nvGrpSpPr>
          <p:cNvPr id="74" name="Group"/>
          <p:cNvGrpSpPr/>
          <p:nvPr/>
        </p:nvGrpSpPr>
        <p:grpSpPr>
          <a:xfrm>
            <a:off x="5410200" y="1752600"/>
            <a:ext cx="1524000" cy="1207453"/>
            <a:chOff x="0" y="0"/>
            <a:chExt cx="1524000" cy="1207452"/>
          </a:xfrm>
        </p:grpSpPr>
        <p:sp>
          <p:nvSpPr>
            <p:cNvPr id="72" name="Shape"/>
            <p:cNvSpPr/>
            <p:nvPr/>
          </p:nvSpPr>
          <p:spPr>
            <a:xfrm>
              <a:off x="0" y="0"/>
              <a:ext cx="1524000" cy="120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2268"/>
                  </a:lnTo>
                  <a:lnTo>
                    <a:pt x="3600" y="12268"/>
                  </a:lnTo>
                  <a:lnTo>
                    <a:pt x="1327" y="21600"/>
                  </a:lnTo>
                  <a:lnTo>
                    <a:pt x="9000" y="12268"/>
                  </a:lnTo>
                  <a:lnTo>
                    <a:pt x="21600" y="12268"/>
                  </a:lnTo>
                  <a:lnTo>
                    <a:pt x="21600" y="0"/>
                  </a:lnTo>
                  <a:lnTo>
                    <a:pt x="3600" y="0"/>
                  </a:lnTo>
                  <a:close/>
                </a:path>
              </a:pathLst>
            </a:custGeom>
            <a:noFill/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  <a:endParaRPr/>
            </a:p>
          </p:txBody>
        </p:sp>
        <p:sp>
          <p:nvSpPr>
            <p:cNvPr id="73" name="Group B"/>
            <p:cNvSpPr txBox="1"/>
            <p:nvPr/>
          </p:nvSpPr>
          <p:spPr>
            <a:xfrm>
              <a:off x="0" y="157479"/>
              <a:ext cx="152400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/>
              </a:lvl1pPr>
            </a:lstStyle>
            <a:p>
              <a:r>
                <a:t>Group B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77" name="2) Correlation Coefficient"/>
          <p:cNvSpPr txBox="1">
            <a:spLocks noGrp="1"/>
          </p:cNvSpPr>
          <p:nvPr>
            <p:ph type="title" idx="4294967295"/>
          </p:nvPr>
        </p:nvSpPr>
        <p:spPr>
          <a:xfrm>
            <a:off x="533400" y="3048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2) Correlation Coefficient</a:t>
            </a:r>
          </a:p>
        </p:txBody>
      </p:sp>
      <p:sp>
        <p:nvSpPr>
          <p:cNvPr id="78" name="The correlation coefficient, r, summarizes the strength of association between two metric (interval or ratio scaled) variables, say X and Y.…"/>
          <p:cNvSpPr txBox="1">
            <a:spLocks noGrp="1"/>
          </p:cNvSpPr>
          <p:nvPr>
            <p:ph type="body" idx="4294967295"/>
          </p:nvPr>
        </p:nvSpPr>
        <p:spPr>
          <a:xfrm>
            <a:off x="381000" y="1255712"/>
            <a:ext cx="8470900" cy="423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5754" indent="-325754" defTabSz="868680">
              <a:buClr>
                <a:srgbClr val="CC0000"/>
              </a:buClr>
              <a:defRPr sz="2280">
                <a:solidFill>
                  <a:srgbClr val="994D00"/>
                </a:solidFill>
              </a:defRPr>
            </a:pPr>
            <a:r>
              <a:t>The </a:t>
            </a:r>
            <a:r>
              <a:rPr b="1">
                <a:solidFill>
                  <a:srgbClr val="800080"/>
                </a:solidFill>
              </a:rPr>
              <a:t>correlation coefficient</a:t>
            </a:r>
            <a:r>
              <a:t>,</a:t>
            </a:r>
            <a:r>
              <a:rPr b="1"/>
              <a:t> </a:t>
            </a:r>
            <a:r>
              <a:rPr b="1" i="1"/>
              <a:t>r</a:t>
            </a:r>
            <a:r>
              <a:t>, summarizes the strength of association between two metric (interval or ratio scaled) variables, say </a:t>
            </a:r>
            <a:r>
              <a:rPr i="1"/>
              <a:t>X</a:t>
            </a:r>
            <a:r>
              <a:t> and </a:t>
            </a:r>
            <a:r>
              <a:rPr i="1"/>
              <a:t>Y</a:t>
            </a:r>
            <a:r>
              <a:t>.  </a:t>
            </a:r>
          </a:p>
          <a:p>
            <a:pPr marL="705802" lvl="1" indent="-271462" defTabSz="868680">
              <a:buClr>
                <a:srgbClr val="CC0000"/>
              </a:buClr>
              <a:defRPr sz="2280">
                <a:solidFill>
                  <a:srgbClr val="994D00"/>
                </a:solidFill>
              </a:defRPr>
            </a:pPr>
            <a:r>
              <a:t>In other words, you can have a correlation coefficient for Likert scale items, not dichotomous items.</a:t>
            </a:r>
          </a:p>
          <a:p>
            <a:pPr marL="325754" indent="-325754" defTabSz="868680">
              <a:buClr>
                <a:srgbClr val="CC0000"/>
              </a:buClr>
              <a:defRPr sz="2280">
                <a:solidFill>
                  <a:srgbClr val="994D00"/>
                </a:solidFill>
              </a:defRPr>
            </a:pPr>
            <a:r>
              <a:t>It is an index used to determine whether a </a:t>
            </a:r>
            <a:r>
              <a:rPr b="1"/>
              <a:t>linear (straight-line) relationship</a:t>
            </a:r>
            <a:r>
              <a:t> exists between </a:t>
            </a:r>
            <a:r>
              <a:rPr i="1"/>
              <a:t>X</a:t>
            </a:r>
            <a:r>
              <a:t> and </a:t>
            </a:r>
            <a:r>
              <a:rPr i="1"/>
              <a:t>Y</a:t>
            </a:r>
            <a:r>
              <a:t>.  </a:t>
            </a:r>
          </a:p>
          <a:p>
            <a:pPr marL="325754" indent="-325754" defTabSz="868680">
              <a:spcBef>
                <a:spcPts val="2000"/>
              </a:spcBef>
              <a:buClr>
                <a:srgbClr val="CC0000"/>
              </a:buClr>
              <a:defRPr sz="1710">
                <a:solidFill>
                  <a:srgbClr val="994D00"/>
                </a:solidFill>
              </a:defRPr>
            </a:pPr>
            <a:r>
              <a:t>As it was originally proposed by Karl Pearson, it is known as the </a:t>
            </a:r>
            <a:r>
              <a:rPr i="1">
                <a:solidFill>
                  <a:srgbClr val="800080"/>
                </a:solidFill>
              </a:rPr>
              <a:t>Pearson correlation coefficient</a:t>
            </a:r>
            <a:r>
              <a:t>.</a:t>
            </a:r>
            <a:br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dvAuto="0"/>
      <p:bldP spid="78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81" name="Linear relationships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Linear relationships</a:t>
            </a:r>
          </a:p>
        </p:txBody>
      </p:sp>
      <p:sp>
        <p:nvSpPr>
          <p:cNvPr id="82" name="For example:…"/>
          <p:cNvSpPr txBox="1"/>
          <p:nvPr/>
        </p:nvSpPr>
        <p:spPr>
          <a:xfrm>
            <a:off x="685800" y="1331912"/>
            <a:ext cx="3124200" cy="4963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01637" indent="-401637">
              <a:lnSpc>
                <a:spcPct val="95000"/>
              </a:lnSpc>
              <a:spcBef>
                <a:spcPts val="1000"/>
              </a:spcBef>
              <a:defRPr sz="2800">
                <a:solidFill>
                  <a:srgbClr val="994D00"/>
                </a:solidFill>
              </a:defRPr>
            </a:pPr>
            <a:r>
              <a:t>For example:</a:t>
            </a:r>
          </a:p>
          <a:p>
            <a:pPr marL="401637" indent="-401637">
              <a:lnSpc>
                <a:spcPct val="95000"/>
              </a:lnSpc>
              <a:spcBef>
                <a:spcPts val="1000"/>
              </a:spcBef>
              <a:defRPr sz="2800">
                <a:solidFill>
                  <a:srgbClr val="994D00"/>
                </a:solidFill>
              </a:defRPr>
            </a:pPr>
            <a:r>
              <a:t>How much does weight (Y) go up as height (X) goes up by one unit?</a:t>
            </a:r>
          </a:p>
          <a:p>
            <a:pPr marL="401637" indent="-401637">
              <a:lnSpc>
                <a:spcPct val="95000"/>
              </a:lnSpc>
              <a:spcBef>
                <a:spcPts val="600"/>
              </a:spcBef>
              <a:defRPr sz="2800">
                <a:solidFill>
                  <a:srgbClr val="994D00"/>
                </a:solidFill>
              </a:defRPr>
            </a:pPr>
            <a:endParaRPr/>
          </a:p>
          <a:p>
            <a:pPr marL="401637" indent="-401637">
              <a:lnSpc>
                <a:spcPct val="95000"/>
              </a:lnSpc>
              <a:spcBef>
                <a:spcPts val="1000"/>
              </a:spcBef>
              <a:defRPr sz="2800">
                <a:solidFill>
                  <a:srgbClr val="994D00"/>
                </a:solidFill>
              </a:defRPr>
            </a:pPr>
            <a:r>
              <a:t>Height and weight are positively correlated.</a:t>
            </a:r>
          </a:p>
        </p:txBody>
      </p:sp>
      <p:pic>
        <p:nvPicPr>
          <p:cNvPr id="83" name="http://simon.cs.vt.edu/SoSci/converted/Correlation/whcrop1b.gif" descr="http://simon.cs.vt.edu/SoSci/converted/Correlation/whcrop1b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30675" y="1447800"/>
            <a:ext cx="4479925" cy="426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86" name="Product Moment Correlation"/>
          <p:cNvSpPr txBox="1">
            <a:spLocks noGrp="1"/>
          </p:cNvSpPr>
          <p:nvPr>
            <p:ph type="title" idx="4294967295"/>
          </p:nvPr>
        </p:nvSpPr>
        <p:spPr>
          <a:xfrm>
            <a:off x="609600" y="304800"/>
            <a:ext cx="72469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Product Moment Correlation</a:t>
            </a:r>
          </a:p>
        </p:txBody>
      </p:sp>
      <p:sp>
        <p:nvSpPr>
          <p:cNvPr id="87" name="R can be calculated from a sample of n observations:"/>
          <p:cNvSpPr txBox="1">
            <a:spLocks noGrp="1"/>
          </p:cNvSpPr>
          <p:nvPr>
            <p:ph type="body" sz="quarter" idx="4294967295"/>
          </p:nvPr>
        </p:nvSpPr>
        <p:spPr>
          <a:xfrm>
            <a:off x="787400" y="1179512"/>
            <a:ext cx="7580313" cy="8778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>
                <a:solidFill>
                  <a:srgbClr val="994D00"/>
                </a:solidFill>
              </a:defRPr>
            </a:pPr>
            <a:r>
              <a:t>R can be calculated from a sample of </a:t>
            </a:r>
            <a:r>
              <a:rPr i="1"/>
              <a:t>n</a:t>
            </a:r>
            <a:r>
              <a:t> observations:</a:t>
            </a:r>
          </a:p>
        </p:txBody>
      </p:sp>
      <p:grpSp>
        <p:nvGrpSpPr>
          <p:cNvPr id="263" name="Group"/>
          <p:cNvGrpSpPr/>
          <p:nvPr/>
        </p:nvGrpSpPr>
        <p:grpSpPr>
          <a:xfrm>
            <a:off x="1295399" y="1898343"/>
            <a:ext cx="5928797" cy="4424618"/>
            <a:chOff x="0" y="0"/>
            <a:chExt cx="5928795" cy="4424617"/>
          </a:xfrm>
        </p:grpSpPr>
        <p:sp>
          <p:nvSpPr>
            <p:cNvPr id="88" name="r"/>
            <p:cNvSpPr txBox="1"/>
            <p:nvPr/>
          </p:nvSpPr>
          <p:spPr>
            <a:xfrm>
              <a:off x="1168174" y="415889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r</a:t>
              </a:r>
            </a:p>
          </p:txBody>
        </p:sp>
        <p:sp>
          <p:nvSpPr>
            <p:cNvPr id="89" name="="/>
            <p:cNvSpPr txBox="1"/>
            <p:nvPr/>
          </p:nvSpPr>
          <p:spPr>
            <a:xfrm>
              <a:off x="1322422" y="426287"/>
              <a:ext cx="127299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90" name="Line"/>
            <p:cNvSpPr/>
            <p:nvPr/>
          </p:nvSpPr>
          <p:spPr>
            <a:xfrm>
              <a:off x="1538370" y="556995"/>
              <a:ext cx="3179574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1" name="("/>
            <p:cNvSpPr txBox="1"/>
            <p:nvPr/>
          </p:nvSpPr>
          <p:spPr>
            <a:xfrm>
              <a:off x="2490597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92" name="X"/>
            <p:cNvSpPr txBox="1"/>
            <p:nvPr/>
          </p:nvSpPr>
          <p:spPr>
            <a:xfrm>
              <a:off x="2576976" y="135164"/>
              <a:ext cx="136823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93" name="i"/>
            <p:cNvSpPr txBox="1"/>
            <p:nvPr/>
          </p:nvSpPr>
          <p:spPr>
            <a:xfrm>
              <a:off x="2770300" y="234680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94" name="-"/>
            <p:cNvSpPr txBox="1"/>
            <p:nvPr/>
          </p:nvSpPr>
          <p:spPr>
            <a:xfrm>
              <a:off x="2899869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95" name="Line"/>
            <p:cNvSpPr/>
            <p:nvPr/>
          </p:nvSpPr>
          <p:spPr>
            <a:xfrm>
              <a:off x="3072627" y="169326"/>
              <a:ext cx="193326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6" name="X"/>
            <p:cNvSpPr txBox="1"/>
            <p:nvPr/>
          </p:nvSpPr>
          <p:spPr>
            <a:xfrm>
              <a:off x="3052061" y="135164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97" name=")"/>
            <p:cNvSpPr txBox="1"/>
            <p:nvPr/>
          </p:nvSpPr>
          <p:spPr>
            <a:xfrm>
              <a:off x="3245386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98" name="("/>
            <p:cNvSpPr txBox="1"/>
            <p:nvPr/>
          </p:nvSpPr>
          <p:spPr>
            <a:xfrm>
              <a:off x="3333821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99" name="Y"/>
            <p:cNvSpPr txBox="1"/>
            <p:nvPr/>
          </p:nvSpPr>
          <p:spPr>
            <a:xfrm>
              <a:off x="3420200" y="135164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100" name="i"/>
            <p:cNvSpPr txBox="1"/>
            <p:nvPr/>
          </p:nvSpPr>
          <p:spPr>
            <a:xfrm>
              <a:off x="3595015" y="234680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01" name="-"/>
            <p:cNvSpPr txBox="1"/>
            <p:nvPr/>
          </p:nvSpPr>
          <p:spPr>
            <a:xfrm>
              <a:off x="3724584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102" name="Line"/>
            <p:cNvSpPr/>
            <p:nvPr/>
          </p:nvSpPr>
          <p:spPr>
            <a:xfrm>
              <a:off x="3895285" y="169326"/>
              <a:ext cx="174816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3" name="Y"/>
            <p:cNvSpPr txBox="1"/>
            <p:nvPr/>
          </p:nvSpPr>
          <p:spPr>
            <a:xfrm>
              <a:off x="3874719" y="135164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104" name=")"/>
            <p:cNvSpPr txBox="1"/>
            <p:nvPr/>
          </p:nvSpPr>
          <p:spPr>
            <a:xfrm>
              <a:off x="4049534" y="14407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105" name="Σ"/>
            <p:cNvSpPr txBox="1"/>
            <p:nvPr/>
          </p:nvSpPr>
          <p:spPr>
            <a:xfrm>
              <a:off x="2122457" y="105457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106" name="i"/>
            <p:cNvSpPr txBox="1"/>
            <p:nvPr/>
          </p:nvSpPr>
          <p:spPr>
            <a:xfrm>
              <a:off x="2122457" y="405492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07" name="="/>
            <p:cNvSpPr txBox="1"/>
            <p:nvPr/>
          </p:nvSpPr>
          <p:spPr>
            <a:xfrm>
              <a:off x="2186213" y="384698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108" name="1"/>
            <p:cNvSpPr txBox="1"/>
            <p:nvPr/>
          </p:nvSpPr>
          <p:spPr>
            <a:xfrm>
              <a:off x="2295215" y="384698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09" name="n"/>
            <p:cNvSpPr txBox="1"/>
            <p:nvPr/>
          </p:nvSpPr>
          <p:spPr>
            <a:xfrm>
              <a:off x="2206780" y="0"/>
              <a:ext cx="127001" cy="184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10" name="Line"/>
            <p:cNvSpPr/>
            <p:nvPr/>
          </p:nvSpPr>
          <p:spPr>
            <a:xfrm flipH="1">
              <a:off x="1904453" y="604525"/>
              <a:ext cx="2790868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1" name="Line"/>
            <p:cNvSpPr/>
            <p:nvPr/>
          </p:nvSpPr>
          <p:spPr>
            <a:xfrm flipH="1">
              <a:off x="1731695" y="604525"/>
              <a:ext cx="172759" cy="29558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2" name="Line"/>
            <p:cNvSpPr/>
            <p:nvPr/>
          </p:nvSpPr>
          <p:spPr>
            <a:xfrm flipH="1" flipV="1">
              <a:off x="1643259" y="837721"/>
              <a:ext cx="88437" cy="62384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3" name="Line"/>
            <p:cNvSpPr/>
            <p:nvPr/>
          </p:nvSpPr>
          <p:spPr>
            <a:xfrm flipH="1">
              <a:off x="1558936" y="837721"/>
              <a:ext cx="84324" cy="62384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4" name="("/>
            <p:cNvSpPr txBox="1"/>
            <p:nvPr/>
          </p:nvSpPr>
          <p:spPr>
            <a:xfrm>
              <a:off x="2336348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115" name="X"/>
            <p:cNvSpPr txBox="1"/>
            <p:nvPr/>
          </p:nvSpPr>
          <p:spPr>
            <a:xfrm>
              <a:off x="2424784" y="698100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116" name="i"/>
            <p:cNvSpPr txBox="1"/>
            <p:nvPr/>
          </p:nvSpPr>
          <p:spPr>
            <a:xfrm>
              <a:off x="2620165" y="794646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17" name="-"/>
            <p:cNvSpPr txBox="1"/>
            <p:nvPr/>
          </p:nvSpPr>
          <p:spPr>
            <a:xfrm>
              <a:off x="2749734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118" name="Line"/>
            <p:cNvSpPr/>
            <p:nvPr/>
          </p:nvSpPr>
          <p:spPr>
            <a:xfrm>
              <a:off x="2922492" y="729292"/>
              <a:ext cx="193326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X"/>
            <p:cNvSpPr txBox="1"/>
            <p:nvPr/>
          </p:nvSpPr>
          <p:spPr>
            <a:xfrm>
              <a:off x="2899869" y="698100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120" name=")"/>
            <p:cNvSpPr txBox="1"/>
            <p:nvPr/>
          </p:nvSpPr>
          <p:spPr>
            <a:xfrm>
              <a:off x="3095250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121" name="2"/>
            <p:cNvSpPr txBox="1"/>
            <p:nvPr/>
          </p:nvSpPr>
          <p:spPr>
            <a:xfrm>
              <a:off x="3181630" y="66542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22" name="Σ"/>
            <p:cNvSpPr txBox="1"/>
            <p:nvPr/>
          </p:nvSpPr>
          <p:spPr>
            <a:xfrm>
              <a:off x="1970265" y="665423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123" name="i"/>
            <p:cNvSpPr txBox="1"/>
            <p:nvPr/>
          </p:nvSpPr>
          <p:spPr>
            <a:xfrm>
              <a:off x="1970265" y="96694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24" name="="/>
            <p:cNvSpPr txBox="1"/>
            <p:nvPr/>
          </p:nvSpPr>
          <p:spPr>
            <a:xfrm>
              <a:off x="2036078" y="947634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125" name="1"/>
            <p:cNvSpPr txBox="1"/>
            <p:nvPr/>
          </p:nvSpPr>
          <p:spPr>
            <a:xfrm>
              <a:off x="2143024" y="947634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26" name="n"/>
            <p:cNvSpPr txBox="1"/>
            <p:nvPr/>
          </p:nvSpPr>
          <p:spPr>
            <a:xfrm>
              <a:off x="2056645" y="562936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27" name="("/>
            <p:cNvSpPr txBox="1"/>
            <p:nvPr/>
          </p:nvSpPr>
          <p:spPr>
            <a:xfrm>
              <a:off x="3724584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128" name="Y"/>
            <p:cNvSpPr txBox="1"/>
            <p:nvPr/>
          </p:nvSpPr>
          <p:spPr>
            <a:xfrm>
              <a:off x="3808906" y="698100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129" name="i"/>
            <p:cNvSpPr txBox="1"/>
            <p:nvPr/>
          </p:nvSpPr>
          <p:spPr>
            <a:xfrm>
              <a:off x="3983721" y="794646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30" name="-"/>
            <p:cNvSpPr txBox="1"/>
            <p:nvPr/>
          </p:nvSpPr>
          <p:spPr>
            <a:xfrm>
              <a:off x="4113290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131" name="Line"/>
            <p:cNvSpPr/>
            <p:nvPr/>
          </p:nvSpPr>
          <p:spPr>
            <a:xfrm>
              <a:off x="4283991" y="729292"/>
              <a:ext cx="174816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2" name="Y"/>
            <p:cNvSpPr txBox="1"/>
            <p:nvPr/>
          </p:nvSpPr>
          <p:spPr>
            <a:xfrm>
              <a:off x="4263425" y="698100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133" name=")"/>
            <p:cNvSpPr txBox="1"/>
            <p:nvPr/>
          </p:nvSpPr>
          <p:spPr>
            <a:xfrm>
              <a:off x="4438240" y="707012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134" name="2"/>
            <p:cNvSpPr txBox="1"/>
            <p:nvPr/>
          </p:nvSpPr>
          <p:spPr>
            <a:xfrm>
              <a:off x="4524619" y="66542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35" name="Σ"/>
            <p:cNvSpPr txBox="1"/>
            <p:nvPr/>
          </p:nvSpPr>
          <p:spPr>
            <a:xfrm>
              <a:off x="3354388" y="650570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136" name="i"/>
            <p:cNvSpPr txBox="1"/>
            <p:nvPr/>
          </p:nvSpPr>
          <p:spPr>
            <a:xfrm>
              <a:off x="3354388" y="96694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37" name="="/>
            <p:cNvSpPr txBox="1"/>
            <p:nvPr/>
          </p:nvSpPr>
          <p:spPr>
            <a:xfrm>
              <a:off x="3420200" y="947634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138" name="1"/>
            <p:cNvSpPr txBox="1"/>
            <p:nvPr/>
          </p:nvSpPr>
          <p:spPr>
            <a:xfrm>
              <a:off x="3529203" y="947634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39" name="n"/>
            <p:cNvSpPr txBox="1"/>
            <p:nvPr/>
          </p:nvSpPr>
          <p:spPr>
            <a:xfrm>
              <a:off x="3440767" y="562936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40" name="D"/>
            <p:cNvSpPr txBox="1"/>
            <p:nvPr/>
          </p:nvSpPr>
          <p:spPr>
            <a:xfrm>
              <a:off x="0" y="1578896"/>
              <a:ext cx="159445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D</a:t>
              </a:r>
            </a:p>
          </p:txBody>
        </p:sp>
        <p:sp>
          <p:nvSpPr>
            <p:cNvPr id="141" name="i"/>
            <p:cNvSpPr txBox="1"/>
            <p:nvPr/>
          </p:nvSpPr>
          <p:spPr>
            <a:xfrm>
              <a:off x="174814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42" name="v"/>
            <p:cNvSpPr txBox="1"/>
            <p:nvPr/>
          </p:nvSpPr>
          <p:spPr>
            <a:xfrm>
              <a:off x="23857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v</a:t>
              </a:r>
            </a:p>
          </p:txBody>
        </p:sp>
        <p:sp>
          <p:nvSpPr>
            <p:cNvPr id="143" name="i"/>
            <p:cNvSpPr txBox="1"/>
            <p:nvPr/>
          </p:nvSpPr>
          <p:spPr>
            <a:xfrm>
              <a:off x="368139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44" name="s"/>
            <p:cNvSpPr txBox="1"/>
            <p:nvPr/>
          </p:nvSpPr>
          <p:spPr>
            <a:xfrm>
              <a:off x="433952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145" name="i"/>
            <p:cNvSpPr txBox="1"/>
            <p:nvPr/>
          </p:nvSpPr>
          <p:spPr>
            <a:xfrm>
              <a:off x="542954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46" name="o"/>
            <p:cNvSpPr txBox="1"/>
            <p:nvPr/>
          </p:nvSpPr>
          <p:spPr>
            <a:xfrm>
              <a:off x="60671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147" name="n"/>
            <p:cNvSpPr txBox="1"/>
            <p:nvPr/>
          </p:nvSpPr>
          <p:spPr>
            <a:xfrm>
              <a:off x="738335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48" name="o"/>
            <p:cNvSpPr txBox="1"/>
            <p:nvPr/>
          </p:nvSpPr>
          <p:spPr>
            <a:xfrm>
              <a:off x="93166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149" name="f"/>
            <p:cNvSpPr txBox="1"/>
            <p:nvPr/>
          </p:nvSpPr>
          <p:spPr>
            <a:xfrm>
              <a:off x="106122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f</a:t>
              </a:r>
            </a:p>
          </p:txBody>
        </p:sp>
        <p:sp>
          <p:nvSpPr>
            <p:cNvPr id="150" name="t"/>
            <p:cNvSpPr txBox="1"/>
            <p:nvPr/>
          </p:nvSpPr>
          <p:spPr>
            <a:xfrm>
              <a:off x="121342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t</a:t>
              </a:r>
            </a:p>
          </p:txBody>
        </p:sp>
        <p:sp>
          <p:nvSpPr>
            <p:cNvPr id="151" name="h"/>
            <p:cNvSpPr txBox="1"/>
            <p:nvPr/>
          </p:nvSpPr>
          <p:spPr>
            <a:xfrm>
              <a:off x="1277176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h</a:t>
              </a:r>
            </a:p>
          </p:txBody>
        </p:sp>
        <p:sp>
          <p:nvSpPr>
            <p:cNvPr id="152" name="e"/>
            <p:cNvSpPr txBox="1"/>
            <p:nvPr/>
          </p:nvSpPr>
          <p:spPr>
            <a:xfrm>
              <a:off x="1406745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  <p:sp>
          <p:nvSpPr>
            <p:cNvPr id="153" name="n"/>
            <p:cNvSpPr txBox="1"/>
            <p:nvPr/>
          </p:nvSpPr>
          <p:spPr>
            <a:xfrm>
              <a:off x="158156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54" name="u"/>
            <p:cNvSpPr txBox="1"/>
            <p:nvPr/>
          </p:nvSpPr>
          <p:spPr>
            <a:xfrm>
              <a:off x="171112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u</a:t>
              </a:r>
            </a:p>
          </p:txBody>
        </p:sp>
        <p:sp>
          <p:nvSpPr>
            <p:cNvPr id="155" name="m"/>
            <p:cNvSpPr txBox="1"/>
            <p:nvPr/>
          </p:nvSpPr>
          <p:spPr>
            <a:xfrm>
              <a:off x="1840697" y="1578896"/>
              <a:ext cx="170756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m</a:t>
              </a:r>
            </a:p>
          </p:txBody>
        </p:sp>
        <p:sp>
          <p:nvSpPr>
            <p:cNvPr id="156" name="e"/>
            <p:cNvSpPr txBox="1"/>
            <p:nvPr/>
          </p:nvSpPr>
          <p:spPr>
            <a:xfrm>
              <a:off x="203607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  <p:sp>
          <p:nvSpPr>
            <p:cNvPr id="157" name="r"/>
            <p:cNvSpPr txBox="1"/>
            <p:nvPr/>
          </p:nvSpPr>
          <p:spPr>
            <a:xfrm>
              <a:off x="2143024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r</a:t>
              </a:r>
            </a:p>
          </p:txBody>
        </p:sp>
        <p:sp>
          <p:nvSpPr>
            <p:cNvPr id="158" name="a"/>
            <p:cNvSpPr txBox="1"/>
            <p:nvPr/>
          </p:nvSpPr>
          <p:spPr>
            <a:xfrm>
              <a:off x="2231459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a</a:t>
              </a:r>
            </a:p>
          </p:txBody>
        </p:sp>
        <p:sp>
          <p:nvSpPr>
            <p:cNvPr id="159" name="t"/>
            <p:cNvSpPr txBox="1"/>
            <p:nvPr/>
          </p:nvSpPr>
          <p:spPr>
            <a:xfrm>
              <a:off x="233634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t</a:t>
              </a:r>
            </a:p>
          </p:txBody>
        </p:sp>
        <p:sp>
          <p:nvSpPr>
            <p:cNvPr id="160" name="o"/>
            <p:cNvSpPr txBox="1"/>
            <p:nvPr/>
          </p:nvSpPr>
          <p:spPr>
            <a:xfrm>
              <a:off x="2402161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161" name="r"/>
            <p:cNvSpPr txBox="1"/>
            <p:nvPr/>
          </p:nvSpPr>
          <p:spPr>
            <a:xfrm>
              <a:off x="253173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r</a:t>
              </a:r>
            </a:p>
          </p:txBody>
        </p:sp>
        <p:sp>
          <p:nvSpPr>
            <p:cNvPr id="162" name="a"/>
            <p:cNvSpPr txBox="1"/>
            <p:nvPr/>
          </p:nvSpPr>
          <p:spPr>
            <a:xfrm>
              <a:off x="268597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a</a:t>
              </a:r>
            </a:p>
          </p:txBody>
        </p:sp>
        <p:sp>
          <p:nvSpPr>
            <p:cNvPr id="163" name="n"/>
            <p:cNvSpPr txBox="1"/>
            <p:nvPr/>
          </p:nvSpPr>
          <p:spPr>
            <a:xfrm>
              <a:off x="2790867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64" name="d"/>
            <p:cNvSpPr txBox="1"/>
            <p:nvPr/>
          </p:nvSpPr>
          <p:spPr>
            <a:xfrm>
              <a:off x="2922492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d</a:t>
              </a:r>
            </a:p>
          </p:txBody>
        </p:sp>
        <p:sp>
          <p:nvSpPr>
            <p:cNvPr id="165" name="d"/>
            <p:cNvSpPr txBox="1"/>
            <p:nvPr/>
          </p:nvSpPr>
          <p:spPr>
            <a:xfrm>
              <a:off x="3115817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d</a:t>
              </a:r>
            </a:p>
          </p:txBody>
        </p:sp>
        <p:sp>
          <p:nvSpPr>
            <p:cNvPr id="166" name="e"/>
            <p:cNvSpPr txBox="1"/>
            <p:nvPr/>
          </p:nvSpPr>
          <p:spPr>
            <a:xfrm>
              <a:off x="3245386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  <p:sp>
          <p:nvSpPr>
            <p:cNvPr id="167" name="n"/>
            <p:cNvSpPr txBox="1"/>
            <p:nvPr/>
          </p:nvSpPr>
          <p:spPr>
            <a:xfrm>
              <a:off x="335438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68" name="o"/>
            <p:cNvSpPr txBox="1"/>
            <p:nvPr/>
          </p:nvSpPr>
          <p:spPr>
            <a:xfrm>
              <a:off x="3486013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169" name="m"/>
            <p:cNvSpPr txBox="1"/>
            <p:nvPr/>
          </p:nvSpPr>
          <p:spPr>
            <a:xfrm>
              <a:off x="3615582" y="1578896"/>
              <a:ext cx="170756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m</a:t>
              </a:r>
            </a:p>
          </p:txBody>
        </p:sp>
        <p:sp>
          <p:nvSpPr>
            <p:cNvPr id="170" name="i"/>
            <p:cNvSpPr txBox="1"/>
            <p:nvPr/>
          </p:nvSpPr>
          <p:spPr>
            <a:xfrm>
              <a:off x="3808906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71" name="n"/>
            <p:cNvSpPr txBox="1"/>
            <p:nvPr/>
          </p:nvSpPr>
          <p:spPr>
            <a:xfrm>
              <a:off x="3874719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72" name="a"/>
            <p:cNvSpPr txBox="1"/>
            <p:nvPr/>
          </p:nvSpPr>
          <p:spPr>
            <a:xfrm>
              <a:off x="400428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a</a:t>
              </a:r>
            </a:p>
          </p:txBody>
        </p:sp>
        <p:sp>
          <p:nvSpPr>
            <p:cNvPr id="173" name="t"/>
            <p:cNvSpPr txBox="1"/>
            <p:nvPr/>
          </p:nvSpPr>
          <p:spPr>
            <a:xfrm>
              <a:off x="4113290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t</a:t>
              </a:r>
            </a:p>
          </p:txBody>
        </p:sp>
        <p:sp>
          <p:nvSpPr>
            <p:cNvPr id="174" name="o"/>
            <p:cNvSpPr txBox="1"/>
            <p:nvPr/>
          </p:nvSpPr>
          <p:spPr>
            <a:xfrm>
              <a:off x="4179103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175" name="r"/>
            <p:cNvSpPr txBox="1"/>
            <p:nvPr/>
          </p:nvSpPr>
          <p:spPr>
            <a:xfrm>
              <a:off x="4308671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r</a:t>
              </a:r>
            </a:p>
          </p:txBody>
        </p:sp>
        <p:sp>
          <p:nvSpPr>
            <p:cNvPr id="176" name="b"/>
            <p:cNvSpPr txBox="1"/>
            <p:nvPr/>
          </p:nvSpPr>
          <p:spPr>
            <a:xfrm>
              <a:off x="4458806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177" name="y"/>
            <p:cNvSpPr txBox="1"/>
            <p:nvPr/>
          </p:nvSpPr>
          <p:spPr>
            <a:xfrm>
              <a:off x="4588375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178" name="("/>
            <p:cNvSpPr txBox="1"/>
            <p:nvPr/>
          </p:nvSpPr>
          <p:spPr>
            <a:xfrm>
              <a:off x="4783756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179" name="n"/>
            <p:cNvSpPr txBox="1"/>
            <p:nvPr/>
          </p:nvSpPr>
          <p:spPr>
            <a:xfrm>
              <a:off x="4870135" y="1569984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180" name="-"/>
            <p:cNvSpPr txBox="1"/>
            <p:nvPr/>
          </p:nvSpPr>
          <p:spPr>
            <a:xfrm>
              <a:off x="4999704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181" name="1"/>
            <p:cNvSpPr txBox="1"/>
            <p:nvPr/>
          </p:nvSpPr>
          <p:spPr>
            <a:xfrm>
              <a:off x="5088139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82" name=")"/>
            <p:cNvSpPr txBox="1"/>
            <p:nvPr/>
          </p:nvSpPr>
          <p:spPr>
            <a:xfrm>
              <a:off x="5217708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183" name="g"/>
            <p:cNvSpPr txBox="1"/>
            <p:nvPr/>
          </p:nvSpPr>
          <p:spPr>
            <a:xfrm>
              <a:off x="5367843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g</a:t>
              </a:r>
            </a:p>
          </p:txBody>
        </p:sp>
        <p:sp>
          <p:nvSpPr>
            <p:cNvPr id="184" name="i"/>
            <p:cNvSpPr txBox="1"/>
            <p:nvPr/>
          </p:nvSpPr>
          <p:spPr>
            <a:xfrm>
              <a:off x="5497412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85" name="v"/>
            <p:cNvSpPr txBox="1"/>
            <p:nvPr/>
          </p:nvSpPr>
          <p:spPr>
            <a:xfrm>
              <a:off x="5563225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v</a:t>
              </a:r>
            </a:p>
          </p:txBody>
        </p:sp>
        <p:sp>
          <p:nvSpPr>
            <p:cNvPr id="186" name="e"/>
            <p:cNvSpPr txBox="1"/>
            <p:nvPr/>
          </p:nvSpPr>
          <p:spPr>
            <a:xfrm>
              <a:off x="5692793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e</a:t>
              </a:r>
            </a:p>
          </p:txBody>
        </p:sp>
        <p:sp>
          <p:nvSpPr>
            <p:cNvPr id="187" name="s"/>
            <p:cNvSpPr txBox="1"/>
            <p:nvPr/>
          </p:nvSpPr>
          <p:spPr>
            <a:xfrm>
              <a:off x="5801795" y="1578896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188" name="r"/>
            <p:cNvSpPr txBox="1"/>
            <p:nvPr/>
          </p:nvSpPr>
          <p:spPr>
            <a:xfrm>
              <a:off x="1147607" y="2707740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r</a:t>
              </a:r>
            </a:p>
          </p:txBody>
        </p:sp>
        <p:sp>
          <p:nvSpPr>
            <p:cNvPr id="189" name="="/>
            <p:cNvSpPr txBox="1"/>
            <p:nvPr/>
          </p:nvSpPr>
          <p:spPr>
            <a:xfrm>
              <a:off x="1297743" y="2716652"/>
              <a:ext cx="127298" cy="219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190" name="Line"/>
            <p:cNvSpPr/>
            <p:nvPr/>
          </p:nvSpPr>
          <p:spPr>
            <a:xfrm>
              <a:off x="1513690" y="2848845"/>
              <a:ext cx="3224821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Line"/>
            <p:cNvSpPr/>
            <p:nvPr/>
          </p:nvSpPr>
          <p:spPr>
            <a:xfrm>
              <a:off x="2467974" y="2569605"/>
              <a:ext cx="1665883" cy="148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("/>
            <p:cNvSpPr txBox="1"/>
            <p:nvPr/>
          </p:nvSpPr>
          <p:spPr>
            <a:xfrm>
              <a:off x="2467974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193" name="X"/>
            <p:cNvSpPr txBox="1"/>
            <p:nvPr/>
          </p:nvSpPr>
          <p:spPr>
            <a:xfrm>
              <a:off x="2554353" y="2318585"/>
              <a:ext cx="136823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194" name="i"/>
            <p:cNvSpPr txBox="1"/>
            <p:nvPr/>
          </p:nvSpPr>
          <p:spPr>
            <a:xfrm>
              <a:off x="2749734" y="2416617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195" name="-"/>
            <p:cNvSpPr txBox="1"/>
            <p:nvPr/>
          </p:nvSpPr>
          <p:spPr>
            <a:xfrm>
              <a:off x="2879303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196" name="Line"/>
            <p:cNvSpPr/>
            <p:nvPr/>
          </p:nvSpPr>
          <p:spPr>
            <a:xfrm>
              <a:off x="3052061" y="2349777"/>
              <a:ext cx="193325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X"/>
            <p:cNvSpPr txBox="1"/>
            <p:nvPr/>
          </p:nvSpPr>
          <p:spPr>
            <a:xfrm>
              <a:off x="3031494" y="2318585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198" name=")"/>
            <p:cNvSpPr txBox="1"/>
            <p:nvPr/>
          </p:nvSpPr>
          <p:spPr>
            <a:xfrm>
              <a:off x="3224819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199" name="("/>
            <p:cNvSpPr txBox="1"/>
            <p:nvPr/>
          </p:nvSpPr>
          <p:spPr>
            <a:xfrm>
              <a:off x="3311198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200" name="Y"/>
            <p:cNvSpPr txBox="1"/>
            <p:nvPr/>
          </p:nvSpPr>
          <p:spPr>
            <a:xfrm>
              <a:off x="3399634" y="2318585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201" name="i"/>
            <p:cNvSpPr txBox="1"/>
            <p:nvPr/>
          </p:nvSpPr>
          <p:spPr>
            <a:xfrm>
              <a:off x="3570335" y="2416617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02" name="-"/>
            <p:cNvSpPr txBox="1"/>
            <p:nvPr/>
          </p:nvSpPr>
          <p:spPr>
            <a:xfrm>
              <a:off x="3699904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03" name="Line"/>
            <p:cNvSpPr/>
            <p:nvPr/>
          </p:nvSpPr>
          <p:spPr>
            <a:xfrm>
              <a:off x="3874719" y="2349777"/>
              <a:ext cx="170702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4" name="Y"/>
            <p:cNvSpPr txBox="1"/>
            <p:nvPr/>
          </p:nvSpPr>
          <p:spPr>
            <a:xfrm>
              <a:off x="3854153" y="2318585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205" name=")"/>
            <p:cNvSpPr txBox="1"/>
            <p:nvPr/>
          </p:nvSpPr>
          <p:spPr>
            <a:xfrm>
              <a:off x="4024854" y="232749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206" name="n"/>
            <p:cNvSpPr txBox="1"/>
            <p:nvPr/>
          </p:nvSpPr>
          <p:spPr>
            <a:xfrm>
              <a:off x="3115817" y="255178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07" name="-"/>
            <p:cNvSpPr txBox="1"/>
            <p:nvPr/>
          </p:nvSpPr>
          <p:spPr>
            <a:xfrm>
              <a:off x="3245386" y="256217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08" name="1"/>
            <p:cNvSpPr txBox="1"/>
            <p:nvPr/>
          </p:nvSpPr>
          <p:spPr>
            <a:xfrm>
              <a:off x="3333821" y="2562178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09" name="Σ"/>
            <p:cNvSpPr txBox="1"/>
            <p:nvPr/>
          </p:nvSpPr>
          <p:spPr>
            <a:xfrm>
              <a:off x="2101891" y="2397308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210" name="i"/>
            <p:cNvSpPr txBox="1"/>
            <p:nvPr/>
          </p:nvSpPr>
          <p:spPr>
            <a:xfrm>
              <a:off x="2101891" y="2697342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11" name="="/>
            <p:cNvSpPr txBox="1"/>
            <p:nvPr/>
          </p:nvSpPr>
          <p:spPr>
            <a:xfrm>
              <a:off x="2165647" y="2676548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12" name="1"/>
            <p:cNvSpPr txBox="1"/>
            <p:nvPr/>
          </p:nvSpPr>
          <p:spPr>
            <a:xfrm>
              <a:off x="2272592" y="2676548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13" name="n"/>
            <p:cNvSpPr txBox="1"/>
            <p:nvPr/>
          </p:nvSpPr>
          <p:spPr>
            <a:xfrm>
              <a:off x="2186213" y="2291850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14" name="Line"/>
            <p:cNvSpPr/>
            <p:nvPr/>
          </p:nvSpPr>
          <p:spPr>
            <a:xfrm flipH="1">
              <a:off x="1881830" y="2894890"/>
              <a:ext cx="2836114" cy="2972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5" name="Line"/>
            <p:cNvSpPr/>
            <p:nvPr/>
          </p:nvSpPr>
          <p:spPr>
            <a:xfrm flipH="1">
              <a:off x="1709072" y="2894890"/>
              <a:ext cx="172759" cy="32825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6" name="Line"/>
            <p:cNvSpPr/>
            <p:nvPr/>
          </p:nvSpPr>
          <p:spPr>
            <a:xfrm flipH="1" flipV="1">
              <a:off x="1622692" y="3129571"/>
              <a:ext cx="86381" cy="93576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7" name="Line"/>
            <p:cNvSpPr/>
            <p:nvPr/>
          </p:nvSpPr>
          <p:spPr>
            <a:xfrm flipH="1">
              <a:off x="1538370" y="3129571"/>
              <a:ext cx="84323" cy="62384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8" name="Line"/>
            <p:cNvSpPr/>
            <p:nvPr/>
          </p:nvSpPr>
          <p:spPr>
            <a:xfrm>
              <a:off x="2315782" y="3159277"/>
              <a:ext cx="974851" cy="2972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9" name="("/>
            <p:cNvSpPr txBox="1"/>
            <p:nvPr/>
          </p:nvSpPr>
          <p:spPr>
            <a:xfrm>
              <a:off x="2315782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220" name="X"/>
            <p:cNvSpPr txBox="1"/>
            <p:nvPr/>
          </p:nvSpPr>
          <p:spPr>
            <a:xfrm>
              <a:off x="2402161" y="2911229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221" name="i"/>
            <p:cNvSpPr txBox="1"/>
            <p:nvPr/>
          </p:nvSpPr>
          <p:spPr>
            <a:xfrm>
              <a:off x="2597542" y="3009260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22" name="-"/>
            <p:cNvSpPr txBox="1"/>
            <p:nvPr/>
          </p:nvSpPr>
          <p:spPr>
            <a:xfrm>
              <a:off x="2727111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23" name="Line"/>
            <p:cNvSpPr/>
            <p:nvPr/>
          </p:nvSpPr>
          <p:spPr>
            <a:xfrm>
              <a:off x="2899869" y="2942420"/>
              <a:ext cx="195382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4" name="X"/>
            <p:cNvSpPr txBox="1"/>
            <p:nvPr/>
          </p:nvSpPr>
          <p:spPr>
            <a:xfrm>
              <a:off x="2879303" y="2911229"/>
              <a:ext cx="136823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225" name=")"/>
            <p:cNvSpPr txBox="1"/>
            <p:nvPr/>
          </p:nvSpPr>
          <p:spPr>
            <a:xfrm>
              <a:off x="3074684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226" name="2"/>
            <p:cNvSpPr txBox="1"/>
            <p:nvPr/>
          </p:nvSpPr>
          <p:spPr>
            <a:xfrm>
              <a:off x="3161063" y="2878552"/>
              <a:ext cx="127001" cy="184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227" name="n"/>
            <p:cNvSpPr txBox="1"/>
            <p:nvPr/>
          </p:nvSpPr>
          <p:spPr>
            <a:xfrm>
              <a:off x="2620165" y="3144424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28" name="-"/>
            <p:cNvSpPr txBox="1"/>
            <p:nvPr/>
          </p:nvSpPr>
          <p:spPr>
            <a:xfrm>
              <a:off x="2749734" y="315482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29" name="1"/>
            <p:cNvSpPr txBox="1"/>
            <p:nvPr/>
          </p:nvSpPr>
          <p:spPr>
            <a:xfrm>
              <a:off x="2836113" y="315482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30" name="Σ"/>
            <p:cNvSpPr txBox="1"/>
            <p:nvPr/>
          </p:nvSpPr>
          <p:spPr>
            <a:xfrm>
              <a:off x="1947642" y="2989951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231" name="i"/>
            <p:cNvSpPr txBox="1"/>
            <p:nvPr/>
          </p:nvSpPr>
          <p:spPr>
            <a:xfrm>
              <a:off x="1947642" y="3289986"/>
              <a:ext cx="127001" cy="184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32" name="="/>
            <p:cNvSpPr txBox="1"/>
            <p:nvPr/>
          </p:nvSpPr>
          <p:spPr>
            <a:xfrm>
              <a:off x="2013455" y="32691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33" name="1"/>
            <p:cNvSpPr txBox="1"/>
            <p:nvPr/>
          </p:nvSpPr>
          <p:spPr>
            <a:xfrm>
              <a:off x="2122457" y="32691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34" name="n"/>
            <p:cNvSpPr txBox="1"/>
            <p:nvPr/>
          </p:nvSpPr>
          <p:spPr>
            <a:xfrm>
              <a:off x="2036078" y="288449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35" name="Line"/>
            <p:cNvSpPr/>
            <p:nvPr/>
          </p:nvSpPr>
          <p:spPr>
            <a:xfrm>
              <a:off x="3720471" y="3159277"/>
              <a:ext cx="933717" cy="2972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6" name="("/>
            <p:cNvSpPr txBox="1"/>
            <p:nvPr/>
          </p:nvSpPr>
          <p:spPr>
            <a:xfrm>
              <a:off x="3724584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(</a:t>
              </a:r>
            </a:p>
          </p:txBody>
        </p:sp>
        <p:sp>
          <p:nvSpPr>
            <p:cNvPr id="237" name="Y"/>
            <p:cNvSpPr txBox="1"/>
            <p:nvPr/>
          </p:nvSpPr>
          <p:spPr>
            <a:xfrm>
              <a:off x="3808906" y="2911229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238" name="i"/>
            <p:cNvSpPr txBox="1"/>
            <p:nvPr/>
          </p:nvSpPr>
          <p:spPr>
            <a:xfrm>
              <a:off x="3983721" y="3009260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39" name="-"/>
            <p:cNvSpPr txBox="1"/>
            <p:nvPr/>
          </p:nvSpPr>
          <p:spPr>
            <a:xfrm>
              <a:off x="4113290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40" name="Line"/>
            <p:cNvSpPr/>
            <p:nvPr/>
          </p:nvSpPr>
          <p:spPr>
            <a:xfrm>
              <a:off x="4283991" y="2942420"/>
              <a:ext cx="174816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1" name="Y"/>
            <p:cNvSpPr txBox="1"/>
            <p:nvPr/>
          </p:nvSpPr>
          <p:spPr>
            <a:xfrm>
              <a:off x="4263425" y="2911229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242" name=")"/>
            <p:cNvSpPr txBox="1"/>
            <p:nvPr/>
          </p:nvSpPr>
          <p:spPr>
            <a:xfrm>
              <a:off x="4438240" y="292014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)</a:t>
              </a:r>
            </a:p>
          </p:txBody>
        </p:sp>
        <p:sp>
          <p:nvSpPr>
            <p:cNvPr id="243" name="2"/>
            <p:cNvSpPr txBox="1"/>
            <p:nvPr/>
          </p:nvSpPr>
          <p:spPr>
            <a:xfrm>
              <a:off x="4524619" y="2878552"/>
              <a:ext cx="127001" cy="184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244" name="n"/>
            <p:cNvSpPr txBox="1"/>
            <p:nvPr/>
          </p:nvSpPr>
          <p:spPr>
            <a:xfrm>
              <a:off x="4004288" y="3144424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45" name="-"/>
            <p:cNvSpPr txBox="1"/>
            <p:nvPr/>
          </p:nvSpPr>
          <p:spPr>
            <a:xfrm>
              <a:off x="4133856" y="315482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-</a:t>
              </a:r>
            </a:p>
          </p:txBody>
        </p:sp>
        <p:sp>
          <p:nvSpPr>
            <p:cNvPr id="246" name="1"/>
            <p:cNvSpPr txBox="1"/>
            <p:nvPr/>
          </p:nvSpPr>
          <p:spPr>
            <a:xfrm>
              <a:off x="4220235" y="3154821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47" name="Σ"/>
            <p:cNvSpPr txBox="1"/>
            <p:nvPr/>
          </p:nvSpPr>
          <p:spPr>
            <a:xfrm>
              <a:off x="3354388" y="2972127"/>
              <a:ext cx="14798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800">
                  <a:solidFill>
                    <a:srgbClr val="CC0000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248" name="i"/>
            <p:cNvSpPr txBox="1"/>
            <p:nvPr/>
          </p:nvSpPr>
          <p:spPr>
            <a:xfrm>
              <a:off x="3354388" y="3289986"/>
              <a:ext cx="127001" cy="184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i</a:t>
              </a:r>
            </a:p>
          </p:txBody>
        </p:sp>
        <p:sp>
          <p:nvSpPr>
            <p:cNvPr id="249" name="="/>
            <p:cNvSpPr txBox="1"/>
            <p:nvPr/>
          </p:nvSpPr>
          <p:spPr>
            <a:xfrm>
              <a:off x="3420200" y="32691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50" name="1"/>
            <p:cNvSpPr txBox="1"/>
            <p:nvPr/>
          </p:nvSpPr>
          <p:spPr>
            <a:xfrm>
              <a:off x="3529203" y="32691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51" name="n"/>
            <p:cNvSpPr txBox="1"/>
            <p:nvPr/>
          </p:nvSpPr>
          <p:spPr>
            <a:xfrm>
              <a:off x="3440767" y="2884493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n</a:t>
              </a:r>
            </a:p>
          </p:txBody>
        </p:sp>
        <p:sp>
          <p:nvSpPr>
            <p:cNvPr id="252" name="="/>
            <p:cNvSpPr txBox="1"/>
            <p:nvPr/>
          </p:nvSpPr>
          <p:spPr>
            <a:xfrm>
              <a:off x="1451991" y="4026705"/>
              <a:ext cx="127299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=</a:t>
              </a:r>
            </a:p>
          </p:txBody>
        </p:sp>
        <p:sp>
          <p:nvSpPr>
            <p:cNvPr id="253" name="Line"/>
            <p:cNvSpPr/>
            <p:nvPr/>
          </p:nvSpPr>
          <p:spPr>
            <a:xfrm>
              <a:off x="1667939" y="4158898"/>
              <a:ext cx="754789" cy="1487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4" name="C"/>
            <p:cNvSpPr txBox="1"/>
            <p:nvPr/>
          </p:nvSpPr>
          <p:spPr>
            <a:xfrm>
              <a:off x="1667939" y="3893026"/>
              <a:ext cx="14823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C</a:t>
              </a:r>
            </a:p>
          </p:txBody>
        </p:sp>
        <p:sp>
          <p:nvSpPr>
            <p:cNvPr id="255" name="O"/>
            <p:cNvSpPr txBox="1"/>
            <p:nvPr/>
          </p:nvSpPr>
          <p:spPr>
            <a:xfrm>
              <a:off x="1840697" y="3893026"/>
              <a:ext cx="159445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O</a:t>
              </a:r>
            </a:p>
          </p:txBody>
        </p:sp>
        <p:sp>
          <p:nvSpPr>
            <p:cNvPr id="256" name="V"/>
            <p:cNvSpPr txBox="1"/>
            <p:nvPr/>
          </p:nvSpPr>
          <p:spPr>
            <a:xfrm>
              <a:off x="2013455" y="3893026"/>
              <a:ext cx="136824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V</a:t>
              </a:r>
            </a:p>
          </p:txBody>
        </p:sp>
        <p:sp>
          <p:nvSpPr>
            <p:cNvPr id="257" name="x"/>
            <p:cNvSpPr txBox="1"/>
            <p:nvPr/>
          </p:nvSpPr>
          <p:spPr>
            <a:xfrm>
              <a:off x="2186213" y="3991057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258" name="y"/>
            <p:cNvSpPr txBox="1"/>
            <p:nvPr/>
          </p:nvSpPr>
          <p:spPr>
            <a:xfrm>
              <a:off x="2295215" y="3991057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  <p:sp>
          <p:nvSpPr>
            <p:cNvPr id="259" name="S"/>
            <p:cNvSpPr txBox="1"/>
            <p:nvPr/>
          </p:nvSpPr>
          <p:spPr>
            <a:xfrm>
              <a:off x="1776941" y="4142560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260" name="x"/>
            <p:cNvSpPr txBox="1"/>
            <p:nvPr/>
          </p:nvSpPr>
          <p:spPr>
            <a:xfrm>
              <a:off x="1927076" y="42405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261" name="S"/>
            <p:cNvSpPr txBox="1"/>
            <p:nvPr/>
          </p:nvSpPr>
          <p:spPr>
            <a:xfrm>
              <a:off x="2036078" y="4142560"/>
              <a:ext cx="127001" cy="2199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6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S</a:t>
              </a:r>
            </a:p>
          </p:txBody>
        </p:sp>
        <p:sp>
          <p:nvSpPr>
            <p:cNvPr id="262" name="y"/>
            <p:cNvSpPr txBox="1"/>
            <p:nvPr/>
          </p:nvSpPr>
          <p:spPr>
            <a:xfrm>
              <a:off x="2186213" y="4240591"/>
              <a:ext cx="12700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1200" i="1">
                  <a:solidFill>
                    <a:srgbClr val="CC0000"/>
                  </a:solidFill>
                  <a:latin typeface="+mj-lt"/>
                  <a:ea typeface="+mj-ea"/>
                  <a:cs typeface="+mj-cs"/>
                  <a:sym typeface="Times New Roman"/>
                </a:defRPr>
              </a:lvl1pPr>
            </a:lstStyle>
            <a:p>
              <a:r>
                <a:t>y</a:t>
              </a:r>
            </a:p>
          </p:txBody>
        </p:sp>
      </p:grpSp>
      <p:sp>
        <p:nvSpPr>
          <p:cNvPr id="264" name="Rectangle"/>
          <p:cNvSpPr/>
          <p:nvPr/>
        </p:nvSpPr>
        <p:spPr>
          <a:xfrm>
            <a:off x="990600" y="3352800"/>
            <a:ext cx="6781800" cy="2971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5" name="= sum"/>
          <p:cNvSpPr txBox="1"/>
          <p:nvPr/>
        </p:nvSpPr>
        <p:spPr>
          <a:xfrm>
            <a:off x="1981200" y="3429000"/>
            <a:ext cx="844613" cy="579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buSzPct val="100000"/>
              <a:buFont typeface="Symbol"/>
              <a:buChar char="S"/>
              <a:defRPr sz="1800">
                <a:solidFill>
                  <a:srgbClr val="CC0000"/>
                </a:solidFill>
                <a:latin typeface="Symbol"/>
                <a:ea typeface="Symbol"/>
                <a:cs typeface="Symbol"/>
                <a:sym typeface="Symbol"/>
              </a:defRPr>
            </a:pPr>
            <a:r>
              <a:t>= </a:t>
            </a:r>
            <a:r>
              <a:rPr>
                <a:latin typeface="Verdana"/>
                <a:ea typeface="Verdana"/>
                <a:cs typeface="Verdana"/>
                <a:sym typeface="Verdana"/>
              </a:rPr>
              <a:t>sum</a:t>
            </a:r>
          </a:p>
        </p:txBody>
      </p:sp>
      <p:sp>
        <p:nvSpPr>
          <p:cNvPr id="266" name="X = average of all x’s…"/>
          <p:cNvSpPr txBox="1"/>
          <p:nvPr/>
        </p:nvSpPr>
        <p:spPr>
          <a:xfrm>
            <a:off x="1981200" y="3962400"/>
            <a:ext cx="2275086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 sz="1600" i="1">
                <a:solidFill>
                  <a:srgbClr val="CC0000"/>
                </a:solidFill>
              </a:defRPr>
            </a:pPr>
            <a:r>
              <a:t>X = average of all x’s</a:t>
            </a:r>
          </a:p>
          <a:p>
            <a:pPr>
              <a:defRPr sz="1600" i="1">
                <a:solidFill>
                  <a:srgbClr val="CC0000"/>
                </a:solidFill>
              </a:defRPr>
            </a:pPr>
            <a:endParaRPr/>
          </a:p>
          <a:p>
            <a:pPr>
              <a:defRPr sz="1600" i="1">
                <a:solidFill>
                  <a:srgbClr val="CC0000"/>
                </a:solidFill>
              </a:defRPr>
            </a:pPr>
            <a:r>
              <a:t>Y = average of all y’s</a:t>
            </a:r>
          </a:p>
        </p:txBody>
      </p:sp>
      <p:sp>
        <p:nvSpPr>
          <p:cNvPr id="267" name="Line"/>
          <p:cNvSpPr/>
          <p:nvPr/>
        </p:nvSpPr>
        <p:spPr>
          <a:xfrm>
            <a:off x="1981200" y="3962400"/>
            <a:ext cx="152400" cy="0"/>
          </a:xfrm>
          <a:prstGeom prst="line">
            <a:avLst/>
          </a:prstGeom>
          <a:ln>
            <a:solidFill>
              <a:srgbClr val="FE952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8" name="Line"/>
          <p:cNvSpPr/>
          <p:nvPr/>
        </p:nvSpPr>
        <p:spPr>
          <a:xfrm>
            <a:off x="1981200" y="4419600"/>
            <a:ext cx="152400" cy="0"/>
          </a:xfrm>
          <a:prstGeom prst="line">
            <a:avLst/>
          </a:prstGeom>
          <a:ln>
            <a:solidFill>
              <a:srgbClr val="FE952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9" name="Don’t worry, we can do this in SPSS…"/>
          <p:cNvSpPr txBox="1"/>
          <p:nvPr/>
        </p:nvSpPr>
        <p:spPr>
          <a:xfrm>
            <a:off x="801687" y="5141912"/>
            <a:ext cx="758031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1800">
                <a:solidFill>
                  <a:srgbClr val="994D00"/>
                </a:solidFill>
              </a:defRPr>
            </a:lvl1pPr>
          </a:lstStyle>
          <a:p>
            <a:r>
              <a:t>Don’t worry, we can do this in SPSS…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 advAuto="0"/>
      <p:bldP spid="87" grpId="0" animBg="1" advAuto="0"/>
      <p:bldP spid="263" grpId="0" animBg="1" advAuto="0"/>
      <p:bldP spid="269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72" name="Product Moment Correlation"/>
          <p:cNvSpPr txBox="1">
            <a:spLocks noGrp="1"/>
          </p:cNvSpPr>
          <p:nvPr>
            <p:ph type="title" idx="4294967295"/>
          </p:nvPr>
        </p:nvSpPr>
        <p:spPr>
          <a:xfrm>
            <a:off x="609600" y="304800"/>
            <a:ext cx="7793038" cy="7334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Product Moment Correlation</a:t>
            </a:r>
          </a:p>
        </p:txBody>
      </p:sp>
      <p:sp>
        <p:nvSpPr>
          <p:cNvPr id="273" name="r varies between -1.0 and +1.0.…"/>
          <p:cNvSpPr txBox="1">
            <a:spLocks noGrp="1"/>
          </p:cNvSpPr>
          <p:nvPr>
            <p:ph type="body" sz="half" idx="4294967295"/>
          </p:nvPr>
        </p:nvSpPr>
        <p:spPr>
          <a:xfrm>
            <a:off x="817562" y="1179512"/>
            <a:ext cx="7199313" cy="20208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04" indent="-260604" defTabSz="694944">
              <a:spcBef>
                <a:spcPts val="2100"/>
              </a:spcBef>
              <a:buClr>
                <a:srgbClr val="CC0000"/>
              </a:buClr>
              <a:defRPr sz="1824" b="1" i="1">
                <a:solidFill>
                  <a:srgbClr val="994D00"/>
                </a:solidFill>
              </a:defRPr>
            </a:pPr>
            <a:r>
              <a:t>r</a:t>
            </a:r>
            <a:r>
              <a:rPr b="0"/>
              <a:t> </a:t>
            </a:r>
            <a:r>
              <a:rPr b="0" i="0"/>
              <a:t>varies between -1.0 and +1.0.  </a:t>
            </a:r>
          </a:p>
          <a:p>
            <a:pPr marL="260604" indent="-260604" defTabSz="694944">
              <a:spcBef>
                <a:spcPts val="2100"/>
              </a:spcBef>
              <a:buClr>
                <a:srgbClr val="CC0000"/>
              </a:buClr>
              <a:defRPr sz="1824">
                <a:solidFill>
                  <a:srgbClr val="994D00"/>
                </a:solidFill>
              </a:defRPr>
            </a:pPr>
            <a:r>
              <a:t>The </a:t>
            </a:r>
            <a:r>
              <a:rPr b="1"/>
              <a:t>correlation coefficient </a:t>
            </a:r>
            <a:r>
              <a:t>between two variables will be the same regardless of their underlying units of measurement. </a:t>
            </a:r>
          </a:p>
          <a:p>
            <a:pPr marL="564641" lvl="1" indent="-217170" defTabSz="694944">
              <a:spcBef>
                <a:spcPts val="1800"/>
              </a:spcBef>
              <a:buClr>
                <a:srgbClr val="CC0000"/>
              </a:buClr>
              <a:defRPr sz="1520">
                <a:solidFill>
                  <a:srgbClr val="994D00"/>
                </a:solidFill>
              </a:defRPr>
            </a:pPr>
            <a:r>
              <a:t>For example, comparing a 5 point scale to a 7 point scale is okay.</a:t>
            </a:r>
          </a:p>
        </p:txBody>
      </p:sp>
      <p:pic>
        <p:nvPicPr>
          <p:cNvPr id="274" name="http://thumbs.dreamstime.com/t/causation-correlation-difference-explained-37881989.jpg" descr="http://thumbs.dreamstime.com/t/causation-correlation-difference-explained-3788198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8200" y="3733800"/>
            <a:ext cx="3276600" cy="24606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 animBg="1" advAuto="0"/>
      <p:bldP spid="273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772" y="6289992"/>
            <a:ext cx="201029" cy="2819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77" name="Explaining Attitude Toward the City of Residence"/>
          <p:cNvSpPr txBox="1">
            <a:spLocks noGrp="1"/>
          </p:cNvSpPr>
          <p:nvPr>
            <p:ph type="title" idx="4294967295"/>
          </p:nvPr>
        </p:nvSpPr>
        <p:spPr>
          <a:xfrm>
            <a:off x="304800" y="0"/>
            <a:ext cx="74676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Explaining Attitude Toward the City of Residence</a:t>
            </a:r>
          </a:p>
        </p:txBody>
      </p:sp>
      <p:grpSp>
        <p:nvGrpSpPr>
          <p:cNvPr id="282" name="Group"/>
          <p:cNvGrpSpPr/>
          <p:nvPr/>
        </p:nvGrpSpPr>
        <p:grpSpPr>
          <a:xfrm>
            <a:off x="852487" y="152400"/>
            <a:ext cx="8077201" cy="7086600"/>
            <a:chOff x="0" y="0"/>
            <a:chExt cx="8077199" cy="7086599"/>
          </a:xfrm>
        </p:grpSpPr>
        <p:sp>
          <p:nvSpPr>
            <p:cNvPr id="278" name="Rectangle"/>
            <p:cNvSpPr/>
            <p:nvPr/>
          </p:nvSpPr>
          <p:spPr>
            <a:xfrm>
              <a:off x="0" y="1207489"/>
              <a:ext cx="7030156" cy="4900986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pic>
          <p:nvPicPr>
            <p:cNvPr id="279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6664" y="1016599"/>
              <a:ext cx="6123341" cy="6070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0" name="Line"/>
            <p:cNvSpPr/>
            <p:nvPr/>
          </p:nvSpPr>
          <p:spPr>
            <a:xfrm>
              <a:off x="299155" y="1942932"/>
              <a:ext cx="643184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81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07477" y="0"/>
              <a:ext cx="1869723" cy="11216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3" name="Rectangle"/>
          <p:cNvSpPr/>
          <p:nvPr/>
        </p:nvSpPr>
        <p:spPr>
          <a:xfrm>
            <a:off x="2819400" y="1371600"/>
            <a:ext cx="1524000" cy="4876800"/>
          </a:xfrm>
          <a:prstGeom prst="rect">
            <a:avLst/>
          </a:prstGeom>
          <a:solidFill>
            <a:srgbClr val="FFFF00">
              <a:alpha val="25097"/>
            </a:srgbClr>
          </a:solidFill>
          <a:ln w="25400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4" name="Rectangle"/>
          <p:cNvSpPr/>
          <p:nvPr/>
        </p:nvSpPr>
        <p:spPr>
          <a:xfrm>
            <a:off x="4343400" y="1371600"/>
            <a:ext cx="1524000" cy="4876800"/>
          </a:xfrm>
          <a:prstGeom prst="rect">
            <a:avLst/>
          </a:prstGeom>
          <a:solidFill>
            <a:srgbClr val="FFFF00">
              <a:alpha val="25097"/>
            </a:srgbClr>
          </a:solidFill>
          <a:ln w="25400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 advAuto="0"/>
      <p:bldP spid="282" grpId="0" animBg="1" advAuto="0"/>
    </p:bldLst>
  </p:timing>
</p:sld>
</file>

<file path=ppt/theme/theme1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513C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513C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01103891</vt:lpstr>
      <vt:lpstr>Chapter Fourteen</vt:lpstr>
      <vt:lpstr>1) Chapter Outline</vt:lpstr>
      <vt:lpstr>If variances are similar, t-tests are appropriate</vt:lpstr>
      <vt:lpstr>If variances are not similar, t-tests could be misleading</vt:lpstr>
      <vt:lpstr>2) Correlation Coefficient</vt:lpstr>
      <vt:lpstr>Linear relationships</vt:lpstr>
      <vt:lpstr>Product Moment Correlation</vt:lpstr>
      <vt:lpstr>Product Moment Correlation</vt:lpstr>
      <vt:lpstr>Explaining Attitude Toward the City of Residence</vt:lpstr>
      <vt:lpstr>Interpretation of the Correlation Coefficient </vt:lpstr>
      <vt:lpstr>Positive and Negative Correlation</vt:lpstr>
      <vt:lpstr>Interpretation of the Correlation Coefficient </vt:lpstr>
      <vt:lpstr>SPSS Windows: Correlations</vt:lpstr>
      <vt:lpstr>SPSS Example: Correlation</vt:lpstr>
      <vt:lpstr>3) Regression Analysis</vt:lpstr>
      <vt:lpstr>Conducting Bivariate Regression Analysis The Bivariate Regression Model</vt:lpstr>
      <vt:lpstr>Plot of Attitude with Duration</vt:lpstr>
      <vt:lpstr>Plot of Attitude with Duration</vt:lpstr>
      <vt:lpstr>SPSS Windows: Bivariate Regression</vt:lpstr>
      <vt:lpstr>SPSS Example: Bivariate Regression</vt:lpstr>
      <vt:lpstr>Multiple Regression</vt:lpstr>
      <vt:lpstr>SPSS Windows: Multiple Regression</vt:lpstr>
      <vt:lpstr>SPSS Example: Multiple Regression</vt:lpstr>
      <vt:lpstr>SPSS Example: Correlation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Seventeen</dc:title>
  <cp:revision>2</cp:revision>
  <dcterms:modified xsi:type="dcterms:W3CDTF">2017-12-18T15:17:11Z</dcterms:modified>
</cp:coreProperties>
</file>