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1pPr>
    <a:lvl2pPr marL="0" marR="0" indent="45720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2pPr>
    <a:lvl3pPr marL="0" marR="0" indent="91440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3pPr>
    <a:lvl4pPr marL="0" marR="0" indent="137160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4pPr>
    <a:lvl5pPr marL="0" marR="0" indent="182880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5pPr>
    <a:lvl6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6pPr>
    <a:lvl7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7pPr>
    <a:lvl8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8pPr>
    <a:lvl9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DCC"/>
          </a:solidFill>
        </a:fill>
      </a:tcStyle>
    </a:wholeTbl>
    <a:band2H>
      <a:tcTxStyle/>
      <a:tcStyle>
        <a:tcBdr/>
        <a:fill>
          <a:solidFill>
            <a:srgbClr val="FFEFE7"/>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Verdana"/>
          <a:ea typeface="Verdana"/>
          <a:cs typeface="Verdan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Verdana"/>
          <a:ea typeface="Verdana"/>
          <a:cs typeface="Verdan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Verdana"/>
          <a:ea typeface="Verdana"/>
          <a:cs typeface="Verdana"/>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Verdana"/>
          <a:ea typeface="Verdana"/>
          <a:cs typeface="Verdana"/>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 name="Shape 104"/>
          <p:cNvSpPr>
            <a:spLocks noGrp="1" noRot="1" noChangeAspect="1"/>
          </p:cNvSpPr>
          <p:nvPr>
            <p:ph type="sldImg"/>
          </p:nvPr>
        </p:nvSpPr>
        <p:spPr>
          <a:xfrm>
            <a:off x="1143000" y="685800"/>
            <a:ext cx="4572000" cy="3429000"/>
          </a:xfrm>
          <a:prstGeom prst="rect">
            <a:avLst/>
          </a:prstGeom>
        </p:spPr>
        <p:txBody>
          <a:bodyPr/>
          <a:lstStyle/>
          <a:p>
            <a:endParaRPr/>
          </a:p>
        </p:txBody>
      </p:sp>
      <p:sp>
        <p:nvSpPr>
          <p:cNvPr id="105" name="Shape 10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Helvetica"/>
      </a:defRPr>
    </a:lvl1pPr>
    <a:lvl2pPr indent="228600" latinLnBrk="0">
      <a:spcBef>
        <a:spcPts val="400"/>
      </a:spcBef>
      <a:defRPr sz="1200">
        <a:latin typeface="+mn-lt"/>
        <a:ea typeface="+mn-ea"/>
        <a:cs typeface="+mn-cs"/>
        <a:sym typeface="Helvetica"/>
      </a:defRPr>
    </a:lvl2pPr>
    <a:lvl3pPr indent="457200" latinLnBrk="0">
      <a:spcBef>
        <a:spcPts val="400"/>
      </a:spcBef>
      <a:defRPr sz="1200">
        <a:latin typeface="+mn-lt"/>
        <a:ea typeface="+mn-ea"/>
        <a:cs typeface="+mn-cs"/>
        <a:sym typeface="Helvetica"/>
      </a:defRPr>
    </a:lvl3pPr>
    <a:lvl4pPr indent="685800" latinLnBrk="0">
      <a:spcBef>
        <a:spcPts val="400"/>
      </a:spcBef>
      <a:defRPr sz="1200">
        <a:latin typeface="+mn-lt"/>
        <a:ea typeface="+mn-ea"/>
        <a:cs typeface="+mn-cs"/>
        <a:sym typeface="Helvetica"/>
      </a:defRPr>
    </a:lvl4pPr>
    <a:lvl5pPr indent="914400" latinLnBrk="0">
      <a:spcBef>
        <a:spcPts val="400"/>
      </a:spcBef>
      <a:defRPr sz="1200">
        <a:latin typeface="+mn-lt"/>
        <a:ea typeface="+mn-ea"/>
        <a:cs typeface="+mn-cs"/>
        <a:sym typeface="Helvetica"/>
      </a:defRPr>
    </a:lvl5pPr>
    <a:lvl6pPr indent="1143000" latinLnBrk="0">
      <a:spcBef>
        <a:spcPts val="400"/>
      </a:spcBef>
      <a:defRPr sz="1200">
        <a:latin typeface="+mn-lt"/>
        <a:ea typeface="+mn-ea"/>
        <a:cs typeface="+mn-cs"/>
        <a:sym typeface="Helvetica"/>
      </a:defRPr>
    </a:lvl6pPr>
    <a:lvl7pPr indent="1371600" latinLnBrk="0">
      <a:spcBef>
        <a:spcPts val="400"/>
      </a:spcBef>
      <a:defRPr sz="1200">
        <a:latin typeface="+mn-lt"/>
        <a:ea typeface="+mn-ea"/>
        <a:cs typeface="+mn-cs"/>
        <a:sym typeface="Helvetica"/>
      </a:defRPr>
    </a:lvl7pPr>
    <a:lvl8pPr indent="1600200" latinLnBrk="0">
      <a:spcBef>
        <a:spcPts val="400"/>
      </a:spcBef>
      <a:defRPr sz="1200">
        <a:latin typeface="+mn-lt"/>
        <a:ea typeface="+mn-ea"/>
        <a:cs typeface="+mn-cs"/>
        <a:sym typeface="Helvetica"/>
      </a:defRPr>
    </a:lvl8pPr>
    <a:lvl9pPr indent="1828800" latinLnBrk="0">
      <a:spcBef>
        <a:spcPts val="400"/>
      </a:spcBef>
      <a:defRPr sz="1200">
        <a:latin typeface="+mn-lt"/>
        <a:ea typeface="+mn-ea"/>
        <a:cs typeface="+mn-cs"/>
        <a:sym typeface="Helvetica"/>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8" name="Line"/>
          <p:cNvSpPr/>
          <p:nvPr/>
        </p:nvSpPr>
        <p:spPr>
          <a:xfrm>
            <a:off x="381000" y="836611"/>
            <a:ext cx="8382000" cy="1590"/>
          </a:xfrm>
          <a:prstGeom prst="line">
            <a:avLst/>
          </a:prstGeom>
          <a:ln w="25400">
            <a:solidFill>
              <a:schemeClr val="accent1"/>
            </a:solidFill>
          </a:ln>
          <a:effectLst>
            <a:outerShdw blurRad="38100" dist="20000" dir="5400000" rotWithShape="0">
              <a:srgbClr val="000000">
                <a:alpha val="37998"/>
              </a:srgbClr>
            </a:outerShdw>
          </a:effectLst>
        </p:spPr>
        <p:txBody>
          <a:bodyPr lIns="45719" rIns="45719"/>
          <a:lstStyle/>
          <a:p>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p:cNvSpPr/>
          <p:nvPr/>
        </p:nvSpPr>
        <p:spPr>
          <a:xfrm>
            <a:off x="-1" y="6629400"/>
            <a:ext cx="9144002" cy="228600"/>
          </a:xfrm>
          <a:prstGeom prst="rect">
            <a:avLst/>
          </a:prstGeom>
          <a:solidFill>
            <a:schemeClr val="accent2"/>
          </a:solidFill>
          <a:ln w="12700">
            <a:miter lim="400000"/>
          </a:ln>
        </p:spPr>
        <p:txBody>
          <a:bodyPr lIns="45719" rIns="45719" anchor="ctr"/>
          <a:lstStyle/>
          <a:p>
            <a:pPr algn="ctr">
              <a:defRPr sz="1800"/>
            </a:pPr>
            <a:endParaRPr/>
          </a:p>
        </p:txBody>
      </p:sp>
      <p:sp>
        <p:nvSpPr>
          <p:cNvPr id="3" name="Slide Number"/>
          <p:cNvSpPr txBox="1">
            <a:spLocks noGrp="1"/>
          </p:cNvSpPr>
          <p:nvPr>
            <p:ph type="sldNum" sz="quarter" idx="2"/>
          </p:nvPr>
        </p:nvSpPr>
        <p:spPr>
          <a:xfrm>
            <a:off x="6553200" y="6232842"/>
            <a:ext cx="386666" cy="396241"/>
          </a:xfrm>
          <a:prstGeom prst="rect">
            <a:avLst/>
          </a:prstGeom>
          <a:ln w="12700">
            <a:miter lim="400000"/>
          </a:ln>
        </p:spPr>
        <p:txBody>
          <a:bodyPr wrap="none" lIns="45719" rIns="45719" anchor="ctr">
            <a:spAutoFit/>
          </a:bodyPr>
          <a:lstStyle>
            <a:lvl1pPr>
              <a:defRPr>
                <a:latin typeface="+mn-lt"/>
                <a:ea typeface="+mn-ea"/>
                <a:cs typeface="+mn-cs"/>
                <a:sym typeface="Helvetica"/>
              </a:defRPr>
            </a:lvl1pPr>
          </a:lstStyle>
          <a:p>
            <a:fld id="{86CB4B4D-7CA3-9044-876B-883B54F8677D}" type="slidenum">
              <a:t>‹#›</a:t>
            </a:fld>
            <a:endParaRPr/>
          </a:p>
        </p:txBody>
      </p:sp>
      <p:sp>
        <p:nvSpPr>
          <p:cNvPr id="4" name="Copyright © 2010 Pearson Education, Inc."/>
          <p:cNvSpPr txBox="1"/>
          <p:nvPr/>
        </p:nvSpPr>
        <p:spPr>
          <a:xfrm>
            <a:off x="0" y="6324600"/>
            <a:ext cx="7997825"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200">
                <a:latin typeface="Arial"/>
                <a:ea typeface="Arial"/>
                <a:cs typeface="Arial"/>
                <a:sym typeface="Arial"/>
              </a:defRPr>
            </a:lvl1pPr>
          </a:lstStyle>
          <a:p>
            <a:r>
              <a:t>Copyright © 2010 Pearson Education, Inc.</a:t>
            </a:r>
          </a:p>
        </p:txBody>
      </p:sp>
      <p:sp>
        <p:nvSpPr>
          <p:cNvPr id="5" name="Title 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Title Text</a:t>
            </a:r>
          </a:p>
        </p:txBody>
      </p:sp>
      <p:sp>
        <p:nvSpPr>
          <p:cNvPr id="6"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1pPr>
      <a:lvl2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2pPr>
      <a:lvl3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3pPr>
      <a:lvl4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4pPr>
      <a:lvl5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5pPr>
      <a:lvl6pPr marL="0" marR="0" indent="45720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6pPr>
      <a:lvl7pPr marL="0" marR="0" indent="91440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7pPr>
      <a:lvl8pPr marL="0" marR="0" indent="137160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8pPr>
      <a:lvl9pPr marL="0" marR="0" indent="182880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9pPr>
    </p:titleStyle>
    <p:bodyStyle>
      <a:lvl1pPr marL="342900" marR="0" indent="-3429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1pPr>
      <a:lvl2pPr marL="800100" marR="0" indent="-3429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2pPr>
      <a:lvl3pPr marL="1143000" marR="0" indent="-2286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3pPr>
      <a:lvl4pPr marL="1714500" marR="0" indent="-3429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4pPr>
      <a:lvl5pPr marL="2133600" marR="0" indent="-3048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5pPr>
      <a:lvl6pPr marL="2590800" marR="0" indent="-3048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6pPr>
      <a:lvl7pPr marL="3048000" marR="0" indent="-3048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7pPr>
      <a:lvl8pPr marL="3505200" marR="0" indent="-3048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8pPr>
      <a:lvl9pPr marL="3962400" marR="0" indent="-3048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9pPr>
    </p:bodyStyle>
    <p:otherStyle>
      <a:lvl1pPr marL="0" marR="0" indent="0" algn="l"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1pPr>
      <a:lvl2pPr marL="0" marR="0" indent="457200" algn="l"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2pPr>
      <a:lvl3pPr marL="0" marR="0" indent="914400" algn="l"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3pPr>
      <a:lvl4pPr marL="0" marR="0" indent="1371600" algn="l"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4pPr>
      <a:lvl5pPr marL="0" marR="0" indent="1828800" algn="l"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a:t>
            </a:fld>
            <a:endParaRPr/>
          </a:p>
        </p:txBody>
      </p:sp>
      <p:sp>
        <p:nvSpPr>
          <p:cNvPr id="108" name="Chapter Two"/>
          <p:cNvSpPr txBox="1">
            <a:spLocks noGrp="1"/>
          </p:cNvSpPr>
          <p:nvPr>
            <p:ph type="title" idx="4294967295"/>
          </p:nvPr>
        </p:nvSpPr>
        <p:spPr>
          <a:xfrm>
            <a:off x="381000" y="228600"/>
            <a:ext cx="5029200" cy="533400"/>
          </a:xfrm>
          <a:prstGeom prst="rect">
            <a:avLst/>
          </a:prstGeom>
        </p:spPr>
        <p:txBody>
          <a:bodyPr anchor="t">
            <a:normAutofit/>
          </a:bodyPr>
          <a:lstStyle>
            <a:lvl1pPr>
              <a:defRPr b="1">
                <a:solidFill>
                  <a:srgbClr val="E57300"/>
                </a:solidFill>
              </a:defRPr>
            </a:lvl1pPr>
          </a:lstStyle>
          <a:p>
            <a:r>
              <a:t>Chapter Two</a:t>
            </a:r>
          </a:p>
        </p:txBody>
      </p:sp>
      <p:sp>
        <p:nvSpPr>
          <p:cNvPr id="109" name="Defining the Marketing Research Problem and    Developing an Approach"/>
          <p:cNvSpPr txBox="1">
            <a:spLocks noGrp="1"/>
          </p:cNvSpPr>
          <p:nvPr>
            <p:ph type="body" sz="quarter" idx="4294967295"/>
          </p:nvPr>
        </p:nvSpPr>
        <p:spPr>
          <a:xfrm>
            <a:off x="0" y="1905000"/>
            <a:ext cx="5181600" cy="2362200"/>
          </a:xfrm>
          <a:prstGeom prst="rect">
            <a:avLst/>
          </a:prstGeom>
        </p:spPr>
        <p:txBody>
          <a:bodyPr>
            <a:normAutofit/>
          </a:bodyPr>
          <a:lstStyle>
            <a:lvl1pPr marL="0" indent="0" algn="ctr">
              <a:spcBef>
                <a:spcPts val="600"/>
              </a:spcBef>
              <a:buSzTx/>
              <a:buNone/>
              <a:defRPr sz="2800">
                <a:solidFill>
                  <a:srgbClr val="994D00"/>
                </a:solidFill>
              </a:defRPr>
            </a:lvl1pPr>
          </a:lstStyle>
          <a:p>
            <a:r>
              <a:t>Defining the Marketing Research Problem and    Developing an Approach</a:t>
            </a:r>
          </a:p>
        </p:txBody>
      </p:sp>
      <p:sp>
        <p:nvSpPr>
          <p:cNvPr id="110" name="Line"/>
          <p:cNvSpPr/>
          <p:nvPr/>
        </p:nvSpPr>
        <p:spPr>
          <a:xfrm>
            <a:off x="228600" y="838200"/>
            <a:ext cx="8610601" cy="1588"/>
          </a:xfrm>
          <a:prstGeom prst="line">
            <a:avLst/>
          </a:prstGeom>
          <a:ln w="25400">
            <a:solidFill>
              <a:schemeClr val="accent1"/>
            </a:solidFill>
          </a:ln>
          <a:effectLst>
            <a:outerShdw blurRad="38100" dist="20000" dir="5400000" rotWithShape="0">
              <a:srgbClr val="000000">
                <a:alpha val="37998"/>
              </a:srgbClr>
            </a:outerShdw>
          </a:effectLst>
        </p:spPr>
        <p:txBody>
          <a:bodyPr lIns="45719" rIns="45719"/>
          <a:lstStyle/>
          <a:p>
            <a:endParaRPr/>
          </a:p>
        </p:txBody>
      </p:sp>
      <p:pic>
        <p:nvPicPr>
          <p:cNvPr id="111" name="image.png" descr="image.png"/>
          <p:cNvPicPr>
            <a:picLocks noChangeAspect="1"/>
          </p:cNvPicPr>
          <p:nvPr/>
        </p:nvPicPr>
        <p:blipFill>
          <a:blip r:embed="rId2">
            <a:extLst/>
          </a:blip>
          <a:stretch>
            <a:fillRect/>
          </a:stretch>
        </p:blipFill>
        <p:spPr>
          <a:xfrm>
            <a:off x="5029200" y="1066800"/>
            <a:ext cx="3841750" cy="5080000"/>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08"/>
                                        </p:tgtEl>
                                        <p:attrNameLst>
                                          <p:attrName>style.visibility</p:attrName>
                                        </p:attrNameLst>
                                      </p:cBhvr>
                                      <p:to>
                                        <p:strVal val="visible"/>
                                      </p:to>
                                    </p:set>
                                    <p:anim calcmode="lin" valueType="num">
                                      <p:cBhvr>
                                        <p:cTn id="7" dur="500" fill="hold"/>
                                        <p:tgtEl>
                                          <p:spTgt spid="108"/>
                                        </p:tgtEl>
                                        <p:attrNameLst>
                                          <p:attrName>ppt_x</p:attrName>
                                        </p:attrNameLst>
                                      </p:cBhvr>
                                      <p:tavLst>
                                        <p:tav tm="0">
                                          <p:val>
                                            <p:strVal val="0-#ppt_w/2"/>
                                          </p:val>
                                        </p:tav>
                                        <p:tav tm="100000">
                                          <p:val>
                                            <p:strVal val="#ppt_x"/>
                                          </p:val>
                                        </p:tav>
                                      </p:tavLst>
                                    </p:anim>
                                    <p:anim calcmode="lin" valueType="num">
                                      <p:cBhvr>
                                        <p:cTn id="8" dur="500" fill="hold"/>
                                        <p:tgtEl>
                                          <p:spTgt spid="10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09"/>
                                        </p:tgtEl>
                                        <p:attrNameLst>
                                          <p:attrName>style.visibility</p:attrName>
                                        </p:attrNameLst>
                                      </p:cBhvr>
                                      <p:to>
                                        <p:strVal val="visible"/>
                                      </p:to>
                                    </p:set>
                                    <p:anim calcmode="lin" valueType="num">
                                      <p:cBhvr>
                                        <p:cTn id="12" dur="500" fill="hold"/>
                                        <p:tgtEl>
                                          <p:spTgt spid="109"/>
                                        </p:tgtEl>
                                        <p:attrNameLst>
                                          <p:attrName>ppt_x</p:attrName>
                                        </p:attrNameLst>
                                      </p:cBhvr>
                                      <p:tavLst>
                                        <p:tav tm="0">
                                          <p:val>
                                            <p:strVal val="0-#ppt_w/2"/>
                                          </p:val>
                                        </p:tav>
                                        <p:tav tm="100000">
                                          <p:val>
                                            <p:strVal val="#ppt_x"/>
                                          </p:val>
                                        </p:tav>
                                      </p:tavLst>
                                    </p:anim>
                                    <p:anim calcmode="lin" valueType="num">
                                      <p:cBhvr>
                                        <p:cTn id="13" dur="500" fill="hold"/>
                                        <p:tgtEl>
                                          <p:spTgt spid="1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advAuto="0"/>
      <p:bldP spid="109"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10</a:t>
            </a:fld>
            <a:endParaRPr/>
          </a:p>
        </p:txBody>
      </p:sp>
      <p:sp>
        <p:nvSpPr>
          <p:cNvPr id="270" name="2) Pre-step 1: Tasks Involved, continued"/>
          <p:cNvSpPr txBox="1">
            <a:spLocks noGrp="1"/>
          </p:cNvSpPr>
          <p:nvPr>
            <p:ph type="title" idx="4294967295"/>
          </p:nvPr>
        </p:nvSpPr>
        <p:spPr>
          <a:xfrm>
            <a:off x="381000" y="228600"/>
            <a:ext cx="8153400" cy="563563"/>
          </a:xfrm>
          <a:prstGeom prst="rect">
            <a:avLst/>
          </a:prstGeom>
        </p:spPr>
        <p:txBody>
          <a:bodyPr anchor="t">
            <a:normAutofit/>
          </a:bodyPr>
          <a:lstStyle>
            <a:lvl1pPr>
              <a:defRPr b="1">
                <a:solidFill>
                  <a:srgbClr val="E57300"/>
                </a:solidFill>
              </a:defRPr>
            </a:lvl1pPr>
          </a:lstStyle>
          <a:p>
            <a:r>
              <a:t>2) Pre-step 1: Tasks Involved, continued</a:t>
            </a:r>
          </a:p>
        </p:txBody>
      </p:sp>
      <p:sp>
        <p:nvSpPr>
          <p:cNvPr id="271" name="Conduct Interviews with Industry Experts…"/>
          <p:cNvSpPr txBox="1">
            <a:spLocks noGrp="1"/>
          </p:cNvSpPr>
          <p:nvPr>
            <p:ph type="body" idx="4294967295"/>
          </p:nvPr>
        </p:nvSpPr>
        <p:spPr>
          <a:xfrm>
            <a:off x="457200" y="1066800"/>
            <a:ext cx="8229600" cy="4906963"/>
          </a:xfrm>
          <a:prstGeom prst="rect">
            <a:avLst/>
          </a:prstGeom>
        </p:spPr>
        <p:txBody>
          <a:bodyPr>
            <a:normAutofit/>
          </a:bodyPr>
          <a:lstStyle/>
          <a:p>
            <a:pPr marL="336042" indent="-336042" defTabSz="896111">
              <a:defRPr sz="2352">
                <a:solidFill>
                  <a:srgbClr val="994D00"/>
                </a:solidFill>
              </a:defRPr>
            </a:pPr>
            <a:r>
              <a:t>Conduct Interviews with Industry Experts</a:t>
            </a:r>
          </a:p>
          <a:p>
            <a:pPr marL="728091" lvl="1" indent="-280035" defTabSz="896111">
              <a:spcBef>
                <a:spcPts val="0"/>
              </a:spcBef>
              <a:defRPr sz="1960">
                <a:solidFill>
                  <a:srgbClr val="994D00"/>
                </a:solidFill>
              </a:defRPr>
            </a:pPr>
            <a:r>
              <a:t>Survey experiences professionals; useful for new products.</a:t>
            </a:r>
          </a:p>
          <a:p>
            <a:pPr marL="336042" indent="-336042" defTabSz="896111">
              <a:defRPr sz="2352">
                <a:solidFill>
                  <a:srgbClr val="994D00"/>
                </a:solidFill>
              </a:defRPr>
            </a:pPr>
            <a:r>
              <a:t>Conduct Secondary Data Analysis</a:t>
            </a:r>
          </a:p>
          <a:p>
            <a:pPr marL="728091" lvl="1" indent="-280035" defTabSz="896111">
              <a:spcBef>
                <a:spcPts val="0"/>
              </a:spcBef>
              <a:defRPr sz="1960" b="1" u="sng">
                <a:solidFill>
                  <a:srgbClr val="994D00"/>
                </a:solidFill>
              </a:defRPr>
            </a:pPr>
            <a:r>
              <a:t>Secondary data</a:t>
            </a:r>
            <a:r>
              <a:rPr b="0" u="none"/>
              <a:t>: data collected for some other purpose other than the problem at hand; this data already exists.</a:t>
            </a:r>
          </a:p>
          <a:p>
            <a:pPr marL="728091" lvl="1" indent="-280035" defTabSz="896111">
              <a:spcBef>
                <a:spcPts val="0"/>
              </a:spcBef>
              <a:defRPr sz="1960" b="1" u="sng">
                <a:solidFill>
                  <a:srgbClr val="994D00"/>
                </a:solidFill>
              </a:defRPr>
            </a:pPr>
            <a:r>
              <a:t>Primary data</a:t>
            </a:r>
            <a:r>
              <a:rPr b="0"/>
              <a:t>:</a:t>
            </a:r>
            <a:r>
              <a:rPr b="0" u="none"/>
              <a:t> any data that originated by the researcher specifically to address the research problem (save this for later).</a:t>
            </a:r>
          </a:p>
          <a:p>
            <a:pPr marL="336042" indent="-336042" defTabSz="896111">
              <a:defRPr sz="2352">
                <a:solidFill>
                  <a:srgbClr val="994D00"/>
                </a:solidFill>
              </a:defRPr>
            </a:pPr>
            <a:r>
              <a:t>Conduct Qualitative Research</a:t>
            </a:r>
          </a:p>
          <a:p>
            <a:pPr marL="728091" lvl="1" indent="-280035" defTabSz="896111">
              <a:spcBef>
                <a:spcPts val="0"/>
              </a:spcBef>
              <a:defRPr sz="1960" b="1" u="sng">
                <a:solidFill>
                  <a:srgbClr val="994D00"/>
                </a:solidFill>
              </a:defRPr>
            </a:pPr>
            <a:r>
              <a:t>Qualitative research</a:t>
            </a:r>
            <a:r>
              <a:rPr b="0" u="none"/>
              <a:t>: an unstructured, exploratory research methodology based on small samples intended to provide insight and understanding of the problem setting.</a:t>
            </a:r>
          </a:p>
          <a:p>
            <a:pPr marL="728091" lvl="1" indent="-280035" defTabSz="896111">
              <a:spcBef>
                <a:spcPts val="0"/>
              </a:spcBef>
              <a:defRPr sz="1960">
                <a:solidFill>
                  <a:srgbClr val="994D00"/>
                </a:solidFill>
              </a:defRPr>
            </a:pPr>
            <a:r>
              <a:t>Examples: focus groups, depth interviews.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11</a:t>
            </a:fld>
            <a:endParaRPr/>
          </a:p>
        </p:txBody>
      </p:sp>
      <p:sp>
        <p:nvSpPr>
          <p:cNvPr id="274" name="3) Pre-step 2: Consider the Environmental Context of the Problem"/>
          <p:cNvSpPr txBox="1">
            <a:spLocks noGrp="1"/>
          </p:cNvSpPr>
          <p:nvPr>
            <p:ph type="title" idx="4294967295"/>
          </p:nvPr>
        </p:nvSpPr>
        <p:spPr>
          <a:xfrm>
            <a:off x="381000" y="-1"/>
            <a:ext cx="8077200" cy="784227"/>
          </a:xfrm>
          <a:prstGeom prst="rect">
            <a:avLst/>
          </a:prstGeom>
        </p:spPr>
        <p:txBody>
          <a:bodyPr anchor="t">
            <a:normAutofit/>
          </a:bodyPr>
          <a:lstStyle/>
          <a:p>
            <a:pPr defTabSz="850391">
              <a:defRPr sz="2232" b="1">
                <a:solidFill>
                  <a:srgbClr val="E57300"/>
                </a:solidFill>
              </a:defRPr>
            </a:pPr>
            <a:r>
              <a:t>3) Pre-step 2: Consider the</a:t>
            </a:r>
            <a:br/>
            <a:r>
              <a:t>Environmental Context of the Problem</a:t>
            </a:r>
          </a:p>
        </p:txBody>
      </p:sp>
      <p:grpSp>
        <p:nvGrpSpPr>
          <p:cNvPr id="299" name="Group"/>
          <p:cNvGrpSpPr/>
          <p:nvPr/>
        </p:nvGrpSpPr>
        <p:grpSpPr>
          <a:xfrm>
            <a:off x="1219200" y="1066799"/>
            <a:ext cx="6781800" cy="5105402"/>
            <a:chOff x="0" y="0"/>
            <a:chExt cx="6781799" cy="5105400"/>
          </a:xfrm>
        </p:grpSpPr>
        <p:sp>
          <p:nvSpPr>
            <p:cNvPr id="275" name="Rectangle"/>
            <p:cNvSpPr/>
            <p:nvPr/>
          </p:nvSpPr>
          <p:spPr>
            <a:xfrm>
              <a:off x="729225" y="346912"/>
              <a:ext cx="6052575" cy="4758489"/>
            </a:xfrm>
            <a:prstGeom prst="rect">
              <a:avLst/>
            </a:prstGeom>
            <a:solidFill>
              <a:srgbClr val="DDDDDD"/>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276" name="PAST INFORMATION AND FORECASTS"/>
            <p:cNvSpPr/>
            <p:nvPr/>
          </p:nvSpPr>
          <p:spPr>
            <a:xfrm>
              <a:off x="1766853" y="403020"/>
              <a:ext cx="4495374" cy="393701"/>
            </a:xfrm>
            <a:prstGeom prst="rect">
              <a:avLst/>
            </a:prstGeom>
            <a:solidFill>
              <a:srgbClr val="CCECFF"/>
            </a:solidFill>
            <a:ln w="254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ctr">
              <a:spAutoFit/>
            </a:bodyPr>
            <a:lstStyle>
              <a:lvl1pPr algn="ctr">
                <a:defRPr sz="1800">
                  <a:solidFill>
                    <a:srgbClr val="CC0000"/>
                  </a:solidFill>
                </a:defRPr>
              </a:lvl1pPr>
            </a:lstStyle>
            <a:p>
              <a:r>
                <a:t>PAST INFORMATION AND FORECASTS</a:t>
              </a:r>
            </a:p>
          </p:txBody>
        </p:sp>
        <p:sp>
          <p:nvSpPr>
            <p:cNvPr id="277" name="FIRM RESOURCES AND CONSTRAINTS"/>
            <p:cNvSpPr/>
            <p:nvPr/>
          </p:nvSpPr>
          <p:spPr>
            <a:xfrm>
              <a:off x="1775968" y="1009182"/>
              <a:ext cx="4496894" cy="673101"/>
            </a:xfrm>
            <a:prstGeom prst="rect">
              <a:avLst/>
            </a:prstGeom>
            <a:solidFill>
              <a:srgbClr val="CCECFF"/>
            </a:solidFill>
            <a:ln w="254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ctr">
              <a:spAutoFit/>
            </a:bodyPr>
            <a:lstStyle>
              <a:lvl1pPr algn="ctr">
                <a:defRPr sz="1800">
                  <a:solidFill>
                    <a:srgbClr val="CC0000"/>
                  </a:solidFill>
                </a:defRPr>
              </a:lvl1pPr>
            </a:lstStyle>
            <a:p>
              <a:r>
                <a:t>FIRM RESOURCES AND CONSTRAINTS</a:t>
              </a:r>
            </a:p>
          </p:txBody>
        </p:sp>
        <p:sp>
          <p:nvSpPr>
            <p:cNvPr id="278" name="RESEARCH OBJECTIVES"/>
            <p:cNvSpPr/>
            <p:nvPr/>
          </p:nvSpPr>
          <p:spPr>
            <a:xfrm>
              <a:off x="1766853" y="1854994"/>
              <a:ext cx="4486259" cy="393701"/>
            </a:xfrm>
            <a:prstGeom prst="rect">
              <a:avLst/>
            </a:prstGeom>
            <a:solidFill>
              <a:srgbClr val="CCECFF"/>
            </a:solidFill>
            <a:ln w="254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ctr">
              <a:spAutoFit/>
            </a:bodyPr>
            <a:lstStyle>
              <a:lvl1pPr algn="ctr">
                <a:defRPr sz="1800">
                  <a:solidFill>
                    <a:srgbClr val="CC0000"/>
                  </a:solidFill>
                </a:defRPr>
              </a:lvl1pPr>
            </a:lstStyle>
            <a:p>
              <a:r>
                <a:t>RESEARCH OBJECTIVES</a:t>
              </a:r>
            </a:p>
          </p:txBody>
        </p:sp>
        <p:sp>
          <p:nvSpPr>
            <p:cNvPr id="279" name="BUYER BEHAVIOR"/>
            <p:cNvSpPr/>
            <p:nvPr/>
          </p:nvSpPr>
          <p:spPr>
            <a:xfrm>
              <a:off x="1775968" y="2571947"/>
              <a:ext cx="4496894" cy="393701"/>
            </a:xfrm>
            <a:prstGeom prst="rect">
              <a:avLst/>
            </a:prstGeom>
            <a:solidFill>
              <a:srgbClr val="CCECFF"/>
            </a:solidFill>
            <a:ln w="254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ctr">
              <a:spAutoFit/>
            </a:bodyPr>
            <a:lstStyle>
              <a:lvl1pPr algn="ctr">
                <a:defRPr sz="1800">
                  <a:solidFill>
                    <a:srgbClr val="CC0000"/>
                  </a:solidFill>
                </a:defRPr>
              </a:lvl1pPr>
            </a:lstStyle>
            <a:p>
              <a:r>
                <a:t>BUYER BEHAVIOR</a:t>
              </a:r>
            </a:p>
          </p:txBody>
        </p:sp>
        <p:sp>
          <p:nvSpPr>
            <p:cNvPr id="280" name="LEGAL ENVIRONMENT"/>
            <p:cNvSpPr/>
            <p:nvPr/>
          </p:nvSpPr>
          <p:spPr>
            <a:xfrm>
              <a:off x="1766853" y="3257100"/>
              <a:ext cx="4495374" cy="393701"/>
            </a:xfrm>
            <a:prstGeom prst="rect">
              <a:avLst/>
            </a:prstGeom>
            <a:solidFill>
              <a:srgbClr val="CCECFF"/>
            </a:solidFill>
            <a:ln w="254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ctr">
              <a:spAutoFit/>
            </a:bodyPr>
            <a:lstStyle>
              <a:lvl1pPr algn="ctr">
                <a:defRPr sz="1800">
                  <a:solidFill>
                    <a:srgbClr val="CC0000"/>
                  </a:solidFill>
                </a:defRPr>
              </a:lvl1pPr>
            </a:lstStyle>
            <a:p>
              <a:r>
                <a:t>LEGAL ENVIRONMENT</a:t>
              </a:r>
            </a:p>
          </p:txBody>
        </p:sp>
        <p:sp>
          <p:nvSpPr>
            <p:cNvPr id="281" name="ECONOMIC ENVIRONMENT"/>
            <p:cNvSpPr/>
            <p:nvPr/>
          </p:nvSpPr>
          <p:spPr>
            <a:xfrm>
              <a:off x="1766853" y="3887325"/>
              <a:ext cx="4495374" cy="393701"/>
            </a:xfrm>
            <a:prstGeom prst="rect">
              <a:avLst/>
            </a:prstGeom>
            <a:solidFill>
              <a:srgbClr val="CCECFF"/>
            </a:solidFill>
            <a:ln w="254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ctr">
              <a:spAutoFit/>
            </a:bodyPr>
            <a:lstStyle>
              <a:lvl1pPr algn="ctr">
                <a:defRPr sz="1800">
                  <a:solidFill>
                    <a:srgbClr val="CC0000"/>
                  </a:solidFill>
                </a:defRPr>
              </a:lvl1pPr>
            </a:lstStyle>
            <a:p>
              <a:r>
                <a:t>ECONOMIC ENVIRONMENT</a:t>
              </a:r>
            </a:p>
          </p:txBody>
        </p:sp>
        <p:sp>
          <p:nvSpPr>
            <p:cNvPr id="282" name="Shape"/>
            <p:cNvSpPr/>
            <p:nvPr/>
          </p:nvSpPr>
          <p:spPr>
            <a:xfrm>
              <a:off x="1576950" y="531932"/>
              <a:ext cx="171796" cy="95539"/>
            </a:xfrm>
            <a:custGeom>
              <a:avLst/>
              <a:gdLst/>
              <a:ahLst/>
              <a:cxnLst>
                <a:cxn ang="0">
                  <a:pos x="wd2" y="hd2"/>
                </a:cxn>
                <a:cxn ang="5400000">
                  <a:pos x="wd2" y="hd2"/>
                </a:cxn>
                <a:cxn ang="10800000">
                  <a:pos x="wd2" y="hd2"/>
                </a:cxn>
                <a:cxn ang="16200000">
                  <a:pos x="wd2" y="hd2"/>
                </a:cxn>
              </a:cxnLst>
              <a:rect l="0" t="0" r="r" b="b"/>
              <a:pathLst>
                <a:path w="21600" h="21600" extrusionOk="0">
                  <a:moveTo>
                    <a:pt x="21600" y="11836"/>
                  </a:moveTo>
                  <a:lnTo>
                    <a:pt x="0" y="21600"/>
                  </a:lnTo>
                  <a:lnTo>
                    <a:pt x="7551" y="11836"/>
                  </a:lnTo>
                  <a:lnTo>
                    <a:pt x="0" y="0"/>
                  </a:lnTo>
                  <a:lnTo>
                    <a:pt x="21600" y="11836"/>
                  </a:lnTo>
                </a:path>
              </a:pathLst>
            </a:custGeom>
            <a:solidFill>
              <a:srgbClr val="081D58"/>
            </a:solidFill>
            <a:ln w="12700" cap="rnd">
              <a:solidFill>
                <a:srgbClr val="000000"/>
              </a:solidFill>
              <a:prstDash val="solid"/>
              <a:round/>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283" name="Line"/>
            <p:cNvSpPr/>
            <p:nvPr/>
          </p:nvSpPr>
          <p:spPr>
            <a:xfrm>
              <a:off x="1181953" y="589751"/>
              <a:ext cx="404114" cy="1"/>
            </a:xfrm>
            <a:prstGeom prst="line">
              <a:avLst/>
            </a:prstGeom>
            <a:noFill/>
            <a:ln w="25400" cap="flat">
              <a:solidFill>
                <a:srgbClr val="000000"/>
              </a:solidFill>
              <a:prstDash val="solid"/>
              <a:round/>
            </a:ln>
            <a:effectLst/>
          </p:spPr>
          <p:txBody>
            <a:bodyPr wrap="square" lIns="45719" tIns="45719" rIns="45719" bIns="45719" numCol="1" anchor="t">
              <a:noAutofit/>
            </a:bodyPr>
            <a:lstStyle/>
            <a:p>
              <a:endParaRPr/>
            </a:p>
          </p:txBody>
        </p:sp>
        <p:sp>
          <p:nvSpPr>
            <p:cNvPr id="284" name="Shape"/>
            <p:cNvSpPr/>
            <p:nvPr/>
          </p:nvSpPr>
          <p:spPr>
            <a:xfrm>
              <a:off x="1576950" y="1283577"/>
              <a:ext cx="171796" cy="94095"/>
            </a:xfrm>
            <a:custGeom>
              <a:avLst/>
              <a:gdLst/>
              <a:ahLst/>
              <a:cxnLst>
                <a:cxn ang="0">
                  <a:pos x="wd2" y="hd2"/>
                </a:cxn>
                <a:cxn ang="5400000">
                  <a:pos x="wd2" y="hd2"/>
                </a:cxn>
                <a:cxn ang="10800000">
                  <a:pos x="wd2" y="hd2"/>
                </a:cxn>
                <a:cxn ang="16200000">
                  <a:pos x="wd2" y="hd2"/>
                </a:cxn>
              </a:cxnLst>
              <a:rect l="0" t="0" r="r" b="b"/>
              <a:pathLst>
                <a:path w="21600" h="21600" extrusionOk="0">
                  <a:moveTo>
                    <a:pt x="21600" y="9600"/>
                  </a:moveTo>
                  <a:lnTo>
                    <a:pt x="0" y="21600"/>
                  </a:lnTo>
                  <a:lnTo>
                    <a:pt x="7551" y="9600"/>
                  </a:lnTo>
                  <a:lnTo>
                    <a:pt x="0" y="0"/>
                  </a:lnTo>
                  <a:lnTo>
                    <a:pt x="21600" y="9600"/>
                  </a:lnTo>
                </a:path>
              </a:pathLst>
            </a:custGeom>
            <a:solidFill>
              <a:srgbClr val="081D58"/>
            </a:solidFill>
            <a:ln w="12700" cap="rnd">
              <a:solidFill>
                <a:srgbClr val="000000"/>
              </a:solidFill>
              <a:prstDash val="solid"/>
              <a:round/>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285" name="Line"/>
            <p:cNvSpPr/>
            <p:nvPr/>
          </p:nvSpPr>
          <p:spPr>
            <a:xfrm>
              <a:off x="1181953" y="1331277"/>
              <a:ext cx="404114" cy="1"/>
            </a:xfrm>
            <a:prstGeom prst="line">
              <a:avLst/>
            </a:prstGeom>
            <a:noFill/>
            <a:ln w="25400" cap="flat">
              <a:solidFill>
                <a:srgbClr val="000000"/>
              </a:solidFill>
              <a:prstDash val="solid"/>
              <a:round/>
            </a:ln>
            <a:effectLst/>
          </p:spPr>
          <p:txBody>
            <a:bodyPr wrap="square" lIns="45719" tIns="45719" rIns="45719" bIns="45719" numCol="1" anchor="t">
              <a:noAutofit/>
            </a:bodyPr>
            <a:lstStyle/>
            <a:p>
              <a:endParaRPr/>
            </a:p>
          </p:txBody>
        </p:sp>
        <p:sp>
          <p:nvSpPr>
            <p:cNvPr id="286" name="Shape"/>
            <p:cNvSpPr/>
            <p:nvPr/>
          </p:nvSpPr>
          <p:spPr>
            <a:xfrm>
              <a:off x="1576950" y="1977402"/>
              <a:ext cx="171796" cy="94096"/>
            </a:xfrm>
            <a:custGeom>
              <a:avLst/>
              <a:gdLst/>
              <a:ahLst/>
              <a:cxnLst>
                <a:cxn ang="0">
                  <a:pos x="wd2" y="hd2"/>
                </a:cxn>
                <a:cxn ang="5400000">
                  <a:pos x="wd2" y="hd2"/>
                </a:cxn>
                <a:cxn ang="10800000">
                  <a:pos x="wd2" y="hd2"/>
                </a:cxn>
                <a:cxn ang="16200000">
                  <a:pos x="wd2" y="hd2"/>
                </a:cxn>
              </a:cxnLst>
              <a:rect l="0" t="0" r="r" b="b"/>
              <a:pathLst>
                <a:path w="21600" h="21600" extrusionOk="0">
                  <a:moveTo>
                    <a:pt x="21600" y="9600"/>
                  </a:moveTo>
                  <a:lnTo>
                    <a:pt x="0" y="21600"/>
                  </a:lnTo>
                  <a:lnTo>
                    <a:pt x="7551" y="9600"/>
                  </a:lnTo>
                  <a:lnTo>
                    <a:pt x="0" y="0"/>
                  </a:lnTo>
                  <a:lnTo>
                    <a:pt x="21600" y="9600"/>
                  </a:lnTo>
                </a:path>
              </a:pathLst>
            </a:custGeom>
            <a:solidFill>
              <a:srgbClr val="081D58"/>
            </a:solidFill>
            <a:ln w="12700" cap="rnd">
              <a:solidFill>
                <a:srgbClr val="000000"/>
              </a:solidFill>
              <a:prstDash val="solid"/>
              <a:round/>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287" name="Line"/>
            <p:cNvSpPr/>
            <p:nvPr/>
          </p:nvSpPr>
          <p:spPr>
            <a:xfrm>
              <a:off x="1181953" y="2025103"/>
              <a:ext cx="404114" cy="1"/>
            </a:xfrm>
            <a:prstGeom prst="line">
              <a:avLst/>
            </a:prstGeom>
            <a:noFill/>
            <a:ln w="25400" cap="flat">
              <a:solidFill>
                <a:srgbClr val="000000"/>
              </a:solidFill>
              <a:prstDash val="solid"/>
              <a:round/>
            </a:ln>
            <a:effectLst/>
          </p:spPr>
          <p:txBody>
            <a:bodyPr wrap="square" lIns="45719" tIns="45719" rIns="45719" bIns="45719" numCol="1" anchor="t">
              <a:noAutofit/>
            </a:bodyPr>
            <a:lstStyle/>
            <a:p>
              <a:endParaRPr/>
            </a:p>
          </p:txBody>
        </p:sp>
        <p:sp>
          <p:nvSpPr>
            <p:cNvPr id="288" name="Shape"/>
            <p:cNvSpPr/>
            <p:nvPr/>
          </p:nvSpPr>
          <p:spPr>
            <a:xfrm>
              <a:off x="1576950" y="2671228"/>
              <a:ext cx="171796" cy="92652"/>
            </a:xfrm>
            <a:custGeom>
              <a:avLst/>
              <a:gdLst/>
              <a:ahLst/>
              <a:cxnLst>
                <a:cxn ang="0">
                  <a:pos x="wd2" y="hd2"/>
                </a:cxn>
                <a:cxn ang="5400000">
                  <a:pos x="wd2" y="hd2"/>
                </a:cxn>
                <a:cxn ang="10800000">
                  <a:pos x="wd2" y="hd2"/>
                </a:cxn>
                <a:cxn ang="16200000">
                  <a:pos x="wd2" y="hd2"/>
                </a:cxn>
              </a:cxnLst>
              <a:rect l="0" t="0" r="r" b="b"/>
              <a:pathLst>
                <a:path w="21600" h="21600" extrusionOk="0">
                  <a:moveTo>
                    <a:pt x="21600" y="11865"/>
                  </a:moveTo>
                  <a:lnTo>
                    <a:pt x="0" y="21600"/>
                  </a:lnTo>
                  <a:lnTo>
                    <a:pt x="7551" y="11865"/>
                  </a:lnTo>
                  <a:lnTo>
                    <a:pt x="0" y="0"/>
                  </a:lnTo>
                  <a:lnTo>
                    <a:pt x="21600" y="11865"/>
                  </a:lnTo>
                </a:path>
              </a:pathLst>
            </a:custGeom>
            <a:solidFill>
              <a:srgbClr val="081D58"/>
            </a:solidFill>
            <a:ln w="12700" cap="rnd">
              <a:solidFill>
                <a:srgbClr val="000000"/>
              </a:solidFill>
              <a:prstDash val="solid"/>
              <a:round/>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289" name="Line"/>
            <p:cNvSpPr/>
            <p:nvPr/>
          </p:nvSpPr>
          <p:spPr>
            <a:xfrm>
              <a:off x="1181953" y="2727601"/>
              <a:ext cx="404114" cy="1"/>
            </a:xfrm>
            <a:prstGeom prst="line">
              <a:avLst/>
            </a:prstGeom>
            <a:noFill/>
            <a:ln w="25400" cap="flat">
              <a:solidFill>
                <a:srgbClr val="000000"/>
              </a:solidFill>
              <a:prstDash val="solid"/>
              <a:round/>
            </a:ln>
            <a:effectLst/>
          </p:spPr>
          <p:txBody>
            <a:bodyPr wrap="square" lIns="45719" tIns="45719" rIns="45719" bIns="45719" numCol="1" anchor="t">
              <a:noAutofit/>
            </a:bodyPr>
            <a:lstStyle/>
            <a:p>
              <a:endParaRPr/>
            </a:p>
          </p:txBody>
        </p:sp>
        <p:sp>
          <p:nvSpPr>
            <p:cNvPr id="290" name="Shape"/>
            <p:cNvSpPr/>
            <p:nvPr/>
          </p:nvSpPr>
          <p:spPr>
            <a:xfrm>
              <a:off x="1576950" y="3365054"/>
              <a:ext cx="171796" cy="94095"/>
            </a:xfrm>
            <a:custGeom>
              <a:avLst/>
              <a:gdLst/>
              <a:ahLst/>
              <a:cxnLst>
                <a:cxn ang="0">
                  <a:pos x="wd2" y="hd2"/>
                </a:cxn>
                <a:cxn ang="5400000">
                  <a:pos x="wd2" y="hd2"/>
                </a:cxn>
                <a:cxn ang="10800000">
                  <a:pos x="wd2" y="hd2"/>
                </a:cxn>
                <a:cxn ang="16200000">
                  <a:pos x="wd2" y="hd2"/>
                </a:cxn>
              </a:cxnLst>
              <a:rect l="0" t="0" r="r" b="b"/>
              <a:pathLst>
                <a:path w="21600" h="21600" extrusionOk="0">
                  <a:moveTo>
                    <a:pt x="21600" y="12000"/>
                  </a:moveTo>
                  <a:lnTo>
                    <a:pt x="0" y="21600"/>
                  </a:lnTo>
                  <a:lnTo>
                    <a:pt x="7551" y="12000"/>
                  </a:lnTo>
                  <a:lnTo>
                    <a:pt x="0" y="0"/>
                  </a:lnTo>
                  <a:lnTo>
                    <a:pt x="21600" y="12000"/>
                  </a:lnTo>
                </a:path>
              </a:pathLst>
            </a:custGeom>
            <a:solidFill>
              <a:srgbClr val="081D58"/>
            </a:solidFill>
            <a:ln w="12700" cap="rnd">
              <a:solidFill>
                <a:srgbClr val="000000"/>
              </a:solidFill>
              <a:prstDash val="solid"/>
              <a:round/>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291" name="Line"/>
            <p:cNvSpPr/>
            <p:nvPr/>
          </p:nvSpPr>
          <p:spPr>
            <a:xfrm>
              <a:off x="1181953" y="3421427"/>
              <a:ext cx="404114" cy="1"/>
            </a:xfrm>
            <a:prstGeom prst="line">
              <a:avLst/>
            </a:prstGeom>
            <a:noFill/>
            <a:ln w="25400" cap="flat">
              <a:solidFill>
                <a:srgbClr val="000000"/>
              </a:solidFill>
              <a:prstDash val="solid"/>
              <a:round/>
            </a:ln>
            <a:effectLst/>
          </p:spPr>
          <p:txBody>
            <a:bodyPr wrap="square" lIns="45719" tIns="45719" rIns="45719" bIns="45719" numCol="1" anchor="t">
              <a:noAutofit/>
            </a:bodyPr>
            <a:lstStyle/>
            <a:p>
              <a:endParaRPr/>
            </a:p>
          </p:txBody>
        </p:sp>
        <p:sp>
          <p:nvSpPr>
            <p:cNvPr id="292" name="Shape"/>
            <p:cNvSpPr/>
            <p:nvPr/>
          </p:nvSpPr>
          <p:spPr>
            <a:xfrm>
              <a:off x="1576950" y="4057434"/>
              <a:ext cx="171796" cy="10421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0" y="21600"/>
                  </a:lnTo>
                  <a:lnTo>
                    <a:pt x="7551" y="10800"/>
                  </a:lnTo>
                  <a:lnTo>
                    <a:pt x="0" y="0"/>
                  </a:lnTo>
                  <a:lnTo>
                    <a:pt x="21600" y="10800"/>
                  </a:lnTo>
                </a:path>
              </a:pathLst>
            </a:custGeom>
            <a:solidFill>
              <a:srgbClr val="081D58"/>
            </a:solidFill>
            <a:ln w="12700" cap="rnd">
              <a:solidFill>
                <a:srgbClr val="000000"/>
              </a:solidFill>
              <a:prstDash val="solid"/>
              <a:round/>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293" name="Line"/>
            <p:cNvSpPr/>
            <p:nvPr/>
          </p:nvSpPr>
          <p:spPr>
            <a:xfrm>
              <a:off x="1181953" y="4115253"/>
              <a:ext cx="404114" cy="1"/>
            </a:xfrm>
            <a:prstGeom prst="line">
              <a:avLst/>
            </a:prstGeom>
            <a:noFill/>
            <a:ln w="25400" cap="flat">
              <a:solidFill>
                <a:srgbClr val="000000"/>
              </a:solidFill>
              <a:prstDash val="solid"/>
              <a:round/>
            </a:ln>
            <a:effectLst/>
          </p:spPr>
          <p:txBody>
            <a:bodyPr wrap="square" lIns="45719" tIns="45719" rIns="45719" bIns="45719" numCol="1" anchor="t">
              <a:noAutofit/>
            </a:bodyPr>
            <a:lstStyle/>
            <a:p>
              <a:endParaRPr/>
            </a:p>
          </p:txBody>
        </p:sp>
        <p:sp>
          <p:nvSpPr>
            <p:cNvPr id="294" name="Shape"/>
            <p:cNvSpPr/>
            <p:nvPr/>
          </p:nvSpPr>
          <p:spPr>
            <a:xfrm>
              <a:off x="1576950" y="4761378"/>
              <a:ext cx="171796" cy="94095"/>
            </a:xfrm>
            <a:custGeom>
              <a:avLst/>
              <a:gdLst/>
              <a:ahLst/>
              <a:cxnLst>
                <a:cxn ang="0">
                  <a:pos x="wd2" y="hd2"/>
                </a:cxn>
                <a:cxn ang="5400000">
                  <a:pos x="wd2" y="hd2"/>
                </a:cxn>
                <a:cxn ang="10800000">
                  <a:pos x="wd2" y="hd2"/>
                </a:cxn>
                <a:cxn ang="16200000">
                  <a:pos x="wd2" y="hd2"/>
                </a:cxn>
              </a:cxnLst>
              <a:rect l="0" t="0" r="r" b="b"/>
              <a:pathLst>
                <a:path w="21600" h="21600" extrusionOk="0">
                  <a:moveTo>
                    <a:pt x="21600" y="9600"/>
                  </a:moveTo>
                  <a:lnTo>
                    <a:pt x="0" y="21600"/>
                  </a:lnTo>
                  <a:lnTo>
                    <a:pt x="7551" y="9600"/>
                  </a:lnTo>
                  <a:lnTo>
                    <a:pt x="0" y="0"/>
                  </a:lnTo>
                  <a:lnTo>
                    <a:pt x="21600" y="9600"/>
                  </a:lnTo>
                </a:path>
              </a:pathLst>
            </a:custGeom>
            <a:solidFill>
              <a:srgbClr val="081D58"/>
            </a:solidFill>
            <a:ln w="12700" cap="rnd">
              <a:solidFill>
                <a:srgbClr val="000000"/>
              </a:solidFill>
              <a:prstDash val="solid"/>
              <a:round/>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295" name="Line"/>
            <p:cNvSpPr/>
            <p:nvPr/>
          </p:nvSpPr>
          <p:spPr>
            <a:xfrm>
              <a:off x="1181953" y="4809078"/>
              <a:ext cx="422344" cy="1"/>
            </a:xfrm>
            <a:prstGeom prst="line">
              <a:avLst/>
            </a:prstGeom>
            <a:noFill/>
            <a:ln w="25400" cap="flat">
              <a:solidFill>
                <a:srgbClr val="000000"/>
              </a:solidFill>
              <a:prstDash val="solid"/>
              <a:round/>
            </a:ln>
            <a:effectLst/>
          </p:spPr>
          <p:txBody>
            <a:bodyPr wrap="square" lIns="45719" tIns="45719" rIns="45719" bIns="45719" numCol="1" anchor="t">
              <a:noAutofit/>
            </a:bodyPr>
            <a:lstStyle/>
            <a:p>
              <a:endParaRPr/>
            </a:p>
          </p:txBody>
        </p:sp>
        <p:sp>
          <p:nvSpPr>
            <p:cNvPr id="296" name="Line"/>
            <p:cNvSpPr/>
            <p:nvPr/>
          </p:nvSpPr>
          <p:spPr>
            <a:xfrm>
              <a:off x="1166761" y="568069"/>
              <a:ext cx="1520" cy="4245347"/>
            </a:xfrm>
            <a:prstGeom prst="line">
              <a:avLst/>
            </a:prstGeom>
            <a:noFill/>
            <a:ln w="25400" cap="flat">
              <a:solidFill>
                <a:srgbClr val="000000"/>
              </a:solidFill>
              <a:prstDash val="solid"/>
              <a:round/>
            </a:ln>
            <a:effectLst/>
          </p:spPr>
          <p:txBody>
            <a:bodyPr wrap="square" lIns="45719" tIns="45719" rIns="45719" bIns="45719" numCol="1" anchor="t">
              <a:noAutofit/>
            </a:bodyPr>
            <a:lstStyle/>
            <a:p>
              <a:endParaRPr/>
            </a:p>
          </p:txBody>
        </p:sp>
        <p:sp>
          <p:nvSpPr>
            <p:cNvPr id="297" name="MARKETING AND TECHNOLOGICAL SKILLS OF THE FIRM"/>
            <p:cNvSpPr/>
            <p:nvPr/>
          </p:nvSpPr>
          <p:spPr>
            <a:xfrm>
              <a:off x="1774449" y="4377127"/>
              <a:ext cx="4496894" cy="673101"/>
            </a:xfrm>
            <a:prstGeom prst="rect">
              <a:avLst/>
            </a:prstGeom>
            <a:solidFill>
              <a:srgbClr val="CCECFF"/>
            </a:solidFill>
            <a:ln w="254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ctr">
              <a:spAutoFit/>
            </a:bodyPr>
            <a:lstStyle>
              <a:lvl1pPr algn="ctr">
                <a:defRPr sz="1800">
                  <a:solidFill>
                    <a:srgbClr val="CC0000"/>
                  </a:solidFill>
                </a:defRPr>
              </a:lvl1pPr>
            </a:lstStyle>
            <a:p>
              <a:r>
                <a:t>MARKETING AND TECHNOLOGICAL SKILLS OF THE FIRM</a:t>
              </a:r>
            </a:p>
          </p:txBody>
        </p:sp>
        <p:sp>
          <p:nvSpPr>
            <p:cNvPr id="298" name="Considering the following:"/>
            <p:cNvSpPr txBox="1"/>
            <p:nvPr/>
          </p:nvSpPr>
          <p:spPr>
            <a:xfrm>
              <a:off x="0" y="-1"/>
              <a:ext cx="4009223" cy="368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lnSpc>
                  <a:spcPct val="70000"/>
                </a:lnSpc>
                <a:defRPr sz="1800"/>
              </a:lvl1pPr>
            </a:lstStyle>
            <a:p>
              <a:r>
                <a:t>Considering the following:</a:t>
              </a: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274"/>
                                        </p:tgtEl>
                                        <p:attrNameLst>
                                          <p:attrName>style.visibility</p:attrName>
                                        </p:attrNameLst>
                                      </p:cBhvr>
                                      <p:to>
                                        <p:strVal val="visible"/>
                                      </p:to>
                                    </p:set>
                                    <p:anim calcmode="lin" valueType="num">
                                      <p:cBhvr>
                                        <p:cTn id="7" dur="500" fill="hold"/>
                                        <p:tgtEl>
                                          <p:spTgt spid="274"/>
                                        </p:tgtEl>
                                        <p:attrNameLst>
                                          <p:attrName>ppt_x</p:attrName>
                                        </p:attrNameLst>
                                      </p:cBhvr>
                                      <p:tavLst>
                                        <p:tav tm="0">
                                          <p:val>
                                            <p:strVal val="0-#ppt_w/2"/>
                                          </p:val>
                                        </p:tav>
                                        <p:tav tm="100000">
                                          <p:val>
                                            <p:strVal val="#ppt_x"/>
                                          </p:val>
                                        </p:tav>
                                      </p:tavLst>
                                    </p:anim>
                                    <p:anim calcmode="lin" valueType="num">
                                      <p:cBhvr>
                                        <p:cTn id="8" dur="500" fill="hold"/>
                                        <p:tgtEl>
                                          <p:spTgt spid="27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99"/>
                                        </p:tgtEl>
                                        <p:attrNameLst>
                                          <p:attrName>style.visibility</p:attrName>
                                        </p:attrNameLst>
                                      </p:cBhvr>
                                      <p:to>
                                        <p:strVal val="visible"/>
                                      </p:to>
                                    </p:set>
                                    <p:anim calcmode="lin" valueType="num">
                                      <p:cBhvr>
                                        <p:cTn id="12" dur="500" fill="hold"/>
                                        <p:tgtEl>
                                          <p:spTgt spid="299"/>
                                        </p:tgtEl>
                                        <p:attrNameLst>
                                          <p:attrName>ppt_x</p:attrName>
                                        </p:attrNameLst>
                                      </p:cBhvr>
                                      <p:tavLst>
                                        <p:tav tm="0">
                                          <p:val>
                                            <p:strVal val="0-#ppt_w/2"/>
                                          </p:val>
                                        </p:tav>
                                        <p:tav tm="100000">
                                          <p:val>
                                            <p:strVal val="#ppt_x"/>
                                          </p:val>
                                        </p:tav>
                                      </p:tavLst>
                                    </p:anim>
                                    <p:anim calcmode="lin" valueType="num">
                                      <p:cBhvr>
                                        <p:cTn id="13" dur="500" fill="hold"/>
                                        <p:tgtEl>
                                          <p:spTgt spid="2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 grpId="0" animBg="1" advAuto="0"/>
      <p:bldP spid="299" grpId="0"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12</a:t>
            </a:fld>
            <a:endParaRPr/>
          </a:p>
        </p:txBody>
      </p:sp>
      <p:sp>
        <p:nvSpPr>
          <p:cNvPr id="302" name="The Problem Definition Process (again)"/>
          <p:cNvSpPr txBox="1">
            <a:spLocks noGrp="1"/>
          </p:cNvSpPr>
          <p:nvPr>
            <p:ph type="title" idx="4294967295"/>
          </p:nvPr>
        </p:nvSpPr>
        <p:spPr>
          <a:xfrm>
            <a:off x="381000" y="152400"/>
            <a:ext cx="7793038" cy="685800"/>
          </a:xfrm>
          <a:prstGeom prst="rect">
            <a:avLst/>
          </a:prstGeom>
        </p:spPr>
        <p:txBody>
          <a:bodyPr anchor="t">
            <a:normAutofit/>
          </a:bodyPr>
          <a:lstStyle>
            <a:lvl1pPr>
              <a:defRPr b="1">
                <a:solidFill>
                  <a:srgbClr val="E57300"/>
                </a:solidFill>
              </a:defRPr>
            </a:lvl1pPr>
          </a:lstStyle>
          <a:p>
            <a:r>
              <a:t>The Problem Definition Process (again)</a:t>
            </a:r>
          </a:p>
        </p:txBody>
      </p:sp>
      <p:grpSp>
        <p:nvGrpSpPr>
          <p:cNvPr id="361" name="Group"/>
          <p:cNvGrpSpPr/>
          <p:nvPr/>
        </p:nvGrpSpPr>
        <p:grpSpPr>
          <a:xfrm>
            <a:off x="152400" y="990600"/>
            <a:ext cx="8610600" cy="5181600"/>
            <a:chOff x="0" y="0"/>
            <a:chExt cx="8610599" cy="5181600"/>
          </a:xfrm>
        </p:grpSpPr>
        <p:pic>
          <p:nvPicPr>
            <p:cNvPr id="303" name="image.pdf" descr="image.pdf"/>
            <p:cNvPicPr>
              <a:picLocks noChangeAspect="1"/>
            </p:cNvPicPr>
            <p:nvPr/>
          </p:nvPicPr>
          <p:blipFill>
            <a:blip r:embed="rId2">
              <a:extLst/>
            </a:blip>
            <a:stretch>
              <a:fillRect/>
            </a:stretch>
          </p:blipFill>
          <p:spPr>
            <a:xfrm>
              <a:off x="0" y="1381759"/>
              <a:ext cx="2908641" cy="2395052"/>
            </a:xfrm>
            <a:prstGeom prst="rect">
              <a:avLst/>
            </a:prstGeom>
            <a:ln w="12700" cap="flat">
              <a:noFill/>
              <a:miter lim="400000"/>
            </a:ln>
            <a:effectLst/>
          </p:spPr>
        </p:pic>
        <p:grpSp>
          <p:nvGrpSpPr>
            <p:cNvPr id="360" name="Group"/>
            <p:cNvGrpSpPr/>
            <p:nvPr/>
          </p:nvGrpSpPr>
          <p:grpSpPr>
            <a:xfrm>
              <a:off x="1153205" y="0"/>
              <a:ext cx="7457395" cy="5181600"/>
              <a:chOff x="0" y="0"/>
              <a:chExt cx="7457394" cy="5181600"/>
            </a:xfrm>
          </p:grpSpPr>
          <p:sp>
            <p:nvSpPr>
              <p:cNvPr id="304" name="Rectangle"/>
              <p:cNvSpPr/>
              <p:nvPr/>
            </p:nvSpPr>
            <p:spPr>
              <a:xfrm>
                <a:off x="2144641" y="4851992"/>
                <a:ext cx="4937962" cy="240370"/>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305" name="Rectangle"/>
              <p:cNvSpPr/>
              <p:nvPr/>
            </p:nvSpPr>
            <p:spPr>
              <a:xfrm>
                <a:off x="2138234" y="1537207"/>
                <a:ext cx="4944369" cy="254763"/>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306" name="Rectangle"/>
              <p:cNvSpPr/>
              <p:nvPr/>
            </p:nvSpPr>
            <p:spPr>
              <a:xfrm>
                <a:off x="1902788" y="3336374"/>
                <a:ext cx="5461710" cy="1352975"/>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b="1">
                    <a:solidFill>
                      <a:srgbClr val="CC0000"/>
                    </a:solidFill>
                  </a:defRPr>
                </a:pPr>
                <a:endParaRPr/>
              </a:p>
            </p:txBody>
          </p:sp>
          <p:sp>
            <p:nvSpPr>
              <p:cNvPr id="307" name="Rectangle"/>
              <p:cNvSpPr/>
              <p:nvPr/>
            </p:nvSpPr>
            <p:spPr>
              <a:xfrm>
                <a:off x="2152650" y="1997794"/>
                <a:ext cx="4918741" cy="1102531"/>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308" name="Rectangle"/>
              <p:cNvSpPr/>
              <p:nvPr/>
            </p:nvSpPr>
            <p:spPr>
              <a:xfrm>
                <a:off x="2147844" y="51815"/>
                <a:ext cx="4923547" cy="1299719"/>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309" name="Fig. 2.1"/>
              <p:cNvSpPr txBox="1"/>
              <p:nvPr/>
            </p:nvSpPr>
            <p:spPr>
              <a:xfrm>
                <a:off x="0" y="138175"/>
                <a:ext cx="975482" cy="368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800">
                    <a:solidFill>
                      <a:srgbClr val="003530"/>
                    </a:solidFill>
                  </a:defRPr>
                </a:lvl1pPr>
              </a:lstStyle>
              <a:p>
                <a:r>
                  <a:t>Fig. 2.1</a:t>
                </a:r>
              </a:p>
            </p:txBody>
          </p:sp>
          <p:sp>
            <p:nvSpPr>
              <p:cNvPr id="310" name="Rectangle"/>
              <p:cNvSpPr/>
              <p:nvPr/>
            </p:nvSpPr>
            <p:spPr>
              <a:xfrm>
                <a:off x="1845128" y="0"/>
                <a:ext cx="5612267" cy="5181600"/>
              </a:xfrm>
              <a:prstGeom prst="rect">
                <a:avLst/>
              </a:prstGeom>
              <a:solidFill>
                <a:srgbClr val="DDDDDD">
                  <a:alpha val="50195"/>
                </a:srgbClr>
              </a:solidFill>
              <a:ln w="12700" cap="flat">
                <a:solidFill>
                  <a:srgbClr val="000000"/>
                </a:solidFill>
                <a:prstDash val="solid"/>
                <a:round/>
              </a:ln>
              <a:effectLst/>
            </p:spPr>
            <p:txBody>
              <a:bodyPr wrap="square" lIns="45719" tIns="45719" rIns="45719" bIns="45719" numCol="1" anchor="ctr">
                <a:noAutofit/>
              </a:bodyPr>
              <a:lstStyle/>
              <a:p>
                <a:pPr algn="ctr">
                  <a:defRPr sz="1800">
                    <a:solidFill>
                      <a:srgbClr val="CC0000"/>
                    </a:solidFill>
                  </a:defRPr>
                </a:pPr>
                <a:endParaRPr/>
              </a:p>
            </p:txBody>
          </p:sp>
          <p:sp>
            <p:nvSpPr>
              <p:cNvPr id="311" name="Rectangle"/>
              <p:cNvSpPr/>
              <p:nvPr/>
            </p:nvSpPr>
            <p:spPr>
              <a:xfrm>
                <a:off x="2817344" y="2308690"/>
                <a:ext cx="3562124" cy="263399"/>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312" name="Rectangle"/>
              <p:cNvSpPr/>
              <p:nvPr/>
            </p:nvSpPr>
            <p:spPr>
              <a:xfrm>
                <a:off x="2247148" y="503766"/>
                <a:ext cx="1358221" cy="594446"/>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317" name="Group"/>
              <p:cNvGrpSpPr/>
              <p:nvPr/>
            </p:nvGrpSpPr>
            <p:grpSpPr>
              <a:xfrm>
                <a:off x="2247148" y="597323"/>
                <a:ext cx="1443969" cy="626409"/>
                <a:chOff x="0" y="0"/>
                <a:chExt cx="1443967" cy="626407"/>
              </a:xfrm>
            </p:grpSpPr>
            <p:sp>
              <p:nvSpPr>
                <p:cNvPr id="313" name="Discussion"/>
                <p:cNvSpPr txBox="1"/>
                <p:nvPr/>
              </p:nvSpPr>
              <p:spPr>
                <a:xfrm>
                  <a:off x="0" y="0"/>
                  <a:ext cx="906141"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Discussion</a:t>
                  </a:r>
                </a:p>
              </p:txBody>
            </p:sp>
            <p:grpSp>
              <p:nvGrpSpPr>
                <p:cNvPr id="316" name="Group"/>
                <p:cNvGrpSpPr/>
                <p:nvPr/>
              </p:nvGrpSpPr>
              <p:grpSpPr>
                <a:xfrm>
                  <a:off x="0" y="118282"/>
                  <a:ext cx="1443968" cy="508126"/>
                  <a:chOff x="0" y="0"/>
                  <a:chExt cx="1443967" cy="508125"/>
                </a:xfrm>
              </p:grpSpPr>
              <p:sp>
                <p:nvSpPr>
                  <p:cNvPr id="314" name="with"/>
                  <p:cNvSpPr txBox="1"/>
                  <p:nvPr/>
                </p:nvSpPr>
                <p:spPr>
                  <a:xfrm>
                    <a:off x="0" y="0"/>
                    <a:ext cx="461144"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with</a:t>
                    </a:r>
                  </a:p>
                </p:txBody>
              </p:sp>
              <p:sp>
                <p:nvSpPr>
                  <p:cNvPr id="315" name="Decision Maker(s)"/>
                  <p:cNvSpPr txBox="1"/>
                  <p:nvPr/>
                </p:nvSpPr>
                <p:spPr>
                  <a:xfrm>
                    <a:off x="0" y="114425"/>
                    <a:ext cx="1443968"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Decision Maker(s)</a:t>
                    </a:r>
                  </a:p>
                </p:txBody>
              </p:sp>
            </p:grpSp>
          </p:grpSp>
          <p:sp>
            <p:nvSpPr>
              <p:cNvPr id="318" name="Rectangle"/>
              <p:cNvSpPr/>
              <p:nvPr/>
            </p:nvSpPr>
            <p:spPr>
              <a:xfrm>
                <a:off x="3778349" y="503766"/>
                <a:ext cx="874515" cy="594446"/>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322" name="Group"/>
              <p:cNvGrpSpPr/>
              <p:nvPr/>
            </p:nvGrpSpPr>
            <p:grpSpPr>
              <a:xfrm>
                <a:off x="3765535" y="605959"/>
                <a:ext cx="920156" cy="630388"/>
                <a:chOff x="0" y="0"/>
                <a:chExt cx="920154" cy="630387"/>
              </a:xfrm>
            </p:grpSpPr>
            <p:sp>
              <p:nvSpPr>
                <p:cNvPr id="319" name="Interviews"/>
                <p:cNvSpPr txBox="1"/>
                <p:nvPr/>
              </p:nvSpPr>
              <p:spPr>
                <a:xfrm>
                  <a:off x="0" y="0"/>
                  <a:ext cx="920155"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Interviews</a:t>
                  </a:r>
                </a:p>
              </p:txBody>
            </p:sp>
            <p:sp>
              <p:nvSpPr>
                <p:cNvPr id="320" name="with"/>
                <p:cNvSpPr txBox="1"/>
                <p:nvPr/>
              </p:nvSpPr>
              <p:spPr>
                <a:xfrm>
                  <a:off x="0" y="115771"/>
                  <a:ext cx="504553"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with </a:t>
                  </a:r>
                </a:p>
              </p:txBody>
            </p:sp>
            <p:sp>
              <p:nvSpPr>
                <p:cNvPr id="321" name="Experts"/>
                <p:cNvSpPr txBox="1"/>
                <p:nvPr/>
              </p:nvSpPr>
              <p:spPr>
                <a:xfrm>
                  <a:off x="0" y="236687"/>
                  <a:ext cx="686185"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Experts</a:t>
                  </a:r>
                </a:p>
              </p:txBody>
            </p:sp>
          </p:grpSp>
          <p:sp>
            <p:nvSpPr>
              <p:cNvPr id="323" name="Rectangle"/>
              <p:cNvSpPr/>
              <p:nvPr/>
            </p:nvSpPr>
            <p:spPr>
              <a:xfrm>
                <a:off x="4877097" y="509523"/>
                <a:ext cx="959404" cy="597325"/>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327" name="Group"/>
              <p:cNvGrpSpPr/>
              <p:nvPr/>
            </p:nvGrpSpPr>
            <p:grpSpPr>
              <a:xfrm>
                <a:off x="4907529" y="613155"/>
                <a:ext cx="891382" cy="631223"/>
                <a:chOff x="0" y="0"/>
                <a:chExt cx="891381" cy="631221"/>
              </a:xfrm>
            </p:grpSpPr>
            <p:sp>
              <p:nvSpPr>
                <p:cNvPr id="324" name="Secondary"/>
                <p:cNvSpPr txBox="1"/>
                <p:nvPr/>
              </p:nvSpPr>
              <p:spPr>
                <a:xfrm>
                  <a:off x="0" y="0"/>
                  <a:ext cx="891382"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Secondary</a:t>
                  </a:r>
                </a:p>
              </p:txBody>
            </p:sp>
            <p:sp>
              <p:nvSpPr>
                <p:cNvPr id="325" name="Data"/>
                <p:cNvSpPr txBox="1"/>
                <p:nvPr/>
              </p:nvSpPr>
              <p:spPr>
                <a:xfrm>
                  <a:off x="0" y="118118"/>
                  <a:ext cx="521358"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Data </a:t>
                  </a:r>
                </a:p>
              </p:txBody>
            </p:sp>
            <p:sp>
              <p:nvSpPr>
                <p:cNvPr id="326" name="Analysis"/>
                <p:cNvSpPr txBox="1"/>
                <p:nvPr/>
              </p:nvSpPr>
              <p:spPr>
                <a:xfrm>
                  <a:off x="0" y="237521"/>
                  <a:ext cx="739081"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Analysis</a:t>
                  </a:r>
                </a:p>
              </p:txBody>
            </p:sp>
          </p:grpSp>
          <p:sp>
            <p:nvSpPr>
              <p:cNvPr id="328" name="Rectangle"/>
              <p:cNvSpPr/>
              <p:nvPr/>
            </p:nvSpPr>
            <p:spPr>
              <a:xfrm>
                <a:off x="5998269" y="518159"/>
                <a:ext cx="959403" cy="595885"/>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331" name="Group"/>
              <p:cNvGrpSpPr/>
              <p:nvPr/>
            </p:nvGrpSpPr>
            <p:grpSpPr>
              <a:xfrm>
                <a:off x="6006277" y="634745"/>
                <a:ext cx="925923" cy="511805"/>
                <a:chOff x="0" y="0"/>
                <a:chExt cx="925921" cy="511803"/>
              </a:xfrm>
            </p:grpSpPr>
            <p:sp>
              <p:nvSpPr>
                <p:cNvPr id="329" name="Qualitative"/>
                <p:cNvSpPr txBox="1"/>
                <p:nvPr/>
              </p:nvSpPr>
              <p:spPr>
                <a:xfrm>
                  <a:off x="0" y="0"/>
                  <a:ext cx="925922"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Qualitative</a:t>
                  </a:r>
                </a:p>
              </p:txBody>
            </p:sp>
            <p:sp>
              <p:nvSpPr>
                <p:cNvPr id="330" name="Research"/>
                <p:cNvSpPr txBox="1"/>
                <p:nvPr/>
              </p:nvSpPr>
              <p:spPr>
                <a:xfrm>
                  <a:off x="0" y="118103"/>
                  <a:ext cx="801527"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Research</a:t>
                  </a:r>
                </a:p>
              </p:txBody>
            </p:sp>
          </p:grpSp>
          <p:sp>
            <p:nvSpPr>
              <p:cNvPr id="332" name="Management Decision Problem"/>
              <p:cNvSpPr txBox="1"/>
              <p:nvPr/>
            </p:nvSpPr>
            <p:spPr>
              <a:xfrm>
                <a:off x="3409963" y="2284222"/>
                <a:ext cx="2307730"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Management Decision Problem</a:t>
                </a:r>
              </a:p>
            </p:txBody>
          </p:sp>
          <p:sp>
            <p:nvSpPr>
              <p:cNvPr id="333" name="Rectangle"/>
              <p:cNvSpPr/>
              <p:nvPr/>
            </p:nvSpPr>
            <p:spPr>
              <a:xfrm>
                <a:off x="2809336" y="2697310"/>
                <a:ext cx="3562124" cy="260521"/>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334" name="Marketing Research Problem"/>
              <p:cNvSpPr txBox="1"/>
              <p:nvPr/>
            </p:nvSpPr>
            <p:spPr>
              <a:xfrm>
                <a:off x="3419574" y="2708825"/>
                <a:ext cx="2157661"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Marketing Research Problem</a:t>
                </a:r>
              </a:p>
            </p:txBody>
          </p:sp>
          <p:sp>
            <p:nvSpPr>
              <p:cNvPr id="335" name="Pre-step 1: Tasks Involved"/>
              <p:cNvSpPr txBox="1"/>
              <p:nvPr/>
            </p:nvSpPr>
            <p:spPr>
              <a:xfrm>
                <a:off x="3901678" y="41740"/>
                <a:ext cx="2452118" cy="2794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200" b="1">
                    <a:solidFill>
                      <a:srgbClr val="800080"/>
                    </a:solidFill>
                  </a:defRPr>
                </a:lvl1pPr>
              </a:lstStyle>
              <a:p>
                <a:r>
                  <a:t>Pre-step 1: Tasks Involved </a:t>
                </a:r>
              </a:p>
            </p:txBody>
          </p:sp>
          <p:sp>
            <p:nvSpPr>
              <p:cNvPr id="336" name="Pre-step 2: Environmental Context of the Problem"/>
              <p:cNvSpPr txBox="1"/>
              <p:nvPr/>
            </p:nvSpPr>
            <p:spPr>
              <a:xfrm>
                <a:off x="3339490" y="1570312"/>
                <a:ext cx="3672918"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Pre-step 2: Environmental Context of the Problem</a:t>
                </a:r>
              </a:p>
            </p:txBody>
          </p:sp>
          <p:sp>
            <p:nvSpPr>
              <p:cNvPr id="337" name="Step I: Problem Definition"/>
              <p:cNvSpPr txBox="1"/>
              <p:nvPr/>
            </p:nvSpPr>
            <p:spPr>
              <a:xfrm>
                <a:off x="2995130" y="1986279"/>
                <a:ext cx="3377932" cy="2794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lgn="ctr">
                  <a:defRPr sz="1200" b="1">
                    <a:solidFill>
                      <a:srgbClr val="800080"/>
                    </a:solidFill>
                  </a:defRPr>
                </a:lvl1pPr>
              </a:lstStyle>
              <a:p>
                <a:r>
                  <a:t>Step I: Problem Definition</a:t>
                </a:r>
              </a:p>
            </p:txBody>
          </p:sp>
          <p:sp>
            <p:nvSpPr>
              <p:cNvPr id="338" name="Line"/>
              <p:cNvSpPr/>
              <p:nvPr/>
            </p:nvSpPr>
            <p:spPr>
              <a:xfrm>
                <a:off x="2144641" y="246126"/>
                <a:ext cx="4937962" cy="1439"/>
              </a:xfrm>
              <a:prstGeom prst="line">
                <a:avLst/>
              </a:prstGeom>
              <a:noFill/>
              <a:ln w="12700" cap="flat">
                <a:solidFill>
                  <a:srgbClr val="000000"/>
                </a:solidFill>
                <a:prstDash val="solid"/>
                <a:round/>
              </a:ln>
              <a:effectLst/>
            </p:spPr>
            <p:txBody>
              <a:bodyPr wrap="square" lIns="45719" tIns="45719" rIns="45719" bIns="45719" numCol="1" anchor="t">
                <a:noAutofit/>
              </a:bodyPr>
              <a:lstStyle/>
              <a:p>
                <a:endParaRPr/>
              </a:p>
            </p:txBody>
          </p:sp>
          <p:sp>
            <p:nvSpPr>
              <p:cNvPr id="339" name="Step II:  Approach to the Problem"/>
              <p:cNvSpPr txBox="1"/>
              <p:nvPr/>
            </p:nvSpPr>
            <p:spPr>
              <a:xfrm>
                <a:off x="3096035" y="3349328"/>
                <a:ext cx="3005610" cy="2794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200" b="1">
                    <a:solidFill>
                      <a:srgbClr val="800080"/>
                    </a:solidFill>
                  </a:defRPr>
                </a:lvl1pPr>
              </a:lstStyle>
              <a:p>
                <a:r>
                  <a:t>Step II:  Approach to the Problem</a:t>
                </a:r>
              </a:p>
            </p:txBody>
          </p:sp>
          <p:sp>
            <p:nvSpPr>
              <p:cNvPr id="340" name="Rectangle"/>
              <p:cNvSpPr/>
              <p:nvPr/>
            </p:nvSpPr>
            <p:spPr>
              <a:xfrm>
                <a:off x="2045337" y="3886200"/>
                <a:ext cx="908150" cy="557023"/>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344" name="Group"/>
              <p:cNvGrpSpPr/>
              <p:nvPr/>
            </p:nvGrpSpPr>
            <p:grpSpPr>
              <a:xfrm>
                <a:off x="1907593" y="3912108"/>
                <a:ext cx="1058190" cy="497621"/>
                <a:chOff x="0" y="0"/>
                <a:chExt cx="1058188" cy="497620"/>
              </a:xfrm>
            </p:grpSpPr>
            <p:sp>
              <p:nvSpPr>
                <p:cNvPr id="341" name="Objective/"/>
                <p:cNvSpPr txBox="1"/>
                <p:nvPr/>
              </p:nvSpPr>
              <p:spPr>
                <a:xfrm>
                  <a:off x="74827" y="0"/>
                  <a:ext cx="907691"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Objective/</a:t>
                  </a:r>
                </a:p>
              </p:txBody>
            </p:sp>
            <p:sp>
              <p:nvSpPr>
                <p:cNvPr id="342" name="Theoretical"/>
                <p:cNvSpPr txBox="1"/>
                <p:nvPr/>
              </p:nvSpPr>
              <p:spPr>
                <a:xfrm>
                  <a:off x="0" y="103920"/>
                  <a:ext cx="1032086"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  Theoretical</a:t>
                  </a:r>
                </a:p>
              </p:txBody>
            </p:sp>
            <p:sp>
              <p:nvSpPr>
                <p:cNvPr id="343" name="Foundations"/>
                <p:cNvSpPr txBox="1"/>
                <p:nvPr/>
              </p:nvSpPr>
              <p:spPr>
                <a:xfrm>
                  <a:off x="77944" y="207841"/>
                  <a:ext cx="980245"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Foundations</a:t>
                  </a:r>
                </a:p>
              </p:txBody>
            </p:sp>
          </p:grpSp>
          <p:sp>
            <p:nvSpPr>
              <p:cNvPr id="345" name="Rectangle"/>
              <p:cNvSpPr/>
              <p:nvPr/>
            </p:nvSpPr>
            <p:spPr>
              <a:xfrm>
                <a:off x="4268461" y="3886200"/>
                <a:ext cx="805643" cy="522479"/>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346" name="Research"/>
              <p:cNvSpPr txBox="1"/>
              <p:nvPr/>
            </p:nvSpPr>
            <p:spPr>
              <a:xfrm>
                <a:off x="4170759" y="3940894"/>
                <a:ext cx="888344"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  Research</a:t>
                </a:r>
              </a:p>
            </p:txBody>
          </p:sp>
          <p:sp>
            <p:nvSpPr>
              <p:cNvPr id="347" name="Questions"/>
              <p:cNvSpPr txBox="1"/>
              <p:nvPr/>
            </p:nvSpPr>
            <p:spPr>
              <a:xfrm>
                <a:off x="4228419" y="4045966"/>
                <a:ext cx="813992"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Questions</a:t>
                </a:r>
              </a:p>
            </p:txBody>
          </p:sp>
          <p:sp>
            <p:nvSpPr>
              <p:cNvPr id="348" name="Rectangle"/>
              <p:cNvSpPr/>
              <p:nvPr/>
            </p:nvSpPr>
            <p:spPr>
              <a:xfrm>
                <a:off x="5126958" y="3886200"/>
                <a:ext cx="868109" cy="522479"/>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349" name="Hypotheses"/>
              <p:cNvSpPr txBox="1"/>
              <p:nvPr/>
            </p:nvSpPr>
            <p:spPr>
              <a:xfrm>
                <a:off x="5019646" y="3978317"/>
                <a:ext cx="1021111"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  Hypotheses</a:t>
                </a:r>
              </a:p>
            </p:txBody>
          </p:sp>
          <p:sp>
            <p:nvSpPr>
              <p:cNvPr id="350" name="Step III: Research Design"/>
              <p:cNvSpPr txBox="1"/>
              <p:nvPr/>
            </p:nvSpPr>
            <p:spPr>
              <a:xfrm>
                <a:off x="3419574" y="4834720"/>
                <a:ext cx="2327400" cy="2794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200" b="1">
                    <a:solidFill>
                      <a:srgbClr val="800080"/>
                    </a:solidFill>
                  </a:defRPr>
                </a:lvl1pPr>
              </a:lstStyle>
              <a:p>
                <a:r>
                  <a:t>Step III: Research Design</a:t>
                </a:r>
              </a:p>
            </p:txBody>
          </p:sp>
          <p:sp>
            <p:nvSpPr>
              <p:cNvPr id="351" name="Rectangle"/>
              <p:cNvSpPr/>
              <p:nvPr/>
            </p:nvSpPr>
            <p:spPr>
              <a:xfrm>
                <a:off x="6123199" y="3822869"/>
                <a:ext cx="1113165" cy="672170"/>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352" name="Line"/>
              <p:cNvSpPr/>
              <p:nvPr/>
            </p:nvSpPr>
            <p:spPr>
              <a:xfrm>
                <a:off x="1920407" y="3640073"/>
                <a:ext cx="5461709" cy="1"/>
              </a:xfrm>
              <a:prstGeom prst="line">
                <a:avLst/>
              </a:prstGeom>
              <a:noFill/>
              <a:ln w="12700" cap="flat">
                <a:solidFill>
                  <a:srgbClr val="000000"/>
                </a:solidFill>
                <a:prstDash val="solid"/>
                <a:round/>
              </a:ln>
              <a:effectLst/>
            </p:spPr>
            <p:txBody>
              <a:bodyPr wrap="square" lIns="45719" tIns="45719" rIns="45719" bIns="45719" numCol="1" anchor="t">
                <a:noAutofit/>
              </a:bodyPr>
              <a:lstStyle/>
              <a:p>
                <a:endParaRPr/>
              </a:p>
            </p:txBody>
          </p:sp>
          <p:sp>
            <p:nvSpPr>
              <p:cNvPr id="353" name="Line"/>
              <p:cNvSpPr/>
              <p:nvPr/>
            </p:nvSpPr>
            <p:spPr>
              <a:xfrm flipV="1">
                <a:off x="2144641" y="2220891"/>
                <a:ext cx="4937962" cy="1440"/>
              </a:xfrm>
              <a:prstGeom prst="line">
                <a:avLst/>
              </a:prstGeom>
              <a:noFill/>
              <a:ln w="12700" cap="flat">
                <a:solidFill>
                  <a:srgbClr val="000000"/>
                </a:solidFill>
                <a:prstDash val="solid"/>
                <a:round/>
              </a:ln>
              <a:effectLst/>
            </p:spPr>
            <p:txBody>
              <a:bodyPr wrap="square" lIns="45719" tIns="45719" rIns="45719" bIns="45719" numCol="1" anchor="t">
                <a:noAutofit/>
              </a:bodyPr>
              <a:lstStyle/>
              <a:p>
                <a:endParaRPr/>
              </a:p>
            </p:txBody>
          </p:sp>
          <p:sp>
            <p:nvSpPr>
              <p:cNvPr id="354" name="Analytical Model: Verbal, Graphical, Mathematical"/>
              <p:cNvSpPr/>
              <p:nvPr/>
            </p:nvSpPr>
            <p:spPr>
              <a:xfrm>
                <a:off x="3043180" y="3824308"/>
                <a:ext cx="1119571" cy="863601"/>
              </a:xfrm>
              <a:prstGeom prst="rect">
                <a:avLst/>
              </a:prstGeom>
              <a:solidFill>
                <a:srgbClr val="CCECFF"/>
              </a:solidFill>
              <a:ln w="127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spcBef>
                    <a:spcPts val="600"/>
                  </a:spcBef>
                  <a:defRPr sz="1000" b="1">
                    <a:solidFill>
                      <a:srgbClr val="CC0000"/>
                    </a:solidFill>
                  </a:defRPr>
                </a:lvl1pPr>
              </a:lstStyle>
              <a:p>
                <a:r>
                  <a:t>Analytical Model: Verbal, Graphical, Mathematical</a:t>
                </a:r>
              </a:p>
            </p:txBody>
          </p:sp>
          <p:sp>
            <p:nvSpPr>
              <p:cNvPr id="355" name="Specification…"/>
              <p:cNvSpPr txBox="1"/>
              <p:nvPr/>
            </p:nvSpPr>
            <p:spPr>
              <a:xfrm>
                <a:off x="6078353" y="3809915"/>
                <a:ext cx="1246103" cy="698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defRPr sz="1000" b="1">
                    <a:solidFill>
                      <a:srgbClr val="CC0000"/>
                    </a:solidFill>
                  </a:defRPr>
                </a:pPr>
                <a:r>
                  <a:t>Specification</a:t>
                </a:r>
              </a:p>
              <a:p>
                <a:pPr>
                  <a:defRPr sz="1000" b="1">
                    <a:solidFill>
                      <a:srgbClr val="CC0000"/>
                    </a:solidFill>
                  </a:defRPr>
                </a:pPr>
                <a:r>
                  <a:t>of</a:t>
                </a:r>
              </a:p>
              <a:p>
                <a:pPr>
                  <a:defRPr sz="1000" b="1">
                    <a:solidFill>
                      <a:srgbClr val="CC0000"/>
                    </a:solidFill>
                  </a:defRPr>
                </a:pPr>
                <a:r>
                  <a:t>Information</a:t>
                </a:r>
              </a:p>
              <a:p>
                <a:pPr>
                  <a:defRPr sz="1000" b="1">
                    <a:solidFill>
                      <a:srgbClr val="CC0000"/>
                    </a:solidFill>
                  </a:defRPr>
                </a:pPr>
                <a:r>
                  <a:t>Needed</a:t>
                </a:r>
              </a:p>
            </p:txBody>
          </p:sp>
          <p:sp>
            <p:nvSpPr>
              <p:cNvPr id="356" name="Line"/>
              <p:cNvSpPr/>
              <p:nvPr/>
            </p:nvSpPr>
            <p:spPr>
              <a:xfrm>
                <a:off x="4614422" y="1357291"/>
                <a:ext cx="1603" cy="184235"/>
              </a:xfrm>
              <a:prstGeom prst="line">
                <a:avLst/>
              </a:prstGeom>
              <a:noFill/>
              <a:ln w="12700"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357" name="Line"/>
              <p:cNvSpPr/>
              <p:nvPr/>
            </p:nvSpPr>
            <p:spPr>
              <a:xfrm>
                <a:off x="4614422" y="1789091"/>
                <a:ext cx="1603" cy="184235"/>
              </a:xfrm>
              <a:prstGeom prst="line">
                <a:avLst/>
              </a:prstGeom>
              <a:noFill/>
              <a:ln w="12700"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358" name="Line"/>
              <p:cNvSpPr/>
              <p:nvPr/>
            </p:nvSpPr>
            <p:spPr>
              <a:xfrm flipH="1">
                <a:off x="4614423" y="3084491"/>
                <a:ext cx="1602" cy="246127"/>
              </a:xfrm>
              <a:prstGeom prst="line">
                <a:avLst/>
              </a:prstGeom>
              <a:noFill/>
              <a:ln w="12700"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359" name="Line"/>
              <p:cNvSpPr/>
              <p:nvPr/>
            </p:nvSpPr>
            <p:spPr>
              <a:xfrm>
                <a:off x="4614422" y="4687908"/>
                <a:ext cx="1603" cy="185675"/>
              </a:xfrm>
              <a:prstGeom prst="line">
                <a:avLst/>
              </a:prstGeom>
              <a:noFill/>
              <a:ln w="12700" cap="flat">
                <a:solidFill>
                  <a:srgbClr val="000000"/>
                </a:solidFill>
                <a:prstDash val="solid"/>
                <a:round/>
                <a:tailEnd type="triangle" w="med" len="med"/>
              </a:ln>
              <a:effectLst/>
            </p:spPr>
            <p:txBody>
              <a:bodyPr wrap="square" lIns="45719" tIns="45719" rIns="45719" bIns="45719" numCol="1" anchor="t">
                <a:noAutofit/>
              </a:bodyPr>
              <a:lstStyle/>
              <a:p>
                <a:endParaRPr/>
              </a:p>
            </p:txBody>
          </p:sp>
        </p:grpSp>
      </p:grpSp>
      <p:sp>
        <p:nvSpPr>
          <p:cNvPr id="362" name="Rectangle"/>
          <p:cNvSpPr/>
          <p:nvPr/>
        </p:nvSpPr>
        <p:spPr>
          <a:xfrm>
            <a:off x="3403600" y="2963862"/>
            <a:ext cx="5013325" cy="1133476"/>
          </a:xfrm>
          <a:prstGeom prst="rect">
            <a:avLst/>
          </a:prstGeom>
          <a:solidFill>
            <a:schemeClr val="accent1">
              <a:alpha val="34901"/>
            </a:schemeClr>
          </a:solidFill>
          <a:ln w="25400">
            <a:solidFill>
              <a:srgbClr val="BC6F23"/>
            </a:solidFill>
          </a:ln>
        </p:spPr>
        <p:txBody>
          <a:bodyPr lIns="45719" rIns="45719" anchor="ctr"/>
          <a:lstStyle/>
          <a:p>
            <a:pPr algn="ctr">
              <a:defRPr sz="1800">
                <a:solidFill>
                  <a:srgbClr val="FFFFFF"/>
                </a:solidFill>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302"/>
                                        </p:tgtEl>
                                        <p:attrNameLst>
                                          <p:attrName>style.visibility</p:attrName>
                                        </p:attrNameLst>
                                      </p:cBhvr>
                                      <p:to>
                                        <p:strVal val="visible"/>
                                      </p:to>
                                    </p:set>
                                    <p:anim calcmode="lin" valueType="num">
                                      <p:cBhvr>
                                        <p:cTn id="7" dur="500" fill="hold"/>
                                        <p:tgtEl>
                                          <p:spTgt spid="302"/>
                                        </p:tgtEl>
                                        <p:attrNameLst>
                                          <p:attrName>ppt_x</p:attrName>
                                        </p:attrNameLst>
                                      </p:cBhvr>
                                      <p:tavLst>
                                        <p:tav tm="0">
                                          <p:val>
                                            <p:strVal val="0-#ppt_w/2"/>
                                          </p:val>
                                        </p:tav>
                                        <p:tav tm="100000">
                                          <p:val>
                                            <p:strVal val="#ppt_x"/>
                                          </p:val>
                                        </p:tav>
                                      </p:tavLst>
                                    </p:anim>
                                    <p:anim calcmode="lin" valueType="num">
                                      <p:cBhvr>
                                        <p:cTn id="8" dur="500" fill="hold"/>
                                        <p:tgtEl>
                                          <p:spTgt spid="30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361"/>
                                        </p:tgtEl>
                                        <p:attrNameLst>
                                          <p:attrName>style.visibility</p:attrName>
                                        </p:attrNameLst>
                                      </p:cBhvr>
                                      <p:to>
                                        <p:strVal val="visible"/>
                                      </p:to>
                                    </p:set>
                                    <p:anim calcmode="lin" valueType="num">
                                      <p:cBhvr>
                                        <p:cTn id="12" dur="500" fill="hold"/>
                                        <p:tgtEl>
                                          <p:spTgt spid="361"/>
                                        </p:tgtEl>
                                        <p:attrNameLst>
                                          <p:attrName>ppt_x</p:attrName>
                                        </p:attrNameLst>
                                      </p:cBhvr>
                                      <p:tavLst>
                                        <p:tav tm="0">
                                          <p:val>
                                            <p:strVal val="0-#ppt_w/2"/>
                                          </p:val>
                                        </p:tav>
                                        <p:tav tm="100000">
                                          <p:val>
                                            <p:strVal val="#ppt_x"/>
                                          </p:val>
                                        </p:tav>
                                      </p:tavLst>
                                    </p:anim>
                                    <p:anim calcmode="lin" valueType="num">
                                      <p:cBhvr>
                                        <p:cTn id="13" dur="500" fill="hold"/>
                                        <p:tgtEl>
                                          <p:spTgt spid="3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 grpId="0" animBg="1" advAuto="0"/>
      <p:bldP spid="361" grpId="0"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13</a:t>
            </a:fld>
            <a:endParaRPr/>
          </a:p>
        </p:txBody>
      </p:sp>
      <p:sp>
        <p:nvSpPr>
          <p:cNvPr id="365" name="4) Step I: Problem Definition"/>
          <p:cNvSpPr txBox="1">
            <a:spLocks noGrp="1"/>
          </p:cNvSpPr>
          <p:nvPr>
            <p:ph type="title" idx="4294967295"/>
          </p:nvPr>
        </p:nvSpPr>
        <p:spPr>
          <a:xfrm>
            <a:off x="381000" y="228599"/>
            <a:ext cx="8562975" cy="1143002"/>
          </a:xfrm>
          <a:prstGeom prst="rect">
            <a:avLst/>
          </a:prstGeom>
        </p:spPr>
        <p:txBody>
          <a:bodyPr anchor="t">
            <a:normAutofit/>
          </a:bodyPr>
          <a:lstStyle>
            <a:lvl1pPr>
              <a:defRPr b="1">
                <a:solidFill>
                  <a:srgbClr val="E57300"/>
                </a:solidFill>
              </a:defRPr>
            </a:lvl1pPr>
          </a:lstStyle>
          <a:p>
            <a:r>
              <a:t>4) Step I: Problem Definition</a:t>
            </a:r>
          </a:p>
        </p:txBody>
      </p:sp>
      <p:sp>
        <p:nvSpPr>
          <p:cNvPr id="366" name="Management Decision Problem Marketing Research Problem…"/>
          <p:cNvSpPr txBox="1">
            <a:spLocks noGrp="1"/>
          </p:cNvSpPr>
          <p:nvPr>
            <p:ph type="body" idx="4294967295"/>
          </p:nvPr>
        </p:nvSpPr>
        <p:spPr>
          <a:xfrm>
            <a:off x="152400" y="990600"/>
            <a:ext cx="8991600" cy="5257800"/>
          </a:xfrm>
          <a:prstGeom prst="rect">
            <a:avLst/>
          </a:prstGeom>
        </p:spPr>
        <p:txBody>
          <a:bodyPr>
            <a:normAutofit/>
          </a:bodyPr>
          <a:lstStyle/>
          <a:p>
            <a:pPr marL="329184" indent="-329184" defTabSz="877823">
              <a:spcBef>
                <a:spcPts val="400"/>
              </a:spcBef>
              <a:buSzTx/>
              <a:buNone/>
              <a:defRPr sz="1727" b="1" u="sng">
                <a:solidFill>
                  <a:srgbClr val="800080"/>
                </a:solidFill>
              </a:defRPr>
            </a:pPr>
            <a:r>
              <a:t>Management Decision Problem</a:t>
            </a:r>
            <a:r>
              <a:rPr b="0" u="none">
                <a:solidFill>
                  <a:srgbClr val="000000"/>
                </a:solidFill>
              </a:rPr>
              <a:t>	</a:t>
            </a:r>
            <a:r>
              <a:t>Marketing Research Problem</a:t>
            </a:r>
          </a:p>
          <a:p>
            <a:pPr marL="329184" indent="-329184" defTabSz="877823">
              <a:spcBef>
                <a:spcPts val="400"/>
              </a:spcBef>
              <a:buSzTx/>
              <a:buNone/>
              <a:defRPr sz="1727">
                <a:solidFill>
                  <a:srgbClr val="800080"/>
                </a:solidFill>
              </a:defRPr>
            </a:pPr>
            <a:r>
              <a:t>Asks what the DM needs to do  </a:t>
            </a:r>
            <a:r>
              <a:rPr>
                <a:latin typeface="+mn-lt"/>
                <a:ea typeface="+mn-ea"/>
                <a:cs typeface="+mn-cs"/>
                <a:sym typeface="Helvetica"/>
              </a:rPr>
              <a:t></a:t>
            </a:r>
            <a:r>
              <a:t>	Asks what information is needed 					and how it should obtained</a:t>
            </a:r>
          </a:p>
          <a:p>
            <a:pPr marL="329184" indent="-329184" defTabSz="877823">
              <a:buSzTx/>
              <a:buNone/>
              <a:defRPr sz="1727">
                <a:solidFill>
                  <a:srgbClr val="994D00"/>
                </a:solidFill>
              </a:defRPr>
            </a:pPr>
            <a:endParaRPr/>
          </a:p>
          <a:p>
            <a:pPr marL="329184" indent="-329184" defTabSz="877823">
              <a:spcBef>
                <a:spcPts val="400"/>
              </a:spcBef>
              <a:buSzTx/>
              <a:buNone/>
              <a:defRPr sz="1727">
                <a:solidFill>
                  <a:srgbClr val="994D00"/>
                </a:solidFill>
              </a:defRPr>
            </a:pPr>
            <a:r>
              <a:t>				       </a:t>
            </a:r>
            <a:r>
              <a:rPr b="1" u="sng"/>
              <a:t>EXAMPLE</a:t>
            </a:r>
          </a:p>
          <a:p>
            <a:pPr marL="329184" indent="-329184" defTabSz="877823">
              <a:spcBef>
                <a:spcPts val="400"/>
              </a:spcBef>
              <a:buSzTx/>
              <a:buNone/>
              <a:defRPr sz="1727">
                <a:solidFill>
                  <a:srgbClr val="994D00"/>
                </a:solidFill>
              </a:defRPr>
            </a:pPr>
            <a:r>
              <a:t>Should a new product be	</a:t>
            </a:r>
            <a:r>
              <a:rPr>
                <a:latin typeface="+mn-lt"/>
                <a:ea typeface="+mn-ea"/>
                <a:cs typeface="+mn-cs"/>
                <a:sym typeface="Helvetica"/>
              </a:rPr>
              <a:t></a:t>
            </a:r>
            <a:r>
              <a:t>	What are the consumer preferences</a:t>
            </a:r>
          </a:p>
          <a:p>
            <a:pPr marL="329184" indent="-329184" defTabSz="877823">
              <a:spcBef>
                <a:spcPts val="400"/>
              </a:spcBef>
              <a:buSzTx/>
              <a:buNone/>
              <a:defRPr sz="1727">
                <a:solidFill>
                  <a:srgbClr val="994D00"/>
                </a:solidFill>
              </a:defRPr>
            </a:pPr>
            <a:r>
              <a:t>introduced?				and purchase intentions for the</a:t>
            </a:r>
          </a:p>
          <a:p>
            <a:pPr marL="329184" indent="-329184" defTabSz="877823">
              <a:spcBef>
                <a:spcPts val="400"/>
              </a:spcBef>
              <a:buSzTx/>
              <a:buNone/>
              <a:defRPr sz="1727">
                <a:solidFill>
                  <a:srgbClr val="994D00"/>
                </a:solidFill>
              </a:defRPr>
            </a:pPr>
            <a:r>
              <a:t>						proposed new product?</a:t>
            </a:r>
          </a:p>
          <a:p>
            <a:pPr marL="329184" indent="-329184" defTabSz="877823">
              <a:spcBef>
                <a:spcPts val="400"/>
              </a:spcBef>
              <a:buSzTx/>
              <a:buNone/>
              <a:defRPr sz="1727">
                <a:solidFill>
                  <a:srgbClr val="994D00"/>
                </a:solidFill>
              </a:defRPr>
            </a:pPr>
            <a:r>
              <a:t> </a:t>
            </a:r>
          </a:p>
          <a:p>
            <a:pPr marL="329184" indent="-329184" defTabSz="877823">
              <a:spcBef>
                <a:spcPts val="400"/>
              </a:spcBef>
              <a:buSzTx/>
              <a:buNone/>
              <a:defRPr sz="1727">
                <a:solidFill>
                  <a:srgbClr val="994D00"/>
                </a:solidFill>
              </a:defRPr>
            </a:pPr>
            <a:r>
              <a:t>Should the advertising 		</a:t>
            </a:r>
            <a:r>
              <a:rPr>
                <a:latin typeface="+mn-lt"/>
                <a:ea typeface="+mn-ea"/>
                <a:cs typeface="+mn-cs"/>
                <a:sym typeface="Helvetica"/>
              </a:rPr>
              <a:t></a:t>
            </a:r>
            <a:r>
              <a:t>	How effective is the current </a:t>
            </a:r>
          </a:p>
          <a:p>
            <a:pPr marL="329184" indent="-329184" defTabSz="877823">
              <a:spcBef>
                <a:spcPts val="400"/>
              </a:spcBef>
              <a:buSzTx/>
              <a:buNone/>
              <a:defRPr sz="1727">
                <a:solidFill>
                  <a:srgbClr val="994D00"/>
                </a:solidFill>
              </a:defRPr>
            </a:pPr>
            <a:r>
              <a:t>campaign be changed?			advertising campaign?</a:t>
            </a:r>
          </a:p>
          <a:p>
            <a:pPr marL="329184" indent="-329184" defTabSz="877823">
              <a:spcBef>
                <a:spcPts val="400"/>
              </a:spcBef>
              <a:buSzTx/>
              <a:buNone/>
              <a:defRPr sz="1727">
                <a:solidFill>
                  <a:srgbClr val="994D00"/>
                </a:solidFill>
              </a:defRPr>
            </a:pPr>
            <a:r>
              <a:t>						 </a:t>
            </a:r>
          </a:p>
          <a:p>
            <a:pPr marL="329184" indent="-329184" defTabSz="877823">
              <a:spcBef>
                <a:spcPts val="400"/>
              </a:spcBef>
              <a:buSzTx/>
              <a:buNone/>
              <a:defRPr sz="1727">
                <a:solidFill>
                  <a:srgbClr val="994D00"/>
                </a:solidFill>
              </a:defRPr>
            </a:pPr>
            <a:r>
              <a:t>Should the price of the 		</a:t>
            </a:r>
            <a:r>
              <a:rPr>
                <a:latin typeface="+mn-lt"/>
                <a:ea typeface="+mn-ea"/>
                <a:cs typeface="+mn-cs"/>
                <a:sym typeface="Helvetica"/>
              </a:rPr>
              <a:t></a:t>
            </a:r>
            <a:r>
              <a:t>	How elastic is the demand?</a:t>
            </a:r>
          </a:p>
          <a:p>
            <a:pPr marL="329184" indent="-329184" defTabSz="877823">
              <a:spcBef>
                <a:spcPts val="400"/>
              </a:spcBef>
              <a:buSzTx/>
              <a:buNone/>
              <a:defRPr sz="1727">
                <a:solidFill>
                  <a:srgbClr val="994D00"/>
                </a:solidFill>
              </a:defRPr>
            </a:pPr>
            <a:r>
              <a:t>brand be increased?			How will a price change impact </a:t>
            </a:r>
          </a:p>
          <a:p>
            <a:pPr marL="329184" indent="-329184" defTabSz="877823">
              <a:spcBef>
                <a:spcPts val="400"/>
              </a:spcBef>
              <a:buSzTx/>
              <a:buNone/>
              <a:defRPr sz="1727">
                <a:solidFill>
                  <a:srgbClr val="994D00"/>
                </a:solidFill>
              </a:defRPr>
            </a:pPr>
            <a:r>
              <a:t>						sales and profits?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365"/>
                                        </p:tgtEl>
                                        <p:attrNameLst>
                                          <p:attrName>style.visibility</p:attrName>
                                        </p:attrNameLst>
                                      </p:cBhvr>
                                      <p:to>
                                        <p:strVal val="visible"/>
                                      </p:to>
                                    </p:set>
                                    <p:anim calcmode="lin" valueType="num">
                                      <p:cBhvr>
                                        <p:cTn id="7" dur="500" fill="hold"/>
                                        <p:tgtEl>
                                          <p:spTgt spid="365"/>
                                        </p:tgtEl>
                                        <p:attrNameLst>
                                          <p:attrName>ppt_x</p:attrName>
                                        </p:attrNameLst>
                                      </p:cBhvr>
                                      <p:tavLst>
                                        <p:tav tm="0">
                                          <p:val>
                                            <p:strVal val="0-#ppt_w/2"/>
                                          </p:val>
                                        </p:tav>
                                        <p:tav tm="100000">
                                          <p:val>
                                            <p:strVal val="#ppt_x"/>
                                          </p:val>
                                        </p:tav>
                                      </p:tavLst>
                                    </p:anim>
                                    <p:anim calcmode="lin" valueType="num">
                                      <p:cBhvr>
                                        <p:cTn id="8" dur="500" fill="hold"/>
                                        <p:tgtEl>
                                          <p:spTgt spid="36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366"/>
                                        </p:tgtEl>
                                        <p:attrNameLst>
                                          <p:attrName>style.visibility</p:attrName>
                                        </p:attrNameLst>
                                      </p:cBhvr>
                                      <p:to>
                                        <p:strVal val="visible"/>
                                      </p:to>
                                    </p:set>
                                    <p:anim calcmode="lin" valueType="num">
                                      <p:cBhvr>
                                        <p:cTn id="12" dur="500" fill="hold"/>
                                        <p:tgtEl>
                                          <p:spTgt spid="366"/>
                                        </p:tgtEl>
                                        <p:attrNameLst>
                                          <p:attrName>ppt_x</p:attrName>
                                        </p:attrNameLst>
                                      </p:cBhvr>
                                      <p:tavLst>
                                        <p:tav tm="0">
                                          <p:val>
                                            <p:strVal val="0-#ppt_w/2"/>
                                          </p:val>
                                        </p:tav>
                                        <p:tav tm="100000">
                                          <p:val>
                                            <p:strVal val="#ppt_x"/>
                                          </p:val>
                                        </p:tav>
                                      </p:tavLst>
                                    </p:anim>
                                    <p:anim calcmode="lin" valueType="num">
                                      <p:cBhvr>
                                        <p:cTn id="13" dur="500" fill="hold"/>
                                        <p:tgtEl>
                                          <p:spTgt spid="3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 grpId="0" animBg="1" advAuto="0"/>
      <p:bldP spid="366" grpId="0"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14</a:t>
            </a:fld>
            <a:endParaRPr/>
          </a:p>
        </p:txBody>
      </p:sp>
      <p:sp>
        <p:nvSpPr>
          <p:cNvPr id="369" name="4) Definition of the Research Problem"/>
          <p:cNvSpPr txBox="1">
            <a:spLocks noGrp="1"/>
          </p:cNvSpPr>
          <p:nvPr>
            <p:ph type="title" idx="4294967295"/>
          </p:nvPr>
        </p:nvSpPr>
        <p:spPr>
          <a:xfrm>
            <a:off x="123825" y="152400"/>
            <a:ext cx="8943975" cy="381000"/>
          </a:xfrm>
          <a:prstGeom prst="rect">
            <a:avLst/>
          </a:prstGeom>
        </p:spPr>
        <p:txBody>
          <a:bodyPr anchor="t">
            <a:normAutofit/>
          </a:bodyPr>
          <a:lstStyle>
            <a:lvl1pPr defTabSz="630936">
              <a:defRPr sz="1932" b="1">
                <a:solidFill>
                  <a:srgbClr val="E57300"/>
                </a:solidFill>
              </a:defRPr>
            </a:lvl1pPr>
          </a:lstStyle>
          <a:p>
            <a:r>
              <a:t>4) Definition of the Research Problem</a:t>
            </a:r>
          </a:p>
        </p:txBody>
      </p:sp>
      <p:grpSp>
        <p:nvGrpSpPr>
          <p:cNvPr id="380" name="Group"/>
          <p:cNvGrpSpPr/>
          <p:nvPr/>
        </p:nvGrpSpPr>
        <p:grpSpPr>
          <a:xfrm>
            <a:off x="381000" y="838199"/>
            <a:ext cx="8534400" cy="5453064"/>
            <a:chOff x="0" y="0"/>
            <a:chExt cx="8534399" cy="5453062"/>
          </a:xfrm>
        </p:grpSpPr>
        <p:pic>
          <p:nvPicPr>
            <p:cNvPr id="370" name="image.pdf" descr="image.pdf"/>
            <p:cNvPicPr>
              <a:picLocks noChangeAspect="1"/>
            </p:cNvPicPr>
            <p:nvPr/>
          </p:nvPicPr>
          <p:blipFill>
            <a:blip r:embed="rId2">
              <a:extLst/>
            </a:blip>
            <a:stretch>
              <a:fillRect/>
            </a:stretch>
          </p:blipFill>
          <p:spPr>
            <a:xfrm>
              <a:off x="5400298" y="2667750"/>
              <a:ext cx="3134102" cy="2785313"/>
            </a:xfrm>
            <a:prstGeom prst="rect">
              <a:avLst/>
            </a:prstGeom>
            <a:ln w="12700" cap="flat">
              <a:noFill/>
              <a:miter lim="400000"/>
            </a:ln>
            <a:effectLst/>
          </p:spPr>
        </p:pic>
        <p:grpSp>
          <p:nvGrpSpPr>
            <p:cNvPr id="379" name="Group"/>
            <p:cNvGrpSpPr/>
            <p:nvPr/>
          </p:nvGrpSpPr>
          <p:grpSpPr>
            <a:xfrm>
              <a:off x="0" y="-1"/>
              <a:ext cx="5306879" cy="4553013"/>
              <a:chOff x="0" y="0"/>
              <a:chExt cx="5306877" cy="4553012"/>
            </a:xfrm>
          </p:grpSpPr>
          <p:sp>
            <p:nvSpPr>
              <p:cNvPr id="371" name="Rectangle"/>
              <p:cNvSpPr/>
              <p:nvPr/>
            </p:nvSpPr>
            <p:spPr>
              <a:xfrm>
                <a:off x="27121" y="651111"/>
                <a:ext cx="5279757" cy="3615783"/>
              </a:xfrm>
              <a:prstGeom prst="rect">
                <a:avLst/>
              </a:prstGeom>
              <a:solidFill>
                <a:srgbClr val="DDDDDD"/>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372" name="Marketing Research Problem"/>
              <p:cNvSpPr/>
              <p:nvPr/>
            </p:nvSpPr>
            <p:spPr>
              <a:xfrm>
                <a:off x="27121" y="762645"/>
                <a:ext cx="5279757" cy="495301"/>
              </a:xfrm>
              <a:prstGeom prst="rect">
                <a:avLst/>
              </a:prstGeom>
              <a:noFill/>
              <a:ln w="127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lgn="ctr">
                  <a:defRPr sz="2600">
                    <a:solidFill>
                      <a:srgbClr val="CC0000"/>
                    </a:solidFill>
                  </a:defRPr>
                </a:lvl1pPr>
              </a:lstStyle>
              <a:p>
                <a:r>
                  <a:t>Marketing Research Problem</a:t>
                </a:r>
              </a:p>
            </p:txBody>
          </p:sp>
          <p:sp>
            <p:nvSpPr>
              <p:cNvPr id="373" name="Broad Statement"/>
              <p:cNvSpPr/>
              <p:nvPr/>
            </p:nvSpPr>
            <p:spPr>
              <a:xfrm>
                <a:off x="1288296" y="1728762"/>
                <a:ext cx="2755901" cy="889001"/>
              </a:xfrm>
              <a:prstGeom prst="rect">
                <a:avLst/>
              </a:prstGeom>
              <a:solidFill>
                <a:srgbClr val="CCECFF"/>
              </a:solidFill>
              <a:ln w="127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defRPr sz="2600">
                    <a:solidFill>
                      <a:srgbClr val="CC0000"/>
                    </a:solidFill>
                  </a:defRPr>
                </a:lvl1pPr>
              </a:lstStyle>
              <a:p>
                <a:r>
                  <a:t>Broad Statement</a:t>
                </a:r>
              </a:p>
            </p:txBody>
          </p:sp>
          <p:sp>
            <p:nvSpPr>
              <p:cNvPr id="374" name="Specific Components"/>
              <p:cNvSpPr/>
              <p:nvPr/>
            </p:nvSpPr>
            <p:spPr>
              <a:xfrm>
                <a:off x="983927" y="3664012"/>
                <a:ext cx="3433951" cy="889001"/>
              </a:xfrm>
              <a:prstGeom prst="rect">
                <a:avLst/>
              </a:prstGeom>
              <a:solidFill>
                <a:srgbClr val="CCECFF"/>
              </a:solidFill>
              <a:ln w="127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defRPr sz="2600">
                    <a:solidFill>
                      <a:srgbClr val="CC0000"/>
                    </a:solidFill>
                  </a:defRPr>
                </a:lvl1pPr>
              </a:lstStyle>
              <a:p>
                <a:r>
                  <a:t>Specific Components</a:t>
                </a:r>
              </a:p>
            </p:txBody>
          </p:sp>
          <p:sp>
            <p:nvSpPr>
              <p:cNvPr id="375" name="Fig. 2.3"/>
              <p:cNvSpPr txBox="1"/>
              <p:nvPr/>
            </p:nvSpPr>
            <p:spPr>
              <a:xfrm>
                <a:off x="0" y="0"/>
                <a:ext cx="975482" cy="3683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800">
                    <a:solidFill>
                      <a:srgbClr val="003530"/>
                    </a:solidFill>
                  </a:defRPr>
                </a:lvl1pPr>
              </a:lstStyle>
              <a:p>
                <a:r>
                  <a:t>Fig. 2.3</a:t>
                </a:r>
              </a:p>
            </p:txBody>
          </p:sp>
          <p:sp>
            <p:nvSpPr>
              <p:cNvPr id="376" name="Line"/>
              <p:cNvSpPr/>
              <p:nvPr/>
            </p:nvSpPr>
            <p:spPr>
              <a:xfrm flipH="1">
                <a:off x="1833750" y="2227647"/>
                <a:ext cx="867906" cy="1446916"/>
              </a:xfrm>
              <a:prstGeom prst="line">
                <a:avLst/>
              </a:prstGeom>
              <a:noFill/>
              <a:ln w="25400"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377" name="Line"/>
              <p:cNvSpPr/>
              <p:nvPr/>
            </p:nvSpPr>
            <p:spPr>
              <a:xfrm flipH="1">
                <a:off x="2701655" y="2227647"/>
                <a:ext cx="1" cy="1446916"/>
              </a:xfrm>
              <a:prstGeom prst="line">
                <a:avLst/>
              </a:prstGeom>
              <a:noFill/>
              <a:ln w="25400"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378" name="Line"/>
              <p:cNvSpPr/>
              <p:nvPr/>
            </p:nvSpPr>
            <p:spPr>
              <a:xfrm>
                <a:off x="2701655" y="2227647"/>
                <a:ext cx="795581" cy="1446916"/>
              </a:xfrm>
              <a:prstGeom prst="line">
                <a:avLst/>
              </a:prstGeom>
              <a:noFill/>
              <a:ln w="25400" cap="flat">
                <a:solidFill>
                  <a:srgbClr val="000000"/>
                </a:solidFill>
                <a:prstDash val="solid"/>
                <a:round/>
                <a:tailEnd type="triangle" w="med" len="med"/>
              </a:ln>
              <a:effectLst/>
            </p:spPr>
            <p:txBody>
              <a:bodyPr wrap="square" lIns="45719" tIns="45719" rIns="45719" bIns="45719" numCol="1" anchor="t">
                <a:noAutofit/>
              </a:bodyPr>
              <a:lstStyle/>
              <a:p>
                <a:endParaRPr/>
              </a:p>
            </p:txBody>
          </p:sp>
        </p:grpSp>
      </p:grpSp>
      <p:sp>
        <p:nvSpPr>
          <p:cNvPr id="381" name="For example…."/>
          <p:cNvSpPr txBox="1"/>
          <p:nvPr/>
        </p:nvSpPr>
        <p:spPr>
          <a:xfrm>
            <a:off x="609600" y="5486400"/>
            <a:ext cx="4724400" cy="3708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800"/>
            </a:lvl1pPr>
          </a:lstStyle>
          <a:p>
            <a:r>
              <a:t>For example….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369"/>
                                        </p:tgtEl>
                                        <p:attrNameLst>
                                          <p:attrName>style.visibility</p:attrName>
                                        </p:attrNameLst>
                                      </p:cBhvr>
                                      <p:to>
                                        <p:strVal val="visible"/>
                                      </p:to>
                                    </p:set>
                                    <p:anim calcmode="lin" valueType="num">
                                      <p:cBhvr>
                                        <p:cTn id="7" dur="500" fill="hold"/>
                                        <p:tgtEl>
                                          <p:spTgt spid="369"/>
                                        </p:tgtEl>
                                        <p:attrNameLst>
                                          <p:attrName>ppt_x</p:attrName>
                                        </p:attrNameLst>
                                      </p:cBhvr>
                                      <p:tavLst>
                                        <p:tav tm="0">
                                          <p:val>
                                            <p:strVal val="0-#ppt_w/2"/>
                                          </p:val>
                                        </p:tav>
                                        <p:tav tm="100000">
                                          <p:val>
                                            <p:strVal val="#ppt_x"/>
                                          </p:val>
                                        </p:tav>
                                      </p:tavLst>
                                    </p:anim>
                                    <p:anim calcmode="lin" valueType="num">
                                      <p:cBhvr>
                                        <p:cTn id="8" dur="500" fill="hold"/>
                                        <p:tgtEl>
                                          <p:spTgt spid="36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380"/>
                                        </p:tgtEl>
                                        <p:attrNameLst>
                                          <p:attrName>style.visibility</p:attrName>
                                        </p:attrNameLst>
                                      </p:cBhvr>
                                      <p:to>
                                        <p:strVal val="visible"/>
                                      </p:to>
                                    </p:set>
                                    <p:anim calcmode="lin" valueType="num">
                                      <p:cBhvr>
                                        <p:cTn id="12" dur="500" fill="hold"/>
                                        <p:tgtEl>
                                          <p:spTgt spid="380"/>
                                        </p:tgtEl>
                                        <p:attrNameLst>
                                          <p:attrName>ppt_x</p:attrName>
                                        </p:attrNameLst>
                                      </p:cBhvr>
                                      <p:tavLst>
                                        <p:tav tm="0">
                                          <p:val>
                                            <p:strVal val="0-#ppt_w/2"/>
                                          </p:val>
                                        </p:tav>
                                        <p:tav tm="100000">
                                          <p:val>
                                            <p:strVal val="#ppt_x"/>
                                          </p:val>
                                        </p:tav>
                                      </p:tavLst>
                                    </p:anim>
                                    <p:anim calcmode="lin" valueType="num">
                                      <p:cBhvr>
                                        <p:cTn id="13" dur="500" fill="hold"/>
                                        <p:tgtEl>
                                          <p:spTgt spid="3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 grpId="0" animBg="1" advAuto="0"/>
      <p:bldP spid="380" grpId="0"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15</a:t>
            </a:fld>
            <a:endParaRPr/>
          </a:p>
        </p:txBody>
      </p:sp>
      <p:sp>
        <p:nvSpPr>
          <p:cNvPr id="384" name="4) Department Store Project Example"/>
          <p:cNvSpPr txBox="1">
            <a:spLocks noGrp="1"/>
          </p:cNvSpPr>
          <p:nvPr>
            <p:ph type="title" idx="4294967295"/>
          </p:nvPr>
        </p:nvSpPr>
        <p:spPr>
          <a:xfrm>
            <a:off x="381000" y="228600"/>
            <a:ext cx="7793038" cy="609600"/>
          </a:xfrm>
          <a:prstGeom prst="rect">
            <a:avLst/>
          </a:prstGeom>
        </p:spPr>
        <p:txBody>
          <a:bodyPr anchor="t">
            <a:normAutofit/>
          </a:bodyPr>
          <a:lstStyle>
            <a:lvl1pPr>
              <a:defRPr b="1">
                <a:solidFill>
                  <a:srgbClr val="E57300"/>
                </a:solidFill>
              </a:defRPr>
            </a:lvl1pPr>
          </a:lstStyle>
          <a:p>
            <a:r>
              <a:t>4) Department Store Project Example</a:t>
            </a:r>
          </a:p>
        </p:txBody>
      </p:sp>
      <p:sp>
        <p:nvSpPr>
          <p:cNvPr id="385" name="Problem Definition:…"/>
          <p:cNvSpPr txBox="1">
            <a:spLocks noGrp="1"/>
          </p:cNvSpPr>
          <p:nvPr>
            <p:ph type="body" sz="half" idx="4294967295"/>
          </p:nvPr>
        </p:nvSpPr>
        <p:spPr>
          <a:xfrm>
            <a:off x="685800" y="1066800"/>
            <a:ext cx="8193088" cy="1981200"/>
          </a:xfrm>
          <a:prstGeom prst="rect">
            <a:avLst/>
          </a:prstGeom>
        </p:spPr>
        <p:txBody>
          <a:bodyPr>
            <a:normAutofit/>
          </a:bodyPr>
          <a:lstStyle/>
          <a:p>
            <a:pPr marL="0" indent="0">
              <a:lnSpc>
                <a:spcPct val="80000"/>
              </a:lnSpc>
              <a:buSzTx/>
              <a:buNone/>
              <a:defRPr b="1" u="sng">
                <a:solidFill>
                  <a:srgbClr val="800080"/>
                </a:solidFill>
              </a:defRPr>
            </a:pPr>
            <a:r>
              <a:t>Problem Definition</a:t>
            </a:r>
            <a:r>
              <a:rPr u="none"/>
              <a:t>:</a:t>
            </a:r>
          </a:p>
          <a:p>
            <a:pPr marL="0" indent="0">
              <a:lnSpc>
                <a:spcPct val="80000"/>
              </a:lnSpc>
              <a:spcBef>
                <a:spcPts val="400"/>
              </a:spcBef>
              <a:buSzTx/>
              <a:buNone/>
              <a:defRPr sz="2000">
                <a:solidFill>
                  <a:srgbClr val="994D00"/>
                </a:solidFill>
              </a:defRPr>
            </a:pPr>
            <a:r>
              <a:t>In the department store project, the marketing research problem is to </a:t>
            </a:r>
            <a:r>
              <a:rPr b="1" i="1">
                <a:solidFill>
                  <a:srgbClr val="C00000"/>
                </a:solidFill>
              </a:rPr>
              <a:t>determine the relative strengths and weaknesses of Sears, vis-à-vis other major competitors, with respect to factors that influence store patronage</a:t>
            </a:r>
            <a:r>
              <a:t>.  Specifically, research should provide information on the following questions:</a:t>
            </a:r>
          </a:p>
        </p:txBody>
      </p:sp>
      <p:sp>
        <p:nvSpPr>
          <p:cNvPr id="386" name="1. What criteria do households use when selecting department  stores? 2. How do households evaluate Sears and competing stores in  terms of the choice criteria identified in question 1? 3. What is the demographic and psychological profile of the  customers of Sears and competitors?"/>
          <p:cNvSpPr txBox="1"/>
          <p:nvPr/>
        </p:nvSpPr>
        <p:spPr>
          <a:xfrm>
            <a:off x="609600" y="3200400"/>
            <a:ext cx="8077200" cy="187960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nSpc>
                <a:spcPct val="90000"/>
              </a:lnSpc>
              <a:spcBef>
                <a:spcPts val="400"/>
              </a:spcBef>
              <a:tabLst>
                <a:tab pos="368300" algn="l"/>
              </a:tabLst>
              <a:defRPr sz="1800">
                <a:solidFill>
                  <a:srgbClr val="CC0000"/>
                </a:solidFill>
              </a:defRPr>
            </a:pPr>
            <a:r>
              <a:t>1.	What criteria do households use when selecting department 	stores?</a:t>
            </a:r>
            <a:br/>
            <a:r>
              <a:t>2.	How do households evaluate Sears and competing stores in 	terms of the choice criteria identified in question 1?</a:t>
            </a:r>
            <a:br/>
            <a:r>
              <a:t>3.	What is the demographic and psychological profile of the 	customers of Sears and competitors? </a:t>
            </a:r>
            <a:br/>
            <a:endParaRPr/>
          </a:p>
        </p:txBody>
      </p:sp>
      <p:grpSp>
        <p:nvGrpSpPr>
          <p:cNvPr id="390" name="Group"/>
          <p:cNvGrpSpPr/>
          <p:nvPr/>
        </p:nvGrpSpPr>
        <p:grpSpPr>
          <a:xfrm>
            <a:off x="4495800" y="914400"/>
            <a:ext cx="3505200" cy="756427"/>
            <a:chOff x="0" y="0"/>
            <a:chExt cx="3505200" cy="756426"/>
          </a:xfrm>
        </p:grpSpPr>
        <p:sp>
          <p:nvSpPr>
            <p:cNvPr id="387" name="Rectangle"/>
            <p:cNvSpPr/>
            <p:nvPr/>
          </p:nvSpPr>
          <p:spPr>
            <a:xfrm>
              <a:off x="0" y="0"/>
              <a:ext cx="3505200" cy="381000"/>
            </a:xfrm>
            <a:prstGeom prst="rect">
              <a:avLst/>
            </a:prstGeom>
            <a:solidFill>
              <a:schemeClr val="accent1"/>
            </a:solidFill>
            <a:ln w="25400" cap="flat">
              <a:solidFill>
                <a:srgbClr val="BC6F23"/>
              </a:solidFill>
              <a:prstDash val="solid"/>
              <a:round/>
            </a:ln>
            <a:effectLst/>
          </p:spPr>
          <p:txBody>
            <a:bodyPr wrap="square" lIns="45719" tIns="45719" rIns="45719" bIns="45719" numCol="1" anchor="ctr">
              <a:noAutofit/>
            </a:bodyPr>
            <a:lstStyle/>
            <a:p>
              <a:pPr algn="ctr">
                <a:defRPr sz="1800">
                  <a:solidFill>
                    <a:srgbClr val="FFFFFF"/>
                  </a:solidFill>
                </a:defRPr>
              </a:pPr>
              <a:endParaRPr/>
            </a:p>
          </p:txBody>
        </p:sp>
        <p:sp>
          <p:nvSpPr>
            <p:cNvPr id="388" name="Line"/>
            <p:cNvSpPr/>
            <p:nvPr/>
          </p:nvSpPr>
          <p:spPr>
            <a:xfrm flipH="1" flipV="1">
              <a:off x="2200973" y="373362"/>
              <a:ext cx="156112" cy="383065"/>
            </a:xfrm>
            <a:prstGeom prst="line">
              <a:avLst/>
            </a:prstGeom>
            <a:noFill/>
            <a:ln w="25400" cap="flat">
              <a:solidFill>
                <a:srgbClr val="BC6F23"/>
              </a:solidFill>
              <a:prstDash val="solid"/>
              <a:round/>
            </a:ln>
            <a:effectLst/>
          </p:spPr>
          <p:txBody>
            <a:bodyPr wrap="square" lIns="45719" tIns="45719" rIns="45719" bIns="45719" numCol="1" anchor="t">
              <a:noAutofit/>
            </a:bodyPr>
            <a:lstStyle/>
            <a:p>
              <a:endParaRPr/>
            </a:p>
          </p:txBody>
        </p:sp>
        <p:sp>
          <p:nvSpPr>
            <p:cNvPr id="389" name="Broad Statement"/>
            <p:cNvSpPr txBox="1"/>
            <p:nvPr/>
          </p:nvSpPr>
          <p:spPr>
            <a:xfrm>
              <a:off x="0" y="5080"/>
              <a:ext cx="3505200" cy="3708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800">
                  <a:solidFill>
                    <a:srgbClr val="FFFFFF"/>
                  </a:solidFill>
                </a:defRPr>
              </a:lvl1pPr>
            </a:lstStyle>
            <a:p>
              <a:r>
                <a:t>Broad Statement</a:t>
              </a:r>
            </a:p>
          </p:txBody>
        </p:sp>
      </p:grpSp>
      <p:grpSp>
        <p:nvGrpSpPr>
          <p:cNvPr id="394" name="Group"/>
          <p:cNvGrpSpPr/>
          <p:nvPr/>
        </p:nvGrpSpPr>
        <p:grpSpPr>
          <a:xfrm>
            <a:off x="796925" y="5186750"/>
            <a:ext cx="3505200" cy="702875"/>
            <a:chOff x="0" y="0"/>
            <a:chExt cx="3505200" cy="702874"/>
          </a:xfrm>
        </p:grpSpPr>
        <p:sp>
          <p:nvSpPr>
            <p:cNvPr id="391" name="Rectangle"/>
            <p:cNvSpPr/>
            <p:nvPr/>
          </p:nvSpPr>
          <p:spPr>
            <a:xfrm>
              <a:off x="0" y="321874"/>
              <a:ext cx="3505200" cy="381001"/>
            </a:xfrm>
            <a:prstGeom prst="rect">
              <a:avLst/>
            </a:prstGeom>
            <a:solidFill>
              <a:schemeClr val="accent1"/>
            </a:solidFill>
            <a:ln w="25400" cap="flat">
              <a:solidFill>
                <a:srgbClr val="BC6F23"/>
              </a:solidFill>
              <a:prstDash val="solid"/>
              <a:round/>
            </a:ln>
            <a:effectLst/>
          </p:spPr>
          <p:txBody>
            <a:bodyPr wrap="square" lIns="45719" tIns="45719" rIns="45719" bIns="45719" numCol="1" anchor="ctr">
              <a:noAutofit/>
            </a:bodyPr>
            <a:lstStyle/>
            <a:p>
              <a:pPr algn="ctr">
                <a:defRPr sz="1800">
                  <a:solidFill>
                    <a:srgbClr val="FFFFFF"/>
                  </a:solidFill>
                </a:defRPr>
              </a:pPr>
              <a:endParaRPr/>
            </a:p>
          </p:txBody>
        </p:sp>
        <p:sp>
          <p:nvSpPr>
            <p:cNvPr id="392" name="Line"/>
            <p:cNvSpPr/>
            <p:nvPr/>
          </p:nvSpPr>
          <p:spPr>
            <a:xfrm flipH="1">
              <a:off x="1493604" y="-1"/>
              <a:ext cx="242444" cy="324292"/>
            </a:xfrm>
            <a:prstGeom prst="line">
              <a:avLst/>
            </a:prstGeom>
            <a:noFill/>
            <a:ln w="25400" cap="flat">
              <a:solidFill>
                <a:srgbClr val="BC6F23"/>
              </a:solidFill>
              <a:prstDash val="solid"/>
              <a:round/>
            </a:ln>
            <a:effectLst/>
          </p:spPr>
          <p:txBody>
            <a:bodyPr wrap="square" lIns="45719" tIns="45719" rIns="45719" bIns="45719" numCol="1" anchor="t">
              <a:noAutofit/>
            </a:bodyPr>
            <a:lstStyle/>
            <a:p>
              <a:endParaRPr/>
            </a:p>
          </p:txBody>
        </p:sp>
        <p:sp>
          <p:nvSpPr>
            <p:cNvPr id="393" name="Specific Components"/>
            <p:cNvSpPr txBox="1"/>
            <p:nvPr/>
          </p:nvSpPr>
          <p:spPr>
            <a:xfrm>
              <a:off x="0" y="326954"/>
              <a:ext cx="3505200" cy="3708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800">
                  <a:solidFill>
                    <a:srgbClr val="FFFFFF"/>
                  </a:solidFill>
                </a:defRPr>
              </a:lvl1pPr>
            </a:lstStyle>
            <a:p>
              <a:r>
                <a:t>Specific Components</a:t>
              </a:r>
            </a:p>
          </p:txBody>
        </p:sp>
      </p:gr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16</a:t>
            </a:fld>
            <a:endParaRPr/>
          </a:p>
        </p:txBody>
      </p:sp>
      <p:sp>
        <p:nvSpPr>
          <p:cNvPr id="397" name="The Problem Definition Process (again)"/>
          <p:cNvSpPr txBox="1">
            <a:spLocks noGrp="1"/>
          </p:cNvSpPr>
          <p:nvPr>
            <p:ph type="title" idx="4294967295"/>
          </p:nvPr>
        </p:nvSpPr>
        <p:spPr>
          <a:xfrm>
            <a:off x="381000" y="152400"/>
            <a:ext cx="7793038" cy="685800"/>
          </a:xfrm>
          <a:prstGeom prst="rect">
            <a:avLst/>
          </a:prstGeom>
        </p:spPr>
        <p:txBody>
          <a:bodyPr anchor="t">
            <a:normAutofit/>
          </a:bodyPr>
          <a:lstStyle>
            <a:lvl1pPr>
              <a:defRPr b="1">
                <a:solidFill>
                  <a:srgbClr val="E57300"/>
                </a:solidFill>
              </a:defRPr>
            </a:lvl1pPr>
          </a:lstStyle>
          <a:p>
            <a:r>
              <a:t>The Problem Definition Process (again)</a:t>
            </a:r>
          </a:p>
        </p:txBody>
      </p:sp>
      <p:grpSp>
        <p:nvGrpSpPr>
          <p:cNvPr id="456" name="Group"/>
          <p:cNvGrpSpPr/>
          <p:nvPr/>
        </p:nvGrpSpPr>
        <p:grpSpPr>
          <a:xfrm>
            <a:off x="152400" y="990600"/>
            <a:ext cx="8610600" cy="5181600"/>
            <a:chOff x="0" y="0"/>
            <a:chExt cx="8610599" cy="5181600"/>
          </a:xfrm>
        </p:grpSpPr>
        <p:pic>
          <p:nvPicPr>
            <p:cNvPr id="398" name="image.pdf" descr="image.pdf"/>
            <p:cNvPicPr>
              <a:picLocks noChangeAspect="1"/>
            </p:cNvPicPr>
            <p:nvPr/>
          </p:nvPicPr>
          <p:blipFill>
            <a:blip r:embed="rId2">
              <a:extLst/>
            </a:blip>
            <a:stretch>
              <a:fillRect/>
            </a:stretch>
          </p:blipFill>
          <p:spPr>
            <a:xfrm>
              <a:off x="0" y="1381759"/>
              <a:ext cx="2908641" cy="2395052"/>
            </a:xfrm>
            <a:prstGeom prst="rect">
              <a:avLst/>
            </a:prstGeom>
            <a:ln w="12700" cap="flat">
              <a:noFill/>
              <a:miter lim="400000"/>
            </a:ln>
            <a:effectLst/>
          </p:spPr>
        </p:pic>
        <p:grpSp>
          <p:nvGrpSpPr>
            <p:cNvPr id="455" name="Group"/>
            <p:cNvGrpSpPr/>
            <p:nvPr/>
          </p:nvGrpSpPr>
          <p:grpSpPr>
            <a:xfrm>
              <a:off x="1153205" y="0"/>
              <a:ext cx="7457395" cy="5181600"/>
              <a:chOff x="0" y="0"/>
              <a:chExt cx="7457394" cy="5181600"/>
            </a:xfrm>
          </p:grpSpPr>
          <p:sp>
            <p:nvSpPr>
              <p:cNvPr id="399" name="Rectangle"/>
              <p:cNvSpPr/>
              <p:nvPr/>
            </p:nvSpPr>
            <p:spPr>
              <a:xfrm>
                <a:off x="2144641" y="4851992"/>
                <a:ext cx="4937962" cy="240370"/>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400" name="Rectangle"/>
              <p:cNvSpPr/>
              <p:nvPr/>
            </p:nvSpPr>
            <p:spPr>
              <a:xfrm>
                <a:off x="2138234" y="1537207"/>
                <a:ext cx="4944369" cy="254763"/>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401" name="Rectangle"/>
              <p:cNvSpPr/>
              <p:nvPr/>
            </p:nvSpPr>
            <p:spPr>
              <a:xfrm>
                <a:off x="1902788" y="3336374"/>
                <a:ext cx="5461710" cy="1352975"/>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b="1">
                    <a:solidFill>
                      <a:srgbClr val="CC0000"/>
                    </a:solidFill>
                  </a:defRPr>
                </a:pPr>
                <a:endParaRPr/>
              </a:p>
            </p:txBody>
          </p:sp>
          <p:sp>
            <p:nvSpPr>
              <p:cNvPr id="402" name="Rectangle"/>
              <p:cNvSpPr/>
              <p:nvPr/>
            </p:nvSpPr>
            <p:spPr>
              <a:xfrm>
                <a:off x="2152650" y="1997794"/>
                <a:ext cx="4918741" cy="1102531"/>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403" name="Rectangle"/>
              <p:cNvSpPr/>
              <p:nvPr/>
            </p:nvSpPr>
            <p:spPr>
              <a:xfrm>
                <a:off x="2147844" y="51815"/>
                <a:ext cx="4923547" cy="1299719"/>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404" name="Fig. 2.1"/>
              <p:cNvSpPr txBox="1"/>
              <p:nvPr/>
            </p:nvSpPr>
            <p:spPr>
              <a:xfrm>
                <a:off x="0" y="138175"/>
                <a:ext cx="975482" cy="368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800">
                    <a:solidFill>
                      <a:srgbClr val="003530"/>
                    </a:solidFill>
                  </a:defRPr>
                </a:lvl1pPr>
              </a:lstStyle>
              <a:p>
                <a:r>
                  <a:t>Fig. 2.1</a:t>
                </a:r>
              </a:p>
            </p:txBody>
          </p:sp>
          <p:sp>
            <p:nvSpPr>
              <p:cNvPr id="405" name="Rectangle"/>
              <p:cNvSpPr/>
              <p:nvPr/>
            </p:nvSpPr>
            <p:spPr>
              <a:xfrm>
                <a:off x="1845128" y="0"/>
                <a:ext cx="5612267" cy="5181600"/>
              </a:xfrm>
              <a:prstGeom prst="rect">
                <a:avLst/>
              </a:prstGeom>
              <a:solidFill>
                <a:srgbClr val="DDDDDD">
                  <a:alpha val="50195"/>
                </a:srgbClr>
              </a:solidFill>
              <a:ln w="12700" cap="flat">
                <a:solidFill>
                  <a:srgbClr val="000000"/>
                </a:solidFill>
                <a:prstDash val="solid"/>
                <a:round/>
              </a:ln>
              <a:effectLst/>
            </p:spPr>
            <p:txBody>
              <a:bodyPr wrap="square" lIns="45719" tIns="45719" rIns="45719" bIns="45719" numCol="1" anchor="ctr">
                <a:noAutofit/>
              </a:bodyPr>
              <a:lstStyle/>
              <a:p>
                <a:pPr algn="ctr">
                  <a:defRPr sz="1800">
                    <a:solidFill>
                      <a:srgbClr val="CC0000"/>
                    </a:solidFill>
                  </a:defRPr>
                </a:pPr>
                <a:endParaRPr/>
              </a:p>
            </p:txBody>
          </p:sp>
          <p:sp>
            <p:nvSpPr>
              <p:cNvPr id="406" name="Rectangle"/>
              <p:cNvSpPr/>
              <p:nvPr/>
            </p:nvSpPr>
            <p:spPr>
              <a:xfrm>
                <a:off x="2817344" y="2308690"/>
                <a:ext cx="3562124" cy="263399"/>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407" name="Rectangle"/>
              <p:cNvSpPr/>
              <p:nvPr/>
            </p:nvSpPr>
            <p:spPr>
              <a:xfrm>
                <a:off x="2247148" y="503766"/>
                <a:ext cx="1358221" cy="594446"/>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412" name="Group"/>
              <p:cNvGrpSpPr/>
              <p:nvPr/>
            </p:nvGrpSpPr>
            <p:grpSpPr>
              <a:xfrm>
                <a:off x="2247148" y="597323"/>
                <a:ext cx="1443969" cy="626409"/>
                <a:chOff x="0" y="0"/>
                <a:chExt cx="1443967" cy="626407"/>
              </a:xfrm>
            </p:grpSpPr>
            <p:sp>
              <p:nvSpPr>
                <p:cNvPr id="408" name="Discussion"/>
                <p:cNvSpPr txBox="1"/>
                <p:nvPr/>
              </p:nvSpPr>
              <p:spPr>
                <a:xfrm>
                  <a:off x="0" y="0"/>
                  <a:ext cx="906141"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Discussion</a:t>
                  </a:r>
                </a:p>
              </p:txBody>
            </p:sp>
            <p:grpSp>
              <p:nvGrpSpPr>
                <p:cNvPr id="411" name="Group"/>
                <p:cNvGrpSpPr/>
                <p:nvPr/>
              </p:nvGrpSpPr>
              <p:grpSpPr>
                <a:xfrm>
                  <a:off x="0" y="118282"/>
                  <a:ext cx="1443968" cy="508126"/>
                  <a:chOff x="0" y="0"/>
                  <a:chExt cx="1443967" cy="508125"/>
                </a:xfrm>
              </p:grpSpPr>
              <p:sp>
                <p:nvSpPr>
                  <p:cNvPr id="409" name="with"/>
                  <p:cNvSpPr txBox="1"/>
                  <p:nvPr/>
                </p:nvSpPr>
                <p:spPr>
                  <a:xfrm>
                    <a:off x="0" y="0"/>
                    <a:ext cx="461144"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with</a:t>
                    </a:r>
                  </a:p>
                </p:txBody>
              </p:sp>
              <p:sp>
                <p:nvSpPr>
                  <p:cNvPr id="410" name="Decision Maker(s)"/>
                  <p:cNvSpPr txBox="1"/>
                  <p:nvPr/>
                </p:nvSpPr>
                <p:spPr>
                  <a:xfrm>
                    <a:off x="0" y="114425"/>
                    <a:ext cx="1443968"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Decision Maker(s)</a:t>
                    </a:r>
                  </a:p>
                </p:txBody>
              </p:sp>
            </p:grpSp>
          </p:grpSp>
          <p:sp>
            <p:nvSpPr>
              <p:cNvPr id="413" name="Rectangle"/>
              <p:cNvSpPr/>
              <p:nvPr/>
            </p:nvSpPr>
            <p:spPr>
              <a:xfrm>
                <a:off x="3778349" y="503766"/>
                <a:ext cx="874515" cy="594446"/>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417" name="Group"/>
              <p:cNvGrpSpPr/>
              <p:nvPr/>
            </p:nvGrpSpPr>
            <p:grpSpPr>
              <a:xfrm>
                <a:off x="3765535" y="605959"/>
                <a:ext cx="920156" cy="630388"/>
                <a:chOff x="0" y="0"/>
                <a:chExt cx="920154" cy="630387"/>
              </a:xfrm>
            </p:grpSpPr>
            <p:sp>
              <p:nvSpPr>
                <p:cNvPr id="414" name="Interviews"/>
                <p:cNvSpPr txBox="1"/>
                <p:nvPr/>
              </p:nvSpPr>
              <p:spPr>
                <a:xfrm>
                  <a:off x="0" y="0"/>
                  <a:ext cx="920155"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Interviews</a:t>
                  </a:r>
                </a:p>
              </p:txBody>
            </p:sp>
            <p:sp>
              <p:nvSpPr>
                <p:cNvPr id="415" name="with"/>
                <p:cNvSpPr txBox="1"/>
                <p:nvPr/>
              </p:nvSpPr>
              <p:spPr>
                <a:xfrm>
                  <a:off x="0" y="115771"/>
                  <a:ext cx="504553"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with </a:t>
                  </a:r>
                </a:p>
              </p:txBody>
            </p:sp>
            <p:sp>
              <p:nvSpPr>
                <p:cNvPr id="416" name="Experts"/>
                <p:cNvSpPr txBox="1"/>
                <p:nvPr/>
              </p:nvSpPr>
              <p:spPr>
                <a:xfrm>
                  <a:off x="0" y="236687"/>
                  <a:ext cx="686185"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Experts</a:t>
                  </a:r>
                </a:p>
              </p:txBody>
            </p:sp>
          </p:grpSp>
          <p:sp>
            <p:nvSpPr>
              <p:cNvPr id="418" name="Rectangle"/>
              <p:cNvSpPr/>
              <p:nvPr/>
            </p:nvSpPr>
            <p:spPr>
              <a:xfrm>
                <a:off x="4877097" y="509523"/>
                <a:ext cx="959404" cy="597325"/>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422" name="Group"/>
              <p:cNvGrpSpPr/>
              <p:nvPr/>
            </p:nvGrpSpPr>
            <p:grpSpPr>
              <a:xfrm>
                <a:off x="4907529" y="613155"/>
                <a:ext cx="891382" cy="631223"/>
                <a:chOff x="0" y="0"/>
                <a:chExt cx="891381" cy="631221"/>
              </a:xfrm>
            </p:grpSpPr>
            <p:sp>
              <p:nvSpPr>
                <p:cNvPr id="419" name="Secondary"/>
                <p:cNvSpPr txBox="1"/>
                <p:nvPr/>
              </p:nvSpPr>
              <p:spPr>
                <a:xfrm>
                  <a:off x="0" y="0"/>
                  <a:ext cx="891382"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Secondary</a:t>
                  </a:r>
                </a:p>
              </p:txBody>
            </p:sp>
            <p:sp>
              <p:nvSpPr>
                <p:cNvPr id="420" name="Data"/>
                <p:cNvSpPr txBox="1"/>
                <p:nvPr/>
              </p:nvSpPr>
              <p:spPr>
                <a:xfrm>
                  <a:off x="0" y="118118"/>
                  <a:ext cx="521358"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Data </a:t>
                  </a:r>
                </a:p>
              </p:txBody>
            </p:sp>
            <p:sp>
              <p:nvSpPr>
                <p:cNvPr id="421" name="Analysis"/>
                <p:cNvSpPr txBox="1"/>
                <p:nvPr/>
              </p:nvSpPr>
              <p:spPr>
                <a:xfrm>
                  <a:off x="0" y="237521"/>
                  <a:ext cx="739081"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Analysis</a:t>
                  </a:r>
                </a:p>
              </p:txBody>
            </p:sp>
          </p:grpSp>
          <p:sp>
            <p:nvSpPr>
              <p:cNvPr id="423" name="Rectangle"/>
              <p:cNvSpPr/>
              <p:nvPr/>
            </p:nvSpPr>
            <p:spPr>
              <a:xfrm>
                <a:off x="5998269" y="518159"/>
                <a:ext cx="959403" cy="595885"/>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426" name="Group"/>
              <p:cNvGrpSpPr/>
              <p:nvPr/>
            </p:nvGrpSpPr>
            <p:grpSpPr>
              <a:xfrm>
                <a:off x="6006277" y="634745"/>
                <a:ext cx="925923" cy="511805"/>
                <a:chOff x="0" y="0"/>
                <a:chExt cx="925921" cy="511803"/>
              </a:xfrm>
            </p:grpSpPr>
            <p:sp>
              <p:nvSpPr>
                <p:cNvPr id="424" name="Qualitative"/>
                <p:cNvSpPr txBox="1"/>
                <p:nvPr/>
              </p:nvSpPr>
              <p:spPr>
                <a:xfrm>
                  <a:off x="0" y="0"/>
                  <a:ext cx="925922"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Qualitative</a:t>
                  </a:r>
                </a:p>
              </p:txBody>
            </p:sp>
            <p:sp>
              <p:nvSpPr>
                <p:cNvPr id="425" name="Research"/>
                <p:cNvSpPr txBox="1"/>
                <p:nvPr/>
              </p:nvSpPr>
              <p:spPr>
                <a:xfrm>
                  <a:off x="0" y="118103"/>
                  <a:ext cx="801527"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Research</a:t>
                  </a:r>
                </a:p>
              </p:txBody>
            </p:sp>
          </p:grpSp>
          <p:sp>
            <p:nvSpPr>
              <p:cNvPr id="427" name="Management Decision Problem"/>
              <p:cNvSpPr txBox="1"/>
              <p:nvPr/>
            </p:nvSpPr>
            <p:spPr>
              <a:xfrm>
                <a:off x="3409963" y="2284222"/>
                <a:ext cx="2307730"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Management Decision Problem</a:t>
                </a:r>
              </a:p>
            </p:txBody>
          </p:sp>
          <p:sp>
            <p:nvSpPr>
              <p:cNvPr id="428" name="Rectangle"/>
              <p:cNvSpPr/>
              <p:nvPr/>
            </p:nvSpPr>
            <p:spPr>
              <a:xfrm>
                <a:off x="2809336" y="2697310"/>
                <a:ext cx="3562124" cy="260521"/>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429" name="Marketing Research Problem"/>
              <p:cNvSpPr txBox="1"/>
              <p:nvPr/>
            </p:nvSpPr>
            <p:spPr>
              <a:xfrm>
                <a:off x="3419574" y="2708825"/>
                <a:ext cx="2157661"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Marketing Research Problem</a:t>
                </a:r>
              </a:p>
            </p:txBody>
          </p:sp>
          <p:sp>
            <p:nvSpPr>
              <p:cNvPr id="430" name="Pre-step 1: Tasks Involved"/>
              <p:cNvSpPr txBox="1"/>
              <p:nvPr/>
            </p:nvSpPr>
            <p:spPr>
              <a:xfrm>
                <a:off x="3901678" y="41740"/>
                <a:ext cx="2452118" cy="2794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200" b="1">
                    <a:solidFill>
                      <a:srgbClr val="800080"/>
                    </a:solidFill>
                  </a:defRPr>
                </a:lvl1pPr>
              </a:lstStyle>
              <a:p>
                <a:r>
                  <a:t>Pre-step 1: Tasks Involved </a:t>
                </a:r>
              </a:p>
            </p:txBody>
          </p:sp>
          <p:sp>
            <p:nvSpPr>
              <p:cNvPr id="431" name="Pre-step 2: Environmental Context of the Problem"/>
              <p:cNvSpPr txBox="1"/>
              <p:nvPr/>
            </p:nvSpPr>
            <p:spPr>
              <a:xfrm>
                <a:off x="3339490" y="1570312"/>
                <a:ext cx="3672918"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Pre-step 2: Environmental Context of the Problem</a:t>
                </a:r>
              </a:p>
            </p:txBody>
          </p:sp>
          <p:sp>
            <p:nvSpPr>
              <p:cNvPr id="432" name="Step I: Problem Definition"/>
              <p:cNvSpPr txBox="1"/>
              <p:nvPr/>
            </p:nvSpPr>
            <p:spPr>
              <a:xfrm>
                <a:off x="2995130" y="1986279"/>
                <a:ext cx="3377932" cy="2794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lgn="ctr">
                  <a:defRPr sz="1200" b="1">
                    <a:solidFill>
                      <a:srgbClr val="800080"/>
                    </a:solidFill>
                  </a:defRPr>
                </a:lvl1pPr>
              </a:lstStyle>
              <a:p>
                <a:r>
                  <a:t>Step I: Problem Definition</a:t>
                </a:r>
              </a:p>
            </p:txBody>
          </p:sp>
          <p:sp>
            <p:nvSpPr>
              <p:cNvPr id="433" name="Line"/>
              <p:cNvSpPr/>
              <p:nvPr/>
            </p:nvSpPr>
            <p:spPr>
              <a:xfrm>
                <a:off x="2144641" y="246126"/>
                <a:ext cx="4937962" cy="1439"/>
              </a:xfrm>
              <a:prstGeom prst="line">
                <a:avLst/>
              </a:prstGeom>
              <a:noFill/>
              <a:ln w="12700" cap="flat">
                <a:solidFill>
                  <a:srgbClr val="000000"/>
                </a:solidFill>
                <a:prstDash val="solid"/>
                <a:round/>
              </a:ln>
              <a:effectLst/>
            </p:spPr>
            <p:txBody>
              <a:bodyPr wrap="square" lIns="45719" tIns="45719" rIns="45719" bIns="45719" numCol="1" anchor="t">
                <a:noAutofit/>
              </a:bodyPr>
              <a:lstStyle/>
              <a:p>
                <a:endParaRPr/>
              </a:p>
            </p:txBody>
          </p:sp>
          <p:sp>
            <p:nvSpPr>
              <p:cNvPr id="434" name="Step II:  Approach to the Problem"/>
              <p:cNvSpPr txBox="1"/>
              <p:nvPr/>
            </p:nvSpPr>
            <p:spPr>
              <a:xfrm>
                <a:off x="3096035" y="3349328"/>
                <a:ext cx="3005610" cy="2794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200" b="1">
                    <a:solidFill>
                      <a:srgbClr val="800080"/>
                    </a:solidFill>
                  </a:defRPr>
                </a:lvl1pPr>
              </a:lstStyle>
              <a:p>
                <a:r>
                  <a:t>Step II:  Approach to the Problem</a:t>
                </a:r>
              </a:p>
            </p:txBody>
          </p:sp>
          <p:sp>
            <p:nvSpPr>
              <p:cNvPr id="435" name="Rectangle"/>
              <p:cNvSpPr/>
              <p:nvPr/>
            </p:nvSpPr>
            <p:spPr>
              <a:xfrm>
                <a:off x="2045337" y="3886200"/>
                <a:ext cx="908150" cy="557023"/>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439" name="Group"/>
              <p:cNvGrpSpPr/>
              <p:nvPr/>
            </p:nvGrpSpPr>
            <p:grpSpPr>
              <a:xfrm>
                <a:off x="1907593" y="3912108"/>
                <a:ext cx="1058190" cy="497621"/>
                <a:chOff x="0" y="0"/>
                <a:chExt cx="1058188" cy="497620"/>
              </a:xfrm>
            </p:grpSpPr>
            <p:sp>
              <p:nvSpPr>
                <p:cNvPr id="436" name="Objective/"/>
                <p:cNvSpPr txBox="1"/>
                <p:nvPr/>
              </p:nvSpPr>
              <p:spPr>
                <a:xfrm>
                  <a:off x="74827" y="0"/>
                  <a:ext cx="907691"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Objective/</a:t>
                  </a:r>
                </a:p>
              </p:txBody>
            </p:sp>
            <p:sp>
              <p:nvSpPr>
                <p:cNvPr id="437" name="Theoretical"/>
                <p:cNvSpPr txBox="1"/>
                <p:nvPr/>
              </p:nvSpPr>
              <p:spPr>
                <a:xfrm>
                  <a:off x="0" y="103920"/>
                  <a:ext cx="1032086"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  Theoretical</a:t>
                  </a:r>
                </a:p>
              </p:txBody>
            </p:sp>
            <p:sp>
              <p:nvSpPr>
                <p:cNvPr id="438" name="Foundations"/>
                <p:cNvSpPr txBox="1"/>
                <p:nvPr/>
              </p:nvSpPr>
              <p:spPr>
                <a:xfrm>
                  <a:off x="77944" y="207841"/>
                  <a:ext cx="980245"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Foundations</a:t>
                  </a:r>
                </a:p>
              </p:txBody>
            </p:sp>
          </p:grpSp>
          <p:sp>
            <p:nvSpPr>
              <p:cNvPr id="440" name="Rectangle"/>
              <p:cNvSpPr/>
              <p:nvPr/>
            </p:nvSpPr>
            <p:spPr>
              <a:xfrm>
                <a:off x="4268461" y="3886200"/>
                <a:ext cx="805643" cy="522479"/>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441" name="Research"/>
              <p:cNvSpPr txBox="1"/>
              <p:nvPr/>
            </p:nvSpPr>
            <p:spPr>
              <a:xfrm>
                <a:off x="4170759" y="3940894"/>
                <a:ext cx="888344"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  Research</a:t>
                </a:r>
              </a:p>
            </p:txBody>
          </p:sp>
          <p:sp>
            <p:nvSpPr>
              <p:cNvPr id="442" name="Questions"/>
              <p:cNvSpPr txBox="1"/>
              <p:nvPr/>
            </p:nvSpPr>
            <p:spPr>
              <a:xfrm>
                <a:off x="4228419" y="4045966"/>
                <a:ext cx="813992"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Questions</a:t>
                </a:r>
              </a:p>
            </p:txBody>
          </p:sp>
          <p:sp>
            <p:nvSpPr>
              <p:cNvPr id="443" name="Rectangle"/>
              <p:cNvSpPr/>
              <p:nvPr/>
            </p:nvSpPr>
            <p:spPr>
              <a:xfrm>
                <a:off x="5126958" y="3886200"/>
                <a:ext cx="868109" cy="522479"/>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444" name="Hypotheses"/>
              <p:cNvSpPr txBox="1"/>
              <p:nvPr/>
            </p:nvSpPr>
            <p:spPr>
              <a:xfrm>
                <a:off x="5019646" y="3978317"/>
                <a:ext cx="1021111"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  Hypotheses</a:t>
                </a:r>
              </a:p>
            </p:txBody>
          </p:sp>
          <p:sp>
            <p:nvSpPr>
              <p:cNvPr id="445" name="Step III: Research Design"/>
              <p:cNvSpPr txBox="1"/>
              <p:nvPr/>
            </p:nvSpPr>
            <p:spPr>
              <a:xfrm>
                <a:off x="3419574" y="4834720"/>
                <a:ext cx="2327400" cy="2794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200" b="1">
                    <a:solidFill>
                      <a:srgbClr val="800080"/>
                    </a:solidFill>
                  </a:defRPr>
                </a:lvl1pPr>
              </a:lstStyle>
              <a:p>
                <a:r>
                  <a:t>Step III: Research Design</a:t>
                </a:r>
              </a:p>
            </p:txBody>
          </p:sp>
          <p:sp>
            <p:nvSpPr>
              <p:cNvPr id="446" name="Rectangle"/>
              <p:cNvSpPr/>
              <p:nvPr/>
            </p:nvSpPr>
            <p:spPr>
              <a:xfrm>
                <a:off x="6123199" y="3822869"/>
                <a:ext cx="1113165" cy="672170"/>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447" name="Line"/>
              <p:cNvSpPr/>
              <p:nvPr/>
            </p:nvSpPr>
            <p:spPr>
              <a:xfrm>
                <a:off x="1920407" y="3640073"/>
                <a:ext cx="5461709" cy="1"/>
              </a:xfrm>
              <a:prstGeom prst="line">
                <a:avLst/>
              </a:prstGeom>
              <a:noFill/>
              <a:ln w="12700" cap="flat">
                <a:solidFill>
                  <a:srgbClr val="000000"/>
                </a:solidFill>
                <a:prstDash val="solid"/>
                <a:round/>
              </a:ln>
              <a:effectLst/>
            </p:spPr>
            <p:txBody>
              <a:bodyPr wrap="square" lIns="45719" tIns="45719" rIns="45719" bIns="45719" numCol="1" anchor="t">
                <a:noAutofit/>
              </a:bodyPr>
              <a:lstStyle/>
              <a:p>
                <a:endParaRPr/>
              </a:p>
            </p:txBody>
          </p:sp>
          <p:sp>
            <p:nvSpPr>
              <p:cNvPr id="448" name="Line"/>
              <p:cNvSpPr/>
              <p:nvPr/>
            </p:nvSpPr>
            <p:spPr>
              <a:xfrm flipV="1">
                <a:off x="2144641" y="2220891"/>
                <a:ext cx="4937962" cy="1440"/>
              </a:xfrm>
              <a:prstGeom prst="line">
                <a:avLst/>
              </a:prstGeom>
              <a:noFill/>
              <a:ln w="12700" cap="flat">
                <a:solidFill>
                  <a:srgbClr val="000000"/>
                </a:solidFill>
                <a:prstDash val="solid"/>
                <a:round/>
              </a:ln>
              <a:effectLst/>
            </p:spPr>
            <p:txBody>
              <a:bodyPr wrap="square" lIns="45719" tIns="45719" rIns="45719" bIns="45719" numCol="1" anchor="t">
                <a:noAutofit/>
              </a:bodyPr>
              <a:lstStyle/>
              <a:p>
                <a:endParaRPr/>
              </a:p>
            </p:txBody>
          </p:sp>
          <p:sp>
            <p:nvSpPr>
              <p:cNvPr id="449" name="Analytical Model: Verbal, Graphical, Mathematical"/>
              <p:cNvSpPr/>
              <p:nvPr/>
            </p:nvSpPr>
            <p:spPr>
              <a:xfrm>
                <a:off x="3043180" y="3824308"/>
                <a:ext cx="1119571" cy="863601"/>
              </a:xfrm>
              <a:prstGeom prst="rect">
                <a:avLst/>
              </a:prstGeom>
              <a:solidFill>
                <a:srgbClr val="CCECFF"/>
              </a:solidFill>
              <a:ln w="127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spcBef>
                    <a:spcPts val="600"/>
                  </a:spcBef>
                  <a:defRPr sz="1000" b="1">
                    <a:solidFill>
                      <a:srgbClr val="CC0000"/>
                    </a:solidFill>
                  </a:defRPr>
                </a:lvl1pPr>
              </a:lstStyle>
              <a:p>
                <a:r>
                  <a:t>Analytical Model: Verbal, Graphical, Mathematical</a:t>
                </a:r>
              </a:p>
            </p:txBody>
          </p:sp>
          <p:sp>
            <p:nvSpPr>
              <p:cNvPr id="450" name="Specification…"/>
              <p:cNvSpPr txBox="1"/>
              <p:nvPr/>
            </p:nvSpPr>
            <p:spPr>
              <a:xfrm>
                <a:off x="6078353" y="3809915"/>
                <a:ext cx="1246103" cy="698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defRPr sz="1000" b="1">
                    <a:solidFill>
                      <a:srgbClr val="CC0000"/>
                    </a:solidFill>
                  </a:defRPr>
                </a:pPr>
                <a:r>
                  <a:t>Specification</a:t>
                </a:r>
              </a:p>
              <a:p>
                <a:pPr>
                  <a:defRPr sz="1000" b="1">
                    <a:solidFill>
                      <a:srgbClr val="CC0000"/>
                    </a:solidFill>
                  </a:defRPr>
                </a:pPr>
                <a:r>
                  <a:t>of</a:t>
                </a:r>
              </a:p>
              <a:p>
                <a:pPr>
                  <a:defRPr sz="1000" b="1">
                    <a:solidFill>
                      <a:srgbClr val="CC0000"/>
                    </a:solidFill>
                  </a:defRPr>
                </a:pPr>
                <a:r>
                  <a:t>Information</a:t>
                </a:r>
              </a:p>
              <a:p>
                <a:pPr>
                  <a:defRPr sz="1000" b="1">
                    <a:solidFill>
                      <a:srgbClr val="CC0000"/>
                    </a:solidFill>
                  </a:defRPr>
                </a:pPr>
                <a:r>
                  <a:t>Needed</a:t>
                </a:r>
              </a:p>
            </p:txBody>
          </p:sp>
          <p:sp>
            <p:nvSpPr>
              <p:cNvPr id="451" name="Line"/>
              <p:cNvSpPr/>
              <p:nvPr/>
            </p:nvSpPr>
            <p:spPr>
              <a:xfrm>
                <a:off x="4614422" y="1357291"/>
                <a:ext cx="1603" cy="184235"/>
              </a:xfrm>
              <a:prstGeom prst="line">
                <a:avLst/>
              </a:prstGeom>
              <a:noFill/>
              <a:ln w="12700"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452" name="Line"/>
              <p:cNvSpPr/>
              <p:nvPr/>
            </p:nvSpPr>
            <p:spPr>
              <a:xfrm>
                <a:off x="4614422" y="1789091"/>
                <a:ext cx="1603" cy="184235"/>
              </a:xfrm>
              <a:prstGeom prst="line">
                <a:avLst/>
              </a:prstGeom>
              <a:noFill/>
              <a:ln w="12700"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453" name="Line"/>
              <p:cNvSpPr/>
              <p:nvPr/>
            </p:nvSpPr>
            <p:spPr>
              <a:xfrm flipH="1">
                <a:off x="4614423" y="3084491"/>
                <a:ext cx="1602" cy="246127"/>
              </a:xfrm>
              <a:prstGeom prst="line">
                <a:avLst/>
              </a:prstGeom>
              <a:noFill/>
              <a:ln w="12700"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454" name="Line"/>
              <p:cNvSpPr/>
              <p:nvPr/>
            </p:nvSpPr>
            <p:spPr>
              <a:xfrm>
                <a:off x="4614422" y="4687908"/>
                <a:ext cx="1603" cy="185675"/>
              </a:xfrm>
              <a:prstGeom prst="line">
                <a:avLst/>
              </a:prstGeom>
              <a:noFill/>
              <a:ln w="12700" cap="flat">
                <a:solidFill>
                  <a:srgbClr val="000000"/>
                </a:solidFill>
                <a:prstDash val="solid"/>
                <a:round/>
                <a:tailEnd type="triangle" w="med" len="med"/>
              </a:ln>
              <a:effectLst/>
            </p:spPr>
            <p:txBody>
              <a:bodyPr wrap="square" lIns="45719" tIns="45719" rIns="45719" bIns="45719" numCol="1" anchor="t">
                <a:noAutofit/>
              </a:bodyPr>
              <a:lstStyle/>
              <a:p>
                <a:endParaRPr/>
              </a:p>
            </p:txBody>
          </p:sp>
        </p:grpSp>
      </p:grpSp>
      <p:sp>
        <p:nvSpPr>
          <p:cNvPr id="457" name="Rectangle"/>
          <p:cNvSpPr/>
          <p:nvPr/>
        </p:nvSpPr>
        <p:spPr>
          <a:xfrm>
            <a:off x="3201987" y="4316412"/>
            <a:ext cx="5486401" cy="1363663"/>
          </a:xfrm>
          <a:prstGeom prst="rect">
            <a:avLst/>
          </a:prstGeom>
          <a:solidFill>
            <a:schemeClr val="accent1">
              <a:alpha val="34901"/>
            </a:schemeClr>
          </a:solidFill>
          <a:ln w="25400">
            <a:solidFill>
              <a:srgbClr val="BC6F23"/>
            </a:solidFill>
          </a:ln>
        </p:spPr>
        <p:txBody>
          <a:bodyPr lIns="45719" rIns="45719" anchor="ctr"/>
          <a:lstStyle/>
          <a:p>
            <a:pPr algn="ctr">
              <a:defRPr sz="1800">
                <a:solidFill>
                  <a:srgbClr val="FFFFFF"/>
                </a:solidFill>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397"/>
                                        </p:tgtEl>
                                        <p:attrNameLst>
                                          <p:attrName>style.visibility</p:attrName>
                                        </p:attrNameLst>
                                      </p:cBhvr>
                                      <p:to>
                                        <p:strVal val="visible"/>
                                      </p:to>
                                    </p:set>
                                    <p:anim calcmode="lin" valueType="num">
                                      <p:cBhvr>
                                        <p:cTn id="7" dur="500" fill="hold"/>
                                        <p:tgtEl>
                                          <p:spTgt spid="397"/>
                                        </p:tgtEl>
                                        <p:attrNameLst>
                                          <p:attrName>ppt_x</p:attrName>
                                        </p:attrNameLst>
                                      </p:cBhvr>
                                      <p:tavLst>
                                        <p:tav tm="0">
                                          <p:val>
                                            <p:strVal val="0-#ppt_w/2"/>
                                          </p:val>
                                        </p:tav>
                                        <p:tav tm="100000">
                                          <p:val>
                                            <p:strVal val="#ppt_x"/>
                                          </p:val>
                                        </p:tav>
                                      </p:tavLst>
                                    </p:anim>
                                    <p:anim calcmode="lin" valueType="num">
                                      <p:cBhvr>
                                        <p:cTn id="8" dur="500" fill="hold"/>
                                        <p:tgtEl>
                                          <p:spTgt spid="39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456"/>
                                        </p:tgtEl>
                                        <p:attrNameLst>
                                          <p:attrName>style.visibility</p:attrName>
                                        </p:attrNameLst>
                                      </p:cBhvr>
                                      <p:to>
                                        <p:strVal val="visible"/>
                                      </p:to>
                                    </p:set>
                                    <p:anim calcmode="lin" valueType="num">
                                      <p:cBhvr>
                                        <p:cTn id="12" dur="500" fill="hold"/>
                                        <p:tgtEl>
                                          <p:spTgt spid="456"/>
                                        </p:tgtEl>
                                        <p:attrNameLst>
                                          <p:attrName>ppt_x</p:attrName>
                                        </p:attrNameLst>
                                      </p:cBhvr>
                                      <p:tavLst>
                                        <p:tav tm="0">
                                          <p:val>
                                            <p:strVal val="0-#ppt_w/2"/>
                                          </p:val>
                                        </p:tav>
                                        <p:tav tm="100000">
                                          <p:val>
                                            <p:strVal val="#ppt_x"/>
                                          </p:val>
                                        </p:tav>
                                      </p:tavLst>
                                    </p:anim>
                                    <p:anim calcmode="lin" valueType="num">
                                      <p:cBhvr>
                                        <p:cTn id="13" dur="500" fill="hold"/>
                                        <p:tgtEl>
                                          <p:spTgt spid="4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 grpId="0" animBg="1" advAuto="0"/>
      <p:bldP spid="456" grpId="0"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17</a:t>
            </a:fld>
            <a:endParaRPr/>
          </a:p>
        </p:txBody>
      </p:sp>
      <p:sp>
        <p:nvSpPr>
          <p:cNvPr id="460" name="5) Step II: Approach to the Problem"/>
          <p:cNvSpPr txBox="1">
            <a:spLocks noGrp="1"/>
          </p:cNvSpPr>
          <p:nvPr>
            <p:ph type="title" idx="4294967295"/>
          </p:nvPr>
        </p:nvSpPr>
        <p:spPr>
          <a:xfrm>
            <a:off x="381000" y="228599"/>
            <a:ext cx="7793038" cy="784227"/>
          </a:xfrm>
          <a:prstGeom prst="rect">
            <a:avLst/>
          </a:prstGeom>
        </p:spPr>
        <p:txBody>
          <a:bodyPr anchor="t">
            <a:normAutofit/>
          </a:bodyPr>
          <a:lstStyle>
            <a:lvl1pPr>
              <a:defRPr b="1">
                <a:solidFill>
                  <a:srgbClr val="E57300"/>
                </a:solidFill>
              </a:defRPr>
            </a:lvl1pPr>
          </a:lstStyle>
          <a:p>
            <a:r>
              <a:t>5) Step II: Approach to the Problem </a:t>
            </a:r>
          </a:p>
        </p:txBody>
      </p:sp>
      <p:sp>
        <p:nvSpPr>
          <p:cNvPr id="461" name="Objective/Theoretical Foundations…"/>
          <p:cNvSpPr txBox="1">
            <a:spLocks noGrp="1"/>
          </p:cNvSpPr>
          <p:nvPr>
            <p:ph type="body" idx="4294967295"/>
          </p:nvPr>
        </p:nvSpPr>
        <p:spPr>
          <a:xfrm>
            <a:off x="685800" y="1066800"/>
            <a:ext cx="7696200" cy="3276600"/>
          </a:xfrm>
          <a:prstGeom prst="rect">
            <a:avLst/>
          </a:prstGeom>
        </p:spPr>
        <p:txBody>
          <a:bodyPr>
            <a:normAutofit/>
          </a:bodyPr>
          <a:lstStyle/>
          <a:p>
            <a:pPr marL="576262" indent="-576262">
              <a:spcBef>
                <a:spcPts val="1400"/>
              </a:spcBef>
              <a:buFont typeface="Helvetica"/>
              <a:buChar char="▪"/>
              <a:defRPr b="1">
                <a:solidFill>
                  <a:srgbClr val="994D00"/>
                </a:solidFill>
              </a:defRPr>
            </a:pPr>
            <a:endParaRPr/>
          </a:p>
          <a:p>
            <a:pPr marL="576262" indent="-576262">
              <a:spcBef>
                <a:spcPts val="1400"/>
              </a:spcBef>
              <a:buClr>
                <a:srgbClr val="CC0000"/>
              </a:buClr>
              <a:buFont typeface="Helvetica"/>
              <a:buChar char="▪"/>
              <a:defRPr b="1">
                <a:solidFill>
                  <a:srgbClr val="994D00"/>
                </a:solidFill>
              </a:defRPr>
            </a:pPr>
            <a:r>
              <a:t>Objective/Theoretical Foundations</a:t>
            </a:r>
          </a:p>
          <a:p>
            <a:pPr marL="576262" indent="-576262">
              <a:spcBef>
                <a:spcPts val="1400"/>
              </a:spcBef>
              <a:buClr>
                <a:srgbClr val="CC0000"/>
              </a:buClr>
              <a:buFont typeface="Helvetica"/>
              <a:buChar char="▪"/>
              <a:defRPr b="1">
                <a:solidFill>
                  <a:srgbClr val="994D00"/>
                </a:solidFill>
              </a:defRPr>
            </a:pPr>
            <a:r>
              <a:t>Research Questions</a:t>
            </a:r>
          </a:p>
          <a:p>
            <a:pPr marL="576262" indent="-576262">
              <a:spcBef>
                <a:spcPts val="1400"/>
              </a:spcBef>
              <a:buClr>
                <a:srgbClr val="CC0000"/>
              </a:buClr>
              <a:buFont typeface="Helvetica"/>
              <a:buChar char="▪"/>
              <a:defRPr b="1">
                <a:solidFill>
                  <a:srgbClr val="994D00"/>
                </a:solidFill>
              </a:defRPr>
            </a:pPr>
            <a:r>
              <a:t>Hypotheses</a:t>
            </a:r>
          </a:p>
          <a:p>
            <a:pPr marL="576262" indent="-576262">
              <a:spcBef>
                <a:spcPts val="1400"/>
              </a:spcBef>
              <a:buClr>
                <a:srgbClr val="CC0000"/>
              </a:buClr>
              <a:buFont typeface="Helvetica"/>
              <a:buChar char="▪"/>
              <a:defRPr b="1">
                <a:solidFill>
                  <a:srgbClr val="994D00"/>
                </a:solidFill>
              </a:defRPr>
            </a:pPr>
            <a:r>
              <a:t>Analytical Models</a:t>
            </a:r>
          </a:p>
          <a:p>
            <a:pPr marL="576262" indent="-576262">
              <a:spcBef>
                <a:spcPts val="1400"/>
              </a:spcBef>
              <a:buClr>
                <a:srgbClr val="CC0000"/>
              </a:buClr>
              <a:buFont typeface="Helvetica"/>
              <a:buChar char="▪"/>
              <a:defRPr b="1">
                <a:solidFill>
                  <a:srgbClr val="994D00"/>
                </a:solidFill>
              </a:defRPr>
            </a:pPr>
            <a:r>
              <a:t>Specification of the Information Needed</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460"/>
                                        </p:tgtEl>
                                        <p:attrNameLst>
                                          <p:attrName>style.visibility</p:attrName>
                                        </p:attrNameLst>
                                      </p:cBhvr>
                                      <p:to>
                                        <p:strVal val="visible"/>
                                      </p:to>
                                    </p:set>
                                    <p:anim calcmode="lin" valueType="num">
                                      <p:cBhvr>
                                        <p:cTn id="7" dur="500" fill="hold"/>
                                        <p:tgtEl>
                                          <p:spTgt spid="460"/>
                                        </p:tgtEl>
                                        <p:attrNameLst>
                                          <p:attrName>ppt_x</p:attrName>
                                        </p:attrNameLst>
                                      </p:cBhvr>
                                      <p:tavLst>
                                        <p:tav tm="0">
                                          <p:val>
                                            <p:strVal val="0-#ppt_w/2"/>
                                          </p:val>
                                        </p:tav>
                                        <p:tav tm="100000">
                                          <p:val>
                                            <p:strVal val="#ppt_x"/>
                                          </p:val>
                                        </p:tav>
                                      </p:tavLst>
                                    </p:anim>
                                    <p:anim calcmode="lin" valueType="num">
                                      <p:cBhvr>
                                        <p:cTn id="8" dur="500" fill="hold"/>
                                        <p:tgtEl>
                                          <p:spTgt spid="46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461"/>
                                        </p:tgtEl>
                                        <p:attrNameLst>
                                          <p:attrName>style.visibility</p:attrName>
                                        </p:attrNameLst>
                                      </p:cBhvr>
                                      <p:to>
                                        <p:strVal val="visible"/>
                                      </p:to>
                                    </p:set>
                                    <p:anim calcmode="lin" valueType="num">
                                      <p:cBhvr>
                                        <p:cTn id="12" dur="500" fill="hold"/>
                                        <p:tgtEl>
                                          <p:spTgt spid="461"/>
                                        </p:tgtEl>
                                        <p:attrNameLst>
                                          <p:attrName>ppt_x</p:attrName>
                                        </p:attrNameLst>
                                      </p:cBhvr>
                                      <p:tavLst>
                                        <p:tav tm="0">
                                          <p:val>
                                            <p:strVal val="0-#ppt_w/2"/>
                                          </p:val>
                                        </p:tav>
                                        <p:tav tm="100000">
                                          <p:val>
                                            <p:strVal val="#ppt_x"/>
                                          </p:val>
                                        </p:tav>
                                      </p:tavLst>
                                    </p:anim>
                                    <p:anim calcmode="lin" valueType="num">
                                      <p:cBhvr>
                                        <p:cTn id="13" dur="500" fill="hold"/>
                                        <p:tgtEl>
                                          <p:spTgt spid="4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 grpId="0" animBg="1" advAuto="0"/>
      <p:bldP spid="461" grpId="0"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18</a:t>
            </a:fld>
            <a:endParaRPr/>
          </a:p>
        </p:txBody>
      </p:sp>
      <p:sp>
        <p:nvSpPr>
          <p:cNvPr id="464" name="5) Objective/Theoretical Foundations"/>
          <p:cNvSpPr txBox="1">
            <a:spLocks noGrp="1"/>
          </p:cNvSpPr>
          <p:nvPr>
            <p:ph type="title" idx="4294967295"/>
          </p:nvPr>
        </p:nvSpPr>
        <p:spPr>
          <a:xfrm>
            <a:off x="381000" y="152400"/>
            <a:ext cx="8153400" cy="563563"/>
          </a:xfrm>
          <a:prstGeom prst="rect">
            <a:avLst/>
          </a:prstGeom>
        </p:spPr>
        <p:txBody>
          <a:bodyPr anchor="t">
            <a:normAutofit/>
          </a:bodyPr>
          <a:lstStyle/>
          <a:p>
            <a:pPr defTabSz="585215">
              <a:defRPr sz="1536" b="1">
                <a:solidFill>
                  <a:srgbClr val="E57300"/>
                </a:solidFill>
              </a:defRPr>
            </a:pPr>
            <a:r>
              <a:t>5) Objective/Theoretical Foundations</a:t>
            </a:r>
            <a:br/>
            <a:endParaRPr/>
          </a:p>
        </p:txBody>
      </p:sp>
      <p:sp>
        <p:nvSpPr>
          <p:cNvPr id="465" name="A theory is a conceptual scheme based on foundational statements that are assumed to be true.…"/>
          <p:cNvSpPr txBox="1">
            <a:spLocks noGrp="1"/>
          </p:cNvSpPr>
          <p:nvPr>
            <p:ph type="body" idx="4294967295"/>
          </p:nvPr>
        </p:nvSpPr>
        <p:spPr>
          <a:xfrm>
            <a:off x="228600" y="1066800"/>
            <a:ext cx="7924800" cy="3200400"/>
          </a:xfrm>
          <a:prstGeom prst="rect">
            <a:avLst/>
          </a:prstGeom>
        </p:spPr>
        <p:txBody>
          <a:bodyPr>
            <a:normAutofit/>
          </a:bodyPr>
          <a:lstStyle/>
          <a:p>
            <a:pPr marL="305180" indent="-305180" defTabSz="813816">
              <a:buSzTx/>
              <a:buNone/>
              <a:defRPr sz="2136"/>
            </a:pPr>
            <a:r>
              <a:t>	</a:t>
            </a:r>
            <a:r>
              <a:rPr sz="1779">
                <a:solidFill>
                  <a:srgbClr val="956D0E"/>
                </a:solidFill>
              </a:rPr>
              <a:t>A </a:t>
            </a:r>
            <a:r>
              <a:rPr sz="1779" b="1">
                <a:solidFill>
                  <a:srgbClr val="800080"/>
                </a:solidFill>
              </a:rPr>
              <a:t>theory</a:t>
            </a:r>
            <a:r>
              <a:rPr sz="1779">
                <a:solidFill>
                  <a:srgbClr val="956D0E"/>
                </a:solidFill>
              </a:rPr>
              <a:t> is a conceptual scheme based on foundational statements that are </a:t>
            </a:r>
            <a:r>
              <a:rPr sz="1779" i="1" u="sng">
                <a:solidFill>
                  <a:srgbClr val="956D0E"/>
                </a:solidFill>
              </a:rPr>
              <a:t>assumed to be true</a:t>
            </a:r>
            <a:r>
              <a:rPr sz="1779">
                <a:solidFill>
                  <a:srgbClr val="956D0E"/>
                </a:solidFill>
              </a:rPr>
              <a:t>.</a:t>
            </a:r>
          </a:p>
          <a:p>
            <a:pPr marL="661225" lvl="1" indent="-254317" defTabSz="813816">
              <a:spcBef>
                <a:spcPts val="0"/>
              </a:spcBef>
              <a:defRPr sz="1779">
                <a:solidFill>
                  <a:srgbClr val="956D0E"/>
                </a:solidFill>
              </a:defRPr>
            </a:pPr>
            <a:r>
              <a:t>Theory should be developed using </a:t>
            </a:r>
            <a:r>
              <a:rPr b="1"/>
              <a:t>objective, secondary evidence</a:t>
            </a:r>
            <a:r>
              <a:t>.</a:t>
            </a:r>
          </a:p>
          <a:p>
            <a:pPr marL="661225" lvl="1" indent="-254317" defTabSz="813816">
              <a:spcBef>
                <a:spcPts val="0"/>
              </a:spcBef>
              <a:defRPr sz="1779">
                <a:solidFill>
                  <a:srgbClr val="956D0E"/>
                </a:solidFill>
              </a:defRPr>
            </a:pPr>
            <a:r>
              <a:t>Theory should be relied upon when… </a:t>
            </a:r>
          </a:p>
          <a:p>
            <a:pPr marL="1017269" lvl="2" indent="-203454" defTabSz="813816">
              <a:spcBef>
                <a:spcPts val="0"/>
              </a:spcBef>
              <a:defRPr sz="1779">
                <a:solidFill>
                  <a:srgbClr val="956D0E"/>
                </a:solidFill>
              </a:defRPr>
            </a:pPr>
            <a:r>
              <a:t>developing variables and hypotheses</a:t>
            </a:r>
          </a:p>
          <a:p>
            <a:pPr marL="1017269" lvl="2" indent="-203454" defTabSz="813816">
              <a:spcBef>
                <a:spcPts val="0"/>
              </a:spcBef>
              <a:defRPr sz="1779">
                <a:solidFill>
                  <a:srgbClr val="956D0E"/>
                </a:solidFill>
              </a:defRPr>
            </a:pPr>
            <a:r>
              <a:t>operationalizing variables </a:t>
            </a:r>
          </a:p>
          <a:p>
            <a:pPr marL="1017269" lvl="2" indent="-203454" defTabSz="813816">
              <a:spcBef>
                <a:spcPts val="0"/>
              </a:spcBef>
              <a:defRPr sz="1779">
                <a:solidFill>
                  <a:srgbClr val="956D0E"/>
                </a:solidFill>
              </a:defRPr>
            </a:pPr>
            <a:r>
              <a:t>choosing research procedures (e.g. survey, experiment, etc.)</a:t>
            </a:r>
          </a:p>
          <a:p>
            <a:pPr marL="1017269" lvl="2" indent="-203454" defTabSz="813816">
              <a:spcBef>
                <a:spcPts val="0"/>
              </a:spcBef>
              <a:defRPr sz="1779">
                <a:solidFill>
                  <a:srgbClr val="956D0E"/>
                </a:solidFill>
              </a:defRPr>
            </a:pPr>
            <a:r>
              <a:t>selecting a sample</a:t>
            </a:r>
          </a:p>
          <a:p>
            <a:pPr marL="1017269" lvl="2" indent="-203454" defTabSz="813816">
              <a:spcBef>
                <a:spcPts val="0"/>
              </a:spcBef>
              <a:defRPr sz="1779">
                <a:solidFill>
                  <a:srgbClr val="956D0E"/>
                </a:solidFill>
              </a:defRPr>
            </a:pPr>
            <a:r>
              <a:t>analyzing and interpreting data</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465"/>
                                        </p:tgtEl>
                                        <p:attrNameLst>
                                          <p:attrName>style.visibility</p:attrName>
                                        </p:attrNameLst>
                                      </p:cBhvr>
                                      <p:to>
                                        <p:strVal val="visible"/>
                                      </p:to>
                                    </p:set>
                                    <p:anim calcmode="lin" valueType="num">
                                      <p:cBhvr>
                                        <p:cTn id="7" dur="500" fill="hold"/>
                                        <p:tgtEl>
                                          <p:spTgt spid="465"/>
                                        </p:tgtEl>
                                        <p:attrNameLst>
                                          <p:attrName>ppt_x</p:attrName>
                                        </p:attrNameLst>
                                      </p:cBhvr>
                                      <p:tavLst>
                                        <p:tav tm="0">
                                          <p:val>
                                            <p:strVal val="0-#ppt_w/2"/>
                                          </p:val>
                                        </p:tav>
                                        <p:tav tm="100000">
                                          <p:val>
                                            <p:strVal val="#ppt_x"/>
                                          </p:val>
                                        </p:tav>
                                      </p:tavLst>
                                    </p:anim>
                                    <p:anim calcmode="lin" valueType="num">
                                      <p:cBhvr>
                                        <p:cTn id="8" dur="500" fill="hold"/>
                                        <p:tgtEl>
                                          <p:spTgt spid="4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 grpId="0"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19</a:t>
            </a:fld>
            <a:endParaRPr/>
          </a:p>
        </p:txBody>
      </p:sp>
      <p:sp>
        <p:nvSpPr>
          <p:cNvPr id="468" name="5) Development of Research  Questions and Hypotheses"/>
          <p:cNvSpPr txBox="1">
            <a:spLocks noGrp="1"/>
          </p:cNvSpPr>
          <p:nvPr>
            <p:ph type="title" idx="4294967295"/>
          </p:nvPr>
        </p:nvSpPr>
        <p:spPr>
          <a:xfrm>
            <a:off x="533400" y="-1"/>
            <a:ext cx="7239000" cy="784227"/>
          </a:xfrm>
          <a:prstGeom prst="rect">
            <a:avLst/>
          </a:prstGeom>
        </p:spPr>
        <p:txBody>
          <a:bodyPr anchor="t">
            <a:normAutofit/>
          </a:bodyPr>
          <a:lstStyle/>
          <a:p>
            <a:pPr defTabSz="850391">
              <a:defRPr sz="2232" b="1">
                <a:solidFill>
                  <a:srgbClr val="E57300"/>
                </a:solidFill>
              </a:defRPr>
            </a:pPr>
            <a:r>
              <a:t>5) Development of Research </a:t>
            </a:r>
            <a:br/>
            <a:r>
              <a:t>Questions and Hypotheses</a:t>
            </a:r>
          </a:p>
        </p:txBody>
      </p:sp>
      <p:grpSp>
        <p:nvGrpSpPr>
          <p:cNvPr id="481" name="Group"/>
          <p:cNvGrpSpPr/>
          <p:nvPr/>
        </p:nvGrpSpPr>
        <p:grpSpPr>
          <a:xfrm>
            <a:off x="996950" y="1263650"/>
            <a:ext cx="7378700" cy="3340100"/>
            <a:chOff x="0" y="0"/>
            <a:chExt cx="7378700" cy="3340100"/>
          </a:xfrm>
        </p:grpSpPr>
        <p:sp>
          <p:nvSpPr>
            <p:cNvPr id="469" name="Rectangle"/>
            <p:cNvSpPr/>
            <p:nvPr/>
          </p:nvSpPr>
          <p:spPr>
            <a:xfrm>
              <a:off x="2514600" y="0"/>
              <a:ext cx="4864100" cy="984250"/>
            </a:xfrm>
            <a:prstGeom prst="rect">
              <a:avLst/>
            </a:prstGeom>
            <a:solidFill>
              <a:srgbClr val="CCECFF"/>
            </a:solidFill>
            <a:ln w="254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470" name="Components of the"/>
            <p:cNvSpPr txBox="1"/>
            <p:nvPr/>
          </p:nvSpPr>
          <p:spPr>
            <a:xfrm>
              <a:off x="3452812" y="44450"/>
              <a:ext cx="3125193" cy="8255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2400">
                  <a:solidFill>
                    <a:srgbClr val="CC0000"/>
                  </a:solidFill>
                </a:defRPr>
              </a:lvl1pPr>
            </a:lstStyle>
            <a:p>
              <a:r>
                <a:t>Components of the</a:t>
              </a:r>
            </a:p>
          </p:txBody>
        </p:sp>
        <p:sp>
          <p:nvSpPr>
            <p:cNvPr id="471" name="Rectangle"/>
            <p:cNvSpPr/>
            <p:nvPr/>
          </p:nvSpPr>
          <p:spPr>
            <a:xfrm>
              <a:off x="2540000" y="1665287"/>
              <a:ext cx="4813300" cy="608013"/>
            </a:xfrm>
            <a:prstGeom prst="rect">
              <a:avLst/>
            </a:prstGeom>
            <a:solidFill>
              <a:srgbClr val="CCECFF"/>
            </a:solidFill>
            <a:ln w="254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472" name="Research Questions"/>
            <p:cNvSpPr txBox="1"/>
            <p:nvPr/>
          </p:nvSpPr>
          <p:spPr>
            <a:xfrm>
              <a:off x="3490912" y="1739900"/>
              <a:ext cx="3113585" cy="4572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2400">
                  <a:solidFill>
                    <a:srgbClr val="CC0000"/>
                  </a:solidFill>
                </a:defRPr>
              </a:lvl1pPr>
            </a:lstStyle>
            <a:p>
              <a:r>
                <a:t>Research Questions</a:t>
              </a:r>
            </a:p>
          </p:txBody>
        </p:sp>
        <p:sp>
          <p:nvSpPr>
            <p:cNvPr id="473" name="Rectangle"/>
            <p:cNvSpPr/>
            <p:nvPr/>
          </p:nvSpPr>
          <p:spPr>
            <a:xfrm>
              <a:off x="2540000" y="2724150"/>
              <a:ext cx="4813300" cy="615950"/>
            </a:xfrm>
            <a:prstGeom prst="rect">
              <a:avLst/>
            </a:prstGeom>
            <a:solidFill>
              <a:srgbClr val="CCECFF"/>
            </a:solidFill>
            <a:ln w="254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474" name="Hypotheses"/>
            <p:cNvSpPr txBox="1"/>
            <p:nvPr/>
          </p:nvSpPr>
          <p:spPr>
            <a:xfrm>
              <a:off x="4083050" y="2771775"/>
              <a:ext cx="1879650" cy="4572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2400">
                  <a:solidFill>
                    <a:srgbClr val="CC0000"/>
                  </a:solidFill>
                </a:defRPr>
              </a:lvl1pPr>
            </a:lstStyle>
            <a:p>
              <a:r>
                <a:t>Hypotheses</a:t>
              </a:r>
            </a:p>
          </p:txBody>
        </p:sp>
        <p:sp>
          <p:nvSpPr>
            <p:cNvPr id="475" name="Rectangle"/>
            <p:cNvSpPr/>
            <p:nvPr/>
          </p:nvSpPr>
          <p:spPr>
            <a:xfrm>
              <a:off x="0" y="685800"/>
              <a:ext cx="1974850" cy="1358900"/>
            </a:xfrm>
            <a:prstGeom prst="rect">
              <a:avLst/>
            </a:prstGeom>
            <a:solidFill>
              <a:srgbClr val="CCECFF"/>
            </a:solidFill>
            <a:ln w="254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476" name="Objective/…"/>
            <p:cNvSpPr txBox="1"/>
            <p:nvPr/>
          </p:nvSpPr>
          <p:spPr>
            <a:xfrm>
              <a:off x="142875" y="773112"/>
              <a:ext cx="1770063" cy="19304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defRPr sz="2400">
                  <a:solidFill>
                    <a:srgbClr val="CC0000"/>
                  </a:solidFill>
                </a:defRPr>
              </a:pPr>
              <a:r>
                <a:t>Objective/</a:t>
              </a:r>
            </a:p>
            <a:p>
              <a:pPr>
                <a:defRPr sz="2400">
                  <a:solidFill>
                    <a:srgbClr val="CC0000"/>
                  </a:solidFill>
                </a:defRPr>
              </a:pPr>
              <a:r>
                <a:t>Theoretical</a:t>
              </a:r>
            </a:p>
            <a:p>
              <a:pPr>
                <a:defRPr sz="2400">
                  <a:solidFill>
                    <a:srgbClr val="CC0000"/>
                  </a:solidFill>
                </a:defRPr>
              </a:pPr>
              <a:r>
                <a:t>Framework</a:t>
              </a:r>
            </a:p>
          </p:txBody>
        </p:sp>
        <p:sp>
          <p:nvSpPr>
            <p:cNvPr id="477" name="Marketing Research Problem"/>
            <p:cNvSpPr txBox="1"/>
            <p:nvPr/>
          </p:nvSpPr>
          <p:spPr>
            <a:xfrm>
              <a:off x="2627312" y="463550"/>
              <a:ext cx="4473130" cy="4572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2400">
                  <a:solidFill>
                    <a:srgbClr val="CC0000"/>
                  </a:solidFill>
                </a:defRPr>
              </a:lvl1pPr>
            </a:lstStyle>
            <a:p>
              <a:r>
                <a:t>Marketing Research Problem</a:t>
              </a:r>
            </a:p>
          </p:txBody>
        </p:sp>
        <p:sp>
          <p:nvSpPr>
            <p:cNvPr id="478" name="Line"/>
            <p:cNvSpPr/>
            <p:nvPr/>
          </p:nvSpPr>
          <p:spPr>
            <a:xfrm>
              <a:off x="4953000" y="977900"/>
              <a:ext cx="0" cy="685800"/>
            </a:xfrm>
            <a:prstGeom prst="line">
              <a:avLst/>
            </a:prstGeom>
            <a:noFill/>
            <a:ln w="50800"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479" name="Line"/>
            <p:cNvSpPr/>
            <p:nvPr/>
          </p:nvSpPr>
          <p:spPr>
            <a:xfrm>
              <a:off x="4953000" y="2268537"/>
              <a:ext cx="0" cy="455613"/>
            </a:xfrm>
            <a:prstGeom prst="line">
              <a:avLst/>
            </a:prstGeom>
            <a:noFill/>
            <a:ln w="50800"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480" name="Line"/>
            <p:cNvSpPr/>
            <p:nvPr/>
          </p:nvSpPr>
          <p:spPr>
            <a:xfrm>
              <a:off x="1974850" y="1282700"/>
              <a:ext cx="2971800" cy="0"/>
            </a:xfrm>
            <a:prstGeom prst="line">
              <a:avLst/>
            </a:prstGeom>
            <a:noFill/>
            <a:ln w="50800" cap="flat">
              <a:solidFill>
                <a:srgbClr val="000000"/>
              </a:solidFill>
              <a:prstDash val="solid"/>
              <a:round/>
              <a:tailEnd type="triangle" w="med" len="med"/>
            </a:ln>
            <a:effectLst/>
          </p:spPr>
          <p:txBody>
            <a:bodyPr wrap="square" lIns="45719" tIns="45719" rIns="45719" bIns="45719" numCol="1" anchor="t">
              <a:noAutofit/>
            </a:bodyPr>
            <a:lstStyle/>
            <a:p>
              <a:endParaRPr/>
            </a:p>
          </p:txBody>
        </p:sp>
      </p:grpSp>
      <p:sp>
        <p:nvSpPr>
          <p:cNvPr id="482" name="Rectangle"/>
          <p:cNvSpPr/>
          <p:nvPr/>
        </p:nvSpPr>
        <p:spPr>
          <a:xfrm>
            <a:off x="3511550" y="5059362"/>
            <a:ext cx="4864100" cy="615951"/>
          </a:xfrm>
          <a:prstGeom prst="rect">
            <a:avLst/>
          </a:prstGeom>
          <a:solidFill>
            <a:srgbClr val="CCECFF"/>
          </a:solidFill>
          <a:ln w="25400">
            <a:solidFill>
              <a:srgbClr val="000000"/>
            </a:solidFill>
          </a:ln>
        </p:spPr>
        <p:txBody>
          <a:bodyPr lIns="45719" rIns="45719" anchor="ctr"/>
          <a:lstStyle/>
          <a:p>
            <a:pPr algn="ctr">
              <a:defRPr sz="1800"/>
            </a:pPr>
            <a:endParaRPr/>
          </a:p>
        </p:txBody>
      </p:sp>
      <p:sp>
        <p:nvSpPr>
          <p:cNvPr id="483" name="Line"/>
          <p:cNvSpPr/>
          <p:nvPr/>
        </p:nvSpPr>
        <p:spPr>
          <a:xfrm>
            <a:off x="5951537" y="4603750"/>
            <a:ext cx="1" cy="455613"/>
          </a:xfrm>
          <a:prstGeom prst="line">
            <a:avLst/>
          </a:prstGeom>
          <a:ln w="50800">
            <a:solidFill>
              <a:srgbClr val="000000"/>
            </a:solidFill>
            <a:tailEnd type="triangle"/>
          </a:ln>
        </p:spPr>
        <p:txBody>
          <a:bodyPr lIns="45719" rIns="45719"/>
          <a:lstStyle/>
          <a:p>
            <a:endParaRPr/>
          </a:p>
        </p:txBody>
      </p:sp>
      <p:sp>
        <p:nvSpPr>
          <p:cNvPr id="484" name="Analytical Model"/>
          <p:cNvSpPr txBox="1"/>
          <p:nvPr/>
        </p:nvSpPr>
        <p:spPr>
          <a:xfrm>
            <a:off x="4760912" y="5135562"/>
            <a:ext cx="2583310" cy="457201"/>
          </a:xfrm>
          <a:prstGeom prst="rect">
            <a:avLst/>
          </a:prstGeom>
          <a:ln w="12700">
            <a:miter lim="400000"/>
          </a:ln>
          <a:extLst>
            <a:ext uri="{C572A759-6A51-4108-AA02-DFA0A04FC94B}">
              <ma14:wrappingTextBoxFlag xmlns:ma14="http://schemas.microsoft.com/office/mac/drawingml/2011/main" xmlns="" val="1"/>
            </a:ext>
          </a:extLst>
        </p:spPr>
        <p:txBody>
          <a:bodyPr wrap="none" lIns="44450" tIns="44450" rIns="44450" bIns="44450">
            <a:spAutoFit/>
          </a:bodyPr>
          <a:lstStyle>
            <a:lvl1pPr>
              <a:defRPr sz="2400">
                <a:solidFill>
                  <a:srgbClr val="CC0000"/>
                </a:solidFill>
              </a:defRPr>
            </a:lvl1pPr>
          </a:lstStyle>
          <a:p>
            <a:r>
              <a:t>Analytical Model</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468"/>
                                        </p:tgtEl>
                                        <p:attrNameLst>
                                          <p:attrName>style.visibility</p:attrName>
                                        </p:attrNameLst>
                                      </p:cBhvr>
                                      <p:to>
                                        <p:strVal val="visible"/>
                                      </p:to>
                                    </p:set>
                                    <p:anim calcmode="lin" valueType="num">
                                      <p:cBhvr>
                                        <p:cTn id="7" dur="500" fill="hold"/>
                                        <p:tgtEl>
                                          <p:spTgt spid="468"/>
                                        </p:tgtEl>
                                        <p:attrNameLst>
                                          <p:attrName>ppt_x</p:attrName>
                                        </p:attrNameLst>
                                      </p:cBhvr>
                                      <p:tavLst>
                                        <p:tav tm="0">
                                          <p:val>
                                            <p:strVal val="0-#ppt_w/2"/>
                                          </p:val>
                                        </p:tav>
                                        <p:tav tm="100000">
                                          <p:val>
                                            <p:strVal val="#ppt_x"/>
                                          </p:val>
                                        </p:tav>
                                      </p:tavLst>
                                    </p:anim>
                                    <p:anim calcmode="lin" valueType="num">
                                      <p:cBhvr>
                                        <p:cTn id="8" dur="500" fill="hold"/>
                                        <p:tgtEl>
                                          <p:spTgt spid="46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481"/>
                                        </p:tgtEl>
                                        <p:attrNameLst>
                                          <p:attrName>style.visibility</p:attrName>
                                        </p:attrNameLst>
                                      </p:cBhvr>
                                      <p:to>
                                        <p:strVal val="visible"/>
                                      </p:to>
                                    </p:set>
                                    <p:anim calcmode="lin" valueType="num">
                                      <p:cBhvr>
                                        <p:cTn id="12" dur="500" fill="hold"/>
                                        <p:tgtEl>
                                          <p:spTgt spid="481"/>
                                        </p:tgtEl>
                                        <p:attrNameLst>
                                          <p:attrName>ppt_x</p:attrName>
                                        </p:attrNameLst>
                                      </p:cBhvr>
                                      <p:tavLst>
                                        <p:tav tm="0">
                                          <p:val>
                                            <p:strVal val="0-#ppt_w/2"/>
                                          </p:val>
                                        </p:tav>
                                        <p:tav tm="100000">
                                          <p:val>
                                            <p:strVal val="#ppt_x"/>
                                          </p:val>
                                        </p:tav>
                                      </p:tavLst>
                                    </p:anim>
                                    <p:anim calcmode="lin" valueType="num">
                                      <p:cBhvr>
                                        <p:cTn id="13" dur="500" fill="hold"/>
                                        <p:tgtEl>
                                          <p:spTgt spid="4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 grpId="0" animBg="1" advAuto="0"/>
      <p:bldP spid="481"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a:t>
            </a:fld>
            <a:endParaRPr/>
          </a:p>
        </p:txBody>
      </p:sp>
      <p:sp>
        <p:nvSpPr>
          <p:cNvPr id="114" name="Chapter Outline"/>
          <p:cNvSpPr txBox="1">
            <a:spLocks noGrp="1"/>
          </p:cNvSpPr>
          <p:nvPr>
            <p:ph type="title" idx="4294967295"/>
          </p:nvPr>
        </p:nvSpPr>
        <p:spPr>
          <a:xfrm>
            <a:off x="990600" y="152399"/>
            <a:ext cx="4183063" cy="784227"/>
          </a:xfrm>
          <a:prstGeom prst="rect">
            <a:avLst/>
          </a:prstGeom>
        </p:spPr>
        <p:txBody>
          <a:bodyPr anchor="t">
            <a:normAutofit/>
          </a:bodyPr>
          <a:lstStyle>
            <a:lvl1pPr>
              <a:defRPr b="1">
                <a:solidFill>
                  <a:srgbClr val="E57300"/>
                </a:solidFill>
              </a:defRPr>
            </a:lvl1pPr>
          </a:lstStyle>
          <a:p>
            <a:r>
              <a:t>Chapter Outline</a:t>
            </a:r>
          </a:p>
        </p:txBody>
      </p:sp>
      <p:sp>
        <p:nvSpPr>
          <p:cNvPr id="115" name="1) The Process of Defining the Problem and Developing an Approach…"/>
          <p:cNvSpPr txBox="1">
            <a:spLocks noGrp="1"/>
          </p:cNvSpPr>
          <p:nvPr>
            <p:ph type="body" idx="4294967295"/>
          </p:nvPr>
        </p:nvSpPr>
        <p:spPr>
          <a:xfrm>
            <a:off x="609600" y="1143000"/>
            <a:ext cx="6858000" cy="5715000"/>
          </a:xfrm>
          <a:prstGeom prst="rect">
            <a:avLst/>
          </a:prstGeom>
        </p:spPr>
        <p:txBody>
          <a:bodyPr>
            <a:normAutofit/>
          </a:bodyPr>
          <a:lstStyle/>
          <a:p>
            <a:pPr>
              <a:spcBef>
                <a:spcPts val="1400"/>
              </a:spcBef>
              <a:buSzTx/>
              <a:buNone/>
              <a:defRPr>
                <a:solidFill>
                  <a:srgbClr val="994D00"/>
                </a:solidFill>
              </a:defRPr>
            </a:pPr>
            <a:r>
              <a:t>1) The Process of Defining the Problem and Developing an Approach</a:t>
            </a:r>
          </a:p>
          <a:p>
            <a:pPr>
              <a:spcBef>
                <a:spcPts val="1400"/>
              </a:spcBef>
              <a:buSzTx/>
              <a:buNone/>
              <a:defRPr>
                <a:solidFill>
                  <a:srgbClr val="994D00"/>
                </a:solidFill>
              </a:defRPr>
            </a:pPr>
            <a:r>
              <a:t>2) Tasks involved in Problem Definition</a:t>
            </a:r>
          </a:p>
          <a:p>
            <a:pPr>
              <a:spcBef>
                <a:spcPts val="1200"/>
              </a:spcBef>
              <a:buSzTx/>
              <a:buNone/>
              <a:defRPr sz="2000">
                <a:solidFill>
                  <a:srgbClr val="994D00"/>
                </a:solidFill>
              </a:defRPr>
            </a:pPr>
            <a:r>
              <a:t>    i.   Discussions with Decision Makers</a:t>
            </a:r>
          </a:p>
          <a:p>
            <a:pPr>
              <a:spcBef>
                <a:spcPts val="1200"/>
              </a:spcBef>
              <a:buSzTx/>
              <a:buNone/>
              <a:defRPr sz="2000">
                <a:solidFill>
                  <a:srgbClr val="994D00"/>
                </a:solidFill>
              </a:defRPr>
            </a:pPr>
            <a:r>
              <a:t>    ii.  Interviews with Industry Experts</a:t>
            </a:r>
          </a:p>
          <a:p>
            <a:pPr>
              <a:spcBef>
                <a:spcPts val="1200"/>
              </a:spcBef>
              <a:buSzTx/>
              <a:buNone/>
              <a:defRPr sz="2000">
                <a:solidFill>
                  <a:srgbClr val="994D00"/>
                </a:solidFill>
              </a:defRPr>
            </a:pPr>
            <a:r>
              <a:t>    iii. Secondary Data Analysis</a:t>
            </a:r>
          </a:p>
          <a:p>
            <a:pPr>
              <a:spcBef>
                <a:spcPts val="1200"/>
              </a:spcBef>
              <a:buSzTx/>
              <a:buNone/>
              <a:defRPr sz="2000">
                <a:solidFill>
                  <a:srgbClr val="994D00"/>
                </a:solidFill>
              </a:defRPr>
            </a:pPr>
            <a:r>
              <a:t>    iv. Qualitative Research</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14"/>
                                        </p:tgtEl>
                                        <p:attrNameLst>
                                          <p:attrName>style.visibility</p:attrName>
                                        </p:attrNameLst>
                                      </p:cBhvr>
                                      <p:to>
                                        <p:strVal val="visible"/>
                                      </p:to>
                                    </p:set>
                                    <p:anim calcmode="lin" valueType="num">
                                      <p:cBhvr>
                                        <p:cTn id="7" dur="500" fill="hold"/>
                                        <p:tgtEl>
                                          <p:spTgt spid="114"/>
                                        </p:tgtEl>
                                        <p:attrNameLst>
                                          <p:attrName>ppt_x</p:attrName>
                                        </p:attrNameLst>
                                      </p:cBhvr>
                                      <p:tavLst>
                                        <p:tav tm="0">
                                          <p:val>
                                            <p:strVal val="0-#ppt_w/2"/>
                                          </p:val>
                                        </p:tav>
                                        <p:tav tm="100000">
                                          <p:val>
                                            <p:strVal val="#ppt_x"/>
                                          </p:val>
                                        </p:tav>
                                      </p:tavLst>
                                    </p:anim>
                                    <p:anim calcmode="lin" valueType="num">
                                      <p:cBhvr>
                                        <p:cTn id="8" dur="500" fill="hold"/>
                                        <p:tgtEl>
                                          <p:spTgt spid="1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15"/>
                                        </p:tgtEl>
                                        <p:attrNameLst>
                                          <p:attrName>style.visibility</p:attrName>
                                        </p:attrNameLst>
                                      </p:cBhvr>
                                      <p:to>
                                        <p:strVal val="visible"/>
                                      </p:to>
                                    </p:set>
                                    <p:anim calcmode="lin" valueType="num">
                                      <p:cBhvr>
                                        <p:cTn id="12" dur="500" fill="hold"/>
                                        <p:tgtEl>
                                          <p:spTgt spid="115"/>
                                        </p:tgtEl>
                                        <p:attrNameLst>
                                          <p:attrName>ppt_x</p:attrName>
                                        </p:attrNameLst>
                                      </p:cBhvr>
                                      <p:tavLst>
                                        <p:tav tm="0">
                                          <p:val>
                                            <p:strVal val="0-#ppt_w/2"/>
                                          </p:val>
                                        </p:tav>
                                        <p:tav tm="100000">
                                          <p:val>
                                            <p:strVal val="#ppt_x"/>
                                          </p:val>
                                        </p:tav>
                                      </p:tavLst>
                                    </p:anim>
                                    <p:anim calcmode="lin" valueType="num">
                                      <p:cBhvr>
                                        <p:cTn id="13" dur="500" fill="hold"/>
                                        <p:tgtEl>
                                          <p:spTgt spid="1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advAuto="0"/>
      <p:bldP spid="115" grpId="0"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20</a:t>
            </a:fld>
            <a:endParaRPr/>
          </a:p>
        </p:txBody>
      </p:sp>
      <p:sp>
        <p:nvSpPr>
          <p:cNvPr id="487" name="5) Research Questions and Hypotheses"/>
          <p:cNvSpPr txBox="1">
            <a:spLocks noGrp="1"/>
          </p:cNvSpPr>
          <p:nvPr>
            <p:ph type="title" idx="4294967295"/>
          </p:nvPr>
        </p:nvSpPr>
        <p:spPr>
          <a:xfrm>
            <a:off x="228600" y="304800"/>
            <a:ext cx="8715375" cy="609600"/>
          </a:xfrm>
          <a:prstGeom prst="rect">
            <a:avLst/>
          </a:prstGeom>
        </p:spPr>
        <p:txBody>
          <a:bodyPr anchor="t">
            <a:normAutofit/>
          </a:bodyPr>
          <a:lstStyle>
            <a:lvl1pPr>
              <a:defRPr b="1">
                <a:solidFill>
                  <a:srgbClr val="E57300"/>
                </a:solidFill>
              </a:defRPr>
            </a:lvl1pPr>
          </a:lstStyle>
          <a:p>
            <a:r>
              <a:t>5) Research Questions and Hypotheses </a:t>
            </a:r>
          </a:p>
        </p:txBody>
      </p:sp>
      <p:sp>
        <p:nvSpPr>
          <p:cNvPr id="488" name="Research questions (RQs) are refined statements of the specific components of the problem.…"/>
          <p:cNvSpPr txBox="1">
            <a:spLocks noGrp="1"/>
          </p:cNvSpPr>
          <p:nvPr>
            <p:ph type="body" idx="4294967295"/>
          </p:nvPr>
        </p:nvSpPr>
        <p:spPr>
          <a:xfrm>
            <a:off x="838200" y="1066800"/>
            <a:ext cx="6934200" cy="4724400"/>
          </a:xfrm>
          <a:prstGeom prst="rect">
            <a:avLst/>
          </a:prstGeom>
        </p:spPr>
        <p:txBody>
          <a:bodyPr>
            <a:normAutofit/>
          </a:bodyPr>
          <a:lstStyle/>
          <a:p>
            <a:pPr marL="305180" indent="-305180" defTabSz="813816">
              <a:buClr>
                <a:srgbClr val="CC0000"/>
              </a:buClr>
              <a:defRPr sz="2136" b="1">
                <a:solidFill>
                  <a:srgbClr val="800080"/>
                </a:solidFill>
              </a:defRPr>
            </a:pPr>
            <a:r>
              <a:t>Research questions</a:t>
            </a:r>
            <a:r>
              <a:rPr b="0">
                <a:solidFill>
                  <a:srgbClr val="000000"/>
                </a:solidFill>
              </a:rPr>
              <a:t> </a:t>
            </a:r>
            <a:r>
              <a:rPr b="0">
                <a:solidFill>
                  <a:srgbClr val="994D00"/>
                </a:solidFill>
              </a:rPr>
              <a:t>(RQs) are refined statements of the specific components of the problem.</a:t>
            </a:r>
            <a:endParaRPr>
              <a:solidFill>
                <a:srgbClr val="994D00"/>
              </a:solidFill>
            </a:endParaRPr>
          </a:p>
          <a:p>
            <a:pPr marL="661225" lvl="1" indent="-254317" defTabSz="813816">
              <a:buClr>
                <a:srgbClr val="CC0000"/>
              </a:buClr>
              <a:defRPr sz="1779"/>
            </a:pPr>
            <a:r>
              <a:t>Does preference for Sears lead to patronage?</a:t>
            </a:r>
          </a:p>
          <a:p>
            <a:pPr marL="661225" lvl="1" indent="-254317" defTabSz="813816">
              <a:buClr>
                <a:srgbClr val="CC0000"/>
              </a:buClr>
              <a:defRPr sz="1779"/>
            </a:pPr>
            <a:r>
              <a:t>What leads to preference for Sears?  </a:t>
            </a:r>
          </a:p>
          <a:p>
            <a:pPr marL="305180" indent="-305180" defTabSz="813816">
              <a:buClr>
                <a:srgbClr val="CC0000"/>
              </a:buClr>
              <a:defRPr sz="2136">
                <a:solidFill>
                  <a:srgbClr val="994D00"/>
                </a:solidFill>
              </a:defRPr>
            </a:pPr>
            <a:r>
              <a:t>A</a:t>
            </a:r>
            <a:r>
              <a:rPr>
                <a:solidFill>
                  <a:srgbClr val="000000"/>
                </a:solidFill>
              </a:rPr>
              <a:t> </a:t>
            </a:r>
            <a:r>
              <a:rPr b="1">
                <a:solidFill>
                  <a:srgbClr val="800080"/>
                </a:solidFill>
              </a:rPr>
              <a:t>hypothesis</a:t>
            </a:r>
            <a:r>
              <a:rPr>
                <a:solidFill>
                  <a:srgbClr val="000000"/>
                </a:solidFill>
              </a:rPr>
              <a:t> </a:t>
            </a:r>
            <a:r>
              <a:t>(H) is an </a:t>
            </a:r>
            <a:r>
              <a:rPr i="1" u="sng"/>
              <a:t>unproven statement</a:t>
            </a:r>
            <a:r>
              <a:t> or proposition about a factor or phenomenon that is of interest to the researcher.  Often, a hypothesis is a possible answer to the research question.</a:t>
            </a:r>
          </a:p>
          <a:p>
            <a:pPr marL="661225" lvl="1" indent="-254317" defTabSz="813816">
              <a:buClr>
                <a:srgbClr val="CC0000"/>
              </a:buClr>
              <a:defRPr sz="1779"/>
            </a:pPr>
            <a:r>
              <a:t>H1: Positive evaluation of Sears leads to preference for Sears.</a:t>
            </a:r>
          </a:p>
          <a:p>
            <a:pPr marL="661225" lvl="1" indent="-254317" defTabSz="813816">
              <a:buClr>
                <a:srgbClr val="CC0000"/>
              </a:buClr>
              <a:defRPr sz="1779"/>
            </a:pPr>
            <a:r>
              <a:t>H2: Preference for Sears leads to patronage of Sears.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487"/>
                                        </p:tgtEl>
                                        <p:attrNameLst>
                                          <p:attrName>style.visibility</p:attrName>
                                        </p:attrNameLst>
                                      </p:cBhvr>
                                      <p:to>
                                        <p:strVal val="visible"/>
                                      </p:to>
                                    </p:set>
                                    <p:anim calcmode="lin" valueType="num">
                                      <p:cBhvr>
                                        <p:cTn id="7" dur="500" fill="hold"/>
                                        <p:tgtEl>
                                          <p:spTgt spid="487"/>
                                        </p:tgtEl>
                                        <p:attrNameLst>
                                          <p:attrName>ppt_x</p:attrName>
                                        </p:attrNameLst>
                                      </p:cBhvr>
                                      <p:tavLst>
                                        <p:tav tm="0">
                                          <p:val>
                                            <p:strVal val="0-#ppt_w/2"/>
                                          </p:val>
                                        </p:tav>
                                        <p:tav tm="100000">
                                          <p:val>
                                            <p:strVal val="#ppt_x"/>
                                          </p:val>
                                        </p:tav>
                                      </p:tavLst>
                                    </p:anim>
                                    <p:anim calcmode="lin" valueType="num">
                                      <p:cBhvr>
                                        <p:cTn id="8" dur="500" fill="hold"/>
                                        <p:tgtEl>
                                          <p:spTgt spid="48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488"/>
                                        </p:tgtEl>
                                        <p:attrNameLst>
                                          <p:attrName>style.visibility</p:attrName>
                                        </p:attrNameLst>
                                      </p:cBhvr>
                                      <p:to>
                                        <p:strVal val="visible"/>
                                      </p:to>
                                    </p:set>
                                    <p:anim calcmode="lin" valueType="num">
                                      <p:cBhvr>
                                        <p:cTn id="12" dur="500" fill="hold"/>
                                        <p:tgtEl>
                                          <p:spTgt spid="488"/>
                                        </p:tgtEl>
                                        <p:attrNameLst>
                                          <p:attrName>ppt_x</p:attrName>
                                        </p:attrNameLst>
                                      </p:cBhvr>
                                      <p:tavLst>
                                        <p:tav tm="0">
                                          <p:val>
                                            <p:strVal val="0-#ppt_w/2"/>
                                          </p:val>
                                        </p:tav>
                                        <p:tav tm="100000">
                                          <p:val>
                                            <p:strVal val="#ppt_x"/>
                                          </p:val>
                                        </p:tav>
                                      </p:tavLst>
                                    </p:anim>
                                    <p:anim calcmode="lin" valueType="num">
                                      <p:cBhvr>
                                        <p:cTn id="13" dur="500" fill="hold"/>
                                        <p:tgtEl>
                                          <p:spTgt spid="4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 grpId="0" animBg="1" advAuto="0"/>
      <p:bldP spid="488" grpId="0"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21</a:t>
            </a:fld>
            <a:endParaRPr/>
          </a:p>
        </p:txBody>
      </p:sp>
      <p:sp>
        <p:nvSpPr>
          <p:cNvPr id="491" name="5) Analytical Models"/>
          <p:cNvSpPr txBox="1">
            <a:spLocks noGrp="1"/>
          </p:cNvSpPr>
          <p:nvPr>
            <p:ph type="title" idx="4294967295"/>
          </p:nvPr>
        </p:nvSpPr>
        <p:spPr>
          <a:xfrm>
            <a:off x="381000" y="152399"/>
            <a:ext cx="8562975" cy="784227"/>
          </a:xfrm>
          <a:prstGeom prst="rect">
            <a:avLst/>
          </a:prstGeom>
        </p:spPr>
        <p:txBody>
          <a:bodyPr anchor="t">
            <a:normAutofit/>
          </a:bodyPr>
          <a:lstStyle>
            <a:lvl1pPr>
              <a:defRPr b="1">
                <a:solidFill>
                  <a:srgbClr val="E57300"/>
                </a:solidFill>
              </a:defRPr>
            </a:lvl1pPr>
          </a:lstStyle>
          <a:p>
            <a:r>
              <a:t>5) Analytical Models</a:t>
            </a:r>
          </a:p>
        </p:txBody>
      </p:sp>
      <p:sp>
        <p:nvSpPr>
          <p:cNvPr id="492" name="An analytical model is a set of variables and their interrelationships designed to represent, in whole or in part, some real system or process.…"/>
          <p:cNvSpPr txBox="1">
            <a:spLocks noGrp="1"/>
          </p:cNvSpPr>
          <p:nvPr>
            <p:ph type="body" sz="half" idx="4294967295"/>
          </p:nvPr>
        </p:nvSpPr>
        <p:spPr>
          <a:xfrm>
            <a:off x="914400" y="1295400"/>
            <a:ext cx="7162800" cy="3200400"/>
          </a:xfrm>
          <a:prstGeom prst="rect">
            <a:avLst/>
          </a:prstGeom>
        </p:spPr>
        <p:txBody>
          <a:bodyPr>
            <a:normAutofit/>
          </a:bodyPr>
          <a:lstStyle/>
          <a:p>
            <a:pPr marL="308609" indent="-308609" defTabSz="822959">
              <a:buSzTx/>
              <a:buNone/>
              <a:defRPr sz="2159">
                <a:solidFill>
                  <a:srgbClr val="994D00"/>
                </a:solidFill>
              </a:defRPr>
            </a:pPr>
            <a:r>
              <a:t>An</a:t>
            </a:r>
            <a:r>
              <a:rPr>
                <a:solidFill>
                  <a:srgbClr val="000000"/>
                </a:solidFill>
              </a:rPr>
              <a:t> </a:t>
            </a:r>
            <a:r>
              <a:rPr b="1">
                <a:solidFill>
                  <a:srgbClr val="800080"/>
                </a:solidFill>
              </a:rPr>
              <a:t>analytical model</a:t>
            </a:r>
            <a:r>
              <a:rPr>
                <a:solidFill>
                  <a:srgbClr val="000000"/>
                </a:solidFill>
              </a:rPr>
              <a:t> </a:t>
            </a:r>
            <a:r>
              <a:t>is a set of variables and their interrelationships designed to represent, in whole or in part, some real system or process.</a:t>
            </a:r>
          </a:p>
          <a:p>
            <a:pPr marL="308609" indent="-308609" defTabSz="822959">
              <a:buSzTx/>
              <a:buNone/>
              <a:defRPr sz="2159">
                <a:solidFill>
                  <a:srgbClr val="994D00"/>
                </a:solidFill>
              </a:defRPr>
            </a:pPr>
            <a:endParaRPr/>
          </a:p>
          <a:p>
            <a:pPr marL="308609" indent="-308609" defTabSz="822959">
              <a:buSzTx/>
              <a:buNone/>
              <a:defRPr sz="2159">
                <a:solidFill>
                  <a:srgbClr val="994D00"/>
                </a:solidFill>
              </a:defRPr>
            </a:pPr>
            <a:r>
              <a:t>The most common forms of analytical models are </a:t>
            </a:r>
          </a:p>
          <a:p>
            <a:pPr marL="308609" indent="-308609" defTabSz="822959">
              <a:defRPr sz="2159" b="1">
                <a:solidFill>
                  <a:srgbClr val="800080"/>
                </a:solidFill>
              </a:defRPr>
            </a:pPr>
            <a:r>
              <a:t>verbal, </a:t>
            </a:r>
          </a:p>
          <a:p>
            <a:pPr marL="308609" indent="-308609" defTabSz="822959">
              <a:defRPr sz="2159" b="1">
                <a:solidFill>
                  <a:srgbClr val="800080"/>
                </a:solidFill>
              </a:defRPr>
            </a:pPr>
            <a:r>
              <a:t>graphical, </a:t>
            </a:r>
            <a:r>
              <a:rPr b="0">
                <a:solidFill>
                  <a:srgbClr val="994D00"/>
                </a:solidFill>
              </a:rPr>
              <a:t>and</a:t>
            </a:r>
            <a:r>
              <a:t> </a:t>
            </a:r>
          </a:p>
          <a:p>
            <a:pPr marL="308609" indent="-308609" defTabSz="822959">
              <a:defRPr sz="2159" b="1">
                <a:solidFill>
                  <a:srgbClr val="800080"/>
                </a:solidFill>
              </a:defRPr>
            </a:pPr>
            <a:r>
              <a:t>mathematical models</a:t>
            </a:r>
            <a:r>
              <a:rPr b="0">
                <a:solidFill>
                  <a:srgbClr val="994D00"/>
                </a:solidFill>
              </a:rPr>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491"/>
                                        </p:tgtEl>
                                        <p:attrNameLst>
                                          <p:attrName>style.visibility</p:attrName>
                                        </p:attrNameLst>
                                      </p:cBhvr>
                                      <p:to>
                                        <p:strVal val="visible"/>
                                      </p:to>
                                    </p:set>
                                    <p:anim calcmode="lin" valueType="num">
                                      <p:cBhvr>
                                        <p:cTn id="7" dur="500" fill="hold"/>
                                        <p:tgtEl>
                                          <p:spTgt spid="491"/>
                                        </p:tgtEl>
                                        <p:attrNameLst>
                                          <p:attrName>ppt_x</p:attrName>
                                        </p:attrNameLst>
                                      </p:cBhvr>
                                      <p:tavLst>
                                        <p:tav tm="0">
                                          <p:val>
                                            <p:strVal val="0-#ppt_w/2"/>
                                          </p:val>
                                        </p:tav>
                                        <p:tav tm="100000">
                                          <p:val>
                                            <p:strVal val="#ppt_x"/>
                                          </p:val>
                                        </p:tav>
                                      </p:tavLst>
                                    </p:anim>
                                    <p:anim calcmode="lin" valueType="num">
                                      <p:cBhvr>
                                        <p:cTn id="8" dur="500" fill="hold"/>
                                        <p:tgtEl>
                                          <p:spTgt spid="49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492"/>
                                        </p:tgtEl>
                                        <p:attrNameLst>
                                          <p:attrName>style.visibility</p:attrName>
                                        </p:attrNameLst>
                                      </p:cBhvr>
                                      <p:to>
                                        <p:strVal val="visible"/>
                                      </p:to>
                                    </p:set>
                                    <p:anim calcmode="lin" valueType="num">
                                      <p:cBhvr>
                                        <p:cTn id="12" dur="500" fill="hold"/>
                                        <p:tgtEl>
                                          <p:spTgt spid="492"/>
                                        </p:tgtEl>
                                        <p:attrNameLst>
                                          <p:attrName>ppt_x</p:attrName>
                                        </p:attrNameLst>
                                      </p:cBhvr>
                                      <p:tavLst>
                                        <p:tav tm="0">
                                          <p:val>
                                            <p:strVal val="0-#ppt_w/2"/>
                                          </p:val>
                                        </p:tav>
                                        <p:tav tm="100000">
                                          <p:val>
                                            <p:strVal val="#ppt_x"/>
                                          </p:val>
                                        </p:tav>
                                      </p:tavLst>
                                    </p:anim>
                                    <p:anim calcmode="lin" valueType="num">
                                      <p:cBhvr>
                                        <p:cTn id="13" dur="500" fill="hold"/>
                                        <p:tgtEl>
                                          <p:spTgt spid="4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 grpId="0" animBg="1" advAuto="0"/>
      <p:bldP spid="492" grpId="0"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22</a:t>
            </a:fld>
            <a:endParaRPr/>
          </a:p>
        </p:txBody>
      </p:sp>
      <p:sp>
        <p:nvSpPr>
          <p:cNvPr id="495" name="In verbal models, the variables and their relationships are stated in prose form.…"/>
          <p:cNvSpPr txBox="1">
            <a:spLocks noGrp="1"/>
          </p:cNvSpPr>
          <p:nvPr>
            <p:ph type="body" idx="4294967295"/>
          </p:nvPr>
        </p:nvSpPr>
        <p:spPr>
          <a:xfrm>
            <a:off x="457200" y="1066800"/>
            <a:ext cx="8229600" cy="5059363"/>
          </a:xfrm>
          <a:prstGeom prst="rect">
            <a:avLst/>
          </a:prstGeom>
        </p:spPr>
        <p:txBody>
          <a:bodyPr>
            <a:normAutofit/>
          </a:bodyPr>
          <a:lstStyle/>
          <a:p>
            <a:pPr marL="0" lvl="1" indent="0">
              <a:spcBef>
                <a:spcPts val="0"/>
              </a:spcBef>
              <a:buSzTx/>
              <a:buNone/>
              <a:defRPr>
                <a:solidFill>
                  <a:srgbClr val="994D00"/>
                </a:solidFill>
              </a:defRPr>
            </a:pPr>
            <a:r>
              <a:t>In</a:t>
            </a:r>
            <a:r>
              <a:rPr>
                <a:solidFill>
                  <a:srgbClr val="000000"/>
                </a:solidFill>
              </a:rPr>
              <a:t> </a:t>
            </a:r>
            <a:r>
              <a:rPr b="1">
                <a:solidFill>
                  <a:srgbClr val="800080"/>
                </a:solidFill>
              </a:rPr>
              <a:t>verbal models</a:t>
            </a:r>
            <a:r>
              <a:t>,</a:t>
            </a:r>
            <a:r>
              <a:rPr>
                <a:solidFill>
                  <a:srgbClr val="000000"/>
                </a:solidFill>
              </a:rPr>
              <a:t> </a:t>
            </a:r>
            <a:r>
              <a:t>the variables and their relationships are stated in prose form.  </a:t>
            </a:r>
          </a:p>
          <a:p>
            <a:pPr marL="0" lvl="1" indent="0">
              <a:spcBef>
                <a:spcPts val="0"/>
              </a:spcBef>
              <a:buSzTx/>
              <a:buNone/>
              <a:defRPr sz="2000">
                <a:solidFill>
                  <a:srgbClr val="994D00"/>
                </a:solidFill>
              </a:defRPr>
            </a:pPr>
            <a:endParaRPr/>
          </a:p>
          <a:p>
            <a:pPr marL="0" indent="0">
              <a:buSzTx/>
              <a:buNone/>
              <a:defRPr>
                <a:solidFill>
                  <a:srgbClr val="994D00"/>
                </a:solidFill>
              </a:defRPr>
            </a:pPr>
            <a:r>
              <a:t>Example:	</a:t>
            </a:r>
          </a:p>
          <a:p>
            <a:pPr marL="0" indent="0">
              <a:buSzTx/>
              <a:buNone/>
              <a:defRPr i="1">
                <a:solidFill>
                  <a:srgbClr val="0D0D0D"/>
                </a:solidFill>
              </a:defRPr>
            </a:pPr>
            <a:r>
              <a:t>A consumer first becomes </a:t>
            </a:r>
            <a:r>
              <a:rPr b="1"/>
              <a:t>aware</a:t>
            </a:r>
            <a:r>
              <a:t> of a department store.  That person then gains an </a:t>
            </a:r>
            <a:r>
              <a:rPr b="1"/>
              <a:t>understanding</a:t>
            </a:r>
            <a:r>
              <a:t> of the store by </a:t>
            </a:r>
            <a:r>
              <a:rPr b="1"/>
              <a:t>evaluating</a:t>
            </a:r>
            <a:r>
              <a:t> the store in terms of the factors comprising the choice criteria.  Based on the evaluation and understanding, the consumer forms a degree of </a:t>
            </a:r>
            <a:r>
              <a:rPr b="1"/>
              <a:t>preference</a:t>
            </a:r>
            <a:r>
              <a:t> for the store.  If preference is strong, the consumer will </a:t>
            </a:r>
            <a:r>
              <a:rPr b="1"/>
              <a:t>patronize</a:t>
            </a:r>
            <a:r>
              <a:t> the store.</a:t>
            </a:r>
          </a:p>
        </p:txBody>
      </p:sp>
      <p:sp>
        <p:nvSpPr>
          <p:cNvPr id="496" name="5) Analytical Models, continued"/>
          <p:cNvSpPr txBox="1">
            <a:spLocks noGrp="1"/>
          </p:cNvSpPr>
          <p:nvPr>
            <p:ph type="title" idx="4294967295"/>
          </p:nvPr>
        </p:nvSpPr>
        <p:spPr>
          <a:xfrm>
            <a:off x="381000" y="206374"/>
            <a:ext cx="7793038" cy="784227"/>
          </a:xfrm>
          <a:prstGeom prst="rect">
            <a:avLst/>
          </a:prstGeom>
        </p:spPr>
        <p:txBody>
          <a:bodyPr anchor="t">
            <a:normAutofit/>
          </a:bodyPr>
          <a:lstStyle>
            <a:lvl1pPr>
              <a:defRPr b="1">
                <a:solidFill>
                  <a:srgbClr val="E57300"/>
                </a:solidFill>
              </a:defRPr>
            </a:lvl1pPr>
          </a:lstStyle>
          <a:p>
            <a:r>
              <a:t>5) Analytical Models, continued</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496"/>
                                        </p:tgtEl>
                                        <p:attrNameLst>
                                          <p:attrName>style.visibility</p:attrName>
                                        </p:attrNameLst>
                                      </p:cBhvr>
                                      <p:to>
                                        <p:strVal val="visible"/>
                                      </p:to>
                                    </p:set>
                                    <p:anim calcmode="lin" valueType="num">
                                      <p:cBhvr>
                                        <p:cTn id="7" dur="500" fill="hold"/>
                                        <p:tgtEl>
                                          <p:spTgt spid="496"/>
                                        </p:tgtEl>
                                        <p:attrNameLst>
                                          <p:attrName>ppt_x</p:attrName>
                                        </p:attrNameLst>
                                      </p:cBhvr>
                                      <p:tavLst>
                                        <p:tav tm="0">
                                          <p:val>
                                            <p:strVal val="0-#ppt_w/2"/>
                                          </p:val>
                                        </p:tav>
                                        <p:tav tm="100000">
                                          <p:val>
                                            <p:strVal val="#ppt_x"/>
                                          </p:val>
                                        </p:tav>
                                      </p:tavLst>
                                    </p:anim>
                                    <p:anim calcmode="lin" valueType="num">
                                      <p:cBhvr>
                                        <p:cTn id="8" dur="500" fill="hold"/>
                                        <p:tgtEl>
                                          <p:spTgt spid="4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 grpId="0"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23</a:t>
            </a:fld>
            <a:endParaRPr/>
          </a:p>
        </p:txBody>
      </p:sp>
      <p:sp>
        <p:nvSpPr>
          <p:cNvPr id="499" name="5) Analytical Models, continued"/>
          <p:cNvSpPr txBox="1">
            <a:spLocks noGrp="1"/>
          </p:cNvSpPr>
          <p:nvPr>
            <p:ph type="title" idx="4294967295"/>
          </p:nvPr>
        </p:nvSpPr>
        <p:spPr>
          <a:xfrm>
            <a:off x="381000" y="206374"/>
            <a:ext cx="7793038" cy="784227"/>
          </a:xfrm>
          <a:prstGeom prst="rect">
            <a:avLst/>
          </a:prstGeom>
        </p:spPr>
        <p:txBody>
          <a:bodyPr anchor="t">
            <a:normAutofit/>
          </a:bodyPr>
          <a:lstStyle>
            <a:lvl1pPr>
              <a:defRPr b="1">
                <a:solidFill>
                  <a:srgbClr val="E57300"/>
                </a:solidFill>
              </a:defRPr>
            </a:lvl1pPr>
          </a:lstStyle>
          <a:p>
            <a:r>
              <a:t>5) Analytical Models, continued</a:t>
            </a:r>
          </a:p>
        </p:txBody>
      </p:sp>
      <p:sp>
        <p:nvSpPr>
          <p:cNvPr id="500" name="Graphical models state the relationships in visual form."/>
          <p:cNvSpPr txBox="1">
            <a:spLocks noGrp="1"/>
          </p:cNvSpPr>
          <p:nvPr>
            <p:ph type="body" sz="half" idx="4294967295"/>
          </p:nvPr>
        </p:nvSpPr>
        <p:spPr>
          <a:xfrm>
            <a:off x="762000" y="990600"/>
            <a:ext cx="7924800" cy="1905000"/>
          </a:xfrm>
          <a:prstGeom prst="rect">
            <a:avLst/>
          </a:prstGeom>
        </p:spPr>
        <p:txBody>
          <a:bodyPr>
            <a:normAutofit/>
          </a:bodyPr>
          <a:lstStyle/>
          <a:p>
            <a:pPr>
              <a:buSzTx/>
              <a:buNone/>
              <a:defRPr b="1">
                <a:solidFill>
                  <a:srgbClr val="800080"/>
                </a:solidFill>
              </a:defRPr>
            </a:pPr>
            <a:r>
              <a:t>Graphical models</a:t>
            </a:r>
            <a:r>
              <a:rPr b="0">
                <a:solidFill>
                  <a:srgbClr val="994D00"/>
                </a:solidFill>
              </a:rPr>
              <a:t> state the relationships in visual form. </a:t>
            </a:r>
          </a:p>
        </p:txBody>
      </p:sp>
      <p:grpSp>
        <p:nvGrpSpPr>
          <p:cNvPr id="516" name="Group"/>
          <p:cNvGrpSpPr/>
          <p:nvPr/>
        </p:nvGrpSpPr>
        <p:grpSpPr>
          <a:xfrm>
            <a:off x="1447800" y="2895599"/>
            <a:ext cx="4914900" cy="3314702"/>
            <a:chOff x="0" y="0"/>
            <a:chExt cx="4914900" cy="3314700"/>
          </a:xfrm>
        </p:grpSpPr>
        <p:grpSp>
          <p:nvGrpSpPr>
            <p:cNvPr id="503" name="Group"/>
            <p:cNvGrpSpPr/>
            <p:nvPr/>
          </p:nvGrpSpPr>
          <p:grpSpPr>
            <a:xfrm>
              <a:off x="914400" y="-1"/>
              <a:ext cx="4000500" cy="571502"/>
              <a:chOff x="0" y="0"/>
              <a:chExt cx="4000500" cy="571500"/>
            </a:xfrm>
          </p:grpSpPr>
          <p:sp>
            <p:nvSpPr>
              <p:cNvPr id="501" name="Rectangle"/>
              <p:cNvSpPr/>
              <p:nvPr/>
            </p:nvSpPr>
            <p:spPr>
              <a:xfrm>
                <a:off x="0" y="-1"/>
                <a:ext cx="4000500" cy="571502"/>
              </a:xfrm>
              <a:prstGeom prst="rect">
                <a:avLst/>
              </a:prstGeom>
              <a:solidFill>
                <a:srgbClr val="CCFF99">
                  <a:alpha val="50195"/>
                </a:srgbClr>
              </a:solidFill>
              <a:ln w="12700" cap="flat">
                <a:solidFill>
                  <a:srgbClr val="000000"/>
                </a:solidFill>
                <a:prstDash val="solid"/>
                <a:round/>
              </a:ln>
              <a:effectLst/>
            </p:spPr>
            <p:txBody>
              <a:bodyPr wrap="square" lIns="45719" tIns="45719" rIns="45719" bIns="45719" numCol="1" anchor="t">
                <a:noAutofit/>
              </a:bodyPr>
              <a:lstStyle/>
              <a:p>
                <a:pPr algn="ctr">
                  <a:defRPr sz="1800"/>
                </a:pPr>
                <a:endParaRPr/>
              </a:p>
            </p:txBody>
          </p:sp>
          <p:sp>
            <p:nvSpPr>
              <p:cNvPr id="502" name="Awareness"/>
              <p:cNvSpPr txBox="1"/>
              <p:nvPr/>
            </p:nvSpPr>
            <p:spPr>
              <a:xfrm>
                <a:off x="1285633" y="120650"/>
                <a:ext cx="1418122" cy="2794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ctr">
                  <a:defRPr sz="1800" b="1">
                    <a:solidFill>
                      <a:srgbClr val="CC0000"/>
                    </a:solidFill>
                  </a:defRPr>
                </a:lvl1pPr>
              </a:lstStyle>
              <a:p>
                <a:r>
                  <a:t>Awareness</a:t>
                </a:r>
              </a:p>
            </p:txBody>
          </p:sp>
        </p:grpSp>
        <p:grpSp>
          <p:nvGrpSpPr>
            <p:cNvPr id="506" name="Group"/>
            <p:cNvGrpSpPr/>
            <p:nvPr/>
          </p:nvGrpSpPr>
          <p:grpSpPr>
            <a:xfrm>
              <a:off x="0" y="895349"/>
              <a:ext cx="2743200" cy="571502"/>
              <a:chOff x="0" y="0"/>
              <a:chExt cx="2743200" cy="571500"/>
            </a:xfrm>
          </p:grpSpPr>
          <p:sp>
            <p:nvSpPr>
              <p:cNvPr id="504" name="Rectangle"/>
              <p:cNvSpPr/>
              <p:nvPr/>
            </p:nvSpPr>
            <p:spPr>
              <a:xfrm>
                <a:off x="0" y="-1"/>
                <a:ext cx="2743200" cy="571502"/>
              </a:xfrm>
              <a:prstGeom prst="rect">
                <a:avLst/>
              </a:prstGeom>
              <a:solidFill>
                <a:srgbClr val="CCFF99">
                  <a:alpha val="50195"/>
                </a:srgbClr>
              </a:solidFill>
              <a:ln w="12700" cap="flat">
                <a:solidFill>
                  <a:srgbClr val="000000"/>
                </a:solidFill>
                <a:prstDash val="solid"/>
                <a:round/>
              </a:ln>
              <a:effectLst/>
            </p:spPr>
            <p:txBody>
              <a:bodyPr wrap="square" lIns="45719" tIns="45719" rIns="45719" bIns="45719" numCol="1" anchor="t">
                <a:noAutofit/>
              </a:bodyPr>
              <a:lstStyle/>
              <a:p>
                <a:pPr algn="ctr">
                  <a:defRPr sz="1800"/>
                </a:pPr>
                <a:endParaRPr/>
              </a:p>
            </p:txBody>
          </p:sp>
          <p:sp>
            <p:nvSpPr>
              <p:cNvPr id="505" name="Understanding"/>
              <p:cNvSpPr txBox="1"/>
              <p:nvPr/>
            </p:nvSpPr>
            <p:spPr>
              <a:xfrm>
                <a:off x="270358" y="95250"/>
                <a:ext cx="1902446" cy="2794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ctr">
                  <a:defRPr sz="1800" b="1">
                    <a:solidFill>
                      <a:srgbClr val="CC0000"/>
                    </a:solidFill>
                  </a:defRPr>
                </a:lvl1pPr>
              </a:lstStyle>
              <a:p>
                <a:r>
                  <a:t>Understanding</a:t>
                </a:r>
              </a:p>
            </p:txBody>
          </p:sp>
        </p:grpSp>
        <p:grpSp>
          <p:nvGrpSpPr>
            <p:cNvPr id="509" name="Group"/>
            <p:cNvGrpSpPr/>
            <p:nvPr/>
          </p:nvGrpSpPr>
          <p:grpSpPr>
            <a:xfrm>
              <a:off x="914400" y="1835149"/>
              <a:ext cx="4000500" cy="571502"/>
              <a:chOff x="0" y="0"/>
              <a:chExt cx="4000500" cy="571500"/>
            </a:xfrm>
          </p:grpSpPr>
          <p:sp>
            <p:nvSpPr>
              <p:cNvPr id="507" name="Rectangle"/>
              <p:cNvSpPr/>
              <p:nvPr/>
            </p:nvSpPr>
            <p:spPr>
              <a:xfrm>
                <a:off x="0" y="-1"/>
                <a:ext cx="4000500" cy="571502"/>
              </a:xfrm>
              <a:prstGeom prst="rect">
                <a:avLst/>
              </a:prstGeom>
              <a:solidFill>
                <a:srgbClr val="CCFF99">
                  <a:alpha val="50195"/>
                </a:srgbClr>
              </a:solidFill>
              <a:ln w="12700" cap="flat">
                <a:solidFill>
                  <a:srgbClr val="000000"/>
                </a:solidFill>
                <a:prstDash val="solid"/>
                <a:round/>
              </a:ln>
              <a:effectLst/>
            </p:spPr>
            <p:txBody>
              <a:bodyPr wrap="square" lIns="45719" tIns="45719" rIns="45719" bIns="45719" numCol="1" anchor="t">
                <a:noAutofit/>
              </a:bodyPr>
              <a:lstStyle/>
              <a:p>
                <a:pPr algn="ctr">
                  <a:defRPr sz="1800"/>
                </a:pPr>
                <a:endParaRPr/>
              </a:p>
            </p:txBody>
          </p:sp>
          <p:sp>
            <p:nvSpPr>
              <p:cNvPr id="508" name="Preference"/>
              <p:cNvSpPr txBox="1"/>
              <p:nvPr/>
            </p:nvSpPr>
            <p:spPr>
              <a:xfrm>
                <a:off x="1291170" y="120650"/>
                <a:ext cx="1408635" cy="2794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ctr">
                  <a:defRPr sz="1800" b="1">
                    <a:solidFill>
                      <a:srgbClr val="CC0000"/>
                    </a:solidFill>
                  </a:defRPr>
                </a:lvl1pPr>
              </a:lstStyle>
              <a:p>
                <a:r>
                  <a:t>Preference</a:t>
                </a:r>
              </a:p>
            </p:txBody>
          </p:sp>
        </p:grpSp>
        <p:grpSp>
          <p:nvGrpSpPr>
            <p:cNvPr id="512" name="Group"/>
            <p:cNvGrpSpPr/>
            <p:nvPr/>
          </p:nvGrpSpPr>
          <p:grpSpPr>
            <a:xfrm>
              <a:off x="914400" y="2743199"/>
              <a:ext cx="4000500" cy="571502"/>
              <a:chOff x="0" y="0"/>
              <a:chExt cx="4000500" cy="571500"/>
            </a:xfrm>
          </p:grpSpPr>
          <p:sp>
            <p:nvSpPr>
              <p:cNvPr id="510" name="Rectangle"/>
              <p:cNvSpPr/>
              <p:nvPr/>
            </p:nvSpPr>
            <p:spPr>
              <a:xfrm>
                <a:off x="0" y="-1"/>
                <a:ext cx="4000500" cy="571502"/>
              </a:xfrm>
              <a:prstGeom prst="rect">
                <a:avLst/>
              </a:prstGeom>
              <a:solidFill>
                <a:srgbClr val="CCFF99">
                  <a:alpha val="50195"/>
                </a:srgbClr>
              </a:solidFill>
              <a:ln w="12700" cap="flat">
                <a:solidFill>
                  <a:srgbClr val="000000"/>
                </a:solidFill>
                <a:prstDash val="solid"/>
                <a:round/>
              </a:ln>
              <a:effectLst/>
            </p:spPr>
            <p:txBody>
              <a:bodyPr wrap="square" lIns="45719" tIns="45719" rIns="45719" bIns="45719" numCol="1" anchor="t">
                <a:noAutofit/>
              </a:bodyPr>
              <a:lstStyle/>
              <a:p>
                <a:pPr algn="ctr">
                  <a:defRPr sz="1800"/>
                </a:pPr>
                <a:endParaRPr/>
              </a:p>
            </p:txBody>
          </p:sp>
          <p:sp>
            <p:nvSpPr>
              <p:cNvPr id="511" name="Patronage"/>
              <p:cNvSpPr txBox="1"/>
              <p:nvPr/>
            </p:nvSpPr>
            <p:spPr>
              <a:xfrm>
                <a:off x="1333617" y="120650"/>
                <a:ext cx="1334853" cy="2794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ctr">
                  <a:defRPr sz="1800" b="1">
                    <a:solidFill>
                      <a:srgbClr val="CC0000"/>
                    </a:solidFill>
                  </a:defRPr>
                </a:lvl1pPr>
              </a:lstStyle>
              <a:p>
                <a:r>
                  <a:t>Patronage</a:t>
                </a:r>
              </a:p>
            </p:txBody>
          </p:sp>
        </p:grpSp>
        <p:sp>
          <p:nvSpPr>
            <p:cNvPr id="513" name="Line"/>
            <p:cNvSpPr/>
            <p:nvPr/>
          </p:nvSpPr>
          <p:spPr>
            <a:xfrm flipH="1">
              <a:off x="914399" y="571500"/>
              <a:ext cx="1828802" cy="323850"/>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514" name="Line"/>
            <p:cNvSpPr/>
            <p:nvPr/>
          </p:nvSpPr>
          <p:spPr>
            <a:xfrm>
              <a:off x="914399" y="1466850"/>
              <a:ext cx="1828802" cy="361950"/>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515" name="Line"/>
            <p:cNvSpPr/>
            <p:nvPr/>
          </p:nvSpPr>
          <p:spPr>
            <a:xfrm>
              <a:off x="2922587" y="2422525"/>
              <a:ext cx="1" cy="320675"/>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grpSp>
      <p:grpSp>
        <p:nvGrpSpPr>
          <p:cNvPr id="519" name="Group"/>
          <p:cNvGrpSpPr/>
          <p:nvPr/>
        </p:nvGrpSpPr>
        <p:grpSpPr>
          <a:xfrm>
            <a:off x="4591050" y="3792537"/>
            <a:ext cx="2347913" cy="571501"/>
            <a:chOff x="0" y="0"/>
            <a:chExt cx="2347912" cy="571500"/>
          </a:xfrm>
        </p:grpSpPr>
        <p:sp>
          <p:nvSpPr>
            <p:cNvPr id="517" name="Rectangle"/>
            <p:cNvSpPr/>
            <p:nvPr/>
          </p:nvSpPr>
          <p:spPr>
            <a:xfrm>
              <a:off x="0" y="-1"/>
              <a:ext cx="2347913" cy="571502"/>
            </a:xfrm>
            <a:prstGeom prst="rect">
              <a:avLst/>
            </a:prstGeom>
            <a:solidFill>
              <a:srgbClr val="CCFF99">
                <a:alpha val="50195"/>
              </a:srgbClr>
            </a:solidFill>
            <a:ln w="12700" cap="flat">
              <a:solidFill>
                <a:srgbClr val="000000"/>
              </a:solidFill>
              <a:prstDash val="solid"/>
              <a:round/>
            </a:ln>
            <a:effectLst/>
          </p:spPr>
          <p:txBody>
            <a:bodyPr wrap="square" lIns="45719" tIns="45719" rIns="45719" bIns="45719" numCol="1" anchor="ctr">
              <a:noAutofit/>
            </a:bodyPr>
            <a:lstStyle/>
            <a:p>
              <a:pPr algn="ctr">
                <a:defRPr sz="1800">
                  <a:solidFill>
                    <a:srgbClr val="CC0000"/>
                  </a:solidFill>
                </a:defRPr>
              </a:pPr>
              <a:endParaRPr/>
            </a:p>
          </p:txBody>
        </p:sp>
        <p:sp>
          <p:nvSpPr>
            <p:cNvPr id="518" name="Evaluation"/>
            <p:cNvSpPr txBox="1"/>
            <p:nvPr/>
          </p:nvSpPr>
          <p:spPr>
            <a:xfrm>
              <a:off x="0" y="100330"/>
              <a:ext cx="2347913" cy="3708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800" b="1">
                  <a:solidFill>
                    <a:srgbClr val="CC0000"/>
                  </a:solidFill>
                </a:defRPr>
              </a:lvl1pPr>
            </a:lstStyle>
            <a:p>
              <a:r>
                <a:t>Evaluation</a:t>
              </a:r>
            </a:p>
          </p:txBody>
        </p:sp>
      </p:grpSp>
      <p:sp>
        <p:nvSpPr>
          <p:cNvPr id="520" name="Line"/>
          <p:cNvSpPr/>
          <p:nvPr/>
        </p:nvSpPr>
        <p:spPr>
          <a:xfrm flipH="1">
            <a:off x="4591049" y="4362449"/>
            <a:ext cx="1771652" cy="361952"/>
          </a:xfrm>
          <a:prstGeom prst="line">
            <a:avLst/>
          </a:prstGeom>
          <a:ln>
            <a:solidFill>
              <a:srgbClr val="000000"/>
            </a:solidFill>
            <a:tailEnd type="triangle"/>
          </a:ln>
        </p:spPr>
        <p:txBody>
          <a:bodyPr lIns="45719" rIns="45719"/>
          <a:lstStyle/>
          <a:p>
            <a:endParaRPr/>
          </a:p>
        </p:txBody>
      </p:sp>
      <p:sp>
        <p:nvSpPr>
          <p:cNvPr id="521" name="Line"/>
          <p:cNvSpPr/>
          <p:nvPr/>
        </p:nvSpPr>
        <p:spPr>
          <a:xfrm>
            <a:off x="4591050" y="3467100"/>
            <a:ext cx="1828801" cy="323850"/>
          </a:xfrm>
          <a:prstGeom prst="line">
            <a:avLst/>
          </a:prstGeom>
          <a:ln>
            <a:solidFill>
              <a:srgbClr val="000000"/>
            </a:solidFill>
            <a:tailEnd type="triangle"/>
          </a:ln>
        </p:spPr>
        <p:txBody>
          <a:bodyPr lIns="45719" rIns="45719"/>
          <a:lstStyle/>
          <a:p>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499"/>
                                        </p:tgtEl>
                                        <p:attrNameLst>
                                          <p:attrName>style.visibility</p:attrName>
                                        </p:attrNameLst>
                                      </p:cBhvr>
                                      <p:to>
                                        <p:strVal val="visible"/>
                                      </p:to>
                                    </p:set>
                                    <p:anim calcmode="lin" valueType="num">
                                      <p:cBhvr>
                                        <p:cTn id="7" dur="500" fill="hold"/>
                                        <p:tgtEl>
                                          <p:spTgt spid="499"/>
                                        </p:tgtEl>
                                        <p:attrNameLst>
                                          <p:attrName>ppt_x</p:attrName>
                                        </p:attrNameLst>
                                      </p:cBhvr>
                                      <p:tavLst>
                                        <p:tav tm="0">
                                          <p:val>
                                            <p:strVal val="0-#ppt_w/2"/>
                                          </p:val>
                                        </p:tav>
                                        <p:tav tm="100000">
                                          <p:val>
                                            <p:strVal val="#ppt_x"/>
                                          </p:val>
                                        </p:tav>
                                      </p:tavLst>
                                    </p:anim>
                                    <p:anim calcmode="lin" valueType="num">
                                      <p:cBhvr>
                                        <p:cTn id="8" dur="500" fill="hold"/>
                                        <p:tgtEl>
                                          <p:spTgt spid="49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500"/>
                                        </p:tgtEl>
                                        <p:attrNameLst>
                                          <p:attrName>style.visibility</p:attrName>
                                        </p:attrNameLst>
                                      </p:cBhvr>
                                      <p:to>
                                        <p:strVal val="visible"/>
                                      </p:to>
                                    </p:set>
                                    <p:anim calcmode="lin" valueType="num">
                                      <p:cBhvr>
                                        <p:cTn id="12" dur="500" fill="hold"/>
                                        <p:tgtEl>
                                          <p:spTgt spid="500"/>
                                        </p:tgtEl>
                                        <p:attrNameLst>
                                          <p:attrName>ppt_x</p:attrName>
                                        </p:attrNameLst>
                                      </p:cBhvr>
                                      <p:tavLst>
                                        <p:tav tm="0">
                                          <p:val>
                                            <p:strVal val="0-#ppt_w/2"/>
                                          </p:val>
                                        </p:tav>
                                        <p:tav tm="100000">
                                          <p:val>
                                            <p:strVal val="#ppt_x"/>
                                          </p:val>
                                        </p:tav>
                                      </p:tavLst>
                                    </p:anim>
                                    <p:anim calcmode="lin" valueType="num">
                                      <p:cBhvr>
                                        <p:cTn id="13" dur="500" fill="hold"/>
                                        <p:tgtEl>
                                          <p:spTgt spid="50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iterate>
                                    <p:tmAbs val="0"/>
                                  </p:iterate>
                                  <p:childTnLst>
                                    <p:set>
                                      <p:cBhvr>
                                        <p:cTn id="16" fill="hold"/>
                                        <p:tgtEl>
                                          <p:spTgt spid="516"/>
                                        </p:tgtEl>
                                        <p:attrNameLst>
                                          <p:attrName>style.visibility</p:attrName>
                                        </p:attrNameLst>
                                      </p:cBhvr>
                                      <p:to>
                                        <p:strVal val="visible"/>
                                      </p:to>
                                    </p:set>
                                    <p:anim calcmode="lin" valueType="num">
                                      <p:cBhvr>
                                        <p:cTn id="17" dur="500" fill="hold"/>
                                        <p:tgtEl>
                                          <p:spTgt spid="516"/>
                                        </p:tgtEl>
                                        <p:attrNameLst>
                                          <p:attrName>ppt_x</p:attrName>
                                        </p:attrNameLst>
                                      </p:cBhvr>
                                      <p:tavLst>
                                        <p:tav tm="0">
                                          <p:val>
                                            <p:strVal val="0-#ppt_w/2"/>
                                          </p:val>
                                        </p:tav>
                                        <p:tav tm="100000">
                                          <p:val>
                                            <p:strVal val="#ppt_x"/>
                                          </p:val>
                                        </p:tav>
                                      </p:tavLst>
                                    </p:anim>
                                    <p:anim calcmode="lin" valueType="num">
                                      <p:cBhvr>
                                        <p:cTn id="18" dur="500" fill="hold"/>
                                        <p:tgtEl>
                                          <p:spTgt spid="5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 grpId="0" animBg="1" advAuto="0"/>
      <p:bldP spid="500" grpId="0" animBg="1" advAuto="0"/>
      <p:bldP spid="516" grpId="0"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24</a:t>
            </a:fld>
            <a:endParaRPr/>
          </a:p>
        </p:txBody>
      </p:sp>
      <p:sp>
        <p:nvSpPr>
          <p:cNvPr id="524" name="5) Analytical Models, continued"/>
          <p:cNvSpPr txBox="1">
            <a:spLocks noGrp="1"/>
          </p:cNvSpPr>
          <p:nvPr>
            <p:ph type="title" idx="4294967295"/>
          </p:nvPr>
        </p:nvSpPr>
        <p:spPr>
          <a:xfrm>
            <a:off x="381000" y="152400"/>
            <a:ext cx="8153400" cy="563563"/>
          </a:xfrm>
          <a:prstGeom prst="rect">
            <a:avLst/>
          </a:prstGeom>
        </p:spPr>
        <p:txBody>
          <a:bodyPr anchor="t">
            <a:normAutofit/>
          </a:bodyPr>
          <a:lstStyle>
            <a:lvl1pPr>
              <a:defRPr b="1">
                <a:solidFill>
                  <a:srgbClr val="E57300"/>
                </a:solidFill>
              </a:defRPr>
            </a:lvl1pPr>
          </a:lstStyle>
          <a:p>
            <a:r>
              <a:t>5) Analytical Models, continued</a:t>
            </a:r>
          </a:p>
        </p:txBody>
      </p:sp>
      <p:sp>
        <p:nvSpPr>
          <p:cNvPr id="525" name="Mathematical models explicitly specify the relationships among variables, usually in equation form.…"/>
          <p:cNvSpPr txBox="1">
            <a:spLocks noGrp="1"/>
          </p:cNvSpPr>
          <p:nvPr>
            <p:ph type="body" idx="4294967295"/>
          </p:nvPr>
        </p:nvSpPr>
        <p:spPr>
          <a:xfrm>
            <a:off x="457200" y="1219200"/>
            <a:ext cx="8229600" cy="5029200"/>
          </a:xfrm>
          <a:prstGeom prst="rect">
            <a:avLst/>
          </a:prstGeom>
        </p:spPr>
        <p:txBody>
          <a:bodyPr>
            <a:normAutofit/>
          </a:bodyPr>
          <a:lstStyle/>
          <a:p>
            <a:pPr marL="281177" indent="-281177" defTabSz="749808">
              <a:buSzTx/>
              <a:buNone/>
              <a:tabLst>
                <a:tab pos="927100" algn="l"/>
                <a:tab pos="1092200" algn="l"/>
              </a:tabLst>
              <a:defRPr sz="2296" b="1">
                <a:solidFill>
                  <a:srgbClr val="800080"/>
                </a:solidFill>
              </a:defRPr>
            </a:pPr>
            <a:r>
              <a:t>Mathematical models</a:t>
            </a:r>
            <a:r>
              <a:rPr b="0">
                <a:solidFill>
                  <a:srgbClr val="994D00"/>
                </a:solidFill>
              </a:rPr>
              <a:t> </a:t>
            </a:r>
            <a:r>
              <a:rPr sz="1968" b="0">
                <a:solidFill>
                  <a:srgbClr val="994D00"/>
                </a:solidFill>
              </a:rPr>
              <a:t>explicitly specify the relationships among variables, usually in equation form. </a:t>
            </a:r>
            <a:endParaRPr>
              <a:solidFill>
                <a:srgbClr val="994D00"/>
              </a:solidFill>
            </a:endParaRPr>
          </a:p>
          <a:p>
            <a:pPr marL="281177" indent="-281177" defTabSz="749808">
              <a:spcBef>
                <a:spcPts val="400"/>
              </a:spcBef>
              <a:buSzTx/>
              <a:buNone/>
              <a:tabLst>
                <a:tab pos="927100" algn="l"/>
                <a:tab pos="1092200" algn="l"/>
              </a:tabLst>
              <a:defRPr sz="1476">
                <a:solidFill>
                  <a:srgbClr val="994D00"/>
                </a:solidFill>
              </a:defRPr>
            </a:pPr>
            <a:endParaRPr>
              <a:solidFill>
                <a:srgbClr val="994D00"/>
              </a:solidFill>
            </a:endParaRPr>
          </a:p>
          <a:p>
            <a:pPr marL="281177" indent="-281177" algn="ctr" defTabSz="749808">
              <a:buSzTx/>
              <a:buNone/>
              <a:tabLst>
                <a:tab pos="927100" algn="l"/>
                <a:tab pos="1092200" algn="l"/>
              </a:tabLst>
              <a:defRPr sz="2296" b="1">
                <a:solidFill>
                  <a:srgbClr val="994D00"/>
                </a:solidFill>
              </a:defRPr>
            </a:pPr>
            <a:r>
              <a:t>Y = Β</a:t>
            </a:r>
            <a:r>
              <a:rPr baseline="-29170"/>
              <a:t>0</a:t>
            </a:r>
            <a:r>
              <a:t> + Β</a:t>
            </a:r>
            <a:r>
              <a:rPr baseline="-29170"/>
              <a:t>1</a:t>
            </a:r>
            <a:r>
              <a:t>X</a:t>
            </a:r>
          </a:p>
          <a:p>
            <a:pPr marL="281177" indent="-281177" defTabSz="749808">
              <a:spcBef>
                <a:spcPts val="0"/>
              </a:spcBef>
              <a:buSzTx/>
              <a:buNone/>
              <a:tabLst>
                <a:tab pos="927100" algn="l"/>
                <a:tab pos="1092200" algn="l"/>
              </a:tabLst>
              <a:defRPr sz="1640">
                <a:solidFill>
                  <a:srgbClr val="994D00"/>
                </a:solidFill>
              </a:defRPr>
            </a:pPr>
            <a:endParaRPr/>
          </a:p>
          <a:p>
            <a:pPr marL="281177" indent="-281177" defTabSz="749808">
              <a:spcBef>
                <a:spcPts val="0"/>
              </a:spcBef>
              <a:buSzTx/>
              <a:buNone/>
              <a:tabLst>
                <a:tab pos="927100" algn="l"/>
                <a:tab pos="1092200" algn="l"/>
              </a:tabLst>
              <a:defRPr sz="1640">
                <a:solidFill>
                  <a:srgbClr val="994D00"/>
                </a:solidFill>
              </a:defRPr>
            </a:pPr>
            <a:r>
              <a:t>where Β</a:t>
            </a:r>
            <a:r>
              <a:rPr baseline="-29170"/>
              <a:t>0</a:t>
            </a:r>
            <a:r>
              <a:t> is a constant (i.e. starting point), Β</a:t>
            </a:r>
            <a:r>
              <a:rPr baseline="-29170"/>
              <a:t>1</a:t>
            </a:r>
            <a:r>
              <a:t> is the regression coefficient, X is the value of the independent variable, and Y is the value of the dependent variable.  In this case: </a:t>
            </a:r>
          </a:p>
          <a:p>
            <a:pPr marL="281177" indent="-281177" defTabSz="749808">
              <a:spcBef>
                <a:spcPts val="0"/>
              </a:spcBef>
              <a:buSzTx/>
              <a:buNone/>
              <a:tabLst>
                <a:tab pos="927100" algn="l"/>
                <a:tab pos="1092200" algn="l"/>
              </a:tabLst>
              <a:defRPr sz="1640">
                <a:solidFill>
                  <a:srgbClr val="994D00"/>
                </a:solidFill>
              </a:defRPr>
            </a:pPr>
            <a:endParaRPr/>
          </a:p>
          <a:p>
            <a:pPr marL="281177" indent="-281177" defTabSz="749808">
              <a:spcBef>
                <a:spcPts val="0"/>
              </a:spcBef>
              <a:tabLst>
                <a:tab pos="927100" algn="l"/>
                <a:tab pos="1092200" algn="l"/>
              </a:tabLst>
              <a:defRPr sz="1640">
                <a:solidFill>
                  <a:srgbClr val="994D00"/>
                </a:solidFill>
              </a:defRPr>
            </a:pPr>
            <a:r>
              <a:t>Patronage = Constant + Preference*X</a:t>
            </a:r>
            <a:endParaRPr sz="901"/>
          </a:p>
          <a:p>
            <a:pPr marL="281177" indent="-281177" defTabSz="749808">
              <a:spcBef>
                <a:spcPts val="0"/>
              </a:spcBef>
              <a:tabLst>
                <a:tab pos="927100" algn="l"/>
                <a:tab pos="1092200" algn="l"/>
              </a:tabLst>
              <a:defRPr sz="1640">
                <a:solidFill>
                  <a:srgbClr val="994D00"/>
                </a:solidFill>
              </a:defRPr>
            </a:pPr>
            <a:r>
              <a:t>Preference = Constant + Understanding*X</a:t>
            </a:r>
            <a:r>
              <a:rPr sz="901"/>
              <a:t>1 </a:t>
            </a:r>
            <a:r>
              <a:t>+ Evaluation*X</a:t>
            </a:r>
            <a:r>
              <a:rPr sz="901"/>
              <a:t>2</a:t>
            </a:r>
          </a:p>
          <a:p>
            <a:pPr marL="281177" indent="-281177" defTabSz="749808">
              <a:spcBef>
                <a:spcPts val="0"/>
              </a:spcBef>
              <a:tabLst>
                <a:tab pos="927100" algn="l"/>
                <a:tab pos="1092200" algn="l"/>
              </a:tabLst>
              <a:defRPr sz="1640">
                <a:solidFill>
                  <a:srgbClr val="994D00"/>
                </a:solidFill>
              </a:defRPr>
            </a:pPr>
            <a:r>
              <a:t>Understanding = Constant + Awareness*X</a:t>
            </a:r>
          </a:p>
          <a:p>
            <a:pPr marL="281177" indent="-281177" defTabSz="749808">
              <a:spcBef>
                <a:spcPts val="0"/>
              </a:spcBef>
              <a:tabLst>
                <a:tab pos="927100" algn="l"/>
                <a:tab pos="1092200" algn="l"/>
              </a:tabLst>
              <a:defRPr sz="1640">
                <a:solidFill>
                  <a:srgbClr val="994D00"/>
                </a:solidFill>
              </a:defRPr>
            </a:pPr>
            <a:r>
              <a:t>Evaluation = Constant + Awareness*X</a:t>
            </a:r>
          </a:p>
          <a:p>
            <a:pPr marL="281177" indent="-281177" defTabSz="749808">
              <a:spcBef>
                <a:spcPts val="0"/>
              </a:spcBef>
              <a:buSzTx/>
              <a:buNone/>
              <a:tabLst>
                <a:tab pos="927100" algn="l"/>
                <a:tab pos="1092200" algn="l"/>
              </a:tabLst>
              <a:defRPr sz="1640">
                <a:solidFill>
                  <a:srgbClr val="994D00"/>
                </a:solidFill>
              </a:defRPr>
            </a:pPr>
            <a:r>
              <a:t>  </a:t>
            </a:r>
          </a:p>
          <a:p>
            <a:pPr marL="281177" indent="-281177" defTabSz="749808">
              <a:spcBef>
                <a:spcPts val="0"/>
              </a:spcBef>
              <a:buSzTx/>
              <a:buNone/>
              <a:tabLst>
                <a:tab pos="927100" algn="l"/>
                <a:tab pos="1092200" algn="l"/>
              </a:tabLst>
              <a:defRPr sz="1640">
                <a:solidFill>
                  <a:srgbClr val="994D00"/>
                </a:solidFill>
              </a:defRPr>
            </a:pPr>
            <a:endParaRPr/>
          </a:p>
          <a:p>
            <a:pPr marL="281177" indent="-281177" defTabSz="749808">
              <a:spcBef>
                <a:spcPts val="400"/>
              </a:spcBef>
              <a:buSzTx/>
              <a:buNone/>
              <a:tabLst>
                <a:tab pos="927100" algn="l"/>
                <a:tab pos="1092200" algn="l"/>
              </a:tabLst>
              <a:defRPr sz="1968">
                <a:solidFill>
                  <a:srgbClr val="994D00"/>
                </a:solidFill>
              </a:defRPr>
            </a:pPr>
            <a:endParaRPr/>
          </a:p>
          <a:p>
            <a:pPr marL="281177" indent="-281177" defTabSz="749808">
              <a:spcBef>
                <a:spcPts val="400"/>
              </a:spcBef>
              <a:buSzTx/>
              <a:buNone/>
              <a:tabLst>
                <a:tab pos="927100" algn="l"/>
                <a:tab pos="1092200" algn="l"/>
              </a:tabLst>
              <a:defRPr sz="1968">
                <a:solidFill>
                  <a:srgbClr val="994D00"/>
                </a:solidFill>
              </a:defRPr>
            </a:pPr>
            <a: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524"/>
                                        </p:tgtEl>
                                        <p:attrNameLst>
                                          <p:attrName>style.visibility</p:attrName>
                                        </p:attrNameLst>
                                      </p:cBhvr>
                                      <p:to>
                                        <p:strVal val="visible"/>
                                      </p:to>
                                    </p:set>
                                    <p:anim calcmode="lin" valueType="num">
                                      <p:cBhvr>
                                        <p:cTn id="7" dur="500" fill="hold"/>
                                        <p:tgtEl>
                                          <p:spTgt spid="524"/>
                                        </p:tgtEl>
                                        <p:attrNameLst>
                                          <p:attrName>ppt_x</p:attrName>
                                        </p:attrNameLst>
                                      </p:cBhvr>
                                      <p:tavLst>
                                        <p:tav tm="0">
                                          <p:val>
                                            <p:strVal val="0-#ppt_w/2"/>
                                          </p:val>
                                        </p:tav>
                                        <p:tav tm="100000">
                                          <p:val>
                                            <p:strVal val="#ppt_x"/>
                                          </p:val>
                                        </p:tav>
                                      </p:tavLst>
                                    </p:anim>
                                    <p:anim calcmode="lin" valueType="num">
                                      <p:cBhvr>
                                        <p:cTn id="8" dur="500" fill="hold"/>
                                        <p:tgtEl>
                                          <p:spTgt spid="5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525"/>
                                        </p:tgtEl>
                                        <p:attrNameLst>
                                          <p:attrName>style.visibility</p:attrName>
                                        </p:attrNameLst>
                                      </p:cBhvr>
                                      <p:to>
                                        <p:strVal val="visible"/>
                                      </p:to>
                                    </p:set>
                                    <p:anim calcmode="lin" valueType="num">
                                      <p:cBhvr>
                                        <p:cTn id="12" dur="500" fill="hold"/>
                                        <p:tgtEl>
                                          <p:spTgt spid="525"/>
                                        </p:tgtEl>
                                        <p:attrNameLst>
                                          <p:attrName>ppt_x</p:attrName>
                                        </p:attrNameLst>
                                      </p:cBhvr>
                                      <p:tavLst>
                                        <p:tav tm="0">
                                          <p:val>
                                            <p:strVal val="0-#ppt_w/2"/>
                                          </p:val>
                                        </p:tav>
                                        <p:tav tm="100000">
                                          <p:val>
                                            <p:strVal val="#ppt_x"/>
                                          </p:val>
                                        </p:tav>
                                      </p:tavLst>
                                    </p:anim>
                                    <p:anim calcmode="lin" valueType="num">
                                      <p:cBhvr>
                                        <p:cTn id="13" dur="500" fill="hold"/>
                                        <p:tgtEl>
                                          <p:spTgt spid="5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 grpId="0" animBg="1" advAuto="0"/>
      <p:bldP spid="525" grpId="0"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25</a:t>
            </a:fld>
            <a:endParaRPr/>
          </a:p>
        </p:txBody>
      </p:sp>
      <p:sp>
        <p:nvSpPr>
          <p:cNvPr id="528" name="5) Specification of Information Needed"/>
          <p:cNvSpPr txBox="1">
            <a:spLocks noGrp="1"/>
          </p:cNvSpPr>
          <p:nvPr>
            <p:ph type="title" idx="4294967295"/>
          </p:nvPr>
        </p:nvSpPr>
        <p:spPr>
          <a:xfrm>
            <a:off x="381000" y="152400"/>
            <a:ext cx="8153400" cy="563563"/>
          </a:xfrm>
          <a:prstGeom prst="rect">
            <a:avLst/>
          </a:prstGeom>
        </p:spPr>
        <p:txBody>
          <a:bodyPr anchor="t">
            <a:normAutofit/>
          </a:bodyPr>
          <a:lstStyle>
            <a:lvl1pPr>
              <a:defRPr b="1">
                <a:solidFill>
                  <a:srgbClr val="E57300"/>
                </a:solidFill>
              </a:defRPr>
            </a:lvl1pPr>
          </a:lstStyle>
          <a:p>
            <a:r>
              <a:t>5) Specification of Information Needed</a:t>
            </a:r>
          </a:p>
        </p:txBody>
      </p:sp>
      <p:sp>
        <p:nvSpPr>
          <p:cNvPr id="529" name="What information should be obtained in the marketing research project? Focus on:…"/>
          <p:cNvSpPr txBox="1">
            <a:spLocks noGrp="1"/>
          </p:cNvSpPr>
          <p:nvPr>
            <p:ph type="body" idx="4294967295"/>
          </p:nvPr>
        </p:nvSpPr>
        <p:spPr>
          <a:xfrm>
            <a:off x="457200" y="1600200"/>
            <a:ext cx="8229600" cy="4525963"/>
          </a:xfrm>
          <a:prstGeom prst="rect">
            <a:avLst/>
          </a:prstGeom>
        </p:spPr>
        <p:txBody>
          <a:bodyPr>
            <a:normAutofit/>
          </a:bodyPr>
          <a:lstStyle/>
          <a:p>
            <a:pPr>
              <a:defRPr>
                <a:solidFill>
                  <a:srgbClr val="994D00"/>
                </a:solidFill>
              </a:defRPr>
            </a:pPr>
            <a:r>
              <a:t>What information should be obtained in the marketing research project? Focus on:</a:t>
            </a:r>
          </a:p>
          <a:p>
            <a:pPr marL="742950" lvl="1" indent="-285750">
              <a:spcBef>
                <a:spcPts val="0"/>
              </a:spcBef>
              <a:defRPr sz="2000">
                <a:solidFill>
                  <a:srgbClr val="994D00"/>
                </a:solidFill>
              </a:defRPr>
            </a:pPr>
            <a:r>
              <a:t>each </a:t>
            </a:r>
            <a:r>
              <a:rPr>
                <a:solidFill>
                  <a:srgbClr val="800080"/>
                </a:solidFill>
              </a:rPr>
              <a:t>component of the problem</a:t>
            </a:r>
            <a:r>
              <a:t>,</a:t>
            </a:r>
          </a:p>
          <a:p>
            <a:pPr marL="742950" lvl="1" indent="-285750">
              <a:spcBef>
                <a:spcPts val="0"/>
              </a:spcBef>
              <a:defRPr sz="2000">
                <a:solidFill>
                  <a:srgbClr val="994D00"/>
                </a:solidFill>
              </a:defRPr>
            </a:pPr>
            <a:r>
              <a:t>the </a:t>
            </a:r>
            <a:r>
              <a:rPr>
                <a:solidFill>
                  <a:srgbClr val="800080"/>
                </a:solidFill>
              </a:rPr>
              <a:t>analytical framework/models</a:t>
            </a:r>
            <a:r>
              <a:t>, </a:t>
            </a:r>
          </a:p>
          <a:p>
            <a:pPr marL="742950" lvl="1" indent="-285750">
              <a:spcBef>
                <a:spcPts val="0"/>
              </a:spcBef>
              <a:defRPr sz="2000">
                <a:solidFill>
                  <a:srgbClr val="994D00"/>
                </a:solidFill>
              </a:defRPr>
            </a:pPr>
            <a:r>
              <a:t>the </a:t>
            </a:r>
            <a:r>
              <a:rPr>
                <a:solidFill>
                  <a:srgbClr val="800080"/>
                </a:solidFill>
              </a:rPr>
              <a:t>research questions</a:t>
            </a:r>
            <a:r>
              <a:t>, and</a:t>
            </a:r>
          </a:p>
          <a:p>
            <a:pPr marL="742950" lvl="1" indent="-285750">
              <a:spcBef>
                <a:spcPts val="0"/>
              </a:spcBef>
              <a:defRPr sz="2000">
                <a:solidFill>
                  <a:srgbClr val="994D00"/>
                </a:solidFill>
              </a:defRPr>
            </a:pPr>
            <a:r>
              <a:t>the </a:t>
            </a:r>
            <a:r>
              <a:rPr>
                <a:solidFill>
                  <a:srgbClr val="800080"/>
                </a:solidFill>
              </a:rPr>
              <a:t>hypotheses</a:t>
            </a:r>
            <a:r>
              <a:t>.</a:t>
            </a:r>
          </a:p>
          <a:p>
            <a:pPr marL="742950" lvl="1" indent="-285750">
              <a:spcBef>
                <a:spcPts val="0"/>
              </a:spcBef>
              <a:defRPr sz="2000">
                <a:solidFill>
                  <a:srgbClr val="994D00"/>
                </a:solidFill>
              </a:defRPr>
            </a:pPr>
            <a:endParaRPr/>
          </a:p>
          <a:p>
            <a:pPr marL="742950" lvl="1" indent="-285750">
              <a:spcBef>
                <a:spcPts val="0"/>
              </a:spcBef>
              <a:defRPr sz="2000">
                <a:solidFill>
                  <a:srgbClr val="994D00"/>
                </a:solidFill>
              </a:defRPr>
            </a:pPr>
            <a:endParaRPr/>
          </a:p>
          <a:p>
            <a:pPr marL="742950" lvl="1" indent="-285750">
              <a:spcBef>
                <a:spcPts val="0"/>
              </a:spcBef>
              <a:defRPr sz="2000">
                <a:solidFill>
                  <a:srgbClr val="994D00"/>
                </a:solidFill>
              </a:defRPr>
            </a:pPr>
            <a:r>
              <a:t>This exercise is carried out for the department store example on the next few slides…</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26</a:t>
            </a:fld>
            <a:endParaRPr/>
          </a:p>
        </p:txBody>
      </p:sp>
      <p:sp>
        <p:nvSpPr>
          <p:cNvPr id="532" name="Specification of Information Needed: Department Store Project Example"/>
          <p:cNvSpPr txBox="1">
            <a:spLocks noGrp="1"/>
          </p:cNvSpPr>
          <p:nvPr>
            <p:ph type="title" idx="4294967295"/>
          </p:nvPr>
        </p:nvSpPr>
        <p:spPr>
          <a:xfrm>
            <a:off x="381000" y="53975"/>
            <a:ext cx="7793038" cy="708025"/>
          </a:xfrm>
          <a:prstGeom prst="rect">
            <a:avLst/>
          </a:prstGeom>
        </p:spPr>
        <p:txBody>
          <a:bodyPr anchor="t">
            <a:normAutofit/>
          </a:bodyPr>
          <a:lstStyle/>
          <a:p>
            <a:pPr defTabSz="768095">
              <a:defRPr sz="2016" b="1">
                <a:solidFill>
                  <a:srgbClr val="E57300"/>
                </a:solidFill>
              </a:defRPr>
            </a:pPr>
            <a:r>
              <a:t>Specification of Information Needed:</a:t>
            </a:r>
            <a:br/>
            <a:r>
              <a:t>Department Store Project Example</a:t>
            </a:r>
          </a:p>
        </p:txBody>
      </p:sp>
      <p:sp>
        <p:nvSpPr>
          <p:cNvPr id="533" name="Component 1: What criteria do households use when selecting department stores?…"/>
          <p:cNvSpPr txBox="1">
            <a:spLocks noGrp="1"/>
          </p:cNvSpPr>
          <p:nvPr>
            <p:ph type="body" idx="4294967295"/>
          </p:nvPr>
        </p:nvSpPr>
        <p:spPr>
          <a:xfrm>
            <a:off x="685800" y="1066800"/>
            <a:ext cx="7924800" cy="5638800"/>
          </a:xfrm>
          <a:prstGeom prst="rect">
            <a:avLst/>
          </a:prstGeom>
        </p:spPr>
        <p:txBody>
          <a:bodyPr>
            <a:normAutofit/>
          </a:bodyPr>
          <a:lstStyle/>
          <a:p>
            <a:pPr>
              <a:spcBef>
                <a:spcPts val="1100"/>
              </a:spcBef>
              <a:buSzTx/>
              <a:buNone/>
              <a:defRPr b="1">
                <a:solidFill>
                  <a:srgbClr val="800080"/>
                </a:solidFill>
              </a:defRPr>
            </a:pPr>
            <a:r>
              <a:t>Component 1: </a:t>
            </a:r>
            <a:r>
              <a:rPr b="0">
                <a:solidFill>
                  <a:srgbClr val="CC0000"/>
                </a:solidFill>
              </a:rPr>
              <a:t>What criteria do households use when selecting department stores?</a:t>
            </a:r>
            <a:endParaRPr>
              <a:solidFill>
                <a:srgbClr val="CC0000"/>
              </a:solidFill>
            </a:endParaRPr>
          </a:p>
          <a:p>
            <a:pPr>
              <a:spcBef>
                <a:spcPts val="1100"/>
              </a:spcBef>
              <a:buSzTx/>
              <a:buNone/>
              <a:defRPr>
                <a:solidFill>
                  <a:srgbClr val="CC0000"/>
                </a:solidFill>
              </a:defRPr>
            </a:pPr>
            <a:endParaRPr>
              <a:solidFill>
                <a:srgbClr val="CC0000"/>
              </a:solidFill>
            </a:endParaRPr>
          </a:p>
          <a:p>
            <a:pPr>
              <a:spcBef>
                <a:spcPts val="1100"/>
              </a:spcBef>
              <a:buClr>
                <a:srgbClr val="CC0000"/>
              </a:buClr>
              <a:defRPr>
                <a:solidFill>
                  <a:srgbClr val="994D00"/>
                </a:solidFill>
              </a:defRPr>
            </a:pPr>
            <a:r>
              <a:t>The researcher identified the following factors as part of the choice criteria: </a:t>
            </a:r>
          </a:p>
          <a:p>
            <a:pPr marL="742950" lvl="1" indent="-285750">
              <a:spcBef>
                <a:spcPts val="800"/>
              </a:spcBef>
              <a:buClr>
                <a:srgbClr val="CC0000"/>
              </a:buClr>
              <a:defRPr sz="1800">
                <a:solidFill>
                  <a:srgbClr val="994D00"/>
                </a:solidFill>
              </a:defRPr>
            </a:pPr>
            <a:r>
              <a:t>quality of merchandise, </a:t>
            </a:r>
          </a:p>
          <a:p>
            <a:pPr marL="742950" lvl="1" indent="-285750">
              <a:spcBef>
                <a:spcPts val="800"/>
              </a:spcBef>
              <a:buClr>
                <a:srgbClr val="CC0000"/>
              </a:buClr>
              <a:defRPr sz="1800">
                <a:solidFill>
                  <a:srgbClr val="994D00"/>
                </a:solidFill>
              </a:defRPr>
            </a:pPr>
            <a:r>
              <a:t>variety and assortment of merchandise, </a:t>
            </a:r>
          </a:p>
          <a:p>
            <a:pPr marL="742950" lvl="1" indent="-285750">
              <a:spcBef>
                <a:spcPts val="800"/>
              </a:spcBef>
              <a:buClr>
                <a:srgbClr val="CC0000"/>
              </a:buClr>
              <a:defRPr sz="1800">
                <a:solidFill>
                  <a:srgbClr val="994D00"/>
                </a:solidFill>
              </a:defRPr>
            </a:pPr>
            <a:r>
              <a:t>returns and adjustment policy, </a:t>
            </a:r>
          </a:p>
          <a:p>
            <a:pPr marL="742950" lvl="1" indent="-285750">
              <a:spcBef>
                <a:spcPts val="800"/>
              </a:spcBef>
              <a:buClr>
                <a:srgbClr val="CC0000"/>
              </a:buClr>
              <a:defRPr sz="1800">
                <a:solidFill>
                  <a:srgbClr val="994D00"/>
                </a:solidFill>
              </a:defRPr>
            </a:pPr>
            <a:r>
              <a:t>service of store personnel, </a:t>
            </a:r>
          </a:p>
          <a:p>
            <a:pPr marL="742950" lvl="1" indent="-285750">
              <a:spcBef>
                <a:spcPts val="800"/>
              </a:spcBef>
              <a:buClr>
                <a:srgbClr val="CC0000"/>
              </a:buClr>
              <a:defRPr sz="1800">
                <a:solidFill>
                  <a:srgbClr val="994D00"/>
                </a:solidFill>
              </a:defRPr>
            </a:pPr>
            <a:r>
              <a:t>prices, </a:t>
            </a:r>
          </a:p>
          <a:p>
            <a:pPr marL="742950" lvl="1" indent="-285750">
              <a:spcBef>
                <a:spcPts val="800"/>
              </a:spcBef>
              <a:buClr>
                <a:srgbClr val="CC0000"/>
              </a:buClr>
              <a:defRPr sz="1800">
                <a:solidFill>
                  <a:srgbClr val="994D00"/>
                </a:solidFill>
              </a:defRPr>
            </a:pPr>
            <a:r>
              <a:t>convenience of location…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532"/>
                                        </p:tgtEl>
                                        <p:attrNameLst>
                                          <p:attrName>style.visibility</p:attrName>
                                        </p:attrNameLst>
                                      </p:cBhvr>
                                      <p:to>
                                        <p:strVal val="visible"/>
                                      </p:to>
                                    </p:set>
                                    <p:anim calcmode="lin" valueType="num">
                                      <p:cBhvr>
                                        <p:cTn id="7" dur="500" fill="hold"/>
                                        <p:tgtEl>
                                          <p:spTgt spid="532"/>
                                        </p:tgtEl>
                                        <p:attrNameLst>
                                          <p:attrName>ppt_x</p:attrName>
                                        </p:attrNameLst>
                                      </p:cBhvr>
                                      <p:tavLst>
                                        <p:tav tm="0">
                                          <p:val>
                                            <p:strVal val="0-#ppt_w/2"/>
                                          </p:val>
                                        </p:tav>
                                        <p:tav tm="100000">
                                          <p:val>
                                            <p:strVal val="#ppt_x"/>
                                          </p:val>
                                        </p:tav>
                                      </p:tavLst>
                                    </p:anim>
                                    <p:anim calcmode="lin" valueType="num">
                                      <p:cBhvr>
                                        <p:cTn id="8" dur="500" fill="hold"/>
                                        <p:tgtEl>
                                          <p:spTgt spid="53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533"/>
                                        </p:tgtEl>
                                        <p:attrNameLst>
                                          <p:attrName>style.visibility</p:attrName>
                                        </p:attrNameLst>
                                      </p:cBhvr>
                                      <p:to>
                                        <p:strVal val="visible"/>
                                      </p:to>
                                    </p:set>
                                    <p:anim calcmode="lin" valueType="num">
                                      <p:cBhvr>
                                        <p:cTn id="12" dur="500" fill="hold"/>
                                        <p:tgtEl>
                                          <p:spTgt spid="533"/>
                                        </p:tgtEl>
                                        <p:attrNameLst>
                                          <p:attrName>ppt_x</p:attrName>
                                        </p:attrNameLst>
                                      </p:cBhvr>
                                      <p:tavLst>
                                        <p:tav tm="0">
                                          <p:val>
                                            <p:strVal val="0-#ppt_w/2"/>
                                          </p:val>
                                        </p:tav>
                                        <p:tav tm="100000">
                                          <p:val>
                                            <p:strVal val="#ppt_x"/>
                                          </p:val>
                                        </p:tav>
                                      </p:tavLst>
                                    </p:anim>
                                    <p:anim calcmode="lin" valueType="num">
                                      <p:cBhvr>
                                        <p:cTn id="13" dur="500" fill="hold"/>
                                        <p:tgtEl>
                                          <p:spTgt spid="5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 grpId="0" animBg="1" advAuto="0"/>
      <p:bldP spid="533" grpId="0"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27</a:t>
            </a:fld>
            <a:endParaRPr/>
          </a:p>
        </p:txBody>
      </p:sp>
      <p:sp>
        <p:nvSpPr>
          <p:cNvPr id="536" name="Department Store Project Example, cont’d."/>
          <p:cNvSpPr txBox="1">
            <a:spLocks noGrp="1"/>
          </p:cNvSpPr>
          <p:nvPr>
            <p:ph type="title" idx="4294967295"/>
          </p:nvPr>
        </p:nvSpPr>
        <p:spPr>
          <a:xfrm>
            <a:off x="381000" y="206374"/>
            <a:ext cx="7793038" cy="784227"/>
          </a:xfrm>
          <a:prstGeom prst="rect">
            <a:avLst/>
          </a:prstGeom>
        </p:spPr>
        <p:txBody>
          <a:bodyPr anchor="t">
            <a:normAutofit/>
          </a:bodyPr>
          <a:lstStyle>
            <a:lvl1pPr>
              <a:defRPr b="1">
                <a:solidFill>
                  <a:srgbClr val="E57300"/>
                </a:solidFill>
              </a:defRPr>
            </a:lvl1pPr>
          </a:lstStyle>
          <a:p>
            <a:r>
              <a:t>Department Store Project Example, cont’d.</a:t>
            </a:r>
          </a:p>
        </p:txBody>
      </p:sp>
      <p:sp>
        <p:nvSpPr>
          <p:cNvPr id="537" name="Research Question: Is price the most important criteria when selecting a department store?…"/>
          <p:cNvSpPr txBox="1">
            <a:spLocks noGrp="1"/>
          </p:cNvSpPr>
          <p:nvPr>
            <p:ph type="body" idx="4294967295"/>
          </p:nvPr>
        </p:nvSpPr>
        <p:spPr>
          <a:xfrm>
            <a:off x="914400" y="914400"/>
            <a:ext cx="7086600" cy="3733800"/>
          </a:xfrm>
          <a:prstGeom prst="rect">
            <a:avLst/>
          </a:prstGeom>
        </p:spPr>
        <p:txBody>
          <a:bodyPr>
            <a:normAutofit/>
          </a:bodyPr>
          <a:lstStyle/>
          <a:p>
            <a:pPr marL="288035" indent="-288035" defTabSz="768095">
              <a:spcBef>
                <a:spcPts val="900"/>
              </a:spcBef>
              <a:buClr>
                <a:srgbClr val="CC0000"/>
              </a:buClr>
              <a:defRPr sz="2016">
                <a:solidFill>
                  <a:srgbClr val="800080"/>
                </a:solidFill>
              </a:defRPr>
            </a:pPr>
            <a:r>
              <a:t>Research Question: </a:t>
            </a:r>
            <a:r>
              <a:rPr>
                <a:solidFill>
                  <a:srgbClr val="994D00"/>
                </a:solidFill>
              </a:rPr>
              <a:t>Is price the most important criteria when selecting a department store? </a:t>
            </a:r>
          </a:p>
          <a:p>
            <a:pPr marL="288035" indent="-288035" defTabSz="768095">
              <a:spcBef>
                <a:spcPts val="900"/>
              </a:spcBef>
              <a:buClr>
                <a:srgbClr val="CC0000"/>
              </a:buClr>
              <a:defRPr sz="2016">
                <a:solidFill>
                  <a:srgbClr val="800080"/>
                </a:solidFill>
              </a:defRPr>
            </a:pPr>
            <a:r>
              <a:t>Hypothesis 1: </a:t>
            </a:r>
            <a:r>
              <a:rPr>
                <a:solidFill>
                  <a:srgbClr val="994D00"/>
                </a:solidFill>
              </a:rPr>
              <a:t>Price is the most important criteria when selecting a department store.</a:t>
            </a:r>
          </a:p>
          <a:p>
            <a:pPr marL="288035" indent="-288035" defTabSz="768095">
              <a:spcBef>
                <a:spcPts val="900"/>
              </a:spcBef>
              <a:buClr>
                <a:srgbClr val="CC0000"/>
              </a:buClr>
              <a:defRPr sz="1175">
                <a:solidFill>
                  <a:srgbClr val="994D00"/>
                </a:solidFill>
              </a:defRPr>
            </a:pPr>
            <a:endParaRPr>
              <a:solidFill>
                <a:srgbClr val="994D00"/>
              </a:solidFill>
            </a:endParaRPr>
          </a:p>
          <a:p>
            <a:pPr marL="288035" indent="-288035" defTabSz="768095">
              <a:spcBef>
                <a:spcPts val="900"/>
              </a:spcBef>
              <a:buSzTx/>
              <a:buNone/>
              <a:defRPr sz="2016">
                <a:solidFill>
                  <a:srgbClr val="800080"/>
                </a:solidFill>
              </a:defRPr>
            </a:pPr>
            <a:r>
              <a:t>Information needed: </a:t>
            </a:r>
          </a:p>
          <a:p>
            <a:pPr marL="288035" indent="-288035" defTabSz="768095">
              <a:spcBef>
                <a:spcPts val="900"/>
              </a:spcBef>
              <a:buClr>
                <a:srgbClr val="CC0000"/>
              </a:buClr>
              <a:defRPr sz="2016">
                <a:solidFill>
                  <a:srgbClr val="994D00"/>
                </a:solidFill>
              </a:defRPr>
            </a:pPr>
            <a:r>
              <a:t>Survey a few hundred department store customers.</a:t>
            </a:r>
          </a:p>
          <a:p>
            <a:pPr marL="288035" indent="-288035" defTabSz="768095">
              <a:spcBef>
                <a:spcPts val="900"/>
              </a:spcBef>
              <a:buClr>
                <a:srgbClr val="CC0000"/>
              </a:buClr>
              <a:defRPr sz="2016">
                <a:solidFill>
                  <a:srgbClr val="994D00"/>
                </a:solidFill>
              </a:defRPr>
            </a:pPr>
            <a:r>
              <a:t>The respondents should be asked to rate the importance of each factor as it influences their store selection.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536"/>
                                        </p:tgtEl>
                                        <p:attrNameLst>
                                          <p:attrName>style.visibility</p:attrName>
                                        </p:attrNameLst>
                                      </p:cBhvr>
                                      <p:to>
                                        <p:strVal val="visible"/>
                                      </p:to>
                                    </p:set>
                                    <p:anim calcmode="lin" valueType="num">
                                      <p:cBhvr>
                                        <p:cTn id="7" dur="500" fill="hold"/>
                                        <p:tgtEl>
                                          <p:spTgt spid="536"/>
                                        </p:tgtEl>
                                        <p:attrNameLst>
                                          <p:attrName>ppt_x</p:attrName>
                                        </p:attrNameLst>
                                      </p:cBhvr>
                                      <p:tavLst>
                                        <p:tav tm="0">
                                          <p:val>
                                            <p:strVal val="0-#ppt_w/2"/>
                                          </p:val>
                                        </p:tav>
                                        <p:tav tm="100000">
                                          <p:val>
                                            <p:strVal val="#ppt_x"/>
                                          </p:val>
                                        </p:tav>
                                      </p:tavLst>
                                    </p:anim>
                                    <p:anim calcmode="lin" valueType="num">
                                      <p:cBhvr>
                                        <p:cTn id="8" dur="500" fill="hold"/>
                                        <p:tgtEl>
                                          <p:spTgt spid="53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537"/>
                                        </p:tgtEl>
                                        <p:attrNameLst>
                                          <p:attrName>style.visibility</p:attrName>
                                        </p:attrNameLst>
                                      </p:cBhvr>
                                      <p:to>
                                        <p:strVal val="visible"/>
                                      </p:to>
                                    </p:set>
                                    <p:anim calcmode="lin" valueType="num">
                                      <p:cBhvr>
                                        <p:cTn id="12" dur="500" fill="hold"/>
                                        <p:tgtEl>
                                          <p:spTgt spid="537"/>
                                        </p:tgtEl>
                                        <p:attrNameLst>
                                          <p:attrName>ppt_x</p:attrName>
                                        </p:attrNameLst>
                                      </p:cBhvr>
                                      <p:tavLst>
                                        <p:tav tm="0">
                                          <p:val>
                                            <p:strVal val="0-#ppt_w/2"/>
                                          </p:val>
                                        </p:tav>
                                        <p:tav tm="100000">
                                          <p:val>
                                            <p:strVal val="#ppt_x"/>
                                          </p:val>
                                        </p:tav>
                                      </p:tavLst>
                                    </p:anim>
                                    <p:anim calcmode="lin" valueType="num">
                                      <p:cBhvr>
                                        <p:cTn id="13" dur="500" fill="hold"/>
                                        <p:tgtEl>
                                          <p:spTgt spid="5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 grpId="0" animBg="1" advAuto="0"/>
      <p:bldP spid="537" grpId="0"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28</a:t>
            </a:fld>
            <a:endParaRPr/>
          </a:p>
        </p:txBody>
      </p:sp>
      <p:sp>
        <p:nvSpPr>
          <p:cNvPr id="540" name="Survey Example"/>
          <p:cNvSpPr txBox="1">
            <a:spLocks noGrp="1"/>
          </p:cNvSpPr>
          <p:nvPr>
            <p:ph type="title" idx="4294967295"/>
          </p:nvPr>
        </p:nvSpPr>
        <p:spPr>
          <a:xfrm>
            <a:off x="381000" y="152400"/>
            <a:ext cx="8153400" cy="563563"/>
          </a:xfrm>
          <a:prstGeom prst="rect">
            <a:avLst/>
          </a:prstGeom>
        </p:spPr>
        <p:txBody>
          <a:bodyPr anchor="t">
            <a:normAutofit/>
          </a:bodyPr>
          <a:lstStyle>
            <a:lvl1pPr>
              <a:defRPr b="1">
                <a:solidFill>
                  <a:srgbClr val="E57300"/>
                </a:solidFill>
              </a:defRPr>
            </a:lvl1pPr>
          </a:lstStyle>
          <a:p>
            <a:r>
              <a:t>Survey Example</a:t>
            </a:r>
          </a:p>
        </p:txBody>
      </p:sp>
      <p:graphicFrame>
        <p:nvGraphicFramePr>
          <p:cNvPr id="541" name="Table"/>
          <p:cNvGraphicFramePr/>
          <p:nvPr/>
        </p:nvGraphicFramePr>
        <p:xfrm>
          <a:off x="457200" y="1600200"/>
          <a:ext cx="8229600" cy="4394200"/>
        </p:xfrm>
        <a:graphic>
          <a:graphicData uri="http://schemas.openxmlformats.org/drawingml/2006/table">
            <a:tbl>
              <a:tblPr>
                <a:tableStyleId>{4C3C2611-4C71-4FC5-86AE-919BDF0F9419}</a:tableStyleId>
              </a:tblPr>
              <a:tblGrid>
                <a:gridCol w="1646237">
                  <a:extLst>
                    <a:ext uri="{9D8B030D-6E8A-4147-A177-3AD203B41FA5}">
                      <a16:colId xmlns:a16="http://schemas.microsoft.com/office/drawing/2014/main" val="20000"/>
                    </a:ext>
                  </a:extLst>
                </a:gridCol>
                <a:gridCol w="1646237">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7">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371475">
                <a:tc>
                  <a:txBody>
                    <a:bodyPr/>
                    <a:lstStyle/>
                    <a:p>
                      <a:pPr>
                        <a:defRPr sz="1800" b="1">
                          <a:solidFill>
                            <a:srgbClr val="FFFFFF"/>
                          </a:solidFill>
                          <a:sym typeface="Verdana"/>
                        </a:defRPr>
                      </a:pPr>
                      <a:endParaRPr/>
                    </a:p>
                  </a:txBody>
                  <a:tcPr marL="45720" marR="45720" horzOverflow="overflow">
                    <a:lnB w="38100">
                      <a:solidFill>
                        <a:srgbClr val="FFFFFF"/>
                      </a:solidFill>
                    </a:lnB>
                    <a:solidFill>
                      <a:schemeClr val="accent1"/>
                    </a:solidFill>
                  </a:tcPr>
                </a:tc>
                <a:tc>
                  <a:txBody>
                    <a:bodyPr/>
                    <a:lstStyle/>
                    <a:p>
                      <a:pPr>
                        <a:defRPr sz="1800"/>
                      </a:pPr>
                      <a:r>
                        <a:rPr b="1">
                          <a:solidFill>
                            <a:srgbClr val="FFFFFF"/>
                          </a:solidFill>
                          <a:sym typeface="Verdana"/>
                        </a:rPr>
                        <a:t>Sears</a:t>
                      </a:r>
                    </a:p>
                  </a:txBody>
                  <a:tcPr marL="45720" marR="45720" horzOverflow="overflow">
                    <a:lnB w="38100">
                      <a:solidFill>
                        <a:srgbClr val="FFFFFF"/>
                      </a:solidFill>
                    </a:lnB>
                    <a:solidFill>
                      <a:schemeClr val="accent1"/>
                    </a:solidFill>
                  </a:tcPr>
                </a:tc>
                <a:tc>
                  <a:txBody>
                    <a:bodyPr/>
                    <a:lstStyle/>
                    <a:p>
                      <a:pPr>
                        <a:defRPr sz="1800"/>
                      </a:pPr>
                      <a:r>
                        <a:rPr b="1">
                          <a:solidFill>
                            <a:srgbClr val="FFFFFF"/>
                          </a:solidFill>
                          <a:sym typeface="Verdana"/>
                        </a:rPr>
                        <a:t>JC Penney</a:t>
                      </a:r>
                    </a:p>
                  </a:txBody>
                  <a:tcPr marL="45720" marR="45720" horzOverflow="overflow">
                    <a:lnB w="38100">
                      <a:solidFill>
                        <a:srgbClr val="FFFFFF"/>
                      </a:solidFill>
                    </a:lnB>
                    <a:solidFill>
                      <a:schemeClr val="accent1"/>
                    </a:solidFill>
                  </a:tcPr>
                </a:tc>
                <a:tc>
                  <a:txBody>
                    <a:bodyPr/>
                    <a:lstStyle/>
                    <a:p>
                      <a:pPr>
                        <a:defRPr sz="1800"/>
                      </a:pPr>
                      <a:r>
                        <a:rPr b="1">
                          <a:solidFill>
                            <a:srgbClr val="FFFFFF"/>
                          </a:solidFill>
                          <a:sym typeface="Verdana"/>
                        </a:rPr>
                        <a:t>Kohl’s</a:t>
                      </a:r>
                    </a:p>
                  </a:txBody>
                  <a:tcPr marL="45720" marR="45720" horzOverflow="overflow">
                    <a:lnB w="38100">
                      <a:solidFill>
                        <a:srgbClr val="FFFFFF"/>
                      </a:solidFill>
                    </a:lnB>
                    <a:solidFill>
                      <a:schemeClr val="accent1"/>
                    </a:solidFill>
                  </a:tcPr>
                </a:tc>
                <a:tc>
                  <a:txBody>
                    <a:bodyPr/>
                    <a:lstStyle/>
                    <a:p>
                      <a:pPr>
                        <a:defRPr sz="1800"/>
                      </a:pPr>
                      <a:r>
                        <a:rPr b="1">
                          <a:solidFill>
                            <a:srgbClr val="FFFFFF"/>
                          </a:solidFill>
                          <a:sym typeface="Verdana"/>
                        </a:rPr>
                        <a:t>Bon-Ton</a:t>
                      </a:r>
                    </a:p>
                  </a:txBody>
                  <a:tcPr marL="45720" marR="45720" horzOverflow="overflow">
                    <a:lnB w="38100">
                      <a:solidFill>
                        <a:srgbClr val="FFFFFF"/>
                      </a:solidFill>
                    </a:lnB>
                    <a:solidFill>
                      <a:schemeClr val="accent1"/>
                    </a:solidFill>
                  </a:tcPr>
                </a:tc>
                <a:extLst>
                  <a:ext uri="{0D108BD9-81ED-4DB2-BD59-A6C34878D82A}">
                    <a16:rowId xmlns:a16="http://schemas.microsoft.com/office/drawing/2014/main" val="10000"/>
                  </a:ext>
                </a:extLst>
              </a:tr>
              <a:tr h="577850">
                <a:tc>
                  <a:txBody>
                    <a:bodyPr/>
                    <a:lstStyle/>
                    <a:p>
                      <a:pPr>
                        <a:defRPr sz="1800"/>
                      </a:pPr>
                      <a:r>
                        <a:rPr sz="1600">
                          <a:sym typeface="Verdana"/>
                        </a:rPr>
                        <a:t>Quality of merchandise</a:t>
                      </a:r>
                    </a:p>
                  </a:txBody>
                  <a:tcPr marL="45720" marR="45720" horzOverflow="overflow">
                    <a:lnT w="38100">
                      <a:solidFill>
                        <a:srgbClr val="FFFFFF"/>
                      </a:solidFill>
                    </a:lnT>
                    <a:solidFill>
                      <a:srgbClr val="FFDECD"/>
                    </a:solidFill>
                  </a:tcPr>
                </a:tc>
                <a:tc>
                  <a:txBody>
                    <a:bodyPr/>
                    <a:lstStyle/>
                    <a:p>
                      <a:pPr>
                        <a:defRPr sz="1800">
                          <a:sym typeface="Verdana"/>
                        </a:defRPr>
                      </a:pPr>
                      <a:endParaRPr/>
                    </a:p>
                  </a:txBody>
                  <a:tcPr marL="45720" marR="45720" horzOverflow="overflow">
                    <a:lnT w="38100">
                      <a:solidFill>
                        <a:srgbClr val="FFFFFF"/>
                      </a:solidFill>
                    </a:lnT>
                    <a:solidFill>
                      <a:srgbClr val="FFDECD"/>
                    </a:solidFill>
                  </a:tcPr>
                </a:tc>
                <a:tc>
                  <a:txBody>
                    <a:bodyPr/>
                    <a:lstStyle/>
                    <a:p>
                      <a:pPr>
                        <a:defRPr sz="1800">
                          <a:sym typeface="Verdana"/>
                        </a:defRPr>
                      </a:pPr>
                      <a:endParaRPr/>
                    </a:p>
                  </a:txBody>
                  <a:tcPr marL="45720" marR="45720" horzOverflow="overflow">
                    <a:lnT w="38100">
                      <a:solidFill>
                        <a:srgbClr val="FFFFFF"/>
                      </a:solidFill>
                    </a:lnT>
                    <a:solidFill>
                      <a:srgbClr val="FFDECD"/>
                    </a:solidFill>
                  </a:tcPr>
                </a:tc>
                <a:tc>
                  <a:txBody>
                    <a:bodyPr/>
                    <a:lstStyle/>
                    <a:p>
                      <a:pPr>
                        <a:defRPr sz="1800">
                          <a:sym typeface="Verdana"/>
                        </a:defRPr>
                      </a:pPr>
                      <a:endParaRPr/>
                    </a:p>
                  </a:txBody>
                  <a:tcPr marL="45720" marR="45720" horzOverflow="overflow">
                    <a:lnT w="38100">
                      <a:solidFill>
                        <a:srgbClr val="FFFFFF"/>
                      </a:solidFill>
                    </a:lnT>
                    <a:solidFill>
                      <a:srgbClr val="FFDECD"/>
                    </a:solidFill>
                  </a:tcPr>
                </a:tc>
                <a:tc>
                  <a:txBody>
                    <a:bodyPr/>
                    <a:lstStyle/>
                    <a:p>
                      <a:pPr>
                        <a:defRPr sz="1800">
                          <a:sym typeface="Verdana"/>
                        </a:defRPr>
                      </a:pPr>
                      <a:endParaRPr/>
                    </a:p>
                  </a:txBody>
                  <a:tcPr marL="45720" marR="45720" horzOverflow="overflow">
                    <a:lnT w="38100">
                      <a:solidFill>
                        <a:srgbClr val="FFFFFF"/>
                      </a:solidFill>
                    </a:lnT>
                    <a:solidFill>
                      <a:srgbClr val="FFDECD"/>
                    </a:solidFill>
                  </a:tcPr>
                </a:tc>
                <a:extLst>
                  <a:ext uri="{0D108BD9-81ED-4DB2-BD59-A6C34878D82A}">
                    <a16:rowId xmlns:a16="http://schemas.microsoft.com/office/drawing/2014/main" val="10001"/>
                  </a:ext>
                </a:extLst>
              </a:tr>
              <a:tr h="823912">
                <a:tc>
                  <a:txBody>
                    <a:bodyPr/>
                    <a:lstStyle/>
                    <a:p>
                      <a:pPr>
                        <a:defRPr sz="1800"/>
                      </a:pPr>
                      <a:r>
                        <a:rPr sz="1600">
                          <a:sym typeface="Verdana"/>
                        </a:rPr>
                        <a:t>Variety and assortment of merchandise</a:t>
                      </a:r>
                    </a:p>
                  </a:txBody>
                  <a:tcPr marL="45720" marR="45720" horzOverflow="overflow">
                    <a:solidFill>
                      <a:srgbClr val="FFEFE8"/>
                    </a:solidFill>
                  </a:tcPr>
                </a:tc>
                <a:tc>
                  <a:txBody>
                    <a:bodyPr/>
                    <a:lstStyle/>
                    <a:p>
                      <a:pPr>
                        <a:defRPr sz="1800">
                          <a:sym typeface="Verdana"/>
                        </a:defRPr>
                      </a:pPr>
                      <a:endParaRPr/>
                    </a:p>
                  </a:txBody>
                  <a:tcPr marL="45720" marR="45720" horzOverflow="overflow">
                    <a:solidFill>
                      <a:srgbClr val="FFEFE8"/>
                    </a:solidFill>
                  </a:tcPr>
                </a:tc>
                <a:tc>
                  <a:txBody>
                    <a:bodyPr/>
                    <a:lstStyle/>
                    <a:p>
                      <a:pPr>
                        <a:defRPr sz="1800">
                          <a:sym typeface="Verdana"/>
                        </a:defRPr>
                      </a:pPr>
                      <a:endParaRPr/>
                    </a:p>
                  </a:txBody>
                  <a:tcPr marL="45720" marR="45720" horzOverflow="overflow">
                    <a:solidFill>
                      <a:srgbClr val="FFEFE8"/>
                    </a:solidFill>
                  </a:tcPr>
                </a:tc>
                <a:tc>
                  <a:txBody>
                    <a:bodyPr/>
                    <a:lstStyle/>
                    <a:p>
                      <a:pPr>
                        <a:defRPr sz="1800">
                          <a:sym typeface="Verdana"/>
                        </a:defRPr>
                      </a:pPr>
                      <a:endParaRPr/>
                    </a:p>
                  </a:txBody>
                  <a:tcPr marL="45720" marR="45720" horzOverflow="overflow">
                    <a:solidFill>
                      <a:srgbClr val="FFEFE8"/>
                    </a:solidFill>
                  </a:tcPr>
                </a:tc>
                <a:tc>
                  <a:txBody>
                    <a:bodyPr/>
                    <a:lstStyle/>
                    <a:p>
                      <a:pPr>
                        <a:defRPr sz="1800">
                          <a:sym typeface="Verdana"/>
                        </a:defRPr>
                      </a:pPr>
                      <a:endParaRPr/>
                    </a:p>
                  </a:txBody>
                  <a:tcPr marL="45720" marR="45720" horzOverflow="overflow">
                    <a:solidFill>
                      <a:srgbClr val="FFEFE8"/>
                    </a:solidFill>
                  </a:tcPr>
                </a:tc>
                <a:extLst>
                  <a:ext uri="{0D108BD9-81ED-4DB2-BD59-A6C34878D82A}">
                    <a16:rowId xmlns:a16="http://schemas.microsoft.com/office/drawing/2014/main" val="10002"/>
                  </a:ext>
                </a:extLst>
              </a:tr>
              <a:tr h="822325">
                <a:tc>
                  <a:txBody>
                    <a:bodyPr/>
                    <a:lstStyle/>
                    <a:p>
                      <a:pPr lvl="1" indent="0">
                        <a:defRPr sz="1600">
                          <a:sym typeface="Verdana"/>
                        </a:defRPr>
                      </a:pPr>
                      <a:r>
                        <a:t>Returns and adjustment policy</a:t>
                      </a:r>
                    </a:p>
                  </a:txBody>
                  <a:tcPr marL="45720" marR="45720" horzOverflow="overflow">
                    <a:solidFill>
                      <a:srgbClr val="FFDECD"/>
                    </a:solidFill>
                  </a:tcPr>
                </a:tc>
                <a:tc>
                  <a:txBody>
                    <a:bodyPr/>
                    <a:lstStyle/>
                    <a:p>
                      <a:pPr>
                        <a:defRPr sz="1800">
                          <a:sym typeface="Verdana"/>
                        </a:defRPr>
                      </a:pPr>
                      <a:endParaRPr/>
                    </a:p>
                  </a:txBody>
                  <a:tcPr marL="45720" marR="45720" horzOverflow="overflow">
                    <a:solidFill>
                      <a:srgbClr val="FFDECD"/>
                    </a:solidFill>
                  </a:tcPr>
                </a:tc>
                <a:tc>
                  <a:txBody>
                    <a:bodyPr/>
                    <a:lstStyle/>
                    <a:p>
                      <a:pPr>
                        <a:defRPr sz="1800">
                          <a:sym typeface="Verdana"/>
                        </a:defRPr>
                      </a:pPr>
                      <a:endParaRPr/>
                    </a:p>
                  </a:txBody>
                  <a:tcPr marL="45720" marR="45720" horzOverflow="overflow">
                    <a:solidFill>
                      <a:srgbClr val="FFDECD"/>
                    </a:solidFill>
                  </a:tcPr>
                </a:tc>
                <a:tc>
                  <a:txBody>
                    <a:bodyPr/>
                    <a:lstStyle/>
                    <a:p>
                      <a:pPr>
                        <a:defRPr sz="1800">
                          <a:sym typeface="Verdana"/>
                        </a:defRPr>
                      </a:pPr>
                      <a:endParaRPr/>
                    </a:p>
                  </a:txBody>
                  <a:tcPr marL="45720" marR="45720" horzOverflow="overflow">
                    <a:solidFill>
                      <a:srgbClr val="FFDECD"/>
                    </a:solidFill>
                  </a:tcPr>
                </a:tc>
                <a:tc>
                  <a:txBody>
                    <a:bodyPr/>
                    <a:lstStyle/>
                    <a:p>
                      <a:pPr>
                        <a:defRPr sz="1800">
                          <a:sym typeface="Verdana"/>
                        </a:defRPr>
                      </a:pPr>
                      <a:endParaRPr/>
                    </a:p>
                  </a:txBody>
                  <a:tcPr marL="45720" marR="45720" horzOverflow="overflow">
                    <a:solidFill>
                      <a:srgbClr val="FFDECD"/>
                    </a:solidFill>
                  </a:tcPr>
                </a:tc>
                <a:extLst>
                  <a:ext uri="{0D108BD9-81ED-4DB2-BD59-A6C34878D82A}">
                    <a16:rowId xmlns:a16="http://schemas.microsoft.com/office/drawing/2014/main" val="10003"/>
                  </a:ext>
                </a:extLst>
              </a:tr>
              <a:tr h="849312">
                <a:tc>
                  <a:txBody>
                    <a:bodyPr/>
                    <a:lstStyle/>
                    <a:p>
                      <a:pPr lvl="1" indent="0">
                        <a:defRPr sz="1600">
                          <a:sym typeface="Verdana"/>
                        </a:defRPr>
                      </a:pPr>
                      <a:r>
                        <a:t>Service of store personnel </a:t>
                      </a:r>
                    </a:p>
                  </a:txBody>
                  <a:tcPr marL="45720" marR="45720" horzOverflow="overflow">
                    <a:solidFill>
                      <a:srgbClr val="FFEFE8"/>
                    </a:solidFill>
                  </a:tcPr>
                </a:tc>
                <a:tc>
                  <a:txBody>
                    <a:bodyPr/>
                    <a:lstStyle/>
                    <a:p>
                      <a:pPr>
                        <a:defRPr sz="1800">
                          <a:sym typeface="Verdana"/>
                        </a:defRPr>
                      </a:pPr>
                      <a:endParaRPr/>
                    </a:p>
                  </a:txBody>
                  <a:tcPr marL="45720" marR="45720" horzOverflow="overflow">
                    <a:solidFill>
                      <a:srgbClr val="FFEFE8"/>
                    </a:solidFill>
                  </a:tcPr>
                </a:tc>
                <a:tc>
                  <a:txBody>
                    <a:bodyPr/>
                    <a:lstStyle/>
                    <a:p>
                      <a:pPr>
                        <a:defRPr sz="1800">
                          <a:sym typeface="Verdana"/>
                        </a:defRPr>
                      </a:pPr>
                      <a:endParaRPr/>
                    </a:p>
                  </a:txBody>
                  <a:tcPr marL="45720" marR="45720" horzOverflow="overflow">
                    <a:solidFill>
                      <a:srgbClr val="FFEFE8"/>
                    </a:solidFill>
                  </a:tcPr>
                </a:tc>
                <a:tc>
                  <a:txBody>
                    <a:bodyPr/>
                    <a:lstStyle/>
                    <a:p>
                      <a:pPr>
                        <a:defRPr sz="1800">
                          <a:sym typeface="Verdana"/>
                        </a:defRPr>
                      </a:pPr>
                      <a:endParaRPr/>
                    </a:p>
                  </a:txBody>
                  <a:tcPr marL="45720" marR="45720" horzOverflow="overflow">
                    <a:solidFill>
                      <a:srgbClr val="FFEFE8"/>
                    </a:solidFill>
                  </a:tcPr>
                </a:tc>
                <a:tc>
                  <a:txBody>
                    <a:bodyPr/>
                    <a:lstStyle/>
                    <a:p>
                      <a:pPr>
                        <a:defRPr sz="1800">
                          <a:sym typeface="Verdana"/>
                        </a:defRPr>
                      </a:pPr>
                      <a:endParaRPr/>
                    </a:p>
                  </a:txBody>
                  <a:tcPr marL="45720" marR="45720" horzOverflow="overflow">
                    <a:solidFill>
                      <a:srgbClr val="FFEFE8"/>
                    </a:solidFill>
                  </a:tcPr>
                </a:tc>
                <a:extLst>
                  <a:ext uri="{0D108BD9-81ED-4DB2-BD59-A6C34878D82A}">
                    <a16:rowId xmlns:a16="http://schemas.microsoft.com/office/drawing/2014/main" val="10004"/>
                  </a:ext>
                </a:extLst>
              </a:tr>
              <a:tr h="369887">
                <a:tc>
                  <a:txBody>
                    <a:bodyPr/>
                    <a:lstStyle/>
                    <a:p>
                      <a:pPr lvl="1" indent="0">
                        <a:defRPr sz="1600">
                          <a:sym typeface="Verdana"/>
                        </a:defRPr>
                      </a:pPr>
                      <a:r>
                        <a:t>Prices </a:t>
                      </a:r>
                    </a:p>
                  </a:txBody>
                  <a:tcPr marL="45720" marR="45720" horzOverflow="overflow">
                    <a:solidFill>
                      <a:srgbClr val="FFDECD"/>
                    </a:solidFill>
                  </a:tcPr>
                </a:tc>
                <a:tc>
                  <a:txBody>
                    <a:bodyPr/>
                    <a:lstStyle/>
                    <a:p>
                      <a:pPr>
                        <a:defRPr sz="1800">
                          <a:sym typeface="Verdana"/>
                        </a:defRPr>
                      </a:pPr>
                      <a:endParaRPr/>
                    </a:p>
                  </a:txBody>
                  <a:tcPr marL="45720" marR="45720" horzOverflow="overflow">
                    <a:solidFill>
                      <a:srgbClr val="FFDECD"/>
                    </a:solidFill>
                  </a:tcPr>
                </a:tc>
                <a:tc>
                  <a:txBody>
                    <a:bodyPr/>
                    <a:lstStyle/>
                    <a:p>
                      <a:pPr>
                        <a:defRPr sz="1800">
                          <a:sym typeface="Verdana"/>
                        </a:defRPr>
                      </a:pPr>
                      <a:endParaRPr/>
                    </a:p>
                  </a:txBody>
                  <a:tcPr marL="45720" marR="45720" horzOverflow="overflow">
                    <a:solidFill>
                      <a:srgbClr val="FFDECD"/>
                    </a:solidFill>
                  </a:tcPr>
                </a:tc>
                <a:tc>
                  <a:txBody>
                    <a:bodyPr/>
                    <a:lstStyle/>
                    <a:p>
                      <a:pPr>
                        <a:defRPr sz="1800">
                          <a:sym typeface="Verdana"/>
                        </a:defRPr>
                      </a:pPr>
                      <a:endParaRPr/>
                    </a:p>
                  </a:txBody>
                  <a:tcPr marL="45720" marR="45720" horzOverflow="overflow">
                    <a:solidFill>
                      <a:srgbClr val="FFDECD"/>
                    </a:solidFill>
                  </a:tcPr>
                </a:tc>
                <a:tc>
                  <a:txBody>
                    <a:bodyPr/>
                    <a:lstStyle/>
                    <a:p>
                      <a:pPr>
                        <a:defRPr sz="1800">
                          <a:sym typeface="Verdana"/>
                        </a:defRPr>
                      </a:pPr>
                      <a:endParaRPr/>
                    </a:p>
                  </a:txBody>
                  <a:tcPr marL="45720" marR="45720" horzOverflow="overflow">
                    <a:solidFill>
                      <a:srgbClr val="FFDECD"/>
                    </a:solidFill>
                  </a:tcPr>
                </a:tc>
                <a:extLst>
                  <a:ext uri="{0D108BD9-81ED-4DB2-BD59-A6C34878D82A}">
                    <a16:rowId xmlns:a16="http://schemas.microsoft.com/office/drawing/2014/main" val="10005"/>
                  </a:ext>
                </a:extLst>
              </a:tr>
              <a:tr h="579437">
                <a:tc>
                  <a:txBody>
                    <a:bodyPr/>
                    <a:lstStyle/>
                    <a:p>
                      <a:pPr>
                        <a:defRPr sz="1800"/>
                      </a:pPr>
                      <a:r>
                        <a:rPr sz="1600">
                          <a:sym typeface="Verdana"/>
                        </a:rPr>
                        <a:t>Convenience of location</a:t>
                      </a:r>
                    </a:p>
                  </a:txBody>
                  <a:tcPr marL="45720" marR="45720" horzOverflow="overflow">
                    <a:solidFill>
                      <a:srgbClr val="FFEFE8"/>
                    </a:solidFill>
                  </a:tcPr>
                </a:tc>
                <a:tc>
                  <a:txBody>
                    <a:bodyPr/>
                    <a:lstStyle/>
                    <a:p>
                      <a:pPr>
                        <a:defRPr sz="1800">
                          <a:sym typeface="Verdana"/>
                        </a:defRPr>
                      </a:pPr>
                      <a:endParaRPr/>
                    </a:p>
                  </a:txBody>
                  <a:tcPr marL="45720" marR="45720" horzOverflow="overflow">
                    <a:solidFill>
                      <a:srgbClr val="FFEFE8"/>
                    </a:solidFill>
                  </a:tcPr>
                </a:tc>
                <a:tc>
                  <a:txBody>
                    <a:bodyPr/>
                    <a:lstStyle/>
                    <a:p>
                      <a:pPr>
                        <a:defRPr sz="1800">
                          <a:sym typeface="Verdana"/>
                        </a:defRPr>
                      </a:pPr>
                      <a:endParaRPr/>
                    </a:p>
                  </a:txBody>
                  <a:tcPr marL="45720" marR="45720" horzOverflow="overflow">
                    <a:solidFill>
                      <a:srgbClr val="FFEFE8"/>
                    </a:solidFill>
                  </a:tcPr>
                </a:tc>
                <a:tc>
                  <a:txBody>
                    <a:bodyPr/>
                    <a:lstStyle/>
                    <a:p>
                      <a:pPr>
                        <a:defRPr sz="1800">
                          <a:sym typeface="Verdana"/>
                        </a:defRPr>
                      </a:pPr>
                      <a:endParaRPr/>
                    </a:p>
                  </a:txBody>
                  <a:tcPr marL="45720" marR="45720" horzOverflow="overflow">
                    <a:solidFill>
                      <a:srgbClr val="FFEFE8"/>
                    </a:solidFill>
                  </a:tcPr>
                </a:tc>
                <a:tc>
                  <a:txBody>
                    <a:bodyPr/>
                    <a:lstStyle/>
                    <a:p>
                      <a:pPr>
                        <a:defRPr sz="1800">
                          <a:sym typeface="Verdana"/>
                        </a:defRPr>
                      </a:pPr>
                      <a:endParaRPr/>
                    </a:p>
                  </a:txBody>
                  <a:tcPr marL="45720" marR="45720" horzOverflow="overflow">
                    <a:solidFill>
                      <a:srgbClr val="FFEFE8"/>
                    </a:solidFill>
                  </a:tcPr>
                </a:tc>
                <a:extLst>
                  <a:ext uri="{0D108BD9-81ED-4DB2-BD59-A6C34878D82A}">
                    <a16:rowId xmlns:a16="http://schemas.microsoft.com/office/drawing/2014/main" val="10006"/>
                  </a:ext>
                </a:extLst>
              </a:tr>
            </a:tbl>
          </a:graphicData>
        </a:graphic>
      </p:graphicFrame>
      <p:sp>
        <p:nvSpPr>
          <p:cNvPr id="542" name="Please rate the following stores on the below criteria (1 = worst, 10 =best)."/>
          <p:cNvSpPr txBox="1"/>
          <p:nvPr/>
        </p:nvSpPr>
        <p:spPr>
          <a:xfrm>
            <a:off x="533400" y="914400"/>
            <a:ext cx="8153400" cy="6502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800" b="1"/>
            </a:lvl1pPr>
          </a:lstStyle>
          <a:p>
            <a:r>
              <a:t>Please rate the following stores on the below criteria (1 = worst, 10 =best).</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29</a:t>
            </a:fld>
            <a:endParaRPr/>
          </a:p>
        </p:txBody>
      </p:sp>
      <p:sp>
        <p:nvSpPr>
          <p:cNvPr id="545" name="Questions??"/>
          <p:cNvSpPr txBox="1">
            <a:spLocks noGrp="1"/>
          </p:cNvSpPr>
          <p:nvPr>
            <p:ph type="title" idx="4294967295"/>
          </p:nvPr>
        </p:nvSpPr>
        <p:spPr>
          <a:xfrm>
            <a:off x="685800" y="2130425"/>
            <a:ext cx="7772400" cy="1470025"/>
          </a:xfrm>
          <a:prstGeom prst="rect">
            <a:avLst/>
          </a:prstGeom>
        </p:spPr>
        <p:txBody>
          <a:bodyPr anchor="t">
            <a:normAutofit/>
          </a:bodyPr>
          <a:lstStyle>
            <a:lvl1pPr algn="ctr">
              <a:defRPr>
                <a:solidFill>
                  <a:srgbClr val="994D00"/>
                </a:solidFill>
              </a:defRPr>
            </a:lvl1pPr>
          </a:lstStyle>
          <a:p>
            <a:r>
              <a:t>Questions??</a:t>
            </a:r>
          </a:p>
        </p:txBody>
      </p:sp>
      <p:sp>
        <p:nvSpPr>
          <p:cNvPr id="546" name="Thank You!"/>
          <p:cNvSpPr txBox="1">
            <a:spLocks noGrp="1"/>
          </p:cNvSpPr>
          <p:nvPr>
            <p:ph type="body" sz="quarter" idx="4294967295"/>
          </p:nvPr>
        </p:nvSpPr>
        <p:spPr>
          <a:xfrm>
            <a:off x="1371600" y="3886200"/>
            <a:ext cx="6400800" cy="1752600"/>
          </a:xfrm>
          <a:prstGeom prst="rect">
            <a:avLst/>
          </a:prstGeom>
        </p:spPr>
        <p:txBody>
          <a:bodyPr>
            <a:normAutofit/>
          </a:bodyPr>
          <a:lstStyle>
            <a:lvl1pPr marL="0" indent="0" algn="ctr">
              <a:buSzTx/>
              <a:buNone/>
              <a:defRPr>
                <a:solidFill>
                  <a:srgbClr val="994D00"/>
                </a:solidFill>
              </a:defRPr>
            </a:lvl1pPr>
          </a:lstStyle>
          <a:p>
            <a:r>
              <a:t>Thank You!</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3</a:t>
            </a:fld>
            <a:endParaRPr/>
          </a:p>
        </p:txBody>
      </p:sp>
      <p:sp>
        <p:nvSpPr>
          <p:cNvPr id="118" name="Chapter Outline"/>
          <p:cNvSpPr txBox="1">
            <a:spLocks noGrp="1"/>
          </p:cNvSpPr>
          <p:nvPr>
            <p:ph type="title" idx="4294967295"/>
          </p:nvPr>
        </p:nvSpPr>
        <p:spPr>
          <a:xfrm>
            <a:off x="838200" y="206374"/>
            <a:ext cx="7793038" cy="784227"/>
          </a:xfrm>
          <a:prstGeom prst="rect">
            <a:avLst/>
          </a:prstGeom>
        </p:spPr>
        <p:txBody>
          <a:bodyPr anchor="t">
            <a:normAutofit/>
          </a:bodyPr>
          <a:lstStyle>
            <a:lvl1pPr>
              <a:defRPr b="1">
                <a:solidFill>
                  <a:srgbClr val="E57300"/>
                </a:solidFill>
              </a:defRPr>
            </a:lvl1pPr>
          </a:lstStyle>
          <a:p>
            <a:r>
              <a:t>Chapter Outline</a:t>
            </a:r>
          </a:p>
        </p:txBody>
      </p:sp>
      <p:sp>
        <p:nvSpPr>
          <p:cNvPr id="119" name="3) Environmental Context of the Problem…"/>
          <p:cNvSpPr txBox="1">
            <a:spLocks noGrp="1"/>
          </p:cNvSpPr>
          <p:nvPr>
            <p:ph type="body" idx="4294967295"/>
          </p:nvPr>
        </p:nvSpPr>
        <p:spPr>
          <a:xfrm>
            <a:off x="838200" y="990600"/>
            <a:ext cx="7848600" cy="5486400"/>
          </a:xfrm>
          <a:prstGeom prst="rect">
            <a:avLst/>
          </a:prstGeom>
        </p:spPr>
        <p:txBody>
          <a:bodyPr>
            <a:normAutofit/>
          </a:bodyPr>
          <a:lstStyle/>
          <a:p>
            <a:pPr>
              <a:spcBef>
                <a:spcPts val="600"/>
              </a:spcBef>
              <a:buSzTx/>
              <a:buNone/>
              <a:defRPr>
                <a:solidFill>
                  <a:srgbClr val="994D00"/>
                </a:solidFill>
              </a:defRPr>
            </a:pPr>
            <a:r>
              <a:t>3) Environmental Context of the Problem</a:t>
            </a:r>
          </a:p>
          <a:p>
            <a:pPr>
              <a:spcBef>
                <a:spcPts val="600"/>
              </a:spcBef>
              <a:buSzTx/>
              <a:buNone/>
              <a:defRPr>
                <a:solidFill>
                  <a:srgbClr val="994D00"/>
                </a:solidFill>
              </a:defRPr>
            </a:pPr>
            <a:endParaRPr/>
          </a:p>
          <a:p>
            <a:pPr>
              <a:spcBef>
                <a:spcPts val="600"/>
              </a:spcBef>
              <a:buSzTx/>
              <a:buNone/>
              <a:defRPr>
                <a:solidFill>
                  <a:srgbClr val="994D00"/>
                </a:solidFill>
              </a:defRPr>
            </a:pPr>
            <a:r>
              <a:t>4) Problem Definition</a:t>
            </a:r>
          </a:p>
          <a:p>
            <a:pPr>
              <a:spcBef>
                <a:spcPts val="600"/>
              </a:spcBef>
              <a:buSzTx/>
              <a:buNone/>
              <a:defRPr>
                <a:solidFill>
                  <a:srgbClr val="994D00"/>
                </a:solidFill>
              </a:defRPr>
            </a:pPr>
            <a:endParaRPr/>
          </a:p>
          <a:p>
            <a:pPr>
              <a:spcBef>
                <a:spcPts val="600"/>
              </a:spcBef>
              <a:buSzTx/>
              <a:buNone/>
              <a:defRPr>
                <a:solidFill>
                  <a:srgbClr val="994D00"/>
                </a:solidFill>
              </a:defRPr>
            </a:pPr>
            <a:r>
              <a:t>5) Components of an Approach</a:t>
            </a:r>
          </a:p>
          <a:p>
            <a:pPr>
              <a:spcBef>
                <a:spcPts val="600"/>
              </a:spcBef>
              <a:buSzTx/>
              <a:buNone/>
              <a:defRPr>
                <a:solidFill>
                  <a:srgbClr val="994D00"/>
                </a:solidFill>
              </a:defRPr>
            </a:pPr>
            <a:r>
              <a:t>     </a:t>
            </a:r>
            <a:r>
              <a:rPr sz="2000"/>
              <a:t>i.    Objective / Theoretical Foundations</a:t>
            </a:r>
          </a:p>
          <a:p>
            <a:pPr>
              <a:spcBef>
                <a:spcPts val="600"/>
              </a:spcBef>
              <a:buSzTx/>
              <a:buNone/>
              <a:defRPr sz="2000">
                <a:solidFill>
                  <a:srgbClr val="994D00"/>
                </a:solidFill>
              </a:defRPr>
            </a:pPr>
            <a:r>
              <a:t>      ii.   Analytical Model</a:t>
            </a:r>
          </a:p>
          <a:p>
            <a:pPr>
              <a:spcBef>
                <a:spcPts val="600"/>
              </a:spcBef>
              <a:buSzTx/>
              <a:buNone/>
              <a:defRPr sz="2000">
                <a:solidFill>
                  <a:srgbClr val="994D00"/>
                </a:solidFill>
              </a:defRPr>
            </a:pPr>
            <a:r>
              <a:t>      iii.  Research Questions</a:t>
            </a:r>
          </a:p>
          <a:p>
            <a:pPr>
              <a:spcBef>
                <a:spcPts val="600"/>
              </a:spcBef>
              <a:buSzTx/>
              <a:buNone/>
              <a:defRPr sz="2000">
                <a:solidFill>
                  <a:srgbClr val="994D00"/>
                </a:solidFill>
              </a:defRPr>
            </a:pPr>
            <a:r>
              <a:t>      iv.  Hypothesis</a:t>
            </a:r>
          </a:p>
          <a:p>
            <a:pPr>
              <a:spcBef>
                <a:spcPts val="600"/>
              </a:spcBef>
              <a:buSzTx/>
              <a:buNone/>
              <a:defRPr sz="2000">
                <a:solidFill>
                  <a:srgbClr val="994D00"/>
                </a:solidFill>
              </a:defRPr>
            </a:pPr>
            <a:r>
              <a:t>      v.  Specification of Information Needed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18"/>
                                        </p:tgtEl>
                                        <p:attrNameLst>
                                          <p:attrName>style.visibility</p:attrName>
                                        </p:attrNameLst>
                                      </p:cBhvr>
                                      <p:to>
                                        <p:strVal val="visible"/>
                                      </p:to>
                                    </p:set>
                                    <p:anim calcmode="lin" valueType="num">
                                      <p:cBhvr>
                                        <p:cTn id="7" dur="500" fill="hold"/>
                                        <p:tgtEl>
                                          <p:spTgt spid="118"/>
                                        </p:tgtEl>
                                        <p:attrNameLst>
                                          <p:attrName>ppt_x</p:attrName>
                                        </p:attrNameLst>
                                      </p:cBhvr>
                                      <p:tavLst>
                                        <p:tav tm="0">
                                          <p:val>
                                            <p:strVal val="0-#ppt_w/2"/>
                                          </p:val>
                                        </p:tav>
                                        <p:tav tm="100000">
                                          <p:val>
                                            <p:strVal val="#ppt_x"/>
                                          </p:val>
                                        </p:tav>
                                      </p:tavLst>
                                    </p:anim>
                                    <p:anim calcmode="lin" valueType="num">
                                      <p:cBhvr>
                                        <p:cTn id="8" dur="500" fill="hold"/>
                                        <p:tgtEl>
                                          <p:spTgt spid="11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19"/>
                                        </p:tgtEl>
                                        <p:attrNameLst>
                                          <p:attrName>style.visibility</p:attrName>
                                        </p:attrNameLst>
                                      </p:cBhvr>
                                      <p:to>
                                        <p:strVal val="visible"/>
                                      </p:to>
                                    </p:set>
                                    <p:anim calcmode="lin" valueType="num">
                                      <p:cBhvr>
                                        <p:cTn id="12" dur="500" fill="hold"/>
                                        <p:tgtEl>
                                          <p:spTgt spid="119"/>
                                        </p:tgtEl>
                                        <p:attrNameLst>
                                          <p:attrName>ppt_x</p:attrName>
                                        </p:attrNameLst>
                                      </p:cBhvr>
                                      <p:tavLst>
                                        <p:tav tm="0">
                                          <p:val>
                                            <p:strVal val="0-#ppt_w/2"/>
                                          </p:val>
                                        </p:tav>
                                        <p:tav tm="100000">
                                          <p:val>
                                            <p:strVal val="#ppt_x"/>
                                          </p:val>
                                        </p:tav>
                                      </p:tavLst>
                                    </p:anim>
                                    <p:anim calcmode="lin" valueType="num">
                                      <p:cBhvr>
                                        <p:cTn id="13" dur="5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advAuto="0"/>
      <p:bldP spid="119"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4</a:t>
            </a:fld>
            <a:endParaRPr/>
          </a:p>
        </p:txBody>
      </p:sp>
      <p:sp>
        <p:nvSpPr>
          <p:cNvPr id="122" name="1) Dr. Malhotra’s Case"/>
          <p:cNvSpPr txBox="1">
            <a:spLocks noGrp="1"/>
          </p:cNvSpPr>
          <p:nvPr>
            <p:ph type="title" idx="4294967295"/>
          </p:nvPr>
        </p:nvSpPr>
        <p:spPr>
          <a:xfrm>
            <a:off x="381000" y="152399"/>
            <a:ext cx="8478838" cy="784227"/>
          </a:xfrm>
          <a:prstGeom prst="rect">
            <a:avLst/>
          </a:prstGeom>
        </p:spPr>
        <p:txBody>
          <a:bodyPr anchor="t">
            <a:normAutofit/>
          </a:bodyPr>
          <a:lstStyle>
            <a:lvl1pPr>
              <a:defRPr b="1">
                <a:solidFill>
                  <a:srgbClr val="E57300"/>
                </a:solidFill>
              </a:defRPr>
            </a:lvl1pPr>
          </a:lstStyle>
          <a:p>
            <a:r>
              <a:t>1) Dr. Malhotra’s Case</a:t>
            </a:r>
          </a:p>
        </p:txBody>
      </p:sp>
      <p:grpSp>
        <p:nvGrpSpPr>
          <p:cNvPr id="125" name="Group"/>
          <p:cNvGrpSpPr/>
          <p:nvPr/>
        </p:nvGrpSpPr>
        <p:grpSpPr>
          <a:xfrm>
            <a:off x="685800" y="1142999"/>
            <a:ext cx="7785100" cy="5610861"/>
            <a:chOff x="0" y="0"/>
            <a:chExt cx="7785100" cy="5610859"/>
          </a:xfrm>
        </p:grpSpPr>
        <p:pic>
          <p:nvPicPr>
            <p:cNvPr id="123" name="image.pdf" descr="image.pdf"/>
            <p:cNvPicPr>
              <a:picLocks noChangeAspect="1"/>
            </p:cNvPicPr>
            <p:nvPr/>
          </p:nvPicPr>
          <p:blipFill>
            <a:blip r:embed="rId2">
              <a:extLst/>
            </a:blip>
            <a:stretch>
              <a:fillRect/>
            </a:stretch>
          </p:blipFill>
          <p:spPr>
            <a:xfrm>
              <a:off x="0" y="101600"/>
              <a:ext cx="3873500" cy="5156201"/>
            </a:xfrm>
            <a:prstGeom prst="rect">
              <a:avLst/>
            </a:prstGeom>
            <a:ln w="12700" cap="flat">
              <a:noFill/>
              <a:miter lim="400000"/>
            </a:ln>
            <a:effectLst/>
          </p:spPr>
        </p:pic>
        <p:sp>
          <p:nvSpPr>
            <p:cNvPr id="124" name="Dr. Malhotra:…"/>
            <p:cNvSpPr txBox="1"/>
            <p:nvPr/>
          </p:nvSpPr>
          <p:spPr>
            <a:xfrm>
              <a:off x="4191000" y="0"/>
              <a:ext cx="3594100" cy="561086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spcBef>
                  <a:spcPts val="1400"/>
                </a:spcBef>
                <a:defRPr sz="2400">
                  <a:solidFill>
                    <a:srgbClr val="994D00"/>
                  </a:solidFill>
                </a:defRPr>
              </a:pPr>
              <a:r>
                <a:t>Dr. Malhotra:</a:t>
              </a:r>
            </a:p>
            <a:p>
              <a:pPr>
                <a:spcBef>
                  <a:spcPts val="1400"/>
                </a:spcBef>
                <a:defRPr sz="2400">
                  <a:solidFill>
                    <a:srgbClr val="994D00"/>
                  </a:solidFill>
                </a:defRPr>
              </a:pPr>
              <a:r>
                <a:t>“One day I received a phone call from a research analyst who introduced himself as one of our alumni. </a:t>
              </a:r>
            </a:p>
            <a:p>
              <a:pPr>
                <a:spcBef>
                  <a:spcPts val="1400"/>
                </a:spcBef>
                <a:defRPr sz="2400">
                  <a:solidFill>
                    <a:srgbClr val="994D00"/>
                  </a:solidFill>
                </a:defRPr>
              </a:pPr>
              <a:r>
                <a:t>He was working for a restaurant chain in town and wanted help </a:t>
              </a:r>
              <a:r>
                <a:rPr b="1"/>
                <a:t>analyzing the data he had collected </a:t>
              </a:r>
              <a:r>
                <a:t>while conducting a marketing research study.”</a:t>
              </a: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22"/>
                                        </p:tgtEl>
                                        <p:attrNameLst>
                                          <p:attrName>style.visibility</p:attrName>
                                        </p:attrNameLst>
                                      </p:cBhvr>
                                      <p:to>
                                        <p:strVal val="visible"/>
                                      </p:to>
                                    </p:set>
                                    <p:anim calcmode="lin" valueType="num">
                                      <p:cBhvr>
                                        <p:cTn id="7" dur="500" fill="hold"/>
                                        <p:tgtEl>
                                          <p:spTgt spid="122"/>
                                        </p:tgtEl>
                                        <p:attrNameLst>
                                          <p:attrName>ppt_x</p:attrName>
                                        </p:attrNameLst>
                                      </p:cBhvr>
                                      <p:tavLst>
                                        <p:tav tm="0">
                                          <p:val>
                                            <p:strVal val="0-#ppt_w/2"/>
                                          </p:val>
                                        </p:tav>
                                        <p:tav tm="100000">
                                          <p:val>
                                            <p:strVal val="#ppt_x"/>
                                          </p:val>
                                        </p:tav>
                                      </p:tavLst>
                                    </p:anim>
                                    <p:anim calcmode="lin" valueType="num">
                                      <p:cBhvr>
                                        <p:cTn id="8" dur="500" fill="hold"/>
                                        <p:tgtEl>
                                          <p:spTgt spid="12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25"/>
                                        </p:tgtEl>
                                        <p:attrNameLst>
                                          <p:attrName>style.visibility</p:attrName>
                                        </p:attrNameLst>
                                      </p:cBhvr>
                                      <p:to>
                                        <p:strVal val="visible"/>
                                      </p:to>
                                    </p:set>
                                    <p:anim calcmode="lin" valueType="num">
                                      <p:cBhvr>
                                        <p:cTn id="12" dur="500" fill="hold"/>
                                        <p:tgtEl>
                                          <p:spTgt spid="125"/>
                                        </p:tgtEl>
                                        <p:attrNameLst>
                                          <p:attrName>ppt_x</p:attrName>
                                        </p:attrNameLst>
                                      </p:cBhvr>
                                      <p:tavLst>
                                        <p:tav tm="0">
                                          <p:val>
                                            <p:strVal val="0-#ppt_w/2"/>
                                          </p:val>
                                        </p:tav>
                                        <p:tav tm="100000">
                                          <p:val>
                                            <p:strVal val="#ppt_x"/>
                                          </p:val>
                                        </p:tav>
                                      </p:tavLst>
                                    </p:anim>
                                    <p:anim calcmode="lin" valueType="num">
                                      <p:cBhvr>
                                        <p:cTn id="13" dur="500" fill="hold"/>
                                        <p:tgtEl>
                                          <p:spTgt spid="1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advAuto="0"/>
      <p:bldP spid="125"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5</a:t>
            </a:fld>
            <a:endParaRPr/>
          </a:p>
        </p:txBody>
      </p:sp>
      <p:sp>
        <p:nvSpPr>
          <p:cNvPr id="128" name="1) Dr. Malhotra’s Case"/>
          <p:cNvSpPr txBox="1">
            <a:spLocks noGrp="1"/>
          </p:cNvSpPr>
          <p:nvPr>
            <p:ph type="title" idx="4294967295"/>
          </p:nvPr>
        </p:nvSpPr>
        <p:spPr>
          <a:xfrm>
            <a:off x="381000" y="152400"/>
            <a:ext cx="8153400" cy="563563"/>
          </a:xfrm>
          <a:prstGeom prst="rect">
            <a:avLst/>
          </a:prstGeom>
        </p:spPr>
        <p:txBody>
          <a:bodyPr anchor="t">
            <a:normAutofit/>
          </a:bodyPr>
          <a:lstStyle>
            <a:lvl1pPr>
              <a:defRPr b="1">
                <a:solidFill>
                  <a:srgbClr val="E57300"/>
                </a:solidFill>
              </a:defRPr>
            </a:lvl1pPr>
          </a:lstStyle>
          <a:p>
            <a:r>
              <a:t>1) Dr. Malhotra’s Case</a:t>
            </a:r>
          </a:p>
        </p:txBody>
      </p:sp>
      <p:grpSp>
        <p:nvGrpSpPr>
          <p:cNvPr id="131" name="Group"/>
          <p:cNvGrpSpPr/>
          <p:nvPr/>
        </p:nvGrpSpPr>
        <p:grpSpPr>
          <a:xfrm>
            <a:off x="1143000" y="1295400"/>
            <a:ext cx="7315200" cy="5752148"/>
            <a:chOff x="0" y="0"/>
            <a:chExt cx="7315200" cy="5752147"/>
          </a:xfrm>
        </p:grpSpPr>
        <p:pic>
          <p:nvPicPr>
            <p:cNvPr id="129" name="image.pdf" descr="image.pdf"/>
            <p:cNvPicPr>
              <a:picLocks noChangeAspect="1"/>
            </p:cNvPicPr>
            <p:nvPr/>
          </p:nvPicPr>
          <p:blipFill>
            <a:blip r:embed="rId2">
              <a:extLst/>
            </a:blip>
            <a:stretch>
              <a:fillRect/>
            </a:stretch>
          </p:blipFill>
          <p:spPr>
            <a:xfrm>
              <a:off x="457200" y="0"/>
              <a:ext cx="6426200" cy="3035300"/>
            </a:xfrm>
            <a:prstGeom prst="rect">
              <a:avLst/>
            </a:prstGeom>
            <a:ln w="12700" cap="flat">
              <a:noFill/>
              <a:miter lim="400000"/>
            </a:ln>
            <a:effectLst/>
          </p:spPr>
        </p:pic>
        <p:sp>
          <p:nvSpPr>
            <p:cNvPr id="130" name="“When we met, he presented me with a copy of the questionnaire and asked how he should analyze the data.  My first question to him was:…"/>
            <p:cNvSpPr txBox="1"/>
            <p:nvPr/>
          </p:nvSpPr>
          <p:spPr>
            <a:xfrm>
              <a:off x="0" y="3113087"/>
              <a:ext cx="7315200" cy="26390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spcBef>
                  <a:spcPts val="1400"/>
                </a:spcBef>
                <a:defRPr sz="2400">
                  <a:solidFill>
                    <a:srgbClr val="994D00"/>
                  </a:solidFill>
                </a:defRPr>
              </a:pPr>
              <a:r>
                <a:t>“When we met, he presented me with a copy of the questionnaire and asked how he should analyze the data.  My first question to him was:</a:t>
              </a:r>
            </a:p>
            <a:p>
              <a:pPr>
                <a:spcBef>
                  <a:spcPts val="1600"/>
                </a:spcBef>
                <a:defRPr sz="2800" b="1" i="1">
                  <a:solidFill>
                    <a:srgbClr val="C00000"/>
                  </a:solidFill>
                </a:defRPr>
              </a:pPr>
              <a:r>
                <a:t>What is the problem being addressed?”</a:t>
              </a: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28"/>
                                        </p:tgtEl>
                                        <p:attrNameLst>
                                          <p:attrName>style.visibility</p:attrName>
                                        </p:attrNameLst>
                                      </p:cBhvr>
                                      <p:to>
                                        <p:strVal val="visible"/>
                                      </p:to>
                                    </p:set>
                                    <p:anim calcmode="lin" valueType="num">
                                      <p:cBhvr>
                                        <p:cTn id="7" dur="500" fill="hold"/>
                                        <p:tgtEl>
                                          <p:spTgt spid="128"/>
                                        </p:tgtEl>
                                        <p:attrNameLst>
                                          <p:attrName>ppt_x</p:attrName>
                                        </p:attrNameLst>
                                      </p:cBhvr>
                                      <p:tavLst>
                                        <p:tav tm="0">
                                          <p:val>
                                            <p:strVal val="0-#ppt_w/2"/>
                                          </p:val>
                                        </p:tav>
                                        <p:tav tm="100000">
                                          <p:val>
                                            <p:strVal val="#ppt_x"/>
                                          </p:val>
                                        </p:tav>
                                      </p:tavLst>
                                    </p:anim>
                                    <p:anim calcmode="lin" valueType="num">
                                      <p:cBhvr>
                                        <p:cTn id="8" dur="500" fill="hold"/>
                                        <p:tgtEl>
                                          <p:spTgt spid="12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31"/>
                                        </p:tgtEl>
                                        <p:attrNameLst>
                                          <p:attrName>style.visibility</p:attrName>
                                        </p:attrNameLst>
                                      </p:cBhvr>
                                      <p:to>
                                        <p:strVal val="visible"/>
                                      </p:to>
                                    </p:set>
                                    <p:anim calcmode="lin" valueType="num">
                                      <p:cBhvr>
                                        <p:cTn id="12" dur="500" fill="hold"/>
                                        <p:tgtEl>
                                          <p:spTgt spid="131"/>
                                        </p:tgtEl>
                                        <p:attrNameLst>
                                          <p:attrName>ppt_x</p:attrName>
                                        </p:attrNameLst>
                                      </p:cBhvr>
                                      <p:tavLst>
                                        <p:tav tm="0">
                                          <p:val>
                                            <p:strVal val="0-#ppt_w/2"/>
                                          </p:val>
                                        </p:tav>
                                        <p:tav tm="100000">
                                          <p:val>
                                            <p:strVal val="#ppt_x"/>
                                          </p:val>
                                        </p:tav>
                                      </p:tavLst>
                                    </p:anim>
                                    <p:anim calcmode="lin" valueType="num">
                                      <p:cBhvr>
                                        <p:cTn id="13" dur="500" fill="hold"/>
                                        <p:tgtEl>
                                          <p:spTgt spid="1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advAuto="0"/>
      <p:bldP spid="131"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6</a:t>
            </a:fld>
            <a:endParaRPr/>
          </a:p>
        </p:txBody>
      </p:sp>
      <p:sp>
        <p:nvSpPr>
          <p:cNvPr id="134" name="1) Dr. Malhotra’s Case"/>
          <p:cNvSpPr txBox="1">
            <a:spLocks noGrp="1"/>
          </p:cNvSpPr>
          <p:nvPr>
            <p:ph type="title" idx="4294967295"/>
          </p:nvPr>
        </p:nvSpPr>
        <p:spPr>
          <a:xfrm>
            <a:off x="381000" y="152400"/>
            <a:ext cx="8153400" cy="563563"/>
          </a:xfrm>
          <a:prstGeom prst="rect">
            <a:avLst/>
          </a:prstGeom>
        </p:spPr>
        <p:txBody>
          <a:bodyPr anchor="t">
            <a:normAutofit/>
          </a:bodyPr>
          <a:lstStyle>
            <a:lvl1pPr>
              <a:defRPr b="1">
                <a:solidFill>
                  <a:srgbClr val="E57300"/>
                </a:solidFill>
              </a:defRPr>
            </a:lvl1pPr>
          </a:lstStyle>
          <a:p>
            <a:r>
              <a:t>1) Dr. Malhotra’s Case</a:t>
            </a:r>
          </a:p>
        </p:txBody>
      </p:sp>
      <p:grpSp>
        <p:nvGrpSpPr>
          <p:cNvPr id="152" name="Group"/>
          <p:cNvGrpSpPr/>
          <p:nvPr/>
        </p:nvGrpSpPr>
        <p:grpSpPr>
          <a:xfrm>
            <a:off x="968375" y="1384300"/>
            <a:ext cx="7261225" cy="4838700"/>
            <a:chOff x="0" y="0"/>
            <a:chExt cx="7261225" cy="4838700"/>
          </a:xfrm>
        </p:grpSpPr>
        <p:grpSp>
          <p:nvGrpSpPr>
            <p:cNvPr id="149" name="Group"/>
            <p:cNvGrpSpPr/>
            <p:nvPr/>
          </p:nvGrpSpPr>
          <p:grpSpPr>
            <a:xfrm>
              <a:off x="3311525" y="0"/>
              <a:ext cx="3289300" cy="3543300"/>
              <a:chOff x="0" y="0"/>
              <a:chExt cx="3289300" cy="3543300"/>
            </a:xfrm>
          </p:grpSpPr>
          <p:sp>
            <p:nvSpPr>
              <p:cNvPr id="135" name="Shape"/>
              <p:cNvSpPr/>
              <p:nvPr/>
            </p:nvSpPr>
            <p:spPr>
              <a:xfrm>
                <a:off x="0" y="1739900"/>
                <a:ext cx="3289300" cy="1803400"/>
              </a:xfrm>
              <a:custGeom>
                <a:avLst/>
                <a:gdLst/>
                <a:ahLst/>
                <a:cxnLst>
                  <a:cxn ang="0">
                    <a:pos x="wd2" y="hd2"/>
                  </a:cxn>
                  <a:cxn ang="5400000">
                    <a:pos x="wd2" y="hd2"/>
                  </a:cxn>
                  <a:cxn ang="10800000">
                    <a:pos x="wd2" y="hd2"/>
                  </a:cxn>
                  <a:cxn ang="16200000">
                    <a:pos x="wd2" y="hd2"/>
                  </a:cxn>
                </a:cxnLst>
                <a:rect l="0" t="0" r="r" b="b"/>
                <a:pathLst>
                  <a:path w="21600" h="21600" extrusionOk="0">
                    <a:moveTo>
                      <a:pt x="667" y="0"/>
                    </a:moveTo>
                    <a:lnTo>
                      <a:pt x="667" y="152"/>
                    </a:lnTo>
                    <a:lnTo>
                      <a:pt x="500" y="1065"/>
                    </a:lnTo>
                    <a:lnTo>
                      <a:pt x="417" y="1369"/>
                    </a:lnTo>
                    <a:lnTo>
                      <a:pt x="250" y="2282"/>
                    </a:lnTo>
                    <a:lnTo>
                      <a:pt x="167" y="2890"/>
                    </a:lnTo>
                    <a:lnTo>
                      <a:pt x="83" y="3346"/>
                    </a:lnTo>
                    <a:lnTo>
                      <a:pt x="83" y="3955"/>
                    </a:lnTo>
                    <a:lnTo>
                      <a:pt x="0" y="4563"/>
                    </a:lnTo>
                    <a:lnTo>
                      <a:pt x="0" y="6845"/>
                    </a:lnTo>
                    <a:lnTo>
                      <a:pt x="83" y="7301"/>
                    </a:lnTo>
                    <a:lnTo>
                      <a:pt x="83" y="7910"/>
                    </a:lnTo>
                    <a:lnTo>
                      <a:pt x="167" y="8518"/>
                    </a:lnTo>
                    <a:lnTo>
                      <a:pt x="334" y="8975"/>
                    </a:lnTo>
                    <a:lnTo>
                      <a:pt x="417" y="9583"/>
                    </a:lnTo>
                    <a:lnTo>
                      <a:pt x="917" y="10952"/>
                    </a:lnTo>
                    <a:lnTo>
                      <a:pt x="1001" y="11256"/>
                    </a:lnTo>
                    <a:lnTo>
                      <a:pt x="1168" y="11561"/>
                    </a:lnTo>
                    <a:lnTo>
                      <a:pt x="1251" y="11865"/>
                    </a:lnTo>
                    <a:lnTo>
                      <a:pt x="1334" y="11865"/>
                    </a:lnTo>
                    <a:lnTo>
                      <a:pt x="1334" y="12017"/>
                    </a:lnTo>
                    <a:lnTo>
                      <a:pt x="2002" y="13234"/>
                    </a:lnTo>
                    <a:lnTo>
                      <a:pt x="2085" y="13234"/>
                    </a:lnTo>
                    <a:lnTo>
                      <a:pt x="2502" y="13994"/>
                    </a:lnTo>
                    <a:lnTo>
                      <a:pt x="2669" y="13994"/>
                    </a:lnTo>
                    <a:lnTo>
                      <a:pt x="2669" y="14146"/>
                    </a:lnTo>
                    <a:lnTo>
                      <a:pt x="2752" y="14299"/>
                    </a:lnTo>
                    <a:lnTo>
                      <a:pt x="2919" y="14299"/>
                    </a:lnTo>
                    <a:lnTo>
                      <a:pt x="3002" y="14451"/>
                    </a:lnTo>
                    <a:lnTo>
                      <a:pt x="3002" y="14603"/>
                    </a:lnTo>
                    <a:lnTo>
                      <a:pt x="3086" y="14755"/>
                    </a:lnTo>
                    <a:lnTo>
                      <a:pt x="3253" y="14755"/>
                    </a:lnTo>
                    <a:lnTo>
                      <a:pt x="3253" y="14907"/>
                    </a:lnTo>
                    <a:lnTo>
                      <a:pt x="3419" y="15059"/>
                    </a:lnTo>
                    <a:lnTo>
                      <a:pt x="3503" y="15059"/>
                    </a:lnTo>
                    <a:lnTo>
                      <a:pt x="3669" y="15363"/>
                    </a:lnTo>
                    <a:lnTo>
                      <a:pt x="3753" y="15363"/>
                    </a:lnTo>
                    <a:lnTo>
                      <a:pt x="3753" y="15515"/>
                    </a:lnTo>
                    <a:lnTo>
                      <a:pt x="3836" y="15515"/>
                    </a:lnTo>
                    <a:lnTo>
                      <a:pt x="3920" y="15668"/>
                    </a:lnTo>
                    <a:lnTo>
                      <a:pt x="4003" y="15668"/>
                    </a:lnTo>
                    <a:lnTo>
                      <a:pt x="4086" y="15820"/>
                    </a:lnTo>
                    <a:lnTo>
                      <a:pt x="4170" y="15820"/>
                    </a:lnTo>
                    <a:lnTo>
                      <a:pt x="4253" y="15972"/>
                    </a:lnTo>
                    <a:lnTo>
                      <a:pt x="4337" y="15972"/>
                    </a:lnTo>
                    <a:lnTo>
                      <a:pt x="4503" y="16124"/>
                    </a:lnTo>
                    <a:lnTo>
                      <a:pt x="4587" y="16276"/>
                    </a:lnTo>
                    <a:lnTo>
                      <a:pt x="4754" y="16276"/>
                    </a:lnTo>
                    <a:lnTo>
                      <a:pt x="4837" y="16428"/>
                    </a:lnTo>
                    <a:lnTo>
                      <a:pt x="5004" y="16428"/>
                    </a:lnTo>
                    <a:lnTo>
                      <a:pt x="5087" y="16580"/>
                    </a:lnTo>
                    <a:lnTo>
                      <a:pt x="5254" y="16732"/>
                    </a:lnTo>
                    <a:lnTo>
                      <a:pt x="5337" y="16732"/>
                    </a:lnTo>
                    <a:lnTo>
                      <a:pt x="5504" y="16885"/>
                    </a:lnTo>
                    <a:lnTo>
                      <a:pt x="5588" y="17037"/>
                    </a:lnTo>
                    <a:lnTo>
                      <a:pt x="5754" y="17037"/>
                    </a:lnTo>
                    <a:lnTo>
                      <a:pt x="5921" y="17341"/>
                    </a:lnTo>
                    <a:lnTo>
                      <a:pt x="6088" y="17341"/>
                    </a:lnTo>
                    <a:lnTo>
                      <a:pt x="6171" y="17493"/>
                    </a:lnTo>
                    <a:lnTo>
                      <a:pt x="6338" y="17493"/>
                    </a:lnTo>
                    <a:lnTo>
                      <a:pt x="6422" y="17645"/>
                    </a:lnTo>
                    <a:lnTo>
                      <a:pt x="6588" y="17645"/>
                    </a:lnTo>
                    <a:lnTo>
                      <a:pt x="6672" y="17797"/>
                    </a:lnTo>
                    <a:lnTo>
                      <a:pt x="6839" y="17949"/>
                    </a:lnTo>
                    <a:lnTo>
                      <a:pt x="6922" y="18101"/>
                    </a:lnTo>
                    <a:lnTo>
                      <a:pt x="7089" y="18101"/>
                    </a:lnTo>
                    <a:lnTo>
                      <a:pt x="7256" y="18254"/>
                    </a:lnTo>
                    <a:lnTo>
                      <a:pt x="7422" y="18558"/>
                    </a:lnTo>
                    <a:lnTo>
                      <a:pt x="7589" y="18710"/>
                    </a:lnTo>
                    <a:lnTo>
                      <a:pt x="7839" y="19166"/>
                    </a:lnTo>
                    <a:lnTo>
                      <a:pt x="8006" y="19318"/>
                    </a:lnTo>
                    <a:lnTo>
                      <a:pt x="8006" y="19470"/>
                    </a:lnTo>
                    <a:lnTo>
                      <a:pt x="8090" y="19775"/>
                    </a:lnTo>
                    <a:lnTo>
                      <a:pt x="8173" y="19775"/>
                    </a:lnTo>
                    <a:lnTo>
                      <a:pt x="8423" y="20231"/>
                    </a:lnTo>
                    <a:lnTo>
                      <a:pt x="8590" y="20231"/>
                    </a:lnTo>
                    <a:lnTo>
                      <a:pt x="8673" y="20383"/>
                    </a:lnTo>
                    <a:lnTo>
                      <a:pt x="8757" y="20383"/>
                    </a:lnTo>
                    <a:lnTo>
                      <a:pt x="8840" y="20535"/>
                    </a:lnTo>
                    <a:lnTo>
                      <a:pt x="8840" y="20687"/>
                    </a:lnTo>
                    <a:lnTo>
                      <a:pt x="9007" y="20687"/>
                    </a:lnTo>
                    <a:lnTo>
                      <a:pt x="9090" y="20839"/>
                    </a:lnTo>
                    <a:lnTo>
                      <a:pt x="9174" y="20839"/>
                    </a:lnTo>
                    <a:lnTo>
                      <a:pt x="9257" y="20992"/>
                    </a:lnTo>
                    <a:lnTo>
                      <a:pt x="9341" y="20992"/>
                    </a:lnTo>
                    <a:lnTo>
                      <a:pt x="9424" y="21144"/>
                    </a:lnTo>
                    <a:lnTo>
                      <a:pt x="9758" y="21144"/>
                    </a:lnTo>
                    <a:lnTo>
                      <a:pt x="9841" y="21296"/>
                    </a:lnTo>
                    <a:lnTo>
                      <a:pt x="10008" y="21296"/>
                    </a:lnTo>
                    <a:lnTo>
                      <a:pt x="10091" y="21448"/>
                    </a:lnTo>
                    <a:lnTo>
                      <a:pt x="10341" y="21448"/>
                    </a:lnTo>
                    <a:lnTo>
                      <a:pt x="10425" y="21600"/>
                    </a:lnTo>
                    <a:lnTo>
                      <a:pt x="11425" y="21600"/>
                    </a:lnTo>
                    <a:lnTo>
                      <a:pt x="11509" y="21448"/>
                    </a:lnTo>
                    <a:lnTo>
                      <a:pt x="11842" y="21448"/>
                    </a:lnTo>
                    <a:lnTo>
                      <a:pt x="11926" y="21296"/>
                    </a:lnTo>
                    <a:lnTo>
                      <a:pt x="12176" y="21296"/>
                    </a:lnTo>
                    <a:lnTo>
                      <a:pt x="12343" y="21144"/>
                    </a:lnTo>
                    <a:lnTo>
                      <a:pt x="12426" y="21144"/>
                    </a:lnTo>
                    <a:lnTo>
                      <a:pt x="12593" y="20992"/>
                    </a:lnTo>
                    <a:lnTo>
                      <a:pt x="12676" y="20992"/>
                    </a:lnTo>
                    <a:lnTo>
                      <a:pt x="12760" y="20839"/>
                    </a:lnTo>
                    <a:lnTo>
                      <a:pt x="12927" y="20839"/>
                    </a:lnTo>
                    <a:lnTo>
                      <a:pt x="13010" y="20687"/>
                    </a:lnTo>
                    <a:lnTo>
                      <a:pt x="13093" y="20687"/>
                    </a:lnTo>
                    <a:lnTo>
                      <a:pt x="13177" y="20535"/>
                    </a:lnTo>
                    <a:lnTo>
                      <a:pt x="13260" y="20535"/>
                    </a:lnTo>
                    <a:lnTo>
                      <a:pt x="13344" y="20383"/>
                    </a:lnTo>
                    <a:lnTo>
                      <a:pt x="13427" y="20383"/>
                    </a:lnTo>
                    <a:lnTo>
                      <a:pt x="13427" y="20231"/>
                    </a:lnTo>
                    <a:lnTo>
                      <a:pt x="13594" y="20231"/>
                    </a:lnTo>
                    <a:lnTo>
                      <a:pt x="13594" y="20079"/>
                    </a:lnTo>
                    <a:lnTo>
                      <a:pt x="13761" y="20079"/>
                    </a:lnTo>
                    <a:lnTo>
                      <a:pt x="13761" y="19927"/>
                    </a:lnTo>
                    <a:lnTo>
                      <a:pt x="13927" y="19775"/>
                    </a:lnTo>
                    <a:lnTo>
                      <a:pt x="14094" y="19470"/>
                    </a:lnTo>
                    <a:lnTo>
                      <a:pt x="14178" y="19470"/>
                    </a:lnTo>
                    <a:lnTo>
                      <a:pt x="14178" y="19318"/>
                    </a:lnTo>
                    <a:lnTo>
                      <a:pt x="14261" y="19318"/>
                    </a:lnTo>
                    <a:lnTo>
                      <a:pt x="14344" y="19166"/>
                    </a:lnTo>
                    <a:lnTo>
                      <a:pt x="14428" y="19166"/>
                    </a:lnTo>
                    <a:lnTo>
                      <a:pt x="14678" y="18710"/>
                    </a:lnTo>
                    <a:lnTo>
                      <a:pt x="14761" y="18710"/>
                    </a:lnTo>
                    <a:lnTo>
                      <a:pt x="14845" y="18558"/>
                    </a:lnTo>
                    <a:lnTo>
                      <a:pt x="14845" y="18406"/>
                    </a:lnTo>
                    <a:lnTo>
                      <a:pt x="14928" y="18406"/>
                    </a:lnTo>
                    <a:lnTo>
                      <a:pt x="15178" y="17949"/>
                    </a:lnTo>
                    <a:lnTo>
                      <a:pt x="15262" y="17949"/>
                    </a:lnTo>
                    <a:lnTo>
                      <a:pt x="15345" y="17645"/>
                    </a:lnTo>
                    <a:lnTo>
                      <a:pt x="15429" y="17645"/>
                    </a:lnTo>
                    <a:lnTo>
                      <a:pt x="15595" y="17341"/>
                    </a:lnTo>
                    <a:lnTo>
                      <a:pt x="15595" y="17189"/>
                    </a:lnTo>
                    <a:lnTo>
                      <a:pt x="16012" y="16428"/>
                    </a:lnTo>
                    <a:lnTo>
                      <a:pt x="16096" y="16428"/>
                    </a:lnTo>
                    <a:lnTo>
                      <a:pt x="16179" y="16124"/>
                    </a:lnTo>
                    <a:lnTo>
                      <a:pt x="16263" y="16124"/>
                    </a:lnTo>
                    <a:lnTo>
                      <a:pt x="16346" y="15972"/>
                    </a:lnTo>
                    <a:lnTo>
                      <a:pt x="16346" y="15820"/>
                    </a:lnTo>
                    <a:lnTo>
                      <a:pt x="17263" y="14146"/>
                    </a:lnTo>
                    <a:lnTo>
                      <a:pt x="17263" y="13994"/>
                    </a:lnTo>
                    <a:lnTo>
                      <a:pt x="17430" y="13842"/>
                    </a:lnTo>
                    <a:lnTo>
                      <a:pt x="17430" y="13690"/>
                    </a:lnTo>
                    <a:lnTo>
                      <a:pt x="17514" y="13538"/>
                    </a:lnTo>
                    <a:lnTo>
                      <a:pt x="17597" y="13538"/>
                    </a:lnTo>
                    <a:lnTo>
                      <a:pt x="17764" y="13234"/>
                    </a:lnTo>
                    <a:lnTo>
                      <a:pt x="17847" y="13234"/>
                    </a:lnTo>
                    <a:lnTo>
                      <a:pt x="17931" y="13082"/>
                    </a:lnTo>
                    <a:lnTo>
                      <a:pt x="17931" y="12930"/>
                    </a:lnTo>
                    <a:lnTo>
                      <a:pt x="18014" y="12930"/>
                    </a:lnTo>
                    <a:lnTo>
                      <a:pt x="18097" y="12777"/>
                    </a:lnTo>
                    <a:lnTo>
                      <a:pt x="18181" y="12777"/>
                    </a:lnTo>
                    <a:lnTo>
                      <a:pt x="18347" y="12473"/>
                    </a:lnTo>
                    <a:lnTo>
                      <a:pt x="18431" y="12473"/>
                    </a:lnTo>
                    <a:lnTo>
                      <a:pt x="18514" y="12321"/>
                    </a:lnTo>
                    <a:lnTo>
                      <a:pt x="18598" y="12321"/>
                    </a:lnTo>
                    <a:lnTo>
                      <a:pt x="18848" y="11865"/>
                    </a:lnTo>
                    <a:lnTo>
                      <a:pt x="18931" y="11865"/>
                    </a:lnTo>
                    <a:lnTo>
                      <a:pt x="19015" y="11713"/>
                    </a:lnTo>
                    <a:lnTo>
                      <a:pt x="19098" y="11713"/>
                    </a:lnTo>
                    <a:lnTo>
                      <a:pt x="19098" y="11561"/>
                    </a:lnTo>
                    <a:lnTo>
                      <a:pt x="19181" y="11561"/>
                    </a:lnTo>
                    <a:lnTo>
                      <a:pt x="19265" y="11408"/>
                    </a:lnTo>
                    <a:lnTo>
                      <a:pt x="19432" y="11408"/>
                    </a:lnTo>
                    <a:lnTo>
                      <a:pt x="19432" y="11256"/>
                    </a:lnTo>
                    <a:lnTo>
                      <a:pt x="19515" y="11256"/>
                    </a:lnTo>
                    <a:lnTo>
                      <a:pt x="19682" y="10952"/>
                    </a:lnTo>
                    <a:lnTo>
                      <a:pt x="19765" y="10952"/>
                    </a:lnTo>
                    <a:lnTo>
                      <a:pt x="19932" y="10648"/>
                    </a:lnTo>
                    <a:lnTo>
                      <a:pt x="19932" y="10496"/>
                    </a:lnTo>
                    <a:lnTo>
                      <a:pt x="20015" y="10344"/>
                    </a:lnTo>
                    <a:lnTo>
                      <a:pt x="20099" y="10344"/>
                    </a:lnTo>
                    <a:lnTo>
                      <a:pt x="20099" y="10192"/>
                    </a:lnTo>
                    <a:lnTo>
                      <a:pt x="20182" y="10039"/>
                    </a:lnTo>
                    <a:lnTo>
                      <a:pt x="20182" y="9887"/>
                    </a:lnTo>
                    <a:lnTo>
                      <a:pt x="20266" y="9887"/>
                    </a:lnTo>
                    <a:lnTo>
                      <a:pt x="20266" y="9735"/>
                    </a:lnTo>
                    <a:lnTo>
                      <a:pt x="20349" y="9583"/>
                    </a:lnTo>
                    <a:lnTo>
                      <a:pt x="20349" y="9431"/>
                    </a:lnTo>
                    <a:lnTo>
                      <a:pt x="20432" y="9431"/>
                    </a:lnTo>
                    <a:lnTo>
                      <a:pt x="20432" y="9279"/>
                    </a:lnTo>
                    <a:lnTo>
                      <a:pt x="20516" y="9127"/>
                    </a:lnTo>
                    <a:lnTo>
                      <a:pt x="20516" y="8975"/>
                    </a:lnTo>
                    <a:lnTo>
                      <a:pt x="20599" y="8518"/>
                    </a:lnTo>
                    <a:lnTo>
                      <a:pt x="20766" y="7301"/>
                    </a:lnTo>
                    <a:lnTo>
                      <a:pt x="20849" y="6845"/>
                    </a:lnTo>
                    <a:lnTo>
                      <a:pt x="20933" y="6237"/>
                    </a:lnTo>
                    <a:lnTo>
                      <a:pt x="21183" y="4868"/>
                    </a:lnTo>
                    <a:lnTo>
                      <a:pt x="21266" y="4259"/>
                    </a:lnTo>
                    <a:lnTo>
                      <a:pt x="21350" y="3803"/>
                    </a:lnTo>
                    <a:lnTo>
                      <a:pt x="21350" y="3194"/>
                    </a:lnTo>
                    <a:lnTo>
                      <a:pt x="21433" y="2738"/>
                    </a:lnTo>
                    <a:lnTo>
                      <a:pt x="21433" y="2130"/>
                    </a:lnTo>
                    <a:lnTo>
                      <a:pt x="21517" y="1673"/>
                    </a:lnTo>
                    <a:lnTo>
                      <a:pt x="21517" y="1065"/>
                    </a:lnTo>
                    <a:lnTo>
                      <a:pt x="21600" y="608"/>
                    </a:lnTo>
                    <a:lnTo>
                      <a:pt x="21600" y="0"/>
                    </a:lnTo>
                    <a:lnTo>
                      <a:pt x="667" y="0"/>
                    </a:lnTo>
                    <a:close/>
                  </a:path>
                </a:pathLst>
              </a:custGeom>
              <a:solidFill>
                <a:srgbClr val="00000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grpSp>
            <p:nvGrpSpPr>
              <p:cNvPr id="138" name="Group"/>
              <p:cNvGrpSpPr/>
              <p:nvPr/>
            </p:nvGrpSpPr>
            <p:grpSpPr>
              <a:xfrm>
                <a:off x="76200" y="508000"/>
                <a:ext cx="3111500" cy="2971800"/>
                <a:chOff x="0" y="0"/>
                <a:chExt cx="3111500" cy="2971800"/>
              </a:xfrm>
            </p:grpSpPr>
            <p:sp>
              <p:nvSpPr>
                <p:cNvPr id="136" name="Shape"/>
                <p:cNvSpPr/>
                <p:nvPr/>
              </p:nvSpPr>
              <p:spPr>
                <a:xfrm>
                  <a:off x="0" y="139700"/>
                  <a:ext cx="1562100" cy="2832100"/>
                </a:xfrm>
                <a:custGeom>
                  <a:avLst/>
                  <a:gdLst/>
                  <a:ahLst/>
                  <a:cxnLst>
                    <a:cxn ang="0">
                      <a:pos x="wd2" y="hd2"/>
                    </a:cxn>
                    <a:cxn ang="5400000">
                      <a:pos x="wd2" y="hd2"/>
                    </a:cxn>
                    <a:cxn ang="10800000">
                      <a:pos x="wd2" y="hd2"/>
                    </a:cxn>
                    <a:cxn ang="16200000">
                      <a:pos x="wd2" y="hd2"/>
                    </a:cxn>
                  </a:cxnLst>
                  <a:rect l="0" t="0" r="r" b="b"/>
                  <a:pathLst>
                    <a:path w="21600" h="21600" extrusionOk="0">
                      <a:moveTo>
                        <a:pt x="21600" y="2228"/>
                      </a:moveTo>
                      <a:lnTo>
                        <a:pt x="21249" y="2228"/>
                      </a:lnTo>
                      <a:lnTo>
                        <a:pt x="20898" y="2325"/>
                      </a:lnTo>
                      <a:lnTo>
                        <a:pt x="20546" y="2325"/>
                      </a:lnTo>
                      <a:lnTo>
                        <a:pt x="20371" y="2422"/>
                      </a:lnTo>
                      <a:lnTo>
                        <a:pt x="19668" y="2422"/>
                      </a:lnTo>
                      <a:lnTo>
                        <a:pt x="19317" y="2518"/>
                      </a:lnTo>
                      <a:lnTo>
                        <a:pt x="18966" y="2518"/>
                      </a:lnTo>
                      <a:lnTo>
                        <a:pt x="18966" y="2422"/>
                      </a:lnTo>
                      <a:lnTo>
                        <a:pt x="18790" y="2422"/>
                      </a:lnTo>
                      <a:lnTo>
                        <a:pt x="18790" y="2131"/>
                      </a:lnTo>
                      <a:lnTo>
                        <a:pt x="18966" y="2131"/>
                      </a:lnTo>
                      <a:lnTo>
                        <a:pt x="18966" y="2034"/>
                      </a:lnTo>
                      <a:lnTo>
                        <a:pt x="19141" y="2034"/>
                      </a:lnTo>
                      <a:lnTo>
                        <a:pt x="19141" y="1937"/>
                      </a:lnTo>
                      <a:lnTo>
                        <a:pt x="20195" y="1937"/>
                      </a:lnTo>
                      <a:lnTo>
                        <a:pt x="20371" y="1840"/>
                      </a:lnTo>
                      <a:lnTo>
                        <a:pt x="20371" y="1743"/>
                      </a:lnTo>
                      <a:lnTo>
                        <a:pt x="20195" y="1743"/>
                      </a:lnTo>
                      <a:lnTo>
                        <a:pt x="20020" y="1647"/>
                      </a:lnTo>
                      <a:lnTo>
                        <a:pt x="20020" y="1550"/>
                      </a:lnTo>
                      <a:lnTo>
                        <a:pt x="19844" y="1550"/>
                      </a:lnTo>
                      <a:lnTo>
                        <a:pt x="19493" y="1356"/>
                      </a:lnTo>
                      <a:lnTo>
                        <a:pt x="19141" y="1356"/>
                      </a:lnTo>
                      <a:lnTo>
                        <a:pt x="19141" y="1259"/>
                      </a:lnTo>
                      <a:lnTo>
                        <a:pt x="18966" y="1162"/>
                      </a:lnTo>
                      <a:lnTo>
                        <a:pt x="18615" y="1162"/>
                      </a:lnTo>
                      <a:lnTo>
                        <a:pt x="18263" y="969"/>
                      </a:lnTo>
                      <a:lnTo>
                        <a:pt x="18088" y="969"/>
                      </a:lnTo>
                      <a:lnTo>
                        <a:pt x="17912" y="872"/>
                      </a:lnTo>
                      <a:lnTo>
                        <a:pt x="17561" y="872"/>
                      </a:lnTo>
                      <a:lnTo>
                        <a:pt x="17385" y="775"/>
                      </a:lnTo>
                      <a:lnTo>
                        <a:pt x="17034" y="775"/>
                      </a:lnTo>
                      <a:lnTo>
                        <a:pt x="17034" y="678"/>
                      </a:lnTo>
                      <a:lnTo>
                        <a:pt x="16683" y="678"/>
                      </a:lnTo>
                      <a:lnTo>
                        <a:pt x="16507" y="581"/>
                      </a:lnTo>
                      <a:lnTo>
                        <a:pt x="15980" y="581"/>
                      </a:lnTo>
                      <a:lnTo>
                        <a:pt x="15805" y="484"/>
                      </a:lnTo>
                      <a:lnTo>
                        <a:pt x="15629" y="484"/>
                      </a:lnTo>
                      <a:lnTo>
                        <a:pt x="15278" y="387"/>
                      </a:lnTo>
                      <a:lnTo>
                        <a:pt x="15102" y="387"/>
                      </a:lnTo>
                      <a:lnTo>
                        <a:pt x="14927" y="291"/>
                      </a:lnTo>
                      <a:lnTo>
                        <a:pt x="14751" y="291"/>
                      </a:lnTo>
                      <a:lnTo>
                        <a:pt x="14400" y="194"/>
                      </a:lnTo>
                      <a:lnTo>
                        <a:pt x="14224" y="194"/>
                      </a:lnTo>
                      <a:lnTo>
                        <a:pt x="13873" y="97"/>
                      </a:lnTo>
                      <a:lnTo>
                        <a:pt x="13171" y="97"/>
                      </a:lnTo>
                      <a:lnTo>
                        <a:pt x="12995" y="0"/>
                      </a:lnTo>
                      <a:lnTo>
                        <a:pt x="11766" y="0"/>
                      </a:lnTo>
                      <a:lnTo>
                        <a:pt x="11766" y="291"/>
                      </a:lnTo>
                      <a:lnTo>
                        <a:pt x="11590" y="291"/>
                      </a:lnTo>
                      <a:lnTo>
                        <a:pt x="11590" y="387"/>
                      </a:lnTo>
                      <a:lnTo>
                        <a:pt x="11415" y="484"/>
                      </a:lnTo>
                      <a:lnTo>
                        <a:pt x="11415" y="581"/>
                      </a:lnTo>
                      <a:lnTo>
                        <a:pt x="11063" y="775"/>
                      </a:lnTo>
                      <a:lnTo>
                        <a:pt x="11063" y="872"/>
                      </a:lnTo>
                      <a:lnTo>
                        <a:pt x="10888" y="969"/>
                      </a:lnTo>
                      <a:lnTo>
                        <a:pt x="10888" y="1162"/>
                      </a:lnTo>
                      <a:lnTo>
                        <a:pt x="10537" y="1356"/>
                      </a:lnTo>
                      <a:lnTo>
                        <a:pt x="10537" y="1550"/>
                      </a:lnTo>
                      <a:lnTo>
                        <a:pt x="10361" y="1647"/>
                      </a:lnTo>
                      <a:lnTo>
                        <a:pt x="10361" y="1840"/>
                      </a:lnTo>
                      <a:lnTo>
                        <a:pt x="10185" y="1937"/>
                      </a:lnTo>
                      <a:lnTo>
                        <a:pt x="10185" y="2131"/>
                      </a:lnTo>
                      <a:lnTo>
                        <a:pt x="10010" y="2228"/>
                      </a:lnTo>
                      <a:lnTo>
                        <a:pt x="9834" y="2422"/>
                      </a:lnTo>
                      <a:lnTo>
                        <a:pt x="9834" y="3100"/>
                      </a:lnTo>
                      <a:lnTo>
                        <a:pt x="9659" y="3100"/>
                      </a:lnTo>
                      <a:lnTo>
                        <a:pt x="9659" y="3196"/>
                      </a:lnTo>
                      <a:lnTo>
                        <a:pt x="9483" y="3196"/>
                      </a:lnTo>
                      <a:lnTo>
                        <a:pt x="8956" y="3487"/>
                      </a:lnTo>
                      <a:lnTo>
                        <a:pt x="8780" y="3487"/>
                      </a:lnTo>
                      <a:lnTo>
                        <a:pt x="8605" y="3584"/>
                      </a:lnTo>
                      <a:lnTo>
                        <a:pt x="8429" y="3584"/>
                      </a:lnTo>
                      <a:lnTo>
                        <a:pt x="8254" y="3681"/>
                      </a:lnTo>
                      <a:lnTo>
                        <a:pt x="8078" y="3681"/>
                      </a:lnTo>
                      <a:lnTo>
                        <a:pt x="7902" y="3778"/>
                      </a:lnTo>
                      <a:lnTo>
                        <a:pt x="7902" y="3874"/>
                      </a:lnTo>
                      <a:lnTo>
                        <a:pt x="7727" y="3874"/>
                      </a:lnTo>
                      <a:lnTo>
                        <a:pt x="7376" y="4068"/>
                      </a:lnTo>
                      <a:lnTo>
                        <a:pt x="7024" y="4165"/>
                      </a:lnTo>
                      <a:lnTo>
                        <a:pt x="6849" y="4165"/>
                      </a:lnTo>
                      <a:lnTo>
                        <a:pt x="6849" y="4262"/>
                      </a:lnTo>
                      <a:lnTo>
                        <a:pt x="6673" y="4359"/>
                      </a:lnTo>
                      <a:lnTo>
                        <a:pt x="6322" y="4456"/>
                      </a:lnTo>
                      <a:lnTo>
                        <a:pt x="6146" y="4456"/>
                      </a:lnTo>
                      <a:lnTo>
                        <a:pt x="5444" y="4843"/>
                      </a:lnTo>
                      <a:lnTo>
                        <a:pt x="5268" y="4843"/>
                      </a:lnTo>
                      <a:lnTo>
                        <a:pt x="5093" y="4940"/>
                      </a:lnTo>
                      <a:lnTo>
                        <a:pt x="4917" y="4940"/>
                      </a:lnTo>
                      <a:lnTo>
                        <a:pt x="4741" y="5134"/>
                      </a:lnTo>
                      <a:lnTo>
                        <a:pt x="4215" y="5327"/>
                      </a:lnTo>
                      <a:lnTo>
                        <a:pt x="3688" y="5618"/>
                      </a:lnTo>
                      <a:lnTo>
                        <a:pt x="2985" y="5909"/>
                      </a:lnTo>
                      <a:lnTo>
                        <a:pt x="2810" y="6199"/>
                      </a:lnTo>
                      <a:lnTo>
                        <a:pt x="2459" y="6490"/>
                      </a:lnTo>
                      <a:lnTo>
                        <a:pt x="2107" y="6877"/>
                      </a:lnTo>
                      <a:lnTo>
                        <a:pt x="1932" y="7168"/>
                      </a:lnTo>
                      <a:lnTo>
                        <a:pt x="1405" y="8330"/>
                      </a:lnTo>
                      <a:lnTo>
                        <a:pt x="1229" y="8621"/>
                      </a:lnTo>
                      <a:lnTo>
                        <a:pt x="1229" y="9008"/>
                      </a:lnTo>
                      <a:lnTo>
                        <a:pt x="1054" y="9396"/>
                      </a:lnTo>
                      <a:lnTo>
                        <a:pt x="702" y="9783"/>
                      </a:lnTo>
                      <a:lnTo>
                        <a:pt x="527" y="10170"/>
                      </a:lnTo>
                      <a:lnTo>
                        <a:pt x="176" y="10461"/>
                      </a:lnTo>
                      <a:lnTo>
                        <a:pt x="176" y="11236"/>
                      </a:lnTo>
                      <a:lnTo>
                        <a:pt x="0" y="11430"/>
                      </a:lnTo>
                      <a:lnTo>
                        <a:pt x="0" y="12979"/>
                      </a:lnTo>
                      <a:lnTo>
                        <a:pt x="176" y="13076"/>
                      </a:lnTo>
                      <a:lnTo>
                        <a:pt x="176" y="13367"/>
                      </a:lnTo>
                      <a:lnTo>
                        <a:pt x="527" y="13754"/>
                      </a:lnTo>
                      <a:lnTo>
                        <a:pt x="702" y="14045"/>
                      </a:lnTo>
                      <a:lnTo>
                        <a:pt x="1405" y="14820"/>
                      </a:lnTo>
                      <a:lnTo>
                        <a:pt x="2107" y="15207"/>
                      </a:lnTo>
                      <a:lnTo>
                        <a:pt x="2283" y="15401"/>
                      </a:lnTo>
                      <a:lnTo>
                        <a:pt x="3512" y="16079"/>
                      </a:lnTo>
                      <a:lnTo>
                        <a:pt x="3863" y="16176"/>
                      </a:lnTo>
                      <a:lnTo>
                        <a:pt x="5093" y="16854"/>
                      </a:lnTo>
                      <a:lnTo>
                        <a:pt x="5444" y="16951"/>
                      </a:lnTo>
                      <a:lnTo>
                        <a:pt x="5795" y="17144"/>
                      </a:lnTo>
                      <a:lnTo>
                        <a:pt x="6146" y="17241"/>
                      </a:lnTo>
                      <a:lnTo>
                        <a:pt x="6673" y="17338"/>
                      </a:lnTo>
                      <a:lnTo>
                        <a:pt x="6849" y="17532"/>
                      </a:lnTo>
                      <a:lnTo>
                        <a:pt x="7376" y="17629"/>
                      </a:lnTo>
                      <a:lnTo>
                        <a:pt x="7727" y="17726"/>
                      </a:lnTo>
                      <a:lnTo>
                        <a:pt x="8078" y="17919"/>
                      </a:lnTo>
                      <a:lnTo>
                        <a:pt x="8429" y="18016"/>
                      </a:lnTo>
                      <a:lnTo>
                        <a:pt x="8956" y="18113"/>
                      </a:lnTo>
                      <a:lnTo>
                        <a:pt x="10361" y="18500"/>
                      </a:lnTo>
                      <a:lnTo>
                        <a:pt x="10537" y="18597"/>
                      </a:lnTo>
                      <a:lnTo>
                        <a:pt x="10888" y="18597"/>
                      </a:lnTo>
                      <a:lnTo>
                        <a:pt x="11239" y="18694"/>
                      </a:lnTo>
                      <a:lnTo>
                        <a:pt x="11415" y="18694"/>
                      </a:lnTo>
                      <a:lnTo>
                        <a:pt x="11590" y="18791"/>
                      </a:lnTo>
                      <a:lnTo>
                        <a:pt x="11941" y="18791"/>
                      </a:lnTo>
                      <a:lnTo>
                        <a:pt x="12117" y="18888"/>
                      </a:lnTo>
                      <a:lnTo>
                        <a:pt x="12468" y="18888"/>
                      </a:lnTo>
                      <a:lnTo>
                        <a:pt x="12644" y="18985"/>
                      </a:lnTo>
                      <a:lnTo>
                        <a:pt x="12820" y="18985"/>
                      </a:lnTo>
                      <a:lnTo>
                        <a:pt x="12995" y="19082"/>
                      </a:lnTo>
                      <a:lnTo>
                        <a:pt x="13171" y="19082"/>
                      </a:lnTo>
                      <a:lnTo>
                        <a:pt x="13522" y="19275"/>
                      </a:lnTo>
                      <a:lnTo>
                        <a:pt x="13873" y="19372"/>
                      </a:lnTo>
                      <a:lnTo>
                        <a:pt x="14224" y="19372"/>
                      </a:lnTo>
                      <a:lnTo>
                        <a:pt x="14400" y="19469"/>
                      </a:lnTo>
                      <a:lnTo>
                        <a:pt x="14751" y="19566"/>
                      </a:lnTo>
                      <a:lnTo>
                        <a:pt x="14927" y="19663"/>
                      </a:lnTo>
                      <a:lnTo>
                        <a:pt x="15278" y="19760"/>
                      </a:lnTo>
                      <a:lnTo>
                        <a:pt x="15454" y="19857"/>
                      </a:lnTo>
                      <a:lnTo>
                        <a:pt x="15805" y="19953"/>
                      </a:lnTo>
                      <a:lnTo>
                        <a:pt x="15980" y="20050"/>
                      </a:lnTo>
                      <a:lnTo>
                        <a:pt x="16332" y="20147"/>
                      </a:lnTo>
                      <a:lnTo>
                        <a:pt x="16859" y="20438"/>
                      </a:lnTo>
                      <a:lnTo>
                        <a:pt x="17210" y="20535"/>
                      </a:lnTo>
                      <a:lnTo>
                        <a:pt x="17561" y="20728"/>
                      </a:lnTo>
                      <a:lnTo>
                        <a:pt x="17912" y="20825"/>
                      </a:lnTo>
                      <a:lnTo>
                        <a:pt x="18088" y="20922"/>
                      </a:lnTo>
                      <a:lnTo>
                        <a:pt x="18439" y="21019"/>
                      </a:lnTo>
                      <a:lnTo>
                        <a:pt x="18615" y="21116"/>
                      </a:lnTo>
                      <a:lnTo>
                        <a:pt x="19317" y="21309"/>
                      </a:lnTo>
                      <a:lnTo>
                        <a:pt x="19493" y="21309"/>
                      </a:lnTo>
                      <a:lnTo>
                        <a:pt x="20195" y="21503"/>
                      </a:lnTo>
                      <a:lnTo>
                        <a:pt x="20722" y="21503"/>
                      </a:lnTo>
                      <a:lnTo>
                        <a:pt x="21073" y="21600"/>
                      </a:lnTo>
                      <a:lnTo>
                        <a:pt x="21600" y="21600"/>
                      </a:lnTo>
                      <a:lnTo>
                        <a:pt x="21600" y="2228"/>
                      </a:lnTo>
                      <a:close/>
                    </a:path>
                  </a:pathLst>
                </a:custGeom>
                <a:solidFill>
                  <a:srgbClr val="FF99CC"/>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37" name="Shape"/>
                <p:cNvSpPr/>
                <p:nvPr/>
              </p:nvSpPr>
              <p:spPr>
                <a:xfrm>
                  <a:off x="1562100" y="0"/>
                  <a:ext cx="1549400" cy="2971800"/>
                </a:xfrm>
                <a:custGeom>
                  <a:avLst/>
                  <a:gdLst/>
                  <a:ahLst/>
                  <a:cxnLst>
                    <a:cxn ang="0">
                      <a:pos x="wd2" y="hd2"/>
                    </a:cxn>
                    <a:cxn ang="5400000">
                      <a:pos x="wd2" y="hd2"/>
                    </a:cxn>
                    <a:cxn ang="10800000">
                      <a:pos x="wd2" y="hd2"/>
                    </a:cxn>
                    <a:cxn ang="16200000">
                      <a:pos x="wd2" y="hd2"/>
                    </a:cxn>
                  </a:cxnLst>
                  <a:rect l="0" t="0" r="r" b="b"/>
                  <a:pathLst>
                    <a:path w="21600" h="21600" extrusionOk="0">
                      <a:moveTo>
                        <a:pt x="0" y="3138"/>
                      </a:moveTo>
                      <a:lnTo>
                        <a:pt x="1062" y="3138"/>
                      </a:lnTo>
                      <a:lnTo>
                        <a:pt x="1239" y="3046"/>
                      </a:lnTo>
                      <a:lnTo>
                        <a:pt x="1416" y="3138"/>
                      </a:lnTo>
                      <a:lnTo>
                        <a:pt x="1948" y="3138"/>
                      </a:lnTo>
                      <a:lnTo>
                        <a:pt x="2125" y="3046"/>
                      </a:lnTo>
                      <a:lnTo>
                        <a:pt x="2302" y="3046"/>
                      </a:lnTo>
                      <a:lnTo>
                        <a:pt x="2302" y="2862"/>
                      </a:lnTo>
                      <a:lnTo>
                        <a:pt x="2125" y="2677"/>
                      </a:lnTo>
                      <a:lnTo>
                        <a:pt x="1948" y="2677"/>
                      </a:lnTo>
                      <a:lnTo>
                        <a:pt x="1948" y="2585"/>
                      </a:lnTo>
                      <a:lnTo>
                        <a:pt x="1770" y="2585"/>
                      </a:lnTo>
                      <a:lnTo>
                        <a:pt x="1770" y="2492"/>
                      </a:lnTo>
                      <a:lnTo>
                        <a:pt x="1948" y="2492"/>
                      </a:lnTo>
                      <a:lnTo>
                        <a:pt x="1948" y="2400"/>
                      </a:lnTo>
                      <a:lnTo>
                        <a:pt x="2302" y="2215"/>
                      </a:lnTo>
                      <a:lnTo>
                        <a:pt x="2302" y="2123"/>
                      </a:lnTo>
                      <a:lnTo>
                        <a:pt x="2479" y="2123"/>
                      </a:lnTo>
                      <a:lnTo>
                        <a:pt x="3187" y="1754"/>
                      </a:lnTo>
                      <a:lnTo>
                        <a:pt x="3187" y="1662"/>
                      </a:lnTo>
                      <a:lnTo>
                        <a:pt x="3364" y="1662"/>
                      </a:lnTo>
                      <a:lnTo>
                        <a:pt x="3718" y="1477"/>
                      </a:lnTo>
                      <a:lnTo>
                        <a:pt x="3895" y="1477"/>
                      </a:lnTo>
                      <a:lnTo>
                        <a:pt x="3895" y="1385"/>
                      </a:lnTo>
                      <a:lnTo>
                        <a:pt x="4072" y="1292"/>
                      </a:lnTo>
                      <a:lnTo>
                        <a:pt x="4249" y="1292"/>
                      </a:lnTo>
                      <a:lnTo>
                        <a:pt x="5134" y="831"/>
                      </a:lnTo>
                      <a:lnTo>
                        <a:pt x="5311" y="831"/>
                      </a:lnTo>
                      <a:lnTo>
                        <a:pt x="5489" y="738"/>
                      </a:lnTo>
                      <a:lnTo>
                        <a:pt x="5666" y="738"/>
                      </a:lnTo>
                      <a:lnTo>
                        <a:pt x="5843" y="646"/>
                      </a:lnTo>
                      <a:lnTo>
                        <a:pt x="6020" y="646"/>
                      </a:lnTo>
                      <a:lnTo>
                        <a:pt x="6197" y="554"/>
                      </a:lnTo>
                      <a:lnTo>
                        <a:pt x="6374" y="554"/>
                      </a:lnTo>
                      <a:lnTo>
                        <a:pt x="6374" y="462"/>
                      </a:lnTo>
                      <a:lnTo>
                        <a:pt x="6728" y="462"/>
                      </a:lnTo>
                      <a:lnTo>
                        <a:pt x="6728" y="369"/>
                      </a:lnTo>
                      <a:lnTo>
                        <a:pt x="7082" y="369"/>
                      </a:lnTo>
                      <a:lnTo>
                        <a:pt x="7259" y="277"/>
                      </a:lnTo>
                      <a:lnTo>
                        <a:pt x="7613" y="185"/>
                      </a:lnTo>
                      <a:lnTo>
                        <a:pt x="7967" y="185"/>
                      </a:lnTo>
                      <a:lnTo>
                        <a:pt x="8144" y="92"/>
                      </a:lnTo>
                      <a:lnTo>
                        <a:pt x="8498" y="92"/>
                      </a:lnTo>
                      <a:lnTo>
                        <a:pt x="8675" y="0"/>
                      </a:lnTo>
                      <a:lnTo>
                        <a:pt x="9030" y="0"/>
                      </a:lnTo>
                      <a:lnTo>
                        <a:pt x="9030" y="92"/>
                      </a:lnTo>
                      <a:lnTo>
                        <a:pt x="9384" y="277"/>
                      </a:lnTo>
                      <a:lnTo>
                        <a:pt x="9561" y="277"/>
                      </a:lnTo>
                      <a:lnTo>
                        <a:pt x="9561" y="462"/>
                      </a:lnTo>
                      <a:lnTo>
                        <a:pt x="9738" y="462"/>
                      </a:lnTo>
                      <a:lnTo>
                        <a:pt x="9915" y="646"/>
                      </a:lnTo>
                      <a:lnTo>
                        <a:pt x="10269" y="831"/>
                      </a:lnTo>
                      <a:lnTo>
                        <a:pt x="10446" y="1015"/>
                      </a:lnTo>
                      <a:lnTo>
                        <a:pt x="10446" y="1108"/>
                      </a:lnTo>
                      <a:lnTo>
                        <a:pt x="10800" y="1292"/>
                      </a:lnTo>
                      <a:lnTo>
                        <a:pt x="10800" y="1477"/>
                      </a:lnTo>
                      <a:lnTo>
                        <a:pt x="10977" y="1569"/>
                      </a:lnTo>
                      <a:lnTo>
                        <a:pt x="10977" y="1754"/>
                      </a:lnTo>
                      <a:lnTo>
                        <a:pt x="11154" y="1846"/>
                      </a:lnTo>
                      <a:lnTo>
                        <a:pt x="11154" y="2215"/>
                      </a:lnTo>
                      <a:lnTo>
                        <a:pt x="11331" y="2308"/>
                      </a:lnTo>
                      <a:lnTo>
                        <a:pt x="11331" y="2400"/>
                      </a:lnTo>
                      <a:lnTo>
                        <a:pt x="11508" y="2492"/>
                      </a:lnTo>
                      <a:lnTo>
                        <a:pt x="11685" y="2492"/>
                      </a:lnTo>
                      <a:lnTo>
                        <a:pt x="11685" y="2585"/>
                      </a:lnTo>
                      <a:lnTo>
                        <a:pt x="11862" y="2585"/>
                      </a:lnTo>
                      <a:lnTo>
                        <a:pt x="11862" y="2677"/>
                      </a:lnTo>
                      <a:lnTo>
                        <a:pt x="12039" y="2677"/>
                      </a:lnTo>
                      <a:lnTo>
                        <a:pt x="12216" y="2769"/>
                      </a:lnTo>
                      <a:lnTo>
                        <a:pt x="12393" y="2769"/>
                      </a:lnTo>
                      <a:lnTo>
                        <a:pt x="12570" y="2862"/>
                      </a:lnTo>
                      <a:lnTo>
                        <a:pt x="12925" y="2862"/>
                      </a:lnTo>
                      <a:lnTo>
                        <a:pt x="13102" y="2954"/>
                      </a:lnTo>
                      <a:lnTo>
                        <a:pt x="13279" y="2954"/>
                      </a:lnTo>
                      <a:lnTo>
                        <a:pt x="13633" y="3046"/>
                      </a:lnTo>
                      <a:lnTo>
                        <a:pt x="13810" y="3046"/>
                      </a:lnTo>
                      <a:lnTo>
                        <a:pt x="14164" y="3138"/>
                      </a:lnTo>
                      <a:lnTo>
                        <a:pt x="14341" y="3231"/>
                      </a:lnTo>
                      <a:lnTo>
                        <a:pt x="14518" y="3231"/>
                      </a:lnTo>
                      <a:lnTo>
                        <a:pt x="14695" y="3323"/>
                      </a:lnTo>
                      <a:lnTo>
                        <a:pt x="14872" y="3323"/>
                      </a:lnTo>
                      <a:lnTo>
                        <a:pt x="15226" y="3508"/>
                      </a:lnTo>
                      <a:lnTo>
                        <a:pt x="15226" y="3600"/>
                      </a:lnTo>
                      <a:lnTo>
                        <a:pt x="15403" y="3600"/>
                      </a:lnTo>
                      <a:lnTo>
                        <a:pt x="15580" y="3692"/>
                      </a:lnTo>
                      <a:lnTo>
                        <a:pt x="15757" y="3692"/>
                      </a:lnTo>
                      <a:lnTo>
                        <a:pt x="15757" y="3785"/>
                      </a:lnTo>
                      <a:lnTo>
                        <a:pt x="16820" y="4338"/>
                      </a:lnTo>
                      <a:lnTo>
                        <a:pt x="16997" y="4338"/>
                      </a:lnTo>
                      <a:lnTo>
                        <a:pt x="16997" y="4431"/>
                      </a:lnTo>
                      <a:lnTo>
                        <a:pt x="17174" y="4523"/>
                      </a:lnTo>
                      <a:lnTo>
                        <a:pt x="17351" y="4523"/>
                      </a:lnTo>
                      <a:lnTo>
                        <a:pt x="17528" y="4615"/>
                      </a:lnTo>
                      <a:lnTo>
                        <a:pt x="17528" y="4708"/>
                      </a:lnTo>
                      <a:lnTo>
                        <a:pt x="18059" y="4800"/>
                      </a:lnTo>
                      <a:lnTo>
                        <a:pt x="18590" y="4985"/>
                      </a:lnTo>
                      <a:lnTo>
                        <a:pt x="20007" y="5723"/>
                      </a:lnTo>
                      <a:lnTo>
                        <a:pt x="20184" y="5908"/>
                      </a:lnTo>
                      <a:lnTo>
                        <a:pt x="20538" y="6185"/>
                      </a:lnTo>
                      <a:lnTo>
                        <a:pt x="21600" y="7846"/>
                      </a:lnTo>
                      <a:lnTo>
                        <a:pt x="21600" y="10154"/>
                      </a:lnTo>
                      <a:lnTo>
                        <a:pt x="21423" y="10708"/>
                      </a:lnTo>
                      <a:lnTo>
                        <a:pt x="20892" y="12092"/>
                      </a:lnTo>
                      <a:lnTo>
                        <a:pt x="20715" y="12462"/>
                      </a:lnTo>
                      <a:lnTo>
                        <a:pt x="20538" y="12923"/>
                      </a:lnTo>
                      <a:lnTo>
                        <a:pt x="19830" y="13846"/>
                      </a:lnTo>
                      <a:lnTo>
                        <a:pt x="19475" y="14215"/>
                      </a:lnTo>
                      <a:lnTo>
                        <a:pt x="19121" y="14677"/>
                      </a:lnTo>
                      <a:lnTo>
                        <a:pt x="18059" y="15415"/>
                      </a:lnTo>
                      <a:lnTo>
                        <a:pt x="17882" y="15415"/>
                      </a:lnTo>
                      <a:lnTo>
                        <a:pt x="17528" y="15600"/>
                      </a:lnTo>
                      <a:lnTo>
                        <a:pt x="17174" y="15600"/>
                      </a:lnTo>
                      <a:lnTo>
                        <a:pt x="16820" y="15785"/>
                      </a:lnTo>
                      <a:lnTo>
                        <a:pt x="16466" y="15877"/>
                      </a:lnTo>
                      <a:lnTo>
                        <a:pt x="16289" y="15969"/>
                      </a:lnTo>
                      <a:lnTo>
                        <a:pt x="16111" y="15969"/>
                      </a:lnTo>
                      <a:lnTo>
                        <a:pt x="15934" y="16062"/>
                      </a:lnTo>
                      <a:lnTo>
                        <a:pt x="15580" y="16154"/>
                      </a:lnTo>
                      <a:lnTo>
                        <a:pt x="15226" y="16338"/>
                      </a:lnTo>
                      <a:lnTo>
                        <a:pt x="14872" y="16431"/>
                      </a:lnTo>
                      <a:lnTo>
                        <a:pt x="14341" y="16708"/>
                      </a:lnTo>
                      <a:lnTo>
                        <a:pt x="14164" y="16708"/>
                      </a:lnTo>
                      <a:lnTo>
                        <a:pt x="13810" y="16800"/>
                      </a:lnTo>
                      <a:lnTo>
                        <a:pt x="13633" y="16985"/>
                      </a:lnTo>
                      <a:lnTo>
                        <a:pt x="13456" y="16985"/>
                      </a:lnTo>
                      <a:lnTo>
                        <a:pt x="12393" y="17538"/>
                      </a:lnTo>
                      <a:lnTo>
                        <a:pt x="12039" y="17631"/>
                      </a:lnTo>
                      <a:lnTo>
                        <a:pt x="11862" y="17723"/>
                      </a:lnTo>
                      <a:lnTo>
                        <a:pt x="11685" y="17908"/>
                      </a:lnTo>
                      <a:lnTo>
                        <a:pt x="11685" y="18000"/>
                      </a:lnTo>
                      <a:lnTo>
                        <a:pt x="11331" y="18092"/>
                      </a:lnTo>
                      <a:lnTo>
                        <a:pt x="11154" y="18277"/>
                      </a:lnTo>
                      <a:lnTo>
                        <a:pt x="10800" y="18462"/>
                      </a:lnTo>
                      <a:lnTo>
                        <a:pt x="10800" y="18554"/>
                      </a:lnTo>
                      <a:lnTo>
                        <a:pt x="10446" y="18738"/>
                      </a:lnTo>
                      <a:lnTo>
                        <a:pt x="10269" y="18738"/>
                      </a:lnTo>
                      <a:lnTo>
                        <a:pt x="10269" y="18831"/>
                      </a:lnTo>
                      <a:lnTo>
                        <a:pt x="10092" y="18923"/>
                      </a:lnTo>
                      <a:lnTo>
                        <a:pt x="9915" y="18923"/>
                      </a:lnTo>
                      <a:lnTo>
                        <a:pt x="9561" y="19108"/>
                      </a:lnTo>
                      <a:lnTo>
                        <a:pt x="9561" y="19200"/>
                      </a:lnTo>
                      <a:lnTo>
                        <a:pt x="9384" y="19292"/>
                      </a:lnTo>
                      <a:lnTo>
                        <a:pt x="9207" y="19292"/>
                      </a:lnTo>
                      <a:lnTo>
                        <a:pt x="9030" y="19385"/>
                      </a:lnTo>
                      <a:lnTo>
                        <a:pt x="8675" y="19477"/>
                      </a:lnTo>
                      <a:lnTo>
                        <a:pt x="7967" y="19846"/>
                      </a:lnTo>
                      <a:lnTo>
                        <a:pt x="7613" y="19938"/>
                      </a:lnTo>
                      <a:lnTo>
                        <a:pt x="7082" y="20215"/>
                      </a:lnTo>
                      <a:lnTo>
                        <a:pt x="6728" y="20308"/>
                      </a:lnTo>
                      <a:lnTo>
                        <a:pt x="6551" y="20492"/>
                      </a:lnTo>
                      <a:lnTo>
                        <a:pt x="6197" y="20492"/>
                      </a:lnTo>
                      <a:lnTo>
                        <a:pt x="6020" y="20677"/>
                      </a:lnTo>
                      <a:lnTo>
                        <a:pt x="5666" y="20769"/>
                      </a:lnTo>
                      <a:lnTo>
                        <a:pt x="5489" y="20862"/>
                      </a:lnTo>
                      <a:lnTo>
                        <a:pt x="4780" y="21046"/>
                      </a:lnTo>
                      <a:lnTo>
                        <a:pt x="4603" y="21138"/>
                      </a:lnTo>
                      <a:lnTo>
                        <a:pt x="4249" y="21231"/>
                      </a:lnTo>
                      <a:lnTo>
                        <a:pt x="3895" y="21231"/>
                      </a:lnTo>
                      <a:lnTo>
                        <a:pt x="3718" y="21323"/>
                      </a:lnTo>
                      <a:lnTo>
                        <a:pt x="3187" y="21323"/>
                      </a:lnTo>
                      <a:lnTo>
                        <a:pt x="3187" y="21415"/>
                      </a:lnTo>
                      <a:lnTo>
                        <a:pt x="2833" y="21415"/>
                      </a:lnTo>
                      <a:lnTo>
                        <a:pt x="2479" y="21508"/>
                      </a:lnTo>
                      <a:lnTo>
                        <a:pt x="1593" y="21508"/>
                      </a:lnTo>
                      <a:lnTo>
                        <a:pt x="1593" y="21600"/>
                      </a:lnTo>
                      <a:lnTo>
                        <a:pt x="0" y="21600"/>
                      </a:lnTo>
                      <a:lnTo>
                        <a:pt x="0" y="3138"/>
                      </a:lnTo>
                      <a:close/>
                    </a:path>
                  </a:pathLst>
                </a:custGeom>
                <a:solidFill>
                  <a:srgbClr val="FF99CC"/>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grpSp>
          <p:sp>
            <p:nvSpPr>
              <p:cNvPr id="139" name="Shape"/>
              <p:cNvSpPr/>
              <p:nvPr/>
            </p:nvSpPr>
            <p:spPr>
              <a:xfrm>
                <a:off x="1739900" y="3086100"/>
                <a:ext cx="63500" cy="1778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7280" y="21600"/>
                    </a:lnTo>
                    <a:lnTo>
                      <a:pt x="17280" y="20057"/>
                    </a:lnTo>
                    <a:lnTo>
                      <a:pt x="21600" y="16971"/>
                    </a:lnTo>
                    <a:lnTo>
                      <a:pt x="21600" y="1543"/>
                    </a:lnTo>
                    <a:lnTo>
                      <a:pt x="17280" y="1543"/>
                    </a:lnTo>
                    <a:lnTo>
                      <a:pt x="17280" y="0"/>
                    </a:lnTo>
                    <a:lnTo>
                      <a:pt x="8640" y="0"/>
                    </a:lnTo>
                    <a:lnTo>
                      <a:pt x="8640" y="1543"/>
                    </a:lnTo>
                    <a:lnTo>
                      <a:pt x="4320" y="1543"/>
                    </a:lnTo>
                    <a:lnTo>
                      <a:pt x="0" y="3086"/>
                    </a:lnTo>
                    <a:lnTo>
                      <a:pt x="0" y="21600"/>
                    </a:lnTo>
                    <a:close/>
                  </a:path>
                </a:pathLst>
              </a:custGeom>
              <a:solidFill>
                <a:srgbClr val="00000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40" name="Shape"/>
              <p:cNvSpPr/>
              <p:nvPr/>
            </p:nvSpPr>
            <p:spPr>
              <a:xfrm>
                <a:off x="647700" y="1562100"/>
                <a:ext cx="1981200" cy="1231900"/>
              </a:xfrm>
              <a:custGeom>
                <a:avLst/>
                <a:gdLst/>
                <a:ahLst/>
                <a:cxnLst>
                  <a:cxn ang="0">
                    <a:pos x="wd2" y="hd2"/>
                  </a:cxn>
                  <a:cxn ang="5400000">
                    <a:pos x="wd2" y="hd2"/>
                  </a:cxn>
                  <a:cxn ang="10800000">
                    <a:pos x="wd2" y="hd2"/>
                  </a:cxn>
                  <a:cxn ang="16200000">
                    <a:pos x="wd2" y="hd2"/>
                  </a:cxn>
                </a:cxnLst>
                <a:rect l="0" t="0" r="r" b="b"/>
                <a:pathLst>
                  <a:path w="21600" h="21600" extrusionOk="0">
                    <a:moveTo>
                      <a:pt x="415" y="21600"/>
                    </a:moveTo>
                    <a:lnTo>
                      <a:pt x="692" y="21600"/>
                    </a:lnTo>
                    <a:lnTo>
                      <a:pt x="969" y="21155"/>
                    </a:lnTo>
                    <a:lnTo>
                      <a:pt x="969" y="20932"/>
                    </a:lnTo>
                    <a:lnTo>
                      <a:pt x="1108" y="20709"/>
                    </a:lnTo>
                    <a:lnTo>
                      <a:pt x="1108" y="20487"/>
                    </a:lnTo>
                    <a:lnTo>
                      <a:pt x="1246" y="20041"/>
                    </a:lnTo>
                    <a:lnTo>
                      <a:pt x="1523" y="19596"/>
                    </a:lnTo>
                    <a:lnTo>
                      <a:pt x="1523" y="19373"/>
                    </a:lnTo>
                    <a:lnTo>
                      <a:pt x="1662" y="19151"/>
                    </a:lnTo>
                    <a:lnTo>
                      <a:pt x="1662" y="18928"/>
                    </a:lnTo>
                    <a:lnTo>
                      <a:pt x="1800" y="18705"/>
                    </a:lnTo>
                    <a:lnTo>
                      <a:pt x="1800" y="18260"/>
                    </a:lnTo>
                    <a:lnTo>
                      <a:pt x="1938" y="18037"/>
                    </a:lnTo>
                    <a:lnTo>
                      <a:pt x="1938" y="17592"/>
                    </a:lnTo>
                    <a:lnTo>
                      <a:pt x="2215" y="17146"/>
                    </a:lnTo>
                    <a:lnTo>
                      <a:pt x="2215" y="16701"/>
                    </a:lnTo>
                    <a:lnTo>
                      <a:pt x="2354" y="16256"/>
                    </a:lnTo>
                    <a:lnTo>
                      <a:pt x="2354" y="15810"/>
                    </a:lnTo>
                    <a:lnTo>
                      <a:pt x="2492" y="15365"/>
                    </a:lnTo>
                    <a:lnTo>
                      <a:pt x="2492" y="14920"/>
                    </a:lnTo>
                    <a:lnTo>
                      <a:pt x="2631" y="14697"/>
                    </a:lnTo>
                    <a:lnTo>
                      <a:pt x="2631" y="14252"/>
                    </a:lnTo>
                    <a:lnTo>
                      <a:pt x="2769" y="13806"/>
                    </a:lnTo>
                    <a:lnTo>
                      <a:pt x="2908" y="13806"/>
                    </a:lnTo>
                    <a:lnTo>
                      <a:pt x="3046" y="13584"/>
                    </a:lnTo>
                    <a:lnTo>
                      <a:pt x="3462" y="13584"/>
                    </a:lnTo>
                    <a:lnTo>
                      <a:pt x="3600" y="13361"/>
                    </a:lnTo>
                    <a:lnTo>
                      <a:pt x="3738" y="13361"/>
                    </a:lnTo>
                    <a:lnTo>
                      <a:pt x="3738" y="13138"/>
                    </a:lnTo>
                    <a:lnTo>
                      <a:pt x="4154" y="13138"/>
                    </a:lnTo>
                    <a:lnTo>
                      <a:pt x="4292" y="12915"/>
                    </a:lnTo>
                    <a:lnTo>
                      <a:pt x="4708" y="12915"/>
                    </a:lnTo>
                    <a:lnTo>
                      <a:pt x="4846" y="12693"/>
                    </a:lnTo>
                    <a:lnTo>
                      <a:pt x="8169" y="12693"/>
                    </a:lnTo>
                    <a:lnTo>
                      <a:pt x="8308" y="12915"/>
                    </a:lnTo>
                    <a:lnTo>
                      <a:pt x="9138" y="12915"/>
                    </a:lnTo>
                    <a:lnTo>
                      <a:pt x="9138" y="12693"/>
                    </a:lnTo>
                    <a:lnTo>
                      <a:pt x="10523" y="12693"/>
                    </a:lnTo>
                    <a:lnTo>
                      <a:pt x="10662" y="12470"/>
                    </a:lnTo>
                    <a:lnTo>
                      <a:pt x="11215" y="12470"/>
                    </a:lnTo>
                    <a:lnTo>
                      <a:pt x="11354" y="12247"/>
                    </a:lnTo>
                    <a:lnTo>
                      <a:pt x="12185" y="12247"/>
                    </a:lnTo>
                    <a:lnTo>
                      <a:pt x="12323" y="12025"/>
                    </a:lnTo>
                    <a:lnTo>
                      <a:pt x="12600" y="12025"/>
                    </a:lnTo>
                    <a:lnTo>
                      <a:pt x="12738" y="11802"/>
                    </a:lnTo>
                    <a:lnTo>
                      <a:pt x="13292" y="11802"/>
                    </a:lnTo>
                    <a:lnTo>
                      <a:pt x="13292" y="11579"/>
                    </a:lnTo>
                    <a:lnTo>
                      <a:pt x="13708" y="11579"/>
                    </a:lnTo>
                    <a:lnTo>
                      <a:pt x="13846" y="11357"/>
                    </a:lnTo>
                    <a:lnTo>
                      <a:pt x="13985" y="11357"/>
                    </a:lnTo>
                    <a:lnTo>
                      <a:pt x="14123" y="11134"/>
                    </a:lnTo>
                    <a:lnTo>
                      <a:pt x="14400" y="11134"/>
                    </a:lnTo>
                    <a:lnTo>
                      <a:pt x="14400" y="10911"/>
                    </a:lnTo>
                    <a:lnTo>
                      <a:pt x="14677" y="10911"/>
                    </a:lnTo>
                    <a:lnTo>
                      <a:pt x="14815" y="10689"/>
                    </a:lnTo>
                    <a:lnTo>
                      <a:pt x="14954" y="10689"/>
                    </a:lnTo>
                    <a:lnTo>
                      <a:pt x="15231" y="10243"/>
                    </a:lnTo>
                    <a:lnTo>
                      <a:pt x="15369" y="10243"/>
                    </a:lnTo>
                    <a:lnTo>
                      <a:pt x="15369" y="10021"/>
                    </a:lnTo>
                    <a:lnTo>
                      <a:pt x="15508" y="10021"/>
                    </a:lnTo>
                    <a:lnTo>
                      <a:pt x="15508" y="9798"/>
                    </a:lnTo>
                    <a:lnTo>
                      <a:pt x="15646" y="9798"/>
                    </a:lnTo>
                    <a:lnTo>
                      <a:pt x="16062" y="9130"/>
                    </a:lnTo>
                    <a:lnTo>
                      <a:pt x="16062" y="8907"/>
                    </a:lnTo>
                    <a:lnTo>
                      <a:pt x="16200" y="8685"/>
                    </a:lnTo>
                    <a:lnTo>
                      <a:pt x="16338" y="8685"/>
                    </a:lnTo>
                    <a:lnTo>
                      <a:pt x="16477" y="8462"/>
                    </a:lnTo>
                    <a:lnTo>
                      <a:pt x="16477" y="8239"/>
                    </a:lnTo>
                    <a:lnTo>
                      <a:pt x="16754" y="7794"/>
                    </a:lnTo>
                    <a:lnTo>
                      <a:pt x="16892" y="7794"/>
                    </a:lnTo>
                    <a:lnTo>
                      <a:pt x="17169" y="7348"/>
                    </a:lnTo>
                    <a:lnTo>
                      <a:pt x="17308" y="7348"/>
                    </a:lnTo>
                    <a:lnTo>
                      <a:pt x="17446" y="7126"/>
                    </a:lnTo>
                    <a:lnTo>
                      <a:pt x="17446" y="6903"/>
                    </a:lnTo>
                    <a:lnTo>
                      <a:pt x="17585" y="6680"/>
                    </a:lnTo>
                    <a:lnTo>
                      <a:pt x="17723" y="6680"/>
                    </a:lnTo>
                    <a:lnTo>
                      <a:pt x="17862" y="6458"/>
                    </a:lnTo>
                    <a:lnTo>
                      <a:pt x="18000" y="6458"/>
                    </a:lnTo>
                    <a:lnTo>
                      <a:pt x="18138" y="6235"/>
                    </a:lnTo>
                    <a:lnTo>
                      <a:pt x="18277" y="6235"/>
                    </a:lnTo>
                    <a:lnTo>
                      <a:pt x="18415" y="6012"/>
                    </a:lnTo>
                    <a:lnTo>
                      <a:pt x="18831" y="6012"/>
                    </a:lnTo>
                    <a:lnTo>
                      <a:pt x="18969" y="5790"/>
                    </a:lnTo>
                    <a:lnTo>
                      <a:pt x="19385" y="5790"/>
                    </a:lnTo>
                    <a:lnTo>
                      <a:pt x="20354" y="8016"/>
                    </a:lnTo>
                    <a:lnTo>
                      <a:pt x="21323" y="8239"/>
                    </a:lnTo>
                    <a:lnTo>
                      <a:pt x="21462" y="8016"/>
                    </a:lnTo>
                    <a:lnTo>
                      <a:pt x="21462" y="7794"/>
                    </a:lnTo>
                    <a:lnTo>
                      <a:pt x="21600" y="7571"/>
                    </a:lnTo>
                    <a:lnTo>
                      <a:pt x="21462" y="7571"/>
                    </a:lnTo>
                    <a:lnTo>
                      <a:pt x="21046" y="6903"/>
                    </a:lnTo>
                    <a:lnTo>
                      <a:pt x="20769" y="6680"/>
                    </a:lnTo>
                    <a:lnTo>
                      <a:pt x="20631" y="6235"/>
                    </a:lnTo>
                    <a:lnTo>
                      <a:pt x="20492" y="6012"/>
                    </a:lnTo>
                    <a:lnTo>
                      <a:pt x="20354" y="5567"/>
                    </a:lnTo>
                    <a:lnTo>
                      <a:pt x="20215" y="5344"/>
                    </a:lnTo>
                    <a:lnTo>
                      <a:pt x="19800" y="4008"/>
                    </a:lnTo>
                    <a:lnTo>
                      <a:pt x="19662" y="3786"/>
                    </a:lnTo>
                    <a:lnTo>
                      <a:pt x="19523" y="3340"/>
                    </a:lnTo>
                    <a:lnTo>
                      <a:pt x="19385" y="3118"/>
                    </a:lnTo>
                    <a:lnTo>
                      <a:pt x="18969" y="1781"/>
                    </a:lnTo>
                    <a:lnTo>
                      <a:pt x="18969" y="1336"/>
                    </a:lnTo>
                    <a:lnTo>
                      <a:pt x="18831" y="891"/>
                    </a:lnTo>
                    <a:lnTo>
                      <a:pt x="18831" y="668"/>
                    </a:lnTo>
                    <a:lnTo>
                      <a:pt x="18415" y="0"/>
                    </a:lnTo>
                    <a:lnTo>
                      <a:pt x="18000" y="0"/>
                    </a:lnTo>
                    <a:lnTo>
                      <a:pt x="17862" y="668"/>
                    </a:lnTo>
                    <a:lnTo>
                      <a:pt x="18969" y="4454"/>
                    </a:lnTo>
                    <a:lnTo>
                      <a:pt x="18969" y="4676"/>
                    </a:lnTo>
                    <a:lnTo>
                      <a:pt x="18554" y="4676"/>
                    </a:lnTo>
                    <a:lnTo>
                      <a:pt x="18415" y="4899"/>
                    </a:lnTo>
                    <a:lnTo>
                      <a:pt x="18000" y="4899"/>
                    </a:lnTo>
                    <a:lnTo>
                      <a:pt x="17723" y="5122"/>
                    </a:lnTo>
                    <a:lnTo>
                      <a:pt x="17446" y="5567"/>
                    </a:lnTo>
                    <a:lnTo>
                      <a:pt x="17169" y="5790"/>
                    </a:lnTo>
                    <a:lnTo>
                      <a:pt x="17031" y="6012"/>
                    </a:lnTo>
                    <a:lnTo>
                      <a:pt x="16754" y="6235"/>
                    </a:lnTo>
                    <a:lnTo>
                      <a:pt x="16477" y="6680"/>
                    </a:lnTo>
                    <a:lnTo>
                      <a:pt x="16200" y="6903"/>
                    </a:lnTo>
                    <a:lnTo>
                      <a:pt x="15923" y="7348"/>
                    </a:lnTo>
                    <a:lnTo>
                      <a:pt x="15785" y="7794"/>
                    </a:lnTo>
                    <a:lnTo>
                      <a:pt x="15508" y="8239"/>
                    </a:lnTo>
                    <a:lnTo>
                      <a:pt x="15231" y="8462"/>
                    </a:lnTo>
                    <a:lnTo>
                      <a:pt x="14538" y="9575"/>
                    </a:lnTo>
                    <a:lnTo>
                      <a:pt x="14262" y="9798"/>
                    </a:lnTo>
                    <a:lnTo>
                      <a:pt x="14123" y="9798"/>
                    </a:lnTo>
                    <a:lnTo>
                      <a:pt x="13846" y="10243"/>
                    </a:lnTo>
                    <a:lnTo>
                      <a:pt x="13569" y="10243"/>
                    </a:lnTo>
                    <a:lnTo>
                      <a:pt x="13431" y="10466"/>
                    </a:lnTo>
                    <a:lnTo>
                      <a:pt x="13154" y="10689"/>
                    </a:lnTo>
                    <a:lnTo>
                      <a:pt x="13015" y="10689"/>
                    </a:lnTo>
                    <a:lnTo>
                      <a:pt x="12738" y="10911"/>
                    </a:lnTo>
                    <a:lnTo>
                      <a:pt x="12600" y="10911"/>
                    </a:lnTo>
                    <a:lnTo>
                      <a:pt x="12462" y="11134"/>
                    </a:lnTo>
                    <a:lnTo>
                      <a:pt x="11908" y="11134"/>
                    </a:lnTo>
                    <a:lnTo>
                      <a:pt x="11492" y="11357"/>
                    </a:lnTo>
                    <a:lnTo>
                      <a:pt x="11215" y="11357"/>
                    </a:lnTo>
                    <a:lnTo>
                      <a:pt x="10938" y="11579"/>
                    </a:lnTo>
                    <a:lnTo>
                      <a:pt x="4708" y="11579"/>
                    </a:lnTo>
                    <a:lnTo>
                      <a:pt x="4431" y="11802"/>
                    </a:lnTo>
                    <a:lnTo>
                      <a:pt x="4154" y="11802"/>
                    </a:lnTo>
                    <a:lnTo>
                      <a:pt x="3600" y="12247"/>
                    </a:lnTo>
                    <a:lnTo>
                      <a:pt x="3323" y="12247"/>
                    </a:lnTo>
                    <a:lnTo>
                      <a:pt x="3046" y="12693"/>
                    </a:lnTo>
                    <a:lnTo>
                      <a:pt x="2908" y="12470"/>
                    </a:lnTo>
                    <a:lnTo>
                      <a:pt x="2908" y="9798"/>
                    </a:lnTo>
                    <a:lnTo>
                      <a:pt x="3046" y="9353"/>
                    </a:lnTo>
                    <a:lnTo>
                      <a:pt x="3046" y="8239"/>
                    </a:lnTo>
                    <a:lnTo>
                      <a:pt x="3185" y="7794"/>
                    </a:lnTo>
                    <a:lnTo>
                      <a:pt x="3185" y="6903"/>
                    </a:lnTo>
                    <a:lnTo>
                      <a:pt x="3323" y="6458"/>
                    </a:lnTo>
                    <a:lnTo>
                      <a:pt x="3323" y="6012"/>
                    </a:lnTo>
                    <a:lnTo>
                      <a:pt x="3462" y="5790"/>
                    </a:lnTo>
                    <a:lnTo>
                      <a:pt x="3600" y="5344"/>
                    </a:lnTo>
                    <a:lnTo>
                      <a:pt x="3600" y="4899"/>
                    </a:lnTo>
                    <a:lnTo>
                      <a:pt x="3738" y="4676"/>
                    </a:lnTo>
                    <a:lnTo>
                      <a:pt x="3877" y="4231"/>
                    </a:lnTo>
                    <a:lnTo>
                      <a:pt x="4431" y="3563"/>
                    </a:lnTo>
                    <a:lnTo>
                      <a:pt x="4431" y="3118"/>
                    </a:lnTo>
                    <a:lnTo>
                      <a:pt x="3738" y="3118"/>
                    </a:lnTo>
                    <a:lnTo>
                      <a:pt x="3738" y="3340"/>
                    </a:lnTo>
                    <a:lnTo>
                      <a:pt x="3462" y="3340"/>
                    </a:lnTo>
                    <a:lnTo>
                      <a:pt x="3462" y="3563"/>
                    </a:lnTo>
                    <a:lnTo>
                      <a:pt x="3046" y="4231"/>
                    </a:lnTo>
                    <a:lnTo>
                      <a:pt x="3046" y="4676"/>
                    </a:lnTo>
                    <a:lnTo>
                      <a:pt x="2908" y="4676"/>
                    </a:lnTo>
                    <a:lnTo>
                      <a:pt x="2908" y="4899"/>
                    </a:lnTo>
                    <a:lnTo>
                      <a:pt x="2769" y="4899"/>
                    </a:lnTo>
                    <a:lnTo>
                      <a:pt x="2769" y="5122"/>
                    </a:lnTo>
                    <a:lnTo>
                      <a:pt x="2631" y="6012"/>
                    </a:lnTo>
                    <a:lnTo>
                      <a:pt x="2354" y="7126"/>
                    </a:lnTo>
                    <a:lnTo>
                      <a:pt x="2354" y="8016"/>
                    </a:lnTo>
                    <a:lnTo>
                      <a:pt x="2215" y="9130"/>
                    </a:lnTo>
                    <a:lnTo>
                      <a:pt x="2215" y="10021"/>
                    </a:lnTo>
                    <a:lnTo>
                      <a:pt x="2077" y="11134"/>
                    </a:lnTo>
                    <a:lnTo>
                      <a:pt x="2077" y="12025"/>
                    </a:lnTo>
                    <a:lnTo>
                      <a:pt x="1938" y="12915"/>
                    </a:lnTo>
                    <a:lnTo>
                      <a:pt x="1938" y="13584"/>
                    </a:lnTo>
                    <a:lnTo>
                      <a:pt x="1800" y="14252"/>
                    </a:lnTo>
                    <a:lnTo>
                      <a:pt x="1800" y="14697"/>
                    </a:lnTo>
                    <a:lnTo>
                      <a:pt x="1662" y="15142"/>
                    </a:lnTo>
                    <a:lnTo>
                      <a:pt x="1523" y="15810"/>
                    </a:lnTo>
                    <a:lnTo>
                      <a:pt x="1523" y="16256"/>
                    </a:lnTo>
                    <a:lnTo>
                      <a:pt x="1246" y="17146"/>
                    </a:lnTo>
                    <a:lnTo>
                      <a:pt x="1108" y="17814"/>
                    </a:lnTo>
                    <a:lnTo>
                      <a:pt x="831" y="18705"/>
                    </a:lnTo>
                    <a:lnTo>
                      <a:pt x="554" y="19151"/>
                    </a:lnTo>
                    <a:lnTo>
                      <a:pt x="0" y="20932"/>
                    </a:lnTo>
                    <a:lnTo>
                      <a:pt x="138" y="21377"/>
                    </a:lnTo>
                    <a:lnTo>
                      <a:pt x="415" y="21600"/>
                    </a:lnTo>
                    <a:close/>
                  </a:path>
                </a:pathLst>
              </a:custGeom>
              <a:solidFill>
                <a:srgbClr val="00000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41" name="Shape"/>
              <p:cNvSpPr/>
              <p:nvPr/>
            </p:nvSpPr>
            <p:spPr>
              <a:xfrm>
                <a:off x="1562100" y="2400300"/>
                <a:ext cx="393700" cy="127000"/>
              </a:xfrm>
              <a:custGeom>
                <a:avLst/>
                <a:gdLst/>
                <a:ahLst/>
                <a:cxnLst>
                  <a:cxn ang="0">
                    <a:pos x="wd2" y="hd2"/>
                  </a:cxn>
                  <a:cxn ang="5400000">
                    <a:pos x="wd2" y="hd2"/>
                  </a:cxn>
                  <a:cxn ang="10800000">
                    <a:pos x="wd2" y="hd2"/>
                  </a:cxn>
                  <a:cxn ang="16200000">
                    <a:pos x="wd2" y="hd2"/>
                  </a:cxn>
                </a:cxnLst>
                <a:rect l="0" t="0" r="r" b="b"/>
                <a:pathLst>
                  <a:path w="21600" h="21600" extrusionOk="0">
                    <a:moveTo>
                      <a:pt x="697" y="21600"/>
                    </a:moveTo>
                    <a:lnTo>
                      <a:pt x="697" y="19440"/>
                    </a:lnTo>
                    <a:lnTo>
                      <a:pt x="2090" y="21600"/>
                    </a:lnTo>
                    <a:lnTo>
                      <a:pt x="3484" y="21600"/>
                    </a:lnTo>
                    <a:lnTo>
                      <a:pt x="4181" y="19440"/>
                    </a:lnTo>
                    <a:lnTo>
                      <a:pt x="10452" y="19440"/>
                    </a:lnTo>
                    <a:lnTo>
                      <a:pt x="11148" y="17280"/>
                    </a:lnTo>
                    <a:lnTo>
                      <a:pt x="12542" y="17280"/>
                    </a:lnTo>
                    <a:lnTo>
                      <a:pt x="13239" y="15120"/>
                    </a:lnTo>
                    <a:lnTo>
                      <a:pt x="15329" y="15120"/>
                    </a:lnTo>
                    <a:lnTo>
                      <a:pt x="16026" y="12960"/>
                    </a:lnTo>
                    <a:lnTo>
                      <a:pt x="17419" y="12960"/>
                    </a:lnTo>
                    <a:lnTo>
                      <a:pt x="18116" y="10800"/>
                    </a:lnTo>
                    <a:lnTo>
                      <a:pt x="19510" y="10800"/>
                    </a:lnTo>
                    <a:lnTo>
                      <a:pt x="19510" y="8640"/>
                    </a:lnTo>
                    <a:lnTo>
                      <a:pt x="20206" y="8640"/>
                    </a:lnTo>
                    <a:lnTo>
                      <a:pt x="20206" y="6480"/>
                    </a:lnTo>
                    <a:lnTo>
                      <a:pt x="20903" y="6480"/>
                    </a:lnTo>
                    <a:lnTo>
                      <a:pt x="20903" y="4320"/>
                    </a:lnTo>
                    <a:lnTo>
                      <a:pt x="21600" y="4320"/>
                    </a:lnTo>
                    <a:lnTo>
                      <a:pt x="21600" y="2160"/>
                    </a:lnTo>
                    <a:lnTo>
                      <a:pt x="20903" y="2160"/>
                    </a:lnTo>
                    <a:lnTo>
                      <a:pt x="20206" y="0"/>
                    </a:lnTo>
                    <a:lnTo>
                      <a:pt x="16723" y="0"/>
                    </a:lnTo>
                    <a:lnTo>
                      <a:pt x="16026" y="2160"/>
                    </a:lnTo>
                    <a:lnTo>
                      <a:pt x="15329" y="2160"/>
                    </a:lnTo>
                    <a:lnTo>
                      <a:pt x="15329" y="4320"/>
                    </a:lnTo>
                    <a:lnTo>
                      <a:pt x="13239" y="4320"/>
                    </a:lnTo>
                    <a:lnTo>
                      <a:pt x="13239" y="6480"/>
                    </a:lnTo>
                    <a:lnTo>
                      <a:pt x="11845" y="6480"/>
                    </a:lnTo>
                    <a:lnTo>
                      <a:pt x="11148" y="8640"/>
                    </a:lnTo>
                    <a:lnTo>
                      <a:pt x="6271" y="8640"/>
                    </a:lnTo>
                    <a:lnTo>
                      <a:pt x="5574" y="10800"/>
                    </a:lnTo>
                    <a:lnTo>
                      <a:pt x="697" y="10800"/>
                    </a:lnTo>
                    <a:lnTo>
                      <a:pt x="0" y="12960"/>
                    </a:lnTo>
                    <a:lnTo>
                      <a:pt x="0" y="21600"/>
                    </a:lnTo>
                    <a:lnTo>
                      <a:pt x="697" y="21600"/>
                    </a:lnTo>
                    <a:close/>
                  </a:path>
                </a:pathLst>
              </a:custGeom>
              <a:solidFill>
                <a:srgbClr val="00000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42" name="Shape"/>
              <p:cNvSpPr/>
              <p:nvPr/>
            </p:nvSpPr>
            <p:spPr>
              <a:xfrm>
                <a:off x="723900" y="1104900"/>
                <a:ext cx="1968500" cy="546100"/>
              </a:xfrm>
              <a:custGeom>
                <a:avLst/>
                <a:gdLst/>
                <a:ahLst/>
                <a:cxnLst>
                  <a:cxn ang="0">
                    <a:pos x="wd2" y="hd2"/>
                  </a:cxn>
                  <a:cxn ang="5400000">
                    <a:pos x="wd2" y="hd2"/>
                  </a:cxn>
                  <a:cxn ang="10800000">
                    <a:pos x="wd2" y="hd2"/>
                  </a:cxn>
                  <a:cxn ang="16200000">
                    <a:pos x="wd2" y="hd2"/>
                  </a:cxn>
                </a:cxnLst>
                <a:rect l="0" t="0" r="r" b="b"/>
                <a:pathLst>
                  <a:path w="21600" h="21600" extrusionOk="0">
                    <a:moveTo>
                      <a:pt x="9755" y="21600"/>
                    </a:moveTo>
                    <a:lnTo>
                      <a:pt x="10870" y="21600"/>
                    </a:lnTo>
                    <a:lnTo>
                      <a:pt x="11009" y="21098"/>
                    </a:lnTo>
                    <a:lnTo>
                      <a:pt x="11845" y="21098"/>
                    </a:lnTo>
                    <a:lnTo>
                      <a:pt x="11845" y="20595"/>
                    </a:lnTo>
                    <a:lnTo>
                      <a:pt x="12263" y="20595"/>
                    </a:lnTo>
                    <a:lnTo>
                      <a:pt x="12403" y="20093"/>
                    </a:lnTo>
                    <a:lnTo>
                      <a:pt x="12681" y="20093"/>
                    </a:lnTo>
                    <a:lnTo>
                      <a:pt x="12821" y="19591"/>
                    </a:lnTo>
                    <a:lnTo>
                      <a:pt x="12960" y="19591"/>
                    </a:lnTo>
                    <a:lnTo>
                      <a:pt x="13099" y="19088"/>
                    </a:lnTo>
                    <a:lnTo>
                      <a:pt x="13239" y="19088"/>
                    </a:lnTo>
                    <a:lnTo>
                      <a:pt x="13239" y="18586"/>
                    </a:lnTo>
                    <a:lnTo>
                      <a:pt x="13517" y="18084"/>
                    </a:lnTo>
                    <a:lnTo>
                      <a:pt x="13657" y="18084"/>
                    </a:lnTo>
                    <a:lnTo>
                      <a:pt x="13796" y="17581"/>
                    </a:lnTo>
                    <a:lnTo>
                      <a:pt x="13935" y="17581"/>
                    </a:lnTo>
                    <a:lnTo>
                      <a:pt x="14075" y="17079"/>
                    </a:lnTo>
                    <a:lnTo>
                      <a:pt x="14214" y="17079"/>
                    </a:lnTo>
                    <a:lnTo>
                      <a:pt x="14354" y="16577"/>
                    </a:lnTo>
                    <a:lnTo>
                      <a:pt x="14632" y="16577"/>
                    </a:lnTo>
                    <a:lnTo>
                      <a:pt x="14772" y="16074"/>
                    </a:lnTo>
                    <a:lnTo>
                      <a:pt x="14911" y="16074"/>
                    </a:lnTo>
                    <a:lnTo>
                      <a:pt x="15050" y="15572"/>
                    </a:lnTo>
                    <a:lnTo>
                      <a:pt x="15468" y="15572"/>
                    </a:lnTo>
                    <a:lnTo>
                      <a:pt x="15608" y="15070"/>
                    </a:lnTo>
                    <a:lnTo>
                      <a:pt x="15886" y="15070"/>
                    </a:lnTo>
                    <a:lnTo>
                      <a:pt x="16026" y="14567"/>
                    </a:lnTo>
                    <a:lnTo>
                      <a:pt x="16723" y="14567"/>
                    </a:lnTo>
                    <a:lnTo>
                      <a:pt x="16862" y="14065"/>
                    </a:lnTo>
                    <a:lnTo>
                      <a:pt x="17141" y="14065"/>
                    </a:lnTo>
                    <a:lnTo>
                      <a:pt x="17419" y="13563"/>
                    </a:lnTo>
                    <a:lnTo>
                      <a:pt x="19928" y="13563"/>
                    </a:lnTo>
                    <a:lnTo>
                      <a:pt x="20067" y="13060"/>
                    </a:lnTo>
                    <a:lnTo>
                      <a:pt x="20625" y="13060"/>
                    </a:lnTo>
                    <a:lnTo>
                      <a:pt x="20903" y="12056"/>
                    </a:lnTo>
                    <a:lnTo>
                      <a:pt x="21043" y="12056"/>
                    </a:lnTo>
                    <a:lnTo>
                      <a:pt x="21182" y="11553"/>
                    </a:lnTo>
                    <a:lnTo>
                      <a:pt x="21321" y="11553"/>
                    </a:lnTo>
                    <a:lnTo>
                      <a:pt x="21321" y="11051"/>
                    </a:lnTo>
                    <a:lnTo>
                      <a:pt x="21461" y="10549"/>
                    </a:lnTo>
                    <a:lnTo>
                      <a:pt x="21461" y="9544"/>
                    </a:lnTo>
                    <a:lnTo>
                      <a:pt x="21600" y="8540"/>
                    </a:lnTo>
                    <a:lnTo>
                      <a:pt x="21600" y="5023"/>
                    </a:lnTo>
                    <a:lnTo>
                      <a:pt x="21461" y="4521"/>
                    </a:lnTo>
                    <a:lnTo>
                      <a:pt x="21461" y="3014"/>
                    </a:lnTo>
                    <a:lnTo>
                      <a:pt x="21321" y="2512"/>
                    </a:lnTo>
                    <a:lnTo>
                      <a:pt x="21321" y="2009"/>
                    </a:lnTo>
                    <a:lnTo>
                      <a:pt x="21182" y="2009"/>
                    </a:lnTo>
                    <a:lnTo>
                      <a:pt x="21182" y="1005"/>
                    </a:lnTo>
                    <a:lnTo>
                      <a:pt x="21043" y="1005"/>
                    </a:lnTo>
                    <a:lnTo>
                      <a:pt x="21043" y="502"/>
                    </a:lnTo>
                    <a:lnTo>
                      <a:pt x="20903" y="502"/>
                    </a:lnTo>
                    <a:lnTo>
                      <a:pt x="20903" y="0"/>
                    </a:lnTo>
                    <a:lnTo>
                      <a:pt x="20206" y="0"/>
                    </a:lnTo>
                    <a:lnTo>
                      <a:pt x="20067" y="502"/>
                    </a:lnTo>
                    <a:lnTo>
                      <a:pt x="20067" y="1005"/>
                    </a:lnTo>
                    <a:lnTo>
                      <a:pt x="20346" y="2009"/>
                    </a:lnTo>
                    <a:lnTo>
                      <a:pt x="20485" y="3014"/>
                    </a:lnTo>
                    <a:lnTo>
                      <a:pt x="20625" y="3516"/>
                    </a:lnTo>
                    <a:lnTo>
                      <a:pt x="20764" y="4521"/>
                    </a:lnTo>
                    <a:lnTo>
                      <a:pt x="20903" y="5023"/>
                    </a:lnTo>
                    <a:lnTo>
                      <a:pt x="20903" y="7535"/>
                    </a:lnTo>
                    <a:lnTo>
                      <a:pt x="20764" y="8037"/>
                    </a:lnTo>
                    <a:lnTo>
                      <a:pt x="20764" y="8540"/>
                    </a:lnTo>
                    <a:lnTo>
                      <a:pt x="20485" y="9544"/>
                    </a:lnTo>
                    <a:lnTo>
                      <a:pt x="20485" y="10047"/>
                    </a:lnTo>
                    <a:lnTo>
                      <a:pt x="20206" y="10549"/>
                    </a:lnTo>
                    <a:lnTo>
                      <a:pt x="20067" y="10549"/>
                    </a:lnTo>
                    <a:lnTo>
                      <a:pt x="19928" y="11051"/>
                    </a:lnTo>
                    <a:lnTo>
                      <a:pt x="18255" y="11051"/>
                    </a:lnTo>
                    <a:lnTo>
                      <a:pt x="18116" y="11553"/>
                    </a:lnTo>
                    <a:lnTo>
                      <a:pt x="16305" y="11553"/>
                    </a:lnTo>
                    <a:lnTo>
                      <a:pt x="16165" y="12056"/>
                    </a:lnTo>
                    <a:lnTo>
                      <a:pt x="15886" y="12056"/>
                    </a:lnTo>
                    <a:lnTo>
                      <a:pt x="15747" y="12558"/>
                    </a:lnTo>
                    <a:lnTo>
                      <a:pt x="15468" y="12558"/>
                    </a:lnTo>
                    <a:lnTo>
                      <a:pt x="15329" y="13060"/>
                    </a:lnTo>
                    <a:lnTo>
                      <a:pt x="14772" y="13060"/>
                    </a:lnTo>
                    <a:lnTo>
                      <a:pt x="14632" y="13563"/>
                    </a:lnTo>
                    <a:lnTo>
                      <a:pt x="14354" y="13563"/>
                    </a:lnTo>
                    <a:lnTo>
                      <a:pt x="14214" y="14065"/>
                    </a:lnTo>
                    <a:lnTo>
                      <a:pt x="14075" y="14065"/>
                    </a:lnTo>
                    <a:lnTo>
                      <a:pt x="13796" y="14567"/>
                    </a:lnTo>
                    <a:lnTo>
                      <a:pt x="13378" y="16074"/>
                    </a:lnTo>
                    <a:lnTo>
                      <a:pt x="13099" y="16074"/>
                    </a:lnTo>
                    <a:lnTo>
                      <a:pt x="12960" y="16577"/>
                    </a:lnTo>
                    <a:lnTo>
                      <a:pt x="12681" y="16577"/>
                    </a:lnTo>
                    <a:lnTo>
                      <a:pt x="12542" y="17079"/>
                    </a:lnTo>
                    <a:lnTo>
                      <a:pt x="12263" y="17581"/>
                    </a:lnTo>
                    <a:lnTo>
                      <a:pt x="11985" y="17581"/>
                    </a:lnTo>
                    <a:lnTo>
                      <a:pt x="11845" y="18084"/>
                    </a:lnTo>
                    <a:lnTo>
                      <a:pt x="11566" y="18084"/>
                    </a:lnTo>
                    <a:lnTo>
                      <a:pt x="11288" y="18586"/>
                    </a:lnTo>
                    <a:lnTo>
                      <a:pt x="10870" y="18586"/>
                    </a:lnTo>
                    <a:lnTo>
                      <a:pt x="10591" y="19088"/>
                    </a:lnTo>
                    <a:lnTo>
                      <a:pt x="8779" y="19088"/>
                    </a:lnTo>
                    <a:lnTo>
                      <a:pt x="8640" y="18586"/>
                    </a:lnTo>
                    <a:lnTo>
                      <a:pt x="8361" y="18586"/>
                    </a:lnTo>
                    <a:lnTo>
                      <a:pt x="8083" y="18084"/>
                    </a:lnTo>
                    <a:lnTo>
                      <a:pt x="7943" y="18084"/>
                    </a:lnTo>
                    <a:lnTo>
                      <a:pt x="7665" y="17581"/>
                    </a:lnTo>
                    <a:lnTo>
                      <a:pt x="7386" y="17581"/>
                    </a:lnTo>
                    <a:lnTo>
                      <a:pt x="7246" y="17079"/>
                    </a:lnTo>
                    <a:lnTo>
                      <a:pt x="6968" y="16577"/>
                    </a:lnTo>
                    <a:lnTo>
                      <a:pt x="6828" y="16577"/>
                    </a:lnTo>
                    <a:lnTo>
                      <a:pt x="6689" y="16074"/>
                    </a:lnTo>
                    <a:lnTo>
                      <a:pt x="6550" y="16074"/>
                    </a:lnTo>
                    <a:lnTo>
                      <a:pt x="6410" y="15572"/>
                    </a:lnTo>
                    <a:lnTo>
                      <a:pt x="6271" y="15572"/>
                    </a:lnTo>
                    <a:lnTo>
                      <a:pt x="5992" y="15070"/>
                    </a:lnTo>
                    <a:lnTo>
                      <a:pt x="5853" y="15070"/>
                    </a:lnTo>
                    <a:lnTo>
                      <a:pt x="5574" y="14567"/>
                    </a:lnTo>
                    <a:lnTo>
                      <a:pt x="5156" y="14567"/>
                    </a:lnTo>
                    <a:lnTo>
                      <a:pt x="4877" y="14065"/>
                    </a:lnTo>
                    <a:lnTo>
                      <a:pt x="3345" y="14065"/>
                    </a:lnTo>
                    <a:lnTo>
                      <a:pt x="3066" y="14567"/>
                    </a:lnTo>
                    <a:lnTo>
                      <a:pt x="2926" y="14567"/>
                    </a:lnTo>
                    <a:lnTo>
                      <a:pt x="2648" y="15572"/>
                    </a:lnTo>
                    <a:lnTo>
                      <a:pt x="2369" y="15572"/>
                    </a:lnTo>
                    <a:lnTo>
                      <a:pt x="2369" y="16074"/>
                    </a:lnTo>
                    <a:lnTo>
                      <a:pt x="2230" y="16074"/>
                    </a:lnTo>
                    <a:lnTo>
                      <a:pt x="1812" y="17581"/>
                    </a:lnTo>
                    <a:lnTo>
                      <a:pt x="1672" y="17581"/>
                    </a:lnTo>
                    <a:lnTo>
                      <a:pt x="1672" y="18084"/>
                    </a:lnTo>
                    <a:lnTo>
                      <a:pt x="1394" y="18084"/>
                    </a:lnTo>
                    <a:lnTo>
                      <a:pt x="1115" y="17581"/>
                    </a:lnTo>
                    <a:lnTo>
                      <a:pt x="975" y="17079"/>
                    </a:lnTo>
                    <a:lnTo>
                      <a:pt x="975" y="16577"/>
                    </a:lnTo>
                    <a:lnTo>
                      <a:pt x="836" y="16074"/>
                    </a:lnTo>
                    <a:lnTo>
                      <a:pt x="836" y="15572"/>
                    </a:lnTo>
                    <a:lnTo>
                      <a:pt x="697" y="14567"/>
                    </a:lnTo>
                    <a:lnTo>
                      <a:pt x="697" y="12558"/>
                    </a:lnTo>
                    <a:lnTo>
                      <a:pt x="836" y="12056"/>
                    </a:lnTo>
                    <a:lnTo>
                      <a:pt x="836" y="11553"/>
                    </a:lnTo>
                    <a:lnTo>
                      <a:pt x="975" y="11051"/>
                    </a:lnTo>
                    <a:lnTo>
                      <a:pt x="975" y="10549"/>
                    </a:lnTo>
                    <a:lnTo>
                      <a:pt x="1115" y="10047"/>
                    </a:lnTo>
                    <a:lnTo>
                      <a:pt x="1115" y="9544"/>
                    </a:lnTo>
                    <a:lnTo>
                      <a:pt x="1254" y="9042"/>
                    </a:lnTo>
                    <a:lnTo>
                      <a:pt x="1254" y="8540"/>
                    </a:lnTo>
                    <a:lnTo>
                      <a:pt x="1394" y="8540"/>
                    </a:lnTo>
                    <a:lnTo>
                      <a:pt x="1394" y="8037"/>
                    </a:lnTo>
                    <a:lnTo>
                      <a:pt x="1533" y="7535"/>
                    </a:lnTo>
                    <a:lnTo>
                      <a:pt x="1533" y="7033"/>
                    </a:lnTo>
                    <a:lnTo>
                      <a:pt x="1394" y="7033"/>
                    </a:lnTo>
                    <a:lnTo>
                      <a:pt x="1254" y="6530"/>
                    </a:lnTo>
                    <a:lnTo>
                      <a:pt x="1115" y="6530"/>
                    </a:lnTo>
                    <a:lnTo>
                      <a:pt x="975" y="7033"/>
                    </a:lnTo>
                    <a:lnTo>
                      <a:pt x="836" y="7033"/>
                    </a:lnTo>
                    <a:lnTo>
                      <a:pt x="697" y="7535"/>
                    </a:lnTo>
                    <a:lnTo>
                      <a:pt x="557" y="8540"/>
                    </a:lnTo>
                    <a:lnTo>
                      <a:pt x="418" y="9042"/>
                    </a:lnTo>
                    <a:lnTo>
                      <a:pt x="279" y="10047"/>
                    </a:lnTo>
                    <a:lnTo>
                      <a:pt x="279" y="10549"/>
                    </a:lnTo>
                    <a:lnTo>
                      <a:pt x="139" y="11051"/>
                    </a:lnTo>
                    <a:lnTo>
                      <a:pt x="139" y="11553"/>
                    </a:lnTo>
                    <a:lnTo>
                      <a:pt x="0" y="12056"/>
                    </a:lnTo>
                    <a:lnTo>
                      <a:pt x="0" y="16074"/>
                    </a:lnTo>
                    <a:lnTo>
                      <a:pt x="139" y="16577"/>
                    </a:lnTo>
                    <a:lnTo>
                      <a:pt x="139" y="17079"/>
                    </a:lnTo>
                    <a:lnTo>
                      <a:pt x="279" y="17581"/>
                    </a:lnTo>
                    <a:lnTo>
                      <a:pt x="279" y="18084"/>
                    </a:lnTo>
                    <a:lnTo>
                      <a:pt x="418" y="18586"/>
                    </a:lnTo>
                    <a:lnTo>
                      <a:pt x="557" y="18586"/>
                    </a:lnTo>
                    <a:lnTo>
                      <a:pt x="557" y="19088"/>
                    </a:lnTo>
                    <a:lnTo>
                      <a:pt x="697" y="19591"/>
                    </a:lnTo>
                    <a:lnTo>
                      <a:pt x="836" y="19591"/>
                    </a:lnTo>
                    <a:lnTo>
                      <a:pt x="975" y="20093"/>
                    </a:lnTo>
                    <a:lnTo>
                      <a:pt x="1115" y="20093"/>
                    </a:lnTo>
                    <a:lnTo>
                      <a:pt x="1254" y="20595"/>
                    </a:lnTo>
                    <a:lnTo>
                      <a:pt x="1812" y="20595"/>
                    </a:lnTo>
                    <a:lnTo>
                      <a:pt x="2090" y="20093"/>
                    </a:lnTo>
                    <a:lnTo>
                      <a:pt x="2369" y="19088"/>
                    </a:lnTo>
                    <a:lnTo>
                      <a:pt x="2648" y="19088"/>
                    </a:lnTo>
                    <a:lnTo>
                      <a:pt x="2787" y="18084"/>
                    </a:lnTo>
                    <a:lnTo>
                      <a:pt x="2926" y="17581"/>
                    </a:lnTo>
                    <a:lnTo>
                      <a:pt x="3205" y="17581"/>
                    </a:lnTo>
                    <a:lnTo>
                      <a:pt x="3484" y="16577"/>
                    </a:lnTo>
                    <a:lnTo>
                      <a:pt x="3763" y="16577"/>
                    </a:lnTo>
                    <a:lnTo>
                      <a:pt x="4041" y="16074"/>
                    </a:lnTo>
                    <a:lnTo>
                      <a:pt x="4459" y="16074"/>
                    </a:lnTo>
                    <a:lnTo>
                      <a:pt x="4738" y="16577"/>
                    </a:lnTo>
                    <a:lnTo>
                      <a:pt x="5017" y="16577"/>
                    </a:lnTo>
                    <a:lnTo>
                      <a:pt x="5156" y="17079"/>
                    </a:lnTo>
                    <a:lnTo>
                      <a:pt x="5574" y="17079"/>
                    </a:lnTo>
                    <a:lnTo>
                      <a:pt x="5714" y="17581"/>
                    </a:lnTo>
                    <a:lnTo>
                      <a:pt x="5992" y="17581"/>
                    </a:lnTo>
                    <a:lnTo>
                      <a:pt x="6132" y="18084"/>
                    </a:lnTo>
                    <a:lnTo>
                      <a:pt x="6410" y="18084"/>
                    </a:lnTo>
                    <a:lnTo>
                      <a:pt x="6550" y="18586"/>
                    </a:lnTo>
                    <a:lnTo>
                      <a:pt x="6689" y="18586"/>
                    </a:lnTo>
                    <a:lnTo>
                      <a:pt x="6828" y="19088"/>
                    </a:lnTo>
                    <a:lnTo>
                      <a:pt x="7107" y="19088"/>
                    </a:lnTo>
                    <a:lnTo>
                      <a:pt x="7246" y="19591"/>
                    </a:lnTo>
                    <a:lnTo>
                      <a:pt x="7386" y="19591"/>
                    </a:lnTo>
                    <a:lnTo>
                      <a:pt x="7525" y="20093"/>
                    </a:lnTo>
                    <a:lnTo>
                      <a:pt x="7943" y="20093"/>
                    </a:lnTo>
                    <a:lnTo>
                      <a:pt x="8083" y="20595"/>
                    </a:lnTo>
                    <a:lnTo>
                      <a:pt x="8501" y="20595"/>
                    </a:lnTo>
                    <a:lnTo>
                      <a:pt x="8640" y="21098"/>
                    </a:lnTo>
                    <a:lnTo>
                      <a:pt x="9337" y="21098"/>
                    </a:lnTo>
                    <a:lnTo>
                      <a:pt x="9337" y="21600"/>
                    </a:lnTo>
                    <a:lnTo>
                      <a:pt x="9755" y="21600"/>
                    </a:lnTo>
                    <a:close/>
                  </a:path>
                </a:pathLst>
              </a:custGeom>
              <a:solidFill>
                <a:srgbClr val="00000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43" name="Shape"/>
              <p:cNvSpPr/>
              <p:nvPr/>
            </p:nvSpPr>
            <p:spPr>
              <a:xfrm>
                <a:off x="1168400" y="965200"/>
                <a:ext cx="952500" cy="203200"/>
              </a:xfrm>
              <a:custGeom>
                <a:avLst/>
                <a:gdLst/>
                <a:ahLst/>
                <a:cxnLst>
                  <a:cxn ang="0">
                    <a:pos x="wd2" y="hd2"/>
                  </a:cxn>
                  <a:cxn ang="5400000">
                    <a:pos x="wd2" y="hd2"/>
                  </a:cxn>
                  <a:cxn ang="10800000">
                    <a:pos x="wd2" y="hd2"/>
                  </a:cxn>
                  <a:cxn ang="16200000">
                    <a:pos x="wd2" y="hd2"/>
                  </a:cxn>
                </a:cxnLst>
                <a:rect l="0" t="0" r="r" b="b"/>
                <a:pathLst>
                  <a:path w="21600" h="21600" extrusionOk="0">
                    <a:moveTo>
                      <a:pt x="576" y="21600"/>
                    </a:moveTo>
                    <a:lnTo>
                      <a:pt x="1440" y="21600"/>
                    </a:lnTo>
                    <a:lnTo>
                      <a:pt x="1728" y="20250"/>
                    </a:lnTo>
                    <a:lnTo>
                      <a:pt x="2304" y="20250"/>
                    </a:lnTo>
                    <a:lnTo>
                      <a:pt x="2592" y="18900"/>
                    </a:lnTo>
                    <a:lnTo>
                      <a:pt x="2880" y="18900"/>
                    </a:lnTo>
                    <a:lnTo>
                      <a:pt x="3168" y="17550"/>
                    </a:lnTo>
                    <a:lnTo>
                      <a:pt x="3744" y="17550"/>
                    </a:lnTo>
                    <a:lnTo>
                      <a:pt x="4032" y="16200"/>
                    </a:lnTo>
                    <a:lnTo>
                      <a:pt x="4608" y="16200"/>
                    </a:lnTo>
                    <a:lnTo>
                      <a:pt x="4896" y="14850"/>
                    </a:lnTo>
                    <a:lnTo>
                      <a:pt x="5184" y="14850"/>
                    </a:lnTo>
                    <a:lnTo>
                      <a:pt x="5472" y="13500"/>
                    </a:lnTo>
                    <a:lnTo>
                      <a:pt x="5760" y="13500"/>
                    </a:lnTo>
                    <a:lnTo>
                      <a:pt x="6048" y="12150"/>
                    </a:lnTo>
                    <a:lnTo>
                      <a:pt x="7200" y="12150"/>
                    </a:lnTo>
                    <a:lnTo>
                      <a:pt x="7200" y="10800"/>
                    </a:lnTo>
                    <a:lnTo>
                      <a:pt x="7488" y="10800"/>
                    </a:lnTo>
                    <a:lnTo>
                      <a:pt x="7776" y="9450"/>
                    </a:lnTo>
                    <a:lnTo>
                      <a:pt x="8928" y="9450"/>
                    </a:lnTo>
                    <a:lnTo>
                      <a:pt x="9216" y="8100"/>
                    </a:lnTo>
                    <a:lnTo>
                      <a:pt x="10656" y="8100"/>
                    </a:lnTo>
                    <a:lnTo>
                      <a:pt x="10944" y="6750"/>
                    </a:lnTo>
                    <a:lnTo>
                      <a:pt x="12960" y="6750"/>
                    </a:lnTo>
                    <a:lnTo>
                      <a:pt x="13248" y="5400"/>
                    </a:lnTo>
                    <a:lnTo>
                      <a:pt x="15264" y="5400"/>
                    </a:lnTo>
                    <a:lnTo>
                      <a:pt x="15552" y="6750"/>
                    </a:lnTo>
                    <a:lnTo>
                      <a:pt x="17856" y="6750"/>
                    </a:lnTo>
                    <a:lnTo>
                      <a:pt x="18144" y="8100"/>
                    </a:lnTo>
                    <a:lnTo>
                      <a:pt x="19296" y="8100"/>
                    </a:lnTo>
                    <a:lnTo>
                      <a:pt x="19584" y="9450"/>
                    </a:lnTo>
                    <a:lnTo>
                      <a:pt x="21312" y="9450"/>
                    </a:lnTo>
                    <a:lnTo>
                      <a:pt x="21312" y="8100"/>
                    </a:lnTo>
                    <a:lnTo>
                      <a:pt x="21600" y="8100"/>
                    </a:lnTo>
                    <a:lnTo>
                      <a:pt x="21024" y="4050"/>
                    </a:lnTo>
                    <a:lnTo>
                      <a:pt x="20448" y="4050"/>
                    </a:lnTo>
                    <a:lnTo>
                      <a:pt x="19872" y="2700"/>
                    </a:lnTo>
                    <a:lnTo>
                      <a:pt x="19008" y="2700"/>
                    </a:lnTo>
                    <a:lnTo>
                      <a:pt x="17856" y="0"/>
                    </a:lnTo>
                    <a:lnTo>
                      <a:pt x="11232" y="0"/>
                    </a:lnTo>
                    <a:lnTo>
                      <a:pt x="10368" y="1350"/>
                    </a:lnTo>
                    <a:lnTo>
                      <a:pt x="9792" y="2700"/>
                    </a:lnTo>
                    <a:lnTo>
                      <a:pt x="8352" y="2700"/>
                    </a:lnTo>
                    <a:lnTo>
                      <a:pt x="7776" y="4050"/>
                    </a:lnTo>
                    <a:lnTo>
                      <a:pt x="7200" y="4050"/>
                    </a:lnTo>
                    <a:lnTo>
                      <a:pt x="6336" y="5400"/>
                    </a:lnTo>
                    <a:lnTo>
                      <a:pt x="5760" y="6750"/>
                    </a:lnTo>
                    <a:lnTo>
                      <a:pt x="4896" y="8100"/>
                    </a:lnTo>
                    <a:lnTo>
                      <a:pt x="4320" y="8100"/>
                    </a:lnTo>
                    <a:lnTo>
                      <a:pt x="3168" y="10800"/>
                    </a:lnTo>
                    <a:lnTo>
                      <a:pt x="2304" y="12150"/>
                    </a:lnTo>
                    <a:lnTo>
                      <a:pt x="0" y="17550"/>
                    </a:lnTo>
                    <a:lnTo>
                      <a:pt x="0" y="21600"/>
                    </a:lnTo>
                    <a:lnTo>
                      <a:pt x="576" y="21600"/>
                    </a:lnTo>
                    <a:close/>
                  </a:path>
                </a:pathLst>
              </a:custGeom>
              <a:solidFill>
                <a:srgbClr val="00000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44" name="Shape"/>
              <p:cNvSpPr/>
              <p:nvPr/>
            </p:nvSpPr>
            <p:spPr>
              <a:xfrm>
                <a:off x="1117600" y="800100"/>
                <a:ext cx="127000" cy="114300"/>
              </a:xfrm>
              <a:custGeom>
                <a:avLst/>
                <a:gdLst/>
                <a:ahLst/>
                <a:cxnLst>
                  <a:cxn ang="0">
                    <a:pos x="wd2" y="hd2"/>
                  </a:cxn>
                  <a:cxn ang="5400000">
                    <a:pos x="wd2" y="hd2"/>
                  </a:cxn>
                  <a:cxn ang="10800000">
                    <a:pos x="wd2" y="hd2"/>
                  </a:cxn>
                  <a:cxn ang="16200000">
                    <a:pos x="wd2" y="hd2"/>
                  </a:cxn>
                </a:cxnLst>
                <a:rect l="0" t="0" r="r" b="b"/>
                <a:pathLst>
                  <a:path w="21600" h="21600" extrusionOk="0">
                    <a:moveTo>
                      <a:pt x="8640" y="21600"/>
                    </a:moveTo>
                    <a:lnTo>
                      <a:pt x="12960" y="21600"/>
                    </a:lnTo>
                    <a:lnTo>
                      <a:pt x="12960" y="19200"/>
                    </a:lnTo>
                    <a:lnTo>
                      <a:pt x="19440" y="19200"/>
                    </a:lnTo>
                    <a:lnTo>
                      <a:pt x="19440" y="16800"/>
                    </a:lnTo>
                    <a:lnTo>
                      <a:pt x="21600" y="16800"/>
                    </a:lnTo>
                    <a:lnTo>
                      <a:pt x="21600" y="7200"/>
                    </a:lnTo>
                    <a:lnTo>
                      <a:pt x="12960" y="7200"/>
                    </a:lnTo>
                    <a:lnTo>
                      <a:pt x="12960" y="2400"/>
                    </a:lnTo>
                    <a:lnTo>
                      <a:pt x="10800" y="0"/>
                    </a:lnTo>
                    <a:lnTo>
                      <a:pt x="2160" y="0"/>
                    </a:lnTo>
                    <a:lnTo>
                      <a:pt x="2160" y="2400"/>
                    </a:lnTo>
                    <a:lnTo>
                      <a:pt x="0" y="4800"/>
                    </a:lnTo>
                    <a:lnTo>
                      <a:pt x="0" y="16800"/>
                    </a:lnTo>
                    <a:lnTo>
                      <a:pt x="2160" y="16800"/>
                    </a:lnTo>
                    <a:lnTo>
                      <a:pt x="2160" y="19200"/>
                    </a:lnTo>
                    <a:lnTo>
                      <a:pt x="4320" y="19200"/>
                    </a:lnTo>
                    <a:lnTo>
                      <a:pt x="8640" y="21600"/>
                    </a:lnTo>
                    <a:close/>
                  </a:path>
                </a:pathLst>
              </a:custGeom>
              <a:solidFill>
                <a:srgbClr val="00000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45" name="Shape"/>
              <p:cNvSpPr/>
              <p:nvPr/>
            </p:nvSpPr>
            <p:spPr>
              <a:xfrm>
                <a:off x="152400" y="292100"/>
                <a:ext cx="1549400" cy="571500"/>
              </a:xfrm>
              <a:custGeom>
                <a:avLst/>
                <a:gdLst/>
                <a:ahLst/>
                <a:cxnLst>
                  <a:cxn ang="0">
                    <a:pos x="wd2" y="hd2"/>
                  </a:cxn>
                  <a:cxn ang="5400000">
                    <a:pos x="wd2" y="hd2"/>
                  </a:cxn>
                  <a:cxn ang="10800000">
                    <a:pos x="wd2" y="hd2"/>
                  </a:cxn>
                  <a:cxn ang="16200000">
                    <a:pos x="wd2" y="hd2"/>
                  </a:cxn>
                </a:cxnLst>
                <a:rect l="0" t="0" r="r" b="b"/>
                <a:pathLst>
                  <a:path w="21600" h="21600" extrusionOk="0">
                    <a:moveTo>
                      <a:pt x="21246" y="21600"/>
                    </a:moveTo>
                    <a:lnTo>
                      <a:pt x="21600" y="19680"/>
                    </a:lnTo>
                    <a:lnTo>
                      <a:pt x="20715" y="19680"/>
                    </a:lnTo>
                    <a:lnTo>
                      <a:pt x="20538" y="19200"/>
                    </a:lnTo>
                    <a:lnTo>
                      <a:pt x="20361" y="19200"/>
                    </a:lnTo>
                    <a:lnTo>
                      <a:pt x="20184" y="18720"/>
                    </a:lnTo>
                    <a:lnTo>
                      <a:pt x="19830" y="18720"/>
                    </a:lnTo>
                    <a:lnTo>
                      <a:pt x="19830" y="18240"/>
                    </a:lnTo>
                    <a:lnTo>
                      <a:pt x="19652" y="17760"/>
                    </a:lnTo>
                    <a:lnTo>
                      <a:pt x="19475" y="17760"/>
                    </a:lnTo>
                    <a:lnTo>
                      <a:pt x="18944" y="16320"/>
                    </a:lnTo>
                    <a:lnTo>
                      <a:pt x="18767" y="16320"/>
                    </a:lnTo>
                    <a:lnTo>
                      <a:pt x="18236" y="14880"/>
                    </a:lnTo>
                    <a:lnTo>
                      <a:pt x="17882" y="14400"/>
                    </a:lnTo>
                    <a:lnTo>
                      <a:pt x="17705" y="13920"/>
                    </a:lnTo>
                    <a:lnTo>
                      <a:pt x="17705" y="13440"/>
                    </a:lnTo>
                    <a:lnTo>
                      <a:pt x="17351" y="13440"/>
                    </a:lnTo>
                    <a:lnTo>
                      <a:pt x="17351" y="12960"/>
                    </a:lnTo>
                    <a:lnTo>
                      <a:pt x="17174" y="12480"/>
                    </a:lnTo>
                    <a:lnTo>
                      <a:pt x="16997" y="12480"/>
                    </a:lnTo>
                    <a:lnTo>
                      <a:pt x="16820" y="12000"/>
                    </a:lnTo>
                    <a:lnTo>
                      <a:pt x="16643" y="12000"/>
                    </a:lnTo>
                    <a:lnTo>
                      <a:pt x="16289" y="11040"/>
                    </a:lnTo>
                    <a:lnTo>
                      <a:pt x="16111" y="11040"/>
                    </a:lnTo>
                    <a:lnTo>
                      <a:pt x="15934" y="10560"/>
                    </a:lnTo>
                    <a:lnTo>
                      <a:pt x="15757" y="10560"/>
                    </a:lnTo>
                    <a:lnTo>
                      <a:pt x="15403" y="9600"/>
                    </a:lnTo>
                    <a:lnTo>
                      <a:pt x="15226" y="9600"/>
                    </a:lnTo>
                    <a:lnTo>
                      <a:pt x="15049" y="9120"/>
                    </a:lnTo>
                    <a:lnTo>
                      <a:pt x="14872" y="9120"/>
                    </a:lnTo>
                    <a:lnTo>
                      <a:pt x="14695" y="8640"/>
                    </a:lnTo>
                    <a:lnTo>
                      <a:pt x="14518" y="8640"/>
                    </a:lnTo>
                    <a:lnTo>
                      <a:pt x="14341" y="8160"/>
                    </a:lnTo>
                    <a:lnTo>
                      <a:pt x="14164" y="8160"/>
                    </a:lnTo>
                    <a:lnTo>
                      <a:pt x="13987" y="7680"/>
                    </a:lnTo>
                    <a:lnTo>
                      <a:pt x="13810" y="7680"/>
                    </a:lnTo>
                    <a:lnTo>
                      <a:pt x="13456" y="7200"/>
                    </a:lnTo>
                    <a:lnTo>
                      <a:pt x="13279" y="7200"/>
                    </a:lnTo>
                    <a:lnTo>
                      <a:pt x="13102" y="6720"/>
                    </a:lnTo>
                    <a:lnTo>
                      <a:pt x="12925" y="6720"/>
                    </a:lnTo>
                    <a:lnTo>
                      <a:pt x="12570" y="6240"/>
                    </a:lnTo>
                    <a:lnTo>
                      <a:pt x="12393" y="5760"/>
                    </a:lnTo>
                    <a:lnTo>
                      <a:pt x="12039" y="5280"/>
                    </a:lnTo>
                    <a:lnTo>
                      <a:pt x="11685" y="5280"/>
                    </a:lnTo>
                    <a:lnTo>
                      <a:pt x="11508" y="4800"/>
                    </a:lnTo>
                    <a:lnTo>
                      <a:pt x="11331" y="4800"/>
                    </a:lnTo>
                    <a:lnTo>
                      <a:pt x="10977" y="3840"/>
                    </a:lnTo>
                    <a:lnTo>
                      <a:pt x="10446" y="3840"/>
                    </a:lnTo>
                    <a:lnTo>
                      <a:pt x="10269" y="3360"/>
                    </a:lnTo>
                    <a:lnTo>
                      <a:pt x="10092" y="3360"/>
                    </a:lnTo>
                    <a:lnTo>
                      <a:pt x="9915" y="2880"/>
                    </a:lnTo>
                    <a:lnTo>
                      <a:pt x="9384" y="2880"/>
                    </a:lnTo>
                    <a:lnTo>
                      <a:pt x="9207" y="2400"/>
                    </a:lnTo>
                    <a:lnTo>
                      <a:pt x="8852" y="2400"/>
                    </a:lnTo>
                    <a:lnTo>
                      <a:pt x="8675" y="1920"/>
                    </a:lnTo>
                    <a:lnTo>
                      <a:pt x="7613" y="1920"/>
                    </a:lnTo>
                    <a:lnTo>
                      <a:pt x="7436" y="1440"/>
                    </a:lnTo>
                    <a:lnTo>
                      <a:pt x="6728" y="1440"/>
                    </a:lnTo>
                    <a:lnTo>
                      <a:pt x="6374" y="960"/>
                    </a:lnTo>
                    <a:lnTo>
                      <a:pt x="5134" y="960"/>
                    </a:lnTo>
                    <a:lnTo>
                      <a:pt x="4780" y="480"/>
                    </a:lnTo>
                    <a:lnTo>
                      <a:pt x="3364" y="480"/>
                    </a:lnTo>
                    <a:lnTo>
                      <a:pt x="3187" y="0"/>
                    </a:lnTo>
                    <a:lnTo>
                      <a:pt x="3010" y="0"/>
                    </a:lnTo>
                    <a:lnTo>
                      <a:pt x="2833" y="480"/>
                    </a:lnTo>
                    <a:lnTo>
                      <a:pt x="2125" y="480"/>
                    </a:lnTo>
                    <a:lnTo>
                      <a:pt x="1593" y="1920"/>
                    </a:lnTo>
                    <a:lnTo>
                      <a:pt x="1416" y="2880"/>
                    </a:lnTo>
                    <a:lnTo>
                      <a:pt x="1239" y="3360"/>
                    </a:lnTo>
                    <a:lnTo>
                      <a:pt x="1062" y="4320"/>
                    </a:lnTo>
                    <a:lnTo>
                      <a:pt x="1062" y="5280"/>
                    </a:lnTo>
                    <a:lnTo>
                      <a:pt x="708" y="7200"/>
                    </a:lnTo>
                    <a:lnTo>
                      <a:pt x="708" y="7680"/>
                    </a:lnTo>
                    <a:lnTo>
                      <a:pt x="354" y="9600"/>
                    </a:lnTo>
                    <a:lnTo>
                      <a:pt x="354" y="11520"/>
                    </a:lnTo>
                    <a:lnTo>
                      <a:pt x="177" y="12480"/>
                    </a:lnTo>
                    <a:lnTo>
                      <a:pt x="177" y="13440"/>
                    </a:lnTo>
                    <a:lnTo>
                      <a:pt x="0" y="14400"/>
                    </a:lnTo>
                    <a:lnTo>
                      <a:pt x="177" y="13920"/>
                    </a:lnTo>
                    <a:lnTo>
                      <a:pt x="708" y="13920"/>
                    </a:lnTo>
                    <a:lnTo>
                      <a:pt x="708" y="13440"/>
                    </a:lnTo>
                    <a:lnTo>
                      <a:pt x="1062" y="13440"/>
                    </a:lnTo>
                    <a:lnTo>
                      <a:pt x="1770" y="12480"/>
                    </a:lnTo>
                    <a:lnTo>
                      <a:pt x="2125" y="12480"/>
                    </a:lnTo>
                    <a:lnTo>
                      <a:pt x="2479" y="12000"/>
                    </a:lnTo>
                    <a:lnTo>
                      <a:pt x="2833" y="12000"/>
                    </a:lnTo>
                    <a:lnTo>
                      <a:pt x="3187" y="11520"/>
                    </a:lnTo>
                    <a:lnTo>
                      <a:pt x="3541" y="11520"/>
                    </a:lnTo>
                    <a:lnTo>
                      <a:pt x="4072" y="11040"/>
                    </a:lnTo>
                    <a:lnTo>
                      <a:pt x="4249" y="11040"/>
                    </a:lnTo>
                    <a:lnTo>
                      <a:pt x="4780" y="10560"/>
                    </a:lnTo>
                    <a:lnTo>
                      <a:pt x="5843" y="10560"/>
                    </a:lnTo>
                    <a:lnTo>
                      <a:pt x="6197" y="10080"/>
                    </a:lnTo>
                    <a:lnTo>
                      <a:pt x="9561" y="10080"/>
                    </a:lnTo>
                    <a:lnTo>
                      <a:pt x="9915" y="10560"/>
                    </a:lnTo>
                    <a:lnTo>
                      <a:pt x="11508" y="10560"/>
                    </a:lnTo>
                    <a:lnTo>
                      <a:pt x="11685" y="11040"/>
                    </a:lnTo>
                    <a:lnTo>
                      <a:pt x="12570" y="11040"/>
                    </a:lnTo>
                    <a:lnTo>
                      <a:pt x="12925" y="11520"/>
                    </a:lnTo>
                    <a:lnTo>
                      <a:pt x="13279" y="11520"/>
                    </a:lnTo>
                    <a:lnTo>
                      <a:pt x="13456" y="12000"/>
                    </a:lnTo>
                    <a:lnTo>
                      <a:pt x="13987" y="12000"/>
                    </a:lnTo>
                    <a:lnTo>
                      <a:pt x="14164" y="12480"/>
                    </a:lnTo>
                    <a:lnTo>
                      <a:pt x="14518" y="12480"/>
                    </a:lnTo>
                    <a:lnTo>
                      <a:pt x="14695" y="12960"/>
                    </a:lnTo>
                    <a:lnTo>
                      <a:pt x="15049" y="12960"/>
                    </a:lnTo>
                    <a:lnTo>
                      <a:pt x="15226" y="13440"/>
                    </a:lnTo>
                    <a:lnTo>
                      <a:pt x="15580" y="13440"/>
                    </a:lnTo>
                    <a:lnTo>
                      <a:pt x="15580" y="13920"/>
                    </a:lnTo>
                    <a:lnTo>
                      <a:pt x="16111" y="13920"/>
                    </a:lnTo>
                    <a:lnTo>
                      <a:pt x="16289" y="14400"/>
                    </a:lnTo>
                    <a:lnTo>
                      <a:pt x="16466" y="14400"/>
                    </a:lnTo>
                    <a:lnTo>
                      <a:pt x="16643" y="14880"/>
                    </a:lnTo>
                    <a:lnTo>
                      <a:pt x="16997" y="14880"/>
                    </a:lnTo>
                    <a:lnTo>
                      <a:pt x="17174" y="15360"/>
                    </a:lnTo>
                    <a:lnTo>
                      <a:pt x="17351" y="15360"/>
                    </a:lnTo>
                    <a:lnTo>
                      <a:pt x="17351" y="15840"/>
                    </a:lnTo>
                    <a:lnTo>
                      <a:pt x="17882" y="15840"/>
                    </a:lnTo>
                    <a:lnTo>
                      <a:pt x="21069" y="21600"/>
                    </a:lnTo>
                    <a:lnTo>
                      <a:pt x="21246" y="21600"/>
                    </a:lnTo>
                    <a:close/>
                  </a:path>
                </a:pathLst>
              </a:custGeom>
              <a:solidFill>
                <a:srgbClr val="00000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46" name="Shape"/>
              <p:cNvSpPr/>
              <p:nvPr/>
            </p:nvSpPr>
            <p:spPr>
              <a:xfrm>
                <a:off x="1917700" y="736600"/>
                <a:ext cx="114300" cy="114300"/>
              </a:xfrm>
              <a:custGeom>
                <a:avLst/>
                <a:gdLst/>
                <a:ahLst/>
                <a:cxnLst>
                  <a:cxn ang="0">
                    <a:pos x="wd2" y="hd2"/>
                  </a:cxn>
                  <a:cxn ang="5400000">
                    <a:pos x="wd2" y="hd2"/>
                  </a:cxn>
                  <a:cxn ang="10800000">
                    <a:pos x="wd2" y="hd2"/>
                  </a:cxn>
                  <a:cxn ang="16200000">
                    <a:pos x="wd2" y="hd2"/>
                  </a:cxn>
                </a:cxnLst>
                <a:rect l="0" t="0" r="r" b="b"/>
                <a:pathLst>
                  <a:path w="21600" h="21600" extrusionOk="0">
                    <a:moveTo>
                      <a:pt x="7200" y="21600"/>
                    </a:moveTo>
                    <a:lnTo>
                      <a:pt x="16800" y="21600"/>
                    </a:lnTo>
                    <a:lnTo>
                      <a:pt x="16800" y="19200"/>
                    </a:lnTo>
                    <a:lnTo>
                      <a:pt x="19200" y="19200"/>
                    </a:lnTo>
                    <a:lnTo>
                      <a:pt x="19200" y="16800"/>
                    </a:lnTo>
                    <a:lnTo>
                      <a:pt x="21600" y="16800"/>
                    </a:lnTo>
                    <a:lnTo>
                      <a:pt x="21600" y="7200"/>
                    </a:lnTo>
                    <a:lnTo>
                      <a:pt x="12000" y="7200"/>
                    </a:lnTo>
                    <a:lnTo>
                      <a:pt x="12000" y="2400"/>
                    </a:lnTo>
                    <a:lnTo>
                      <a:pt x="9600" y="0"/>
                    </a:lnTo>
                    <a:lnTo>
                      <a:pt x="2400" y="0"/>
                    </a:lnTo>
                    <a:lnTo>
                      <a:pt x="2400" y="4800"/>
                    </a:lnTo>
                    <a:lnTo>
                      <a:pt x="0" y="4800"/>
                    </a:lnTo>
                    <a:lnTo>
                      <a:pt x="0" y="16800"/>
                    </a:lnTo>
                    <a:lnTo>
                      <a:pt x="4800" y="21600"/>
                    </a:lnTo>
                    <a:lnTo>
                      <a:pt x="7200" y="21600"/>
                    </a:lnTo>
                    <a:close/>
                  </a:path>
                </a:pathLst>
              </a:custGeom>
              <a:solidFill>
                <a:srgbClr val="00000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47" name="Shape"/>
              <p:cNvSpPr/>
              <p:nvPr/>
            </p:nvSpPr>
            <p:spPr>
              <a:xfrm>
                <a:off x="1714500" y="76200"/>
                <a:ext cx="1270000" cy="711200"/>
              </a:xfrm>
              <a:custGeom>
                <a:avLst/>
                <a:gdLst/>
                <a:ahLst/>
                <a:cxnLst>
                  <a:cxn ang="0">
                    <a:pos x="wd2" y="hd2"/>
                  </a:cxn>
                  <a:cxn ang="5400000">
                    <a:pos x="wd2" y="hd2"/>
                  </a:cxn>
                  <a:cxn ang="10800000">
                    <a:pos x="wd2" y="hd2"/>
                  </a:cxn>
                  <a:cxn ang="16200000">
                    <a:pos x="wd2" y="hd2"/>
                  </a:cxn>
                </a:cxnLst>
                <a:rect l="0" t="0" r="r" b="b"/>
                <a:pathLst>
                  <a:path w="21600" h="21600" extrusionOk="0">
                    <a:moveTo>
                      <a:pt x="216" y="21600"/>
                    </a:moveTo>
                    <a:lnTo>
                      <a:pt x="432" y="20829"/>
                    </a:lnTo>
                    <a:lnTo>
                      <a:pt x="864" y="20057"/>
                    </a:lnTo>
                    <a:lnTo>
                      <a:pt x="1296" y="19671"/>
                    </a:lnTo>
                    <a:lnTo>
                      <a:pt x="1512" y="18900"/>
                    </a:lnTo>
                    <a:lnTo>
                      <a:pt x="1728" y="18514"/>
                    </a:lnTo>
                    <a:lnTo>
                      <a:pt x="2160" y="18129"/>
                    </a:lnTo>
                    <a:lnTo>
                      <a:pt x="2592" y="17357"/>
                    </a:lnTo>
                    <a:lnTo>
                      <a:pt x="2808" y="16586"/>
                    </a:lnTo>
                    <a:lnTo>
                      <a:pt x="3024" y="16200"/>
                    </a:lnTo>
                    <a:lnTo>
                      <a:pt x="3456" y="16200"/>
                    </a:lnTo>
                    <a:lnTo>
                      <a:pt x="4104" y="15043"/>
                    </a:lnTo>
                    <a:lnTo>
                      <a:pt x="4320" y="15043"/>
                    </a:lnTo>
                    <a:lnTo>
                      <a:pt x="4752" y="14271"/>
                    </a:lnTo>
                    <a:lnTo>
                      <a:pt x="5184" y="13886"/>
                    </a:lnTo>
                    <a:lnTo>
                      <a:pt x="5400" y="13500"/>
                    </a:lnTo>
                    <a:lnTo>
                      <a:pt x="5832" y="13114"/>
                    </a:lnTo>
                    <a:lnTo>
                      <a:pt x="6048" y="13114"/>
                    </a:lnTo>
                    <a:lnTo>
                      <a:pt x="6480" y="12729"/>
                    </a:lnTo>
                    <a:lnTo>
                      <a:pt x="6696" y="12343"/>
                    </a:lnTo>
                    <a:lnTo>
                      <a:pt x="7128" y="12343"/>
                    </a:lnTo>
                    <a:lnTo>
                      <a:pt x="7344" y="11957"/>
                    </a:lnTo>
                    <a:lnTo>
                      <a:pt x="7776" y="11571"/>
                    </a:lnTo>
                    <a:lnTo>
                      <a:pt x="8208" y="11571"/>
                    </a:lnTo>
                    <a:lnTo>
                      <a:pt x="8640" y="11186"/>
                    </a:lnTo>
                    <a:lnTo>
                      <a:pt x="8856" y="10800"/>
                    </a:lnTo>
                    <a:lnTo>
                      <a:pt x="9288" y="10800"/>
                    </a:lnTo>
                    <a:lnTo>
                      <a:pt x="9504" y="10414"/>
                    </a:lnTo>
                    <a:lnTo>
                      <a:pt x="9936" y="10414"/>
                    </a:lnTo>
                    <a:lnTo>
                      <a:pt x="10800" y="9643"/>
                    </a:lnTo>
                    <a:lnTo>
                      <a:pt x="11448" y="9643"/>
                    </a:lnTo>
                    <a:lnTo>
                      <a:pt x="11880" y="9257"/>
                    </a:lnTo>
                    <a:lnTo>
                      <a:pt x="12096" y="9257"/>
                    </a:lnTo>
                    <a:lnTo>
                      <a:pt x="12528" y="8871"/>
                    </a:lnTo>
                    <a:lnTo>
                      <a:pt x="13392" y="8871"/>
                    </a:lnTo>
                    <a:lnTo>
                      <a:pt x="13824" y="8486"/>
                    </a:lnTo>
                    <a:lnTo>
                      <a:pt x="14256" y="8486"/>
                    </a:lnTo>
                    <a:lnTo>
                      <a:pt x="14688" y="8100"/>
                    </a:lnTo>
                    <a:lnTo>
                      <a:pt x="15336" y="8100"/>
                    </a:lnTo>
                    <a:lnTo>
                      <a:pt x="15768" y="7714"/>
                    </a:lnTo>
                    <a:lnTo>
                      <a:pt x="17496" y="7714"/>
                    </a:lnTo>
                    <a:lnTo>
                      <a:pt x="17928" y="7329"/>
                    </a:lnTo>
                    <a:lnTo>
                      <a:pt x="21168" y="7329"/>
                    </a:lnTo>
                    <a:lnTo>
                      <a:pt x="21600" y="7714"/>
                    </a:lnTo>
                    <a:lnTo>
                      <a:pt x="21600" y="6943"/>
                    </a:lnTo>
                    <a:lnTo>
                      <a:pt x="21384" y="6943"/>
                    </a:lnTo>
                    <a:lnTo>
                      <a:pt x="21384" y="6557"/>
                    </a:lnTo>
                    <a:lnTo>
                      <a:pt x="21168" y="6557"/>
                    </a:lnTo>
                    <a:lnTo>
                      <a:pt x="21168" y="6171"/>
                    </a:lnTo>
                    <a:lnTo>
                      <a:pt x="18792" y="1929"/>
                    </a:lnTo>
                    <a:lnTo>
                      <a:pt x="18360" y="1929"/>
                    </a:lnTo>
                    <a:lnTo>
                      <a:pt x="17712" y="771"/>
                    </a:lnTo>
                    <a:lnTo>
                      <a:pt x="17496" y="771"/>
                    </a:lnTo>
                    <a:lnTo>
                      <a:pt x="17280" y="386"/>
                    </a:lnTo>
                    <a:lnTo>
                      <a:pt x="16848" y="386"/>
                    </a:lnTo>
                    <a:lnTo>
                      <a:pt x="16632" y="0"/>
                    </a:lnTo>
                    <a:lnTo>
                      <a:pt x="15120" y="0"/>
                    </a:lnTo>
                    <a:lnTo>
                      <a:pt x="14688" y="386"/>
                    </a:lnTo>
                    <a:lnTo>
                      <a:pt x="14040" y="386"/>
                    </a:lnTo>
                    <a:lnTo>
                      <a:pt x="13824" y="771"/>
                    </a:lnTo>
                    <a:lnTo>
                      <a:pt x="13392" y="771"/>
                    </a:lnTo>
                    <a:lnTo>
                      <a:pt x="13176" y="1157"/>
                    </a:lnTo>
                    <a:lnTo>
                      <a:pt x="12960" y="1157"/>
                    </a:lnTo>
                    <a:lnTo>
                      <a:pt x="12528" y="1543"/>
                    </a:lnTo>
                    <a:lnTo>
                      <a:pt x="12312" y="1929"/>
                    </a:lnTo>
                    <a:lnTo>
                      <a:pt x="12096" y="1929"/>
                    </a:lnTo>
                    <a:lnTo>
                      <a:pt x="11880" y="2314"/>
                    </a:lnTo>
                    <a:lnTo>
                      <a:pt x="11664" y="2314"/>
                    </a:lnTo>
                    <a:lnTo>
                      <a:pt x="11232" y="3086"/>
                    </a:lnTo>
                    <a:lnTo>
                      <a:pt x="11016" y="3086"/>
                    </a:lnTo>
                    <a:lnTo>
                      <a:pt x="10584" y="3857"/>
                    </a:lnTo>
                    <a:lnTo>
                      <a:pt x="10368" y="3857"/>
                    </a:lnTo>
                    <a:lnTo>
                      <a:pt x="10152" y="4243"/>
                    </a:lnTo>
                    <a:lnTo>
                      <a:pt x="9936" y="4243"/>
                    </a:lnTo>
                    <a:lnTo>
                      <a:pt x="9720" y="4629"/>
                    </a:lnTo>
                    <a:lnTo>
                      <a:pt x="9504" y="4629"/>
                    </a:lnTo>
                    <a:lnTo>
                      <a:pt x="9288" y="5014"/>
                    </a:lnTo>
                    <a:lnTo>
                      <a:pt x="9072" y="5014"/>
                    </a:lnTo>
                    <a:lnTo>
                      <a:pt x="9072" y="5400"/>
                    </a:lnTo>
                    <a:lnTo>
                      <a:pt x="8640" y="5786"/>
                    </a:lnTo>
                    <a:lnTo>
                      <a:pt x="8424" y="5786"/>
                    </a:lnTo>
                    <a:lnTo>
                      <a:pt x="8424" y="6171"/>
                    </a:lnTo>
                    <a:lnTo>
                      <a:pt x="7992" y="6171"/>
                    </a:lnTo>
                    <a:lnTo>
                      <a:pt x="7776" y="6557"/>
                    </a:lnTo>
                    <a:lnTo>
                      <a:pt x="7560" y="6557"/>
                    </a:lnTo>
                    <a:lnTo>
                      <a:pt x="7128" y="7329"/>
                    </a:lnTo>
                    <a:lnTo>
                      <a:pt x="6912" y="7329"/>
                    </a:lnTo>
                    <a:lnTo>
                      <a:pt x="6480" y="8100"/>
                    </a:lnTo>
                    <a:lnTo>
                      <a:pt x="6264" y="8100"/>
                    </a:lnTo>
                    <a:lnTo>
                      <a:pt x="5832" y="8871"/>
                    </a:lnTo>
                    <a:lnTo>
                      <a:pt x="5616" y="8871"/>
                    </a:lnTo>
                    <a:lnTo>
                      <a:pt x="5400" y="9257"/>
                    </a:lnTo>
                    <a:lnTo>
                      <a:pt x="4968" y="9643"/>
                    </a:lnTo>
                    <a:lnTo>
                      <a:pt x="4320" y="10800"/>
                    </a:lnTo>
                    <a:lnTo>
                      <a:pt x="4104" y="11571"/>
                    </a:lnTo>
                    <a:lnTo>
                      <a:pt x="3672" y="11957"/>
                    </a:lnTo>
                    <a:lnTo>
                      <a:pt x="3456" y="12729"/>
                    </a:lnTo>
                    <a:lnTo>
                      <a:pt x="3024" y="13114"/>
                    </a:lnTo>
                    <a:lnTo>
                      <a:pt x="2808" y="13500"/>
                    </a:lnTo>
                    <a:lnTo>
                      <a:pt x="2592" y="14271"/>
                    </a:lnTo>
                    <a:lnTo>
                      <a:pt x="2376" y="14657"/>
                    </a:lnTo>
                    <a:lnTo>
                      <a:pt x="2160" y="15429"/>
                    </a:lnTo>
                    <a:lnTo>
                      <a:pt x="1728" y="15814"/>
                    </a:lnTo>
                    <a:lnTo>
                      <a:pt x="1080" y="16971"/>
                    </a:lnTo>
                    <a:lnTo>
                      <a:pt x="864" y="17743"/>
                    </a:lnTo>
                    <a:lnTo>
                      <a:pt x="648" y="18129"/>
                    </a:lnTo>
                    <a:lnTo>
                      <a:pt x="648" y="18514"/>
                    </a:lnTo>
                    <a:lnTo>
                      <a:pt x="432" y="18900"/>
                    </a:lnTo>
                    <a:lnTo>
                      <a:pt x="432" y="19671"/>
                    </a:lnTo>
                    <a:lnTo>
                      <a:pt x="216" y="20057"/>
                    </a:lnTo>
                    <a:lnTo>
                      <a:pt x="0" y="20829"/>
                    </a:lnTo>
                    <a:lnTo>
                      <a:pt x="0" y="21600"/>
                    </a:lnTo>
                    <a:lnTo>
                      <a:pt x="216" y="21600"/>
                    </a:lnTo>
                    <a:close/>
                  </a:path>
                </a:pathLst>
              </a:custGeom>
              <a:solidFill>
                <a:srgbClr val="00000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48" name="Shape"/>
              <p:cNvSpPr/>
              <p:nvPr/>
            </p:nvSpPr>
            <p:spPr>
              <a:xfrm>
                <a:off x="1092200" y="0"/>
                <a:ext cx="990600" cy="711200"/>
              </a:xfrm>
              <a:custGeom>
                <a:avLst/>
                <a:gdLst/>
                <a:ahLst/>
                <a:cxnLst>
                  <a:cxn ang="0">
                    <a:pos x="wd2" y="hd2"/>
                  </a:cxn>
                  <a:cxn ang="5400000">
                    <a:pos x="wd2" y="hd2"/>
                  </a:cxn>
                  <a:cxn ang="10800000">
                    <a:pos x="wd2" y="hd2"/>
                  </a:cxn>
                  <a:cxn ang="16200000">
                    <a:pos x="wd2" y="hd2"/>
                  </a:cxn>
                </a:cxnLst>
                <a:rect l="0" t="0" r="r" b="b"/>
                <a:pathLst>
                  <a:path w="21600" h="21600" extrusionOk="0">
                    <a:moveTo>
                      <a:pt x="11908" y="21600"/>
                    </a:moveTo>
                    <a:lnTo>
                      <a:pt x="12462" y="21214"/>
                    </a:lnTo>
                    <a:lnTo>
                      <a:pt x="12462" y="20443"/>
                    </a:lnTo>
                    <a:lnTo>
                      <a:pt x="13015" y="19671"/>
                    </a:lnTo>
                    <a:lnTo>
                      <a:pt x="13015" y="18900"/>
                    </a:lnTo>
                    <a:lnTo>
                      <a:pt x="13569" y="18514"/>
                    </a:lnTo>
                    <a:lnTo>
                      <a:pt x="13569" y="18129"/>
                    </a:lnTo>
                    <a:lnTo>
                      <a:pt x="14123" y="17743"/>
                    </a:lnTo>
                    <a:lnTo>
                      <a:pt x="14123" y="17357"/>
                    </a:lnTo>
                    <a:lnTo>
                      <a:pt x="14400" y="16586"/>
                    </a:lnTo>
                    <a:lnTo>
                      <a:pt x="15231" y="15429"/>
                    </a:lnTo>
                    <a:lnTo>
                      <a:pt x="15508" y="14657"/>
                    </a:lnTo>
                    <a:lnTo>
                      <a:pt x="15785" y="14271"/>
                    </a:lnTo>
                    <a:lnTo>
                      <a:pt x="16338" y="13886"/>
                    </a:lnTo>
                    <a:lnTo>
                      <a:pt x="17169" y="12729"/>
                    </a:lnTo>
                    <a:lnTo>
                      <a:pt x="17446" y="11957"/>
                    </a:lnTo>
                    <a:lnTo>
                      <a:pt x="17723" y="11571"/>
                    </a:lnTo>
                    <a:lnTo>
                      <a:pt x="18277" y="11186"/>
                    </a:lnTo>
                    <a:lnTo>
                      <a:pt x="18554" y="11186"/>
                    </a:lnTo>
                    <a:lnTo>
                      <a:pt x="18831" y="10414"/>
                    </a:lnTo>
                    <a:lnTo>
                      <a:pt x="19108" y="10414"/>
                    </a:lnTo>
                    <a:lnTo>
                      <a:pt x="19662" y="9643"/>
                    </a:lnTo>
                    <a:lnTo>
                      <a:pt x="20215" y="9257"/>
                    </a:lnTo>
                    <a:lnTo>
                      <a:pt x="20769" y="8486"/>
                    </a:lnTo>
                    <a:lnTo>
                      <a:pt x="21323" y="8100"/>
                    </a:lnTo>
                    <a:lnTo>
                      <a:pt x="21600" y="7714"/>
                    </a:lnTo>
                    <a:lnTo>
                      <a:pt x="21323" y="7329"/>
                    </a:lnTo>
                    <a:lnTo>
                      <a:pt x="21323" y="6557"/>
                    </a:lnTo>
                    <a:lnTo>
                      <a:pt x="21046" y="6557"/>
                    </a:lnTo>
                    <a:lnTo>
                      <a:pt x="20769" y="6171"/>
                    </a:lnTo>
                    <a:lnTo>
                      <a:pt x="20769" y="5786"/>
                    </a:lnTo>
                    <a:lnTo>
                      <a:pt x="20492" y="5786"/>
                    </a:lnTo>
                    <a:lnTo>
                      <a:pt x="20215" y="5400"/>
                    </a:lnTo>
                    <a:lnTo>
                      <a:pt x="20215" y="5014"/>
                    </a:lnTo>
                    <a:lnTo>
                      <a:pt x="19938" y="4629"/>
                    </a:lnTo>
                    <a:lnTo>
                      <a:pt x="19662" y="4629"/>
                    </a:lnTo>
                    <a:lnTo>
                      <a:pt x="18831" y="3471"/>
                    </a:lnTo>
                    <a:lnTo>
                      <a:pt x="18554" y="3471"/>
                    </a:lnTo>
                    <a:lnTo>
                      <a:pt x="18000" y="2700"/>
                    </a:lnTo>
                    <a:lnTo>
                      <a:pt x="17446" y="2700"/>
                    </a:lnTo>
                    <a:lnTo>
                      <a:pt x="17169" y="2314"/>
                    </a:lnTo>
                    <a:lnTo>
                      <a:pt x="16892" y="2314"/>
                    </a:lnTo>
                    <a:lnTo>
                      <a:pt x="16615" y="1929"/>
                    </a:lnTo>
                    <a:lnTo>
                      <a:pt x="15785" y="1929"/>
                    </a:lnTo>
                    <a:lnTo>
                      <a:pt x="15508" y="1543"/>
                    </a:lnTo>
                    <a:lnTo>
                      <a:pt x="15231" y="1543"/>
                    </a:lnTo>
                    <a:lnTo>
                      <a:pt x="15231" y="1157"/>
                    </a:lnTo>
                    <a:lnTo>
                      <a:pt x="14677" y="1157"/>
                    </a:lnTo>
                    <a:lnTo>
                      <a:pt x="14400" y="771"/>
                    </a:lnTo>
                    <a:lnTo>
                      <a:pt x="13015" y="771"/>
                    </a:lnTo>
                    <a:lnTo>
                      <a:pt x="12738" y="386"/>
                    </a:lnTo>
                    <a:lnTo>
                      <a:pt x="11908" y="386"/>
                    </a:lnTo>
                    <a:lnTo>
                      <a:pt x="11908" y="0"/>
                    </a:lnTo>
                    <a:lnTo>
                      <a:pt x="9692" y="0"/>
                    </a:lnTo>
                    <a:lnTo>
                      <a:pt x="9138" y="386"/>
                    </a:lnTo>
                    <a:lnTo>
                      <a:pt x="8862" y="771"/>
                    </a:lnTo>
                    <a:lnTo>
                      <a:pt x="8031" y="771"/>
                    </a:lnTo>
                    <a:lnTo>
                      <a:pt x="7754" y="1157"/>
                    </a:lnTo>
                    <a:lnTo>
                      <a:pt x="7200" y="1157"/>
                    </a:lnTo>
                    <a:lnTo>
                      <a:pt x="6923" y="1543"/>
                    </a:lnTo>
                    <a:lnTo>
                      <a:pt x="6369" y="1929"/>
                    </a:lnTo>
                    <a:lnTo>
                      <a:pt x="5815" y="2700"/>
                    </a:lnTo>
                    <a:lnTo>
                      <a:pt x="5538" y="2700"/>
                    </a:lnTo>
                    <a:lnTo>
                      <a:pt x="5262" y="3086"/>
                    </a:lnTo>
                    <a:lnTo>
                      <a:pt x="4708" y="3471"/>
                    </a:lnTo>
                    <a:lnTo>
                      <a:pt x="4431" y="3471"/>
                    </a:lnTo>
                    <a:lnTo>
                      <a:pt x="4154" y="4243"/>
                    </a:lnTo>
                    <a:lnTo>
                      <a:pt x="3600" y="5014"/>
                    </a:lnTo>
                    <a:lnTo>
                      <a:pt x="3046" y="5400"/>
                    </a:lnTo>
                    <a:lnTo>
                      <a:pt x="2769" y="6171"/>
                    </a:lnTo>
                    <a:lnTo>
                      <a:pt x="2215" y="6943"/>
                    </a:lnTo>
                    <a:lnTo>
                      <a:pt x="1938" y="7714"/>
                    </a:lnTo>
                    <a:lnTo>
                      <a:pt x="1108" y="8871"/>
                    </a:lnTo>
                    <a:lnTo>
                      <a:pt x="831" y="9643"/>
                    </a:lnTo>
                    <a:lnTo>
                      <a:pt x="277" y="10414"/>
                    </a:lnTo>
                    <a:lnTo>
                      <a:pt x="277" y="11186"/>
                    </a:lnTo>
                    <a:lnTo>
                      <a:pt x="0" y="11571"/>
                    </a:lnTo>
                    <a:lnTo>
                      <a:pt x="277" y="11571"/>
                    </a:lnTo>
                    <a:lnTo>
                      <a:pt x="831" y="12343"/>
                    </a:lnTo>
                    <a:lnTo>
                      <a:pt x="1108" y="12343"/>
                    </a:lnTo>
                    <a:lnTo>
                      <a:pt x="1662" y="13114"/>
                    </a:lnTo>
                    <a:lnTo>
                      <a:pt x="2215" y="13114"/>
                    </a:lnTo>
                    <a:lnTo>
                      <a:pt x="2492" y="13500"/>
                    </a:lnTo>
                    <a:lnTo>
                      <a:pt x="2769" y="13500"/>
                    </a:lnTo>
                    <a:lnTo>
                      <a:pt x="3323" y="14271"/>
                    </a:lnTo>
                    <a:lnTo>
                      <a:pt x="3600" y="14271"/>
                    </a:lnTo>
                    <a:lnTo>
                      <a:pt x="3877" y="14657"/>
                    </a:lnTo>
                    <a:lnTo>
                      <a:pt x="4154" y="14657"/>
                    </a:lnTo>
                    <a:lnTo>
                      <a:pt x="4708" y="15043"/>
                    </a:lnTo>
                    <a:lnTo>
                      <a:pt x="4985" y="15429"/>
                    </a:lnTo>
                    <a:lnTo>
                      <a:pt x="5262" y="15429"/>
                    </a:lnTo>
                    <a:lnTo>
                      <a:pt x="5815" y="16200"/>
                    </a:lnTo>
                    <a:lnTo>
                      <a:pt x="6092" y="16200"/>
                    </a:lnTo>
                    <a:lnTo>
                      <a:pt x="6369" y="16586"/>
                    </a:lnTo>
                    <a:lnTo>
                      <a:pt x="6646" y="16586"/>
                    </a:lnTo>
                    <a:lnTo>
                      <a:pt x="7200" y="16971"/>
                    </a:lnTo>
                    <a:lnTo>
                      <a:pt x="8031" y="18129"/>
                    </a:lnTo>
                    <a:lnTo>
                      <a:pt x="8585" y="18129"/>
                    </a:lnTo>
                    <a:lnTo>
                      <a:pt x="8585" y="18514"/>
                    </a:lnTo>
                    <a:lnTo>
                      <a:pt x="9138" y="18900"/>
                    </a:lnTo>
                    <a:lnTo>
                      <a:pt x="9415" y="18900"/>
                    </a:lnTo>
                    <a:lnTo>
                      <a:pt x="9415" y="19671"/>
                    </a:lnTo>
                    <a:lnTo>
                      <a:pt x="9969" y="19671"/>
                    </a:lnTo>
                    <a:lnTo>
                      <a:pt x="9969" y="20057"/>
                    </a:lnTo>
                    <a:lnTo>
                      <a:pt x="10246" y="20057"/>
                    </a:lnTo>
                    <a:lnTo>
                      <a:pt x="10246" y="20443"/>
                    </a:lnTo>
                    <a:lnTo>
                      <a:pt x="10523" y="20443"/>
                    </a:lnTo>
                    <a:lnTo>
                      <a:pt x="10523" y="20829"/>
                    </a:lnTo>
                    <a:lnTo>
                      <a:pt x="10800" y="20829"/>
                    </a:lnTo>
                    <a:lnTo>
                      <a:pt x="11077" y="21214"/>
                    </a:lnTo>
                    <a:lnTo>
                      <a:pt x="11077" y="21600"/>
                    </a:lnTo>
                    <a:lnTo>
                      <a:pt x="11908" y="21600"/>
                    </a:lnTo>
                    <a:close/>
                  </a:path>
                </a:pathLst>
              </a:custGeom>
              <a:solidFill>
                <a:srgbClr val="FF99CC"/>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grpSp>
        <p:sp>
          <p:nvSpPr>
            <p:cNvPr id="150" name="“When he looked perplexed, I explained that data analysis is not an independent exercise."/>
            <p:cNvSpPr txBox="1"/>
            <p:nvPr/>
          </p:nvSpPr>
          <p:spPr>
            <a:xfrm>
              <a:off x="87312" y="433387"/>
              <a:ext cx="2765426" cy="2667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spcBef>
                  <a:spcPts val="1400"/>
                </a:spcBef>
                <a:defRPr sz="2400">
                  <a:solidFill>
                    <a:srgbClr val="994D00"/>
                  </a:solidFill>
                </a:defRPr>
              </a:pPr>
              <a:r>
                <a:t>“When he looked perplexed, I explained that </a:t>
              </a:r>
              <a:r>
                <a:rPr i="1"/>
                <a:t>data analysis</a:t>
              </a:r>
              <a:r>
                <a:t> is not an independent exercise.</a:t>
              </a:r>
            </a:p>
          </p:txBody>
        </p:sp>
        <p:sp>
          <p:nvSpPr>
            <p:cNvPr id="151" name="Rather, the goal of data analysis is to PROVIDE INFORMATION RELATED TO THE PROBLEM COMPONENTS.”"/>
            <p:cNvSpPr txBox="1"/>
            <p:nvPr/>
          </p:nvSpPr>
          <p:spPr>
            <a:xfrm>
              <a:off x="0" y="3644900"/>
              <a:ext cx="7261225" cy="11938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lgn="ctr">
                <a:spcBef>
                  <a:spcPts val="1400"/>
                </a:spcBef>
                <a:defRPr sz="2400">
                  <a:solidFill>
                    <a:srgbClr val="CC0000"/>
                  </a:solidFill>
                </a:defRPr>
              </a:pPr>
              <a:r>
                <a:t>Rather, the goal of data analysis is to</a:t>
              </a:r>
              <a:r>
                <a:rPr>
                  <a:solidFill>
                    <a:srgbClr val="000000"/>
                  </a:solidFill>
                </a:rPr>
                <a:t> </a:t>
              </a:r>
              <a:r>
                <a:rPr u="sng">
                  <a:solidFill>
                    <a:srgbClr val="800080"/>
                  </a:solidFill>
                </a:rPr>
                <a:t>PROVIDE INFORMATION RELATED TO THE PROBLEM COMPONENTS.”</a:t>
              </a: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34"/>
                                        </p:tgtEl>
                                        <p:attrNameLst>
                                          <p:attrName>style.visibility</p:attrName>
                                        </p:attrNameLst>
                                      </p:cBhvr>
                                      <p:to>
                                        <p:strVal val="visible"/>
                                      </p:to>
                                    </p:set>
                                    <p:anim calcmode="lin" valueType="num">
                                      <p:cBhvr>
                                        <p:cTn id="7" dur="500" fill="hold"/>
                                        <p:tgtEl>
                                          <p:spTgt spid="134"/>
                                        </p:tgtEl>
                                        <p:attrNameLst>
                                          <p:attrName>ppt_x</p:attrName>
                                        </p:attrNameLst>
                                      </p:cBhvr>
                                      <p:tavLst>
                                        <p:tav tm="0">
                                          <p:val>
                                            <p:strVal val="0-#ppt_w/2"/>
                                          </p:val>
                                        </p:tav>
                                        <p:tav tm="100000">
                                          <p:val>
                                            <p:strVal val="#ppt_x"/>
                                          </p:val>
                                        </p:tav>
                                      </p:tavLst>
                                    </p:anim>
                                    <p:anim calcmode="lin" valueType="num">
                                      <p:cBhvr>
                                        <p:cTn id="8" dur="500" fill="hold"/>
                                        <p:tgtEl>
                                          <p:spTgt spid="1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52"/>
                                        </p:tgtEl>
                                        <p:attrNameLst>
                                          <p:attrName>style.visibility</p:attrName>
                                        </p:attrNameLst>
                                      </p:cBhvr>
                                      <p:to>
                                        <p:strVal val="visible"/>
                                      </p:to>
                                    </p:set>
                                    <p:anim calcmode="lin" valueType="num">
                                      <p:cBhvr>
                                        <p:cTn id="12" dur="500" fill="hold"/>
                                        <p:tgtEl>
                                          <p:spTgt spid="152"/>
                                        </p:tgtEl>
                                        <p:attrNameLst>
                                          <p:attrName>ppt_x</p:attrName>
                                        </p:attrNameLst>
                                      </p:cBhvr>
                                      <p:tavLst>
                                        <p:tav tm="0">
                                          <p:val>
                                            <p:strVal val="0-#ppt_w/2"/>
                                          </p:val>
                                        </p:tav>
                                        <p:tav tm="100000">
                                          <p:val>
                                            <p:strVal val="#ppt_x"/>
                                          </p:val>
                                        </p:tav>
                                      </p:tavLst>
                                    </p:anim>
                                    <p:anim calcmode="lin" valueType="num">
                                      <p:cBhvr>
                                        <p:cTn id="13" dur="500" fill="hold"/>
                                        <p:tgtEl>
                                          <p:spTgt spid="1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animBg="1" advAuto="0"/>
      <p:bldP spid="152"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7</a:t>
            </a:fld>
            <a:endParaRPr/>
          </a:p>
        </p:txBody>
      </p:sp>
      <p:sp>
        <p:nvSpPr>
          <p:cNvPr id="155" name="1) Dr. Malhotra’s Case"/>
          <p:cNvSpPr txBox="1">
            <a:spLocks noGrp="1"/>
          </p:cNvSpPr>
          <p:nvPr>
            <p:ph type="title" idx="4294967295"/>
          </p:nvPr>
        </p:nvSpPr>
        <p:spPr>
          <a:xfrm>
            <a:off x="457200" y="152399"/>
            <a:ext cx="7793038" cy="784227"/>
          </a:xfrm>
          <a:prstGeom prst="rect">
            <a:avLst/>
          </a:prstGeom>
        </p:spPr>
        <p:txBody>
          <a:bodyPr anchor="t">
            <a:normAutofit/>
          </a:bodyPr>
          <a:lstStyle>
            <a:lvl1pPr>
              <a:defRPr b="1">
                <a:solidFill>
                  <a:srgbClr val="E57300"/>
                </a:solidFill>
              </a:defRPr>
            </a:lvl1pPr>
          </a:lstStyle>
          <a:p>
            <a:r>
              <a:t>1) Dr. Malhotra’s Case</a:t>
            </a:r>
          </a:p>
        </p:txBody>
      </p:sp>
      <p:grpSp>
        <p:nvGrpSpPr>
          <p:cNvPr id="200" name="Group"/>
          <p:cNvGrpSpPr/>
          <p:nvPr/>
        </p:nvGrpSpPr>
        <p:grpSpPr>
          <a:xfrm>
            <a:off x="609600" y="914399"/>
            <a:ext cx="8534400" cy="5876926"/>
            <a:chOff x="0" y="0"/>
            <a:chExt cx="8534400" cy="5876925"/>
          </a:xfrm>
        </p:grpSpPr>
        <p:grpSp>
          <p:nvGrpSpPr>
            <p:cNvPr id="196" name="Group"/>
            <p:cNvGrpSpPr/>
            <p:nvPr/>
          </p:nvGrpSpPr>
          <p:grpSpPr>
            <a:xfrm>
              <a:off x="990600" y="0"/>
              <a:ext cx="2057400" cy="2487613"/>
              <a:chOff x="0" y="0"/>
              <a:chExt cx="2057400" cy="2487612"/>
            </a:xfrm>
          </p:grpSpPr>
          <p:sp>
            <p:nvSpPr>
              <p:cNvPr id="156" name="Rectangle"/>
              <p:cNvSpPr/>
              <p:nvPr/>
            </p:nvSpPr>
            <p:spPr>
              <a:xfrm>
                <a:off x="0" y="0"/>
                <a:ext cx="2057400" cy="2487613"/>
              </a:xfrm>
              <a:prstGeom prst="rect">
                <a:avLst/>
              </a:prstGeom>
              <a:solidFill>
                <a:srgbClr val="DDDDDD"/>
              </a:solidFill>
              <a:ln w="12700" cap="flat">
                <a:noFill/>
                <a:miter lim="400000"/>
              </a:ln>
              <a:effectLst/>
            </p:spPr>
            <p:txBody>
              <a:bodyPr wrap="square" lIns="45719" tIns="45719" rIns="45719" bIns="45719" numCol="1" anchor="t">
                <a:noAutofit/>
              </a:bodyPr>
              <a:lstStyle/>
              <a:p>
                <a:pPr algn="ctr">
                  <a:defRPr sz="1800"/>
                </a:pPr>
                <a:endParaRPr/>
              </a:p>
            </p:txBody>
          </p:sp>
          <p:sp>
            <p:nvSpPr>
              <p:cNvPr id="157" name="Rectangle"/>
              <p:cNvSpPr/>
              <p:nvPr/>
            </p:nvSpPr>
            <p:spPr>
              <a:xfrm>
                <a:off x="0" y="0"/>
                <a:ext cx="2016125" cy="2446338"/>
              </a:xfrm>
              <a:prstGeom prst="rect">
                <a:avLst/>
              </a:prstGeom>
              <a:solidFill>
                <a:schemeClr val="accent1">
                  <a:lumOff val="19999"/>
                </a:schemeClr>
              </a:solidFill>
              <a:ln w="12700" cap="flat">
                <a:noFill/>
                <a:miter lim="400000"/>
              </a:ln>
              <a:effectLst/>
            </p:spPr>
            <p:txBody>
              <a:bodyPr wrap="square" lIns="45719" tIns="45719" rIns="45719" bIns="45719" numCol="1" anchor="t">
                <a:noAutofit/>
              </a:bodyPr>
              <a:lstStyle/>
              <a:p>
                <a:pPr algn="ctr">
                  <a:defRPr sz="1800"/>
                </a:pPr>
                <a:endParaRPr/>
              </a:p>
            </p:txBody>
          </p:sp>
          <p:sp>
            <p:nvSpPr>
              <p:cNvPr id="158" name="Shape"/>
              <p:cNvSpPr/>
              <p:nvPr/>
            </p:nvSpPr>
            <p:spPr>
              <a:xfrm>
                <a:off x="777875" y="2301875"/>
                <a:ext cx="485775" cy="1349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306" y="16518"/>
                    </a:lnTo>
                    <a:lnTo>
                      <a:pt x="4659" y="18296"/>
                    </a:lnTo>
                    <a:lnTo>
                      <a:pt x="5012" y="18296"/>
                    </a:lnTo>
                    <a:lnTo>
                      <a:pt x="5718" y="19821"/>
                    </a:lnTo>
                    <a:lnTo>
                      <a:pt x="8965" y="19821"/>
                    </a:lnTo>
                    <a:lnTo>
                      <a:pt x="9318" y="21600"/>
                    </a:lnTo>
                    <a:lnTo>
                      <a:pt x="11859" y="21600"/>
                    </a:lnTo>
                    <a:lnTo>
                      <a:pt x="12565" y="19821"/>
                    </a:lnTo>
                    <a:lnTo>
                      <a:pt x="15459" y="19821"/>
                    </a:lnTo>
                    <a:lnTo>
                      <a:pt x="15812" y="18296"/>
                    </a:lnTo>
                    <a:lnTo>
                      <a:pt x="17294" y="18296"/>
                    </a:lnTo>
                    <a:lnTo>
                      <a:pt x="17294" y="16518"/>
                    </a:lnTo>
                    <a:lnTo>
                      <a:pt x="17647" y="16518"/>
                    </a:lnTo>
                    <a:lnTo>
                      <a:pt x="21600" y="0"/>
                    </a:lnTo>
                    <a:lnTo>
                      <a:pt x="0" y="0"/>
                    </a:lnTo>
                    <a:close/>
                  </a:path>
                </a:pathLst>
              </a:custGeom>
              <a:solidFill>
                <a:srgbClr val="00000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59" name="Shape"/>
              <p:cNvSpPr/>
              <p:nvPr/>
            </p:nvSpPr>
            <p:spPr>
              <a:xfrm>
                <a:off x="850900" y="2301875"/>
                <a:ext cx="219075" cy="1349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478" y="19821"/>
                    </a:lnTo>
                    <a:lnTo>
                      <a:pt x="12678" y="19821"/>
                    </a:lnTo>
                    <a:lnTo>
                      <a:pt x="13461" y="21600"/>
                    </a:lnTo>
                    <a:lnTo>
                      <a:pt x="19096" y="21600"/>
                    </a:lnTo>
                    <a:lnTo>
                      <a:pt x="21600" y="0"/>
                    </a:lnTo>
                    <a:lnTo>
                      <a:pt x="0" y="0"/>
                    </a:lnTo>
                    <a:close/>
                  </a:path>
                </a:pathLst>
              </a:custGeom>
              <a:solidFill>
                <a:srgbClr val="40404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60" name="Shape"/>
              <p:cNvSpPr/>
              <p:nvPr/>
            </p:nvSpPr>
            <p:spPr>
              <a:xfrm>
                <a:off x="542925" y="1870075"/>
                <a:ext cx="898525" cy="473075"/>
              </a:xfrm>
              <a:custGeom>
                <a:avLst/>
                <a:gdLst/>
                <a:ahLst/>
                <a:cxnLst>
                  <a:cxn ang="0">
                    <a:pos x="wd2" y="hd2"/>
                  </a:cxn>
                  <a:cxn ang="5400000">
                    <a:pos x="wd2" y="hd2"/>
                  </a:cxn>
                  <a:cxn ang="10800000">
                    <a:pos x="wd2" y="hd2"/>
                  </a:cxn>
                  <a:cxn ang="16200000">
                    <a:pos x="wd2" y="hd2"/>
                  </a:cxn>
                </a:cxnLst>
                <a:rect l="0" t="0" r="r" b="b"/>
                <a:pathLst>
                  <a:path w="21600" h="21600" extrusionOk="0">
                    <a:moveTo>
                      <a:pt x="763" y="0"/>
                    </a:moveTo>
                    <a:lnTo>
                      <a:pt x="572" y="507"/>
                    </a:lnTo>
                    <a:lnTo>
                      <a:pt x="763" y="942"/>
                    </a:lnTo>
                    <a:lnTo>
                      <a:pt x="763" y="1450"/>
                    </a:lnTo>
                    <a:lnTo>
                      <a:pt x="572" y="2392"/>
                    </a:lnTo>
                    <a:lnTo>
                      <a:pt x="382" y="2827"/>
                    </a:lnTo>
                    <a:lnTo>
                      <a:pt x="382" y="3769"/>
                    </a:lnTo>
                    <a:lnTo>
                      <a:pt x="572" y="4277"/>
                    </a:lnTo>
                    <a:lnTo>
                      <a:pt x="763" y="4711"/>
                    </a:lnTo>
                    <a:lnTo>
                      <a:pt x="763" y="5654"/>
                    </a:lnTo>
                    <a:lnTo>
                      <a:pt x="572" y="6161"/>
                    </a:lnTo>
                    <a:lnTo>
                      <a:pt x="382" y="6161"/>
                    </a:lnTo>
                    <a:lnTo>
                      <a:pt x="382" y="7103"/>
                    </a:lnTo>
                    <a:lnTo>
                      <a:pt x="572" y="7538"/>
                    </a:lnTo>
                    <a:lnTo>
                      <a:pt x="763" y="8046"/>
                    </a:lnTo>
                    <a:lnTo>
                      <a:pt x="763" y="8481"/>
                    </a:lnTo>
                    <a:lnTo>
                      <a:pt x="572" y="9423"/>
                    </a:lnTo>
                    <a:lnTo>
                      <a:pt x="382" y="9423"/>
                    </a:lnTo>
                    <a:lnTo>
                      <a:pt x="0" y="9858"/>
                    </a:lnTo>
                    <a:lnTo>
                      <a:pt x="0" y="10365"/>
                    </a:lnTo>
                    <a:lnTo>
                      <a:pt x="382" y="10800"/>
                    </a:lnTo>
                    <a:lnTo>
                      <a:pt x="572" y="11307"/>
                    </a:lnTo>
                    <a:lnTo>
                      <a:pt x="763" y="11742"/>
                    </a:lnTo>
                    <a:lnTo>
                      <a:pt x="954" y="12250"/>
                    </a:lnTo>
                    <a:lnTo>
                      <a:pt x="763" y="13192"/>
                    </a:lnTo>
                    <a:lnTo>
                      <a:pt x="572" y="13192"/>
                    </a:lnTo>
                    <a:lnTo>
                      <a:pt x="572" y="14134"/>
                    </a:lnTo>
                    <a:lnTo>
                      <a:pt x="763" y="14569"/>
                    </a:lnTo>
                    <a:lnTo>
                      <a:pt x="954" y="14569"/>
                    </a:lnTo>
                    <a:lnTo>
                      <a:pt x="1565" y="15511"/>
                    </a:lnTo>
                    <a:lnTo>
                      <a:pt x="2328" y="16961"/>
                    </a:lnTo>
                    <a:lnTo>
                      <a:pt x="3511" y="18338"/>
                    </a:lnTo>
                    <a:lnTo>
                      <a:pt x="3893" y="18773"/>
                    </a:lnTo>
                    <a:lnTo>
                      <a:pt x="4465" y="19281"/>
                    </a:lnTo>
                    <a:lnTo>
                      <a:pt x="5266" y="19715"/>
                    </a:lnTo>
                    <a:lnTo>
                      <a:pt x="6220" y="20658"/>
                    </a:lnTo>
                    <a:lnTo>
                      <a:pt x="7404" y="21165"/>
                    </a:lnTo>
                    <a:lnTo>
                      <a:pt x="8358" y="21165"/>
                    </a:lnTo>
                    <a:lnTo>
                      <a:pt x="9541" y="21600"/>
                    </a:lnTo>
                    <a:lnTo>
                      <a:pt x="13624" y="21600"/>
                    </a:lnTo>
                    <a:lnTo>
                      <a:pt x="14998" y="21165"/>
                    </a:lnTo>
                    <a:lnTo>
                      <a:pt x="15761" y="20658"/>
                    </a:lnTo>
                    <a:lnTo>
                      <a:pt x="16563" y="20658"/>
                    </a:lnTo>
                    <a:lnTo>
                      <a:pt x="16944" y="20223"/>
                    </a:lnTo>
                    <a:lnTo>
                      <a:pt x="17707" y="19715"/>
                    </a:lnTo>
                    <a:lnTo>
                      <a:pt x="18089" y="19281"/>
                    </a:lnTo>
                    <a:lnTo>
                      <a:pt x="18509" y="18773"/>
                    </a:lnTo>
                    <a:lnTo>
                      <a:pt x="19845" y="16961"/>
                    </a:lnTo>
                    <a:lnTo>
                      <a:pt x="20837" y="14569"/>
                    </a:lnTo>
                    <a:lnTo>
                      <a:pt x="21028" y="13627"/>
                    </a:lnTo>
                    <a:lnTo>
                      <a:pt x="21218" y="13192"/>
                    </a:lnTo>
                    <a:lnTo>
                      <a:pt x="21218" y="12685"/>
                    </a:lnTo>
                    <a:lnTo>
                      <a:pt x="21028" y="12250"/>
                    </a:lnTo>
                    <a:lnTo>
                      <a:pt x="20837" y="11742"/>
                    </a:lnTo>
                    <a:lnTo>
                      <a:pt x="21028" y="11307"/>
                    </a:lnTo>
                    <a:lnTo>
                      <a:pt x="21028" y="10800"/>
                    </a:lnTo>
                    <a:lnTo>
                      <a:pt x="21218" y="10800"/>
                    </a:lnTo>
                    <a:lnTo>
                      <a:pt x="21218" y="10365"/>
                    </a:lnTo>
                    <a:lnTo>
                      <a:pt x="21409" y="9858"/>
                    </a:lnTo>
                    <a:lnTo>
                      <a:pt x="21600" y="9858"/>
                    </a:lnTo>
                    <a:lnTo>
                      <a:pt x="21409" y="9423"/>
                    </a:lnTo>
                    <a:lnTo>
                      <a:pt x="21409" y="8988"/>
                    </a:lnTo>
                    <a:lnTo>
                      <a:pt x="21218" y="8481"/>
                    </a:lnTo>
                    <a:lnTo>
                      <a:pt x="21028" y="8481"/>
                    </a:lnTo>
                    <a:lnTo>
                      <a:pt x="21028" y="7538"/>
                    </a:lnTo>
                    <a:lnTo>
                      <a:pt x="21218" y="7103"/>
                    </a:lnTo>
                    <a:lnTo>
                      <a:pt x="21409" y="7103"/>
                    </a:lnTo>
                    <a:lnTo>
                      <a:pt x="21409" y="5654"/>
                    </a:lnTo>
                    <a:lnTo>
                      <a:pt x="21218" y="4711"/>
                    </a:lnTo>
                    <a:lnTo>
                      <a:pt x="21028" y="4711"/>
                    </a:lnTo>
                    <a:lnTo>
                      <a:pt x="21028" y="3769"/>
                    </a:lnTo>
                    <a:lnTo>
                      <a:pt x="21218" y="3769"/>
                    </a:lnTo>
                    <a:lnTo>
                      <a:pt x="21409" y="3334"/>
                    </a:lnTo>
                    <a:lnTo>
                      <a:pt x="21409" y="2827"/>
                    </a:lnTo>
                    <a:lnTo>
                      <a:pt x="21600" y="2392"/>
                    </a:lnTo>
                    <a:lnTo>
                      <a:pt x="21409" y="2392"/>
                    </a:lnTo>
                    <a:lnTo>
                      <a:pt x="21409" y="1885"/>
                    </a:lnTo>
                    <a:lnTo>
                      <a:pt x="21218" y="1450"/>
                    </a:lnTo>
                    <a:lnTo>
                      <a:pt x="21028" y="1450"/>
                    </a:lnTo>
                    <a:lnTo>
                      <a:pt x="21028" y="507"/>
                    </a:lnTo>
                    <a:lnTo>
                      <a:pt x="21218" y="0"/>
                    </a:lnTo>
                    <a:lnTo>
                      <a:pt x="763" y="0"/>
                    </a:lnTo>
                    <a:close/>
                  </a:path>
                </a:pathLst>
              </a:custGeom>
              <a:solidFill>
                <a:srgbClr val="FFC08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61" name="Shape"/>
              <p:cNvSpPr/>
              <p:nvPr/>
            </p:nvSpPr>
            <p:spPr>
              <a:xfrm>
                <a:off x="558800" y="1931987"/>
                <a:ext cx="112713" cy="6191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21" y="3877"/>
                    </a:lnTo>
                    <a:lnTo>
                      <a:pt x="3042" y="7200"/>
                    </a:lnTo>
                    <a:lnTo>
                      <a:pt x="7910" y="7200"/>
                    </a:lnTo>
                    <a:lnTo>
                      <a:pt x="10952" y="11077"/>
                    </a:lnTo>
                    <a:lnTo>
                      <a:pt x="13994" y="14400"/>
                    </a:lnTo>
                    <a:lnTo>
                      <a:pt x="21600" y="14400"/>
                    </a:lnTo>
                    <a:lnTo>
                      <a:pt x="20079" y="18277"/>
                    </a:lnTo>
                    <a:lnTo>
                      <a:pt x="7910" y="18277"/>
                    </a:lnTo>
                    <a:lnTo>
                      <a:pt x="3042" y="21600"/>
                    </a:lnTo>
                    <a:lnTo>
                      <a:pt x="3042" y="14400"/>
                    </a:lnTo>
                    <a:lnTo>
                      <a:pt x="1521" y="11077"/>
                    </a:lnTo>
                    <a:lnTo>
                      <a:pt x="0" y="7200"/>
                    </a:lnTo>
                    <a:lnTo>
                      <a:pt x="0" y="0"/>
                    </a:lnTo>
                    <a:close/>
                  </a:path>
                </a:pathLst>
              </a:custGeom>
              <a:solidFill>
                <a:srgbClr val="FFA04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62" name="Shape"/>
              <p:cNvSpPr/>
              <p:nvPr/>
            </p:nvSpPr>
            <p:spPr>
              <a:xfrm>
                <a:off x="558800" y="2014537"/>
                <a:ext cx="138113" cy="52388"/>
              </a:xfrm>
              <a:custGeom>
                <a:avLst/>
                <a:gdLst/>
                <a:ahLst/>
                <a:cxnLst>
                  <a:cxn ang="0">
                    <a:pos x="wd2" y="hd2"/>
                  </a:cxn>
                  <a:cxn ang="5400000">
                    <a:pos x="wd2" y="hd2"/>
                  </a:cxn>
                  <a:cxn ang="10800000">
                    <a:pos x="wd2" y="hd2"/>
                  </a:cxn>
                  <a:cxn ang="16200000">
                    <a:pos x="wd2" y="hd2"/>
                  </a:cxn>
                </a:cxnLst>
                <a:rect l="0" t="0" r="r" b="b"/>
                <a:pathLst>
                  <a:path w="21600" h="21600" extrusionOk="0">
                    <a:moveTo>
                      <a:pt x="0" y="4582"/>
                    </a:moveTo>
                    <a:lnTo>
                      <a:pt x="0" y="0"/>
                    </a:lnTo>
                    <a:lnTo>
                      <a:pt x="1241" y="4582"/>
                    </a:lnTo>
                    <a:lnTo>
                      <a:pt x="6455" y="4582"/>
                    </a:lnTo>
                    <a:lnTo>
                      <a:pt x="8938" y="8509"/>
                    </a:lnTo>
                    <a:lnTo>
                      <a:pt x="12662" y="8509"/>
                    </a:lnTo>
                    <a:lnTo>
                      <a:pt x="20359" y="13091"/>
                    </a:lnTo>
                    <a:lnTo>
                      <a:pt x="21600" y="17018"/>
                    </a:lnTo>
                    <a:lnTo>
                      <a:pt x="6455" y="17018"/>
                    </a:lnTo>
                    <a:lnTo>
                      <a:pt x="2483" y="21600"/>
                    </a:lnTo>
                    <a:lnTo>
                      <a:pt x="2483" y="17018"/>
                    </a:lnTo>
                    <a:lnTo>
                      <a:pt x="1241" y="8509"/>
                    </a:lnTo>
                    <a:lnTo>
                      <a:pt x="0" y="4582"/>
                    </a:lnTo>
                    <a:close/>
                  </a:path>
                </a:pathLst>
              </a:custGeom>
              <a:solidFill>
                <a:srgbClr val="FFA04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63" name="Shape"/>
              <p:cNvSpPr/>
              <p:nvPr/>
            </p:nvSpPr>
            <p:spPr>
              <a:xfrm>
                <a:off x="542925" y="2085975"/>
                <a:ext cx="177800" cy="73025"/>
              </a:xfrm>
              <a:custGeom>
                <a:avLst/>
                <a:gdLst/>
                <a:ahLst/>
                <a:cxnLst>
                  <a:cxn ang="0">
                    <a:pos x="wd2" y="hd2"/>
                  </a:cxn>
                  <a:cxn ang="5400000">
                    <a:pos x="wd2" y="hd2"/>
                  </a:cxn>
                  <a:cxn ang="10800000">
                    <a:pos x="wd2" y="hd2"/>
                  </a:cxn>
                  <a:cxn ang="16200000">
                    <a:pos x="wd2" y="hd2"/>
                  </a:cxn>
                </a:cxnLst>
                <a:rect l="0" t="0" r="r" b="b"/>
                <a:pathLst>
                  <a:path w="21600" h="21600" extrusionOk="0">
                    <a:moveTo>
                      <a:pt x="1929" y="0"/>
                    </a:moveTo>
                    <a:lnTo>
                      <a:pt x="2893" y="0"/>
                    </a:lnTo>
                    <a:lnTo>
                      <a:pt x="3857" y="3287"/>
                    </a:lnTo>
                    <a:lnTo>
                      <a:pt x="6943" y="6104"/>
                    </a:lnTo>
                    <a:lnTo>
                      <a:pt x="11764" y="6104"/>
                    </a:lnTo>
                    <a:lnTo>
                      <a:pt x="15621" y="9391"/>
                    </a:lnTo>
                    <a:lnTo>
                      <a:pt x="19671" y="12209"/>
                    </a:lnTo>
                    <a:lnTo>
                      <a:pt x="21600" y="21600"/>
                    </a:lnTo>
                    <a:lnTo>
                      <a:pt x="16779" y="15496"/>
                    </a:lnTo>
                    <a:lnTo>
                      <a:pt x="11764" y="15496"/>
                    </a:lnTo>
                    <a:lnTo>
                      <a:pt x="9836" y="12209"/>
                    </a:lnTo>
                    <a:lnTo>
                      <a:pt x="7907" y="12209"/>
                    </a:lnTo>
                    <a:lnTo>
                      <a:pt x="6943" y="15496"/>
                    </a:lnTo>
                    <a:lnTo>
                      <a:pt x="4821" y="15496"/>
                    </a:lnTo>
                    <a:lnTo>
                      <a:pt x="2893" y="9391"/>
                    </a:lnTo>
                    <a:lnTo>
                      <a:pt x="1929" y="6104"/>
                    </a:lnTo>
                    <a:lnTo>
                      <a:pt x="0" y="6104"/>
                    </a:lnTo>
                    <a:lnTo>
                      <a:pt x="1929" y="0"/>
                    </a:lnTo>
                    <a:close/>
                  </a:path>
                </a:pathLst>
              </a:custGeom>
              <a:solidFill>
                <a:srgbClr val="FFA04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64" name="Shape"/>
              <p:cNvSpPr/>
              <p:nvPr/>
            </p:nvSpPr>
            <p:spPr>
              <a:xfrm>
                <a:off x="566737" y="2159000"/>
                <a:ext cx="211138" cy="142875"/>
              </a:xfrm>
              <a:custGeom>
                <a:avLst/>
                <a:gdLst/>
                <a:ahLst/>
                <a:cxnLst>
                  <a:cxn ang="0">
                    <a:pos x="wd2" y="hd2"/>
                  </a:cxn>
                  <a:cxn ang="5400000">
                    <a:pos x="wd2" y="hd2"/>
                  </a:cxn>
                  <a:cxn ang="10800000">
                    <a:pos x="wd2" y="hd2"/>
                  </a:cxn>
                  <a:cxn ang="16200000">
                    <a:pos x="wd2" y="hd2"/>
                  </a:cxn>
                </a:cxnLst>
                <a:rect l="0" t="0" r="r" b="b"/>
                <a:pathLst>
                  <a:path w="21600" h="21600" extrusionOk="0">
                    <a:moveTo>
                      <a:pt x="0" y="3120"/>
                    </a:moveTo>
                    <a:lnTo>
                      <a:pt x="0" y="1440"/>
                    </a:lnTo>
                    <a:lnTo>
                      <a:pt x="812" y="0"/>
                    </a:lnTo>
                    <a:lnTo>
                      <a:pt x="1624" y="1440"/>
                    </a:lnTo>
                    <a:lnTo>
                      <a:pt x="5035" y="3120"/>
                    </a:lnTo>
                    <a:lnTo>
                      <a:pt x="6659" y="4560"/>
                    </a:lnTo>
                    <a:lnTo>
                      <a:pt x="10719" y="4560"/>
                    </a:lnTo>
                    <a:lnTo>
                      <a:pt x="15753" y="6240"/>
                    </a:lnTo>
                    <a:lnTo>
                      <a:pt x="16565" y="7680"/>
                    </a:lnTo>
                    <a:lnTo>
                      <a:pt x="10719" y="7680"/>
                    </a:lnTo>
                    <a:lnTo>
                      <a:pt x="9907" y="9360"/>
                    </a:lnTo>
                    <a:lnTo>
                      <a:pt x="10719" y="10800"/>
                    </a:lnTo>
                    <a:lnTo>
                      <a:pt x="11693" y="12480"/>
                    </a:lnTo>
                    <a:lnTo>
                      <a:pt x="13317" y="15600"/>
                    </a:lnTo>
                    <a:lnTo>
                      <a:pt x="16565" y="18480"/>
                    </a:lnTo>
                    <a:lnTo>
                      <a:pt x="21600" y="20160"/>
                    </a:lnTo>
                    <a:lnTo>
                      <a:pt x="21600" y="21600"/>
                    </a:lnTo>
                    <a:lnTo>
                      <a:pt x="18189" y="20160"/>
                    </a:lnTo>
                    <a:lnTo>
                      <a:pt x="16565" y="20160"/>
                    </a:lnTo>
                    <a:lnTo>
                      <a:pt x="13317" y="18480"/>
                    </a:lnTo>
                    <a:lnTo>
                      <a:pt x="10719" y="15600"/>
                    </a:lnTo>
                    <a:lnTo>
                      <a:pt x="7471" y="12480"/>
                    </a:lnTo>
                    <a:lnTo>
                      <a:pt x="5847" y="9360"/>
                    </a:lnTo>
                    <a:lnTo>
                      <a:pt x="4223" y="7680"/>
                    </a:lnTo>
                    <a:lnTo>
                      <a:pt x="1624" y="4560"/>
                    </a:lnTo>
                    <a:lnTo>
                      <a:pt x="0" y="3120"/>
                    </a:lnTo>
                    <a:close/>
                  </a:path>
                </a:pathLst>
              </a:custGeom>
              <a:solidFill>
                <a:srgbClr val="FFA04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65" name="Shape"/>
              <p:cNvSpPr/>
              <p:nvPr/>
            </p:nvSpPr>
            <p:spPr>
              <a:xfrm>
                <a:off x="574675" y="1881187"/>
                <a:ext cx="88900" cy="508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929" y="4050"/>
                    </a:lnTo>
                    <a:lnTo>
                      <a:pt x="6171" y="8775"/>
                    </a:lnTo>
                    <a:lnTo>
                      <a:pt x="10029" y="8775"/>
                    </a:lnTo>
                    <a:lnTo>
                      <a:pt x="11957" y="12825"/>
                    </a:lnTo>
                    <a:lnTo>
                      <a:pt x="15814" y="17550"/>
                    </a:lnTo>
                    <a:lnTo>
                      <a:pt x="21600" y="17550"/>
                    </a:lnTo>
                    <a:lnTo>
                      <a:pt x="13886" y="21600"/>
                    </a:lnTo>
                    <a:lnTo>
                      <a:pt x="10029" y="17550"/>
                    </a:lnTo>
                    <a:lnTo>
                      <a:pt x="1929" y="17550"/>
                    </a:lnTo>
                    <a:lnTo>
                      <a:pt x="0" y="12825"/>
                    </a:lnTo>
                    <a:lnTo>
                      <a:pt x="0" y="0"/>
                    </a:lnTo>
                    <a:close/>
                  </a:path>
                </a:pathLst>
              </a:custGeom>
              <a:solidFill>
                <a:srgbClr val="FFA04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66" name="Shape"/>
              <p:cNvSpPr/>
              <p:nvPr/>
            </p:nvSpPr>
            <p:spPr>
              <a:xfrm>
                <a:off x="720725" y="1870075"/>
                <a:ext cx="720725" cy="452438"/>
              </a:xfrm>
              <a:custGeom>
                <a:avLst/>
                <a:gdLst/>
                <a:ahLst/>
                <a:cxnLst>
                  <a:cxn ang="0">
                    <a:pos x="wd2" y="hd2"/>
                  </a:cxn>
                  <a:cxn ang="5400000">
                    <a:pos x="wd2" y="hd2"/>
                  </a:cxn>
                  <a:cxn ang="10800000">
                    <a:pos x="wd2" y="hd2"/>
                  </a:cxn>
                  <a:cxn ang="16200000">
                    <a:pos x="wd2" y="hd2"/>
                  </a:cxn>
                </a:cxnLst>
                <a:rect l="0" t="0" r="r" b="b"/>
                <a:pathLst>
                  <a:path w="21600" h="21600" extrusionOk="0">
                    <a:moveTo>
                      <a:pt x="8754" y="3941"/>
                    </a:moveTo>
                    <a:lnTo>
                      <a:pt x="5567" y="4472"/>
                    </a:lnTo>
                    <a:lnTo>
                      <a:pt x="10467" y="4926"/>
                    </a:lnTo>
                    <a:lnTo>
                      <a:pt x="10181" y="4926"/>
                    </a:lnTo>
                    <a:lnTo>
                      <a:pt x="9468" y="5457"/>
                    </a:lnTo>
                    <a:lnTo>
                      <a:pt x="8516" y="5912"/>
                    </a:lnTo>
                    <a:lnTo>
                      <a:pt x="7755" y="6442"/>
                    </a:lnTo>
                    <a:lnTo>
                      <a:pt x="0" y="6442"/>
                    </a:lnTo>
                    <a:lnTo>
                      <a:pt x="2902" y="7427"/>
                    </a:lnTo>
                    <a:lnTo>
                      <a:pt x="4615" y="7882"/>
                    </a:lnTo>
                    <a:lnTo>
                      <a:pt x="7993" y="7882"/>
                    </a:lnTo>
                    <a:lnTo>
                      <a:pt x="10705" y="7427"/>
                    </a:lnTo>
                    <a:lnTo>
                      <a:pt x="12893" y="7427"/>
                    </a:lnTo>
                    <a:lnTo>
                      <a:pt x="14796" y="6442"/>
                    </a:lnTo>
                    <a:lnTo>
                      <a:pt x="16985" y="5912"/>
                    </a:lnTo>
                    <a:lnTo>
                      <a:pt x="17746" y="5457"/>
                    </a:lnTo>
                    <a:lnTo>
                      <a:pt x="18460" y="4926"/>
                    </a:lnTo>
                    <a:lnTo>
                      <a:pt x="18936" y="4926"/>
                    </a:lnTo>
                    <a:lnTo>
                      <a:pt x="18936" y="6442"/>
                    </a:lnTo>
                    <a:lnTo>
                      <a:pt x="18460" y="6442"/>
                    </a:lnTo>
                    <a:lnTo>
                      <a:pt x="17746" y="7427"/>
                    </a:lnTo>
                    <a:lnTo>
                      <a:pt x="16747" y="7882"/>
                    </a:lnTo>
                    <a:lnTo>
                      <a:pt x="15034" y="8867"/>
                    </a:lnTo>
                    <a:lnTo>
                      <a:pt x="13369" y="8867"/>
                    </a:lnTo>
                    <a:lnTo>
                      <a:pt x="11181" y="9398"/>
                    </a:lnTo>
                    <a:lnTo>
                      <a:pt x="9230" y="9853"/>
                    </a:lnTo>
                    <a:lnTo>
                      <a:pt x="6566" y="10307"/>
                    </a:lnTo>
                    <a:lnTo>
                      <a:pt x="2902" y="10307"/>
                    </a:lnTo>
                    <a:lnTo>
                      <a:pt x="5091" y="11293"/>
                    </a:lnTo>
                    <a:lnTo>
                      <a:pt x="12132" y="11293"/>
                    </a:lnTo>
                    <a:lnTo>
                      <a:pt x="14083" y="10307"/>
                    </a:lnTo>
                    <a:lnTo>
                      <a:pt x="15558" y="10307"/>
                    </a:lnTo>
                    <a:lnTo>
                      <a:pt x="16985" y="9853"/>
                    </a:lnTo>
                    <a:lnTo>
                      <a:pt x="17984" y="8867"/>
                    </a:lnTo>
                    <a:lnTo>
                      <a:pt x="19649" y="8867"/>
                    </a:lnTo>
                    <a:lnTo>
                      <a:pt x="19649" y="9398"/>
                    </a:lnTo>
                    <a:lnTo>
                      <a:pt x="18936" y="9853"/>
                    </a:lnTo>
                    <a:lnTo>
                      <a:pt x="18460" y="10307"/>
                    </a:lnTo>
                    <a:lnTo>
                      <a:pt x="17223" y="11293"/>
                    </a:lnTo>
                    <a:lnTo>
                      <a:pt x="16271" y="11823"/>
                    </a:lnTo>
                    <a:lnTo>
                      <a:pt x="14796" y="12808"/>
                    </a:lnTo>
                    <a:lnTo>
                      <a:pt x="12893" y="12808"/>
                    </a:lnTo>
                    <a:lnTo>
                      <a:pt x="10467" y="13794"/>
                    </a:lnTo>
                    <a:lnTo>
                      <a:pt x="8754" y="13794"/>
                    </a:lnTo>
                    <a:lnTo>
                      <a:pt x="6804" y="14248"/>
                    </a:lnTo>
                    <a:lnTo>
                      <a:pt x="4615" y="14248"/>
                    </a:lnTo>
                    <a:lnTo>
                      <a:pt x="6804" y="14248"/>
                    </a:lnTo>
                    <a:lnTo>
                      <a:pt x="9230" y="14779"/>
                    </a:lnTo>
                    <a:lnTo>
                      <a:pt x="12370" y="14779"/>
                    </a:lnTo>
                    <a:lnTo>
                      <a:pt x="14321" y="14248"/>
                    </a:lnTo>
                    <a:lnTo>
                      <a:pt x="15558" y="14248"/>
                    </a:lnTo>
                    <a:lnTo>
                      <a:pt x="16985" y="13794"/>
                    </a:lnTo>
                    <a:lnTo>
                      <a:pt x="18698" y="13263"/>
                    </a:lnTo>
                    <a:lnTo>
                      <a:pt x="18936" y="13263"/>
                    </a:lnTo>
                    <a:lnTo>
                      <a:pt x="18936" y="13794"/>
                    </a:lnTo>
                    <a:lnTo>
                      <a:pt x="18698" y="14248"/>
                    </a:lnTo>
                    <a:lnTo>
                      <a:pt x="18460" y="14248"/>
                    </a:lnTo>
                    <a:lnTo>
                      <a:pt x="17746" y="15234"/>
                    </a:lnTo>
                    <a:lnTo>
                      <a:pt x="16747" y="15234"/>
                    </a:lnTo>
                    <a:lnTo>
                      <a:pt x="15558" y="16219"/>
                    </a:lnTo>
                    <a:lnTo>
                      <a:pt x="14321" y="16219"/>
                    </a:lnTo>
                    <a:lnTo>
                      <a:pt x="13369" y="16749"/>
                    </a:lnTo>
                    <a:lnTo>
                      <a:pt x="12132" y="17204"/>
                    </a:lnTo>
                    <a:lnTo>
                      <a:pt x="9230" y="17204"/>
                    </a:lnTo>
                    <a:lnTo>
                      <a:pt x="7517" y="17735"/>
                    </a:lnTo>
                    <a:lnTo>
                      <a:pt x="6328" y="17735"/>
                    </a:lnTo>
                    <a:lnTo>
                      <a:pt x="7755" y="18189"/>
                    </a:lnTo>
                    <a:lnTo>
                      <a:pt x="8754" y="18720"/>
                    </a:lnTo>
                    <a:lnTo>
                      <a:pt x="13845" y="18720"/>
                    </a:lnTo>
                    <a:lnTo>
                      <a:pt x="14796" y="18189"/>
                    </a:lnTo>
                    <a:lnTo>
                      <a:pt x="15796" y="17735"/>
                    </a:lnTo>
                    <a:lnTo>
                      <a:pt x="17461" y="17735"/>
                    </a:lnTo>
                    <a:lnTo>
                      <a:pt x="17223" y="18189"/>
                    </a:lnTo>
                    <a:lnTo>
                      <a:pt x="17223" y="18720"/>
                    </a:lnTo>
                    <a:lnTo>
                      <a:pt x="16747" y="19175"/>
                    </a:lnTo>
                    <a:lnTo>
                      <a:pt x="16271" y="19175"/>
                    </a:lnTo>
                    <a:lnTo>
                      <a:pt x="15558" y="19629"/>
                    </a:lnTo>
                    <a:lnTo>
                      <a:pt x="14796" y="19629"/>
                    </a:lnTo>
                    <a:lnTo>
                      <a:pt x="12893" y="20160"/>
                    </a:lnTo>
                    <a:lnTo>
                      <a:pt x="7755" y="20160"/>
                    </a:lnTo>
                    <a:lnTo>
                      <a:pt x="11894" y="20615"/>
                    </a:lnTo>
                    <a:lnTo>
                      <a:pt x="12893" y="20615"/>
                    </a:lnTo>
                    <a:lnTo>
                      <a:pt x="13607" y="21145"/>
                    </a:lnTo>
                    <a:lnTo>
                      <a:pt x="13845" y="21145"/>
                    </a:lnTo>
                    <a:lnTo>
                      <a:pt x="13607" y="21600"/>
                    </a:lnTo>
                    <a:lnTo>
                      <a:pt x="15320" y="21600"/>
                    </a:lnTo>
                    <a:lnTo>
                      <a:pt x="15796" y="21145"/>
                    </a:lnTo>
                    <a:lnTo>
                      <a:pt x="16747" y="20615"/>
                    </a:lnTo>
                    <a:lnTo>
                      <a:pt x="17223" y="20160"/>
                    </a:lnTo>
                    <a:lnTo>
                      <a:pt x="17746" y="19629"/>
                    </a:lnTo>
                    <a:lnTo>
                      <a:pt x="19411" y="17735"/>
                    </a:lnTo>
                    <a:lnTo>
                      <a:pt x="20648" y="15234"/>
                    </a:lnTo>
                    <a:lnTo>
                      <a:pt x="20886" y="14248"/>
                    </a:lnTo>
                    <a:lnTo>
                      <a:pt x="21124" y="13794"/>
                    </a:lnTo>
                    <a:lnTo>
                      <a:pt x="21124" y="13263"/>
                    </a:lnTo>
                    <a:lnTo>
                      <a:pt x="20886" y="12808"/>
                    </a:lnTo>
                    <a:lnTo>
                      <a:pt x="20648" y="12278"/>
                    </a:lnTo>
                    <a:lnTo>
                      <a:pt x="20886" y="11823"/>
                    </a:lnTo>
                    <a:lnTo>
                      <a:pt x="20886" y="11293"/>
                    </a:lnTo>
                    <a:lnTo>
                      <a:pt x="21124" y="11293"/>
                    </a:lnTo>
                    <a:lnTo>
                      <a:pt x="21124" y="10838"/>
                    </a:lnTo>
                    <a:lnTo>
                      <a:pt x="21362" y="10307"/>
                    </a:lnTo>
                    <a:lnTo>
                      <a:pt x="21600" y="10307"/>
                    </a:lnTo>
                    <a:lnTo>
                      <a:pt x="21362" y="9853"/>
                    </a:lnTo>
                    <a:lnTo>
                      <a:pt x="21362" y="9398"/>
                    </a:lnTo>
                    <a:lnTo>
                      <a:pt x="21124" y="8867"/>
                    </a:lnTo>
                    <a:lnTo>
                      <a:pt x="20886" y="8867"/>
                    </a:lnTo>
                    <a:lnTo>
                      <a:pt x="20886" y="7882"/>
                    </a:lnTo>
                    <a:lnTo>
                      <a:pt x="21124" y="7427"/>
                    </a:lnTo>
                    <a:lnTo>
                      <a:pt x="21362" y="7427"/>
                    </a:lnTo>
                    <a:lnTo>
                      <a:pt x="21362" y="5912"/>
                    </a:lnTo>
                    <a:lnTo>
                      <a:pt x="21124" y="4926"/>
                    </a:lnTo>
                    <a:lnTo>
                      <a:pt x="20886" y="4926"/>
                    </a:lnTo>
                    <a:lnTo>
                      <a:pt x="20886" y="3941"/>
                    </a:lnTo>
                    <a:lnTo>
                      <a:pt x="21124" y="3941"/>
                    </a:lnTo>
                    <a:lnTo>
                      <a:pt x="21362" y="3486"/>
                    </a:lnTo>
                    <a:lnTo>
                      <a:pt x="21362" y="2956"/>
                    </a:lnTo>
                    <a:lnTo>
                      <a:pt x="21600" y="2501"/>
                    </a:lnTo>
                    <a:lnTo>
                      <a:pt x="21362" y="2501"/>
                    </a:lnTo>
                    <a:lnTo>
                      <a:pt x="21362" y="1971"/>
                    </a:lnTo>
                    <a:lnTo>
                      <a:pt x="21124" y="1516"/>
                    </a:lnTo>
                    <a:lnTo>
                      <a:pt x="20886" y="1516"/>
                    </a:lnTo>
                    <a:lnTo>
                      <a:pt x="20886" y="0"/>
                    </a:lnTo>
                    <a:lnTo>
                      <a:pt x="18698" y="1516"/>
                    </a:lnTo>
                    <a:lnTo>
                      <a:pt x="17461" y="2501"/>
                    </a:lnTo>
                    <a:lnTo>
                      <a:pt x="15796" y="2956"/>
                    </a:lnTo>
                    <a:lnTo>
                      <a:pt x="14083" y="3486"/>
                    </a:lnTo>
                    <a:lnTo>
                      <a:pt x="12370" y="3941"/>
                    </a:lnTo>
                    <a:lnTo>
                      <a:pt x="8754" y="3941"/>
                    </a:lnTo>
                    <a:close/>
                  </a:path>
                </a:pathLst>
              </a:custGeom>
              <a:solidFill>
                <a:srgbClr val="FFA04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67" name="Shape"/>
              <p:cNvSpPr/>
              <p:nvPr/>
            </p:nvSpPr>
            <p:spPr>
              <a:xfrm>
                <a:off x="1182687" y="2025650"/>
                <a:ext cx="161926" cy="4127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541" y="0"/>
                    </a:lnTo>
                    <a:lnTo>
                      <a:pt x="13976" y="4985"/>
                    </a:lnTo>
                    <a:lnTo>
                      <a:pt x="6565" y="15785"/>
                    </a:lnTo>
                    <a:lnTo>
                      <a:pt x="0" y="15785"/>
                    </a:lnTo>
                    <a:lnTo>
                      <a:pt x="1059" y="21600"/>
                    </a:lnTo>
                    <a:lnTo>
                      <a:pt x="6565" y="21600"/>
                    </a:lnTo>
                    <a:lnTo>
                      <a:pt x="12918" y="15785"/>
                    </a:lnTo>
                    <a:lnTo>
                      <a:pt x="17365" y="15785"/>
                    </a:lnTo>
                    <a:lnTo>
                      <a:pt x="21600" y="0"/>
                    </a:lnTo>
                    <a:close/>
                  </a:path>
                </a:pathLst>
              </a:custGeom>
              <a:solidFill>
                <a:srgbClr val="FFE0C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68" name="Shape"/>
              <p:cNvSpPr/>
              <p:nvPr/>
            </p:nvSpPr>
            <p:spPr>
              <a:xfrm>
                <a:off x="1214437" y="2097087"/>
                <a:ext cx="138113" cy="50801"/>
              </a:xfrm>
              <a:custGeom>
                <a:avLst/>
                <a:gdLst/>
                <a:ahLst/>
                <a:cxnLst>
                  <a:cxn ang="0">
                    <a:pos x="wd2" y="hd2"/>
                  </a:cxn>
                  <a:cxn ang="5400000">
                    <a:pos x="wd2" y="hd2"/>
                  </a:cxn>
                  <a:cxn ang="10800000">
                    <a:pos x="wd2" y="hd2"/>
                  </a:cxn>
                  <a:cxn ang="16200000">
                    <a:pos x="wd2" y="hd2"/>
                  </a:cxn>
                </a:cxnLst>
                <a:rect l="0" t="0" r="r" b="b"/>
                <a:pathLst>
                  <a:path w="21600" h="21600" extrusionOk="0">
                    <a:moveTo>
                      <a:pt x="21600" y="4050"/>
                    </a:moveTo>
                    <a:lnTo>
                      <a:pt x="21600" y="0"/>
                    </a:lnTo>
                    <a:lnTo>
                      <a:pt x="13903" y="8775"/>
                    </a:lnTo>
                    <a:lnTo>
                      <a:pt x="7697" y="12825"/>
                    </a:lnTo>
                    <a:lnTo>
                      <a:pt x="0" y="17550"/>
                    </a:lnTo>
                    <a:lnTo>
                      <a:pt x="1241" y="21600"/>
                    </a:lnTo>
                    <a:lnTo>
                      <a:pt x="5214" y="21600"/>
                    </a:lnTo>
                    <a:lnTo>
                      <a:pt x="11421" y="17550"/>
                    </a:lnTo>
                    <a:lnTo>
                      <a:pt x="16634" y="12825"/>
                    </a:lnTo>
                    <a:lnTo>
                      <a:pt x="21600" y="4050"/>
                    </a:lnTo>
                    <a:close/>
                  </a:path>
                </a:pathLst>
              </a:custGeom>
              <a:solidFill>
                <a:srgbClr val="FFE0C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69" name="Shape"/>
              <p:cNvSpPr/>
              <p:nvPr/>
            </p:nvSpPr>
            <p:spPr>
              <a:xfrm>
                <a:off x="1198562" y="2179637"/>
                <a:ext cx="153988" cy="50801"/>
              </a:xfrm>
              <a:custGeom>
                <a:avLst/>
                <a:gdLst/>
                <a:ahLst/>
                <a:cxnLst>
                  <a:cxn ang="0">
                    <a:pos x="wd2" y="hd2"/>
                  </a:cxn>
                  <a:cxn ang="5400000">
                    <a:pos x="wd2" y="hd2"/>
                  </a:cxn>
                  <a:cxn ang="10800000">
                    <a:pos x="wd2" y="hd2"/>
                  </a:cxn>
                  <a:cxn ang="16200000">
                    <a:pos x="wd2" y="hd2"/>
                  </a:cxn>
                </a:cxnLst>
                <a:rect l="0" t="0" r="r" b="b"/>
                <a:pathLst>
                  <a:path w="21600" h="21600" extrusionOk="0">
                    <a:moveTo>
                      <a:pt x="21600" y="4050"/>
                    </a:moveTo>
                    <a:lnTo>
                      <a:pt x="20487" y="0"/>
                    </a:lnTo>
                    <a:lnTo>
                      <a:pt x="13584" y="8775"/>
                    </a:lnTo>
                    <a:lnTo>
                      <a:pt x="6903" y="12825"/>
                    </a:lnTo>
                    <a:lnTo>
                      <a:pt x="0" y="17550"/>
                    </a:lnTo>
                    <a:lnTo>
                      <a:pt x="2227" y="21600"/>
                    </a:lnTo>
                    <a:lnTo>
                      <a:pt x="5790" y="21600"/>
                    </a:lnTo>
                    <a:lnTo>
                      <a:pt x="12470" y="17550"/>
                    </a:lnTo>
                    <a:lnTo>
                      <a:pt x="17146" y="12825"/>
                    </a:lnTo>
                    <a:lnTo>
                      <a:pt x="21600" y="4050"/>
                    </a:lnTo>
                    <a:close/>
                  </a:path>
                </a:pathLst>
              </a:custGeom>
              <a:solidFill>
                <a:srgbClr val="FFE0C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70" name="Shape"/>
              <p:cNvSpPr/>
              <p:nvPr/>
            </p:nvSpPr>
            <p:spPr>
              <a:xfrm>
                <a:off x="1133475" y="1952625"/>
                <a:ext cx="179388" cy="3175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807" y="0"/>
                    </a:lnTo>
                    <a:lnTo>
                      <a:pt x="6881" y="14040"/>
                    </a:lnTo>
                    <a:lnTo>
                      <a:pt x="0" y="14040"/>
                    </a:lnTo>
                    <a:lnTo>
                      <a:pt x="2103" y="21600"/>
                    </a:lnTo>
                    <a:lnTo>
                      <a:pt x="5926" y="21600"/>
                    </a:lnTo>
                    <a:lnTo>
                      <a:pt x="10704" y="14040"/>
                    </a:lnTo>
                    <a:lnTo>
                      <a:pt x="17586" y="14040"/>
                    </a:lnTo>
                    <a:lnTo>
                      <a:pt x="21600" y="0"/>
                    </a:lnTo>
                    <a:close/>
                  </a:path>
                </a:pathLst>
              </a:custGeom>
              <a:solidFill>
                <a:srgbClr val="FFE0C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71" name="Shape"/>
              <p:cNvSpPr/>
              <p:nvPr/>
            </p:nvSpPr>
            <p:spPr>
              <a:xfrm>
                <a:off x="7937" y="9525"/>
                <a:ext cx="1984376" cy="1922463"/>
              </a:xfrm>
              <a:custGeom>
                <a:avLst/>
                <a:gdLst/>
                <a:ahLst/>
                <a:cxnLst>
                  <a:cxn ang="0">
                    <a:pos x="wd2" y="hd2"/>
                  </a:cxn>
                  <a:cxn ang="5400000">
                    <a:pos x="wd2" y="hd2"/>
                  </a:cxn>
                  <a:cxn ang="10800000">
                    <a:pos x="wd2" y="hd2"/>
                  </a:cxn>
                  <a:cxn ang="16200000">
                    <a:pos x="wd2" y="hd2"/>
                  </a:cxn>
                </a:cxnLst>
                <a:rect l="0" t="0" r="r" b="b"/>
                <a:pathLst>
                  <a:path w="21600" h="21600" extrusionOk="0">
                    <a:moveTo>
                      <a:pt x="15172" y="20904"/>
                    </a:moveTo>
                    <a:lnTo>
                      <a:pt x="15345" y="20904"/>
                    </a:lnTo>
                    <a:lnTo>
                      <a:pt x="15517" y="20690"/>
                    </a:lnTo>
                    <a:lnTo>
                      <a:pt x="15604" y="20565"/>
                    </a:lnTo>
                    <a:lnTo>
                      <a:pt x="15777" y="20458"/>
                    </a:lnTo>
                    <a:lnTo>
                      <a:pt x="15777" y="20334"/>
                    </a:lnTo>
                    <a:lnTo>
                      <a:pt x="15967" y="19995"/>
                    </a:lnTo>
                    <a:lnTo>
                      <a:pt x="16572" y="16748"/>
                    </a:lnTo>
                    <a:lnTo>
                      <a:pt x="16658" y="16517"/>
                    </a:lnTo>
                    <a:lnTo>
                      <a:pt x="16762" y="16178"/>
                    </a:lnTo>
                    <a:lnTo>
                      <a:pt x="17021" y="15607"/>
                    </a:lnTo>
                    <a:lnTo>
                      <a:pt x="17280" y="15250"/>
                    </a:lnTo>
                    <a:lnTo>
                      <a:pt x="17453" y="14911"/>
                    </a:lnTo>
                    <a:lnTo>
                      <a:pt x="17643" y="14679"/>
                    </a:lnTo>
                    <a:lnTo>
                      <a:pt x="17902" y="14323"/>
                    </a:lnTo>
                    <a:lnTo>
                      <a:pt x="18248" y="13984"/>
                    </a:lnTo>
                    <a:lnTo>
                      <a:pt x="18611" y="13413"/>
                    </a:lnTo>
                    <a:lnTo>
                      <a:pt x="18870" y="13056"/>
                    </a:lnTo>
                    <a:lnTo>
                      <a:pt x="19319" y="12824"/>
                    </a:lnTo>
                    <a:lnTo>
                      <a:pt x="19665" y="12129"/>
                    </a:lnTo>
                    <a:lnTo>
                      <a:pt x="20010" y="11790"/>
                    </a:lnTo>
                    <a:lnTo>
                      <a:pt x="20373" y="11451"/>
                    </a:lnTo>
                    <a:lnTo>
                      <a:pt x="20632" y="11094"/>
                    </a:lnTo>
                    <a:lnTo>
                      <a:pt x="20805" y="10524"/>
                    </a:lnTo>
                    <a:lnTo>
                      <a:pt x="20978" y="10167"/>
                    </a:lnTo>
                    <a:lnTo>
                      <a:pt x="21082" y="9703"/>
                    </a:lnTo>
                    <a:lnTo>
                      <a:pt x="21254" y="9239"/>
                    </a:lnTo>
                    <a:lnTo>
                      <a:pt x="21514" y="9025"/>
                    </a:lnTo>
                    <a:lnTo>
                      <a:pt x="21514" y="8437"/>
                    </a:lnTo>
                    <a:lnTo>
                      <a:pt x="21600" y="7866"/>
                    </a:lnTo>
                    <a:lnTo>
                      <a:pt x="21600" y="7277"/>
                    </a:lnTo>
                    <a:lnTo>
                      <a:pt x="21514" y="6831"/>
                    </a:lnTo>
                    <a:lnTo>
                      <a:pt x="21427" y="6475"/>
                    </a:lnTo>
                    <a:lnTo>
                      <a:pt x="21082" y="5547"/>
                    </a:lnTo>
                    <a:lnTo>
                      <a:pt x="20892" y="5083"/>
                    </a:lnTo>
                    <a:lnTo>
                      <a:pt x="20719" y="4620"/>
                    </a:lnTo>
                    <a:lnTo>
                      <a:pt x="20546" y="4281"/>
                    </a:lnTo>
                    <a:lnTo>
                      <a:pt x="20097" y="3942"/>
                    </a:lnTo>
                    <a:lnTo>
                      <a:pt x="19837" y="3353"/>
                    </a:lnTo>
                    <a:lnTo>
                      <a:pt x="19319" y="3014"/>
                    </a:lnTo>
                    <a:lnTo>
                      <a:pt x="18783" y="2551"/>
                    </a:lnTo>
                    <a:lnTo>
                      <a:pt x="18524" y="2212"/>
                    </a:lnTo>
                    <a:lnTo>
                      <a:pt x="18075" y="1855"/>
                    </a:lnTo>
                    <a:lnTo>
                      <a:pt x="17453" y="1748"/>
                    </a:lnTo>
                    <a:lnTo>
                      <a:pt x="17021" y="1391"/>
                    </a:lnTo>
                    <a:lnTo>
                      <a:pt x="16312" y="1159"/>
                    </a:lnTo>
                    <a:lnTo>
                      <a:pt x="15604" y="820"/>
                    </a:lnTo>
                    <a:lnTo>
                      <a:pt x="15172" y="589"/>
                    </a:lnTo>
                    <a:lnTo>
                      <a:pt x="14291" y="357"/>
                    </a:lnTo>
                    <a:lnTo>
                      <a:pt x="13668" y="232"/>
                    </a:lnTo>
                    <a:lnTo>
                      <a:pt x="13133" y="125"/>
                    </a:lnTo>
                    <a:lnTo>
                      <a:pt x="12442" y="0"/>
                    </a:lnTo>
                    <a:lnTo>
                      <a:pt x="8813" y="0"/>
                    </a:lnTo>
                    <a:lnTo>
                      <a:pt x="8381" y="125"/>
                    </a:lnTo>
                    <a:lnTo>
                      <a:pt x="7759" y="357"/>
                    </a:lnTo>
                    <a:lnTo>
                      <a:pt x="7223" y="357"/>
                    </a:lnTo>
                    <a:lnTo>
                      <a:pt x="6705" y="589"/>
                    </a:lnTo>
                    <a:lnTo>
                      <a:pt x="6255" y="589"/>
                    </a:lnTo>
                    <a:lnTo>
                      <a:pt x="5737" y="820"/>
                    </a:lnTo>
                    <a:lnTo>
                      <a:pt x="5288" y="927"/>
                    </a:lnTo>
                    <a:lnTo>
                      <a:pt x="4769" y="1284"/>
                    </a:lnTo>
                    <a:lnTo>
                      <a:pt x="4406" y="1516"/>
                    </a:lnTo>
                    <a:lnTo>
                      <a:pt x="3888" y="1855"/>
                    </a:lnTo>
                    <a:lnTo>
                      <a:pt x="3439" y="1980"/>
                    </a:lnTo>
                    <a:lnTo>
                      <a:pt x="3093" y="2319"/>
                    </a:lnTo>
                    <a:lnTo>
                      <a:pt x="2557" y="2658"/>
                    </a:lnTo>
                    <a:lnTo>
                      <a:pt x="2125" y="3014"/>
                    </a:lnTo>
                    <a:lnTo>
                      <a:pt x="1849" y="3246"/>
                    </a:lnTo>
                    <a:lnTo>
                      <a:pt x="1417" y="3585"/>
                    </a:lnTo>
                    <a:lnTo>
                      <a:pt x="1140" y="4049"/>
                    </a:lnTo>
                    <a:lnTo>
                      <a:pt x="795" y="4513"/>
                    </a:lnTo>
                    <a:lnTo>
                      <a:pt x="622" y="5083"/>
                    </a:lnTo>
                    <a:lnTo>
                      <a:pt x="363" y="5547"/>
                    </a:lnTo>
                    <a:lnTo>
                      <a:pt x="86" y="6011"/>
                    </a:lnTo>
                    <a:lnTo>
                      <a:pt x="0" y="6475"/>
                    </a:lnTo>
                    <a:lnTo>
                      <a:pt x="0" y="8669"/>
                    </a:lnTo>
                    <a:lnTo>
                      <a:pt x="86" y="9239"/>
                    </a:lnTo>
                    <a:lnTo>
                      <a:pt x="173" y="9596"/>
                    </a:lnTo>
                    <a:lnTo>
                      <a:pt x="363" y="10060"/>
                    </a:lnTo>
                    <a:lnTo>
                      <a:pt x="622" y="10524"/>
                    </a:lnTo>
                    <a:lnTo>
                      <a:pt x="968" y="10987"/>
                    </a:lnTo>
                    <a:lnTo>
                      <a:pt x="1140" y="11451"/>
                    </a:lnTo>
                    <a:lnTo>
                      <a:pt x="1417" y="11790"/>
                    </a:lnTo>
                    <a:lnTo>
                      <a:pt x="1935" y="12254"/>
                    </a:lnTo>
                    <a:lnTo>
                      <a:pt x="2125" y="12717"/>
                    </a:lnTo>
                    <a:lnTo>
                      <a:pt x="2471" y="13056"/>
                    </a:lnTo>
                    <a:lnTo>
                      <a:pt x="3007" y="13520"/>
                    </a:lnTo>
                    <a:lnTo>
                      <a:pt x="3352" y="14216"/>
                    </a:lnTo>
                    <a:lnTo>
                      <a:pt x="3974" y="14911"/>
                    </a:lnTo>
                    <a:lnTo>
                      <a:pt x="4234" y="15250"/>
                    </a:lnTo>
                    <a:lnTo>
                      <a:pt x="4406" y="15482"/>
                    </a:lnTo>
                    <a:lnTo>
                      <a:pt x="4579" y="15839"/>
                    </a:lnTo>
                    <a:lnTo>
                      <a:pt x="4683" y="16285"/>
                    </a:lnTo>
                    <a:lnTo>
                      <a:pt x="4769" y="16641"/>
                    </a:lnTo>
                    <a:lnTo>
                      <a:pt x="5028" y="16980"/>
                    </a:lnTo>
                    <a:lnTo>
                      <a:pt x="5115" y="17569"/>
                    </a:lnTo>
                    <a:lnTo>
                      <a:pt x="5288" y="18140"/>
                    </a:lnTo>
                    <a:lnTo>
                      <a:pt x="5288" y="18603"/>
                    </a:lnTo>
                    <a:lnTo>
                      <a:pt x="5374" y="19174"/>
                    </a:lnTo>
                    <a:lnTo>
                      <a:pt x="5460" y="19638"/>
                    </a:lnTo>
                    <a:lnTo>
                      <a:pt x="5564" y="19995"/>
                    </a:lnTo>
                    <a:lnTo>
                      <a:pt x="5737" y="20334"/>
                    </a:lnTo>
                    <a:lnTo>
                      <a:pt x="5737" y="20565"/>
                    </a:lnTo>
                    <a:lnTo>
                      <a:pt x="5823" y="20565"/>
                    </a:lnTo>
                    <a:lnTo>
                      <a:pt x="5996" y="20690"/>
                    </a:lnTo>
                    <a:lnTo>
                      <a:pt x="6169" y="20904"/>
                    </a:lnTo>
                    <a:lnTo>
                      <a:pt x="6255" y="20904"/>
                    </a:lnTo>
                    <a:lnTo>
                      <a:pt x="6532" y="21029"/>
                    </a:lnTo>
                    <a:lnTo>
                      <a:pt x="6705" y="21136"/>
                    </a:lnTo>
                    <a:lnTo>
                      <a:pt x="6877" y="21261"/>
                    </a:lnTo>
                    <a:lnTo>
                      <a:pt x="7500" y="21261"/>
                    </a:lnTo>
                    <a:lnTo>
                      <a:pt x="7759" y="21368"/>
                    </a:lnTo>
                    <a:lnTo>
                      <a:pt x="8018" y="21368"/>
                    </a:lnTo>
                    <a:lnTo>
                      <a:pt x="8381" y="21493"/>
                    </a:lnTo>
                    <a:lnTo>
                      <a:pt x="9608" y="21493"/>
                    </a:lnTo>
                    <a:lnTo>
                      <a:pt x="9971" y="21600"/>
                    </a:lnTo>
                    <a:lnTo>
                      <a:pt x="11906" y="21600"/>
                    </a:lnTo>
                    <a:lnTo>
                      <a:pt x="12079" y="21493"/>
                    </a:lnTo>
                    <a:lnTo>
                      <a:pt x="13219" y="21493"/>
                    </a:lnTo>
                    <a:lnTo>
                      <a:pt x="13496" y="21368"/>
                    </a:lnTo>
                    <a:lnTo>
                      <a:pt x="13841" y="21368"/>
                    </a:lnTo>
                    <a:lnTo>
                      <a:pt x="14014" y="21261"/>
                    </a:lnTo>
                    <a:lnTo>
                      <a:pt x="14463" y="21261"/>
                    </a:lnTo>
                    <a:lnTo>
                      <a:pt x="14636" y="21136"/>
                    </a:lnTo>
                    <a:lnTo>
                      <a:pt x="14895" y="21029"/>
                    </a:lnTo>
                    <a:lnTo>
                      <a:pt x="15172" y="20904"/>
                    </a:lnTo>
                    <a:close/>
                  </a:path>
                </a:pathLst>
              </a:custGeom>
              <a:solidFill>
                <a:srgbClr val="E0E0E0"/>
              </a:solidFill>
              <a:ln w="7938" cap="flat">
                <a:solidFill>
                  <a:srgbClr val="FFFFFF"/>
                </a:solidFill>
                <a:prstDash val="solid"/>
                <a:round/>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72" name="Oval"/>
              <p:cNvSpPr/>
              <p:nvPr/>
            </p:nvSpPr>
            <p:spPr>
              <a:xfrm>
                <a:off x="566737" y="1706562"/>
                <a:ext cx="866776" cy="204788"/>
              </a:xfrm>
              <a:prstGeom prst="ellipse">
                <a:avLst/>
              </a:prstGeom>
              <a:solidFill>
                <a:srgbClr val="A0A0A0"/>
              </a:solidFill>
              <a:ln w="12700" cap="flat">
                <a:noFill/>
                <a:miter lim="400000"/>
              </a:ln>
              <a:effectLst/>
            </p:spPr>
            <p:txBody>
              <a:bodyPr wrap="square" lIns="45719" tIns="45719" rIns="45719" bIns="45719" numCol="1" anchor="t">
                <a:noAutofit/>
              </a:bodyPr>
              <a:lstStyle/>
              <a:p>
                <a:pPr algn="ctr">
                  <a:defRPr sz="1800"/>
                </a:pPr>
                <a:endParaRPr/>
              </a:p>
            </p:txBody>
          </p:sp>
          <p:sp>
            <p:nvSpPr>
              <p:cNvPr id="173" name="Shape"/>
              <p:cNvSpPr/>
              <p:nvPr/>
            </p:nvSpPr>
            <p:spPr>
              <a:xfrm>
                <a:off x="1474787" y="195262"/>
                <a:ext cx="331788" cy="29845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788" y="2183"/>
                    </a:lnTo>
                    <a:lnTo>
                      <a:pt x="11058" y="5170"/>
                    </a:lnTo>
                    <a:lnTo>
                      <a:pt x="15296" y="7468"/>
                    </a:lnTo>
                    <a:lnTo>
                      <a:pt x="17363" y="9651"/>
                    </a:lnTo>
                    <a:lnTo>
                      <a:pt x="19430" y="12638"/>
                    </a:lnTo>
                    <a:lnTo>
                      <a:pt x="20567" y="14936"/>
                    </a:lnTo>
                    <a:lnTo>
                      <a:pt x="21600" y="17809"/>
                    </a:lnTo>
                    <a:lnTo>
                      <a:pt x="13642" y="21600"/>
                    </a:lnTo>
                    <a:lnTo>
                      <a:pt x="13125" y="17809"/>
                    </a:lnTo>
                    <a:lnTo>
                      <a:pt x="11575" y="14132"/>
                    </a:lnTo>
                    <a:lnTo>
                      <a:pt x="10025" y="9651"/>
                    </a:lnTo>
                    <a:lnTo>
                      <a:pt x="7855" y="6664"/>
                    </a:lnTo>
                    <a:lnTo>
                      <a:pt x="4134" y="4481"/>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74" name="Shape"/>
              <p:cNvSpPr/>
              <p:nvPr/>
            </p:nvSpPr>
            <p:spPr>
              <a:xfrm>
                <a:off x="817562" y="1079500"/>
                <a:ext cx="349251" cy="698500"/>
              </a:xfrm>
              <a:custGeom>
                <a:avLst/>
                <a:gdLst/>
                <a:ahLst/>
                <a:cxnLst>
                  <a:cxn ang="0">
                    <a:pos x="wd2" y="hd2"/>
                  </a:cxn>
                  <a:cxn ang="5400000">
                    <a:pos x="wd2" y="hd2"/>
                  </a:cxn>
                  <a:cxn ang="10800000">
                    <a:pos x="wd2" y="hd2"/>
                  </a:cxn>
                  <a:cxn ang="16200000">
                    <a:pos x="wd2" y="hd2"/>
                  </a:cxn>
                </a:cxnLst>
                <a:rect l="0" t="0" r="r" b="b"/>
                <a:pathLst>
                  <a:path w="21600" h="21600" extrusionOk="0">
                    <a:moveTo>
                      <a:pt x="0" y="1571"/>
                    </a:moveTo>
                    <a:lnTo>
                      <a:pt x="491" y="5400"/>
                    </a:lnTo>
                    <a:lnTo>
                      <a:pt x="2062" y="5695"/>
                    </a:lnTo>
                    <a:lnTo>
                      <a:pt x="1571" y="20029"/>
                    </a:lnTo>
                    <a:lnTo>
                      <a:pt x="3044" y="21600"/>
                    </a:lnTo>
                    <a:lnTo>
                      <a:pt x="6578" y="21600"/>
                    </a:lnTo>
                    <a:lnTo>
                      <a:pt x="9524" y="20962"/>
                    </a:lnTo>
                    <a:lnTo>
                      <a:pt x="13058" y="20962"/>
                    </a:lnTo>
                    <a:lnTo>
                      <a:pt x="15611" y="21600"/>
                    </a:lnTo>
                    <a:lnTo>
                      <a:pt x="19047" y="21600"/>
                    </a:lnTo>
                    <a:lnTo>
                      <a:pt x="20618" y="20029"/>
                    </a:lnTo>
                    <a:lnTo>
                      <a:pt x="19538" y="5695"/>
                    </a:lnTo>
                    <a:lnTo>
                      <a:pt x="20618" y="5400"/>
                    </a:lnTo>
                    <a:lnTo>
                      <a:pt x="21600" y="1571"/>
                    </a:lnTo>
                    <a:lnTo>
                      <a:pt x="17084" y="295"/>
                    </a:lnTo>
                    <a:lnTo>
                      <a:pt x="14040" y="295"/>
                    </a:lnTo>
                    <a:lnTo>
                      <a:pt x="13058" y="0"/>
                    </a:lnTo>
                    <a:lnTo>
                      <a:pt x="7560" y="0"/>
                    </a:lnTo>
                    <a:lnTo>
                      <a:pt x="6578" y="295"/>
                    </a:lnTo>
                    <a:lnTo>
                      <a:pt x="4516" y="295"/>
                    </a:lnTo>
                    <a:lnTo>
                      <a:pt x="0" y="1571"/>
                    </a:lnTo>
                    <a:close/>
                  </a:path>
                </a:pathLst>
              </a:custGeom>
              <a:solidFill>
                <a:srgbClr val="C0C0C0"/>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sp>
            <p:nvSpPr>
              <p:cNvPr id="175" name="Oval"/>
              <p:cNvSpPr/>
              <p:nvPr/>
            </p:nvSpPr>
            <p:spPr>
              <a:xfrm>
                <a:off x="996950" y="1100137"/>
                <a:ext cx="47625" cy="50801"/>
              </a:xfrm>
              <a:prstGeom prst="ellipse">
                <a:avLst/>
              </a:prstGeom>
              <a:solidFill>
                <a:srgbClr val="E0E0E0"/>
              </a:solidFill>
              <a:ln w="12700" cap="flat">
                <a:noFill/>
                <a:miter lim="400000"/>
              </a:ln>
              <a:effectLst/>
            </p:spPr>
            <p:txBody>
              <a:bodyPr wrap="square" lIns="45719" tIns="45719" rIns="45719" bIns="45719" numCol="1" anchor="t">
                <a:noAutofit/>
              </a:bodyPr>
              <a:lstStyle/>
              <a:p>
                <a:pPr algn="ctr">
                  <a:defRPr sz="1800"/>
                </a:pPr>
                <a:endParaRPr/>
              </a:p>
            </p:txBody>
          </p:sp>
          <p:sp>
            <p:nvSpPr>
              <p:cNvPr id="176" name="Oval"/>
              <p:cNvSpPr/>
              <p:nvPr/>
            </p:nvSpPr>
            <p:spPr>
              <a:xfrm>
                <a:off x="744537" y="585787"/>
                <a:ext cx="519113" cy="185738"/>
              </a:xfrm>
              <a:prstGeom prst="ellipse">
                <a:avLst/>
              </a:prstGeom>
              <a:solidFill>
                <a:srgbClr val="FFFFFF"/>
              </a:solidFill>
              <a:ln w="12700" cap="flat">
                <a:noFill/>
                <a:miter lim="400000"/>
              </a:ln>
              <a:effectLst/>
            </p:spPr>
            <p:txBody>
              <a:bodyPr wrap="square" lIns="45719" tIns="45719" rIns="45719" bIns="45719" numCol="1" anchor="t">
                <a:noAutofit/>
              </a:bodyPr>
              <a:lstStyle/>
              <a:p>
                <a:pPr algn="ctr">
                  <a:defRPr sz="1800"/>
                </a:pPr>
                <a:endParaRPr/>
              </a:p>
            </p:txBody>
          </p:sp>
          <p:sp>
            <p:nvSpPr>
              <p:cNvPr id="177" name="Line"/>
              <p:cNvSpPr/>
              <p:nvPr/>
            </p:nvSpPr>
            <p:spPr>
              <a:xfrm flipV="1">
                <a:off x="1069975" y="719137"/>
                <a:ext cx="209551" cy="411164"/>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78" name="Line"/>
              <p:cNvSpPr/>
              <p:nvPr/>
            </p:nvSpPr>
            <p:spPr>
              <a:xfrm flipH="1" flipV="1">
                <a:off x="1239837" y="709612"/>
                <a:ext cx="39688" cy="9526"/>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79" name="Line"/>
              <p:cNvSpPr/>
              <p:nvPr/>
            </p:nvSpPr>
            <p:spPr>
              <a:xfrm flipH="1" flipV="1">
                <a:off x="1198562" y="698500"/>
                <a:ext cx="41276" cy="11113"/>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80" name="Line"/>
              <p:cNvSpPr/>
              <p:nvPr/>
            </p:nvSpPr>
            <p:spPr>
              <a:xfrm flipH="1" flipV="1">
                <a:off x="1133475" y="688974"/>
                <a:ext cx="65088" cy="9527"/>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81" name="Line"/>
              <p:cNvSpPr/>
              <p:nvPr/>
            </p:nvSpPr>
            <p:spPr>
              <a:xfrm flipH="1" flipV="1">
                <a:off x="1101725" y="677862"/>
                <a:ext cx="31751" cy="11113"/>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82" name="Line"/>
              <p:cNvSpPr/>
              <p:nvPr/>
            </p:nvSpPr>
            <p:spPr>
              <a:xfrm flipH="1">
                <a:off x="1060450" y="677862"/>
                <a:ext cx="41276" cy="1588"/>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83" name="Line"/>
              <p:cNvSpPr/>
              <p:nvPr/>
            </p:nvSpPr>
            <p:spPr>
              <a:xfrm flipH="1" flipV="1">
                <a:off x="1012825" y="668337"/>
                <a:ext cx="47626" cy="9526"/>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84" name="Line"/>
              <p:cNvSpPr/>
              <p:nvPr/>
            </p:nvSpPr>
            <p:spPr>
              <a:xfrm flipH="1">
                <a:off x="971549" y="668337"/>
                <a:ext cx="41276" cy="9526"/>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85" name="Line"/>
              <p:cNvSpPr/>
              <p:nvPr/>
            </p:nvSpPr>
            <p:spPr>
              <a:xfrm flipH="1">
                <a:off x="906462" y="677862"/>
                <a:ext cx="65088" cy="1589"/>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86" name="Line"/>
              <p:cNvSpPr/>
              <p:nvPr/>
            </p:nvSpPr>
            <p:spPr>
              <a:xfrm flipH="1">
                <a:off x="850900" y="677862"/>
                <a:ext cx="55563" cy="11114"/>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87" name="Line"/>
              <p:cNvSpPr/>
              <p:nvPr/>
            </p:nvSpPr>
            <p:spPr>
              <a:xfrm flipH="1">
                <a:off x="801687" y="688975"/>
                <a:ext cx="49213" cy="9525"/>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88" name="Line"/>
              <p:cNvSpPr/>
              <p:nvPr/>
            </p:nvSpPr>
            <p:spPr>
              <a:xfrm flipH="1">
                <a:off x="744537" y="698500"/>
                <a:ext cx="57151" cy="11113"/>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89" name="Line"/>
              <p:cNvSpPr/>
              <p:nvPr/>
            </p:nvSpPr>
            <p:spPr>
              <a:xfrm flipH="1">
                <a:off x="720725" y="709612"/>
                <a:ext cx="23813" cy="20639"/>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90" name="Line"/>
              <p:cNvSpPr/>
              <p:nvPr/>
            </p:nvSpPr>
            <p:spPr>
              <a:xfrm>
                <a:off x="720724" y="730249"/>
                <a:ext cx="195264" cy="400052"/>
              </a:xfrm>
              <a:prstGeom prst="line">
                <a:avLst/>
              </a:prstGeom>
              <a:noFill/>
              <a:ln w="7938" cap="flat">
                <a:solidFill>
                  <a:srgbClr val="A0A0A0"/>
                </a:solidFill>
                <a:prstDash val="solid"/>
                <a:round/>
              </a:ln>
              <a:effectLst/>
            </p:spPr>
            <p:txBody>
              <a:bodyPr wrap="square" lIns="45719" tIns="45719" rIns="45719" bIns="45719" numCol="1" anchor="t">
                <a:noAutofit/>
              </a:bodyPr>
              <a:lstStyle/>
              <a:p>
                <a:endParaRPr/>
              </a:p>
            </p:txBody>
          </p:sp>
          <p:sp>
            <p:nvSpPr>
              <p:cNvPr id="191" name="Line"/>
              <p:cNvSpPr/>
              <p:nvPr/>
            </p:nvSpPr>
            <p:spPr>
              <a:xfrm>
                <a:off x="923925" y="1192212"/>
                <a:ext cx="1588" cy="523876"/>
              </a:xfrm>
              <a:prstGeom prst="line">
                <a:avLst/>
              </a:prstGeom>
              <a:noFill/>
              <a:ln w="7938" cap="flat">
                <a:solidFill>
                  <a:srgbClr val="808080"/>
                </a:solidFill>
                <a:prstDash val="solid"/>
                <a:round/>
              </a:ln>
              <a:effectLst/>
            </p:spPr>
            <p:txBody>
              <a:bodyPr wrap="square" lIns="45719" tIns="45719" rIns="45719" bIns="45719" numCol="1" anchor="t">
                <a:noAutofit/>
              </a:bodyPr>
              <a:lstStyle/>
              <a:p>
                <a:endParaRPr/>
              </a:p>
            </p:txBody>
          </p:sp>
          <p:sp>
            <p:nvSpPr>
              <p:cNvPr id="192" name="Line"/>
              <p:cNvSpPr/>
              <p:nvPr/>
            </p:nvSpPr>
            <p:spPr>
              <a:xfrm flipV="1">
                <a:off x="1060449" y="1192212"/>
                <a:ext cx="1589" cy="514351"/>
              </a:xfrm>
              <a:prstGeom prst="line">
                <a:avLst/>
              </a:prstGeom>
              <a:noFill/>
              <a:ln w="7938" cap="flat">
                <a:solidFill>
                  <a:srgbClr val="808080"/>
                </a:solidFill>
                <a:prstDash val="solid"/>
                <a:round/>
              </a:ln>
              <a:effectLst/>
            </p:spPr>
            <p:txBody>
              <a:bodyPr wrap="square" lIns="45719" tIns="45719" rIns="45719" bIns="45719" numCol="1" anchor="t">
                <a:noAutofit/>
              </a:bodyPr>
              <a:lstStyle/>
              <a:p>
                <a:endParaRPr/>
              </a:p>
            </p:txBody>
          </p:sp>
          <p:sp>
            <p:nvSpPr>
              <p:cNvPr id="193" name="Line"/>
              <p:cNvSpPr/>
              <p:nvPr/>
            </p:nvSpPr>
            <p:spPr>
              <a:xfrm flipV="1">
                <a:off x="1077912" y="1182687"/>
                <a:ext cx="15876" cy="523876"/>
              </a:xfrm>
              <a:prstGeom prst="line">
                <a:avLst/>
              </a:prstGeom>
              <a:noFill/>
              <a:ln w="7938" cap="flat">
                <a:solidFill>
                  <a:srgbClr val="FFFFFF"/>
                </a:solidFill>
                <a:prstDash val="solid"/>
                <a:round/>
              </a:ln>
              <a:effectLst/>
            </p:spPr>
            <p:txBody>
              <a:bodyPr wrap="square" lIns="45719" tIns="45719" rIns="45719" bIns="45719" numCol="1" anchor="t">
                <a:noAutofit/>
              </a:bodyPr>
              <a:lstStyle/>
              <a:p>
                <a:endParaRPr/>
              </a:p>
            </p:txBody>
          </p:sp>
          <p:sp>
            <p:nvSpPr>
              <p:cNvPr id="194" name="Line"/>
              <p:cNvSpPr/>
              <p:nvPr/>
            </p:nvSpPr>
            <p:spPr>
              <a:xfrm flipV="1">
                <a:off x="890587" y="1182687"/>
                <a:ext cx="1588" cy="523876"/>
              </a:xfrm>
              <a:prstGeom prst="line">
                <a:avLst/>
              </a:prstGeom>
              <a:noFill/>
              <a:ln w="7938" cap="flat">
                <a:solidFill>
                  <a:srgbClr val="FFFFFF"/>
                </a:solidFill>
                <a:prstDash val="solid"/>
                <a:round/>
              </a:ln>
              <a:effectLst/>
            </p:spPr>
            <p:txBody>
              <a:bodyPr wrap="square" lIns="45719" tIns="45719" rIns="45719" bIns="45719" numCol="1" anchor="t">
                <a:noAutofit/>
              </a:bodyPr>
              <a:lstStyle/>
              <a:p>
                <a:endParaRPr/>
              </a:p>
            </p:txBody>
          </p:sp>
          <p:sp>
            <p:nvSpPr>
              <p:cNvPr id="195" name="Shape"/>
              <p:cNvSpPr/>
              <p:nvPr/>
            </p:nvSpPr>
            <p:spPr>
              <a:xfrm>
                <a:off x="947737" y="1439862"/>
                <a:ext cx="550863" cy="4413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666" y="466"/>
                    </a:lnTo>
                    <a:lnTo>
                      <a:pt x="17180" y="14063"/>
                    </a:lnTo>
                    <a:lnTo>
                      <a:pt x="16496" y="15540"/>
                    </a:lnTo>
                    <a:lnTo>
                      <a:pt x="15251" y="16550"/>
                    </a:lnTo>
                    <a:lnTo>
                      <a:pt x="13944" y="17560"/>
                    </a:lnTo>
                    <a:lnTo>
                      <a:pt x="12387" y="18570"/>
                    </a:lnTo>
                    <a:lnTo>
                      <a:pt x="10458" y="19580"/>
                    </a:lnTo>
                    <a:lnTo>
                      <a:pt x="8901" y="19580"/>
                    </a:lnTo>
                    <a:lnTo>
                      <a:pt x="6661" y="20124"/>
                    </a:lnTo>
                    <a:lnTo>
                      <a:pt x="5104" y="20590"/>
                    </a:lnTo>
                    <a:lnTo>
                      <a:pt x="3175" y="21056"/>
                    </a:lnTo>
                    <a:lnTo>
                      <a:pt x="0" y="21056"/>
                    </a:lnTo>
                    <a:lnTo>
                      <a:pt x="934" y="21600"/>
                    </a:lnTo>
                    <a:lnTo>
                      <a:pt x="6972" y="21600"/>
                    </a:lnTo>
                    <a:lnTo>
                      <a:pt x="9213" y="21056"/>
                    </a:lnTo>
                    <a:lnTo>
                      <a:pt x="10769" y="21056"/>
                    </a:lnTo>
                    <a:lnTo>
                      <a:pt x="13010" y="20590"/>
                    </a:lnTo>
                    <a:lnTo>
                      <a:pt x="13632" y="20124"/>
                    </a:lnTo>
                    <a:lnTo>
                      <a:pt x="15251" y="19580"/>
                    </a:lnTo>
                    <a:lnTo>
                      <a:pt x="16807" y="19114"/>
                    </a:lnTo>
                    <a:lnTo>
                      <a:pt x="17180" y="18570"/>
                    </a:lnTo>
                    <a:lnTo>
                      <a:pt x="18114" y="17560"/>
                    </a:lnTo>
                    <a:lnTo>
                      <a:pt x="18425" y="16083"/>
                    </a:lnTo>
                    <a:lnTo>
                      <a:pt x="18425" y="14529"/>
                    </a:lnTo>
                    <a:lnTo>
                      <a:pt x="21600" y="0"/>
                    </a:ln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mn-lt"/>
                    <a:ea typeface="+mn-ea"/>
                    <a:cs typeface="+mn-cs"/>
                    <a:sym typeface="Helvetica"/>
                  </a:defRPr>
                </a:pPr>
                <a:endParaRPr/>
              </a:p>
            </p:txBody>
          </p:sp>
        </p:grpSp>
        <p:sp>
          <p:nvSpPr>
            <p:cNvPr id="197" name="“I was surprised to learn that he did not have a clear understanding of the marketing research problem and that a written definition did not exist. So before going any further, I had to define the marketing research problem.”"/>
            <p:cNvSpPr txBox="1"/>
            <p:nvPr/>
          </p:nvSpPr>
          <p:spPr>
            <a:xfrm>
              <a:off x="3646487" y="0"/>
              <a:ext cx="4887913" cy="30353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spcBef>
                  <a:spcPts val="1400"/>
                </a:spcBef>
                <a:defRPr sz="2400">
                  <a:solidFill>
                    <a:srgbClr val="994D00"/>
                  </a:solidFill>
                </a:defRPr>
              </a:pPr>
              <a:r>
                <a:t>“I was surprised to learn that he did not have a clear understanding of the </a:t>
              </a:r>
              <a:r>
                <a:rPr i="1"/>
                <a:t>marketing research problem</a:t>
              </a:r>
              <a:r>
                <a:t> and that a written definition did not exist. So before going any further, I had to </a:t>
              </a:r>
              <a:r>
                <a:rPr>
                  <a:effectLst>
                    <a:outerShdw blurRad="12700" dist="25400" dir="2700000" rotWithShape="0">
                      <a:srgbClr val="DDDDDD"/>
                    </a:outerShdw>
                  </a:effectLst>
                </a:rPr>
                <a:t>define</a:t>
              </a:r>
              <a:r>
                <a:t> the marketing research problem.”</a:t>
              </a:r>
            </a:p>
          </p:txBody>
        </p:sp>
        <p:sp>
          <p:nvSpPr>
            <p:cNvPr id="198" name="“Once that was done, I found that much of the data collected was not relevant to the problem.  In this sense, the whole study was a waste of resources.  A new study had to be designed and implemented to address the problem defined.”"/>
            <p:cNvSpPr txBox="1"/>
            <p:nvPr/>
          </p:nvSpPr>
          <p:spPr>
            <a:xfrm>
              <a:off x="0" y="2841625"/>
              <a:ext cx="5257800" cy="30353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spcBef>
                  <a:spcPts val="1400"/>
                </a:spcBef>
                <a:defRPr sz="2400">
                  <a:solidFill>
                    <a:srgbClr val="994D00"/>
                  </a:solidFill>
                </a:defRPr>
              </a:lvl1pPr>
            </a:lstStyle>
            <a:p>
              <a:r>
                <a:t>“Once that was done, I found that much of the data collected was not relevant to the problem.  In this sense, the whole study was a waste of resources.  A new study had to be designed and implemented to address the problem defined.”</a:t>
              </a:r>
            </a:p>
          </p:txBody>
        </p:sp>
        <p:pic>
          <p:nvPicPr>
            <p:cNvPr id="199" name="image.pdf" descr="image.pdf"/>
            <p:cNvPicPr>
              <a:picLocks noChangeAspect="1"/>
            </p:cNvPicPr>
            <p:nvPr/>
          </p:nvPicPr>
          <p:blipFill>
            <a:blip r:embed="rId2">
              <a:extLst/>
            </a:blip>
            <a:stretch>
              <a:fillRect/>
            </a:stretch>
          </p:blipFill>
          <p:spPr>
            <a:xfrm>
              <a:off x="5321300" y="2982912"/>
              <a:ext cx="2984500" cy="2540001"/>
            </a:xfrm>
            <a:prstGeom prst="rect">
              <a:avLst/>
            </a:prstGeom>
            <a:ln w="12700" cap="flat">
              <a:noFill/>
              <a:miter lim="400000"/>
            </a:ln>
            <a:effectLst/>
          </p:spPr>
        </p:pic>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55"/>
                                        </p:tgtEl>
                                        <p:attrNameLst>
                                          <p:attrName>style.visibility</p:attrName>
                                        </p:attrNameLst>
                                      </p:cBhvr>
                                      <p:to>
                                        <p:strVal val="visible"/>
                                      </p:to>
                                    </p:set>
                                    <p:anim calcmode="lin" valueType="num">
                                      <p:cBhvr>
                                        <p:cTn id="7" dur="500" fill="hold"/>
                                        <p:tgtEl>
                                          <p:spTgt spid="155"/>
                                        </p:tgtEl>
                                        <p:attrNameLst>
                                          <p:attrName>ppt_x</p:attrName>
                                        </p:attrNameLst>
                                      </p:cBhvr>
                                      <p:tavLst>
                                        <p:tav tm="0">
                                          <p:val>
                                            <p:strVal val="0-#ppt_w/2"/>
                                          </p:val>
                                        </p:tav>
                                        <p:tav tm="100000">
                                          <p:val>
                                            <p:strVal val="#ppt_x"/>
                                          </p:val>
                                        </p:tav>
                                      </p:tavLst>
                                    </p:anim>
                                    <p:anim calcmode="lin" valueType="num">
                                      <p:cBhvr>
                                        <p:cTn id="8" dur="500" fill="hold"/>
                                        <p:tgtEl>
                                          <p:spTgt spid="15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00"/>
                                        </p:tgtEl>
                                        <p:attrNameLst>
                                          <p:attrName>style.visibility</p:attrName>
                                        </p:attrNameLst>
                                      </p:cBhvr>
                                      <p:to>
                                        <p:strVal val="visible"/>
                                      </p:to>
                                    </p:set>
                                    <p:anim calcmode="lin" valueType="num">
                                      <p:cBhvr>
                                        <p:cTn id="12" dur="500" fill="hold"/>
                                        <p:tgtEl>
                                          <p:spTgt spid="200"/>
                                        </p:tgtEl>
                                        <p:attrNameLst>
                                          <p:attrName>ppt_x</p:attrName>
                                        </p:attrNameLst>
                                      </p:cBhvr>
                                      <p:tavLst>
                                        <p:tav tm="0">
                                          <p:val>
                                            <p:strVal val="0-#ppt_w/2"/>
                                          </p:val>
                                        </p:tav>
                                        <p:tav tm="100000">
                                          <p:val>
                                            <p:strVal val="#ppt_x"/>
                                          </p:val>
                                        </p:tav>
                                      </p:tavLst>
                                    </p:anim>
                                    <p:anim calcmode="lin" valueType="num">
                                      <p:cBhvr>
                                        <p:cTn id="13" dur="500" fill="hold"/>
                                        <p:tgtEl>
                                          <p:spTgt spid="2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0" animBg="1" advAuto="0"/>
      <p:bldP spid="200"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8</a:t>
            </a:fld>
            <a:endParaRPr/>
          </a:p>
        </p:txBody>
      </p:sp>
      <p:sp>
        <p:nvSpPr>
          <p:cNvPr id="203" name="1) The Problem Definition Process"/>
          <p:cNvSpPr txBox="1">
            <a:spLocks noGrp="1"/>
          </p:cNvSpPr>
          <p:nvPr>
            <p:ph type="title" idx="4294967295"/>
          </p:nvPr>
        </p:nvSpPr>
        <p:spPr>
          <a:xfrm>
            <a:off x="609600" y="152400"/>
            <a:ext cx="7793038" cy="685800"/>
          </a:xfrm>
          <a:prstGeom prst="rect">
            <a:avLst/>
          </a:prstGeom>
        </p:spPr>
        <p:txBody>
          <a:bodyPr anchor="t">
            <a:normAutofit/>
          </a:bodyPr>
          <a:lstStyle>
            <a:lvl1pPr>
              <a:defRPr b="1">
                <a:solidFill>
                  <a:srgbClr val="E57300"/>
                </a:solidFill>
              </a:defRPr>
            </a:lvl1pPr>
          </a:lstStyle>
          <a:p>
            <a:r>
              <a:t>1) The Problem Definition Process</a:t>
            </a:r>
          </a:p>
        </p:txBody>
      </p:sp>
      <p:grpSp>
        <p:nvGrpSpPr>
          <p:cNvPr id="262" name="Group"/>
          <p:cNvGrpSpPr/>
          <p:nvPr/>
        </p:nvGrpSpPr>
        <p:grpSpPr>
          <a:xfrm>
            <a:off x="152400" y="990600"/>
            <a:ext cx="8610600" cy="5181600"/>
            <a:chOff x="0" y="0"/>
            <a:chExt cx="8610599" cy="5181600"/>
          </a:xfrm>
        </p:grpSpPr>
        <p:pic>
          <p:nvPicPr>
            <p:cNvPr id="204" name="image.pdf" descr="image.pdf"/>
            <p:cNvPicPr>
              <a:picLocks noChangeAspect="1"/>
            </p:cNvPicPr>
            <p:nvPr/>
          </p:nvPicPr>
          <p:blipFill>
            <a:blip r:embed="rId2">
              <a:extLst/>
            </a:blip>
            <a:stretch>
              <a:fillRect/>
            </a:stretch>
          </p:blipFill>
          <p:spPr>
            <a:xfrm>
              <a:off x="0" y="1381759"/>
              <a:ext cx="2908641" cy="2395052"/>
            </a:xfrm>
            <a:prstGeom prst="rect">
              <a:avLst/>
            </a:prstGeom>
            <a:ln w="12700" cap="flat">
              <a:noFill/>
              <a:miter lim="400000"/>
            </a:ln>
            <a:effectLst/>
          </p:spPr>
        </p:pic>
        <p:grpSp>
          <p:nvGrpSpPr>
            <p:cNvPr id="261" name="Group"/>
            <p:cNvGrpSpPr/>
            <p:nvPr/>
          </p:nvGrpSpPr>
          <p:grpSpPr>
            <a:xfrm>
              <a:off x="1153205" y="0"/>
              <a:ext cx="7457395" cy="5181600"/>
              <a:chOff x="0" y="0"/>
              <a:chExt cx="7457394" cy="5181600"/>
            </a:xfrm>
          </p:grpSpPr>
          <p:sp>
            <p:nvSpPr>
              <p:cNvPr id="205" name="Rectangle"/>
              <p:cNvSpPr/>
              <p:nvPr/>
            </p:nvSpPr>
            <p:spPr>
              <a:xfrm>
                <a:off x="2144641" y="4851992"/>
                <a:ext cx="4937962" cy="240370"/>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206" name="Rectangle"/>
              <p:cNvSpPr/>
              <p:nvPr/>
            </p:nvSpPr>
            <p:spPr>
              <a:xfrm>
                <a:off x="2138234" y="1537207"/>
                <a:ext cx="4944369" cy="254763"/>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207" name="Rectangle"/>
              <p:cNvSpPr/>
              <p:nvPr/>
            </p:nvSpPr>
            <p:spPr>
              <a:xfrm>
                <a:off x="1902788" y="3336374"/>
                <a:ext cx="5461710" cy="1352975"/>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b="1">
                    <a:solidFill>
                      <a:srgbClr val="CC0000"/>
                    </a:solidFill>
                  </a:defRPr>
                </a:pPr>
                <a:endParaRPr/>
              </a:p>
            </p:txBody>
          </p:sp>
          <p:sp>
            <p:nvSpPr>
              <p:cNvPr id="208" name="Rectangle"/>
              <p:cNvSpPr/>
              <p:nvPr/>
            </p:nvSpPr>
            <p:spPr>
              <a:xfrm>
                <a:off x="2152650" y="1997794"/>
                <a:ext cx="4918741" cy="1102531"/>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209" name="Rectangle"/>
              <p:cNvSpPr/>
              <p:nvPr/>
            </p:nvSpPr>
            <p:spPr>
              <a:xfrm>
                <a:off x="2147844" y="51815"/>
                <a:ext cx="4923547" cy="1299719"/>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210" name="Fig. 2.1"/>
              <p:cNvSpPr txBox="1"/>
              <p:nvPr/>
            </p:nvSpPr>
            <p:spPr>
              <a:xfrm>
                <a:off x="0" y="138175"/>
                <a:ext cx="975482" cy="368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800">
                    <a:solidFill>
                      <a:srgbClr val="003530"/>
                    </a:solidFill>
                  </a:defRPr>
                </a:lvl1pPr>
              </a:lstStyle>
              <a:p>
                <a:r>
                  <a:t>Fig. 2.1</a:t>
                </a:r>
              </a:p>
            </p:txBody>
          </p:sp>
          <p:sp>
            <p:nvSpPr>
              <p:cNvPr id="211" name="Rectangle"/>
              <p:cNvSpPr/>
              <p:nvPr/>
            </p:nvSpPr>
            <p:spPr>
              <a:xfrm>
                <a:off x="1845128" y="0"/>
                <a:ext cx="5612267" cy="5181600"/>
              </a:xfrm>
              <a:prstGeom prst="rect">
                <a:avLst/>
              </a:prstGeom>
              <a:solidFill>
                <a:srgbClr val="DDDDDD">
                  <a:alpha val="50195"/>
                </a:srgbClr>
              </a:solidFill>
              <a:ln w="12700" cap="flat">
                <a:solidFill>
                  <a:srgbClr val="000000"/>
                </a:solidFill>
                <a:prstDash val="solid"/>
                <a:round/>
              </a:ln>
              <a:effectLst/>
            </p:spPr>
            <p:txBody>
              <a:bodyPr wrap="square" lIns="45719" tIns="45719" rIns="45719" bIns="45719" numCol="1" anchor="ctr">
                <a:noAutofit/>
              </a:bodyPr>
              <a:lstStyle/>
              <a:p>
                <a:pPr algn="ctr">
                  <a:defRPr sz="1800">
                    <a:solidFill>
                      <a:srgbClr val="CC0000"/>
                    </a:solidFill>
                  </a:defRPr>
                </a:pPr>
                <a:endParaRPr/>
              </a:p>
            </p:txBody>
          </p:sp>
          <p:sp>
            <p:nvSpPr>
              <p:cNvPr id="212" name="Rectangle"/>
              <p:cNvSpPr/>
              <p:nvPr/>
            </p:nvSpPr>
            <p:spPr>
              <a:xfrm>
                <a:off x="2817344" y="2308690"/>
                <a:ext cx="3562124" cy="263399"/>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213" name="Rectangle"/>
              <p:cNvSpPr/>
              <p:nvPr/>
            </p:nvSpPr>
            <p:spPr>
              <a:xfrm>
                <a:off x="2247148" y="503766"/>
                <a:ext cx="1358221" cy="594446"/>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218" name="Group"/>
              <p:cNvGrpSpPr/>
              <p:nvPr/>
            </p:nvGrpSpPr>
            <p:grpSpPr>
              <a:xfrm>
                <a:off x="2247148" y="597323"/>
                <a:ext cx="1443969" cy="626409"/>
                <a:chOff x="0" y="0"/>
                <a:chExt cx="1443967" cy="626407"/>
              </a:xfrm>
            </p:grpSpPr>
            <p:sp>
              <p:nvSpPr>
                <p:cNvPr id="214" name="Discussion"/>
                <p:cNvSpPr txBox="1"/>
                <p:nvPr/>
              </p:nvSpPr>
              <p:spPr>
                <a:xfrm>
                  <a:off x="0" y="0"/>
                  <a:ext cx="906141"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Discussion</a:t>
                  </a:r>
                </a:p>
              </p:txBody>
            </p:sp>
            <p:grpSp>
              <p:nvGrpSpPr>
                <p:cNvPr id="217" name="Group"/>
                <p:cNvGrpSpPr/>
                <p:nvPr/>
              </p:nvGrpSpPr>
              <p:grpSpPr>
                <a:xfrm>
                  <a:off x="0" y="118282"/>
                  <a:ext cx="1443968" cy="508126"/>
                  <a:chOff x="0" y="0"/>
                  <a:chExt cx="1443967" cy="508125"/>
                </a:xfrm>
              </p:grpSpPr>
              <p:sp>
                <p:nvSpPr>
                  <p:cNvPr id="215" name="with"/>
                  <p:cNvSpPr txBox="1"/>
                  <p:nvPr/>
                </p:nvSpPr>
                <p:spPr>
                  <a:xfrm>
                    <a:off x="0" y="0"/>
                    <a:ext cx="461144"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with</a:t>
                    </a:r>
                  </a:p>
                </p:txBody>
              </p:sp>
              <p:sp>
                <p:nvSpPr>
                  <p:cNvPr id="216" name="Decision Maker(s)"/>
                  <p:cNvSpPr txBox="1"/>
                  <p:nvPr/>
                </p:nvSpPr>
                <p:spPr>
                  <a:xfrm>
                    <a:off x="0" y="114425"/>
                    <a:ext cx="1443968"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Decision Maker(s)</a:t>
                    </a:r>
                  </a:p>
                </p:txBody>
              </p:sp>
            </p:grpSp>
          </p:grpSp>
          <p:sp>
            <p:nvSpPr>
              <p:cNvPr id="219" name="Rectangle"/>
              <p:cNvSpPr/>
              <p:nvPr/>
            </p:nvSpPr>
            <p:spPr>
              <a:xfrm>
                <a:off x="3778349" y="503766"/>
                <a:ext cx="874515" cy="594446"/>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223" name="Group"/>
              <p:cNvGrpSpPr/>
              <p:nvPr/>
            </p:nvGrpSpPr>
            <p:grpSpPr>
              <a:xfrm>
                <a:off x="3765535" y="605959"/>
                <a:ext cx="920156" cy="630388"/>
                <a:chOff x="0" y="0"/>
                <a:chExt cx="920154" cy="630387"/>
              </a:xfrm>
            </p:grpSpPr>
            <p:sp>
              <p:nvSpPr>
                <p:cNvPr id="220" name="Interviews"/>
                <p:cNvSpPr txBox="1"/>
                <p:nvPr/>
              </p:nvSpPr>
              <p:spPr>
                <a:xfrm>
                  <a:off x="0" y="0"/>
                  <a:ext cx="920155"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Interviews</a:t>
                  </a:r>
                </a:p>
              </p:txBody>
            </p:sp>
            <p:sp>
              <p:nvSpPr>
                <p:cNvPr id="221" name="with"/>
                <p:cNvSpPr txBox="1"/>
                <p:nvPr/>
              </p:nvSpPr>
              <p:spPr>
                <a:xfrm>
                  <a:off x="0" y="115771"/>
                  <a:ext cx="504553"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with </a:t>
                  </a:r>
                </a:p>
              </p:txBody>
            </p:sp>
            <p:sp>
              <p:nvSpPr>
                <p:cNvPr id="222" name="Experts"/>
                <p:cNvSpPr txBox="1"/>
                <p:nvPr/>
              </p:nvSpPr>
              <p:spPr>
                <a:xfrm>
                  <a:off x="0" y="236687"/>
                  <a:ext cx="686185"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Experts</a:t>
                  </a:r>
                </a:p>
              </p:txBody>
            </p:sp>
          </p:grpSp>
          <p:sp>
            <p:nvSpPr>
              <p:cNvPr id="224" name="Rectangle"/>
              <p:cNvSpPr/>
              <p:nvPr/>
            </p:nvSpPr>
            <p:spPr>
              <a:xfrm>
                <a:off x="4877097" y="509523"/>
                <a:ext cx="959404" cy="597325"/>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228" name="Group"/>
              <p:cNvGrpSpPr/>
              <p:nvPr/>
            </p:nvGrpSpPr>
            <p:grpSpPr>
              <a:xfrm>
                <a:off x="4907529" y="613155"/>
                <a:ext cx="891382" cy="631223"/>
                <a:chOff x="0" y="0"/>
                <a:chExt cx="891381" cy="631221"/>
              </a:xfrm>
            </p:grpSpPr>
            <p:sp>
              <p:nvSpPr>
                <p:cNvPr id="225" name="Secondary"/>
                <p:cNvSpPr txBox="1"/>
                <p:nvPr/>
              </p:nvSpPr>
              <p:spPr>
                <a:xfrm>
                  <a:off x="0" y="0"/>
                  <a:ext cx="891382"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Secondary</a:t>
                  </a:r>
                </a:p>
              </p:txBody>
            </p:sp>
            <p:sp>
              <p:nvSpPr>
                <p:cNvPr id="226" name="Data"/>
                <p:cNvSpPr txBox="1"/>
                <p:nvPr/>
              </p:nvSpPr>
              <p:spPr>
                <a:xfrm>
                  <a:off x="0" y="118118"/>
                  <a:ext cx="521358"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Data </a:t>
                  </a:r>
                </a:p>
              </p:txBody>
            </p:sp>
            <p:sp>
              <p:nvSpPr>
                <p:cNvPr id="227" name="Analysis"/>
                <p:cNvSpPr txBox="1"/>
                <p:nvPr/>
              </p:nvSpPr>
              <p:spPr>
                <a:xfrm>
                  <a:off x="0" y="237521"/>
                  <a:ext cx="739081"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Analysis</a:t>
                  </a:r>
                </a:p>
              </p:txBody>
            </p:sp>
          </p:grpSp>
          <p:sp>
            <p:nvSpPr>
              <p:cNvPr id="229" name="Rectangle"/>
              <p:cNvSpPr/>
              <p:nvPr/>
            </p:nvSpPr>
            <p:spPr>
              <a:xfrm>
                <a:off x="5998269" y="518159"/>
                <a:ext cx="959403" cy="595885"/>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232" name="Group"/>
              <p:cNvGrpSpPr/>
              <p:nvPr/>
            </p:nvGrpSpPr>
            <p:grpSpPr>
              <a:xfrm>
                <a:off x="6006277" y="634745"/>
                <a:ext cx="925923" cy="511805"/>
                <a:chOff x="0" y="0"/>
                <a:chExt cx="925921" cy="511803"/>
              </a:xfrm>
            </p:grpSpPr>
            <p:sp>
              <p:nvSpPr>
                <p:cNvPr id="230" name="Qualitative"/>
                <p:cNvSpPr txBox="1"/>
                <p:nvPr/>
              </p:nvSpPr>
              <p:spPr>
                <a:xfrm>
                  <a:off x="0" y="0"/>
                  <a:ext cx="925922"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Qualitative</a:t>
                  </a:r>
                </a:p>
              </p:txBody>
            </p:sp>
            <p:sp>
              <p:nvSpPr>
                <p:cNvPr id="231" name="Research"/>
                <p:cNvSpPr txBox="1"/>
                <p:nvPr/>
              </p:nvSpPr>
              <p:spPr>
                <a:xfrm>
                  <a:off x="0" y="118103"/>
                  <a:ext cx="801527"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Research</a:t>
                  </a:r>
                </a:p>
              </p:txBody>
            </p:sp>
          </p:grpSp>
          <p:sp>
            <p:nvSpPr>
              <p:cNvPr id="233" name="Management Decision Problem"/>
              <p:cNvSpPr txBox="1"/>
              <p:nvPr/>
            </p:nvSpPr>
            <p:spPr>
              <a:xfrm>
                <a:off x="3409963" y="2284222"/>
                <a:ext cx="2307730"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Management Decision Problem</a:t>
                </a:r>
              </a:p>
            </p:txBody>
          </p:sp>
          <p:sp>
            <p:nvSpPr>
              <p:cNvPr id="234" name="Rectangle"/>
              <p:cNvSpPr/>
              <p:nvPr/>
            </p:nvSpPr>
            <p:spPr>
              <a:xfrm>
                <a:off x="2809336" y="2697310"/>
                <a:ext cx="3562124" cy="260521"/>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235" name="Marketing Research Problem"/>
              <p:cNvSpPr txBox="1"/>
              <p:nvPr/>
            </p:nvSpPr>
            <p:spPr>
              <a:xfrm>
                <a:off x="3419574" y="2708825"/>
                <a:ext cx="2157661"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Marketing Research Problem</a:t>
                </a:r>
              </a:p>
            </p:txBody>
          </p:sp>
          <p:sp>
            <p:nvSpPr>
              <p:cNvPr id="236" name="Pre-step 1: Tasks Involved"/>
              <p:cNvSpPr txBox="1"/>
              <p:nvPr/>
            </p:nvSpPr>
            <p:spPr>
              <a:xfrm>
                <a:off x="3901678" y="41740"/>
                <a:ext cx="2452118" cy="2794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200" b="1">
                    <a:solidFill>
                      <a:srgbClr val="800080"/>
                    </a:solidFill>
                  </a:defRPr>
                </a:lvl1pPr>
              </a:lstStyle>
              <a:p>
                <a:r>
                  <a:t>Pre-step 1: Tasks Involved </a:t>
                </a:r>
              </a:p>
            </p:txBody>
          </p:sp>
          <p:sp>
            <p:nvSpPr>
              <p:cNvPr id="237" name="Pre-step 2: Environmental Context of the Problem"/>
              <p:cNvSpPr txBox="1"/>
              <p:nvPr/>
            </p:nvSpPr>
            <p:spPr>
              <a:xfrm>
                <a:off x="3339490" y="1570312"/>
                <a:ext cx="3672918"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Pre-step 2: Environmental Context of the Problem</a:t>
                </a:r>
              </a:p>
            </p:txBody>
          </p:sp>
          <p:sp>
            <p:nvSpPr>
              <p:cNvPr id="238" name="Step I: Problem Definition"/>
              <p:cNvSpPr txBox="1"/>
              <p:nvPr/>
            </p:nvSpPr>
            <p:spPr>
              <a:xfrm>
                <a:off x="2995130" y="1986279"/>
                <a:ext cx="3377932" cy="2794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lgn="ctr">
                  <a:defRPr sz="1200" b="1">
                    <a:solidFill>
                      <a:srgbClr val="800080"/>
                    </a:solidFill>
                  </a:defRPr>
                </a:lvl1pPr>
              </a:lstStyle>
              <a:p>
                <a:r>
                  <a:t>Step I: Problem Definition</a:t>
                </a:r>
              </a:p>
            </p:txBody>
          </p:sp>
          <p:sp>
            <p:nvSpPr>
              <p:cNvPr id="239" name="Line"/>
              <p:cNvSpPr/>
              <p:nvPr/>
            </p:nvSpPr>
            <p:spPr>
              <a:xfrm>
                <a:off x="2144641" y="246126"/>
                <a:ext cx="4937962" cy="1439"/>
              </a:xfrm>
              <a:prstGeom prst="line">
                <a:avLst/>
              </a:prstGeom>
              <a:noFill/>
              <a:ln w="12700" cap="flat">
                <a:solidFill>
                  <a:srgbClr val="000000"/>
                </a:solidFill>
                <a:prstDash val="solid"/>
                <a:round/>
              </a:ln>
              <a:effectLst/>
            </p:spPr>
            <p:txBody>
              <a:bodyPr wrap="square" lIns="45719" tIns="45719" rIns="45719" bIns="45719" numCol="1" anchor="t">
                <a:noAutofit/>
              </a:bodyPr>
              <a:lstStyle/>
              <a:p>
                <a:endParaRPr/>
              </a:p>
            </p:txBody>
          </p:sp>
          <p:sp>
            <p:nvSpPr>
              <p:cNvPr id="240" name="Step II:  Approach to the Problem"/>
              <p:cNvSpPr txBox="1"/>
              <p:nvPr/>
            </p:nvSpPr>
            <p:spPr>
              <a:xfrm>
                <a:off x="3096035" y="3349328"/>
                <a:ext cx="3005610" cy="2794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200" b="1">
                    <a:solidFill>
                      <a:srgbClr val="800080"/>
                    </a:solidFill>
                  </a:defRPr>
                </a:lvl1pPr>
              </a:lstStyle>
              <a:p>
                <a:r>
                  <a:t>Step II:  Approach to the Problem</a:t>
                </a:r>
              </a:p>
            </p:txBody>
          </p:sp>
          <p:sp>
            <p:nvSpPr>
              <p:cNvPr id="241" name="Rectangle"/>
              <p:cNvSpPr/>
              <p:nvPr/>
            </p:nvSpPr>
            <p:spPr>
              <a:xfrm>
                <a:off x="2045337" y="3886200"/>
                <a:ext cx="908150" cy="557023"/>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grpSp>
            <p:nvGrpSpPr>
              <p:cNvPr id="245" name="Group"/>
              <p:cNvGrpSpPr/>
              <p:nvPr/>
            </p:nvGrpSpPr>
            <p:grpSpPr>
              <a:xfrm>
                <a:off x="1907593" y="3912108"/>
                <a:ext cx="1058190" cy="497621"/>
                <a:chOff x="0" y="0"/>
                <a:chExt cx="1058188" cy="497620"/>
              </a:xfrm>
            </p:grpSpPr>
            <p:sp>
              <p:nvSpPr>
                <p:cNvPr id="242" name="Objective/"/>
                <p:cNvSpPr txBox="1"/>
                <p:nvPr/>
              </p:nvSpPr>
              <p:spPr>
                <a:xfrm>
                  <a:off x="74827" y="0"/>
                  <a:ext cx="907691" cy="3937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Objective/</a:t>
                  </a:r>
                </a:p>
              </p:txBody>
            </p:sp>
            <p:sp>
              <p:nvSpPr>
                <p:cNvPr id="243" name="Theoretical"/>
                <p:cNvSpPr txBox="1"/>
                <p:nvPr/>
              </p:nvSpPr>
              <p:spPr>
                <a:xfrm>
                  <a:off x="0" y="103920"/>
                  <a:ext cx="1032086"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  Theoretical</a:t>
                  </a:r>
                </a:p>
              </p:txBody>
            </p:sp>
            <p:sp>
              <p:nvSpPr>
                <p:cNvPr id="244" name="Foundations"/>
                <p:cNvSpPr txBox="1"/>
                <p:nvPr/>
              </p:nvSpPr>
              <p:spPr>
                <a:xfrm>
                  <a:off x="77944" y="207841"/>
                  <a:ext cx="980245"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Foundations</a:t>
                  </a:r>
                </a:p>
              </p:txBody>
            </p:sp>
          </p:grpSp>
          <p:sp>
            <p:nvSpPr>
              <p:cNvPr id="246" name="Rectangle"/>
              <p:cNvSpPr/>
              <p:nvPr/>
            </p:nvSpPr>
            <p:spPr>
              <a:xfrm>
                <a:off x="4268461" y="3886200"/>
                <a:ext cx="805643" cy="522479"/>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247" name="Research"/>
              <p:cNvSpPr txBox="1"/>
              <p:nvPr/>
            </p:nvSpPr>
            <p:spPr>
              <a:xfrm>
                <a:off x="4170759" y="3940894"/>
                <a:ext cx="888344" cy="393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  Research</a:t>
                </a:r>
              </a:p>
            </p:txBody>
          </p:sp>
          <p:sp>
            <p:nvSpPr>
              <p:cNvPr id="248" name="Questions"/>
              <p:cNvSpPr txBox="1"/>
              <p:nvPr/>
            </p:nvSpPr>
            <p:spPr>
              <a:xfrm>
                <a:off x="4228419" y="4045966"/>
                <a:ext cx="813992"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Questions</a:t>
                </a:r>
              </a:p>
            </p:txBody>
          </p:sp>
          <p:sp>
            <p:nvSpPr>
              <p:cNvPr id="249" name="Rectangle"/>
              <p:cNvSpPr/>
              <p:nvPr/>
            </p:nvSpPr>
            <p:spPr>
              <a:xfrm>
                <a:off x="5126958" y="3886200"/>
                <a:ext cx="868109" cy="522479"/>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250" name="Hypotheses"/>
              <p:cNvSpPr txBox="1"/>
              <p:nvPr/>
            </p:nvSpPr>
            <p:spPr>
              <a:xfrm>
                <a:off x="5019646" y="3978317"/>
                <a:ext cx="1021111" cy="241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000" b="1">
                    <a:solidFill>
                      <a:srgbClr val="CC0000"/>
                    </a:solidFill>
                  </a:defRPr>
                </a:lvl1pPr>
              </a:lstStyle>
              <a:p>
                <a:r>
                  <a:t>  Hypotheses</a:t>
                </a:r>
              </a:p>
            </p:txBody>
          </p:sp>
          <p:sp>
            <p:nvSpPr>
              <p:cNvPr id="251" name="Step III: Research Design"/>
              <p:cNvSpPr txBox="1"/>
              <p:nvPr/>
            </p:nvSpPr>
            <p:spPr>
              <a:xfrm>
                <a:off x="3419574" y="4834720"/>
                <a:ext cx="2327400" cy="2794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defRPr sz="1200" b="1">
                    <a:solidFill>
                      <a:srgbClr val="800080"/>
                    </a:solidFill>
                  </a:defRPr>
                </a:lvl1pPr>
              </a:lstStyle>
              <a:p>
                <a:r>
                  <a:t>Step III: Research Design</a:t>
                </a:r>
              </a:p>
            </p:txBody>
          </p:sp>
          <p:sp>
            <p:nvSpPr>
              <p:cNvPr id="252" name="Rectangle"/>
              <p:cNvSpPr/>
              <p:nvPr/>
            </p:nvSpPr>
            <p:spPr>
              <a:xfrm>
                <a:off x="6123199" y="3822869"/>
                <a:ext cx="1113165" cy="672170"/>
              </a:xfrm>
              <a:prstGeom prst="rect">
                <a:avLst/>
              </a:prstGeom>
              <a:solidFill>
                <a:srgbClr val="CCECFF"/>
              </a:solidFill>
              <a:ln w="12700" cap="flat">
                <a:solidFill>
                  <a:srgbClr val="000000"/>
                </a:solidFill>
                <a:prstDash val="solid"/>
                <a:round/>
              </a:ln>
              <a:effectLst/>
            </p:spPr>
            <p:txBody>
              <a:bodyPr wrap="square" lIns="45719" tIns="45719" rIns="45719" bIns="45719" numCol="1" anchor="ctr">
                <a:noAutofit/>
              </a:bodyPr>
              <a:lstStyle/>
              <a:p>
                <a:pPr algn="ctr">
                  <a:defRPr sz="1800"/>
                </a:pPr>
                <a:endParaRPr/>
              </a:p>
            </p:txBody>
          </p:sp>
          <p:sp>
            <p:nvSpPr>
              <p:cNvPr id="253" name="Line"/>
              <p:cNvSpPr/>
              <p:nvPr/>
            </p:nvSpPr>
            <p:spPr>
              <a:xfrm>
                <a:off x="1920407" y="3640073"/>
                <a:ext cx="5461709" cy="1"/>
              </a:xfrm>
              <a:prstGeom prst="line">
                <a:avLst/>
              </a:prstGeom>
              <a:noFill/>
              <a:ln w="12700" cap="flat">
                <a:solidFill>
                  <a:srgbClr val="000000"/>
                </a:solidFill>
                <a:prstDash val="solid"/>
                <a:round/>
              </a:ln>
              <a:effectLst/>
            </p:spPr>
            <p:txBody>
              <a:bodyPr wrap="square" lIns="45719" tIns="45719" rIns="45719" bIns="45719" numCol="1" anchor="t">
                <a:noAutofit/>
              </a:bodyPr>
              <a:lstStyle/>
              <a:p>
                <a:endParaRPr/>
              </a:p>
            </p:txBody>
          </p:sp>
          <p:sp>
            <p:nvSpPr>
              <p:cNvPr id="254" name="Line"/>
              <p:cNvSpPr/>
              <p:nvPr/>
            </p:nvSpPr>
            <p:spPr>
              <a:xfrm flipV="1">
                <a:off x="2144641" y="2220891"/>
                <a:ext cx="4937962" cy="1440"/>
              </a:xfrm>
              <a:prstGeom prst="line">
                <a:avLst/>
              </a:prstGeom>
              <a:noFill/>
              <a:ln w="12700" cap="flat">
                <a:solidFill>
                  <a:srgbClr val="000000"/>
                </a:solidFill>
                <a:prstDash val="solid"/>
                <a:round/>
              </a:ln>
              <a:effectLst/>
            </p:spPr>
            <p:txBody>
              <a:bodyPr wrap="square" lIns="45719" tIns="45719" rIns="45719" bIns="45719" numCol="1" anchor="t">
                <a:noAutofit/>
              </a:bodyPr>
              <a:lstStyle/>
              <a:p>
                <a:endParaRPr/>
              </a:p>
            </p:txBody>
          </p:sp>
          <p:sp>
            <p:nvSpPr>
              <p:cNvPr id="255" name="Analytical Model: Verbal, Graphical, Mathematical"/>
              <p:cNvSpPr/>
              <p:nvPr/>
            </p:nvSpPr>
            <p:spPr>
              <a:xfrm>
                <a:off x="3043180" y="3824308"/>
                <a:ext cx="1119571" cy="863601"/>
              </a:xfrm>
              <a:prstGeom prst="rect">
                <a:avLst/>
              </a:prstGeom>
              <a:solidFill>
                <a:srgbClr val="CCECFF"/>
              </a:solidFill>
              <a:ln w="127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spcBef>
                    <a:spcPts val="600"/>
                  </a:spcBef>
                  <a:defRPr sz="1000" b="1">
                    <a:solidFill>
                      <a:srgbClr val="CC0000"/>
                    </a:solidFill>
                  </a:defRPr>
                </a:lvl1pPr>
              </a:lstStyle>
              <a:p>
                <a:r>
                  <a:t>Analytical Model: Verbal, Graphical, Mathematical</a:t>
                </a:r>
              </a:p>
            </p:txBody>
          </p:sp>
          <p:sp>
            <p:nvSpPr>
              <p:cNvPr id="256" name="Specification…"/>
              <p:cNvSpPr txBox="1"/>
              <p:nvPr/>
            </p:nvSpPr>
            <p:spPr>
              <a:xfrm>
                <a:off x="6078353" y="3809915"/>
                <a:ext cx="1246103" cy="6985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defRPr sz="1000" b="1">
                    <a:solidFill>
                      <a:srgbClr val="CC0000"/>
                    </a:solidFill>
                  </a:defRPr>
                </a:pPr>
                <a:r>
                  <a:t>Specification</a:t>
                </a:r>
              </a:p>
              <a:p>
                <a:pPr>
                  <a:defRPr sz="1000" b="1">
                    <a:solidFill>
                      <a:srgbClr val="CC0000"/>
                    </a:solidFill>
                  </a:defRPr>
                </a:pPr>
                <a:r>
                  <a:t>of</a:t>
                </a:r>
              </a:p>
              <a:p>
                <a:pPr>
                  <a:defRPr sz="1000" b="1">
                    <a:solidFill>
                      <a:srgbClr val="CC0000"/>
                    </a:solidFill>
                  </a:defRPr>
                </a:pPr>
                <a:r>
                  <a:t>Information</a:t>
                </a:r>
              </a:p>
              <a:p>
                <a:pPr>
                  <a:defRPr sz="1000" b="1">
                    <a:solidFill>
                      <a:srgbClr val="CC0000"/>
                    </a:solidFill>
                  </a:defRPr>
                </a:pPr>
                <a:r>
                  <a:t>Needed</a:t>
                </a:r>
              </a:p>
            </p:txBody>
          </p:sp>
          <p:sp>
            <p:nvSpPr>
              <p:cNvPr id="257" name="Line"/>
              <p:cNvSpPr/>
              <p:nvPr/>
            </p:nvSpPr>
            <p:spPr>
              <a:xfrm>
                <a:off x="4614422" y="1357291"/>
                <a:ext cx="1603" cy="184235"/>
              </a:xfrm>
              <a:prstGeom prst="line">
                <a:avLst/>
              </a:prstGeom>
              <a:noFill/>
              <a:ln w="12700"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258" name="Line"/>
              <p:cNvSpPr/>
              <p:nvPr/>
            </p:nvSpPr>
            <p:spPr>
              <a:xfrm>
                <a:off x="4614422" y="1789091"/>
                <a:ext cx="1603" cy="184235"/>
              </a:xfrm>
              <a:prstGeom prst="line">
                <a:avLst/>
              </a:prstGeom>
              <a:noFill/>
              <a:ln w="12700"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259" name="Line"/>
              <p:cNvSpPr/>
              <p:nvPr/>
            </p:nvSpPr>
            <p:spPr>
              <a:xfrm flipH="1">
                <a:off x="4614423" y="3084491"/>
                <a:ext cx="1602" cy="246127"/>
              </a:xfrm>
              <a:prstGeom prst="line">
                <a:avLst/>
              </a:prstGeom>
              <a:noFill/>
              <a:ln w="12700"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260" name="Line"/>
              <p:cNvSpPr/>
              <p:nvPr/>
            </p:nvSpPr>
            <p:spPr>
              <a:xfrm>
                <a:off x="4614422" y="4687908"/>
                <a:ext cx="1603" cy="185675"/>
              </a:xfrm>
              <a:prstGeom prst="line">
                <a:avLst/>
              </a:prstGeom>
              <a:noFill/>
              <a:ln w="12700" cap="flat">
                <a:solidFill>
                  <a:srgbClr val="000000"/>
                </a:solidFill>
                <a:prstDash val="solid"/>
                <a:round/>
                <a:tailEnd type="triangle" w="med" len="med"/>
              </a:ln>
              <a:effectLst/>
            </p:spPr>
            <p:txBody>
              <a:bodyPr wrap="square" lIns="45719" tIns="45719" rIns="45719" bIns="45719" numCol="1" anchor="t">
                <a:noAutofit/>
              </a:bodyPr>
              <a:lstStyle/>
              <a:p>
                <a:endParaRPr/>
              </a:p>
            </p:txBody>
          </p:sp>
        </p:grpSp>
      </p:grpSp>
      <p:sp>
        <p:nvSpPr>
          <p:cNvPr id="263" name="Rectangle"/>
          <p:cNvSpPr/>
          <p:nvPr/>
        </p:nvSpPr>
        <p:spPr>
          <a:xfrm>
            <a:off x="3368675" y="990600"/>
            <a:ext cx="5105400" cy="1751013"/>
          </a:xfrm>
          <a:prstGeom prst="rect">
            <a:avLst/>
          </a:prstGeom>
          <a:solidFill>
            <a:schemeClr val="accent1">
              <a:alpha val="34901"/>
            </a:schemeClr>
          </a:solidFill>
          <a:ln w="25400">
            <a:solidFill>
              <a:srgbClr val="BC6F23"/>
            </a:solidFill>
          </a:ln>
        </p:spPr>
        <p:txBody>
          <a:bodyPr lIns="45719" rIns="45719" anchor="ctr"/>
          <a:lstStyle/>
          <a:p>
            <a:pPr algn="ctr">
              <a:defRPr sz="1800">
                <a:solidFill>
                  <a:srgbClr val="FFFFFF"/>
                </a:solidFill>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203"/>
                                        </p:tgtEl>
                                        <p:attrNameLst>
                                          <p:attrName>style.visibility</p:attrName>
                                        </p:attrNameLst>
                                      </p:cBhvr>
                                      <p:to>
                                        <p:strVal val="visible"/>
                                      </p:to>
                                    </p:set>
                                    <p:anim calcmode="lin" valueType="num">
                                      <p:cBhvr>
                                        <p:cTn id="7" dur="500" fill="hold"/>
                                        <p:tgtEl>
                                          <p:spTgt spid="203"/>
                                        </p:tgtEl>
                                        <p:attrNameLst>
                                          <p:attrName>ppt_x</p:attrName>
                                        </p:attrNameLst>
                                      </p:cBhvr>
                                      <p:tavLst>
                                        <p:tav tm="0">
                                          <p:val>
                                            <p:strVal val="0-#ppt_w/2"/>
                                          </p:val>
                                        </p:tav>
                                        <p:tav tm="100000">
                                          <p:val>
                                            <p:strVal val="#ppt_x"/>
                                          </p:val>
                                        </p:tav>
                                      </p:tavLst>
                                    </p:anim>
                                    <p:anim calcmode="lin" valueType="num">
                                      <p:cBhvr>
                                        <p:cTn id="8" dur="500" fill="hold"/>
                                        <p:tgtEl>
                                          <p:spTgt spid="20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62"/>
                                        </p:tgtEl>
                                        <p:attrNameLst>
                                          <p:attrName>style.visibility</p:attrName>
                                        </p:attrNameLst>
                                      </p:cBhvr>
                                      <p:to>
                                        <p:strVal val="visible"/>
                                      </p:to>
                                    </p:set>
                                    <p:anim calcmode="lin" valueType="num">
                                      <p:cBhvr>
                                        <p:cTn id="12" dur="500" fill="hold"/>
                                        <p:tgtEl>
                                          <p:spTgt spid="262"/>
                                        </p:tgtEl>
                                        <p:attrNameLst>
                                          <p:attrName>ppt_x</p:attrName>
                                        </p:attrNameLst>
                                      </p:cBhvr>
                                      <p:tavLst>
                                        <p:tav tm="0">
                                          <p:val>
                                            <p:strVal val="0-#ppt_w/2"/>
                                          </p:val>
                                        </p:tav>
                                        <p:tav tm="100000">
                                          <p:val>
                                            <p:strVal val="#ppt_x"/>
                                          </p:val>
                                        </p:tav>
                                      </p:tavLst>
                                    </p:anim>
                                    <p:anim calcmode="lin" valueType="num">
                                      <p:cBhvr>
                                        <p:cTn id="13" dur="500" fill="hold"/>
                                        <p:tgtEl>
                                          <p:spTgt spid="2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0" animBg="1" advAuto="0"/>
      <p:bldP spid="262"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9</a:t>
            </a:fld>
            <a:endParaRPr/>
          </a:p>
        </p:txBody>
      </p:sp>
      <p:sp>
        <p:nvSpPr>
          <p:cNvPr id="266" name="2) Pre-step 1: Tasks Involved (Discussion w/ DM)"/>
          <p:cNvSpPr txBox="1">
            <a:spLocks noGrp="1"/>
          </p:cNvSpPr>
          <p:nvPr>
            <p:ph type="title" idx="4294967295"/>
          </p:nvPr>
        </p:nvSpPr>
        <p:spPr>
          <a:xfrm>
            <a:off x="381000" y="76200"/>
            <a:ext cx="7793038" cy="609600"/>
          </a:xfrm>
          <a:prstGeom prst="rect">
            <a:avLst/>
          </a:prstGeom>
        </p:spPr>
        <p:txBody>
          <a:bodyPr anchor="t">
            <a:normAutofit/>
          </a:bodyPr>
          <a:lstStyle/>
          <a:p>
            <a:pPr defTabSz="868680">
              <a:defRPr sz="2280" b="1">
                <a:solidFill>
                  <a:srgbClr val="E57300"/>
                </a:solidFill>
              </a:defRPr>
            </a:pPr>
            <a:r>
              <a:t>2) Pre-step 1: Tasks Involved </a:t>
            </a:r>
            <a:r>
              <a:rPr sz="1900"/>
              <a:t>(Discussion w/ DM)</a:t>
            </a:r>
          </a:p>
        </p:txBody>
      </p:sp>
      <p:sp>
        <p:nvSpPr>
          <p:cNvPr id="267" name="The problem audit is a comprehensive examination of a marketing problem with the purpose of understanding its origin and nature.  A discussion with the decision-maker (DM) includes:…"/>
          <p:cNvSpPr txBox="1">
            <a:spLocks noGrp="1"/>
          </p:cNvSpPr>
          <p:nvPr>
            <p:ph type="body" idx="4294967295"/>
          </p:nvPr>
        </p:nvSpPr>
        <p:spPr>
          <a:xfrm>
            <a:off x="304800" y="990600"/>
            <a:ext cx="8610600" cy="5486400"/>
          </a:xfrm>
          <a:prstGeom prst="rect">
            <a:avLst/>
          </a:prstGeom>
        </p:spPr>
        <p:txBody>
          <a:bodyPr>
            <a:normAutofit/>
          </a:bodyPr>
          <a:lstStyle/>
          <a:p>
            <a:pPr>
              <a:lnSpc>
                <a:spcPct val="90000"/>
              </a:lnSpc>
              <a:spcBef>
                <a:spcPts val="400"/>
              </a:spcBef>
              <a:buSzTx/>
              <a:buNone/>
              <a:defRPr sz="2000"/>
            </a:pPr>
            <a:r>
              <a:t>	</a:t>
            </a:r>
            <a:r>
              <a:rPr>
                <a:solidFill>
                  <a:srgbClr val="994D00"/>
                </a:solidFill>
              </a:rPr>
              <a:t>The </a:t>
            </a:r>
            <a:r>
              <a:rPr b="1" i="1" u="sng">
                <a:solidFill>
                  <a:srgbClr val="994D00"/>
                </a:solidFill>
              </a:rPr>
              <a:t>problem audit </a:t>
            </a:r>
            <a:r>
              <a:rPr>
                <a:solidFill>
                  <a:srgbClr val="994D00"/>
                </a:solidFill>
              </a:rPr>
              <a:t>is a comprehensive examination of a marketing problem with the purpose of understanding its origin and nature.  A discussion with the decision-maker (DM) includes:</a:t>
            </a:r>
          </a:p>
          <a:p>
            <a:pPr>
              <a:lnSpc>
                <a:spcPct val="90000"/>
              </a:lnSpc>
              <a:spcBef>
                <a:spcPts val="400"/>
              </a:spcBef>
              <a:buSzTx/>
              <a:buNone/>
              <a:defRPr sz="2000">
                <a:solidFill>
                  <a:srgbClr val="994D00"/>
                </a:solidFill>
              </a:defRPr>
            </a:pPr>
            <a:r>
              <a:t>	1. </a:t>
            </a:r>
            <a:r>
              <a:rPr b="1"/>
              <a:t>History of the problem </a:t>
            </a:r>
            <a:r>
              <a:t>- The events that led to the 	decision that action is needed.</a:t>
            </a:r>
          </a:p>
          <a:p>
            <a:pPr>
              <a:lnSpc>
                <a:spcPct val="90000"/>
              </a:lnSpc>
              <a:spcBef>
                <a:spcPts val="400"/>
              </a:spcBef>
              <a:buSzTx/>
              <a:buNone/>
              <a:defRPr sz="2000">
                <a:solidFill>
                  <a:srgbClr val="994D00"/>
                </a:solidFill>
              </a:defRPr>
            </a:pPr>
            <a:r>
              <a:t>	2. </a:t>
            </a:r>
            <a:r>
              <a:rPr b="1"/>
              <a:t>Alternatives </a:t>
            </a:r>
            <a:r>
              <a:t>- The alternative courses of action available 	to the DM.  </a:t>
            </a:r>
          </a:p>
          <a:p>
            <a:pPr>
              <a:lnSpc>
                <a:spcPct val="90000"/>
              </a:lnSpc>
              <a:spcBef>
                <a:spcPts val="400"/>
              </a:spcBef>
              <a:buSzTx/>
              <a:buNone/>
              <a:defRPr sz="2000">
                <a:solidFill>
                  <a:srgbClr val="994D00"/>
                </a:solidFill>
              </a:defRPr>
            </a:pPr>
            <a:r>
              <a:t>	3. </a:t>
            </a:r>
            <a:r>
              <a:rPr b="1"/>
              <a:t>Criteria </a:t>
            </a:r>
            <a:r>
              <a:t>- The criteria that will be used to evaluate the 	alternative courses of action.</a:t>
            </a:r>
          </a:p>
          <a:p>
            <a:pPr>
              <a:lnSpc>
                <a:spcPct val="90000"/>
              </a:lnSpc>
              <a:spcBef>
                <a:spcPts val="400"/>
              </a:spcBef>
              <a:buSzTx/>
              <a:buNone/>
              <a:defRPr sz="2000">
                <a:solidFill>
                  <a:srgbClr val="994D00"/>
                </a:solidFill>
              </a:defRPr>
            </a:pPr>
            <a:r>
              <a:t>	4. </a:t>
            </a:r>
            <a:r>
              <a:rPr b="1"/>
              <a:t>Potential Actions </a:t>
            </a:r>
            <a:r>
              <a:t>- The potential actions that are likely 	to be suggested based on the research findings. </a:t>
            </a:r>
          </a:p>
          <a:p>
            <a:pPr>
              <a:lnSpc>
                <a:spcPct val="90000"/>
              </a:lnSpc>
              <a:spcBef>
                <a:spcPts val="400"/>
              </a:spcBef>
              <a:buSzTx/>
              <a:buNone/>
              <a:defRPr sz="2000">
                <a:solidFill>
                  <a:srgbClr val="994D00"/>
                </a:solidFill>
              </a:defRPr>
            </a:pPr>
            <a:r>
              <a:t>	5. </a:t>
            </a:r>
            <a:r>
              <a:rPr b="1"/>
              <a:t>Information Needed </a:t>
            </a:r>
            <a:r>
              <a:t>- The information that is needed 	to answer the DM's questions. </a:t>
            </a:r>
          </a:p>
          <a:p>
            <a:pPr>
              <a:lnSpc>
                <a:spcPct val="90000"/>
              </a:lnSpc>
              <a:spcBef>
                <a:spcPts val="400"/>
              </a:spcBef>
              <a:buSzTx/>
              <a:buNone/>
              <a:defRPr sz="2000">
                <a:solidFill>
                  <a:srgbClr val="994D00"/>
                </a:solidFill>
              </a:defRPr>
            </a:pPr>
            <a:r>
              <a:t>	6. </a:t>
            </a:r>
            <a:r>
              <a:rPr b="1"/>
              <a:t>Uses of Information </a:t>
            </a:r>
            <a:r>
              <a:t>- The manner in which the DM will 	use each item of information in making the decision.</a:t>
            </a:r>
            <a:r>
              <a:rPr>
                <a:solidFill>
                  <a:srgbClr val="000000"/>
                </a:solidFill>
              </a:rPr>
              <a:t> </a:t>
            </a:r>
          </a:p>
          <a:p>
            <a:pPr>
              <a:lnSpc>
                <a:spcPct val="90000"/>
              </a:lnSpc>
              <a:spcBef>
                <a:spcPts val="400"/>
              </a:spcBef>
              <a:buSzTx/>
              <a:buNone/>
              <a:defRPr sz="2000">
                <a:solidFill>
                  <a:srgbClr val="994D00"/>
                </a:solidFill>
              </a:defRPr>
            </a:pPr>
            <a:r>
              <a:t>    7. </a:t>
            </a:r>
            <a:r>
              <a:rPr b="1"/>
              <a:t>Cultural Influence </a:t>
            </a:r>
            <a:r>
              <a:t>- The corporate culture as it relates 	to decision making.</a:t>
            </a:r>
            <a:r>
              <a:rPr>
                <a:solidFill>
                  <a:srgbClr val="800080"/>
                </a:solidFill>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266"/>
                                        </p:tgtEl>
                                        <p:attrNameLst>
                                          <p:attrName>style.visibility</p:attrName>
                                        </p:attrNameLst>
                                      </p:cBhvr>
                                      <p:to>
                                        <p:strVal val="visible"/>
                                      </p:to>
                                    </p:set>
                                    <p:anim calcmode="lin" valueType="num">
                                      <p:cBhvr>
                                        <p:cTn id="7" dur="500" fill="hold"/>
                                        <p:tgtEl>
                                          <p:spTgt spid="266"/>
                                        </p:tgtEl>
                                        <p:attrNameLst>
                                          <p:attrName>ppt_x</p:attrName>
                                        </p:attrNameLst>
                                      </p:cBhvr>
                                      <p:tavLst>
                                        <p:tav tm="0">
                                          <p:val>
                                            <p:strVal val="0-#ppt_w/2"/>
                                          </p:val>
                                        </p:tav>
                                        <p:tav tm="100000">
                                          <p:val>
                                            <p:strVal val="#ppt_x"/>
                                          </p:val>
                                        </p:tav>
                                      </p:tavLst>
                                    </p:anim>
                                    <p:anim calcmode="lin" valueType="num">
                                      <p:cBhvr>
                                        <p:cTn id="8" dur="500" fill="hold"/>
                                        <p:tgtEl>
                                          <p:spTgt spid="26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67"/>
                                        </p:tgtEl>
                                        <p:attrNameLst>
                                          <p:attrName>style.visibility</p:attrName>
                                        </p:attrNameLst>
                                      </p:cBhvr>
                                      <p:to>
                                        <p:strVal val="visible"/>
                                      </p:to>
                                    </p:set>
                                    <p:anim calcmode="lin" valueType="num">
                                      <p:cBhvr>
                                        <p:cTn id="12" dur="500" fill="hold"/>
                                        <p:tgtEl>
                                          <p:spTgt spid="267"/>
                                        </p:tgtEl>
                                        <p:attrNameLst>
                                          <p:attrName>ppt_x</p:attrName>
                                        </p:attrNameLst>
                                      </p:cBhvr>
                                      <p:tavLst>
                                        <p:tav tm="0">
                                          <p:val>
                                            <p:strVal val="0-#ppt_w/2"/>
                                          </p:val>
                                        </p:tav>
                                        <p:tav tm="100000">
                                          <p:val>
                                            <p:strVal val="#ppt_x"/>
                                          </p:val>
                                        </p:tav>
                                      </p:tavLst>
                                    </p:anim>
                                    <p:anim calcmode="lin" valueType="num">
                                      <p:cBhvr>
                                        <p:cTn id="13" dur="500" fill="hold"/>
                                        <p:tgtEl>
                                          <p:spTgt spid="2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 grpId="0" animBg="1" advAuto="0"/>
      <p:bldP spid="267" grpId="0" animBg="1" advAuto="0"/>
    </p:bldLst>
  </p:timing>
</p:sld>
</file>

<file path=ppt/theme/theme1.xml><?xml version="1.0" encoding="utf-8"?>
<a:theme xmlns:a="http://schemas.openxmlformats.org/drawingml/2006/main" name="01103891">
  <a:themeElements>
    <a:clrScheme name="01103891">
      <a:dk1>
        <a:srgbClr val="000000"/>
      </a:dk1>
      <a:lt1>
        <a:srgbClr val="FFFFFF"/>
      </a:lt1>
      <a:dk2>
        <a:srgbClr val="A7A7A7"/>
      </a:dk2>
      <a:lt2>
        <a:srgbClr val="535353"/>
      </a:lt2>
      <a:accent1>
        <a:srgbClr val="FF9933"/>
      </a:accent1>
      <a:accent2>
        <a:srgbClr val="DBA215"/>
      </a:accent2>
      <a:accent3>
        <a:srgbClr val="9BBB59"/>
      </a:accent3>
      <a:accent4>
        <a:srgbClr val="8064A2"/>
      </a:accent4>
      <a:accent5>
        <a:srgbClr val="4BACC6"/>
      </a:accent5>
      <a:accent6>
        <a:srgbClr val="F79646"/>
      </a:accent6>
      <a:hlink>
        <a:srgbClr val="0000FF"/>
      </a:hlink>
      <a:folHlink>
        <a:srgbClr val="FF00FF"/>
      </a:folHlink>
    </a:clrScheme>
    <a:fontScheme name="01103891">
      <a:majorFont>
        <a:latin typeface="Helvetica"/>
        <a:ea typeface="Helvetica"/>
        <a:cs typeface="Helvetica"/>
      </a:majorFont>
      <a:minorFont>
        <a:latin typeface="Helvetica"/>
        <a:ea typeface="Helvetica"/>
        <a:cs typeface="Helvetica"/>
      </a:minorFont>
    </a:fontScheme>
    <a:fmtScheme name="011038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01103891">
  <a:themeElements>
    <a:clrScheme name="01103891">
      <a:dk1>
        <a:srgbClr val="000000"/>
      </a:dk1>
      <a:lt1>
        <a:srgbClr val="FFFFFF"/>
      </a:lt1>
      <a:dk2>
        <a:srgbClr val="A7A7A7"/>
      </a:dk2>
      <a:lt2>
        <a:srgbClr val="535353"/>
      </a:lt2>
      <a:accent1>
        <a:srgbClr val="FF9933"/>
      </a:accent1>
      <a:accent2>
        <a:srgbClr val="DBA215"/>
      </a:accent2>
      <a:accent3>
        <a:srgbClr val="9BBB59"/>
      </a:accent3>
      <a:accent4>
        <a:srgbClr val="8064A2"/>
      </a:accent4>
      <a:accent5>
        <a:srgbClr val="4BACC6"/>
      </a:accent5>
      <a:accent6>
        <a:srgbClr val="F79646"/>
      </a:accent6>
      <a:hlink>
        <a:srgbClr val="0000FF"/>
      </a:hlink>
      <a:folHlink>
        <a:srgbClr val="FF00FF"/>
      </a:folHlink>
    </a:clrScheme>
    <a:fontScheme name="01103891">
      <a:majorFont>
        <a:latin typeface="Helvetica"/>
        <a:ea typeface="Helvetica"/>
        <a:cs typeface="Helvetica"/>
      </a:majorFont>
      <a:minorFont>
        <a:latin typeface="Helvetica"/>
        <a:ea typeface="Helvetica"/>
        <a:cs typeface="Helvetica"/>
      </a:minorFont>
    </a:fontScheme>
    <a:fmtScheme name="011038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29</Slides>
  <Notes>0</Notes>
  <HiddenSlides>0</HiddenSlide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01103891</vt:lpstr>
      <vt:lpstr>Chapter Two</vt:lpstr>
      <vt:lpstr>Chapter Outline</vt:lpstr>
      <vt:lpstr>Chapter Outline</vt:lpstr>
      <vt:lpstr>1) Dr. Malhotra’s Case</vt:lpstr>
      <vt:lpstr>1) Dr. Malhotra’s Case</vt:lpstr>
      <vt:lpstr>1) Dr. Malhotra’s Case</vt:lpstr>
      <vt:lpstr>1) Dr. Malhotra’s Case</vt:lpstr>
      <vt:lpstr>1) The Problem Definition Process</vt:lpstr>
      <vt:lpstr>2) Pre-step 1: Tasks Involved (Discussion w/ DM)</vt:lpstr>
      <vt:lpstr>2) Pre-step 1: Tasks Involved, continued</vt:lpstr>
      <vt:lpstr>3) Pre-step 2: Consider the Environmental Context of the Problem</vt:lpstr>
      <vt:lpstr>The Problem Definition Process (again)</vt:lpstr>
      <vt:lpstr>4) Step I: Problem Definition</vt:lpstr>
      <vt:lpstr>4) Definition of the Research Problem</vt:lpstr>
      <vt:lpstr>4) Department Store Project Example</vt:lpstr>
      <vt:lpstr>The Problem Definition Process (again)</vt:lpstr>
      <vt:lpstr>5) Step II: Approach to the Problem </vt:lpstr>
      <vt:lpstr>5) Objective/Theoretical Foundations </vt:lpstr>
      <vt:lpstr>5) Development of Research  Questions and Hypotheses</vt:lpstr>
      <vt:lpstr>5) Research Questions and Hypotheses </vt:lpstr>
      <vt:lpstr>5) Analytical Models</vt:lpstr>
      <vt:lpstr>5) Analytical Models, continued</vt:lpstr>
      <vt:lpstr>5) Analytical Models, continued</vt:lpstr>
      <vt:lpstr>5) Analytical Models, continued</vt:lpstr>
      <vt:lpstr>5) Specification of Information Needed</vt:lpstr>
      <vt:lpstr>Specification of Information Needed: Department Store Project Example</vt:lpstr>
      <vt:lpstr>Department Store Project Example, cont’d.</vt:lpstr>
      <vt:lpstr>Survey Example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dc:title>
  <cp:revision>1</cp:revision>
  <dcterms:modified xsi:type="dcterms:W3CDTF">2017-12-17T11:09:25Z</dcterms:modified>
</cp:coreProperties>
</file>