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1pPr>
    <a:lvl2pPr marL="0" marR="0" indent="457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2pPr>
    <a:lvl3pPr marL="0" marR="0" indent="914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3pPr>
    <a:lvl4pPr marL="0" marR="0" indent="1371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4pPr>
    <a:lvl5pPr marL="0" marR="0" indent="1828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5pPr>
    <a:lvl6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6pPr>
    <a:lvl7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7pPr>
    <a:lvl8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8pPr>
    <a:lvl9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DCC"/>
          </a:solidFill>
        </a:fill>
      </a:tcStyle>
    </a:wholeTbl>
    <a:band2H>
      <a:tcTxStyle/>
      <a:tcStyle>
        <a:tcBdr/>
        <a:fill>
          <a:solidFill>
            <a:srgbClr val="FFEFE7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8" name="Line"/>
          <p:cNvSpPr/>
          <p:nvPr/>
        </p:nvSpPr>
        <p:spPr>
          <a:xfrm>
            <a:off x="381000" y="836611"/>
            <a:ext cx="8382000" cy="1590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-1" y="6629400"/>
            <a:ext cx="9144002" cy="2286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l">
              <a:defRPr sz="1800"/>
            </a:pPr>
            <a:endParaRPr/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429271" y="6232842"/>
            <a:ext cx="381458" cy="396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" name="Copyright © 2010 Pearson Education, Inc."/>
          <p:cNvSpPr txBox="1"/>
          <p:nvPr/>
        </p:nvSpPr>
        <p:spPr>
          <a:xfrm>
            <a:off x="0" y="6297612"/>
            <a:ext cx="7997825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l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Copyright © 2010 Pearson Education, Inc.</a:t>
            </a:r>
          </a:p>
        </p:txBody>
      </p:sp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6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8001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1143000" marR="0" indent="-2286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17145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21336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25908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30480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35052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39624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108" name="Chapter Three…"/>
          <p:cNvSpPr txBox="1"/>
          <p:nvPr/>
        </p:nvSpPr>
        <p:spPr>
          <a:xfrm>
            <a:off x="304800" y="-3926840"/>
            <a:ext cx="4800600" cy="834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spAutoFit/>
          </a:bodyPr>
          <a:lstStyle/>
          <a:p>
            <a:pPr algn="l">
              <a:defRPr sz="3600" b="1">
                <a:solidFill>
                  <a:srgbClr val="800080"/>
                </a:solidFill>
              </a:defRPr>
            </a:pPr>
            <a:endParaRPr/>
          </a:p>
          <a:p>
            <a:pPr algn="l">
              <a:defRPr sz="3600" b="1">
                <a:solidFill>
                  <a:srgbClr val="800080"/>
                </a:solidFill>
              </a:defRPr>
            </a:pPr>
            <a:endParaRPr/>
          </a:p>
          <a:p>
            <a:pPr algn="l">
              <a:defRPr sz="3600" b="1">
                <a:solidFill>
                  <a:srgbClr val="800080"/>
                </a:solidFill>
              </a:defRPr>
            </a:pPr>
            <a:endParaRPr/>
          </a:p>
          <a:p>
            <a:pPr algn="l">
              <a:defRPr sz="3600" b="1">
                <a:solidFill>
                  <a:srgbClr val="800080"/>
                </a:solidFill>
              </a:defRPr>
            </a:pPr>
            <a:endParaRPr/>
          </a:p>
          <a:p>
            <a:pPr algn="l">
              <a:defRPr sz="3600" b="1">
                <a:solidFill>
                  <a:srgbClr val="800080"/>
                </a:solidFill>
              </a:defRPr>
            </a:pPr>
            <a:endParaRPr/>
          </a:p>
          <a:p>
            <a:pPr algn="l">
              <a:defRPr sz="3600" b="1">
                <a:solidFill>
                  <a:srgbClr val="800080"/>
                </a:solidFill>
              </a:defRPr>
            </a:pPr>
            <a:endParaRPr/>
          </a:p>
          <a:p>
            <a:pPr algn="l">
              <a:defRPr sz="3600" b="1">
                <a:solidFill>
                  <a:srgbClr val="800080"/>
                </a:solidFill>
              </a:defRPr>
            </a:pPr>
            <a:endParaRPr/>
          </a:p>
          <a:p>
            <a:pPr algn="l">
              <a:defRPr sz="3600" b="1">
                <a:solidFill>
                  <a:srgbClr val="E57300"/>
                </a:solidFill>
              </a:defRPr>
            </a:pPr>
            <a:r>
              <a:t>Chapter Three</a:t>
            </a:r>
          </a:p>
          <a:p>
            <a:pPr algn="l">
              <a:defRPr sz="3600" b="1">
                <a:solidFill>
                  <a:srgbClr val="800080"/>
                </a:solidFill>
              </a:defRPr>
            </a:pPr>
            <a:endParaRPr/>
          </a:p>
          <a:p>
            <a:pPr algn="l">
              <a:defRPr sz="3600" b="1">
                <a:solidFill>
                  <a:srgbClr val="800080"/>
                </a:solidFill>
              </a:defRPr>
            </a:pPr>
            <a:endParaRPr/>
          </a:p>
          <a:p>
            <a:pPr algn="l">
              <a:defRPr sz="3600" b="1">
                <a:solidFill>
                  <a:srgbClr val="800080"/>
                </a:solidFill>
              </a:defRPr>
            </a:pPr>
            <a:endParaRPr/>
          </a:p>
          <a:p>
            <a:pPr algn="l">
              <a:defRPr sz="2800">
                <a:solidFill>
                  <a:srgbClr val="CC0000"/>
                </a:solidFill>
              </a:defRPr>
            </a:pPr>
            <a:r>
              <a:t>	Research Design</a:t>
            </a:r>
          </a:p>
          <a:p>
            <a:pPr algn="l">
              <a:defRPr sz="3600" b="1">
                <a:solidFill>
                  <a:srgbClr val="800080"/>
                </a:solidFill>
              </a:defRPr>
            </a:pPr>
            <a:endParaRPr/>
          </a:p>
          <a:p>
            <a:pPr algn="l">
              <a:defRPr sz="3600" b="1">
                <a:solidFill>
                  <a:srgbClr val="800080"/>
                </a:solidFill>
              </a:defRPr>
            </a:pPr>
            <a:endParaRPr/>
          </a:p>
        </p:txBody>
      </p:sp>
      <p:pic>
        <p:nvPicPr>
          <p:cNvPr id="10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53000" y="1143000"/>
            <a:ext cx="3841750" cy="5080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250" name="3) Use of Descriptive Research"/>
          <p:cNvSpPr txBox="1">
            <a:spLocks noGrp="1"/>
          </p:cNvSpPr>
          <p:nvPr>
            <p:ph type="title" idx="4294967295"/>
          </p:nvPr>
        </p:nvSpPr>
        <p:spPr>
          <a:xfrm>
            <a:off x="609600" y="228600"/>
            <a:ext cx="6697663" cy="5556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3) Use of Descriptive Research</a:t>
            </a:r>
          </a:p>
        </p:txBody>
      </p:sp>
      <p:sp>
        <p:nvSpPr>
          <p:cNvPr id="251" name="Descriptive research can be used to:…"/>
          <p:cNvSpPr txBox="1">
            <a:spLocks noGrp="1"/>
          </p:cNvSpPr>
          <p:nvPr>
            <p:ph type="body" idx="4294967295"/>
          </p:nvPr>
        </p:nvSpPr>
        <p:spPr>
          <a:xfrm>
            <a:off x="838200" y="1219200"/>
            <a:ext cx="7696200" cy="4267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b="1">
                <a:solidFill>
                  <a:srgbClr val="800080"/>
                </a:solidFill>
              </a:defRPr>
            </a:pPr>
            <a:r>
              <a:t>Descriptive research </a:t>
            </a:r>
            <a:r>
              <a:rPr b="0">
                <a:solidFill>
                  <a:srgbClr val="994D00"/>
                </a:solidFill>
              </a:rPr>
              <a:t>can be used to:</a:t>
            </a:r>
            <a:endParaRPr>
              <a:solidFill>
                <a:srgbClr val="994D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SzPct val="70000"/>
              <a:defRPr>
                <a:solidFill>
                  <a:srgbClr val="994D00"/>
                </a:solidFill>
              </a:defRPr>
            </a:pPr>
            <a:r>
              <a:t>describe the characteristics of relevant consumers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SzPct val="70000"/>
              <a:defRPr>
                <a:solidFill>
                  <a:srgbClr val="994D00"/>
                </a:solidFill>
              </a:defRPr>
            </a:pPr>
            <a:r>
              <a:t>determine the perceptions of product characteristics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SzPct val="70000"/>
              <a:defRPr>
                <a:solidFill>
                  <a:srgbClr val="994D00"/>
                </a:solidFill>
              </a:defRPr>
            </a:pPr>
            <a:r>
              <a:t>make specific predictions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SzPct val="70000"/>
              <a:defRPr>
                <a:solidFill>
                  <a:srgbClr val="994D00"/>
                </a:solidFill>
              </a:defRPr>
            </a:pPr>
            <a:endParaRPr/>
          </a:p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>
                <a:solidFill>
                  <a:srgbClr val="994D00"/>
                </a:solidFill>
              </a:defRPr>
            </a:pPr>
            <a:endParaRPr/>
          </a:p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>
                <a:solidFill>
                  <a:srgbClr val="994D00"/>
                </a:solidFill>
              </a:defRPr>
            </a:pPr>
            <a:r>
              <a:t>Descriptive research can be further classified into </a:t>
            </a:r>
            <a:r>
              <a:rPr b="1" u="sng"/>
              <a:t>cross-sectional</a:t>
            </a:r>
            <a:r>
              <a:t> and </a:t>
            </a:r>
            <a:r>
              <a:rPr b="1" u="sng"/>
              <a:t>longitudinal research</a:t>
            </a:r>
            <a:r>
              <a:t>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" grpId="0" animBg="1" advAuto="0"/>
      <p:bldP spid="251" grpId="0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254" name="3) Cross-Sectional Designs"/>
          <p:cNvSpPr txBox="1">
            <a:spLocks noGrp="1"/>
          </p:cNvSpPr>
          <p:nvPr>
            <p:ph type="title" idx="4294967295"/>
          </p:nvPr>
        </p:nvSpPr>
        <p:spPr>
          <a:xfrm>
            <a:off x="381000" y="228599"/>
            <a:ext cx="5783263" cy="78422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3) Cross-Sectional Designs</a:t>
            </a:r>
          </a:p>
        </p:txBody>
      </p:sp>
      <p:sp>
        <p:nvSpPr>
          <p:cNvPr id="255" name="Cross-sectional designs involve the collection of information from any given sample of population elements only once…"/>
          <p:cNvSpPr txBox="1">
            <a:spLocks noGrp="1"/>
          </p:cNvSpPr>
          <p:nvPr>
            <p:ph type="body" idx="4294967295"/>
          </p:nvPr>
        </p:nvSpPr>
        <p:spPr>
          <a:xfrm>
            <a:off x="381000" y="1219200"/>
            <a:ext cx="853440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2000" b="1">
                <a:solidFill>
                  <a:srgbClr val="800080"/>
                </a:solidFill>
              </a:defRPr>
            </a:pPr>
            <a:r>
              <a:t>Cross-sectional designs </a:t>
            </a:r>
            <a:r>
              <a:rPr b="0">
                <a:solidFill>
                  <a:srgbClr val="994D00"/>
                </a:solidFill>
              </a:rPr>
              <a:t>involve the collection of information from any given sample of population elements only once  </a:t>
            </a:r>
            <a:endParaRPr>
              <a:solidFill>
                <a:srgbClr val="994D00"/>
              </a:solidFill>
            </a:endParaRPr>
          </a:p>
          <a:p>
            <a:pPr marL="0" indent="0">
              <a:lnSpc>
                <a:spcPct val="90000"/>
              </a:lnSpc>
              <a:buSzPct val="70000"/>
              <a:defRPr sz="2000">
                <a:solidFill>
                  <a:srgbClr val="994D00"/>
                </a:solidFill>
              </a:defRPr>
            </a:pPr>
            <a:endParaRPr>
              <a:solidFill>
                <a:srgbClr val="994D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buSzPct val="70000"/>
              <a:defRPr sz="2000" b="1">
                <a:solidFill>
                  <a:srgbClr val="800080"/>
                </a:solidFill>
              </a:defRPr>
            </a:pPr>
            <a:r>
              <a:t>Single cross-sectional designs</a:t>
            </a:r>
            <a:endParaRPr>
              <a:solidFill>
                <a:srgbClr val="994D00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buSzPct val="70000"/>
              <a:defRPr sz="1600">
                <a:solidFill>
                  <a:srgbClr val="994D00"/>
                </a:solidFill>
              </a:defRPr>
            </a:pPr>
            <a:r>
              <a:t>one sample of respondents 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buSzPct val="70000"/>
              <a:defRPr sz="1600">
                <a:solidFill>
                  <a:srgbClr val="994D00"/>
                </a:solidFill>
              </a:defRPr>
            </a:pPr>
            <a:r>
              <a:t>information is obtained from this sample only once</a:t>
            </a:r>
          </a:p>
          <a:p>
            <a:pPr marL="0" indent="0">
              <a:lnSpc>
                <a:spcPct val="90000"/>
              </a:lnSpc>
              <a:buSzPct val="70000"/>
              <a:defRPr sz="2000">
                <a:solidFill>
                  <a:srgbClr val="994D00"/>
                </a:solidFill>
              </a:defRPr>
            </a:pPr>
            <a:endParaRPr/>
          </a:p>
          <a:p>
            <a:pPr marL="0" indent="0">
              <a:lnSpc>
                <a:spcPct val="90000"/>
              </a:lnSpc>
              <a:spcBef>
                <a:spcPts val="400"/>
              </a:spcBef>
              <a:buSzPct val="70000"/>
              <a:defRPr sz="2000" b="1">
                <a:solidFill>
                  <a:srgbClr val="800080"/>
                </a:solidFill>
              </a:defRPr>
            </a:pPr>
            <a:r>
              <a:t>Multiple cross-sectional designs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buSzPct val="70000"/>
              <a:defRPr sz="1600">
                <a:solidFill>
                  <a:srgbClr val="994D00"/>
                </a:solidFill>
              </a:defRPr>
            </a:pPr>
            <a:r>
              <a:t>two or more samples of respondents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buSzPct val="70000"/>
              <a:defRPr sz="1600">
                <a:solidFill>
                  <a:srgbClr val="994D00"/>
                </a:solidFill>
              </a:defRPr>
            </a:pPr>
            <a:r>
              <a:t>information from each sample is obtained only once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buSzPct val="70000"/>
              <a:defRPr sz="1600">
                <a:solidFill>
                  <a:srgbClr val="994D00"/>
                </a:solidFill>
              </a:defRPr>
            </a:pPr>
            <a:r>
              <a:t>Often, information from different samples is obtained at different times  </a:t>
            </a:r>
          </a:p>
          <a:p>
            <a:pPr marL="0" indent="0">
              <a:lnSpc>
                <a:spcPct val="90000"/>
              </a:lnSpc>
              <a:buSzPct val="70000"/>
              <a:defRPr sz="2000">
                <a:solidFill>
                  <a:srgbClr val="994D00"/>
                </a:solidFill>
              </a:defRPr>
            </a:pPr>
            <a:endParaRPr/>
          </a:p>
          <a:p>
            <a:pPr marL="0" indent="0">
              <a:lnSpc>
                <a:spcPct val="90000"/>
              </a:lnSpc>
              <a:spcBef>
                <a:spcPts val="400"/>
              </a:spcBef>
              <a:buSzPct val="70000"/>
              <a:defRPr sz="2000" b="1">
                <a:solidFill>
                  <a:srgbClr val="800080"/>
                </a:solidFill>
              </a:defRPr>
            </a:pPr>
            <a:r>
              <a:t>Cohort analysis</a:t>
            </a:r>
            <a:r>
              <a:rPr b="0">
                <a:solidFill>
                  <a:srgbClr val="994D00"/>
                </a:solidFill>
              </a:rPr>
              <a:t> consists of a series of surveys conducted at appropriate time intervals, where the cohort serves as the basic unit of analysis.  A cohort is a group of respondents who experience the same event within the same time interval.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" grpId="0" animBg="1" advAuto="0"/>
      <p:bldP spid="255" grpId="0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258" name="3) Example of Cohort Analysis"/>
          <p:cNvSpPr txBox="1">
            <a:spLocks noGrp="1"/>
          </p:cNvSpPr>
          <p:nvPr>
            <p:ph type="title" idx="4294967295"/>
          </p:nvPr>
        </p:nvSpPr>
        <p:spPr>
          <a:xfrm>
            <a:off x="436562" y="457200"/>
            <a:ext cx="8250238" cy="6858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defTabSz="731520">
              <a:defRPr sz="1920" b="1">
                <a:solidFill>
                  <a:srgbClr val="E57300"/>
                </a:solidFill>
              </a:defRPr>
            </a:pPr>
            <a:r>
              <a:t>3) Example of Cohort Analysis</a:t>
            </a:r>
            <a:br/>
            <a:endParaRPr/>
          </a:p>
        </p:txBody>
      </p:sp>
      <p:sp>
        <p:nvSpPr>
          <p:cNvPr id="259" name="Line"/>
          <p:cNvSpPr/>
          <p:nvPr/>
        </p:nvSpPr>
        <p:spPr>
          <a:xfrm>
            <a:off x="381000" y="1065211"/>
            <a:ext cx="8382000" cy="1590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260" name="Figure 1" descr="Fig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0600" y="1208087"/>
            <a:ext cx="7086600" cy="4827588"/>
          </a:xfrm>
          <a:prstGeom prst="rect">
            <a:avLst/>
          </a:prstGeom>
          <a:ln w="12700">
            <a:miter lim="400000"/>
          </a:ln>
        </p:spPr>
      </p:pic>
      <p:sp>
        <p:nvSpPr>
          <p:cNvPr id="261" name="Cohorts (in this example) = income level groups"/>
          <p:cNvSpPr txBox="1"/>
          <p:nvPr/>
        </p:nvSpPr>
        <p:spPr>
          <a:xfrm>
            <a:off x="685800" y="5943600"/>
            <a:ext cx="784860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l">
              <a:defRPr sz="1800"/>
            </a:lvl1pPr>
          </a:lstStyle>
          <a:p>
            <a:r>
              <a:t>Cohorts (in this example) = income level groups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" grpId="0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264" name="3) Longitudinal Designs"/>
          <p:cNvSpPr txBox="1">
            <a:spLocks noGrp="1"/>
          </p:cNvSpPr>
          <p:nvPr>
            <p:ph type="title" idx="4294967295"/>
          </p:nvPr>
        </p:nvSpPr>
        <p:spPr>
          <a:xfrm>
            <a:off x="457200" y="206374"/>
            <a:ext cx="5097463" cy="78422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3) Longitudinal Designs</a:t>
            </a:r>
          </a:p>
        </p:txBody>
      </p:sp>
      <p:sp>
        <p:nvSpPr>
          <p:cNvPr id="265" name="A longitudinal design involves a fixed sample (or samples) of population elements that is measured repeatedly on the same variables.…"/>
          <p:cNvSpPr txBox="1">
            <a:spLocks noGrp="1"/>
          </p:cNvSpPr>
          <p:nvPr>
            <p:ph type="body" sz="half" idx="4294967295"/>
          </p:nvPr>
        </p:nvSpPr>
        <p:spPr>
          <a:xfrm>
            <a:off x="762000" y="1371600"/>
            <a:ext cx="7391400" cy="2971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722376">
              <a:spcBef>
                <a:spcPts val="1000"/>
              </a:spcBef>
              <a:buSzTx/>
              <a:buNone/>
              <a:defRPr sz="1896" b="1">
                <a:solidFill>
                  <a:srgbClr val="800080"/>
                </a:solidFill>
              </a:defRPr>
            </a:pPr>
            <a:r>
              <a:t>A longitudinal design </a:t>
            </a:r>
            <a:r>
              <a:rPr b="0">
                <a:solidFill>
                  <a:srgbClr val="994D00"/>
                </a:solidFill>
              </a:rPr>
              <a:t>involves a fixed sample (or samples) of population elements that is measured repeatedly on the same variables.  </a:t>
            </a:r>
            <a:endParaRPr>
              <a:solidFill>
                <a:srgbClr val="994D00"/>
              </a:solidFill>
            </a:endParaRPr>
          </a:p>
          <a:p>
            <a:pPr marL="0" indent="0" defTabSz="722376">
              <a:spcBef>
                <a:spcPts val="1000"/>
              </a:spcBef>
              <a:buSzPct val="70000"/>
              <a:defRPr sz="1896">
                <a:solidFill>
                  <a:srgbClr val="994D00"/>
                </a:solidFill>
              </a:defRPr>
            </a:pPr>
            <a:r>
              <a:t>A longitudinal design differs from a multiple cross-sectional design in that </a:t>
            </a:r>
            <a:r>
              <a:rPr i="1"/>
              <a:t>the sample(s) remain the same over time.</a:t>
            </a:r>
          </a:p>
          <a:p>
            <a:pPr marL="0" indent="0" defTabSz="722376">
              <a:spcBef>
                <a:spcPts val="1000"/>
              </a:spcBef>
              <a:buSzPct val="70000"/>
              <a:defRPr sz="1896">
                <a:solidFill>
                  <a:srgbClr val="994D00"/>
                </a:solidFill>
              </a:defRPr>
            </a:pPr>
            <a:r>
              <a:t>A </a:t>
            </a:r>
            <a:r>
              <a:rPr b="1">
                <a:solidFill>
                  <a:srgbClr val="800080"/>
                </a:solidFill>
              </a:rPr>
              <a:t>panel</a:t>
            </a:r>
            <a:r>
              <a:t> is a sample of respondents who have agreed to provide information at specified intervals over an extended period.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" grpId="0" animBg="1" advAuto="0"/>
      <p:bldP spid="265" grpId="0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268" name="3) Cross-Sectional vs. Longitudinal"/>
          <p:cNvSpPr txBox="1">
            <a:spLocks noGrp="1"/>
          </p:cNvSpPr>
          <p:nvPr>
            <p:ph type="title" idx="4294967295"/>
          </p:nvPr>
        </p:nvSpPr>
        <p:spPr>
          <a:xfrm>
            <a:off x="0" y="152399"/>
            <a:ext cx="8943975" cy="78422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      3) Cross-Sectional vs. Longitudinal</a:t>
            </a:r>
          </a:p>
        </p:txBody>
      </p:sp>
      <p:sp>
        <p:nvSpPr>
          <p:cNvPr id="269" name="Line"/>
          <p:cNvSpPr/>
          <p:nvPr/>
        </p:nvSpPr>
        <p:spPr>
          <a:xfrm>
            <a:off x="3352800" y="5638800"/>
            <a:ext cx="0" cy="3810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70" name="Line"/>
          <p:cNvSpPr/>
          <p:nvPr/>
        </p:nvSpPr>
        <p:spPr>
          <a:xfrm>
            <a:off x="6858000" y="5684837"/>
            <a:ext cx="0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287" name="Group"/>
          <p:cNvGrpSpPr/>
          <p:nvPr/>
        </p:nvGrpSpPr>
        <p:grpSpPr>
          <a:xfrm>
            <a:off x="228599" y="1066800"/>
            <a:ext cx="8077201" cy="5809425"/>
            <a:chOff x="0" y="0"/>
            <a:chExt cx="8077200" cy="5809424"/>
          </a:xfrm>
        </p:grpSpPr>
        <p:grpSp>
          <p:nvGrpSpPr>
            <p:cNvPr id="273" name="Group"/>
            <p:cNvGrpSpPr/>
            <p:nvPr/>
          </p:nvGrpSpPr>
          <p:grpSpPr>
            <a:xfrm>
              <a:off x="1981199" y="0"/>
              <a:ext cx="2286002" cy="1905000"/>
              <a:chOff x="0" y="0"/>
              <a:chExt cx="2286000" cy="1905000"/>
            </a:xfrm>
          </p:grpSpPr>
          <p:sp>
            <p:nvSpPr>
              <p:cNvPr id="271" name="Oval"/>
              <p:cNvSpPr/>
              <p:nvPr/>
            </p:nvSpPr>
            <p:spPr>
              <a:xfrm>
                <a:off x="-1" y="0"/>
                <a:ext cx="2286002" cy="1905000"/>
              </a:xfrm>
              <a:prstGeom prst="ellipse">
                <a:avLst/>
              </a:prstGeom>
              <a:solidFill>
                <a:srgbClr val="6699FF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2400">
                    <a:latin typeface="Casablanca"/>
                    <a:ea typeface="Casablanca"/>
                    <a:cs typeface="Casablanca"/>
                    <a:sym typeface="Casablanca"/>
                  </a:defRPr>
                </a:pPr>
                <a:endParaRPr/>
              </a:p>
            </p:txBody>
          </p:sp>
          <p:sp>
            <p:nvSpPr>
              <p:cNvPr id="272" name="Sample(s) Surveyed at T1"/>
              <p:cNvSpPr txBox="1"/>
              <p:nvPr/>
            </p:nvSpPr>
            <p:spPr>
              <a:xfrm>
                <a:off x="334750" y="325373"/>
                <a:ext cx="1616500" cy="125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/>
              <a:p>
                <a:pPr algn="l">
                  <a:defRPr sz="2400">
                    <a:latin typeface="Casablanca"/>
                    <a:ea typeface="Casablanca"/>
                    <a:cs typeface="Casablanca"/>
                    <a:sym typeface="Casablanca"/>
                  </a:defRPr>
                </a:pPr>
                <a:r>
                  <a:t>Sample(s) Surveyed at T</a:t>
                </a:r>
                <a:r>
                  <a:rPr baseline="-25000"/>
                  <a:t>1</a:t>
                </a:r>
              </a:p>
            </p:txBody>
          </p:sp>
        </p:grpSp>
        <p:grpSp>
          <p:nvGrpSpPr>
            <p:cNvPr id="276" name="Group"/>
            <p:cNvGrpSpPr/>
            <p:nvPr/>
          </p:nvGrpSpPr>
          <p:grpSpPr>
            <a:xfrm>
              <a:off x="1981200" y="2438400"/>
              <a:ext cx="2362200" cy="1905000"/>
              <a:chOff x="0" y="0"/>
              <a:chExt cx="2362200" cy="1905000"/>
            </a:xfrm>
          </p:grpSpPr>
          <p:sp>
            <p:nvSpPr>
              <p:cNvPr id="274" name="Oval"/>
              <p:cNvSpPr/>
              <p:nvPr/>
            </p:nvSpPr>
            <p:spPr>
              <a:xfrm>
                <a:off x="0" y="0"/>
                <a:ext cx="2362200" cy="1905000"/>
              </a:xfrm>
              <a:prstGeom prst="ellipse">
                <a:avLst/>
              </a:pr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2400">
                    <a:latin typeface="Casablanca"/>
                    <a:ea typeface="Casablanca"/>
                    <a:cs typeface="Casablanca"/>
                    <a:sym typeface="Casablanca"/>
                  </a:defRPr>
                </a:pPr>
                <a:endParaRPr/>
              </a:p>
            </p:txBody>
          </p:sp>
          <p:sp>
            <p:nvSpPr>
              <p:cNvPr id="275" name="Sample Surveyed at T1"/>
              <p:cNvSpPr txBox="1"/>
              <p:nvPr/>
            </p:nvSpPr>
            <p:spPr>
              <a:xfrm>
                <a:off x="345909" y="325373"/>
                <a:ext cx="1670382" cy="1254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/>
              <a:p>
                <a:pPr algn="l">
                  <a:defRPr sz="2400">
                    <a:latin typeface="Casablanca"/>
                    <a:ea typeface="Casablanca"/>
                    <a:cs typeface="Casablanca"/>
                    <a:sym typeface="Casablanca"/>
                  </a:defRPr>
                </a:pPr>
                <a:r>
                  <a:t>Sample Surveyed at T</a:t>
                </a:r>
                <a:r>
                  <a:rPr baseline="-25000"/>
                  <a:t>1</a:t>
                </a:r>
              </a:p>
            </p:txBody>
          </p:sp>
        </p:grpSp>
        <p:grpSp>
          <p:nvGrpSpPr>
            <p:cNvPr id="279" name="Group"/>
            <p:cNvGrpSpPr/>
            <p:nvPr/>
          </p:nvGrpSpPr>
          <p:grpSpPr>
            <a:xfrm>
              <a:off x="5410200" y="2281173"/>
              <a:ext cx="2362200" cy="1990853"/>
              <a:chOff x="0" y="0"/>
              <a:chExt cx="2362200" cy="1990851"/>
            </a:xfrm>
          </p:grpSpPr>
          <p:sp>
            <p:nvSpPr>
              <p:cNvPr id="277" name="Oval"/>
              <p:cNvSpPr/>
              <p:nvPr/>
            </p:nvSpPr>
            <p:spPr>
              <a:xfrm>
                <a:off x="0" y="4826"/>
                <a:ext cx="2362200" cy="1981201"/>
              </a:xfrm>
              <a:prstGeom prst="ellipse">
                <a:avLst/>
              </a:prstGeom>
              <a:solidFill>
                <a:srgbClr val="FF99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2400">
                    <a:latin typeface="Casablanca"/>
                    <a:ea typeface="Casablanca"/>
                    <a:cs typeface="Casablanca"/>
                    <a:sym typeface="Casablanca"/>
                  </a:defRPr>
                </a:pPr>
                <a:endParaRPr/>
              </a:p>
            </p:txBody>
          </p:sp>
          <p:sp>
            <p:nvSpPr>
              <p:cNvPr id="278" name="Same Sample also Surveyed at T2"/>
              <p:cNvSpPr txBox="1"/>
              <p:nvPr/>
            </p:nvSpPr>
            <p:spPr>
              <a:xfrm>
                <a:off x="345909" y="-1"/>
                <a:ext cx="1670382" cy="19908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/>
              <a:p>
                <a:pPr algn="l">
                  <a:defRPr sz="2400">
                    <a:latin typeface="Casablanca"/>
                    <a:ea typeface="Casablanca"/>
                    <a:cs typeface="Casablanca"/>
                    <a:sym typeface="Casablanca"/>
                  </a:defRPr>
                </a:pPr>
                <a:r>
                  <a:t>Same Sample also Surveyed at T</a:t>
                </a:r>
                <a:r>
                  <a:rPr baseline="-25000"/>
                  <a:t>2</a:t>
                </a:r>
              </a:p>
            </p:txBody>
          </p:sp>
        </p:grpSp>
        <p:sp>
          <p:nvSpPr>
            <p:cNvPr id="280" name="Line"/>
            <p:cNvSpPr/>
            <p:nvPr/>
          </p:nvSpPr>
          <p:spPr>
            <a:xfrm>
              <a:off x="1828800" y="4572000"/>
              <a:ext cx="6248400" cy="0"/>
            </a:xfrm>
            <a:prstGeom prst="line">
              <a:avLst/>
            </a:prstGeom>
            <a:noFill/>
            <a:ln w="571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81" name="Time1"/>
            <p:cNvSpPr txBox="1"/>
            <p:nvPr/>
          </p:nvSpPr>
          <p:spPr>
            <a:xfrm>
              <a:off x="2286000" y="4740275"/>
              <a:ext cx="1066800" cy="10231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2400">
                  <a:latin typeface="Casablanca"/>
                  <a:ea typeface="Casablanca"/>
                  <a:cs typeface="Casablanca"/>
                  <a:sym typeface="Casablanca"/>
                </a:defRPr>
              </a:pPr>
              <a:r>
                <a:t>Time</a:t>
              </a:r>
              <a:r>
                <a:rPr baseline="-25000"/>
                <a:t>1</a:t>
              </a:r>
            </a:p>
          </p:txBody>
        </p:sp>
        <p:sp>
          <p:nvSpPr>
            <p:cNvPr id="282" name="Time2"/>
            <p:cNvSpPr txBox="1"/>
            <p:nvPr/>
          </p:nvSpPr>
          <p:spPr>
            <a:xfrm>
              <a:off x="5791200" y="4786312"/>
              <a:ext cx="1066800" cy="10231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2400">
                  <a:latin typeface="Casablanca"/>
                  <a:ea typeface="Casablanca"/>
                  <a:cs typeface="Casablanca"/>
                  <a:sym typeface="Casablanca"/>
                </a:defRPr>
              </a:pPr>
              <a:r>
                <a:t>Time</a:t>
              </a:r>
              <a:r>
                <a:rPr baseline="-25000"/>
                <a:t>2</a:t>
              </a:r>
            </a:p>
          </p:txBody>
        </p:sp>
        <p:sp>
          <p:nvSpPr>
            <p:cNvPr id="283" name="Cross- Sectional Design"/>
            <p:cNvSpPr txBox="1"/>
            <p:nvPr/>
          </p:nvSpPr>
          <p:spPr>
            <a:xfrm>
              <a:off x="76200" y="381000"/>
              <a:ext cx="1752601" cy="1196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l">
                <a:spcBef>
                  <a:spcPts val="1400"/>
                </a:spcBef>
                <a:defRPr sz="2400" b="1" i="1">
                  <a:solidFill>
                    <a:srgbClr val="CC0099"/>
                  </a:solidFill>
                  <a:latin typeface="Casablanca"/>
                  <a:ea typeface="Casablanca"/>
                  <a:cs typeface="Casablanca"/>
                  <a:sym typeface="Casablanca"/>
                </a:defRPr>
              </a:lvl1pPr>
            </a:lstStyle>
            <a:p>
              <a:r>
                <a:t>Cross- Sectional Design</a:t>
              </a:r>
            </a:p>
          </p:txBody>
        </p:sp>
        <p:sp>
          <p:nvSpPr>
            <p:cNvPr id="284" name="Longitudinal Design"/>
            <p:cNvSpPr txBox="1"/>
            <p:nvPr/>
          </p:nvSpPr>
          <p:spPr>
            <a:xfrm>
              <a:off x="0" y="2987675"/>
              <a:ext cx="2286001" cy="8280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l">
                <a:spcBef>
                  <a:spcPts val="1400"/>
                </a:spcBef>
                <a:defRPr sz="2400" b="1" i="1">
                  <a:solidFill>
                    <a:srgbClr val="CC0099"/>
                  </a:solidFill>
                  <a:latin typeface="Casablanca"/>
                  <a:ea typeface="Casablanca"/>
                  <a:cs typeface="Casablanca"/>
                  <a:sym typeface="Casablanca"/>
                </a:defRPr>
              </a:lvl1pPr>
            </a:lstStyle>
            <a:p>
              <a:r>
                <a:t>Longitudinal Design</a:t>
              </a:r>
            </a:p>
          </p:txBody>
        </p:sp>
        <p:sp>
          <p:nvSpPr>
            <p:cNvPr id="285" name="Time"/>
            <p:cNvSpPr txBox="1"/>
            <p:nvPr/>
          </p:nvSpPr>
          <p:spPr>
            <a:xfrm>
              <a:off x="228600" y="4648200"/>
              <a:ext cx="1219201" cy="459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l">
                <a:spcBef>
                  <a:spcPts val="1400"/>
                </a:spcBef>
                <a:defRPr sz="2400">
                  <a:latin typeface="Casablanca"/>
                  <a:ea typeface="Casablanca"/>
                  <a:cs typeface="Casablanca"/>
                  <a:sym typeface="Casablanca"/>
                </a:defRPr>
              </a:lvl1pPr>
            </a:lstStyle>
            <a:p>
              <a:r>
                <a:t>Time</a:t>
              </a:r>
            </a:p>
          </p:txBody>
        </p:sp>
        <p:sp>
          <p:nvSpPr>
            <p:cNvPr id="286" name="Line"/>
            <p:cNvSpPr/>
            <p:nvPr/>
          </p:nvSpPr>
          <p:spPr>
            <a:xfrm>
              <a:off x="1143000" y="4876800"/>
              <a:ext cx="533401" cy="0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88" name="Figure 3.6 Cross Sectional vs. Longitudinal Designs"/>
          <p:cNvSpPr txBox="1"/>
          <p:nvPr/>
        </p:nvSpPr>
        <p:spPr>
          <a:xfrm>
            <a:off x="-304800" y="797560"/>
            <a:ext cx="152400" cy="193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spAutoFit/>
          </a:bodyPr>
          <a:lstStyle>
            <a:lvl1pPr algn="l">
              <a:defRPr sz="100" b="1"/>
            </a:lvl1pPr>
          </a:lstStyle>
          <a:p>
            <a:r>
              <a:t>Figure 3.6 Cross Sectional vs. Longitudinal Designs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" grpId="0" animBg="1" advAuto="0"/>
      <p:bldP spid="287" grpId="0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15</a:t>
            </a:fld>
            <a:endParaRPr/>
          </a:p>
        </p:txBody>
      </p:sp>
      <p:sp>
        <p:nvSpPr>
          <p:cNvPr id="291" name="3) Advantages and Disadvantages of Longitudinal and Cross-Sectional Designs"/>
          <p:cNvSpPr txBox="1">
            <a:spLocks noGrp="1"/>
          </p:cNvSpPr>
          <p:nvPr>
            <p:ph type="title" idx="4294967295"/>
          </p:nvPr>
        </p:nvSpPr>
        <p:spPr>
          <a:xfrm>
            <a:off x="152400" y="0"/>
            <a:ext cx="9372600" cy="6858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defTabSz="530351">
              <a:defRPr sz="1624" b="1">
                <a:solidFill>
                  <a:srgbClr val="E57300"/>
                </a:solidFill>
              </a:defRPr>
            </a:pPr>
            <a:r>
              <a:t>3) Advantages and Disadvantages of Longitudinal and Cross-Sectional Designs</a:t>
            </a:r>
            <a:br/>
            <a:endParaRPr/>
          </a:p>
        </p:txBody>
      </p:sp>
      <p:grpSp>
        <p:nvGrpSpPr>
          <p:cNvPr id="302" name="Group"/>
          <p:cNvGrpSpPr/>
          <p:nvPr/>
        </p:nvGrpSpPr>
        <p:grpSpPr>
          <a:xfrm>
            <a:off x="55562" y="1587500"/>
            <a:ext cx="9017001" cy="3879850"/>
            <a:chOff x="0" y="0"/>
            <a:chExt cx="9017000" cy="3879850"/>
          </a:xfrm>
        </p:grpSpPr>
        <p:sp>
          <p:nvSpPr>
            <p:cNvPr id="292" name="Line"/>
            <p:cNvSpPr/>
            <p:nvPr/>
          </p:nvSpPr>
          <p:spPr>
            <a:xfrm>
              <a:off x="104775" y="0"/>
              <a:ext cx="8831263" cy="0"/>
            </a:xfrm>
            <a:prstGeom prst="line">
              <a:avLst/>
            </a:prstGeom>
            <a:noFill/>
            <a:ln w="25400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93" name="Line"/>
            <p:cNvSpPr/>
            <p:nvPr/>
          </p:nvSpPr>
          <p:spPr>
            <a:xfrm>
              <a:off x="180975" y="914400"/>
              <a:ext cx="8755063" cy="0"/>
            </a:xfrm>
            <a:prstGeom prst="line">
              <a:avLst/>
            </a:prstGeom>
            <a:noFill/>
            <a:ln w="25400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94" name="Evaluation Criteria"/>
            <p:cNvSpPr txBox="1"/>
            <p:nvPr/>
          </p:nvSpPr>
          <p:spPr>
            <a:xfrm>
              <a:off x="0" y="55562"/>
              <a:ext cx="1925638" cy="825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 algn="l">
                <a:defRPr sz="2400" b="1">
                  <a:solidFill>
                    <a:srgbClr val="800080"/>
                  </a:solidFill>
                </a:defRPr>
              </a:lvl1pPr>
            </a:lstStyle>
            <a:p>
              <a:r>
                <a:t>Evaluation Criteria</a:t>
              </a:r>
            </a:p>
          </p:txBody>
        </p:sp>
        <p:sp>
          <p:nvSpPr>
            <p:cNvPr id="295" name="Cross-Sectional Design"/>
            <p:cNvSpPr txBox="1"/>
            <p:nvPr/>
          </p:nvSpPr>
          <p:spPr>
            <a:xfrm>
              <a:off x="4287837" y="55562"/>
              <a:ext cx="2676526" cy="1193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 algn="l">
                <a:defRPr sz="2400" b="1">
                  <a:solidFill>
                    <a:srgbClr val="800080"/>
                  </a:solidFill>
                </a:defRPr>
              </a:lvl1pPr>
            </a:lstStyle>
            <a:p>
              <a:r>
                <a:t>Cross-Sectional Design</a:t>
              </a:r>
            </a:p>
          </p:txBody>
        </p:sp>
        <p:sp>
          <p:nvSpPr>
            <p:cNvPr id="296" name="Longitudinal Design"/>
            <p:cNvSpPr txBox="1"/>
            <p:nvPr/>
          </p:nvSpPr>
          <p:spPr>
            <a:xfrm>
              <a:off x="6858000" y="55562"/>
              <a:ext cx="2159000" cy="825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 algn="l">
                <a:defRPr sz="2400" b="1">
                  <a:solidFill>
                    <a:srgbClr val="800080"/>
                  </a:solidFill>
                </a:defRPr>
              </a:lvl1pPr>
            </a:lstStyle>
            <a:p>
              <a:r>
                <a:t>Longitudinal Design</a:t>
              </a:r>
            </a:p>
          </p:txBody>
        </p:sp>
        <p:sp>
          <p:nvSpPr>
            <p:cNvPr id="297" name="Detecting Change…"/>
            <p:cNvSpPr txBox="1"/>
            <p:nvPr/>
          </p:nvSpPr>
          <p:spPr>
            <a:xfrm>
              <a:off x="0" y="1046162"/>
              <a:ext cx="4902200" cy="1562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/>
            <a:p>
              <a:pPr algn="l">
                <a:defRPr sz="2400">
                  <a:solidFill>
                    <a:srgbClr val="994D00"/>
                  </a:solidFill>
                </a:defRPr>
              </a:pPr>
              <a:r>
                <a:t>Detecting Change</a:t>
              </a:r>
            </a:p>
            <a:p>
              <a:pPr algn="l">
                <a:defRPr sz="2400">
                  <a:solidFill>
                    <a:srgbClr val="994D00"/>
                  </a:solidFill>
                </a:defRPr>
              </a:pPr>
              <a:r>
                <a:t>Accuracy</a:t>
              </a:r>
            </a:p>
            <a:p>
              <a:pPr algn="l">
                <a:defRPr sz="2400">
                  <a:solidFill>
                    <a:srgbClr val="994D00"/>
                  </a:solidFill>
                </a:defRPr>
              </a:pPr>
              <a:r>
                <a:t>*Representative Sampling</a:t>
              </a:r>
            </a:p>
            <a:p>
              <a:pPr algn="l">
                <a:defRPr sz="2400">
                  <a:solidFill>
                    <a:srgbClr val="994D00"/>
                  </a:solidFill>
                </a:defRPr>
              </a:pPr>
              <a:r>
                <a:t>Avoid response bias</a:t>
              </a:r>
            </a:p>
          </p:txBody>
        </p:sp>
        <p:sp>
          <p:nvSpPr>
            <p:cNvPr id="298" name="-…"/>
            <p:cNvSpPr txBox="1"/>
            <p:nvPr/>
          </p:nvSpPr>
          <p:spPr>
            <a:xfrm>
              <a:off x="5257800" y="1046162"/>
              <a:ext cx="295275" cy="1562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/>
            <a:p>
              <a:pPr algn="l">
                <a:defRPr sz="2400">
                  <a:solidFill>
                    <a:srgbClr val="CC0000"/>
                  </a:solidFill>
                </a:defRPr>
              </a:pPr>
              <a:r>
                <a:t>-</a:t>
              </a:r>
            </a:p>
            <a:p>
              <a:pPr algn="l">
                <a:defRPr sz="2400">
                  <a:solidFill>
                    <a:srgbClr val="CC0000"/>
                  </a:solidFill>
                </a:defRPr>
              </a:pPr>
              <a:r>
                <a:t>-</a:t>
              </a:r>
            </a:p>
            <a:p>
              <a:pPr algn="l">
                <a:defRPr sz="2400">
                  <a:solidFill>
                    <a:srgbClr val="CC0000"/>
                  </a:solidFill>
                </a:defRPr>
              </a:pPr>
              <a:r>
                <a:t>+</a:t>
              </a:r>
            </a:p>
            <a:p>
              <a:pPr algn="l">
                <a:defRPr sz="2400">
                  <a:solidFill>
                    <a:srgbClr val="CC0000"/>
                  </a:solidFill>
                </a:defRPr>
              </a:pPr>
              <a:r>
                <a:t>+</a:t>
              </a:r>
            </a:p>
          </p:txBody>
        </p:sp>
        <p:sp>
          <p:nvSpPr>
            <p:cNvPr id="299" name="+…"/>
            <p:cNvSpPr txBox="1"/>
            <p:nvPr/>
          </p:nvSpPr>
          <p:spPr>
            <a:xfrm>
              <a:off x="7391400" y="1046162"/>
              <a:ext cx="458193" cy="1562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/>
            <a:p>
              <a:pPr algn="l">
                <a:defRPr sz="2400">
                  <a:solidFill>
                    <a:srgbClr val="CC0000"/>
                  </a:solidFill>
                </a:defRPr>
              </a:pPr>
              <a:r>
                <a:t>+</a:t>
              </a:r>
            </a:p>
            <a:p>
              <a:pPr algn="l">
                <a:defRPr sz="2400">
                  <a:solidFill>
                    <a:srgbClr val="CC0000"/>
                  </a:solidFill>
                </a:defRPr>
              </a:pPr>
              <a:r>
                <a:t>+</a:t>
              </a:r>
            </a:p>
            <a:p>
              <a:pPr algn="l">
                <a:defRPr sz="2400">
                  <a:solidFill>
                    <a:srgbClr val="CC0000"/>
                  </a:solidFill>
                </a:defRPr>
              </a:pPr>
              <a:r>
                <a:t>-</a:t>
              </a:r>
            </a:p>
            <a:p>
              <a:pPr algn="l">
                <a:defRPr sz="2400">
                  <a:solidFill>
                    <a:srgbClr val="CC0000"/>
                  </a:solidFill>
                </a:defRPr>
              </a:pPr>
              <a:r>
                <a:t>-</a:t>
              </a:r>
            </a:p>
          </p:txBody>
        </p:sp>
        <p:sp>
          <p:nvSpPr>
            <p:cNvPr id="300" name="Line"/>
            <p:cNvSpPr/>
            <p:nvPr/>
          </p:nvSpPr>
          <p:spPr>
            <a:xfrm>
              <a:off x="104775" y="3124200"/>
              <a:ext cx="8831263" cy="0"/>
            </a:xfrm>
            <a:prstGeom prst="line">
              <a:avLst/>
            </a:prstGeom>
            <a:noFill/>
            <a:ln w="25400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01" name="*Panels (in longitudinal designs) may not be representative as they may refuse to cooperate or drop out."/>
            <p:cNvSpPr txBox="1"/>
            <p:nvPr/>
          </p:nvSpPr>
          <p:spPr>
            <a:xfrm>
              <a:off x="76200" y="3232150"/>
              <a:ext cx="8255000" cy="647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 algn="l">
                <a:defRPr sz="1800">
                  <a:solidFill>
                    <a:srgbClr val="994D00"/>
                  </a:solidFill>
                </a:defRPr>
              </a:lvl1pPr>
            </a:lstStyle>
            <a:p>
              <a:r>
                <a:t>*Panels (in longitudinal designs) may not be representative as they may refuse to cooperate or drop out.</a:t>
              </a:r>
            </a:p>
          </p:txBody>
        </p:sp>
      </p:grpSp>
      <p:sp>
        <p:nvSpPr>
          <p:cNvPr id="303" name="Line"/>
          <p:cNvSpPr/>
          <p:nvPr/>
        </p:nvSpPr>
        <p:spPr>
          <a:xfrm>
            <a:off x="381000" y="989011"/>
            <a:ext cx="8382000" cy="1590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" grpId="0" animBg="1" advAuto="0"/>
      <p:bldP spid="302" grpId="0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16</a:t>
            </a:fld>
            <a:endParaRPr/>
          </a:p>
        </p:txBody>
      </p:sp>
      <p:sp>
        <p:nvSpPr>
          <p:cNvPr id="306" name="4) Causal Research"/>
          <p:cNvSpPr txBox="1">
            <a:spLocks noGrp="1"/>
          </p:cNvSpPr>
          <p:nvPr>
            <p:ph type="title" idx="4294967295"/>
          </p:nvPr>
        </p:nvSpPr>
        <p:spPr>
          <a:xfrm>
            <a:off x="304800" y="206374"/>
            <a:ext cx="5783263" cy="78422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4) Causal Research</a:t>
            </a:r>
          </a:p>
        </p:txBody>
      </p:sp>
      <p:sp>
        <p:nvSpPr>
          <p:cNvPr id="307" name="Causal research: a type of conclusive research where the major objective is to obtain evidence regarding cause-and-effect (causal) relationships.…"/>
          <p:cNvSpPr txBox="1">
            <a:spLocks noGrp="1"/>
          </p:cNvSpPr>
          <p:nvPr>
            <p:ph type="body" sz="half" idx="4294967295"/>
          </p:nvPr>
        </p:nvSpPr>
        <p:spPr>
          <a:xfrm>
            <a:off x="685800" y="1828800"/>
            <a:ext cx="7620000" cy="2895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12039" indent="-312039" defTabSz="832104">
              <a:spcBef>
                <a:spcPts val="1900"/>
              </a:spcBef>
              <a:buSzPct val="70000"/>
              <a:defRPr sz="2184" b="1">
                <a:solidFill>
                  <a:srgbClr val="800080"/>
                </a:solidFill>
              </a:defRPr>
            </a:pPr>
            <a:r>
              <a:t>Causal research</a:t>
            </a:r>
            <a:r>
              <a:rPr b="0">
                <a:solidFill>
                  <a:srgbClr val="994D00"/>
                </a:solidFill>
              </a:rPr>
              <a:t>: a type of conclusive research where the major objective is to obtain evidence regarding cause-and-effect (causal) relationships.</a:t>
            </a:r>
            <a:endParaRPr>
              <a:solidFill>
                <a:srgbClr val="994D00"/>
              </a:solidFill>
            </a:endParaRPr>
          </a:p>
          <a:p>
            <a:pPr marL="312039" indent="-312039" defTabSz="832104">
              <a:spcBef>
                <a:spcPts val="1900"/>
              </a:spcBef>
              <a:buSzPct val="70000"/>
              <a:defRPr sz="2184">
                <a:solidFill>
                  <a:srgbClr val="994D00"/>
                </a:solidFill>
              </a:defRPr>
            </a:pPr>
            <a:r>
              <a:t>Cause = independent variable(s)</a:t>
            </a:r>
          </a:p>
          <a:p>
            <a:pPr marL="312039" indent="-312039" defTabSz="832104">
              <a:spcBef>
                <a:spcPts val="1900"/>
              </a:spcBef>
              <a:buSzPct val="70000"/>
              <a:defRPr sz="2184">
                <a:solidFill>
                  <a:srgbClr val="994D00"/>
                </a:solidFill>
              </a:defRPr>
            </a:pPr>
            <a:r>
              <a:t>Effect = dependent variable(s)</a:t>
            </a:r>
          </a:p>
          <a:p>
            <a:pPr marL="312039" indent="-312039" defTabSz="832104">
              <a:spcBef>
                <a:spcPts val="1900"/>
              </a:spcBef>
              <a:buSzPct val="70000"/>
              <a:defRPr sz="2184">
                <a:solidFill>
                  <a:srgbClr val="994D00"/>
                </a:solidFill>
              </a:defRPr>
            </a:pPr>
            <a:r>
              <a:t>METHOD: Experiments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" grpId="0" animBg="1" advAuto="0"/>
      <p:bldP spid="307" grpId="0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17</a:t>
            </a:fld>
            <a:endParaRPr/>
          </a:p>
        </p:txBody>
      </p:sp>
      <p:sp>
        <p:nvSpPr>
          <p:cNvPr id="310" name="5) Potential Sources of Error in Research Designs"/>
          <p:cNvSpPr txBox="1">
            <a:spLocks noGrp="1"/>
          </p:cNvSpPr>
          <p:nvPr>
            <p:ph type="title" idx="4294967295"/>
          </p:nvPr>
        </p:nvSpPr>
        <p:spPr>
          <a:xfrm>
            <a:off x="200024" y="228600"/>
            <a:ext cx="9172577" cy="762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defTabSz="813816">
              <a:defRPr sz="2136" b="1">
                <a:solidFill>
                  <a:srgbClr val="E57300"/>
                </a:solidFill>
              </a:defRPr>
            </a:pPr>
            <a:r>
              <a:t>5) Potential Sources of Error in Research Designs</a:t>
            </a:r>
            <a:br/>
            <a:endParaRPr/>
          </a:p>
        </p:txBody>
      </p:sp>
      <p:grpSp>
        <p:nvGrpSpPr>
          <p:cNvPr id="356" name="Group"/>
          <p:cNvGrpSpPr/>
          <p:nvPr/>
        </p:nvGrpSpPr>
        <p:grpSpPr>
          <a:xfrm>
            <a:off x="179387" y="1139824"/>
            <a:ext cx="9002714" cy="5227358"/>
            <a:chOff x="0" y="0"/>
            <a:chExt cx="9002713" cy="5227356"/>
          </a:xfrm>
        </p:grpSpPr>
        <p:grpSp>
          <p:nvGrpSpPr>
            <p:cNvPr id="314" name="Group"/>
            <p:cNvGrpSpPr/>
            <p:nvPr/>
          </p:nvGrpSpPr>
          <p:grpSpPr>
            <a:xfrm>
              <a:off x="0" y="3768067"/>
              <a:ext cx="9002714" cy="1459290"/>
              <a:chOff x="0" y="0"/>
              <a:chExt cx="9002713" cy="1459289"/>
            </a:xfrm>
          </p:grpSpPr>
          <p:sp>
            <p:nvSpPr>
              <p:cNvPr id="311" name="Surrogate Information Error…"/>
              <p:cNvSpPr/>
              <p:nvPr/>
            </p:nvSpPr>
            <p:spPr>
              <a:xfrm>
                <a:off x="0" y="0"/>
                <a:ext cx="3067282" cy="1459290"/>
              </a:xfrm>
              <a:prstGeom prst="rect">
                <a:avLst/>
              </a:prstGeom>
              <a:solidFill>
                <a:srgbClr val="CCFFCC">
                  <a:alpha val="50195"/>
                </a:srgbClr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4450" tIns="44450" rIns="44450" bIns="44450" numCol="1" anchor="t">
                <a:spAutoFit/>
              </a:bodyPr>
              <a:lstStyle/>
              <a:p>
                <a:pPr algn="l">
                  <a:lnSpc>
                    <a:spcPct val="70000"/>
                  </a:lnSpc>
                  <a:spcBef>
                    <a:spcPts val="900"/>
                  </a:spcBef>
                  <a:defRPr sz="1600" b="1">
                    <a:solidFill>
                      <a:srgbClr val="CC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Surrogate Information Error</a:t>
                </a:r>
              </a:p>
              <a:p>
                <a:pPr algn="l">
                  <a:lnSpc>
                    <a:spcPct val="70000"/>
                  </a:lnSpc>
                  <a:spcBef>
                    <a:spcPts val="900"/>
                  </a:spcBef>
                  <a:defRPr sz="1600" b="1">
                    <a:solidFill>
                      <a:srgbClr val="CC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Measurement Error</a:t>
                </a:r>
              </a:p>
              <a:p>
                <a:pPr algn="l">
                  <a:lnSpc>
                    <a:spcPct val="70000"/>
                  </a:lnSpc>
                  <a:spcBef>
                    <a:spcPts val="900"/>
                  </a:spcBef>
                  <a:defRPr sz="1600" b="1">
                    <a:solidFill>
                      <a:srgbClr val="CC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Population Definition Error</a:t>
                </a:r>
              </a:p>
              <a:p>
                <a:pPr algn="l">
                  <a:lnSpc>
                    <a:spcPct val="70000"/>
                  </a:lnSpc>
                  <a:spcBef>
                    <a:spcPts val="900"/>
                  </a:spcBef>
                  <a:defRPr sz="1600" b="1">
                    <a:solidFill>
                      <a:srgbClr val="CC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Sampling Frame Error</a:t>
                </a:r>
              </a:p>
              <a:p>
                <a:pPr algn="l">
                  <a:lnSpc>
                    <a:spcPct val="70000"/>
                  </a:lnSpc>
                  <a:spcBef>
                    <a:spcPts val="900"/>
                  </a:spcBef>
                  <a:defRPr sz="1600" b="1">
                    <a:solidFill>
                      <a:srgbClr val="CC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Data Analysis Error</a:t>
                </a:r>
              </a:p>
            </p:txBody>
          </p:sp>
          <p:sp>
            <p:nvSpPr>
              <p:cNvPr id="312" name="Respondent Selection Error…"/>
              <p:cNvSpPr/>
              <p:nvPr/>
            </p:nvSpPr>
            <p:spPr>
              <a:xfrm>
                <a:off x="3314591" y="0"/>
                <a:ext cx="3144366" cy="1175356"/>
              </a:xfrm>
              <a:prstGeom prst="rect">
                <a:avLst/>
              </a:prstGeom>
              <a:solidFill>
                <a:srgbClr val="CCFFCC">
                  <a:alpha val="50195"/>
                </a:srgbClr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4450" tIns="44450" rIns="44450" bIns="44450" numCol="1" anchor="t">
                <a:spAutoFit/>
              </a:bodyPr>
              <a:lstStyle/>
              <a:p>
                <a:pPr algn="l">
                  <a:lnSpc>
                    <a:spcPct val="70000"/>
                  </a:lnSpc>
                  <a:spcBef>
                    <a:spcPts val="900"/>
                  </a:spcBef>
                  <a:defRPr sz="1600" b="1">
                    <a:solidFill>
                      <a:srgbClr val="CC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Respondent Selection Error</a:t>
                </a:r>
              </a:p>
              <a:p>
                <a:pPr algn="l">
                  <a:lnSpc>
                    <a:spcPct val="70000"/>
                  </a:lnSpc>
                  <a:spcBef>
                    <a:spcPts val="900"/>
                  </a:spcBef>
                  <a:defRPr sz="1600" b="1">
                    <a:solidFill>
                      <a:srgbClr val="CC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Questioning Error</a:t>
                </a:r>
              </a:p>
              <a:p>
                <a:pPr algn="l">
                  <a:lnSpc>
                    <a:spcPct val="70000"/>
                  </a:lnSpc>
                  <a:spcBef>
                    <a:spcPts val="900"/>
                  </a:spcBef>
                  <a:defRPr sz="1600" b="1">
                    <a:solidFill>
                      <a:srgbClr val="CC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Recording Error</a:t>
                </a:r>
              </a:p>
              <a:p>
                <a:pPr algn="l">
                  <a:lnSpc>
                    <a:spcPct val="70000"/>
                  </a:lnSpc>
                  <a:spcBef>
                    <a:spcPts val="900"/>
                  </a:spcBef>
                  <a:defRPr sz="1600" b="1">
                    <a:solidFill>
                      <a:srgbClr val="CC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Cheating Error</a:t>
                </a:r>
              </a:p>
            </p:txBody>
          </p:sp>
          <p:sp>
            <p:nvSpPr>
              <p:cNvPr id="313" name="Inability Error…"/>
              <p:cNvSpPr/>
              <p:nvPr/>
            </p:nvSpPr>
            <p:spPr>
              <a:xfrm>
                <a:off x="6706266" y="0"/>
                <a:ext cx="2296448" cy="607487"/>
              </a:xfrm>
              <a:prstGeom prst="rect">
                <a:avLst/>
              </a:prstGeom>
              <a:solidFill>
                <a:srgbClr val="CCFFCC">
                  <a:alpha val="50195"/>
                </a:srgbClr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4450" tIns="44450" rIns="44450" bIns="44450" numCol="1" anchor="t">
                <a:spAutoFit/>
              </a:bodyPr>
              <a:lstStyle/>
              <a:p>
                <a:pPr algn="l">
                  <a:lnSpc>
                    <a:spcPct val="70000"/>
                  </a:lnSpc>
                  <a:spcBef>
                    <a:spcPts val="900"/>
                  </a:spcBef>
                  <a:defRPr sz="1600" b="1">
                    <a:solidFill>
                      <a:srgbClr val="CC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Inability Error</a:t>
                </a:r>
              </a:p>
              <a:p>
                <a:pPr algn="l">
                  <a:lnSpc>
                    <a:spcPct val="70000"/>
                  </a:lnSpc>
                  <a:spcBef>
                    <a:spcPts val="900"/>
                  </a:spcBef>
                  <a:defRPr sz="1600" b="1">
                    <a:solidFill>
                      <a:srgbClr val="CC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Unwillingness Error</a:t>
                </a:r>
              </a:p>
            </p:txBody>
          </p:sp>
        </p:grpSp>
        <p:pic>
          <p:nvPicPr>
            <p:cNvPr id="315" name="image.pdf" descr="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517380"/>
              <a:ext cx="1915847" cy="13199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22" name="Group"/>
            <p:cNvGrpSpPr/>
            <p:nvPr/>
          </p:nvGrpSpPr>
          <p:grpSpPr>
            <a:xfrm>
              <a:off x="1610724" y="0"/>
              <a:ext cx="5326793" cy="806638"/>
              <a:chOff x="0" y="0"/>
              <a:chExt cx="5326792" cy="806637"/>
            </a:xfrm>
          </p:grpSpPr>
          <p:sp>
            <p:nvSpPr>
              <p:cNvPr id="316" name="Rectangle"/>
              <p:cNvSpPr/>
              <p:nvPr/>
            </p:nvSpPr>
            <p:spPr>
              <a:xfrm>
                <a:off x="387023" y="-1"/>
                <a:ext cx="4939770" cy="462549"/>
              </a:xfrm>
              <a:prstGeom prst="rect">
                <a:avLst/>
              </a:prstGeom>
              <a:solidFill>
                <a:srgbClr val="CCFFCC">
                  <a:alpha val="50195"/>
                </a:srgbClr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sp>
            <p:nvSpPr>
              <p:cNvPr id="317" name="Total Error"/>
              <p:cNvSpPr txBox="1"/>
              <p:nvPr/>
            </p:nvSpPr>
            <p:spPr>
              <a:xfrm>
                <a:off x="685722" y="97304"/>
                <a:ext cx="4486904" cy="3481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4450" tIns="44450" rIns="44450" bIns="44450" numCol="1" anchor="t">
                <a:spAutoFit/>
              </a:bodyPr>
              <a:lstStyle>
                <a:lvl1pPr algn="l">
                  <a:spcBef>
                    <a:spcPts val="1000"/>
                  </a:spcBef>
                  <a:defRPr sz="1800" b="1">
                    <a:solidFill>
                      <a:srgbClr val="CC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Total Error</a:t>
                </a:r>
              </a:p>
            </p:txBody>
          </p:sp>
          <p:sp>
            <p:nvSpPr>
              <p:cNvPr id="318" name="Line"/>
              <p:cNvSpPr/>
              <p:nvPr/>
            </p:nvSpPr>
            <p:spPr>
              <a:xfrm>
                <a:off x="-1" y="671257"/>
                <a:ext cx="4933347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19" name="Line"/>
              <p:cNvSpPr/>
              <p:nvPr/>
            </p:nvSpPr>
            <p:spPr>
              <a:xfrm flipH="1">
                <a:off x="0" y="671257"/>
                <a:ext cx="1" cy="13538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20" name="Line"/>
              <p:cNvSpPr/>
              <p:nvPr/>
            </p:nvSpPr>
            <p:spPr>
              <a:xfrm>
                <a:off x="4933345" y="671257"/>
                <a:ext cx="1" cy="13538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21" name="Line"/>
              <p:cNvSpPr/>
              <p:nvPr/>
            </p:nvSpPr>
            <p:spPr>
              <a:xfrm>
                <a:off x="2860119" y="468187"/>
                <a:ext cx="1" cy="20307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332" name="Group"/>
            <p:cNvGrpSpPr/>
            <p:nvPr/>
          </p:nvGrpSpPr>
          <p:grpSpPr>
            <a:xfrm>
              <a:off x="629515" y="829200"/>
              <a:ext cx="7147892" cy="1060475"/>
              <a:chOff x="0" y="0"/>
              <a:chExt cx="7147890" cy="1060474"/>
            </a:xfrm>
          </p:grpSpPr>
          <p:sp>
            <p:nvSpPr>
              <p:cNvPr id="323" name="Rectangle"/>
              <p:cNvSpPr/>
              <p:nvPr/>
            </p:nvSpPr>
            <p:spPr>
              <a:xfrm>
                <a:off x="4787207" y="-1"/>
                <a:ext cx="2129434" cy="633183"/>
              </a:xfrm>
              <a:prstGeom prst="rect">
                <a:avLst/>
              </a:prstGeom>
              <a:solidFill>
                <a:srgbClr val="CCFFCC">
                  <a:alpha val="50195"/>
                </a:srgbClr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sp>
            <p:nvSpPr>
              <p:cNvPr id="324" name="Rectangle"/>
              <p:cNvSpPr/>
              <p:nvPr/>
            </p:nvSpPr>
            <p:spPr>
              <a:xfrm>
                <a:off x="8029" y="-1"/>
                <a:ext cx="2129433" cy="648696"/>
              </a:xfrm>
              <a:prstGeom prst="rect">
                <a:avLst/>
              </a:prstGeom>
              <a:solidFill>
                <a:srgbClr val="CCFFCC">
                  <a:alpha val="50195"/>
                </a:srgbClr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grpSp>
            <p:nvGrpSpPr>
              <p:cNvPr id="331" name="Group"/>
              <p:cNvGrpSpPr/>
              <p:nvPr/>
            </p:nvGrpSpPr>
            <p:grpSpPr>
              <a:xfrm>
                <a:off x="0" y="46536"/>
                <a:ext cx="7147892" cy="1013939"/>
                <a:chOff x="0" y="0"/>
                <a:chExt cx="7147891" cy="1013937"/>
              </a:xfrm>
            </p:grpSpPr>
            <p:sp>
              <p:nvSpPr>
                <p:cNvPr id="325" name="Non-sampling  Error"/>
                <p:cNvSpPr txBox="1"/>
                <p:nvPr/>
              </p:nvSpPr>
              <p:spPr>
                <a:xfrm>
                  <a:off x="4779178" y="0"/>
                  <a:ext cx="2135857" cy="61482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4450" tIns="44450" rIns="44450" bIns="44450" numCol="1" anchor="t">
                  <a:spAutoFit/>
                </a:bodyPr>
                <a:lstStyle>
                  <a:lvl1pPr algn="l">
                    <a:spcBef>
                      <a:spcPts val="1000"/>
                    </a:spcBef>
                    <a:defRPr sz="1800" b="1">
                      <a:solidFill>
                        <a:srgbClr val="CC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r>
                    <a:t>Non-sampling  Error</a:t>
                  </a:r>
                </a:p>
              </p:txBody>
            </p:sp>
            <p:sp>
              <p:nvSpPr>
                <p:cNvPr id="326" name="Random Sampling Error"/>
                <p:cNvSpPr txBox="1"/>
                <p:nvPr/>
              </p:nvSpPr>
              <p:spPr>
                <a:xfrm>
                  <a:off x="0" y="1410"/>
                  <a:ext cx="2135856" cy="61482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4450" tIns="44450" rIns="44450" bIns="44450" numCol="1" anchor="t">
                  <a:spAutoFit/>
                </a:bodyPr>
                <a:lstStyle>
                  <a:lvl1pPr algn="l">
                    <a:spcBef>
                      <a:spcPts val="1000"/>
                    </a:spcBef>
                    <a:defRPr sz="1800" b="1">
                      <a:solidFill>
                        <a:srgbClr val="CC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r>
                    <a:t>Random Sampling Error</a:t>
                  </a:r>
                </a:p>
              </p:txBody>
            </p:sp>
            <p:sp>
              <p:nvSpPr>
                <p:cNvPr id="327" name="Line"/>
                <p:cNvSpPr/>
                <p:nvPr/>
              </p:nvSpPr>
              <p:spPr>
                <a:xfrm>
                  <a:off x="4604134" y="743177"/>
                  <a:ext cx="2543757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28" name="Line"/>
                <p:cNvSpPr/>
                <p:nvPr/>
              </p:nvSpPr>
              <p:spPr>
                <a:xfrm>
                  <a:off x="4604134" y="743177"/>
                  <a:ext cx="1" cy="27076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tailEnd type="triangle" w="med" len="med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29" name="Line"/>
                <p:cNvSpPr/>
                <p:nvPr/>
              </p:nvSpPr>
              <p:spPr>
                <a:xfrm>
                  <a:off x="7147891" y="743177"/>
                  <a:ext cx="1" cy="27076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tailEnd type="triangle" w="med" len="med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30" name="Line"/>
                <p:cNvSpPr/>
                <p:nvPr/>
              </p:nvSpPr>
              <p:spPr>
                <a:xfrm>
                  <a:off x="5914554" y="607798"/>
                  <a:ext cx="1" cy="13538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344" name="Group"/>
            <p:cNvGrpSpPr/>
            <p:nvPr/>
          </p:nvGrpSpPr>
          <p:grpSpPr>
            <a:xfrm>
              <a:off x="2921144" y="1878392"/>
              <a:ext cx="5896890" cy="1094320"/>
              <a:chOff x="0" y="0"/>
              <a:chExt cx="5896889" cy="1094318"/>
            </a:xfrm>
          </p:grpSpPr>
          <p:sp>
            <p:nvSpPr>
              <p:cNvPr id="333" name="Rectangle"/>
              <p:cNvSpPr/>
              <p:nvPr/>
            </p:nvSpPr>
            <p:spPr>
              <a:xfrm>
                <a:off x="1320055" y="0"/>
                <a:ext cx="2129433" cy="648695"/>
              </a:xfrm>
              <a:prstGeom prst="rect">
                <a:avLst/>
              </a:prstGeom>
              <a:solidFill>
                <a:srgbClr val="CCFFCC">
                  <a:alpha val="50195"/>
                </a:srgbClr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grpSp>
            <p:nvGrpSpPr>
              <p:cNvPr id="343" name="Group"/>
              <p:cNvGrpSpPr/>
              <p:nvPr/>
            </p:nvGrpSpPr>
            <p:grpSpPr>
              <a:xfrm>
                <a:off x="0" y="0"/>
                <a:ext cx="5896890" cy="1094319"/>
                <a:chOff x="0" y="0"/>
                <a:chExt cx="5896889" cy="1094318"/>
              </a:xfrm>
            </p:grpSpPr>
            <p:sp>
              <p:nvSpPr>
                <p:cNvPr id="334" name="Rectangle"/>
                <p:cNvSpPr/>
                <p:nvPr/>
              </p:nvSpPr>
              <p:spPr>
                <a:xfrm>
                  <a:off x="3767457" y="0"/>
                  <a:ext cx="2129433" cy="648695"/>
                </a:xfrm>
                <a:prstGeom prst="rect">
                  <a:avLst/>
                </a:prstGeom>
                <a:solidFill>
                  <a:srgbClr val="CCFFCC">
                    <a:alpha val="50195"/>
                  </a:srgbClr>
                </a:solidFill>
                <a:ln w="127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l">
                    <a:defRPr sz="1800"/>
                  </a:pPr>
                  <a:endParaRPr/>
                </a:p>
              </p:txBody>
            </p:sp>
            <p:grpSp>
              <p:nvGrpSpPr>
                <p:cNvPr id="342" name="Group"/>
                <p:cNvGrpSpPr/>
                <p:nvPr/>
              </p:nvGrpSpPr>
              <p:grpSpPr>
                <a:xfrm>
                  <a:off x="-1" y="47946"/>
                  <a:ext cx="5895285" cy="1046373"/>
                  <a:chOff x="0" y="0"/>
                  <a:chExt cx="5895283" cy="1046372"/>
                </a:xfrm>
              </p:grpSpPr>
              <p:sp>
                <p:nvSpPr>
                  <p:cNvPr id="335" name="Non-response  Error"/>
                  <p:cNvSpPr txBox="1"/>
                  <p:nvPr/>
                </p:nvSpPr>
                <p:spPr>
                  <a:xfrm>
                    <a:off x="3759427" y="0"/>
                    <a:ext cx="2135857" cy="614822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="" val="1"/>
                    </a:ext>
                  </a:extLst>
                </p:spPr>
                <p:txBody>
                  <a:bodyPr wrap="square" lIns="44450" tIns="44450" rIns="44450" bIns="44450" numCol="1" anchor="t">
                    <a:spAutoFit/>
                  </a:bodyPr>
                  <a:lstStyle>
                    <a:lvl1pPr algn="l">
                      <a:spcBef>
                        <a:spcPts val="1000"/>
                      </a:spcBef>
                      <a:defRPr sz="1800" b="1">
                        <a:solidFill>
                          <a:srgbClr val="CC00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lvl1pPr>
                  </a:lstStyle>
                  <a:p>
                    <a:r>
                      <a:t>Non-response  Error</a:t>
                    </a:r>
                  </a:p>
                </p:txBody>
              </p:sp>
              <p:sp>
                <p:nvSpPr>
                  <p:cNvPr id="336" name="Response         Error"/>
                  <p:cNvSpPr txBox="1"/>
                  <p:nvPr/>
                </p:nvSpPr>
                <p:spPr>
                  <a:xfrm>
                    <a:off x="1312025" y="0"/>
                    <a:ext cx="2135857" cy="614822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="" val="1"/>
                    </a:ext>
                  </a:extLst>
                </p:spPr>
                <p:txBody>
                  <a:bodyPr wrap="square" lIns="44450" tIns="44450" rIns="44450" bIns="44450" numCol="1" anchor="t">
                    <a:spAutoFit/>
                  </a:bodyPr>
                  <a:lstStyle>
                    <a:lvl1pPr algn="l">
                      <a:spcBef>
                        <a:spcPts val="1000"/>
                      </a:spcBef>
                      <a:defRPr sz="1800" b="1">
                        <a:solidFill>
                          <a:srgbClr val="CC00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lvl1pPr>
                  </a:lstStyle>
                  <a:p>
                    <a:r>
                      <a:t>Response         Error</a:t>
                    </a:r>
                  </a:p>
                </p:txBody>
              </p:sp>
              <p:sp>
                <p:nvSpPr>
                  <p:cNvPr id="337" name="Line"/>
                  <p:cNvSpPr/>
                  <p:nvPr/>
                </p:nvSpPr>
                <p:spPr>
                  <a:xfrm>
                    <a:off x="0" y="775612"/>
                    <a:ext cx="4856262" cy="1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38" name="Line"/>
                  <p:cNvSpPr/>
                  <p:nvPr/>
                </p:nvSpPr>
                <p:spPr>
                  <a:xfrm flipH="1">
                    <a:off x="0" y="775612"/>
                    <a:ext cx="1" cy="270761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000000"/>
                    </a:solidFill>
                    <a:prstDash val="solid"/>
                    <a:round/>
                    <a:tailEnd type="triangle" w="med" len="med"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39" name="Line"/>
                  <p:cNvSpPr/>
                  <p:nvPr/>
                </p:nvSpPr>
                <p:spPr>
                  <a:xfrm>
                    <a:off x="2389589" y="775612"/>
                    <a:ext cx="1" cy="270761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000000"/>
                    </a:solidFill>
                    <a:prstDash val="solid"/>
                    <a:round/>
                    <a:tailEnd type="triangle" w="med" len="med"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40" name="Line"/>
                  <p:cNvSpPr/>
                  <p:nvPr/>
                </p:nvSpPr>
                <p:spPr>
                  <a:xfrm>
                    <a:off x="4856262" y="775612"/>
                    <a:ext cx="1" cy="270761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000000"/>
                    </a:solidFill>
                    <a:prstDash val="solid"/>
                    <a:round/>
                    <a:tailEnd type="triangle" w="med" len="med"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41" name="Line"/>
                  <p:cNvSpPr/>
                  <p:nvPr/>
                </p:nvSpPr>
                <p:spPr>
                  <a:xfrm>
                    <a:off x="2389589" y="572543"/>
                    <a:ext cx="1" cy="203070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endParaRPr/>
                  </a:p>
                </p:txBody>
              </p:sp>
            </p:grpSp>
          </p:grpSp>
        </p:grpSp>
        <p:grpSp>
          <p:nvGrpSpPr>
            <p:cNvPr id="355" name="Group"/>
            <p:cNvGrpSpPr/>
            <p:nvPr/>
          </p:nvGrpSpPr>
          <p:grpSpPr>
            <a:xfrm>
              <a:off x="1760073" y="2961430"/>
              <a:ext cx="6916641" cy="823560"/>
              <a:chOff x="0" y="0"/>
              <a:chExt cx="6916640" cy="823559"/>
            </a:xfrm>
          </p:grpSpPr>
          <p:sp>
            <p:nvSpPr>
              <p:cNvPr id="345" name="Rectangle"/>
              <p:cNvSpPr/>
              <p:nvPr/>
            </p:nvSpPr>
            <p:spPr>
              <a:xfrm>
                <a:off x="2397618" y="-1"/>
                <a:ext cx="2129433" cy="648696"/>
              </a:xfrm>
              <a:prstGeom prst="rect">
                <a:avLst/>
              </a:prstGeom>
              <a:solidFill>
                <a:srgbClr val="CCFFCC">
                  <a:alpha val="50195"/>
                </a:srgbClr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sp>
            <p:nvSpPr>
              <p:cNvPr id="346" name="Rectangle"/>
              <p:cNvSpPr/>
              <p:nvPr/>
            </p:nvSpPr>
            <p:spPr>
              <a:xfrm>
                <a:off x="4787207" y="-1"/>
                <a:ext cx="2129434" cy="648696"/>
              </a:xfrm>
              <a:prstGeom prst="rect">
                <a:avLst/>
              </a:prstGeom>
              <a:solidFill>
                <a:srgbClr val="CCFFCC">
                  <a:alpha val="50195"/>
                </a:srgbClr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sp>
            <p:nvSpPr>
              <p:cNvPr id="347" name="Rectangle"/>
              <p:cNvSpPr/>
              <p:nvPr/>
            </p:nvSpPr>
            <p:spPr>
              <a:xfrm>
                <a:off x="8029" y="-1"/>
                <a:ext cx="2129433" cy="648696"/>
              </a:xfrm>
              <a:prstGeom prst="rect">
                <a:avLst/>
              </a:prstGeom>
              <a:solidFill>
                <a:srgbClr val="CCFFCC">
                  <a:alpha val="50195"/>
                </a:srgbClr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grpSp>
            <p:nvGrpSpPr>
              <p:cNvPr id="354" name="Group"/>
              <p:cNvGrpSpPr/>
              <p:nvPr/>
            </p:nvGrpSpPr>
            <p:grpSpPr>
              <a:xfrm>
                <a:off x="-1" y="47946"/>
                <a:ext cx="6915036" cy="775614"/>
                <a:chOff x="0" y="0"/>
                <a:chExt cx="6915034" cy="775612"/>
              </a:xfrm>
            </p:grpSpPr>
            <p:sp>
              <p:nvSpPr>
                <p:cNvPr id="348" name="Interviewer   Error"/>
                <p:cNvSpPr txBox="1"/>
                <p:nvPr/>
              </p:nvSpPr>
              <p:spPr>
                <a:xfrm>
                  <a:off x="2389589" y="-1"/>
                  <a:ext cx="2135857" cy="34812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4450" tIns="44450" rIns="44450" bIns="44450" numCol="1" anchor="t">
                  <a:spAutoFit/>
                </a:bodyPr>
                <a:lstStyle>
                  <a:lvl1pPr algn="l">
                    <a:spcBef>
                      <a:spcPts val="1000"/>
                    </a:spcBef>
                    <a:defRPr sz="1800" b="1">
                      <a:solidFill>
                        <a:srgbClr val="CC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r>
                    <a:t>Interviewer   Error</a:t>
                  </a:r>
                </a:p>
              </p:txBody>
            </p:sp>
            <p:sp>
              <p:nvSpPr>
                <p:cNvPr id="349" name="Respondent     Error"/>
                <p:cNvSpPr txBox="1"/>
                <p:nvPr/>
              </p:nvSpPr>
              <p:spPr>
                <a:xfrm>
                  <a:off x="4779178" y="0"/>
                  <a:ext cx="2135857" cy="61482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4450" tIns="44450" rIns="44450" bIns="44450" numCol="1" anchor="t">
                  <a:spAutoFit/>
                </a:bodyPr>
                <a:lstStyle>
                  <a:lvl1pPr algn="l">
                    <a:spcBef>
                      <a:spcPts val="1000"/>
                    </a:spcBef>
                    <a:defRPr sz="1800" b="1">
                      <a:solidFill>
                        <a:srgbClr val="CC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r>
                    <a:t>Respondent     Error</a:t>
                  </a:r>
                </a:p>
              </p:txBody>
            </p:sp>
            <p:sp>
              <p:nvSpPr>
                <p:cNvPr id="350" name="Researcher     Error"/>
                <p:cNvSpPr txBox="1"/>
                <p:nvPr/>
              </p:nvSpPr>
              <p:spPr>
                <a:xfrm>
                  <a:off x="0" y="0"/>
                  <a:ext cx="2135857" cy="61482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4450" tIns="44450" rIns="44450" bIns="44450" numCol="1" anchor="t">
                  <a:spAutoFit/>
                </a:bodyPr>
                <a:lstStyle>
                  <a:lvl1pPr algn="l">
                    <a:spcBef>
                      <a:spcPts val="1000"/>
                    </a:spcBef>
                    <a:defRPr sz="1800" b="1">
                      <a:solidFill>
                        <a:srgbClr val="CC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r>
                    <a:t>Researcher     Error</a:t>
                  </a:r>
                </a:p>
              </p:txBody>
            </p:sp>
            <p:sp>
              <p:nvSpPr>
                <p:cNvPr id="351" name="Line"/>
                <p:cNvSpPr/>
                <p:nvPr/>
              </p:nvSpPr>
              <p:spPr>
                <a:xfrm>
                  <a:off x="467318" y="572543"/>
                  <a:ext cx="1" cy="20307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tailEnd type="triangle" w="med" len="med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52" name="Line"/>
                <p:cNvSpPr/>
                <p:nvPr/>
              </p:nvSpPr>
              <p:spPr>
                <a:xfrm>
                  <a:off x="3627743" y="572543"/>
                  <a:ext cx="1" cy="20307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tailEnd type="triangle" w="med" len="med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53" name="Line"/>
                <p:cNvSpPr/>
                <p:nvPr/>
              </p:nvSpPr>
              <p:spPr>
                <a:xfrm>
                  <a:off x="6017332" y="572543"/>
                  <a:ext cx="1" cy="20307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tailEnd type="triangle" w="med" len="med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</p:grpSp>
        </p:grpSp>
      </p:grpSp>
      <p:sp>
        <p:nvSpPr>
          <p:cNvPr id="357" name="Line"/>
          <p:cNvSpPr/>
          <p:nvPr/>
        </p:nvSpPr>
        <p:spPr>
          <a:xfrm>
            <a:off x="381000" y="836611"/>
            <a:ext cx="8382000" cy="1590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" grpId="0" animBg="1" advAuto="0"/>
      <p:bldP spid="356" grpId="0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18</a:t>
            </a:fld>
            <a:endParaRPr/>
          </a:p>
        </p:txBody>
      </p:sp>
      <p:sp>
        <p:nvSpPr>
          <p:cNvPr id="360" name="Errors in Marketing Research"/>
          <p:cNvSpPr txBox="1">
            <a:spLocks noGrp="1"/>
          </p:cNvSpPr>
          <p:nvPr>
            <p:ph type="title" idx="4294967295"/>
          </p:nvPr>
        </p:nvSpPr>
        <p:spPr>
          <a:xfrm>
            <a:off x="609600" y="381000"/>
            <a:ext cx="7793038" cy="6096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Errors in Marketing Research</a:t>
            </a:r>
          </a:p>
        </p:txBody>
      </p:sp>
      <p:sp>
        <p:nvSpPr>
          <p:cNvPr id="361" name="The total error includes:…"/>
          <p:cNvSpPr txBox="1">
            <a:spLocks noGrp="1"/>
          </p:cNvSpPr>
          <p:nvPr>
            <p:ph type="body" idx="4294967295"/>
          </p:nvPr>
        </p:nvSpPr>
        <p:spPr>
          <a:xfrm>
            <a:off x="380999" y="914400"/>
            <a:ext cx="8763002" cy="5486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700"/>
              </a:spcBef>
              <a:buSzPct val="70000"/>
              <a:defRPr>
                <a:solidFill>
                  <a:srgbClr val="994D00"/>
                </a:solidFill>
              </a:defRPr>
            </a:pPr>
            <a:r>
              <a:t>The </a:t>
            </a:r>
            <a:r>
              <a:rPr b="1">
                <a:solidFill>
                  <a:srgbClr val="800080"/>
                </a:solidFill>
              </a:rPr>
              <a:t>total error</a:t>
            </a:r>
            <a:r>
              <a:t> includes:</a:t>
            </a:r>
          </a:p>
          <a:p>
            <a:pPr>
              <a:spcBef>
                <a:spcPts val="700"/>
              </a:spcBef>
              <a:buSzPct val="70000"/>
              <a:defRPr b="1">
                <a:solidFill>
                  <a:srgbClr val="800080"/>
                </a:solidFill>
              </a:defRPr>
            </a:pPr>
            <a:r>
              <a:t>Random sampling error</a:t>
            </a:r>
            <a:r>
              <a:rPr b="0">
                <a:solidFill>
                  <a:srgbClr val="994D00"/>
                </a:solidFill>
              </a:rPr>
              <a:t> is the difference between the </a:t>
            </a:r>
            <a:r>
              <a:rPr b="0" i="1">
                <a:solidFill>
                  <a:srgbClr val="994D00"/>
                </a:solidFill>
              </a:rPr>
              <a:t>true</a:t>
            </a:r>
            <a:r>
              <a:rPr b="0">
                <a:solidFill>
                  <a:srgbClr val="994D00"/>
                </a:solidFill>
              </a:rPr>
              <a:t> </a:t>
            </a:r>
            <a:r>
              <a:rPr b="0" i="1">
                <a:solidFill>
                  <a:srgbClr val="994D00"/>
                </a:solidFill>
              </a:rPr>
              <a:t>mean value for the population </a:t>
            </a:r>
            <a:r>
              <a:rPr b="0">
                <a:solidFill>
                  <a:srgbClr val="994D00"/>
                </a:solidFill>
              </a:rPr>
              <a:t>and the </a:t>
            </a:r>
            <a:r>
              <a:rPr b="0" i="1">
                <a:solidFill>
                  <a:srgbClr val="994D00"/>
                </a:solidFill>
              </a:rPr>
              <a:t>true</a:t>
            </a:r>
            <a:r>
              <a:rPr b="0">
                <a:solidFill>
                  <a:srgbClr val="994D00"/>
                </a:solidFill>
              </a:rPr>
              <a:t> </a:t>
            </a:r>
            <a:r>
              <a:rPr b="0" i="1">
                <a:solidFill>
                  <a:srgbClr val="994D00"/>
                </a:solidFill>
              </a:rPr>
              <a:t>mean value for the original sample</a:t>
            </a:r>
            <a:r>
              <a:rPr b="0">
                <a:solidFill>
                  <a:srgbClr val="994D00"/>
                </a:solidFill>
              </a:rPr>
              <a:t>.  </a:t>
            </a:r>
            <a:endParaRPr>
              <a:solidFill>
                <a:srgbClr val="994D00"/>
              </a:solidFill>
            </a:endParaRPr>
          </a:p>
          <a:p>
            <a:pPr>
              <a:spcBef>
                <a:spcPts val="700"/>
              </a:spcBef>
              <a:buSzPct val="70000"/>
              <a:defRPr b="1">
                <a:solidFill>
                  <a:srgbClr val="800080"/>
                </a:solidFill>
              </a:defRPr>
            </a:pPr>
            <a:r>
              <a:t>Non-sampling errors</a:t>
            </a:r>
            <a:r>
              <a:rPr b="0">
                <a:solidFill>
                  <a:srgbClr val="994D00"/>
                </a:solidFill>
              </a:rPr>
              <a:t> can be attributed to sources other than sampling, and they may be random or nonrandom: </a:t>
            </a:r>
            <a:endParaRPr>
              <a:solidFill>
                <a:srgbClr val="994D00"/>
              </a:solidFill>
            </a:endParaRPr>
          </a:p>
          <a:p>
            <a:pPr marL="742950" lvl="1" indent="-285750">
              <a:spcBef>
                <a:spcPts val="600"/>
              </a:spcBef>
              <a:buSzPct val="70000"/>
              <a:defRPr sz="2000">
                <a:solidFill>
                  <a:srgbClr val="994D00"/>
                </a:solidFill>
              </a:defRPr>
            </a:pPr>
            <a:r>
              <a:t>Non-response/response error,</a:t>
            </a:r>
          </a:p>
          <a:p>
            <a:pPr marL="742950" lvl="1" indent="-285750">
              <a:spcBef>
                <a:spcPts val="600"/>
              </a:spcBef>
              <a:buSzPct val="70000"/>
              <a:defRPr sz="2000">
                <a:solidFill>
                  <a:srgbClr val="994D00"/>
                </a:solidFill>
              </a:defRPr>
            </a:pPr>
            <a:r>
              <a:t>Poor problem definition, </a:t>
            </a:r>
          </a:p>
          <a:p>
            <a:pPr marL="742950" lvl="1" indent="-285750">
              <a:spcBef>
                <a:spcPts val="600"/>
              </a:spcBef>
              <a:buSzPct val="70000"/>
              <a:defRPr sz="2000">
                <a:solidFill>
                  <a:srgbClr val="994D00"/>
                </a:solidFill>
              </a:defRPr>
            </a:pPr>
            <a:r>
              <a:t>Wrong research approach, </a:t>
            </a:r>
          </a:p>
          <a:p>
            <a:pPr marL="742950" lvl="1" indent="-285750">
              <a:spcBef>
                <a:spcPts val="600"/>
              </a:spcBef>
              <a:buSzPct val="70000"/>
              <a:defRPr sz="2000">
                <a:solidFill>
                  <a:srgbClr val="994D00"/>
                </a:solidFill>
              </a:defRPr>
            </a:pPr>
            <a:r>
              <a:t>Unbalanced scales, and so on…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" grpId="0" animBg="1" advAuto="0"/>
      <p:bldP spid="361" grpId="0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19</a:t>
            </a:fld>
            <a:endParaRPr/>
          </a:p>
        </p:txBody>
      </p:sp>
      <p:sp>
        <p:nvSpPr>
          <p:cNvPr id="364" name="Errors in Marketing Research"/>
          <p:cNvSpPr txBox="1">
            <a:spLocks noGrp="1"/>
          </p:cNvSpPr>
          <p:nvPr>
            <p:ph type="title" idx="4294967295"/>
          </p:nvPr>
        </p:nvSpPr>
        <p:spPr>
          <a:xfrm>
            <a:off x="533400" y="228600"/>
            <a:ext cx="6926263" cy="5556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Errors in Marketing Research</a:t>
            </a:r>
          </a:p>
        </p:txBody>
      </p:sp>
      <p:sp>
        <p:nvSpPr>
          <p:cNvPr id="365" name="Non-response error arises when some of the respondents included in the sample do not respond.…"/>
          <p:cNvSpPr txBox="1">
            <a:spLocks noGrp="1"/>
          </p:cNvSpPr>
          <p:nvPr>
            <p:ph type="body" sz="half" idx="4294967295"/>
          </p:nvPr>
        </p:nvSpPr>
        <p:spPr>
          <a:xfrm>
            <a:off x="762000" y="1752600"/>
            <a:ext cx="6934200" cy="2590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9470" indent="-339470" defTabSz="905255">
              <a:spcBef>
                <a:spcPts val="1100"/>
              </a:spcBef>
              <a:buSzPct val="70000"/>
              <a:defRPr sz="2376" b="1">
                <a:solidFill>
                  <a:srgbClr val="800080"/>
                </a:solidFill>
              </a:defRPr>
            </a:pPr>
            <a:r>
              <a:t>Non-response error</a:t>
            </a:r>
            <a:r>
              <a:rPr b="0">
                <a:solidFill>
                  <a:srgbClr val="994D00"/>
                </a:solidFill>
              </a:rPr>
              <a:t> arises when some of the respondents included in the sample do not respond.  </a:t>
            </a:r>
            <a:endParaRPr>
              <a:solidFill>
                <a:srgbClr val="994D00"/>
              </a:solidFill>
            </a:endParaRPr>
          </a:p>
          <a:p>
            <a:pPr marL="339470" indent="-339470" defTabSz="905255">
              <a:spcBef>
                <a:spcPts val="1100"/>
              </a:spcBef>
              <a:buSzPct val="70000"/>
              <a:defRPr sz="2376" b="1">
                <a:solidFill>
                  <a:srgbClr val="800080"/>
                </a:solidFill>
              </a:defRPr>
            </a:pPr>
            <a:r>
              <a:t>Response error</a:t>
            </a:r>
            <a:r>
              <a:rPr b="0">
                <a:solidFill>
                  <a:srgbClr val="994D00"/>
                </a:solidFill>
              </a:rPr>
              <a:t> arises when respondents give inaccurate answers or their answers are misrecorded or misanalyzed.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" grpId="0" animBg="1" advAuto="0"/>
      <p:bldP spid="365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112" name="Chapter Outline"/>
          <p:cNvSpPr txBox="1">
            <a:spLocks noGrp="1"/>
          </p:cNvSpPr>
          <p:nvPr>
            <p:ph type="title" idx="4294967295"/>
          </p:nvPr>
        </p:nvSpPr>
        <p:spPr>
          <a:xfrm>
            <a:off x="609600" y="152399"/>
            <a:ext cx="7793038" cy="78422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Chapter Outline</a:t>
            </a:r>
          </a:p>
        </p:txBody>
      </p:sp>
      <p:sp>
        <p:nvSpPr>
          <p:cNvPr id="113" name="Research Design Classification…"/>
          <p:cNvSpPr txBox="1">
            <a:spLocks noGrp="1"/>
          </p:cNvSpPr>
          <p:nvPr>
            <p:ph type="body" idx="4294967295"/>
          </p:nvPr>
        </p:nvSpPr>
        <p:spPr>
          <a:xfrm>
            <a:off x="381000" y="1447800"/>
            <a:ext cx="7772400" cy="5029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77850" indent="-577850">
              <a:lnSpc>
                <a:spcPct val="150000"/>
              </a:lnSpc>
              <a:spcBef>
                <a:spcPts val="1000"/>
              </a:spcBef>
              <a:buAutoNum type="arabicParenR"/>
              <a:defRPr>
                <a:solidFill>
                  <a:srgbClr val="994D00"/>
                </a:solidFill>
              </a:defRPr>
            </a:pPr>
            <a:r>
              <a:t>Research Design Classification</a:t>
            </a:r>
          </a:p>
          <a:p>
            <a:pPr marL="577850" indent="-577850">
              <a:lnSpc>
                <a:spcPct val="150000"/>
              </a:lnSpc>
              <a:spcBef>
                <a:spcPts val="1000"/>
              </a:spcBef>
              <a:buAutoNum type="arabicParenR"/>
              <a:defRPr b="1">
                <a:solidFill>
                  <a:srgbClr val="994D00"/>
                </a:solidFill>
              </a:defRPr>
            </a:pPr>
            <a:r>
              <a:t>Exploratory Research</a:t>
            </a:r>
          </a:p>
          <a:p>
            <a:pPr marL="577850" indent="-577850">
              <a:lnSpc>
                <a:spcPct val="150000"/>
              </a:lnSpc>
              <a:spcBef>
                <a:spcPts val="1000"/>
              </a:spcBef>
              <a:buAutoNum type="arabicParenR" startAt="3"/>
              <a:defRPr b="1">
                <a:solidFill>
                  <a:srgbClr val="994D00"/>
                </a:solidFill>
              </a:defRPr>
            </a:pPr>
            <a:r>
              <a:t>Descriptive Research</a:t>
            </a:r>
          </a:p>
          <a:p>
            <a:pPr marL="577850" indent="-577850">
              <a:lnSpc>
                <a:spcPct val="150000"/>
              </a:lnSpc>
              <a:spcBef>
                <a:spcPts val="1000"/>
              </a:spcBef>
              <a:buAutoNum type="arabicParenR" startAt="3"/>
              <a:defRPr b="1">
                <a:solidFill>
                  <a:srgbClr val="994D00"/>
                </a:solidFill>
              </a:defRPr>
            </a:pPr>
            <a:r>
              <a:t>Causal Research</a:t>
            </a:r>
          </a:p>
          <a:p>
            <a:pPr marL="577850" indent="-577850">
              <a:lnSpc>
                <a:spcPct val="150000"/>
              </a:lnSpc>
              <a:spcBef>
                <a:spcPts val="1000"/>
              </a:spcBef>
              <a:buAutoNum type="arabicParenR" startAt="3"/>
              <a:defRPr>
                <a:solidFill>
                  <a:srgbClr val="994D00"/>
                </a:solidFill>
              </a:defRPr>
            </a:pPr>
            <a:r>
              <a:t>Potential Sources of Error </a:t>
            </a:r>
          </a:p>
          <a:p>
            <a:pPr marL="577850" indent="-577850">
              <a:lnSpc>
                <a:spcPct val="150000"/>
              </a:lnSpc>
              <a:spcBef>
                <a:spcPts val="1000"/>
              </a:spcBef>
              <a:buAutoNum type="arabicParenR" startAt="3"/>
              <a:defRPr>
                <a:solidFill>
                  <a:srgbClr val="994D00"/>
                </a:solidFill>
              </a:defRPr>
            </a:pPr>
            <a:r>
              <a:t>Marketing Research Proposal</a:t>
            </a:r>
          </a:p>
        </p:txBody>
      </p:sp>
      <p:pic>
        <p:nvPicPr>
          <p:cNvPr id="114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99150" y="152400"/>
            <a:ext cx="3244850" cy="2971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 advAuto="0"/>
      <p:bldP spid="113" grpId="0" animBg="1" advAuto="0"/>
      <p:bldP spid="114" grpId="0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20</a:t>
            </a:fld>
            <a:endParaRPr/>
          </a:p>
        </p:txBody>
      </p:sp>
      <p:sp>
        <p:nvSpPr>
          <p:cNvPr id="368" name="Thank you!"/>
          <p:cNvSpPr txBox="1">
            <a:spLocks noGrp="1"/>
          </p:cNvSpPr>
          <p:nvPr>
            <p:ph type="title" idx="4294967295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>
                <a:solidFill>
                  <a:srgbClr val="994D00"/>
                </a:solidFill>
              </a:defRPr>
            </a:lvl1pPr>
          </a:lstStyle>
          <a:p>
            <a:r>
              <a:t>Thank you!</a:t>
            </a:r>
          </a:p>
        </p:txBody>
      </p:sp>
      <p:sp>
        <p:nvSpPr>
          <p:cNvPr id="369" name="Questions??"/>
          <p:cNvSpPr txBox="1">
            <a:spLocks noGrp="1"/>
          </p:cNvSpPr>
          <p:nvPr>
            <p:ph type="body" sz="quarter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SzTx/>
              <a:buNone/>
              <a:defRPr sz="2800">
                <a:solidFill>
                  <a:srgbClr val="994D00"/>
                </a:solidFill>
              </a:defRPr>
            </a:lvl1pPr>
          </a:lstStyle>
          <a:p>
            <a:r>
              <a:t>Questions??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17" name="1) Research Design: Definition"/>
          <p:cNvSpPr txBox="1">
            <a:spLocks noGrp="1"/>
          </p:cNvSpPr>
          <p:nvPr>
            <p:ph type="title" idx="4294967295"/>
          </p:nvPr>
        </p:nvSpPr>
        <p:spPr>
          <a:xfrm>
            <a:off x="609600" y="206374"/>
            <a:ext cx="6773863" cy="78422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1) Research Design: Definition</a:t>
            </a:r>
          </a:p>
        </p:txBody>
      </p:sp>
      <p:sp>
        <p:nvSpPr>
          <p:cNvPr id="118" name="A research design is a framework or blueprint for conducting the marketing research project.  It details the procedures necessary for obtaining the information needed to structure or solve marketing research problems."/>
          <p:cNvSpPr txBox="1">
            <a:spLocks noGrp="1"/>
          </p:cNvSpPr>
          <p:nvPr>
            <p:ph type="body" sz="half" idx="4294967295"/>
          </p:nvPr>
        </p:nvSpPr>
        <p:spPr>
          <a:xfrm>
            <a:off x="1066800" y="2057400"/>
            <a:ext cx="7162800" cy="2667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18897" indent="-318897" defTabSz="850391">
              <a:lnSpc>
                <a:spcPct val="130000"/>
              </a:lnSpc>
              <a:spcBef>
                <a:spcPts val="1000"/>
              </a:spcBef>
              <a:buSzPct val="70000"/>
              <a:defRPr sz="2232">
                <a:solidFill>
                  <a:srgbClr val="994D00"/>
                </a:solidFill>
              </a:defRPr>
            </a:pPr>
            <a:r>
              <a:t>A </a:t>
            </a:r>
            <a:r>
              <a:rPr b="1">
                <a:solidFill>
                  <a:srgbClr val="800080"/>
                </a:solidFill>
              </a:rPr>
              <a:t>research design</a:t>
            </a:r>
            <a:r>
              <a:t> is a framework or blueprint for conducting the marketing research project.  It details the procedures necessary for obtaining the </a:t>
            </a:r>
            <a:r>
              <a:rPr i="1"/>
              <a:t>information needed</a:t>
            </a:r>
            <a:r>
              <a:t> to structure or solve marketing research problems.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 advAuto="0"/>
      <p:bldP spid="118" grpId="0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21" name="The Problem Definition Process (again)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7793038" cy="6858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The Problem Definition Process (again)</a:t>
            </a:r>
          </a:p>
        </p:txBody>
      </p:sp>
      <p:grpSp>
        <p:nvGrpSpPr>
          <p:cNvPr id="180" name="Group"/>
          <p:cNvGrpSpPr/>
          <p:nvPr/>
        </p:nvGrpSpPr>
        <p:grpSpPr>
          <a:xfrm>
            <a:off x="152400" y="990600"/>
            <a:ext cx="8610600" cy="5181600"/>
            <a:chOff x="0" y="0"/>
            <a:chExt cx="8610599" cy="5181600"/>
          </a:xfrm>
        </p:grpSpPr>
        <p:pic>
          <p:nvPicPr>
            <p:cNvPr id="122" name="image.pdf" descr="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381759"/>
              <a:ext cx="2908641" cy="23950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79" name="Group"/>
            <p:cNvGrpSpPr/>
            <p:nvPr/>
          </p:nvGrpSpPr>
          <p:grpSpPr>
            <a:xfrm>
              <a:off x="1153205" y="0"/>
              <a:ext cx="7457395" cy="5181600"/>
              <a:chOff x="0" y="0"/>
              <a:chExt cx="7457394" cy="5181600"/>
            </a:xfrm>
          </p:grpSpPr>
          <p:sp>
            <p:nvSpPr>
              <p:cNvPr id="123" name="Rectangle"/>
              <p:cNvSpPr/>
              <p:nvPr/>
            </p:nvSpPr>
            <p:spPr>
              <a:xfrm>
                <a:off x="2144641" y="4851992"/>
                <a:ext cx="4937962" cy="240370"/>
              </a:xfrm>
              <a:prstGeom prst="rect">
                <a:avLst/>
              </a:prstGeom>
              <a:solidFill>
                <a:srgbClr val="CCE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sp>
            <p:nvSpPr>
              <p:cNvPr id="124" name="Rectangle"/>
              <p:cNvSpPr/>
              <p:nvPr/>
            </p:nvSpPr>
            <p:spPr>
              <a:xfrm>
                <a:off x="2138234" y="1537207"/>
                <a:ext cx="4944369" cy="254763"/>
              </a:xfrm>
              <a:prstGeom prst="rect">
                <a:avLst/>
              </a:prstGeom>
              <a:solidFill>
                <a:srgbClr val="CCE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sp>
            <p:nvSpPr>
              <p:cNvPr id="125" name="Rectangle"/>
              <p:cNvSpPr/>
              <p:nvPr/>
            </p:nvSpPr>
            <p:spPr>
              <a:xfrm>
                <a:off x="1902788" y="3336374"/>
                <a:ext cx="5461710" cy="1352975"/>
              </a:xfrm>
              <a:prstGeom prst="rect">
                <a:avLst/>
              </a:prstGeom>
              <a:solidFill>
                <a:srgbClr val="CCE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 b="1">
                    <a:solidFill>
                      <a:srgbClr val="CC0000"/>
                    </a:solidFill>
                  </a:defRPr>
                </a:pPr>
                <a:endParaRPr/>
              </a:p>
            </p:txBody>
          </p:sp>
          <p:sp>
            <p:nvSpPr>
              <p:cNvPr id="126" name="Rectangle"/>
              <p:cNvSpPr/>
              <p:nvPr/>
            </p:nvSpPr>
            <p:spPr>
              <a:xfrm>
                <a:off x="2152650" y="1997794"/>
                <a:ext cx="4918741" cy="1102531"/>
              </a:xfrm>
              <a:prstGeom prst="rect">
                <a:avLst/>
              </a:prstGeom>
              <a:solidFill>
                <a:srgbClr val="CCE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sp>
            <p:nvSpPr>
              <p:cNvPr id="127" name="Rectangle"/>
              <p:cNvSpPr/>
              <p:nvPr/>
            </p:nvSpPr>
            <p:spPr>
              <a:xfrm>
                <a:off x="2147844" y="51815"/>
                <a:ext cx="4923547" cy="1299719"/>
              </a:xfrm>
              <a:prstGeom prst="rect">
                <a:avLst/>
              </a:prstGeom>
              <a:solidFill>
                <a:srgbClr val="CCE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sp>
            <p:nvSpPr>
              <p:cNvPr id="128" name="Fig. 2.1"/>
              <p:cNvSpPr txBox="1"/>
              <p:nvPr/>
            </p:nvSpPr>
            <p:spPr>
              <a:xfrm>
                <a:off x="0" y="138175"/>
                <a:ext cx="975482" cy="368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4450" tIns="44450" rIns="44450" bIns="44450" numCol="1" anchor="t">
                <a:spAutoFit/>
              </a:bodyPr>
              <a:lstStyle>
                <a:lvl1pPr algn="l">
                  <a:defRPr sz="1800">
                    <a:solidFill>
                      <a:srgbClr val="003530"/>
                    </a:solidFill>
                  </a:defRPr>
                </a:lvl1pPr>
              </a:lstStyle>
              <a:p>
                <a:r>
                  <a:t>Fig. 2.1</a:t>
                </a:r>
              </a:p>
            </p:txBody>
          </p:sp>
          <p:sp>
            <p:nvSpPr>
              <p:cNvPr id="129" name="Rectangle"/>
              <p:cNvSpPr/>
              <p:nvPr/>
            </p:nvSpPr>
            <p:spPr>
              <a:xfrm>
                <a:off x="1845128" y="0"/>
                <a:ext cx="5612267" cy="5181600"/>
              </a:xfrm>
              <a:prstGeom prst="rect">
                <a:avLst/>
              </a:prstGeom>
              <a:solidFill>
                <a:srgbClr val="DDDDDD">
                  <a:alpha val="50195"/>
                </a:srgbClr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>
                    <a:solidFill>
                      <a:srgbClr val="CC0000"/>
                    </a:solidFill>
                  </a:defRPr>
                </a:pPr>
                <a:endParaRPr/>
              </a:p>
            </p:txBody>
          </p:sp>
          <p:sp>
            <p:nvSpPr>
              <p:cNvPr id="130" name="Rectangle"/>
              <p:cNvSpPr/>
              <p:nvPr/>
            </p:nvSpPr>
            <p:spPr>
              <a:xfrm>
                <a:off x="2817344" y="2308690"/>
                <a:ext cx="3562124" cy="263399"/>
              </a:xfrm>
              <a:prstGeom prst="rect">
                <a:avLst/>
              </a:prstGeom>
              <a:solidFill>
                <a:srgbClr val="CCE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sp>
            <p:nvSpPr>
              <p:cNvPr id="131" name="Rectangle"/>
              <p:cNvSpPr/>
              <p:nvPr/>
            </p:nvSpPr>
            <p:spPr>
              <a:xfrm>
                <a:off x="2247148" y="503766"/>
                <a:ext cx="1358221" cy="594446"/>
              </a:xfrm>
              <a:prstGeom prst="rect">
                <a:avLst/>
              </a:prstGeom>
              <a:solidFill>
                <a:srgbClr val="CCE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grpSp>
            <p:nvGrpSpPr>
              <p:cNvPr id="136" name="Group"/>
              <p:cNvGrpSpPr/>
              <p:nvPr/>
            </p:nvGrpSpPr>
            <p:grpSpPr>
              <a:xfrm>
                <a:off x="2247148" y="597323"/>
                <a:ext cx="1443969" cy="626409"/>
                <a:chOff x="0" y="0"/>
                <a:chExt cx="1443967" cy="626407"/>
              </a:xfrm>
            </p:grpSpPr>
            <p:sp>
              <p:nvSpPr>
                <p:cNvPr id="132" name="Discussion"/>
                <p:cNvSpPr txBox="1"/>
                <p:nvPr/>
              </p:nvSpPr>
              <p:spPr>
                <a:xfrm>
                  <a:off x="0" y="0"/>
                  <a:ext cx="906141" cy="39370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44450" tIns="44450" rIns="44450" bIns="44450" numCol="1" anchor="t">
                  <a:spAutoFit/>
                </a:bodyPr>
                <a:lstStyle>
                  <a:lvl1pPr algn="l">
                    <a:defRPr sz="1000" b="1">
                      <a:solidFill>
                        <a:srgbClr val="CC0000"/>
                      </a:solidFill>
                    </a:defRPr>
                  </a:lvl1pPr>
                </a:lstStyle>
                <a:p>
                  <a:r>
                    <a:t>Discussion</a:t>
                  </a:r>
                </a:p>
              </p:txBody>
            </p:sp>
            <p:grpSp>
              <p:nvGrpSpPr>
                <p:cNvPr id="135" name="Group"/>
                <p:cNvGrpSpPr/>
                <p:nvPr/>
              </p:nvGrpSpPr>
              <p:grpSpPr>
                <a:xfrm>
                  <a:off x="0" y="118282"/>
                  <a:ext cx="1443968" cy="508126"/>
                  <a:chOff x="0" y="0"/>
                  <a:chExt cx="1443967" cy="508125"/>
                </a:xfrm>
              </p:grpSpPr>
              <p:sp>
                <p:nvSpPr>
                  <p:cNvPr id="133" name="with"/>
                  <p:cNvSpPr txBox="1"/>
                  <p:nvPr/>
                </p:nvSpPr>
                <p:spPr>
                  <a:xfrm>
                    <a:off x="0" y="0"/>
                    <a:ext cx="461144" cy="393700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="" val="1"/>
                    </a:ext>
                  </a:extLst>
                </p:spPr>
                <p:txBody>
                  <a:bodyPr wrap="none" lIns="44450" tIns="44450" rIns="44450" bIns="44450" numCol="1" anchor="t">
                    <a:spAutoFit/>
                  </a:bodyPr>
                  <a:lstStyle>
                    <a:lvl1pPr algn="l">
                      <a:defRPr sz="1000" b="1">
                        <a:solidFill>
                          <a:srgbClr val="CC0000"/>
                        </a:solidFill>
                      </a:defRPr>
                    </a:lvl1pPr>
                  </a:lstStyle>
                  <a:p>
                    <a:r>
                      <a:t>with</a:t>
                    </a:r>
                  </a:p>
                </p:txBody>
              </p:sp>
              <p:sp>
                <p:nvSpPr>
                  <p:cNvPr id="134" name="Decision Maker(s)"/>
                  <p:cNvSpPr txBox="1"/>
                  <p:nvPr/>
                </p:nvSpPr>
                <p:spPr>
                  <a:xfrm>
                    <a:off x="0" y="114425"/>
                    <a:ext cx="1443968" cy="393701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="" val="1"/>
                    </a:ext>
                  </a:extLst>
                </p:spPr>
                <p:txBody>
                  <a:bodyPr wrap="none" lIns="44450" tIns="44450" rIns="44450" bIns="44450" numCol="1" anchor="t">
                    <a:spAutoFit/>
                  </a:bodyPr>
                  <a:lstStyle>
                    <a:lvl1pPr algn="l">
                      <a:defRPr sz="1000" b="1">
                        <a:solidFill>
                          <a:srgbClr val="CC0000"/>
                        </a:solidFill>
                      </a:defRPr>
                    </a:lvl1pPr>
                  </a:lstStyle>
                  <a:p>
                    <a:r>
                      <a:t>Decision Maker(s)</a:t>
                    </a:r>
                  </a:p>
                </p:txBody>
              </p:sp>
            </p:grpSp>
          </p:grpSp>
          <p:sp>
            <p:nvSpPr>
              <p:cNvPr id="137" name="Rectangle"/>
              <p:cNvSpPr/>
              <p:nvPr/>
            </p:nvSpPr>
            <p:spPr>
              <a:xfrm>
                <a:off x="3778349" y="503766"/>
                <a:ext cx="874515" cy="594446"/>
              </a:xfrm>
              <a:prstGeom prst="rect">
                <a:avLst/>
              </a:prstGeom>
              <a:solidFill>
                <a:srgbClr val="CCE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grpSp>
            <p:nvGrpSpPr>
              <p:cNvPr id="141" name="Group"/>
              <p:cNvGrpSpPr/>
              <p:nvPr/>
            </p:nvGrpSpPr>
            <p:grpSpPr>
              <a:xfrm>
                <a:off x="3765535" y="605959"/>
                <a:ext cx="920156" cy="630388"/>
                <a:chOff x="0" y="0"/>
                <a:chExt cx="920154" cy="630387"/>
              </a:xfrm>
            </p:grpSpPr>
            <p:sp>
              <p:nvSpPr>
                <p:cNvPr id="138" name="Interviews"/>
                <p:cNvSpPr txBox="1"/>
                <p:nvPr/>
              </p:nvSpPr>
              <p:spPr>
                <a:xfrm>
                  <a:off x="0" y="0"/>
                  <a:ext cx="920155" cy="39370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44450" tIns="44450" rIns="44450" bIns="44450" numCol="1" anchor="t">
                  <a:spAutoFit/>
                </a:bodyPr>
                <a:lstStyle>
                  <a:lvl1pPr algn="l">
                    <a:defRPr sz="1000" b="1">
                      <a:solidFill>
                        <a:srgbClr val="CC0000"/>
                      </a:solidFill>
                    </a:defRPr>
                  </a:lvl1pPr>
                </a:lstStyle>
                <a:p>
                  <a:r>
                    <a:t>Interviews</a:t>
                  </a:r>
                </a:p>
              </p:txBody>
            </p:sp>
            <p:sp>
              <p:nvSpPr>
                <p:cNvPr id="139" name="with"/>
                <p:cNvSpPr txBox="1"/>
                <p:nvPr/>
              </p:nvSpPr>
              <p:spPr>
                <a:xfrm>
                  <a:off x="0" y="115771"/>
                  <a:ext cx="504553" cy="39370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44450" tIns="44450" rIns="44450" bIns="44450" numCol="1" anchor="t">
                  <a:spAutoFit/>
                </a:bodyPr>
                <a:lstStyle>
                  <a:lvl1pPr algn="l">
                    <a:defRPr sz="1000" b="1">
                      <a:solidFill>
                        <a:srgbClr val="CC0000"/>
                      </a:solidFill>
                    </a:defRPr>
                  </a:lvl1pPr>
                </a:lstStyle>
                <a:p>
                  <a:r>
                    <a:t>with </a:t>
                  </a:r>
                </a:p>
              </p:txBody>
            </p:sp>
            <p:sp>
              <p:nvSpPr>
                <p:cNvPr id="140" name="Experts"/>
                <p:cNvSpPr txBox="1"/>
                <p:nvPr/>
              </p:nvSpPr>
              <p:spPr>
                <a:xfrm>
                  <a:off x="0" y="236687"/>
                  <a:ext cx="686185" cy="39370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44450" tIns="44450" rIns="44450" bIns="44450" numCol="1" anchor="t">
                  <a:spAutoFit/>
                </a:bodyPr>
                <a:lstStyle>
                  <a:lvl1pPr algn="l">
                    <a:defRPr sz="1000" b="1">
                      <a:solidFill>
                        <a:srgbClr val="CC0000"/>
                      </a:solidFill>
                    </a:defRPr>
                  </a:lvl1pPr>
                </a:lstStyle>
                <a:p>
                  <a:r>
                    <a:t>Experts</a:t>
                  </a:r>
                </a:p>
              </p:txBody>
            </p:sp>
          </p:grpSp>
          <p:sp>
            <p:nvSpPr>
              <p:cNvPr id="142" name="Rectangle"/>
              <p:cNvSpPr/>
              <p:nvPr/>
            </p:nvSpPr>
            <p:spPr>
              <a:xfrm>
                <a:off x="4877097" y="509523"/>
                <a:ext cx="959404" cy="597325"/>
              </a:xfrm>
              <a:prstGeom prst="rect">
                <a:avLst/>
              </a:prstGeom>
              <a:solidFill>
                <a:srgbClr val="CCE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grpSp>
            <p:nvGrpSpPr>
              <p:cNvPr id="146" name="Group"/>
              <p:cNvGrpSpPr/>
              <p:nvPr/>
            </p:nvGrpSpPr>
            <p:grpSpPr>
              <a:xfrm>
                <a:off x="4907529" y="613155"/>
                <a:ext cx="891382" cy="631223"/>
                <a:chOff x="0" y="0"/>
                <a:chExt cx="891381" cy="631221"/>
              </a:xfrm>
            </p:grpSpPr>
            <p:sp>
              <p:nvSpPr>
                <p:cNvPr id="143" name="Secondary"/>
                <p:cNvSpPr txBox="1"/>
                <p:nvPr/>
              </p:nvSpPr>
              <p:spPr>
                <a:xfrm>
                  <a:off x="0" y="0"/>
                  <a:ext cx="891382" cy="39370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44450" tIns="44450" rIns="44450" bIns="44450" numCol="1" anchor="t">
                  <a:spAutoFit/>
                </a:bodyPr>
                <a:lstStyle>
                  <a:lvl1pPr algn="l">
                    <a:defRPr sz="1000" b="1">
                      <a:solidFill>
                        <a:srgbClr val="CC0000"/>
                      </a:solidFill>
                    </a:defRPr>
                  </a:lvl1pPr>
                </a:lstStyle>
                <a:p>
                  <a:r>
                    <a:t>Secondary</a:t>
                  </a:r>
                </a:p>
              </p:txBody>
            </p:sp>
            <p:sp>
              <p:nvSpPr>
                <p:cNvPr id="144" name="Data"/>
                <p:cNvSpPr txBox="1"/>
                <p:nvPr/>
              </p:nvSpPr>
              <p:spPr>
                <a:xfrm>
                  <a:off x="0" y="118118"/>
                  <a:ext cx="521358" cy="39370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44450" tIns="44450" rIns="44450" bIns="44450" numCol="1" anchor="t">
                  <a:spAutoFit/>
                </a:bodyPr>
                <a:lstStyle>
                  <a:lvl1pPr algn="l">
                    <a:defRPr sz="1000" b="1">
                      <a:solidFill>
                        <a:srgbClr val="CC0000"/>
                      </a:solidFill>
                    </a:defRPr>
                  </a:lvl1pPr>
                </a:lstStyle>
                <a:p>
                  <a:r>
                    <a:t>Data </a:t>
                  </a:r>
                </a:p>
              </p:txBody>
            </p:sp>
            <p:sp>
              <p:nvSpPr>
                <p:cNvPr id="145" name="Analysis"/>
                <p:cNvSpPr txBox="1"/>
                <p:nvPr/>
              </p:nvSpPr>
              <p:spPr>
                <a:xfrm>
                  <a:off x="0" y="237521"/>
                  <a:ext cx="739081" cy="39370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44450" tIns="44450" rIns="44450" bIns="44450" numCol="1" anchor="t">
                  <a:spAutoFit/>
                </a:bodyPr>
                <a:lstStyle>
                  <a:lvl1pPr algn="l">
                    <a:defRPr sz="1000" b="1">
                      <a:solidFill>
                        <a:srgbClr val="CC0000"/>
                      </a:solidFill>
                    </a:defRPr>
                  </a:lvl1pPr>
                </a:lstStyle>
                <a:p>
                  <a:r>
                    <a:t>Analysis</a:t>
                  </a:r>
                </a:p>
              </p:txBody>
            </p:sp>
          </p:grpSp>
          <p:sp>
            <p:nvSpPr>
              <p:cNvPr id="147" name="Rectangle"/>
              <p:cNvSpPr/>
              <p:nvPr/>
            </p:nvSpPr>
            <p:spPr>
              <a:xfrm>
                <a:off x="5998269" y="518159"/>
                <a:ext cx="959403" cy="595885"/>
              </a:xfrm>
              <a:prstGeom prst="rect">
                <a:avLst/>
              </a:prstGeom>
              <a:solidFill>
                <a:srgbClr val="CCE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grpSp>
            <p:nvGrpSpPr>
              <p:cNvPr id="150" name="Group"/>
              <p:cNvGrpSpPr/>
              <p:nvPr/>
            </p:nvGrpSpPr>
            <p:grpSpPr>
              <a:xfrm>
                <a:off x="6006277" y="634745"/>
                <a:ext cx="925923" cy="511805"/>
                <a:chOff x="0" y="0"/>
                <a:chExt cx="925921" cy="511803"/>
              </a:xfrm>
            </p:grpSpPr>
            <p:sp>
              <p:nvSpPr>
                <p:cNvPr id="148" name="Qualitative"/>
                <p:cNvSpPr txBox="1"/>
                <p:nvPr/>
              </p:nvSpPr>
              <p:spPr>
                <a:xfrm>
                  <a:off x="0" y="0"/>
                  <a:ext cx="925922" cy="39370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44450" tIns="44450" rIns="44450" bIns="44450" numCol="1" anchor="t">
                  <a:spAutoFit/>
                </a:bodyPr>
                <a:lstStyle>
                  <a:lvl1pPr algn="l">
                    <a:defRPr sz="1000" b="1">
                      <a:solidFill>
                        <a:srgbClr val="CC0000"/>
                      </a:solidFill>
                    </a:defRPr>
                  </a:lvl1pPr>
                </a:lstStyle>
                <a:p>
                  <a:r>
                    <a:t>Qualitative</a:t>
                  </a:r>
                </a:p>
              </p:txBody>
            </p:sp>
            <p:sp>
              <p:nvSpPr>
                <p:cNvPr id="149" name="Research"/>
                <p:cNvSpPr txBox="1"/>
                <p:nvPr/>
              </p:nvSpPr>
              <p:spPr>
                <a:xfrm>
                  <a:off x="0" y="118103"/>
                  <a:ext cx="801527" cy="39370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44450" tIns="44450" rIns="44450" bIns="44450" numCol="1" anchor="t">
                  <a:spAutoFit/>
                </a:bodyPr>
                <a:lstStyle>
                  <a:lvl1pPr algn="l">
                    <a:defRPr sz="1000" b="1">
                      <a:solidFill>
                        <a:srgbClr val="CC0000"/>
                      </a:solidFill>
                    </a:defRPr>
                  </a:lvl1pPr>
                </a:lstStyle>
                <a:p>
                  <a:r>
                    <a:t>Research</a:t>
                  </a:r>
                </a:p>
              </p:txBody>
            </p:sp>
          </p:grpSp>
          <p:sp>
            <p:nvSpPr>
              <p:cNvPr id="151" name="Management Decision Problem"/>
              <p:cNvSpPr txBox="1"/>
              <p:nvPr/>
            </p:nvSpPr>
            <p:spPr>
              <a:xfrm>
                <a:off x="3409963" y="2284222"/>
                <a:ext cx="2307730" cy="241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4450" tIns="44450" rIns="44450" bIns="44450" numCol="1" anchor="t">
                <a:spAutoFit/>
              </a:bodyPr>
              <a:lstStyle>
                <a:lvl1pPr algn="l">
                  <a:defRPr sz="1000" b="1">
                    <a:solidFill>
                      <a:srgbClr val="CC0000"/>
                    </a:solidFill>
                  </a:defRPr>
                </a:lvl1pPr>
              </a:lstStyle>
              <a:p>
                <a:r>
                  <a:t>Management Decision Problem</a:t>
                </a:r>
              </a:p>
            </p:txBody>
          </p:sp>
          <p:sp>
            <p:nvSpPr>
              <p:cNvPr id="152" name="Rectangle"/>
              <p:cNvSpPr/>
              <p:nvPr/>
            </p:nvSpPr>
            <p:spPr>
              <a:xfrm>
                <a:off x="2809336" y="2697310"/>
                <a:ext cx="3562124" cy="260521"/>
              </a:xfrm>
              <a:prstGeom prst="rect">
                <a:avLst/>
              </a:prstGeom>
              <a:solidFill>
                <a:srgbClr val="CCE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sp>
            <p:nvSpPr>
              <p:cNvPr id="153" name="Marketing Research Problem"/>
              <p:cNvSpPr txBox="1"/>
              <p:nvPr/>
            </p:nvSpPr>
            <p:spPr>
              <a:xfrm>
                <a:off x="3419574" y="2708825"/>
                <a:ext cx="2157661" cy="241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4450" tIns="44450" rIns="44450" bIns="44450" numCol="1" anchor="t">
                <a:spAutoFit/>
              </a:bodyPr>
              <a:lstStyle>
                <a:lvl1pPr algn="l">
                  <a:defRPr sz="1000" b="1">
                    <a:solidFill>
                      <a:srgbClr val="CC0000"/>
                    </a:solidFill>
                  </a:defRPr>
                </a:lvl1pPr>
              </a:lstStyle>
              <a:p>
                <a:r>
                  <a:t>Marketing Research Problem</a:t>
                </a:r>
              </a:p>
            </p:txBody>
          </p:sp>
          <p:sp>
            <p:nvSpPr>
              <p:cNvPr id="154" name="Tasks Involved"/>
              <p:cNvSpPr txBox="1"/>
              <p:nvPr/>
            </p:nvSpPr>
            <p:spPr>
              <a:xfrm>
                <a:off x="3901678" y="41740"/>
                <a:ext cx="1448867" cy="279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4450" tIns="44450" rIns="44450" bIns="44450" numCol="1" anchor="t">
                <a:spAutoFit/>
              </a:bodyPr>
              <a:lstStyle>
                <a:lvl1pPr algn="l">
                  <a:defRPr sz="1200" b="1">
                    <a:solidFill>
                      <a:srgbClr val="800080"/>
                    </a:solidFill>
                  </a:defRPr>
                </a:lvl1pPr>
              </a:lstStyle>
              <a:p>
                <a:r>
                  <a:t>Tasks Involved </a:t>
                </a:r>
              </a:p>
            </p:txBody>
          </p:sp>
          <p:sp>
            <p:nvSpPr>
              <p:cNvPr id="155" name="Environmental Context of the Problem"/>
              <p:cNvSpPr txBox="1"/>
              <p:nvPr/>
            </p:nvSpPr>
            <p:spPr>
              <a:xfrm>
                <a:off x="3339490" y="1570312"/>
                <a:ext cx="2836876" cy="241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4450" tIns="44450" rIns="44450" bIns="44450" numCol="1" anchor="t">
                <a:spAutoFit/>
              </a:bodyPr>
              <a:lstStyle>
                <a:lvl1pPr algn="l">
                  <a:defRPr sz="1000" b="1">
                    <a:solidFill>
                      <a:srgbClr val="CC0000"/>
                    </a:solidFill>
                  </a:defRPr>
                </a:lvl1pPr>
              </a:lstStyle>
              <a:p>
                <a:r>
                  <a:t>Environmental Context of the Problem</a:t>
                </a:r>
              </a:p>
            </p:txBody>
          </p:sp>
          <p:sp>
            <p:nvSpPr>
              <p:cNvPr id="156" name="Step I: Problem Definition"/>
              <p:cNvSpPr txBox="1"/>
              <p:nvPr/>
            </p:nvSpPr>
            <p:spPr>
              <a:xfrm>
                <a:off x="2995130" y="1986279"/>
                <a:ext cx="3377932" cy="279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4450" tIns="44450" rIns="44450" bIns="44450" numCol="1" anchor="t">
                <a:spAutoFit/>
              </a:bodyPr>
              <a:lstStyle>
                <a:lvl1pPr algn="l">
                  <a:defRPr sz="1200" b="1">
                    <a:solidFill>
                      <a:srgbClr val="800080"/>
                    </a:solidFill>
                  </a:defRPr>
                </a:lvl1pPr>
              </a:lstStyle>
              <a:p>
                <a:r>
                  <a:t>Step I: Problem Definition</a:t>
                </a:r>
              </a:p>
            </p:txBody>
          </p:sp>
          <p:sp>
            <p:nvSpPr>
              <p:cNvPr id="157" name="Line"/>
              <p:cNvSpPr/>
              <p:nvPr/>
            </p:nvSpPr>
            <p:spPr>
              <a:xfrm>
                <a:off x="2144641" y="246126"/>
                <a:ext cx="4937962" cy="1439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58" name="Step II:  Approach to the Problem"/>
              <p:cNvSpPr txBox="1"/>
              <p:nvPr/>
            </p:nvSpPr>
            <p:spPr>
              <a:xfrm>
                <a:off x="3096035" y="3349328"/>
                <a:ext cx="3005610" cy="279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4450" tIns="44450" rIns="44450" bIns="44450" numCol="1" anchor="t">
                <a:spAutoFit/>
              </a:bodyPr>
              <a:lstStyle>
                <a:lvl1pPr algn="l">
                  <a:defRPr sz="1200" b="1">
                    <a:solidFill>
                      <a:srgbClr val="800080"/>
                    </a:solidFill>
                  </a:defRPr>
                </a:lvl1pPr>
              </a:lstStyle>
              <a:p>
                <a:r>
                  <a:t>Step II:  Approach to the Problem</a:t>
                </a:r>
              </a:p>
            </p:txBody>
          </p:sp>
          <p:sp>
            <p:nvSpPr>
              <p:cNvPr id="159" name="Rectangle"/>
              <p:cNvSpPr/>
              <p:nvPr/>
            </p:nvSpPr>
            <p:spPr>
              <a:xfrm>
                <a:off x="2045337" y="3886200"/>
                <a:ext cx="908150" cy="557023"/>
              </a:xfrm>
              <a:prstGeom prst="rect">
                <a:avLst/>
              </a:prstGeom>
              <a:solidFill>
                <a:srgbClr val="CCE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grpSp>
            <p:nvGrpSpPr>
              <p:cNvPr id="163" name="Group"/>
              <p:cNvGrpSpPr/>
              <p:nvPr/>
            </p:nvGrpSpPr>
            <p:grpSpPr>
              <a:xfrm>
                <a:off x="1907593" y="3912108"/>
                <a:ext cx="1058190" cy="497621"/>
                <a:chOff x="0" y="0"/>
                <a:chExt cx="1058188" cy="497620"/>
              </a:xfrm>
            </p:grpSpPr>
            <p:sp>
              <p:nvSpPr>
                <p:cNvPr id="160" name="Objective/"/>
                <p:cNvSpPr txBox="1"/>
                <p:nvPr/>
              </p:nvSpPr>
              <p:spPr>
                <a:xfrm>
                  <a:off x="74827" y="0"/>
                  <a:ext cx="907691" cy="39370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44450" tIns="44450" rIns="44450" bIns="44450" numCol="1" anchor="t">
                  <a:spAutoFit/>
                </a:bodyPr>
                <a:lstStyle>
                  <a:lvl1pPr algn="l">
                    <a:defRPr sz="1000" b="1">
                      <a:solidFill>
                        <a:srgbClr val="CC0000"/>
                      </a:solidFill>
                    </a:defRPr>
                  </a:lvl1pPr>
                </a:lstStyle>
                <a:p>
                  <a:r>
                    <a:t>Objective/</a:t>
                  </a:r>
                </a:p>
              </p:txBody>
            </p:sp>
            <p:sp>
              <p:nvSpPr>
                <p:cNvPr id="161" name="Theoretical"/>
                <p:cNvSpPr txBox="1"/>
                <p:nvPr/>
              </p:nvSpPr>
              <p:spPr>
                <a:xfrm>
                  <a:off x="0" y="103920"/>
                  <a:ext cx="1032086" cy="39370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44450" tIns="44450" rIns="44450" bIns="44450" numCol="1" anchor="t">
                  <a:spAutoFit/>
                </a:bodyPr>
                <a:lstStyle>
                  <a:lvl1pPr algn="l">
                    <a:defRPr sz="1000" b="1">
                      <a:solidFill>
                        <a:srgbClr val="CC0000"/>
                      </a:solidFill>
                    </a:defRPr>
                  </a:lvl1pPr>
                </a:lstStyle>
                <a:p>
                  <a:r>
                    <a:t>  Theoretical</a:t>
                  </a:r>
                </a:p>
              </p:txBody>
            </p:sp>
            <p:sp>
              <p:nvSpPr>
                <p:cNvPr id="162" name="Foundations"/>
                <p:cNvSpPr txBox="1"/>
                <p:nvPr/>
              </p:nvSpPr>
              <p:spPr>
                <a:xfrm>
                  <a:off x="77944" y="207841"/>
                  <a:ext cx="980245" cy="24130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44450" tIns="44450" rIns="44450" bIns="44450" numCol="1" anchor="t">
                  <a:spAutoFit/>
                </a:bodyPr>
                <a:lstStyle>
                  <a:lvl1pPr algn="l">
                    <a:defRPr sz="1000" b="1">
                      <a:solidFill>
                        <a:srgbClr val="CC0000"/>
                      </a:solidFill>
                    </a:defRPr>
                  </a:lvl1pPr>
                </a:lstStyle>
                <a:p>
                  <a:r>
                    <a:t>Foundations</a:t>
                  </a:r>
                </a:p>
              </p:txBody>
            </p:sp>
          </p:grpSp>
          <p:sp>
            <p:nvSpPr>
              <p:cNvPr id="164" name="Rectangle"/>
              <p:cNvSpPr/>
              <p:nvPr/>
            </p:nvSpPr>
            <p:spPr>
              <a:xfrm>
                <a:off x="4268461" y="3886200"/>
                <a:ext cx="805643" cy="522479"/>
              </a:xfrm>
              <a:prstGeom prst="rect">
                <a:avLst/>
              </a:prstGeom>
              <a:solidFill>
                <a:srgbClr val="CCE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sp>
            <p:nvSpPr>
              <p:cNvPr id="165" name="Research"/>
              <p:cNvSpPr txBox="1"/>
              <p:nvPr/>
            </p:nvSpPr>
            <p:spPr>
              <a:xfrm>
                <a:off x="4170759" y="3940894"/>
                <a:ext cx="888344" cy="393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4450" tIns="44450" rIns="44450" bIns="44450" numCol="1" anchor="t">
                <a:spAutoFit/>
              </a:bodyPr>
              <a:lstStyle>
                <a:lvl1pPr algn="l">
                  <a:defRPr sz="1000" b="1">
                    <a:solidFill>
                      <a:srgbClr val="CC0000"/>
                    </a:solidFill>
                  </a:defRPr>
                </a:lvl1pPr>
              </a:lstStyle>
              <a:p>
                <a:r>
                  <a:t>  Research</a:t>
                </a:r>
              </a:p>
            </p:txBody>
          </p:sp>
          <p:sp>
            <p:nvSpPr>
              <p:cNvPr id="166" name="Questions"/>
              <p:cNvSpPr txBox="1"/>
              <p:nvPr/>
            </p:nvSpPr>
            <p:spPr>
              <a:xfrm>
                <a:off x="4228419" y="4045966"/>
                <a:ext cx="813992" cy="241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4450" tIns="44450" rIns="44450" bIns="44450" numCol="1" anchor="t">
                <a:spAutoFit/>
              </a:bodyPr>
              <a:lstStyle>
                <a:lvl1pPr algn="l">
                  <a:defRPr sz="1000" b="1">
                    <a:solidFill>
                      <a:srgbClr val="CC0000"/>
                    </a:solidFill>
                  </a:defRPr>
                </a:lvl1pPr>
              </a:lstStyle>
              <a:p>
                <a:r>
                  <a:t>Questions</a:t>
                </a:r>
              </a:p>
            </p:txBody>
          </p:sp>
          <p:sp>
            <p:nvSpPr>
              <p:cNvPr id="167" name="Rectangle"/>
              <p:cNvSpPr/>
              <p:nvPr/>
            </p:nvSpPr>
            <p:spPr>
              <a:xfrm>
                <a:off x="5126958" y="3886200"/>
                <a:ext cx="868109" cy="522479"/>
              </a:xfrm>
              <a:prstGeom prst="rect">
                <a:avLst/>
              </a:prstGeom>
              <a:solidFill>
                <a:srgbClr val="CCE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sp>
            <p:nvSpPr>
              <p:cNvPr id="168" name="Hypotheses"/>
              <p:cNvSpPr txBox="1"/>
              <p:nvPr/>
            </p:nvSpPr>
            <p:spPr>
              <a:xfrm>
                <a:off x="5019646" y="3978317"/>
                <a:ext cx="1021111" cy="241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4450" tIns="44450" rIns="44450" bIns="44450" numCol="1" anchor="t">
                <a:spAutoFit/>
              </a:bodyPr>
              <a:lstStyle>
                <a:lvl1pPr algn="l">
                  <a:defRPr sz="1000" b="1">
                    <a:solidFill>
                      <a:srgbClr val="CC0000"/>
                    </a:solidFill>
                  </a:defRPr>
                </a:lvl1pPr>
              </a:lstStyle>
              <a:p>
                <a:r>
                  <a:t>  Hypotheses</a:t>
                </a:r>
              </a:p>
            </p:txBody>
          </p:sp>
          <p:sp>
            <p:nvSpPr>
              <p:cNvPr id="169" name="Step III: Research Design"/>
              <p:cNvSpPr txBox="1"/>
              <p:nvPr/>
            </p:nvSpPr>
            <p:spPr>
              <a:xfrm>
                <a:off x="3419574" y="4834720"/>
                <a:ext cx="2327400" cy="279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4450" tIns="44450" rIns="44450" bIns="44450" numCol="1" anchor="t">
                <a:spAutoFit/>
              </a:bodyPr>
              <a:lstStyle>
                <a:lvl1pPr algn="l">
                  <a:defRPr sz="1200" b="1">
                    <a:solidFill>
                      <a:srgbClr val="800080"/>
                    </a:solidFill>
                  </a:defRPr>
                </a:lvl1pPr>
              </a:lstStyle>
              <a:p>
                <a:r>
                  <a:t>Step III: Research Design</a:t>
                </a:r>
              </a:p>
            </p:txBody>
          </p:sp>
          <p:sp>
            <p:nvSpPr>
              <p:cNvPr id="170" name="Rectangle"/>
              <p:cNvSpPr/>
              <p:nvPr/>
            </p:nvSpPr>
            <p:spPr>
              <a:xfrm>
                <a:off x="6123199" y="3822869"/>
                <a:ext cx="1113165" cy="672170"/>
              </a:xfrm>
              <a:prstGeom prst="rect">
                <a:avLst/>
              </a:prstGeom>
              <a:solidFill>
                <a:srgbClr val="CCE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sp>
            <p:nvSpPr>
              <p:cNvPr id="171" name="Line"/>
              <p:cNvSpPr/>
              <p:nvPr/>
            </p:nvSpPr>
            <p:spPr>
              <a:xfrm>
                <a:off x="1920407" y="3640073"/>
                <a:ext cx="5461709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72" name="Line"/>
              <p:cNvSpPr/>
              <p:nvPr/>
            </p:nvSpPr>
            <p:spPr>
              <a:xfrm flipV="1">
                <a:off x="2144641" y="2220891"/>
                <a:ext cx="4937962" cy="144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73" name="Analytical Model: Verbal, Graphical, Mathematical"/>
              <p:cNvSpPr/>
              <p:nvPr/>
            </p:nvSpPr>
            <p:spPr>
              <a:xfrm>
                <a:off x="3043180" y="3824308"/>
                <a:ext cx="1119571" cy="863601"/>
              </a:xfrm>
              <a:prstGeom prst="rect">
                <a:avLst/>
              </a:prstGeom>
              <a:solidFill>
                <a:srgbClr val="CCE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4450" tIns="44450" rIns="44450" bIns="44450" numCol="1" anchor="t">
                <a:spAutoFit/>
              </a:bodyPr>
              <a:lstStyle>
                <a:lvl1pPr algn="l">
                  <a:spcBef>
                    <a:spcPts val="600"/>
                  </a:spcBef>
                  <a:defRPr sz="1000" b="1">
                    <a:solidFill>
                      <a:srgbClr val="CC0000"/>
                    </a:solidFill>
                  </a:defRPr>
                </a:lvl1pPr>
              </a:lstStyle>
              <a:p>
                <a:r>
                  <a:t>Analytical Model: Verbal, Graphical, Mathematical</a:t>
                </a:r>
              </a:p>
            </p:txBody>
          </p:sp>
          <p:sp>
            <p:nvSpPr>
              <p:cNvPr id="174" name="Specification…"/>
              <p:cNvSpPr txBox="1"/>
              <p:nvPr/>
            </p:nvSpPr>
            <p:spPr>
              <a:xfrm>
                <a:off x="6078353" y="3809915"/>
                <a:ext cx="1246103" cy="6985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4450" tIns="44450" rIns="44450" bIns="44450" numCol="1" anchor="t">
                <a:spAutoFit/>
              </a:bodyPr>
              <a:lstStyle/>
              <a:p>
                <a:pPr algn="l">
                  <a:defRPr sz="1000" b="1">
                    <a:solidFill>
                      <a:srgbClr val="CC0000"/>
                    </a:solidFill>
                  </a:defRPr>
                </a:pPr>
                <a:r>
                  <a:t>Specification</a:t>
                </a:r>
              </a:p>
              <a:p>
                <a:pPr algn="l">
                  <a:defRPr sz="1000" b="1">
                    <a:solidFill>
                      <a:srgbClr val="CC0000"/>
                    </a:solidFill>
                  </a:defRPr>
                </a:pPr>
                <a:r>
                  <a:t>of</a:t>
                </a:r>
              </a:p>
              <a:p>
                <a:pPr algn="l">
                  <a:defRPr sz="1000" b="1">
                    <a:solidFill>
                      <a:srgbClr val="CC0000"/>
                    </a:solidFill>
                  </a:defRPr>
                </a:pPr>
                <a:r>
                  <a:t>Information</a:t>
                </a:r>
              </a:p>
              <a:p>
                <a:pPr algn="l">
                  <a:defRPr sz="1000" b="1">
                    <a:solidFill>
                      <a:srgbClr val="CC0000"/>
                    </a:solidFill>
                  </a:defRPr>
                </a:pPr>
                <a:r>
                  <a:t>Needed</a:t>
                </a:r>
              </a:p>
            </p:txBody>
          </p:sp>
          <p:sp>
            <p:nvSpPr>
              <p:cNvPr id="175" name="Line"/>
              <p:cNvSpPr/>
              <p:nvPr/>
            </p:nvSpPr>
            <p:spPr>
              <a:xfrm>
                <a:off x="4614422" y="1357291"/>
                <a:ext cx="1603" cy="184235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76" name="Line"/>
              <p:cNvSpPr/>
              <p:nvPr/>
            </p:nvSpPr>
            <p:spPr>
              <a:xfrm>
                <a:off x="4614422" y="1789091"/>
                <a:ext cx="1603" cy="184235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77" name="Line"/>
              <p:cNvSpPr/>
              <p:nvPr/>
            </p:nvSpPr>
            <p:spPr>
              <a:xfrm flipH="1">
                <a:off x="4614423" y="3084491"/>
                <a:ext cx="1602" cy="246127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78" name="Line"/>
              <p:cNvSpPr/>
              <p:nvPr/>
            </p:nvSpPr>
            <p:spPr>
              <a:xfrm>
                <a:off x="4614422" y="4687908"/>
                <a:ext cx="1603" cy="185675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181" name="Rectangle"/>
          <p:cNvSpPr/>
          <p:nvPr/>
        </p:nvSpPr>
        <p:spPr>
          <a:xfrm>
            <a:off x="3213100" y="5842000"/>
            <a:ext cx="5486400" cy="322263"/>
          </a:xfrm>
          <a:prstGeom prst="rect">
            <a:avLst/>
          </a:prstGeom>
          <a:solidFill>
            <a:schemeClr val="accent1">
              <a:alpha val="34901"/>
            </a:schemeClr>
          </a:solidFill>
          <a:ln w="25400">
            <a:solidFill>
              <a:srgbClr val="BC6F23"/>
            </a:solidFill>
          </a:ln>
        </p:spPr>
        <p:txBody>
          <a:bodyPr lIns="45719" rIns="45719" anchor="ctr"/>
          <a:lstStyle/>
          <a:p>
            <a:pPr algn="l">
              <a:defRPr sz="18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 advAuto="0"/>
      <p:bldP spid="180" grpId="0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84" name="1) Components of a Research Design"/>
          <p:cNvSpPr txBox="1">
            <a:spLocks noGrp="1"/>
          </p:cNvSpPr>
          <p:nvPr>
            <p:ph type="title" idx="4294967295"/>
          </p:nvPr>
        </p:nvSpPr>
        <p:spPr>
          <a:xfrm>
            <a:off x="457200" y="228600"/>
            <a:ext cx="8153400" cy="5556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1) Components of a Research Design</a:t>
            </a:r>
          </a:p>
        </p:txBody>
      </p:sp>
      <p:sp>
        <p:nvSpPr>
          <p:cNvPr id="185" name="Define the information needed (Chapter 2)…"/>
          <p:cNvSpPr txBox="1">
            <a:spLocks noGrp="1"/>
          </p:cNvSpPr>
          <p:nvPr>
            <p:ph type="body" idx="4294967295"/>
          </p:nvPr>
        </p:nvSpPr>
        <p:spPr>
          <a:xfrm>
            <a:off x="457200" y="1371599"/>
            <a:ext cx="8382000" cy="457200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SzPct val="70000"/>
              <a:buAutoNum type="arabicPeriod"/>
              <a:defRPr>
                <a:solidFill>
                  <a:srgbClr val="994D00"/>
                </a:solidFill>
              </a:defRPr>
            </a:pPr>
            <a:r>
              <a:t>Define the </a:t>
            </a:r>
            <a:r>
              <a:rPr b="1" u="sng"/>
              <a:t>information needed </a:t>
            </a:r>
            <a:r>
              <a:t>(Chapter 2)</a:t>
            </a:r>
          </a:p>
          <a:p>
            <a:pPr marL="457200" indent="-457200">
              <a:buSzPct val="70000"/>
              <a:buAutoNum type="arabicPeriod"/>
              <a:defRPr>
                <a:solidFill>
                  <a:srgbClr val="994D00"/>
                </a:solidFill>
              </a:defRPr>
            </a:pPr>
            <a:r>
              <a:t>Design the </a:t>
            </a:r>
            <a:r>
              <a:rPr b="1" u="sng"/>
              <a:t>exploratory, descriptive, and/or causal phases</a:t>
            </a:r>
            <a:r>
              <a:t> of the research (Chapters 3 - 7)</a:t>
            </a:r>
          </a:p>
          <a:p>
            <a:pPr marL="457200" indent="-457200">
              <a:buSzPct val="70000"/>
              <a:buAutoNum type="arabicPeriod"/>
              <a:defRPr>
                <a:solidFill>
                  <a:srgbClr val="994D00"/>
                </a:solidFill>
              </a:defRPr>
            </a:pPr>
            <a:r>
              <a:t>Specify the </a:t>
            </a:r>
            <a:r>
              <a:rPr b="1" u="sng"/>
              <a:t>measurement and scaling procedures</a:t>
            </a:r>
            <a:r>
              <a:t> (Chapters 8 and 9) </a:t>
            </a:r>
          </a:p>
          <a:p>
            <a:pPr marL="457200" indent="-457200">
              <a:buSzPct val="70000"/>
              <a:buAutoNum type="arabicPeriod"/>
              <a:defRPr>
                <a:solidFill>
                  <a:srgbClr val="994D00"/>
                </a:solidFill>
              </a:defRPr>
            </a:pPr>
            <a:r>
              <a:t>Construct and pretest a questionnaire (interviewing form) or an appropriate </a:t>
            </a:r>
            <a:r>
              <a:rPr b="1" u="sng"/>
              <a:t>form for data collection</a:t>
            </a:r>
            <a:r>
              <a:t> (Chapter 10)</a:t>
            </a:r>
          </a:p>
          <a:p>
            <a:pPr marL="457200" indent="-457200">
              <a:buSzPct val="70000"/>
              <a:buAutoNum type="arabicPeriod"/>
              <a:defRPr>
                <a:solidFill>
                  <a:srgbClr val="994D00"/>
                </a:solidFill>
              </a:defRPr>
            </a:pPr>
            <a:r>
              <a:t>Specify the </a:t>
            </a:r>
            <a:r>
              <a:rPr b="1" u="sng"/>
              <a:t>sampling</a:t>
            </a:r>
            <a:r>
              <a:t> process and sample size (Chapters 11 and 12)</a:t>
            </a:r>
          </a:p>
          <a:p>
            <a:pPr marL="457200" indent="-457200">
              <a:buSzPct val="70000"/>
              <a:buAutoNum type="arabicPeriod"/>
              <a:defRPr>
                <a:solidFill>
                  <a:srgbClr val="994D00"/>
                </a:solidFill>
              </a:defRPr>
            </a:pPr>
            <a:r>
              <a:t>Develop a plan of </a:t>
            </a:r>
            <a:r>
              <a:rPr b="1" u="sng"/>
              <a:t>data analysis </a:t>
            </a:r>
            <a:r>
              <a:t>(Chapter 14)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" grpId="0" animBg="1" advAuto="0"/>
      <p:bldP spid="185" grpId="0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88" name="1) A Classification of Marketing Research Designs"/>
          <p:cNvSpPr txBox="1">
            <a:spLocks noGrp="1"/>
          </p:cNvSpPr>
          <p:nvPr>
            <p:ph type="title" idx="4294967295"/>
          </p:nvPr>
        </p:nvSpPr>
        <p:spPr>
          <a:xfrm>
            <a:off x="381000" y="0"/>
            <a:ext cx="8458200" cy="762000"/>
          </a:xfrm>
          <a:prstGeom prst="rect">
            <a:avLst/>
          </a:prstGeom>
        </p:spPr>
        <p:txBody>
          <a:bodyPr anchor="t">
            <a:normAutofit/>
          </a:bodyPr>
          <a:lstStyle>
            <a:lvl1pPr defTabSz="822959">
              <a:defRPr sz="2340" b="1">
                <a:solidFill>
                  <a:srgbClr val="E57300"/>
                </a:solidFill>
              </a:defRPr>
            </a:lvl1pPr>
          </a:lstStyle>
          <a:p>
            <a:r>
              <a:t>1) A Classification of Marketing Research Designs</a:t>
            </a:r>
          </a:p>
        </p:txBody>
      </p:sp>
      <p:grpSp>
        <p:nvGrpSpPr>
          <p:cNvPr id="216" name="Group"/>
          <p:cNvGrpSpPr/>
          <p:nvPr/>
        </p:nvGrpSpPr>
        <p:grpSpPr>
          <a:xfrm>
            <a:off x="762000" y="1301750"/>
            <a:ext cx="8183563" cy="4930775"/>
            <a:chOff x="0" y="0"/>
            <a:chExt cx="8183562" cy="4930775"/>
          </a:xfrm>
        </p:grpSpPr>
        <p:sp>
          <p:nvSpPr>
            <p:cNvPr id="189" name="Single Cross-Sectional Design"/>
            <p:cNvSpPr/>
            <p:nvPr/>
          </p:nvSpPr>
          <p:spPr>
            <a:xfrm>
              <a:off x="1157287" y="4270375"/>
              <a:ext cx="2124076" cy="660400"/>
            </a:xfrm>
            <a:prstGeom prst="rect">
              <a:avLst/>
            </a:prstGeom>
            <a:solidFill>
              <a:srgbClr val="CCECFF">
                <a:alpha val="50195"/>
              </a:srgbClr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 algn="l">
                <a:spcBef>
                  <a:spcPts val="1000"/>
                </a:spcBef>
                <a:defRPr sz="1800">
                  <a:solidFill>
                    <a:srgbClr val="CC0000"/>
                  </a:solidFill>
                </a:defRPr>
              </a:lvl1pPr>
            </a:lstStyle>
            <a:p>
              <a:r>
                <a:t>Single Cross-Sectional Design</a:t>
              </a:r>
            </a:p>
          </p:txBody>
        </p:sp>
        <p:sp>
          <p:nvSpPr>
            <p:cNvPr id="190" name="Multiple Cross-Sectional Design"/>
            <p:cNvSpPr/>
            <p:nvPr/>
          </p:nvSpPr>
          <p:spPr>
            <a:xfrm>
              <a:off x="3576637" y="4270375"/>
              <a:ext cx="2124076" cy="660400"/>
            </a:xfrm>
            <a:prstGeom prst="rect">
              <a:avLst/>
            </a:prstGeom>
            <a:solidFill>
              <a:srgbClr val="CCECFF">
                <a:alpha val="50195"/>
              </a:srgbClr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 algn="l">
                <a:spcBef>
                  <a:spcPts val="1000"/>
                </a:spcBef>
                <a:defRPr sz="1800">
                  <a:solidFill>
                    <a:srgbClr val="CC0000"/>
                  </a:solidFill>
                </a:defRPr>
              </a:lvl1pPr>
            </a:lstStyle>
            <a:p>
              <a:r>
                <a:t>Multiple Cross-Sectional Design</a:t>
              </a:r>
            </a:p>
          </p:txBody>
        </p:sp>
        <p:pic>
          <p:nvPicPr>
            <p:cNvPr id="191" name="image.pdf" descr="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835150"/>
              <a:ext cx="2159000" cy="2362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2" name="Rectangle"/>
            <p:cNvSpPr/>
            <p:nvPr/>
          </p:nvSpPr>
          <p:spPr>
            <a:xfrm>
              <a:off x="1123950" y="0"/>
              <a:ext cx="4883150" cy="520700"/>
            </a:xfrm>
            <a:prstGeom prst="rect">
              <a:avLst/>
            </a:prstGeom>
            <a:solidFill>
              <a:srgbClr val="CCECFF">
                <a:alpha val="50195"/>
              </a:srgbClr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193" name="Research Design"/>
            <p:cNvSpPr txBox="1"/>
            <p:nvPr/>
          </p:nvSpPr>
          <p:spPr>
            <a:xfrm>
              <a:off x="1277937" y="57150"/>
              <a:ext cx="4448176" cy="368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 algn="l">
                <a:spcBef>
                  <a:spcPts val="1000"/>
                </a:spcBef>
                <a:defRPr sz="1800">
                  <a:solidFill>
                    <a:srgbClr val="CC0000"/>
                  </a:solidFill>
                </a:defRPr>
              </a:lvl1pPr>
            </a:lstStyle>
            <a:p>
              <a:r>
                <a:t>Research Design</a:t>
              </a:r>
            </a:p>
          </p:txBody>
        </p:sp>
        <p:sp>
          <p:nvSpPr>
            <p:cNvPr id="194" name="Line"/>
            <p:cNvSpPr/>
            <p:nvPr/>
          </p:nvSpPr>
          <p:spPr>
            <a:xfrm>
              <a:off x="1054100" y="755650"/>
              <a:ext cx="0" cy="152400"/>
            </a:xfrm>
            <a:prstGeom prst="line">
              <a:avLst/>
            </a:prstGeom>
            <a:noFill/>
            <a:ln w="12700" cap="flat">
              <a:solidFill>
                <a:srgbClr val="071D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5" name="Line"/>
            <p:cNvSpPr/>
            <p:nvPr/>
          </p:nvSpPr>
          <p:spPr>
            <a:xfrm>
              <a:off x="1054100" y="755650"/>
              <a:ext cx="4724400" cy="0"/>
            </a:xfrm>
            <a:prstGeom prst="line">
              <a:avLst/>
            </a:prstGeom>
            <a:noFill/>
            <a:ln w="12700" cap="flat">
              <a:solidFill>
                <a:srgbClr val="071D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6" name="Line"/>
            <p:cNvSpPr/>
            <p:nvPr/>
          </p:nvSpPr>
          <p:spPr>
            <a:xfrm>
              <a:off x="3568700" y="527050"/>
              <a:ext cx="0" cy="228600"/>
            </a:xfrm>
            <a:prstGeom prst="line">
              <a:avLst/>
            </a:prstGeom>
            <a:noFill/>
            <a:ln w="12700" cap="flat">
              <a:solidFill>
                <a:srgbClr val="071D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7" name="Line"/>
            <p:cNvSpPr/>
            <p:nvPr/>
          </p:nvSpPr>
          <p:spPr>
            <a:xfrm>
              <a:off x="5778500" y="755650"/>
              <a:ext cx="0" cy="152400"/>
            </a:xfrm>
            <a:prstGeom prst="line">
              <a:avLst/>
            </a:prstGeom>
            <a:noFill/>
            <a:ln w="12700" cap="flat">
              <a:solidFill>
                <a:srgbClr val="071D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8" name="Conclusive Research Design"/>
            <p:cNvSpPr/>
            <p:nvPr/>
          </p:nvSpPr>
          <p:spPr>
            <a:xfrm>
              <a:off x="4802187" y="942975"/>
              <a:ext cx="2124076" cy="660400"/>
            </a:xfrm>
            <a:prstGeom prst="rect">
              <a:avLst/>
            </a:prstGeom>
            <a:solidFill>
              <a:srgbClr val="CCECFF">
                <a:alpha val="50195"/>
              </a:srgbClr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 algn="l">
                <a:spcBef>
                  <a:spcPts val="1000"/>
                </a:spcBef>
                <a:defRPr sz="1800">
                  <a:solidFill>
                    <a:srgbClr val="CC0000"/>
                  </a:solidFill>
                </a:defRPr>
              </a:lvl1pPr>
            </a:lstStyle>
            <a:p>
              <a:r>
                <a:t>Conclusive Research Design</a:t>
              </a:r>
            </a:p>
          </p:txBody>
        </p:sp>
        <p:sp>
          <p:nvSpPr>
            <p:cNvPr id="199" name="Exploratory Research Design"/>
            <p:cNvSpPr/>
            <p:nvPr/>
          </p:nvSpPr>
          <p:spPr>
            <a:xfrm>
              <a:off x="153987" y="1006475"/>
              <a:ext cx="2124076" cy="660400"/>
            </a:xfrm>
            <a:prstGeom prst="rect">
              <a:avLst/>
            </a:prstGeom>
            <a:solidFill>
              <a:srgbClr val="CCECFF">
                <a:alpha val="50195"/>
              </a:srgbClr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 algn="l">
                <a:spcBef>
                  <a:spcPts val="1000"/>
                </a:spcBef>
                <a:defRPr sz="1800">
                  <a:solidFill>
                    <a:srgbClr val="CC0000"/>
                  </a:solidFill>
                </a:defRPr>
              </a:lvl1pPr>
            </a:lstStyle>
            <a:p>
              <a:r>
                <a:t>Exploratory Research Design</a:t>
              </a:r>
            </a:p>
          </p:txBody>
        </p:sp>
        <p:sp>
          <p:nvSpPr>
            <p:cNvPr id="200" name="Line"/>
            <p:cNvSpPr/>
            <p:nvPr/>
          </p:nvSpPr>
          <p:spPr>
            <a:xfrm>
              <a:off x="4483100" y="1822450"/>
              <a:ext cx="2743200" cy="0"/>
            </a:xfrm>
            <a:prstGeom prst="line">
              <a:avLst/>
            </a:prstGeom>
            <a:noFill/>
            <a:ln w="12700" cap="flat">
              <a:solidFill>
                <a:srgbClr val="071D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1" name="Line"/>
            <p:cNvSpPr/>
            <p:nvPr/>
          </p:nvSpPr>
          <p:spPr>
            <a:xfrm>
              <a:off x="4483100" y="1822450"/>
              <a:ext cx="0" cy="228600"/>
            </a:xfrm>
            <a:prstGeom prst="line">
              <a:avLst/>
            </a:prstGeom>
            <a:noFill/>
            <a:ln w="12700" cap="flat">
              <a:solidFill>
                <a:srgbClr val="071D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2" name="Line"/>
            <p:cNvSpPr/>
            <p:nvPr/>
          </p:nvSpPr>
          <p:spPr>
            <a:xfrm>
              <a:off x="7226300" y="1822450"/>
              <a:ext cx="0" cy="228600"/>
            </a:xfrm>
            <a:prstGeom prst="line">
              <a:avLst/>
            </a:prstGeom>
            <a:noFill/>
            <a:ln w="12700" cap="flat">
              <a:solidFill>
                <a:srgbClr val="071D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3" name="Line"/>
            <p:cNvSpPr/>
            <p:nvPr/>
          </p:nvSpPr>
          <p:spPr>
            <a:xfrm>
              <a:off x="5930900" y="1670050"/>
              <a:ext cx="0" cy="152400"/>
            </a:xfrm>
            <a:prstGeom prst="line">
              <a:avLst/>
            </a:prstGeom>
            <a:noFill/>
            <a:ln w="12700" cap="flat">
              <a:solidFill>
                <a:srgbClr val="071D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4" name="Descriptive Research"/>
            <p:cNvSpPr/>
            <p:nvPr/>
          </p:nvSpPr>
          <p:spPr>
            <a:xfrm>
              <a:off x="3640137" y="2047875"/>
              <a:ext cx="2124076" cy="660400"/>
            </a:xfrm>
            <a:prstGeom prst="rect">
              <a:avLst/>
            </a:prstGeom>
            <a:solidFill>
              <a:srgbClr val="CCECFF">
                <a:alpha val="50195"/>
              </a:srgbClr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 algn="l">
                <a:spcBef>
                  <a:spcPts val="1000"/>
                </a:spcBef>
                <a:defRPr sz="1800">
                  <a:solidFill>
                    <a:srgbClr val="CC0000"/>
                  </a:solidFill>
                </a:defRPr>
              </a:lvl1pPr>
            </a:lstStyle>
            <a:p>
              <a:r>
                <a:t>Descriptive Research</a:t>
              </a:r>
            </a:p>
          </p:txBody>
        </p:sp>
        <p:sp>
          <p:nvSpPr>
            <p:cNvPr id="205" name="Causal    Research"/>
            <p:cNvSpPr/>
            <p:nvPr/>
          </p:nvSpPr>
          <p:spPr>
            <a:xfrm>
              <a:off x="6059487" y="2047875"/>
              <a:ext cx="2124076" cy="660400"/>
            </a:xfrm>
            <a:prstGeom prst="rect">
              <a:avLst/>
            </a:prstGeom>
            <a:solidFill>
              <a:srgbClr val="CCECFF">
                <a:alpha val="50195"/>
              </a:srgbClr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 algn="l">
                <a:spcBef>
                  <a:spcPts val="1000"/>
                </a:spcBef>
                <a:defRPr sz="1800">
                  <a:solidFill>
                    <a:srgbClr val="CC0000"/>
                  </a:solidFill>
                </a:defRPr>
              </a:lvl1pPr>
            </a:lstStyle>
            <a:p>
              <a:r>
                <a:t>Causal    Research</a:t>
              </a:r>
            </a:p>
          </p:txBody>
        </p:sp>
        <p:sp>
          <p:nvSpPr>
            <p:cNvPr id="206" name="Line"/>
            <p:cNvSpPr/>
            <p:nvPr/>
          </p:nvSpPr>
          <p:spPr>
            <a:xfrm>
              <a:off x="3492500" y="2965450"/>
              <a:ext cx="2438400" cy="0"/>
            </a:xfrm>
            <a:prstGeom prst="line">
              <a:avLst/>
            </a:prstGeom>
            <a:noFill/>
            <a:ln w="12700" cap="flat">
              <a:solidFill>
                <a:srgbClr val="071D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7" name="Line"/>
            <p:cNvSpPr/>
            <p:nvPr/>
          </p:nvSpPr>
          <p:spPr>
            <a:xfrm>
              <a:off x="3492500" y="2965450"/>
              <a:ext cx="0" cy="152400"/>
            </a:xfrm>
            <a:prstGeom prst="line">
              <a:avLst/>
            </a:prstGeom>
            <a:noFill/>
            <a:ln w="12700" cap="flat">
              <a:solidFill>
                <a:srgbClr val="071D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8" name="Line"/>
            <p:cNvSpPr/>
            <p:nvPr/>
          </p:nvSpPr>
          <p:spPr>
            <a:xfrm>
              <a:off x="5930900" y="2965450"/>
              <a:ext cx="0" cy="152400"/>
            </a:xfrm>
            <a:prstGeom prst="line">
              <a:avLst/>
            </a:prstGeom>
            <a:noFill/>
            <a:ln w="12700" cap="flat">
              <a:solidFill>
                <a:srgbClr val="071D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9" name="Line"/>
            <p:cNvSpPr/>
            <p:nvPr/>
          </p:nvSpPr>
          <p:spPr>
            <a:xfrm>
              <a:off x="4711700" y="2813050"/>
              <a:ext cx="0" cy="152400"/>
            </a:xfrm>
            <a:prstGeom prst="line">
              <a:avLst/>
            </a:prstGeom>
            <a:noFill/>
            <a:ln w="12700" cap="flat">
              <a:solidFill>
                <a:srgbClr val="071D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0" name="Cross-Sectional Design"/>
            <p:cNvSpPr/>
            <p:nvPr/>
          </p:nvSpPr>
          <p:spPr>
            <a:xfrm>
              <a:off x="2433637" y="3152775"/>
              <a:ext cx="2124076" cy="660400"/>
            </a:xfrm>
            <a:prstGeom prst="rect">
              <a:avLst/>
            </a:prstGeom>
            <a:solidFill>
              <a:srgbClr val="CCECFF">
                <a:alpha val="50195"/>
              </a:srgbClr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 algn="l">
                <a:spcBef>
                  <a:spcPts val="1000"/>
                </a:spcBef>
                <a:defRPr sz="1800">
                  <a:solidFill>
                    <a:srgbClr val="CC0000"/>
                  </a:solidFill>
                </a:defRPr>
              </a:lvl1pPr>
            </a:lstStyle>
            <a:p>
              <a:r>
                <a:t>Cross-Sectional Design</a:t>
              </a:r>
            </a:p>
          </p:txBody>
        </p:sp>
        <p:sp>
          <p:nvSpPr>
            <p:cNvPr id="211" name="Longitudinal Design"/>
            <p:cNvSpPr/>
            <p:nvPr/>
          </p:nvSpPr>
          <p:spPr>
            <a:xfrm>
              <a:off x="4852987" y="3152775"/>
              <a:ext cx="2124076" cy="660400"/>
            </a:xfrm>
            <a:prstGeom prst="rect">
              <a:avLst/>
            </a:prstGeom>
            <a:solidFill>
              <a:srgbClr val="CCECFF">
                <a:alpha val="50195"/>
              </a:srgbClr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 algn="l">
                <a:spcBef>
                  <a:spcPts val="1000"/>
                </a:spcBef>
                <a:defRPr sz="1800">
                  <a:solidFill>
                    <a:srgbClr val="CC0000"/>
                  </a:solidFill>
                </a:defRPr>
              </a:lvl1pPr>
            </a:lstStyle>
            <a:p>
              <a:r>
                <a:t>Longitudinal Design</a:t>
              </a:r>
            </a:p>
          </p:txBody>
        </p:sp>
        <p:sp>
          <p:nvSpPr>
            <p:cNvPr id="212" name="Line"/>
            <p:cNvSpPr/>
            <p:nvPr/>
          </p:nvSpPr>
          <p:spPr>
            <a:xfrm>
              <a:off x="2349500" y="4108450"/>
              <a:ext cx="2362200" cy="0"/>
            </a:xfrm>
            <a:prstGeom prst="line">
              <a:avLst/>
            </a:prstGeom>
            <a:noFill/>
            <a:ln w="12700" cap="flat">
              <a:solidFill>
                <a:srgbClr val="071D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3" name="Line"/>
            <p:cNvSpPr/>
            <p:nvPr/>
          </p:nvSpPr>
          <p:spPr>
            <a:xfrm>
              <a:off x="2349500" y="4108450"/>
              <a:ext cx="0" cy="152400"/>
            </a:xfrm>
            <a:prstGeom prst="line">
              <a:avLst/>
            </a:prstGeom>
            <a:noFill/>
            <a:ln w="12700" cap="flat">
              <a:solidFill>
                <a:srgbClr val="071D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4" name="Line"/>
            <p:cNvSpPr/>
            <p:nvPr/>
          </p:nvSpPr>
          <p:spPr>
            <a:xfrm>
              <a:off x="4711700" y="4108450"/>
              <a:ext cx="0" cy="152400"/>
            </a:xfrm>
            <a:prstGeom prst="line">
              <a:avLst/>
            </a:prstGeom>
            <a:noFill/>
            <a:ln w="12700" cap="flat">
              <a:solidFill>
                <a:srgbClr val="071D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5" name="Line"/>
            <p:cNvSpPr/>
            <p:nvPr/>
          </p:nvSpPr>
          <p:spPr>
            <a:xfrm>
              <a:off x="3492500" y="3879850"/>
              <a:ext cx="0" cy="228600"/>
            </a:xfrm>
            <a:prstGeom prst="line">
              <a:avLst/>
            </a:prstGeom>
            <a:noFill/>
            <a:ln w="12700" cap="flat">
              <a:solidFill>
                <a:srgbClr val="071D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0" animBg="1" advAuto="0"/>
      <p:bldP spid="216" grpId="0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219" name="1) Exploratory &amp; Conclusive Research Differences"/>
          <p:cNvSpPr txBox="1">
            <a:spLocks noGrp="1"/>
          </p:cNvSpPr>
          <p:nvPr>
            <p:ph type="title" idx="4294967295"/>
          </p:nvPr>
        </p:nvSpPr>
        <p:spPr>
          <a:xfrm>
            <a:off x="228600" y="0"/>
            <a:ext cx="8686800" cy="9144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defTabSz="786384">
              <a:defRPr sz="2408" b="1">
                <a:solidFill>
                  <a:srgbClr val="E57300"/>
                </a:solidFill>
              </a:defRPr>
            </a:pPr>
            <a:r>
              <a:t>1) Exploratory &amp; Conclusive Research Differences</a:t>
            </a:r>
            <a:br/>
            <a:endParaRPr/>
          </a:p>
        </p:txBody>
      </p:sp>
      <p:grpSp>
        <p:nvGrpSpPr>
          <p:cNvPr id="227" name="Group"/>
          <p:cNvGrpSpPr/>
          <p:nvPr/>
        </p:nvGrpSpPr>
        <p:grpSpPr>
          <a:xfrm>
            <a:off x="228600" y="1198562"/>
            <a:ext cx="8926513" cy="5094401"/>
            <a:chOff x="0" y="0"/>
            <a:chExt cx="8926512" cy="5094399"/>
          </a:xfrm>
        </p:grpSpPr>
        <p:sp>
          <p:nvSpPr>
            <p:cNvPr id="220" name="Objective:…"/>
            <p:cNvSpPr txBox="1"/>
            <p:nvPr/>
          </p:nvSpPr>
          <p:spPr>
            <a:xfrm>
              <a:off x="0" y="376278"/>
              <a:ext cx="1611313" cy="4279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/>
            <a:p>
              <a:pPr algn="l">
                <a:defRPr sz="1800">
                  <a:solidFill>
                    <a:srgbClr val="800080"/>
                  </a:solidFill>
                </a:defRPr>
              </a:pPr>
              <a:r>
                <a:t>Objective:</a:t>
              </a:r>
            </a:p>
            <a:p>
              <a:pPr algn="l">
                <a:defRPr sz="1800">
                  <a:solidFill>
                    <a:srgbClr val="800080"/>
                  </a:solidFill>
                </a:defRPr>
              </a:pPr>
              <a:endParaRPr/>
            </a:p>
            <a:p>
              <a:pPr algn="l">
                <a:defRPr sz="1800">
                  <a:solidFill>
                    <a:srgbClr val="800080"/>
                  </a:solidFill>
                </a:defRPr>
              </a:pPr>
              <a:endParaRPr/>
            </a:p>
            <a:p>
              <a:pPr algn="l">
                <a:defRPr sz="1800">
                  <a:solidFill>
                    <a:srgbClr val="800080"/>
                  </a:solidFill>
                </a:defRPr>
              </a:pPr>
              <a:r>
                <a:t>Character-istics:</a:t>
              </a:r>
            </a:p>
            <a:p>
              <a:pPr algn="l">
                <a:defRPr sz="1800">
                  <a:solidFill>
                    <a:srgbClr val="800080"/>
                  </a:solidFill>
                </a:defRPr>
              </a:pPr>
              <a:endParaRPr/>
            </a:p>
            <a:p>
              <a:pPr algn="l">
                <a:defRPr sz="1800">
                  <a:solidFill>
                    <a:srgbClr val="800080"/>
                  </a:solidFill>
                </a:defRPr>
              </a:pPr>
              <a:endParaRPr/>
            </a:p>
            <a:p>
              <a:pPr algn="l">
                <a:defRPr sz="1800">
                  <a:solidFill>
                    <a:srgbClr val="800080"/>
                  </a:solidFill>
                </a:defRPr>
              </a:pPr>
              <a:endParaRPr/>
            </a:p>
            <a:p>
              <a:pPr algn="l">
                <a:defRPr sz="1800">
                  <a:solidFill>
                    <a:srgbClr val="800080"/>
                  </a:solidFill>
                </a:defRPr>
              </a:pPr>
              <a:endParaRPr/>
            </a:p>
            <a:p>
              <a:pPr algn="l">
                <a:defRPr sz="1800">
                  <a:solidFill>
                    <a:srgbClr val="800080"/>
                  </a:solidFill>
                </a:defRPr>
              </a:pPr>
              <a:endParaRPr/>
            </a:p>
            <a:p>
              <a:pPr algn="l">
                <a:defRPr sz="1800">
                  <a:solidFill>
                    <a:srgbClr val="800080"/>
                  </a:solidFill>
                </a:defRPr>
              </a:pPr>
              <a:endParaRPr/>
            </a:p>
            <a:p>
              <a:pPr algn="l">
                <a:defRPr sz="1800">
                  <a:solidFill>
                    <a:srgbClr val="800080"/>
                  </a:solidFill>
                </a:defRPr>
              </a:pPr>
              <a:r>
                <a:t>Findings/ Results:</a:t>
              </a:r>
            </a:p>
            <a:p>
              <a:pPr algn="l">
                <a:defRPr sz="1800">
                  <a:solidFill>
                    <a:srgbClr val="800080"/>
                  </a:solidFill>
                </a:defRPr>
              </a:pPr>
              <a:endParaRPr/>
            </a:p>
            <a:p>
              <a:pPr algn="l">
                <a:defRPr sz="1800">
                  <a:solidFill>
                    <a:srgbClr val="800080"/>
                  </a:solidFill>
                </a:defRPr>
              </a:pPr>
              <a:r>
                <a:t>Outcome:</a:t>
              </a:r>
              <a:r>
                <a:rPr>
                  <a:effectLst>
                    <a:outerShdw blurRad="12700" dist="25400" dir="2700000" rotWithShape="0">
                      <a:srgbClr val="DDDDDD"/>
                    </a:outerShdw>
                  </a:effectLst>
                </a:rPr>
                <a:t>	</a:t>
              </a:r>
            </a:p>
          </p:txBody>
        </p:sp>
        <p:sp>
          <p:nvSpPr>
            <p:cNvPr id="221" name="To provide insights and understanding…"/>
            <p:cNvSpPr txBox="1"/>
            <p:nvPr/>
          </p:nvSpPr>
          <p:spPr>
            <a:xfrm>
              <a:off x="1447800" y="396384"/>
              <a:ext cx="3668713" cy="4673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/>
            <a:p>
              <a:pPr algn="l">
                <a:defRPr sz="1600" b="1">
                  <a:solidFill>
                    <a:srgbClr val="CC0000"/>
                  </a:solidFill>
                </a:defRPr>
              </a:pPr>
              <a:r>
                <a:t>To provide insights and understanding</a:t>
              </a:r>
            </a:p>
            <a:p>
              <a:pPr algn="l">
                <a:defRPr sz="16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buSzPct val="100000"/>
                <a:buFont typeface="Arial"/>
                <a:buChar char="•"/>
                <a:defRPr sz="1600">
                  <a:solidFill>
                    <a:srgbClr val="CC0000"/>
                  </a:solidFill>
                </a:defRPr>
              </a:pPr>
              <a:r>
                <a:t>Information needed is defined only loosely. </a:t>
              </a:r>
            </a:p>
            <a:p>
              <a:pPr algn="l">
                <a:buSzPct val="100000"/>
                <a:buFont typeface="Arial"/>
                <a:buChar char="•"/>
                <a:defRPr sz="1600">
                  <a:solidFill>
                    <a:srgbClr val="CC0000"/>
                  </a:solidFill>
                </a:defRPr>
              </a:pPr>
              <a:r>
                <a:t>Research process is flexible and unstructured.  </a:t>
              </a:r>
            </a:p>
            <a:p>
              <a:pPr algn="l">
                <a:buSzPct val="100000"/>
                <a:buFont typeface="Arial"/>
                <a:buChar char="•"/>
                <a:defRPr sz="1600">
                  <a:solidFill>
                    <a:srgbClr val="CC0000"/>
                  </a:solidFill>
                </a:defRPr>
              </a:pPr>
              <a:r>
                <a:t>Sample is small and non-representative.  </a:t>
              </a:r>
            </a:p>
            <a:p>
              <a:pPr algn="l">
                <a:buSzPct val="100000"/>
                <a:buFont typeface="Arial"/>
                <a:buChar char="•"/>
                <a:defRPr sz="1600">
                  <a:solidFill>
                    <a:srgbClr val="CC0000"/>
                  </a:solidFill>
                </a:defRPr>
              </a:pPr>
              <a:r>
                <a:t>Analysis of primary data is qualitative. </a:t>
              </a:r>
            </a:p>
            <a:p>
              <a:pPr algn="l">
                <a:buSzPct val="100000"/>
                <a:buFont typeface="Arial"/>
                <a:buChar char="•"/>
                <a:defRPr sz="1600">
                  <a:solidFill>
                    <a:srgbClr val="CC0000"/>
                  </a:solidFill>
                </a:defRPr>
              </a:pPr>
              <a:r>
                <a:t>Hypotheses may not exist.</a:t>
              </a:r>
            </a:p>
            <a:p>
              <a:pPr algn="l">
                <a:defRPr sz="16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defRPr sz="16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defRPr sz="1600" b="1">
                  <a:solidFill>
                    <a:srgbClr val="CC0000"/>
                  </a:solidFill>
                </a:defRPr>
              </a:pPr>
              <a:r>
                <a:t>Tentative</a:t>
              </a:r>
            </a:p>
            <a:p>
              <a:pPr algn="l">
                <a:defRPr sz="16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defRPr sz="16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defRPr sz="1600">
                  <a:solidFill>
                    <a:srgbClr val="CC0000"/>
                  </a:solidFill>
                </a:defRPr>
              </a:pPr>
              <a:r>
                <a:t>Generally followed by further exploratory or conclusive research</a:t>
              </a:r>
            </a:p>
          </p:txBody>
        </p:sp>
        <p:sp>
          <p:nvSpPr>
            <p:cNvPr id="222" name="To test specific hypotheses and examine relationships…"/>
            <p:cNvSpPr txBox="1"/>
            <p:nvPr/>
          </p:nvSpPr>
          <p:spPr>
            <a:xfrm>
              <a:off x="5014912" y="420799"/>
              <a:ext cx="3911601" cy="4673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/>
            <a:p>
              <a:pPr algn="l">
                <a:defRPr sz="1600" b="1">
                  <a:solidFill>
                    <a:srgbClr val="CC0000"/>
                  </a:solidFill>
                </a:defRPr>
              </a:pPr>
              <a:r>
                <a:t>To test specific hypotheses and examine relationships</a:t>
              </a:r>
            </a:p>
            <a:p>
              <a:pPr algn="l">
                <a:defRPr sz="16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buSzPct val="100000"/>
                <a:buFont typeface="Arial"/>
                <a:buChar char="•"/>
                <a:defRPr sz="1600">
                  <a:solidFill>
                    <a:srgbClr val="CC0000"/>
                  </a:solidFill>
                </a:defRPr>
              </a:pPr>
              <a:r>
                <a:t>Information needed is clearly defined. </a:t>
              </a:r>
            </a:p>
            <a:p>
              <a:pPr algn="l">
                <a:buSzPct val="100000"/>
                <a:buFont typeface="Arial"/>
                <a:buChar char="•"/>
                <a:defRPr sz="1600">
                  <a:solidFill>
                    <a:srgbClr val="CC0000"/>
                  </a:solidFill>
                </a:defRPr>
              </a:pPr>
              <a:r>
                <a:t>Research process is formal and structured. </a:t>
              </a:r>
            </a:p>
            <a:p>
              <a:pPr algn="l">
                <a:buSzPct val="100000"/>
                <a:buFont typeface="Arial"/>
                <a:buChar char="•"/>
                <a:defRPr sz="1600">
                  <a:solidFill>
                    <a:srgbClr val="CC0000"/>
                  </a:solidFill>
                </a:defRPr>
              </a:pPr>
              <a:r>
                <a:t>Sample is large and representative. </a:t>
              </a:r>
            </a:p>
            <a:p>
              <a:pPr algn="l">
                <a:buSzPct val="100000"/>
                <a:buFont typeface="Arial"/>
                <a:buChar char="•"/>
                <a:defRPr sz="1600">
                  <a:solidFill>
                    <a:srgbClr val="CC0000"/>
                  </a:solidFill>
                </a:defRPr>
              </a:pPr>
              <a:r>
                <a:t>Data analysis is quantitative</a:t>
              </a:r>
            </a:p>
            <a:p>
              <a:pPr algn="l">
                <a:defRPr sz="16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defRPr sz="16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defRPr sz="16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defRPr sz="16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defRPr sz="16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defRPr sz="1600" b="1">
                  <a:solidFill>
                    <a:srgbClr val="CC0000"/>
                  </a:solidFill>
                </a:defRPr>
              </a:pPr>
              <a:r>
                <a:t>Conclusive</a:t>
              </a:r>
            </a:p>
            <a:p>
              <a:pPr algn="l">
                <a:defRPr sz="16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defRPr sz="16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defRPr sz="1600">
                  <a:solidFill>
                    <a:srgbClr val="CC0000"/>
                  </a:solidFill>
                </a:defRPr>
              </a:pPr>
              <a:r>
                <a:t>Findings used as input into decision making</a:t>
              </a:r>
            </a:p>
          </p:txBody>
        </p:sp>
        <p:sp>
          <p:nvSpPr>
            <p:cNvPr id="223" name="Exploratory"/>
            <p:cNvSpPr txBox="1"/>
            <p:nvPr/>
          </p:nvSpPr>
          <p:spPr>
            <a:xfrm>
              <a:off x="1509712" y="0"/>
              <a:ext cx="2190751" cy="368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 algn="l">
                <a:defRPr sz="1800" b="1">
                  <a:solidFill>
                    <a:srgbClr val="800080"/>
                  </a:solidFill>
                </a:defRPr>
              </a:lvl1pPr>
            </a:lstStyle>
            <a:p>
              <a:r>
                <a:t>Exploratory</a:t>
              </a:r>
            </a:p>
          </p:txBody>
        </p:sp>
        <p:sp>
          <p:nvSpPr>
            <p:cNvPr id="224" name="Conclusive"/>
            <p:cNvSpPr txBox="1"/>
            <p:nvPr/>
          </p:nvSpPr>
          <p:spPr>
            <a:xfrm>
              <a:off x="5014912" y="0"/>
              <a:ext cx="2106613" cy="368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 algn="l">
                <a:defRPr sz="1800" b="1">
                  <a:solidFill>
                    <a:srgbClr val="800080"/>
                  </a:solidFill>
                </a:defRPr>
              </a:lvl1pPr>
            </a:lstStyle>
            <a:p>
              <a:r>
                <a:t>Conclusive</a:t>
              </a:r>
            </a:p>
          </p:txBody>
        </p:sp>
        <p:pic>
          <p:nvPicPr>
            <p:cNvPr id="225" name="image.pdf" descr="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553200" y="2603790"/>
              <a:ext cx="2133600" cy="160852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6" name="Line"/>
            <p:cNvSpPr/>
            <p:nvPr/>
          </p:nvSpPr>
          <p:spPr>
            <a:xfrm>
              <a:off x="201612" y="399257"/>
              <a:ext cx="8529638" cy="1"/>
            </a:xfrm>
            <a:prstGeom prst="line">
              <a:avLst/>
            </a:prstGeom>
            <a:noFill/>
            <a:ln w="25400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28" name="Line"/>
          <p:cNvSpPr/>
          <p:nvPr/>
        </p:nvSpPr>
        <p:spPr>
          <a:xfrm>
            <a:off x="381000" y="1065211"/>
            <a:ext cx="8382000" cy="1590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" grpId="0" animBg="1" advAuto="0"/>
      <p:bldP spid="227" grpId="0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231" name="1) A Comparison of Basic Research Designs"/>
          <p:cNvSpPr txBox="1">
            <a:spLocks noGrp="1"/>
          </p:cNvSpPr>
          <p:nvPr>
            <p:ph type="title" idx="4294967295"/>
          </p:nvPr>
        </p:nvSpPr>
        <p:spPr>
          <a:xfrm>
            <a:off x="228600" y="130174"/>
            <a:ext cx="8915400" cy="78422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defTabSz="850391">
              <a:defRPr sz="2232" b="1">
                <a:solidFill>
                  <a:srgbClr val="E57300"/>
                </a:solidFill>
              </a:defRPr>
            </a:pPr>
            <a:r>
              <a:t>1) A Comparison of Basic Research Designs</a:t>
            </a:r>
            <a:br/>
            <a:endParaRPr/>
          </a:p>
        </p:txBody>
      </p:sp>
      <p:grpSp>
        <p:nvGrpSpPr>
          <p:cNvPr id="240" name="Group"/>
          <p:cNvGrpSpPr/>
          <p:nvPr/>
        </p:nvGrpSpPr>
        <p:grpSpPr>
          <a:xfrm>
            <a:off x="130175" y="1343024"/>
            <a:ext cx="9013825" cy="4829177"/>
            <a:chOff x="0" y="0"/>
            <a:chExt cx="9013824" cy="4829175"/>
          </a:xfrm>
        </p:grpSpPr>
        <p:sp>
          <p:nvSpPr>
            <p:cNvPr id="232" name="Objective:…"/>
            <p:cNvSpPr txBox="1"/>
            <p:nvPr/>
          </p:nvSpPr>
          <p:spPr>
            <a:xfrm>
              <a:off x="155048" y="345903"/>
              <a:ext cx="2198141" cy="3225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/>
            <a:p>
              <a:pPr algn="l">
                <a:defRPr sz="1600">
                  <a:solidFill>
                    <a:srgbClr val="800080"/>
                  </a:solidFill>
                </a:defRPr>
              </a:pPr>
              <a:r>
                <a:t>Objective:</a:t>
              </a:r>
            </a:p>
            <a:p>
              <a:pPr algn="l">
                <a:defRPr sz="1600">
                  <a:solidFill>
                    <a:srgbClr val="800080"/>
                  </a:solidFill>
                </a:defRPr>
              </a:pPr>
              <a:endParaRPr/>
            </a:p>
            <a:p>
              <a:pPr algn="l">
                <a:defRPr sz="1600">
                  <a:solidFill>
                    <a:srgbClr val="800080"/>
                  </a:solidFill>
                </a:defRPr>
              </a:pPr>
              <a:endParaRPr/>
            </a:p>
            <a:p>
              <a:pPr algn="l">
                <a:defRPr sz="1600">
                  <a:solidFill>
                    <a:srgbClr val="800080"/>
                  </a:solidFill>
                </a:defRPr>
              </a:pPr>
              <a:endParaRPr/>
            </a:p>
            <a:p>
              <a:pPr algn="l">
                <a:defRPr sz="1600">
                  <a:solidFill>
                    <a:srgbClr val="800080"/>
                  </a:solidFill>
                </a:defRPr>
              </a:pPr>
              <a:r>
                <a:t>Characteristics:</a:t>
              </a:r>
            </a:p>
            <a:p>
              <a:pPr algn="l">
                <a:defRPr sz="1600">
                  <a:solidFill>
                    <a:srgbClr val="800080"/>
                  </a:solidFill>
                </a:defRPr>
              </a:pPr>
              <a:endParaRPr/>
            </a:p>
            <a:p>
              <a:pPr algn="l">
                <a:defRPr sz="1600">
                  <a:solidFill>
                    <a:srgbClr val="800080"/>
                  </a:solidFill>
                </a:defRPr>
              </a:pPr>
              <a:endParaRPr/>
            </a:p>
            <a:p>
              <a:pPr algn="l">
                <a:defRPr sz="1600">
                  <a:solidFill>
                    <a:srgbClr val="800080"/>
                  </a:solidFill>
                </a:defRPr>
              </a:pPr>
              <a:endParaRPr/>
            </a:p>
            <a:p>
              <a:pPr algn="l">
                <a:defRPr sz="1600">
                  <a:solidFill>
                    <a:srgbClr val="800080"/>
                  </a:solidFill>
                </a:defRPr>
              </a:pPr>
              <a:endParaRPr/>
            </a:p>
            <a:p>
              <a:pPr algn="l">
                <a:defRPr sz="1600">
                  <a:solidFill>
                    <a:srgbClr val="800080"/>
                  </a:solidFill>
                </a:defRPr>
              </a:pPr>
              <a:endParaRPr/>
            </a:p>
            <a:p>
              <a:pPr algn="l">
                <a:defRPr sz="1600">
                  <a:solidFill>
                    <a:srgbClr val="800080"/>
                  </a:solidFill>
                </a:defRPr>
              </a:pPr>
              <a:endParaRPr/>
            </a:p>
            <a:p>
              <a:pPr algn="l">
                <a:defRPr sz="1600">
                  <a:solidFill>
                    <a:srgbClr val="800080"/>
                  </a:solidFill>
                </a:defRPr>
              </a:pPr>
              <a:endParaRPr/>
            </a:p>
            <a:p>
              <a:pPr algn="l">
                <a:defRPr sz="1600">
                  <a:solidFill>
                    <a:srgbClr val="800080"/>
                  </a:solidFill>
                </a:defRPr>
              </a:pPr>
              <a:r>
                <a:t>Methods:</a:t>
              </a:r>
            </a:p>
          </p:txBody>
        </p:sp>
        <p:sp>
          <p:nvSpPr>
            <p:cNvPr id="233" name="Discovery of ideas and insights…"/>
            <p:cNvSpPr txBox="1"/>
            <p:nvPr/>
          </p:nvSpPr>
          <p:spPr>
            <a:xfrm>
              <a:off x="2248207" y="332426"/>
              <a:ext cx="2274049" cy="443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/>
            <a:p>
              <a:pPr algn="l">
                <a:defRPr sz="1600" b="1">
                  <a:solidFill>
                    <a:srgbClr val="CC0000"/>
                  </a:solidFill>
                </a:defRPr>
              </a:pPr>
              <a:r>
                <a:t>Discovery of ideas and insights</a:t>
              </a:r>
            </a:p>
            <a:p>
              <a:pPr algn="l">
                <a:defRPr sz="16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defRPr sz="16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buSzPct val="100000"/>
                <a:buFont typeface="Arial"/>
                <a:buChar char="•"/>
                <a:defRPr sz="1600">
                  <a:solidFill>
                    <a:srgbClr val="CC0000"/>
                  </a:solidFill>
                </a:defRPr>
              </a:pPr>
              <a:r>
                <a:t>Flexible, versatile</a:t>
              </a:r>
            </a:p>
            <a:p>
              <a:pPr algn="l">
                <a:buSzPct val="100000"/>
                <a:buFont typeface="Arial"/>
                <a:buChar char="•"/>
                <a:defRPr sz="1600">
                  <a:solidFill>
                    <a:srgbClr val="CC0000"/>
                  </a:solidFill>
                </a:defRPr>
              </a:pPr>
              <a:r>
                <a:t>Often the front end of total research design</a:t>
              </a:r>
            </a:p>
            <a:p>
              <a:pPr algn="l">
                <a:defRPr sz="16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defRPr sz="16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defRPr sz="16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defRPr sz="16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buSzPct val="100000"/>
                <a:buFont typeface="Arial"/>
                <a:buChar char="•"/>
                <a:defRPr sz="1600">
                  <a:solidFill>
                    <a:srgbClr val="CC0000"/>
                  </a:solidFill>
                </a:defRPr>
              </a:pPr>
              <a:r>
                <a:t>Expert surveys</a:t>
              </a:r>
            </a:p>
            <a:p>
              <a:pPr algn="l">
                <a:buSzPct val="100000"/>
                <a:buFont typeface="Arial"/>
                <a:buChar char="•"/>
                <a:defRPr sz="1600">
                  <a:solidFill>
                    <a:srgbClr val="CC0000"/>
                  </a:solidFill>
                </a:defRPr>
              </a:pPr>
              <a:r>
                <a:t>Pilot surveys</a:t>
              </a:r>
            </a:p>
            <a:p>
              <a:pPr algn="l">
                <a:buSzPct val="100000"/>
                <a:buFont typeface="Arial"/>
                <a:buChar char="•"/>
                <a:defRPr sz="1600">
                  <a:solidFill>
                    <a:srgbClr val="CC0000"/>
                  </a:solidFill>
                </a:defRPr>
              </a:pPr>
              <a:r>
                <a:t>Case studies</a:t>
              </a:r>
            </a:p>
            <a:p>
              <a:pPr algn="l">
                <a:buSzPct val="100000"/>
                <a:buFont typeface="Arial"/>
                <a:buChar char="•"/>
                <a:defRPr sz="1600">
                  <a:solidFill>
                    <a:srgbClr val="CC0000"/>
                  </a:solidFill>
                </a:defRPr>
              </a:pPr>
              <a:r>
                <a:t>Qualitative &amp; quantitative secondary data</a:t>
              </a:r>
            </a:p>
          </p:txBody>
        </p:sp>
        <p:sp>
          <p:nvSpPr>
            <p:cNvPr id="234" name="Describe market characteristics or functions…"/>
            <p:cNvSpPr txBox="1"/>
            <p:nvPr/>
          </p:nvSpPr>
          <p:spPr>
            <a:xfrm>
              <a:off x="4512565" y="332426"/>
              <a:ext cx="2519543" cy="4191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/>
            <a:p>
              <a:pPr algn="l">
                <a:defRPr sz="1600" b="1">
                  <a:solidFill>
                    <a:srgbClr val="CC0000"/>
                  </a:solidFill>
                </a:defRPr>
              </a:pPr>
              <a:r>
                <a:t>Describe market characteristics or functions</a:t>
              </a:r>
            </a:p>
            <a:p>
              <a:pPr algn="l">
                <a:defRPr sz="16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buSzPct val="100000"/>
                <a:buFont typeface="Arial"/>
                <a:buChar char="•"/>
                <a:defRPr sz="1600">
                  <a:solidFill>
                    <a:srgbClr val="CC0000"/>
                  </a:solidFill>
                </a:defRPr>
              </a:pPr>
              <a:r>
                <a:t>Marked by the prior formulation of specific hypotheses</a:t>
              </a:r>
            </a:p>
            <a:p>
              <a:pPr algn="l">
                <a:buSzPct val="100000"/>
                <a:buFont typeface="Arial"/>
                <a:buChar char="•"/>
                <a:defRPr sz="1600">
                  <a:solidFill>
                    <a:srgbClr val="CC0000"/>
                  </a:solidFill>
                </a:defRPr>
              </a:pPr>
              <a:r>
                <a:t>Preplanned and structured design</a:t>
              </a:r>
            </a:p>
            <a:p>
              <a:pPr algn="l">
                <a:defRPr sz="16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defRPr sz="16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buSzPct val="100000"/>
                <a:buFont typeface="Arial"/>
                <a:buChar char="•"/>
                <a:defRPr sz="1600">
                  <a:solidFill>
                    <a:srgbClr val="CC0000"/>
                  </a:solidFill>
                </a:defRPr>
              </a:pPr>
              <a:r>
                <a:t>Quantitative secondary data</a:t>
              </a:r>
            </a:p>
            <a:p>
              <a:pPr algn="l">
                <a:buSzPct val="100000"/>
                <a:buFont typeface="Arial"/>
                <a:buChar char="•"/>
                <a:defRPr sz="1600">
                  <a:solidFill>
                    <a:srgbClr val="CC0000"/>
                  </a:solidFill>
                </a:defRPr>
              </a:pPr>
              <a:r>
                <a:t>Surveys</a:t>
              </a:r>
            </a:p>
            <a:p>
              <a:pPr algn="l">
                <a:buSzPct val="100000"/>
                <a:buFont typeface="Arial"/>
                <a:buChar char="•"/>
                <a:defRPr sz="1600">
                  <a:solidFill>
                    <a:srgbClr val="CC0000"/>
                  </a:solidFill>
                </a:defRPr>
              </a:pPr>
              <a:r>
                <a:t>Panels</a:t>
              </a:r>
            </a:p>
            <a:p>
              <a:pPr algn="l">
                <a:buSzPct val="100000"/>
                <a:buFont typeface="Arial"/>
                <a:buChar char="•"/>
                <a:defRPr sz="1600">
                  <a:solidFill>
                    <a:srgbClr val="CC0000"/>
                  </a:solidFill>
                </a:defRPr>
              </a:pPr>
              <a:r>
                <a:t>Observation and other data</a:t>
              </a:r>
            </a:p>
          </p:txBody>
        </p:sp>
        <p:sp>
          <p:nvSpPr>
            <p:cNvPr id="235" name="Determine cause and effect relationships…"/>
            <p:cNvSpPr txBox="1"/>
            <p:nvPr/>
          </p:nvSpPr>
          <p:spPr>
            <a:xfrm>
              <a:off x="6880289" y="332426"/>
              <a:ext cx="2133536" cy="3225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/>
            <a:p>
              <a:pPr algn="l">
                <a:defRPr sz="1600" b="1">
                  <a:solidFill>
                    <a:srgbClr val="CC0000"/>
                  </a:solidFill>
                </a:defRPr>
              </a:pPr>
              <a:r>
                <a:t>Determine cause and effect relationships</a:t>
              </a:r>
            </a:p>
            <a:p>
              <a:pPr algn="l">
                <a:defRPr sz="16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buSzPct val="100000"/>
                <a:buFont typeface="Arial"/>
                <a:buChar char="•"/>
                <a:defRPr sz="1600">
                  <a:solidFill>
                    <a:srgbClr val="CC0000"/>
                  </a:solidFill>
                </a:defRPr>
              </a:pPr>
              <a:r>
                <a:t>Manipulation of independent variables, effect on dependent variables</a:t>
              </a:r>
            </a:p>
            <a:p>
              <a:pPr algn="l">
                <a:buSzPct val="100000"/>
                <a:buFont typeface="Arial"/>
                <a:buChar char="•"/>
                <a:defRPr sz="1600">
                  <a:solidFill>
                    <a:srgbClr val="CC0000"/>
                  </a:solidFill>
                </a:defRPr>
              </a:pPr>
              <a:r>
                <a:t>Control mediating variables</a:t>
              </a:r>
            </a:p>
            <a:p>
              <a:pPr algn="l">
                <a:defRPr sz="16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buSzPct val="100000"/>
                <a:buFont typeface="Arial"/>
                <a:buChar char="•"/>
                <a:defRPr sz="1600">
                  <a:solidFill>
                    <a:srgbClr val="CC0000"/>
                  </a:solidFill>
                </a:defRPr>
              </a:pPr>
              <a:r>
                <a:t>Experiments</a:t>
              </a:r>
            </a:p>
          </p:txBody>
        </p:sp>
        <p:sp>
          <p:nvSpPr>
            <p:cNvPr id="236" name="Exploratory"/>
            <p:cNvSpPr txBox="1"/>
            <p:nvPr/>
          </p:nvSpPr>
          <p:spPr>
            <a:xfrm>
              <a:off x="2248207" y="-1"/>
              <a:ext cx="1595426" cy="368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 algn="l">
                <a:defRPr sz="1800" b="1" u="sng">
                  <a:solidFill>
                    <a:srgbClr val="800080"/>
                  </a:solidFill>
                </a:defRPr>
              </a:lvl1pPr>
            </a:lstStyle>
            <a:p>
              <a:r>
                <a:t>Exploratory</a:t>
              </a:r>
            </a:p>
          </p:txBody>
        </p:sp>
        <p:sp>
          <p:nvSpPr>
            <p:cNvPr id="237" name="Descriptive"/>
            <p:cNvSpPr txBox="1"/>
            <p:nvPr/>
          </p:nvSpPr>
          <p:spPr>
            <a:xfrm>
              <a:off x="4517410" y="-1"/>
              <a:ext cx="1547541" cy="368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 algn="l">
                <a:defRPr sz="1800" b="1">
                  <a:solidFill>
                    <a:srgbClr val="800080"/>
                  </a:solidFill>
                </a:defRPr>
              </a:lvl1pPr>
            </a:lstStyle>
            <a:p>
              <a:r>
                <a:t>Descriptive</a:t>
              </a:r>
            </a:p>
          </p:txBody>
        </p:sp>
        <p:sp>
          <p:nvSpPr>
            <p:cNvPr id="238" name="Causal"/>
            <p:cNvSpPr txBox="1"/>
            <p:nvPr/>
          </p:nvSpPr>
          <p:spPr>
            <a:xfrm>
              <a:off x="6998190" y="4492"/>
              <a:ext cx="949029" cy="368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 algn="l">
                <a:defRPr sz="1800" b="1">
                  <a:solidFill>
                    <a:srgbClr val="800080"/>
                  </a:solidFill>
                </a:defRPr>
              </a:lvl1pPr>
            </a:lstStyle>
            <a:p>
              <a:r>
                <a:t>Causal</a:t>
              </a:r>
            </a:p>
          </p:txBody>
        </p:sp>
        <p:pic>
          <p:nvPicPr>
            <p:cNvPr id="239" name="image.pdf" descr="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3739054"/>
              <a:ext cx="2154533" cy="109012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41" name="Line"/>
          <p:cNvSpPr/>
          <p:nvPr/>
        </p:nvSpPr>
        <p:spPr>
          <a:xfrm>
            <a:off x="381000" y="685799"/>
            <a:ext cx="8382000" cy="1590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242" name="Line"/>
          <p:cNvSpPr/>
          <p:nvPr/>
        </p:nvSpPr>
        <p:spPr>
          <a:xfrm>
            <a:off x="4610099" y="762000"/>
            <a:ext cx="38102" cy="5500688"/>
          </a:xfrm>
          <a:prstGeom prst="line">
            <a:avLst/>
          </a:prstGeom>
          <a:ln w="3175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3" name="Conclusive"/>
          <p:cNvSpPr txBox="1"/>
          <p:nvPr/>
        </p:nvSpPr>
        <p:spPr>
          <a:xfrm>
            <a:off x="5902325" y="762000"/>
            <a:ext cx="2106613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4450" tIns="44450" rIns="44450" bIns="44450">
            <a:spAutoFit/>
          </a:bodyPr>
          <a:lstStyle>
            <a:lvl1pPr algn="l">
              <a:defRPr sz="1800" b="1" u="sng">
                <a:solidFill>
                  <a:srgbClr val="800080"/>
                </a:solidFill>
              </a:defRPr>
            </a:lvl1pPr>
          </a:lstStyle>
          <a:p>
            <a:r>
              <a:t>Conclusive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" grpId="0" animBg="1" advAuto="0"/>
      <p:bldP spid="240" grpId="0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246" name="2) Uses of Exploratory Research"/>
          <p:cNvSpPr txBox="1">
            <a:spLocks noGrp="1"/>
          </p:cNvSpPr>
          <p:nvPr>
            <p:ph type="title" idx="4294967295"/>
          </p:nvPr>
        </p:nvSpPr>
        <p:spPr>
          <a:xfrm>
            <a:off x="609600" y="228599"/>
            <a:ext cx="7793038" cy="78422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2) Uses of Exploratory Research</a:t>
            </a:r>
          </a:p>
        </p:txBody>
      </p:sp>
      <p:sp>
        <p:nvSpPr>
          <p:cNvPr id="247" name="Exploratory research can be used to:…"/>
          <p:cNvSpPr txBox="1">
            <a:spLocks noGrp="1"/>
          </p:cNvSpPr>
          <p:nvPr>
            <p:ph type="body" idx="4294967295"/>
          </p:nvPr>
        </p:nvSpPr>
        <p:spPr>
          <a:xfrm>
            <a:off x="762000" y="1219200"/>
            <a:ext cx="7620000" cy="4191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1100"/>
              </a:spcBef>
              <a:buSzTx/>
              <a:buNone/>
              <a:defRPr b="1">
                <a:solidFill>
                  <a:srgbClr val="800080"/>
                </a:solidFill>
              </a:defRPr>
            </a:pPr>
            <a:r>
              <a:t>Exploratory research </a:t>
            </a:r>
            <a:r>
              <a:rPr b="0">
                <a:solidFill>
                  <a:srgbClr val="994D00"/>
                </a:solidFill>
              </a:rPr>
              <a:t>can be used to:</a:t>
            </a:r>
            <a:endParaRPr>
              <a:solidFill>
                <a:srgbClr val="994D00"/>
              </a:solidFill>
            </a:endParaRPr>
          </a:p>
          <a:p>
            <a:pPr marL="0" indent="0">
              <a:spcBef>
                <a:spcPts val="1100"/>
              </a:spcBef>
              <a:buSzPct val="70000"/>
              <a:defRPr>
                <a:solidFill>
                  <a:srgbClr val="994D00"/>
                </a:solidFill>
              </a:defRPr>
            </a:pPr>
            <a:r>
              <a:t>Formulate a problem or define a problem more precisely</a:t>
            </a:r>
          </a:p>
          <a:p>
            <a:pPr marL="0" indent="0">
              <a:spcBef>
                <a:spcPts val="1100"/>
              </a:spcBef>
              <a:buSzPct val="70000"/>
              <a:defRPr>
                <a:solidFill>
                  <a:srgbClr val="994D00"/>
                </a:solidFill>
              </a:defRPr>
            </a:pPr>
            <a:r>
              <a:t>Develop hypotheses</a:t>
            </a:r>
          </a:p>
          <a:p>
            <a:pPr marL="0" indent="0">
              <a:spcBef>
                <a:spcPts val="1100"/>
              </a:spcBef>
              <a:buSzPct val="70000"/>
              <a:defRPr>
                <a:solidFill>
                  <a:srgbClr val="994D00"/>
                </a:solidFill>
              </a:defRPr>
            </a:pPr>
            <a:r>
              <a:t>Establish approach and priorities for further research</a:t>
            </a:r>
          </a:p>
          <a:p>
            <a:pPr marL="0" indent="0">
              <a:spcBef>
                <a:spcPts val="1100"/>
              </a:spcBef>
              <a:buSzPct val="70000"/>
              <a:defRPr>
                <a:solidFill>
                  <a:srgbClr val="994D00"/>
                </a:solidFill>
              </a:defRPr>
            </a:pPr>
            <a:endParaRPr/>
          </a:p>
          <a:p>
            <a:pPr marL="0" indent="0">
              <a:spcBef>
                <a:spcPts val="1100"/>
              </a:spcBef>
              <a:buSzTx/>
              <a:buNone/>
              <a:defRPr>
                <a:solidFill>
                  <a:srgbClr val="994D00"/>
                </a:solidFill>
              </a:defRPr>
            </a:pPr>
            <a:r>
              <a:t>Exploratory methods discussed in chapters 2-5.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" grpId="0" animBg="1" advAuto="0"/>
      <p:bldP spid="247" grpId="0" animBg="1" advAuto="0"/>
    </p:bldLst>
  </p:timing>
</p:sld>
</file>

<file path=ppt/theme/theme1.xml><?xml version="1.0" encoding="utf-8"?>
<a:theme xmlns:a="http://schemas.openxmlformats.org/drawingml/2006/main" name="01103891">
  <a:themeElements>
    <a:clrScheme name="0110389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933"/>
      </a:accent1>
      <a:accent2>
        <a:srgbClr val="DBA215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01103891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011038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01103891">
  <a:themeElements>
    <a:clrScheme name="0110389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933"/>
      </a:accent1>
      <a:accent2>
        <a:srgbClr val="DBA215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01103891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011038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20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01103891</vt:lpstr>
      <vt:lpstr>PowerPoint Presentation</vt:lpstr>
      <vt:lpstr>Chapter Outline</vt:lpstr>
      <vt:lpstr>1) Research Design: Definition</vt:lpstr>
      <vt:lpstr>The Problem Definition Process (again)</vt:lpstr>
      <vt:lpstr>1) Components of a Research Design</vt:lpstr>
      <vt:lpstr>1) A Classification of Marketing Research Designs</vt:lpstr>
      <vt:lpstr>1) Exploratory &amp; Conclusive Research Differences </vt:lpstr>
      <vt:lpstr>1) A Comparison of Basic Research Designs </vt:lpstr>
      <vt:lpstr>2) Uses of Exploratory Research</vt:lpstr>
      <vt:lpstr>3) Use of Descriptive Research</vt:lpstr>
      <vt:lpstr>3) Cross-Sectional Designs</vt:lpstr>
      <vt:lpstr>3) Example of Cohort Analysis </vt:lpstr>
      <vt:lpstr>3) Longitudinal Designs</vt:lpstr>
      <vt:lpstr>      3) Cross-Sectional vs. Longitudinal</vt:lpstr>
      <vt:lpstr>3) Advantages and Disadvantages of Longitudinal and Cross-Sectional Designs </vt:lpstr>
      <vt:lpstr>4) Causal Research</vt:lpstr>
      <vt:lpstr>5) Potential Sources of Error in Research Designs </vt:lpstr>
      <vt:lpstr>Errors in Marketing Research</vt:lpstr>
      <vt:lpstr>Errors in Marketing Research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modified xsi:type="dcterms:W3CDTF">2017-12-17T11:10:18Z</dcterms:modified>
</cp:coreProperties>
</file>