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8" name="Line"/>
          <p:cNvSpPr/>
          <p:nvPr/>
        </p:nvSpPr>
        <p:spPr>
          <a:xfrm>
            <a:off x="381000" y="836611"/>
            <a:ext cx="8382000" cy="159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" y="6629400"/>
            <a:ext cx="9144002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401540" y="6201092"/>
            <a:ext cx="436920" cy="459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Copyright © 2010 Pearson Education, Inc."/>
          <p:cNvSpPr txBox="1"/>
          <p:nvPr/>
        </p:nvSpPr>
        <p:spPr>
          <a:xfrm>
            <a:off x="0" y="6297612"/>
            <a:ext cx="799782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l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 © 2010 Pearson Education, Inc.</a:t>
            </a: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7145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133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dage.com/article/adagestat/census-finds-1-3-million-fewer-nuclear-families/228057/" TargetMode="External"/><Relationship Id="rId2" Type="http://schemas.openxmlformats.org/officeDocument/2006/relationships/hyperlink" Target="http://www.census.gov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adage.com/article/adagestat/important-census-trends-marketers/226888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laritas.com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08" name="Chapter Four…"/>
          <p:cNvSpPr txBox="1"/>
          <p:nvPr/>
        </p:nvSpPr>
        <p:spPr>
          <a:xfrm>
            <a:off x="246062" y="-353378"/>
            <a:ext cx="4906963" cy="473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spAutoFit/>
          </a:bodyPr>
          <a:lstStyle/>
          <a:p>
            <a:pPr algn="l">
              <a:defRPr sz="3600" b="1">
                <a:solidFill>
                  <a:srgbClr val="E57300"/>
                </a:solidFill>
              </a:defRPr>
            </a:pPr>
            <a:r>
              <a:t>Chapter</a:t>
            </a:r>
            <a:r>
              <a:rPr>
                <a:solidFill>
                  <a:srgbClr val="800080"/>
                </a:solidFill>
              </a:rPr>
              <a:t> </a:t>
            </a:r>
            <a:r>
              <a:t>Four</a:t>
            </a:r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2800">
                <a:solidFill>
                  <a:srgbClr val="994D00"/>
                </a:solidFill>
              </a:defRPr>
            </a:pPr>
            <a:r>
              <a:t>Exploratory Research Design:</a:t>
            </a:r>
            <a:br/>
            <a:r>
              <a:t>	Secondary Data</a:t>
            </a:r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  <a:p>
            <a:pPr algn="l">
              <a:defRPr sz="3600" b="1">
                <a:solidFill>
                  <a:srgbClr val="800080"/>
                </a:solidFill>
              </a:defRPr>
            </a:pPr>
            <a:endParaRPr/>
          </a:p>
        </p:txBody>
      </p:sp>
      <p:pic>
        <p:nvPicPr>
          <p:cNvPr id="10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32375" y="1087437"/>
            <a:ext cx="3841750" cy="508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64" name="Convergent and Discriminant Validity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Convergent and Discriminant Validity</a:t>
            </a:r>
          </a:p>
        </p:txBody>
      </p:sp>
      <p:graphicFrame>
        <p:nvGraphicFramePr>
          <p:cNvPr id="165" name="Table"/>
          <p:cNvGraphicFramePr/>
          <p:nvPr/>
        </p:nvGraphicFramePr>
        <p:xfrm>
          <a:off x="649287" y="1341437"/>
          <a:ext cx="7442201" cy="432117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5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Verdana"/>
                        </a:rPr>
                        <a:t>R1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Verdana"/>
                        </a:rPr>
                        <a:t>R2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Verdana"/>
                        </a:rPr>
                        <a:t>R3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Verdana"/>
                        </a:rPr>
                        <a:t>ITT1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Verdana"/>
                        </a:rPr>
                        <a:t>ITT2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Verdana"/>
                        </a:rPr>
                        <a:t>ITT3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Reputation1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1</a:t>
                      </a:r>
                    </a:p>
                  </a:txBody>
                  <a:tcPr marL="0" marR="0" marT="0" marB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D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Reputation2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.878**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1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Reputation3</a:t>
                      </a:r>
                    </a:p>
                  </a:txBody>
                  <a:tcPr marL="0" marR="0" marT="0" marB="0" anchor="ctr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.789**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.801**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1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Intent to Purchase1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0.201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0.151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0.123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1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Intent to Purchase2</a:t>
                      </a:r>
                    </a:p>
                  </a:txBody>
                  <a:tcPr marL="0" marR="0" marT="0" marB="0" anchor="ctr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0.173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0.142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0.091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.901**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1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D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Intent to Purchase3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0.312*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0.192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0.211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.855**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.823**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1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 gridSpan="7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Repuation = reputation of a brand, based on customer responses</a:t>
                      </a:r>
                    </a:p>
                  </a:txBody>
                  <a:tcPr marL="0" marR="0" marT="0" marB="0" anchor="b" horzOverflow="overflow">
                    <a:solidFill>
                      <a:srgbClr val="FFDE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 gridSpan="7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Intent to Purchase = customers intention to purchase from that brand.</a:t>
                      </a:r>
                    </a:p>
                  </a:txBody>
                  <a:tcPr marL="0" marR="0" marT="0" marB="0" anchor="b" horzOverflow="overflow">
                    <a:solidFill>
                      <a:srgbClr val="FFEF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** = significant correlation</a:t>
                      </a:r>
                    </a:p>
                  </a:txBody>
                  <a:tcPr marL="0" marR="0" marT="0" marB="0" anchor="b" horzOverflow="overflow">
                    <a:solidFill>
                      <a:srgbClr val="FFDE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solidFill>
                      <a:srgbClr val="FFDE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solidFill>
                      <a:srgbClr val="FFD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68" name="3. A Classification of Secondary Data"/>
          <p:cNvSpPr txBox="1">
            <a:spLocks noGrp="1"/>
          </p:cNvSpPr>
          <p:nvPr>
            <p:ph type="title" idx="4294967295"/>
          </p:nvPr>
        </p:nvSpPr>
        <p:spPr>
          <a:xfrm>
            <a:off x="609600" y="304800"/>
            <a:ext cx="8229600" cy="66198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3. A Classification of Secondary Data</a:t>
            </a:r>
          </a:p>
        </p:txBody>
      </p:sp>
      <p:grpSp>
        <p:nvGrpSpPr>
          <p:cNvPr id="221" name="Group"/>
          <p:cNvGrpSpPr/>
          <p:nvPr/>
        </p:nvGrpSpPr>
        <p:grpSpPr>
          <a:xfrm>
            <a:off x="158750" y="1279525"/>
            <a:ext cx="8832850" cy="5105400"/>
            <a:chOff x="0" y="0"/>
            <a:chExt cx="8832850" cy="5105400"/>
          </a:xfrm>
        </p:grpSpPr>
        <p:grpSp>
          <p:nvGrpSpPr>
            <p:cNvPr id="171" name="Group"/>
            <p:cNvGrpSpPr/>
            <p:nvPr/>
          </p:nvGrpSpPr>
          <p:grpSpPr>
            <a:xfrm>
              <a:off x="2819400" y="1225550"/>
              <a:ext cx="2349500" cy="520700"/>
              <a:chOff x="0" y="0"/>
              <a:chExt cx="2349500" cy="520700"/>
            </a:xfrm>
          </p:grpSpPr>
          <p:sp>
            <p:nvSpPr>
              <p:cNvPr id="169" name="Rectangle"/>
              <p:cNvSpPr/>
              <p:nvPr/>
            </p:nvSpPr>
            <p:spPr>
              <a:xfrm>
                <a:off x="0" y="0"/>
                <a:ext cx="2349500" cy="520700"/>
              </a:xfrm>
              <a:prstGeom prst="rect">
                <a:avLst/>
              </a:prstGeom>
              <a:solidFill>
                <a:srgbClr val="FFFF99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170" name="Secondary Data"/>
              <p:cNvSpPr txBox="1"/>
              <p:nvPr/>
            </p:nvSpPr>
            <p:spPr>
              <a:xfrm>
                <a:off x="158750" y="57150"/>
                <a:ext cx="2133476" cy="393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2000">
                    <a:solidFill>
                      <a:srgbClr val="CC0000"/>
                    </a:solidFill>
                  </a:defRPr>
                </a:lvl1pPr>
              </a:lstStyle>
              <a:p>
                <a:r>
                  <a:t>Secondary Data</a:t>
                </a:r>
              </a:p>
            </p:txBody>
          </p:sp>
        </p:grpSp>
        <p:sp>
          <p:nvSpPr>
            <p:cNvPr id="172" name="Line"/>
            <p:cNvSpPr/>
            <p:nvPr/>
          </p:nvSpPr>
          <p:spPr>
            <a:xfrm>
              <a:off x="3956050" y="1752600"/>
              <a:ext cx="0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3" name="Line"/>
            <p:cNvSpPr/>
            <p:nvPr/>
          </p:nvSpPr>
          <p:spPr>
            <a:xfrm>
              <a:off x="1663700" y="2133600"/>
              <a:ext cx="4521200" cy="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4" name="Line"/>
            <p:cNvSpPr/>
            <p:nvPr/>
          </p:nvSpPr>
          <p:spPr>
            <a:xfrm>
              <a:off x="1644650" y="2133600"/>
              <a:ext cx="0" cy="4572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5" name="Line"/>
            <p:cNvSpPr/>
            <p:nvPr/>
          </p:nvSpPr>
          <p:spPr>
            <a:xfrm>
              <a:off x="6165850" y="2133600"/>
              <a:ext cx="0" cy="4572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6" name="Rectangle"/>
            <p:cNvSpPr/>
            <p:nvPr/>
          </p:nvSpPr>
          <p:spPr>
            <a:xfrm>
              <a:off x="0" y="3740150"/>
              <a:ext cx="1435100" cy="825500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77" name="Ready to Use"/>
            <p:cNvSpPr txBox="1"/>
            <p:nvPr/>
          </p:nvSpPr>
          <p:spPr>
            <a:xfrm>
              <a:off x="136525" y="3797300"/>
              <a:ext cx="1184275" cy="698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Ready to Use</a:t>
              </a:r>
            </a:p>
          </p:txBody>
        </p:sp>
        <p:sp>
          <p:nvSpPr>
            <p:cNvPr id="178" name="Rectangle"/>
            <p:cNvSpPr/>
            <p:nvPr/>
          </p:nvSpPr>
          <p:spPr>
            <a:xfrm>
              <a:off x="1752600" y="3740150"/>
              <a:ext cx="1587500" cy="1130300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79" name="Requires Further Processing"/>
            <p:cNvSpPr txBox="1"/>
            <p:nvPr/>
          </p:nvSpPr>
          <p:spPr>
            <a:xfrm>
              <a:off x="1847850" y="3797300"/>
              <a:ext cx="1403351" cy="13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Requires Further Processing</a:t>
              </a:r>
            </a:p>
          </p:txBody>
        </p:sp>
        <p:sp>
          <p:nvSpPr>
            <p:cNvPr id="180" name="Rectangle"/>
            <p:cNvSpPr/>
            <p:nvPr/>
          </p:nvSpPr>
          <p:spPr>
            <a:xfrm>
              <a:off x="3498850" y="3733800"/>
              <a:ext cx="1358900" cy="825500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81" name="Published…"/>
            <p:cNvSpPr txBox="1"/>
            <p:nvPr/>
          </p:nvSpPr>
          <p:spPr>
            <a:xfrm>
              <a:off x="3614737" y="3797300"/>
              <a:ext cx="1405087" cy="698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/>
            <a:p>
              <a:pPr algn="l">
                <a:defRPr sz="2000">
                  <a:solidFill>
                    <a:srgbClr val="CC0000"/>
                  </a:solidFill>
                </a:defRPr>
              </a:pPr>
              <a:r>
                <a:t>Published</a:t>
              </a:r>
            </a:p>
            <a:p>
              <a:pPr algn="l">
                <a:defRPr sz="2000">
                  <a:solidFill>
                    <a:srgbClr val="CC0000"/>
                  </a:solidFill>
                </a:defRPr>
              </a:pPr>
              <a:r>
                <a:t>Materials</a:t>
              </a:r>
            </a:p>
          </p:txBody>
        </p:sp>
        <p:sp>
          <p:nvSpPr>
            <p:cNvPr id="182" name="Rectangle"/>
            <p:cNvSpPr/>
            <p:nvPr/>
          </p:nvSpPr>
          <p:spPr>
            <a:xfrm>
              <a:off x="5099050" y="3733800"/>
              <a:ext cx="1968500" cy="825500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83" name="Computerized Databases"/>
            <p:cNvSpPr txBox="1"/>
            <p:nvPr/>
          </p:nvSpPr>
          <p:spPr>
            <a:xfrm>
              <a:off x="5135562" y="3797300"/>
              <a:ext cx="1862138" cy="698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Computerized Databases</a:t>
              </a:r>
            </a:p>
          </p:txBody>
        </p:sp>
        <p:sp>
          <p:nvSpPr>
            <p:cNvPr id="184" name="Rectangle"/>
            <p:cNvSpPr/>
            <p:nvPr/>
          </p:nvSpPr>
          <p:spPr>
            <a:xfrm>
              <a:off x="7239000" y="3740150"/>
              <a:ext cx="1587500" cy="825500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85" name="Syndicated Services"/>
            <p:cNvSpPr txBox="1"/>
            <p:nvPr/>
          </p:nvSpPr>
          <p:spPr>
            <a:xfrm>
              <a:off x="7337425" y="3797300"/>
              <a:ext cx="1473201" cy="698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Syndicated Services</a:t>
              </a:r>
            </a:p>
          </p:txBody>
        </p:sp>
        <p:sp>
          <p:nvSpPr>
            <p:cNvPr id="186" name="Fig. 4.1"/>
            <p:cNvSpPr txBox="1"/>
            <p:nvPr/>
          </p:nvSpPr>
          <p:spPr>
            <a:xfrm>
              <a:off x="450850" y="0"/>
              <a:ext cx="1282700" cy="39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2000"/>
              </a:lvl1pPr>
            </a:lstStyle>
            <a:p>
              <a:r>
                <a:t>Fig. 4.1</a:t>
              </a:r>
            </a:p>
          </p:txBody>
        </p:sp>
        <p:sp>
          <p:nvSpPr>
            <p:cNvPr id="187" name="Rectangle"/>
            <p:cNvSpPr/>
            <p:nvPr/>
          </p:nvSpPr>
          <p:spPr>
            <a:xfrm>
              <a:off x="914400" y="2597150"/>
              <a:ext cx="1358900" cy="444500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88" name="Internal"/>
            <p:cNvSpPr txBox="1"/>
            <p:nvPr/>
          </p:nvSpPr>
          <p:spPr>
            <a:xfrm>
              <a:off x="1100137" y="2605087"/>
              <a:ext cx="1112020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Internal</a:t>
              </a:r>
            </a:p>
          </p:txBody>
        </p:sp>
        <p:sp>
          <p:nvSpPr>
            <p:cNvPr id="189" name="Rectangle"/>
            <p:cNvSpPr/>
            <p:nvPr/>
          </p:nvSpPr>
          <p:spPr>
            <a:xfrm>
              <a:off x="5562600" y="2597150"/>
              <a:ext cx="1358900" cy="444500"/>
            </a:xfrm>
            <a:prstGeom prst="rect">
              <a:avLst/>
            </a:prstGeom>
            <a:solidFill>
              <a:srgbClr val="FFFF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90" name="External"/>
            <p:cNvSpPr txBox="1"/>
            <p:nvPr/>
          </p:nvSpPr>
          <p:spPr>
            <a:xfrm>
              <a:off x="5748337" y="2605087"/>
              <a:ext cx="1155304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2000">
                  <a:solidFill>
                    <a:srgbClr val="CC0000"/>
                  </a:solidFill>
                </a:defRPr>
              </a:lvl1pPr>
            </a:lstStyle>
            <a:p>
              <a:r>
                <a:t>External</a:t>
              </a:r>
            </a:p>
          </p:txBody>
        </p:sp>
        <p:sp>
          <p:nvSpPr>
            <p:cNvPr id="191" name="Line"/>
            <p:cNvSpPr/>
            <p:nvPr/>
          </p:nvSpPr>
          <p:spPr>
            <a:xfrm>
              <a:off x="1593850" y="3048000"/>
              <a:ext cx="0" cy="3048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2" name="Line"/>
            <p:cNvSpPr/>
            <p:nvPr/>
          </p:nvSpPr>
          <p:spPr>
            <a:xfrm>
              <a:off x="603250" y="3352800"/>
              <a:ext cx="1905000" cy="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3" name="Line"/>
            <p:cNvSpPr/>
            <p:nvPr/>
          </p:nvSpPr>
          <p:spPr>
            <a:xfrm>
              <a:off x="4184650" y="3352800"/>
              <a:ext cx="3810000" cy="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4" name="Line"/>
            <p:cNvSpPr/>
            <p:nvPr/>
          </p:nvSpPr>
          <p:spPr>
            <a:xfrm>
              <a:off x="4184650" y="3352800"/>
              <a:ext cx="0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5" name="Line"/>
            <p:cNvSpPr/>
            <p:nvPr/>
          </p:nvSpPr>
          <p:spPr>
            <a:xfrm>
              <a:off x="7994650" y="3352800"/>
              <a:ext cx="0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6" name="Line"/>
            <p:cNvSpPr/>
            <p:nvPr/>
          </p:nvSpPr>
          <p:spPr>
            <a:xfrm>
              <a:off x="6242050" y="3352800"/>
              <a:ext cx="0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7" name="Line"/>
            <p:cNvSpPr/>
            <p:nvPr/>
          </p:nvSpPr>
          <p:spPr>
            <a:xfrm flipH="1">
              <a:off x="603249" y="3352800"/>
              <a:ext cx="1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8" name="Line"/>
            <p:cNvSpPr/>
            <p:nvPr/>
          </p:nvSpPr>
          <p:spPr>
            <a:xfrm>
              <a:off x="2508250" y="3352800"/>
              <a:ext cx="0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9" name="Line"/>
            <p:cNvSpPr/>
            <p:nvPr/>
          </p:nvSpPr>
          <p:spPr>
            <a:xfrm>
              <a:off x="6242050" y="3048000"/>
              <a:ext cx="0" cy="3048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219" name="Group"/>
            <p:cNvGrpSpPr/>
            <p:nvPr/>
          </p:nvGrpSpPr>
          <p:grpSpPr>
            <a:xfrm>
              <a:off x="298450" y="647700"/>
              <a:ext cx="1816100" cy="1676400"/>
              <a:chOff x="0" y="0"/>
              <a:chExt cx="1816100" cy="1676400"/>
            </a:xfrm>
          </p:grpSpPr>
          <p:sp>
            <p:nvSpPr>
              <p:cNvPr id="200" name="Shape"/>
              <p:cNvSpPr/>
              <p:nvPr/>
            </p:nvSpPr>
            <p:spPr>
              <a:xfrm>
                <a:off x="0" y="0"/>
                <a:ext cx="1816100" cy="1676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892" y="0"/>
                    </a:moveTo>
                    <a:lnTo>
                      <a:pt x="7496" y="0"/>
                    </a:lnTo>
                    <a:lnTo>
                      <a:pt x="7798" y="164"/>
                    </a:lnTo>
                    <a:lnTo>
                      <a:pt x="7949" y="164"/>
                    </a:lnTo>
                    <a:lnTo>
                      <a:pt x="7949" y="1452"/>
                    </a:lnTo>
                    <a:lnTo>
                      <a:pt x="8251" y="1452"/>
                    </a:lnTo>
                    <a:lnTo>
                      <a:pt x="8553" y="1780"/>
                    </a:lnTo>
                    <a:lnTo>
                      <a:pt x="8704" y="2107"/>
                    </a:lnTo>
                    <a:lnTo>
                      <a:pt x="9157" y="2598"/>
                    </a:lnTo>
                    <a:lnTo>
                      <a:pt x="9459" y="3252"/>
                    </a:lnTo>
                    <a:lnTo>
                      <a:pt x="9459" y="3907"/>
                    </a:lnTo>
                    <a:lnTo>
                      <a:pt x="9592" y="4050"/>
                    </a:lnTo>
                    <a:lnTo>
                      <a:pt x="9459" y="4705"/>
                    </a:lnTo>
                    <a:lnTo>
                      <a:pt x="9459" y="5195"/>
                    </a:lnTo>
                    <a:lnTo>
                      <a:pt x="9308" y="5850"/>
                    </a:lnTo>
                    <a:lnTo>
                      <a:pt x="9308" y="6177"/>
                    </a:lnTo>
                    <a:lnTo>
                      <a:pt x="9459" y="6668"/>
                    </a:lnTo>
                    <a:lnTo>
                      <a:pt x="9592" y="6975"/>
                    </a:lnTo>
                    <a:lnTo>
                      <a:pt x="9592" y="7630"/>
                    </a:lnTo>
                    <a:lnTo>
                      <a:pt x="9459" y="8120"/>
                    </a:lnTo>
                    <a:lnTo>
                      <a:pt x="9157" y="8611"/>
                    </a:lnTo>
                    <a:lnTo>
                      <a:pt x="8704" y="9102"/>
                    </a:lnTo>
                    <a:lnTo>
                      <a:pt x="8402" y="9573"/>
                    </a:lnTo>
                    <a:lnTo>
                      <a:pt x="8100" y="10064"/>
                    </a:lnTo>
                    <a:lnTo>
                      <a:pt x="7949" y="10555"/>
                    </a:lnTo>
                    <a:lnTo>
                      <a:pt x="7345" y="11536"/>
                    </a:lnTo>
                    <a:lnTo>
                      <a:pt x="7345" y="11864"/>
                    </a:lnTo>
                    <a:lnTo>
                      <a:pt x="8100" y="12027"/>
                    </a:lnTo>
                    <a:lnTo>
                      <a:pt x="8704" y="12170"/>
                    </a:lnTo>
                    <a:lnTo>
                      <a:pt x="9459" y="12170"/>
                    </a:lnTo>
                    <a:lnTo>
                      <a:pt x="10498" y="11045"/>
                    </a:lnTo>
                    <a:lnTo>
                      <a:pt x="10498" y="10718"/>
                    </a:lnTo>
                    <a:lnTo>
                      <a:pt x="10800" y="10555"/>
                    </a:lnTo>
                    <a:lnTo>
                      <a:pt x="10951" y="10064"/>
                    </a:lnTo>
                    <a:lnTo>
                      <a:pt x="11102" y="9900"/>
                    </a:lnTo>
                    <a:lnTo>
                      <a:pt x="11253" y="9573"/>
                    </a:lnTo>
                    <a:lnTo>
                      <a:pt x="11253" y="9102"/>
                    </a:lnTo>
                    <a:lnTo>
                      <a:pt x="11102" y="8939"/>
                    </a:lnTo>
                    <a:lnTo>
                      <a:pt x="10951" y="8611"/>
                    </a:lnTo>
                    <a:lnTo>
                      <a:pt x="11102" y="8120"/>
                    </a:lnTo>
                    <a:lnTo>
                      <a:pt x="11102" y="7793"/>
                    </a:lnTo>
                    <a:lnTo>
                      <a:pt x="11253" y="7302"/>
                    </a:lnTo>
                    <a:lnTo>
                      <a:pt x="11404" y="6975"/>
                    </a:lnTo>
                    <a:lnTo>
                      <a:pt x="11404" y="6668"/>
                    </a:lnTo>
                    <a:lnTo>
                      <a:pt x="11555" y="6668"/>
                    </a:lnTo>
                    <a:lnTo>
                      <a:pt x="11857" y="6341"/>
                    </a:lnTo>
                    <a:lnTo>
                      <a:pt x="12159" y="6177"/>
                    </a:lnTo>
                    <a:lnTo>
                      <a:pt x="12292" y="5850"/>
                    </a:lnTo>
                    <a:lnTo>
                      <a:pt x="12745" y="5686"/>
                    </a:lnTo>
                    <a:lnTo>
                      <a:pt x="12896" y="5686"/>
                    </a:lnTo>
                    <a:lnTo>
                      <a:pt x="13500" y="5032"/>
                    </a:lnTo>
                    <a:lnTo>
                      <a:pt x="13500" y="4705"/>
                    </a:lnTo>
                    <a:lnTo>
                      <a:pt x="13651" y="4541"/>
                    </a:lnTo>
                    <a:lnTo>
                      <a:pt x="13651" y="3743"/>
                    </a:lnTo>
                    <a:lnTo>
                      <a:pt x="13500" y="3580"/>
                    </a:lnTo>
                    <a:lnTo>
                      <a:pt x="13349" y="3252"/>
                    </a:lnTo>
                    <a:lnTo>
                      <a:pt x="13047" y="2925"/>
                    </a:lnTo>
                    <a:lnTo>
                      <a:pt x="13198" y="2434"/>
                    </a:lnTo>
                    <a:lnTo>
                      <a:pt x="13500" y="2434"/>
                    </a:lnTo>
                    <a:lnTo>
                      <a:pt x="13651" y="2270"/>
                    </a:lnTo>
                    <a:lnTo>
                      <a:pt x="14557" y="2270"/>
                    </a:lnTo>
                    <a:lnTo>
                      <a:pt x="14557" y="2434"/>
                    </a:lnTo>
                    <a:lnTo>
                      <a:pt x="14859" y="2434"/>
                    </a:lnTo>
                    <a:lnTo>
                      <a:pt x="14992" y="2598"/>
                    </a:lnTo>
                    <a:lnTo>
                      <a:pt x="15445" y="3089"/>
                    </a:lnTo>
                    <a:lnTo>
                      <a:pt x="15445" y="3252"/>
                    </a:lnTo>
                    <a:lnTo>
                      <a:pt x="15596" y="3416"/>
                    </a:lnTo>
                    <a:lnTo>
                      <a:pt x="15445" y="3580"/>
                    </a:lnTo>
                    <a:lnTo>
                      <a:pt x="15445" y="3743"/>
                    </a:lnTo>
                    <a:lnTo>
                      <a:pt x="15596" y="3743"/>
                    </a:lnTo>
                    <a:lnTo>
                      <a:pt x="15596" y="4214"/>
                    </a:lnTo>
                    <a:lnTo>
                      <a:pt x="15445" y="4541"/>
                    </a:lnTo>
                    <a:lnTo>
                      <a:pt x="15445" y="5032"/>
                    </a:lnTo>
                    <a:lnTo>
                      <a:pt x="15294" y="5195"/>
                    </a:lnTo>
                    <a:lnTo>
                      <a:pt x="15143" y="5523"/>
                    </a:lnTo>
                    <a:lnTo>
                      <a:pt x="14992" y="5686"/>
                    </a:lnTo>
                    <a:lnTo>
                      <a:pt x="14992" y="5850"/>
                    </a:lnTo>
                    <a:lnTo>
                      <a:pt x="14859" y="5850"/>
                    </a:lnTo>
                    <a:lnTo>
                      <a:pt x="14992" y="6177"/>
                    </a:lnTo>
                    <a:lnTo>
                      <a:pt x="15143" y="6505"/>
                    </a:lnTo>
                    <a:lnTo>
                      <a:pt x="15445" y="6668"/>
                    </a:lnTo>
                    <a:lnTo>
                      <a:pt x="15596" y="6975"/>
                    </a:lnTo>
                    <a:lnTo>
                      <a:pt x="15898" y="6975"/>
                    </a:lnTo>
                    <a:lnTo>
                      <a:pt x="15898" y="7139"/>
                    </a:lnTo>
                    <a:lnTo>
                      <a:pt x="16804" y="7630"/>
                    </a:lnTo>
                    <a:lnTo>
                      <a:pt x="17692" y="7957"/>
                    </a:lnTo>
                    <a:lnTo>
                      <a:pt x="17843" y="8120"/>
                    </a:lnTo>
                    <a:lnTo>
                      <a:pt x="18145" y="8120"/>
                    </a:lnTo>
                    <a:lnTo>
                      <a:pt x="18296" y="8284"/>
                    </a:lnTo>
                    <a:lnTo>
                      <a:pt x="18900" y="8611"/>
                    </a:lnTo>
                    <a:lnTo>
                      <a:pt x="19353" y="8611"/>
                    </a:lnTo>
                    <a:lnTo>
                      <a:pt x="19353" y="8775"/>
                    </a:lnTo>
                    <a:lnTo>
                      <a:pt x="19655" y="8775"/>
                    </a:lnTo>
                    <a:lnTo>
                      <a:pt x="20108" y="9102"/>
                    </a:lnTo>
                    <a:lnTo>
                      <a:pt x="20392" y="9430"/>
                    </a:lnTo>
                    <a:lnTo>
                      <a:pt x="20845" y="9573"/>
                    </a:lnTo>
                    <a:lnTo>
                      <a:pt x="20845" y="9736"/>
                    </a:lnTo>
                    <a:lnTo>
                      <a:pt x="21298" y="10227"/>
                    </a:lnTo>
                    <a:lnTo>
                      <a:pt x="21600" y="10882"/>
                    </a:lnTo>
                    <a:lnTo>
                      <a:pt x="21600" y="11209"/>
                    </a:lnTo>
                    <a:lnTo>
                      <a:pt x="21449" y="11536"/>
                    </a:lnTo>
                    <a:lnTo>
                      <a:pt x="21449" y="11864"/>
                    </a:lnTo>
                    <a:lnTo>
                      <a:pt x="21298" y="12170"/>
                    </a:lnTo>
                    <a:lnTo>
                      <a:pt x="20996" y="12498"/>
                    </a:lnTo>
                    <a:lnTo>
                      <a:pt x="20694" y="12498"/>
                    </a:lnTo>
                    <a:lnTo>
                      <a:pt x="20392" y="12825"/>
                    </a:lnTo>
                    <a:lnTo>
                      <a:pt x="20108" y="12989"/>
                    </a:lnTo>
                    <a:lnTo>
                      <a:pt x="19504" y="12989"/>
                    </a:lnTo>
                    <a:lnTo>
                      <a:pt x="19353" y="13152"/>
                    </a:lnTo>
                    <a:lnTo>
                      <a:pt x="18447" y="13152"/>
                    </a:lnTo>
                    <a:lnTo>
                      <a:pt x="17257" y="13316"/>
                    </a:lnTo>
                    <a:lnTo>
                      <a:pt x="15898" y="13316"/>
                    </a:lnTo>
                    <a:lnTo>
                      <a:pt x="14708" y="13152"/>
                    </a:lnTo>
                    <a:lnTo>
                      <a:pt x="14255" y="12989"/>
                    </a:lnTo>
                    <a:lnTo>
                      <a:pt x="13500" y="12989"/>
                    </a:lnTo>
                    <a:lnTo>
                      <a:pt x="13500" y="12825"/>
                    </a:lnTo>
                    <a:lnTo>
                      <a:pt x="13198" y="12661"/>
                    </a:lnTo>
                    <a:lnTo>
                      <a:pt x="13047" y="12661"/>
                    </a:lnTo>
                    <a:lnTo>
                      <a:pt x="12896" y="12498"/>
                    </a:lnTo>
                    <a:lnTo>
                      <a:pt x="12745" y="12989"/>
                    </a:lnTo>
                    <a:lnTo>
                      <a:pt x="12443" y="13316"/>
                    </a:lnTo>
                    <a:lnTo>
                      <a:pt x="12159" y="13480"/>
                    </a:lnTo>
                    <a:lnTo>
                      <a:pt x="11706" y="13643"/>
                    </a:lnTo>
                    <a:lnTo>
                      <a:pt x="11404" y="13807"/>
                    </a:lnTo>
                    <a:lnTo>
                      <a:pt x="10951" y="13970"/>
                    </a:lnTo>
                    <a:lnTo>
                      <a:pt x="9157" y="13970"/>
                    </a:lnTo>
                    <a:lnTo>
                      <a:pt x="8402" y="13807"/>
                    </a:lnTo>
                    <a:lnTo>
                      <a:pt x="8100" y="13480"/>
                    </a:lnTo>
                    <a:lnTo>
                      <a:pt x="7949" y="13643"/>
                    </a:lnTo>
                    <a:lnTo>
                      <a:pt x="7949" y="14625"/>
                    </a:lnTo>
                    <a:lnTo>
                      <a:pt x="7798" y="14932"/>
                    </a:lnTo>
                    <a:lnTo>
                      <a:pt x="7647" y="15259"/>
                    </a:lnTo>
                    <a:lnTo>
                      <a:pt x="7647" y="15586"/>
                    </a:lnTo>
                    <a:lnTo>
                      <a:pt x="8100" y="15914"/>
                    </a:lnTo>
                    <a:lnTo>
                      <a:pt x="8553" y="16405"/>
                    </a:lnTo>
                    <a:lnTo>
                      <a:pt x="8704" y="16732"/>
                    </a:lnTo>
                    <a:lnTo>
                      <a:pt x="9006" y="17223"/>
                    </a:lnTo>
                    <a:lnTo>
                      <a:pt x="9006" y="17693"/>
                    </a:lnTo>
                    <a:lnTo>
                      <a:pt x="9308" y="18348"/>
                    </a:lnTo>
                    <a:lnTo>
                      <a:pt x="9308" y="18839"/>
                    </a:lnTo>
                    <a:lnTo>
                      <a:pt x="9459" y="19002"/>
                    </a:lnTo>
                    <a:lnTo>
                      <a:pt x="9592" y="19166"/>
                    </a:lnTo>
                    <a:lnTo>
                      <a:pt x="9894" y="19493"/>
                    </a:lnTo>
                    <a:lnTo>
                      <a:pt x="9894" y="19657"/>
                    </a:lnTo>
                    <a:lnTo>
                      <a:pt x="11253" y="19657"/>
                    </a:lnTo>
                    <a:lnTo>
                      <a:pt x="11404" y="19820"/>
                    </a:lnTo>
                    <a:lnTo>
                      <a:pt x="11706" y="19984"/>
                    </a:lnTo>
                    <a:lnTo>
                      <a:pt x="11706" y="20148"/>
                    </a:lnTo>
                    <a:lnTo>
                      <a:pt x="11555" y="20148"/>
                    </a:lnTo>
                    <a:lnTo>
                      <a:pt x="11706" y="20148"/>
                    </a:lnTo>
                    <a:lnTo>
                      <a:pt x="12292" y="20291"/>
                    </a:lnTo>
                    <a:lnTo>
                      <a:pt x="13802" y="20291"/>
                    </a:lnTo>
                    <a:lnTo>
                      <a:pt x="14104" y="20148"/>
                    </a:lnTo>
                    <a:lnTo>
                      <a:pt x="14557" y="20291"/>
                    </a:lnTo>
                    <a:lnTo>
                      <a:pt x="15294" y="20291"/>
                    </a:lnTo>
                    <a:lnTo>
                      <a:pt x="15445" y="20618"/>
                    </a:lnTo>
                    <a:lnTo>
                      <a:pt x="15294" y="21109"/>
                    </a:lnTo>
                    <a:lnTo>
                      <a:pt x="15294" y="21600"/>
                    </a:lnTo>
                    <a:lnTo>
                      <a:pt x="0" y="21600"/>
                    </a:lnTo>
                    <a:lnTo>
                      <a:pt x="151" y="21436"/>
                    </a:lnTo>
                    <a:lnTo>
                      <a:pt x="151" y="21273"/>
                    </a:lnTo>
                    <a:lnTo>
                      <a:pt x="302" y="20455"/>
                    </a:lnTo>
                    <a:lnTo>
                      <a:pt x="302" y="20291"/>
                    </a:lnTo>
                    <a:lnTo>
                      <a:pt x="1643" y="20455"/>
                    </a:lnTo>
                    <a:lnTo>
                      <a:pt x="2549" y="20455"/>
                    </a:lnTo>
                    <a:lnTo>
                      <a:pt x="3153" y="20291"/>
                    </a:lnTo>
                    <a:lnTo>
                      <a:pt x="3153" y="20148"/>
                    </a:lnTo>
                    <a:lnTo>
                      <a:pt x="3002" y="20148"/>
                    </a:lnTo>
                    <a:lnTo>
                      <a:pt x="2851" y="19820"/>
                    </a:lnTo>
                    <a:lnTo>
                      <a:pt x="2549" y="18839"/>
                    </a:lnTo>
                    <a:lnTo>
                      <a:pt x="2549" y="17223"/>
                    </a:lnTo>
                    <a:lnTo>
                      <a:pt x="2851" y="16405"/>
                    </a:lnTo>
                    <a:lnTo>
                      <a:pt x="3153" y="15750"/>
                    </a:lnTo>
                    <a:lnTo>
                      <a:pt x="3455" y="14932"/>
                    </a:lnTo>
                    <a:lnTo>
                      <a:pt x="3455" y="14461"/>
                    </a:lnTo>
                    <a:lnTo>
                      <a:pt x="3304" y="14461"/>
                    </a:lnTo>
                    <a:lnTo>
                      <a:pt x="3153" y="14134"/>
                    </a:lnTo>
                    <a:lnTo>
                      <a:pt x="2851" y="13807"/>
                    </a:lnTo>
                    <a:lnTo>
                      <a:pt x="2700" y="13807"/>
                    </a:lnTo>
                    <a:lnTo>
                      <a:pt x="2549" y="13970"/>
                    </a:lnTo>
                    <a:lnTo>
                      <a:pt x="2398" y="14298"/>
                    </a:lnTo>
                    <a:lnTo>
                      <a:pt x="2247" y="14461"/>
                    </a:lnTo>
                    <a:lnTo>
                      <a:pt x="2096" y="15095"/>
                    </a:lnTo>
                    <a:lnTo>
                      <a:pt x="2096" y="15750"/>
                    </a:lnTo>
                    <a:lnTo>
                      <a:pt x="1794" y="16241"/>
                    </a:lnTo>
                    <a:lnTo>
                      <a:pt x="1643" y="16241"/>
                    </a:lnTo>
                    <a:lnTo>
                      <a:pt x="1643" y="16405"/>
                    </a:lnTo>
                    <a:lnTo>
                      <a:pt x="906" y="16405"/>
                    </a:lnTo>
                    <a:lnTo>
                      <a:pt x="755" y="16241"/>
                    </a:lnTo>
                    <a:lnTo>
                      <a:pt x="604" y="16241"/>
                    </a:lnTo>
                    <a:lnTo>
                      <a:pt x="302" y="16077"/>
                    </a:lnTo>
                    <a:lnTo>
                      <a:pt x="302" y="15914"/>
                    </a:lnTo>
                    <a:lnTo>
                      <a:pt x="151" y="15750"/>
                    </a:lnTo>
                    <a:lnTo>
                      <a:pt x="151" y="15423"/>
                    </a:lnTo>
                    <a:lnTo>
                      <a:pt x="302" y="14932"/>
                    </a:lnTo>
                    <a:lnTo>
                      <a:pt x="302" y="14461"/>
                    </a:lnTo>
                    <a:lnTo>
                      <a:pt x="604" y="13970"/>
                    </a:lnTo>
                    <a:lnTo>
                      <a:pt x="755" y="13643"/>
                    </a:lnTo>
                    <a:lnTo>
                      <a:pt x="1208" y="13152"/>
                    </a:lnTo>
                    <a:lnTo>
                      <a:pt x="1208" y="12989"/>
                    </a:lnTo>
                    <a:lnTo>
                      <a:pt x="1359" y="12989"/>
                    </a:lnTo>
                    <a:lnTo>
                      <a:pt x="1359" y="12825"/>
                    </a:lnTo>
                    <a:lnTo>
                      <a:pt x="1492" y="12661"/>
                    </a:lnTo>
                    <a:lnTo>
                      <a:pt x="1492" y="12498"/>
                    </a:lnTo>
                    <a:lnTo>
                      <a:pt x="1945" y="12334"/>
                    </a:lnTo>
                    <a:lnTo>
                      <a:pt x="2096" y="12027"/>
                    </a:lnTo>
                    <a:lnTo>
                      <a:pt x="2549" y="11700"/>
                    </a:lnTo>
                    <a:lnTo>
                      <a:pt x="3002" y="11536"/>
                    </a:lnTo>
                    <a:lnTo>
                      <a:pt x="3757" y="11536"/>
                    </a:lnTo>
                    <a:lnTo>
                      <a:pt x="4059" y="11700"/>
                    </a:lnTo>
                    <a:lnTo>
                      <a:pt x="4494" y="11864"/>
                    </a:lnTo>
                    <a:lnTo>
                      <a:pt x="4796" y="12027"/>
                    </a:lnTo>
                    <a:lnTo>
                      <a:pt x="4947" y="12027"/>
                    </a:lnTo>
                    <a:lnTo>
                      <a:pt x="4947" y="12170"/>
                    </a:lnTo>
                    <a:lnTo>
                      <a:pt x="5098" y="12170"/>
                    </a:lnTo>
                    <a:lnTo>
                      <a:pt x="5249" y="12498"/>
                    </a:lnTo>
                    <a:lnTo>
                      <a:pt x="5400" y="12498"/>
                    </a:lnTo>
                    <a:lnTo>
                      <a:pt x="5702" y="12661"/>
                    </a:lnTo>
                    <a:lnTo>
                      <a:pt x="5702" y="12170"/>
                    </a:lnTo>
                    <a:lnTo>
                      <a:pt x="5551" y="12027"/>
                    </a:lnTo>
                    <a:lnTo>
                      <a:pt x="5400" y="11864"/>
                    </a:lnTo>
                    <a:lnTo>
                      <a:pt x="4796" y="11536"/>
                    </a:lnTo>
                    <a:lnTo>
                      <a:pt x="4645" y="11373"/>
                    </a:lnTo>
                    <a:lnTo>
                      <a:pt x="4192" y="11045"/>
                    </a:lnTo>
                    <a:lnTo>
                      <a:pt x="3153" y="11045"/>
                    </a:lnTo>
                    <a:lnTo>
                      <a:pt x="3153" y="10882"/>
                    </a:lnTo>
                    <a:lnTo>
                      <a:pt x="3002" y="10882"/>
                    </a:lnTo>
                    <a:lnTo>
                      <a:pt x="2851" y="10555"/>
                    </a:lnTo>
                    <a:lnTo>
                      <a:pt x="2851" y="10391"/>
                    </a:lnTo>
                    <a:lnTo>
                      <a:pt x="3002" y="10064"/>
                    </a:lnTo>
                    <a:lnTo>
                      <a:pt x="3002" y="9102"/>
                    </a:lnTo>
                    <a:lnTo>
                      <a:pt x="2700" y="8939"/>
                    </a:lnTo>
                    <a:lnTo>
                      <a:pt x="2096" y="8939"/>
                    </a:lnTo>
                    <a:lnTo>
                      <a:pt x="2096" y="8775"/>
                    </a:lnTo>
                    <a:lnTo>
                      <a:pt x="1945" y="8775"/>
                    </a:lnTo>
                    <a:lnTo>
                      <a:pt x="1359" y="8284"/>
                    </a:lnTo>
                    <a:lnTo>
                      <a:pt x="1208" y="8120"/>
                    </a:lnTo>
                    <a:lnTo>
                      <a:pt x="1208" y="7793"/>
                    </a:lnTo>
                    <a:lnTo>
                      <a:pt x="1057" y="7302"/>
                    </a:lnTo>
                    <a:lnTo>
                      <a:pt x="1208" y="6668"/>
                    </a:lnTo>
                    <a:lnTo>
                      <a:pt x="1492" y="6177"/>
                    </a:lnTo>
                    <a:lnTo>
                      <a:pt x="1359" y="6014"/>
                    </a:lnTo>
                    <a:lnTo>
                      <a:pt x="1208" y="5686"/>
                    </a:lnTo>
                    <a:lnTo>
                      <a:pt x="1208" y="5523"/>
                    </a:lnTo>
                    <a:lnTo>
                      <a:pt x="755" y="4705"/>
                    </a:lnTo>
                    <a:lnTo>
                      <a:pt x="755" y="3743"/>
                    </a:lnTo>
                    <a:lnTo>
                      <a:pt x="1208" y="2925"/>
                    </a:lnTo>
                    <a:lnTo>
                      <a:pt x="1208" y="2761"/>
                    </a:lnTo>
                    <a:lnTo>
                      <a:pt x="1359" y="2598"/>
                    </a:lnTo>
                    <a:lnTo>
                      <a:pt x="1359" y="2434"/>
                    </a:lnTo>
                    <a:lnTo>
                      <a:pt x="1643" y="1780"/>
                    </a:lnTo>
                    <a:lnTo>
                      <a:pt x="2096" y="1452"/>
                    </a:lnTo>
                    <a:lnTo>
                      <a:pt x="2549" y="982"/>
                    </a:lnTo>
                    <a:lnTo>
                      <a:pt x="3002" y="491"/>
                    </a:lnTo>
                    <a:lnTo>
                      <a:pt x="3304" y="491"/>
                    </a:lnTo>
                    <a:lnTo>
                      <a:pt x="3606" y="327"/>
                    </a:lnTo>
                    <a:lnTo>
                      <a:pt x="4059" y="164"/>
                    </a:lnTo>
                    <a:lnTo>
                      <a:pt x="4645" y="0"/>
                    </a:lnTo>
                    <a:lnTo>
                      <a:pt x="689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1" name="Shape"/>
              <p:cNvSpPr/>
              <p:nvPr/>
            </p:nvSpPr>
            <p:spPr>
              <a:xfrm>
                <a:off x="114300" y="88900"/>
                <a:ext cx="660400" cy="800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33" y="686"/>
                    </a:moveTo>
                    <a:lnTo>
                      <a:pt x="16304" y="686"/>
                    </a:lnTo>
                    <a:lnTo>
                      <a:pt x="17913" y="1029"/>
                    </a:lnTo>
                    <a:lnTo>
                      <a:pt x="17913" y="1371"/>
                    </a:lnTo>
                    <a:lnTo>
                      <a:pt x="18329" y="1371"/>
                    </a:lnTo>
                    <a:lnTo>
                      <a:pt x="18744" y="1671"/>
                    </a:lnTo>
                    <a:lnTo>
                      <a:pt x="17913" y="2357"/>
                    </a:lnTo>
                    <a:lnTo>
                      <a:pt x="16719" y="2700"/>
                    </a:lnTo>
                    <a:lnTo>
                      <a:pt x="16304" y="3043"/>
                    </a:lnTo>
                    <a:lnTo>
                      <a:pt x="15473" y="3386"/>
                    </a:lnTo>
                    <a:lnTo>
                      <a:pt x="15473" y="3729"/>
                    </a:lnTo>
                    <a:lnTo>
                      <a:pt x="15058" y="3729"/>
                    </a:lnTo>
                    <a:lnTo>
                      <a:pt x="15058" y="4371"/>
                    </a:lnTo>
                    <a:lnTo>
                      <a:pt x="15473" y="4371"/>
                    </a:lnTo>
                    <a:lnTo>
                      <a:pt x="16304" y="4071"/>
                    </a:lnTo>
                    <a:lnTo>
                      <a:pt x="17135" y="3729"/>
                    </a:lnTo>
                    <a:lnTo>
                      <a:pt x="17913" y="3043"/>
                    </a:lnTo>
                    <a:lnTo>
                      <a:pt x="18329" y="2700"/>
                    </a:lnTo>
                    <a:lnTo>
                      <a:pt x="19990" y="2700"/>
                    </a:lnTo>
                    <a:lnTo>
                      <a:pt x="19990" y="3729"/>
                    </a:lnTo>
                    <a:lnTo>
                      <a:pt x="20354" y="4371"/>
                    </a:lnTo>
                    <a:lnTo>
                      <a:pt x="21185" y="5400"/>
                    </a:lnTo>
                    <a:lnTo>
                      <a:pt x="21185" y="8100"/>
                    </a:lnTo>
                    <a:lnTo>
                      <a:pt x="20354" y="9471"/>
                    </a:lnTo>
                    <a:lnTo>
                      <a:pt x="20354" y="10114"/>
                    </a:lnTo>
                    <a:lnTo>
                      <a:pt x="21185" y="11143"/>
                    </a:lnTo>
                    <a:lnTo>
                      <a:pt x="21600" y="11829"/>
                    </a:lnTo>
                    <a:lnTo>
                      <a:pt x="21600" y="12814"/>
                    </a:lnTo>
                    <a:lnTo>
                      <a:pt x="21185" y="13843"/>
                    </a:lnTo>
                    <a:lnTo>
                      <a:pt x="20354" y="14871"/>
                    </a:lnTo>
                    <a:lnTo>
                      <a:pt x="19990" y="15514"/>
                    </a:lnTo>
                    <a:lnTo>
                      <a:pt x="19575" y="16200"/>
                    </a:lnTo>
                    <a:lnTo>
                      <a:pt x="18744" y="16543"/>
                    </a:lnTo>
                    <a:lnTo>
                      <a:pt x="18744" y="17229"/>
                    </a:lnTo>
                    <a:lnTo>
                      <a:pt x="18329" y="17571"/>
                    </a:lnTo>
                    <a:lnTo>
                      <a:pt x="17913" y="17871"/>
                    </a:lnTo>
                    <a:lnTo>
                      <a:pt x="17913" y="18557"/>
                    </a:lnTo>
                    <a:lnTo>
                      <a:pt x="17135" y="19586"/>
                    </a:lnTo>
                    <a:lnTo>
                      <a:pt x="16304" y="20271"/>
                    </a:lnTo>
                    <a:lnTo>
                      <a:pt x="15473" y="20914"/>
                    </a:lnTo>
                    <a:lnTo>
                      <a:pt x="14694" y="21600"/>
                    </a:lnTo>
                    <a:lnTo>
                      <a:pt x="11838" y="21600"/>
                    </a:lnTo>
                    <a:lnTo>
                      <a:pt x="10592" y="21257"/>
                    </a:lnTo>
                    <a:lnTo>
                      <a:pt x="10177" y="20571"/>
                    </a:lnTo>
                    <a:lnTo>
                      <a:pt x="9398" y="19586"/>
                    </a:lnTo>
                    <a:lnTo>
                      <a:pt x="9398" y="18557"/>
                    </a:lnTo>
                    <a:lnTo>
                      <a:pt x="8567" y="18557"/>
                    </a:lnTo>
                    <a:lnTo>
                      <a:pt x="8567" y="19586"/>
                    </a:lnTo>
                    <a:lnTo>
                      <a:pt x="9398" y="19929"/>
                    </a:lnTo>
                    <a:lnTo>
                      <a:pt x="9398" y="20571"/>
                    </a:lnTo>
                    <a:lnTo>
                      <a:pt x="8567" y="20571"/>
                    </a:lnTo>
                    <a:lnTo>
                      <a:pt x="7321" y="20271"/>
                    </a:lnTo>
                    <a:lnTo>
                      <a:pt x="6542" y="19929"/>
                    </a:lnTo>
                    <a:lnTo>
                      <a:pt x="5296" y="19929"/>
                    </a:lnTo>
                    <a:lnTo>
                      <a:pt x="4881" y="19243"/>
                    </a:lnTo>
                    <a:lnTo>
                      <a:pt x="4881" y="18557"/>
                    </a:lnTo>
                    <a:lnTo>
                      <a:pt x="5296" y="17571"/>
                    </a:lnTo>
                    <a:lnTo>
                      <a:pt x="4881" y="17229"/>
                    </a:lnTo>
                    <a:lnTo>
                      <a:pt x="4881" y="16200"/>
                    </a:lnTo>
                    <a:lnTo>
                      <a:pt x="4465" y="16200"/>
                    </a:lnTo>
                    <a:lnTo>
                      <a:pt x="4881" y="15857"/>
                    </a:lnTo>
                    <a:lnTo>
                      <a:pt x="4881" y="15514"/>
                    </a:lnTo>
                    <a:lnTo>
                      <a:pt x="2025" y="15514"/>
                    </a:lnTo>
                    <a:lnTo>
                      <a:pt x="415" y="14186"/>
                    </a:lnTo>
                    <a:lnTo>
                      <a:pt x="0" y="13500"/>
                    </a:lnTo>
                    <a:lnTo>
                      <a:pt x="0" y="12471"/>
                    </a:lnTo>
                    <a:lnTo>
                      <a:pt x="415" y="11486"/>
                    </a:lnTo>
                    <a:lnTo>
                      <a:pt x="831" y="11486"/>
                    </a:lnTo>
                    <a:lnTo>
                      <a:pt x="831" y="11143"/>
                    </a:lnTo>
                    <a:lnTo>
                      <a:pt x="1610" y="10800"/>
                    </a:lnTo>
                    <a:lnTo>
                      <a:pt x="2025" y="10800"/>
                    </a:lnTo>
                    <a:lnTo>
                      <a:pt x="3271" y="11143"/>
                    </a:lnTo>
                    <a:lnTo>
                      <a:pt x="3687" y="11486"/>
                    </a:lnTo>
                    <a:lnTo>
                      <a:pt x="4050" y="11143"/>
                    </a:lnTo>
                    <a:lnTo>
                      <a:pt x="4465" y="10800"/>
                    </a:lnTo>
                    <a:lnTo>
                      <a:pt x="4465" y="9771"/>
                    </a:lnTo>
                    <a:lnTo>
                      <a:pt x="3687" y="9471"/>
                    </a:lnTo>
                    <a:lnTo>
                      <a:pt x="3271" y="9471"/>
                    </a:lnTo>
                    <a:lnTo>
                      <a:pt x="3271" y="9129"/>
                    </a:lnTo>
                    <a:lnTo>
                      <a:pt x="2856" y="8786"/>
                    </a:lnTo>
                    <a:lnTo>
                      <a:pt x="3271" y="7757"/>
                    </a:lnTo>
                    <a:lnTo>
                      <a:pt x="2856" y="7071"/>
                    </a:lnTo>
                    <a:lnTo>
                      <a:pt x="2856" y="6086"/>
                    </a:lnTo>
                    <a:lnTo>
                      <a:pt x="3271" y="5400"/>
                    </a:lnTo>
                    <a:lnTo>
                      <a:pt x="3687" y="4371"/>
                    </a:lnTo>
                    <a:lnTo>
                      <a:pt x="3687" y="3729"/>
                    </a:lnTo>
                    <a:lnTo>
                      <a:pt x="4050" y="3386"/>
                    </a:lnTo>
                    <a:lnTo>
                      <a:pt x="4465" y="2700"/>
                    </a:lnTo>
                    <a:lnTo>
                      <a:pt x="4465" y="2357"/>
                    </a:lnTo>
                    <a:lnTo>
                      <a:pt x="3687" y="2014"/>
                    </a:lnTo>
                    <a:lnTo>
                      <a:pt x="3271" y="2014"/>
                    </a:lnTo>
                    <a:lnTo>
                      <a:pt x="3271" y="1371"/>
                    </a:lnTo>
                    <a:lnTo>
                      <a:pt x="4050" y="1029"/>
                    </a:lnTo>
                    <a:lnTo>
                      <a:pt x="4465" y="1029"/>
                    </a:lnTo>
                    <a:lnTo>
                      <a:pt x="5712" y="686"/>
                    </a:lnTo>
                    <a:lnTo>
                      <a:pt x="6906" y="686"/>
                    </a:lnTo>
                    <a:lnTo>
                      <a:pt x="8152" y="343"/>
                    </a:lnTo>
                    <a:lnTo>
                      <a:pt x="9762" y="0"/>
                    </a:lnTo>
                    <a:lnTo>
                      <a:pt x="11423" y="343"/>
                    </a:lnTo>
                    <a:lnTo>
                      <a:pt x="13033" y="343"/>
                    </a:lnTo>
                    <a:lnTo>
                      <a:pt x="13033" y="686"/>
                    </a:lnTo>
                  </a:path>
                </a:pathLst>
              </a:custGeom>
              <a:solidFill>
                <a:srgbClr val="FFBFB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2" name="Shape"/>
              <p:cNvSpPr/>
              <p:nvPr/>
            </p:nvSpPr>
            <p:spPr>
              <a:xfrm>
                <a:off x="254000" y="190500"/>
                <a:ext cx="304800" cy="139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12" y="1718"/>
                    </a:moveTo>
                    <a:lnTo>
                      <a:pt x="19012" y="3682"/>
                    </a:lnTo>
                    <a:lnTo>
                      <a:pt x="20700" y="5400"/>
                    </a:lnTo>
                    <a:lnTo>
                      <a:pt x="21600" y="5400"/>
                    </a:lnTo>
                    <a:lnTo>
                      <a:pt x="20700" y="9082"/>
                    </a:lnTo>
                    <a:lnTo>
                      <a:pt x="19012" y="7118"/>
                    </a:lnTo>
                    <a:lnTo>
                      <a:pt x="17325" y="5400"/>
                    </a:lnTo>
                    <a:lnTo>
                      <a:pt x="7762" y="5400"/>
                    </a:lnTo>
                    <a:lnTo>
                      <a:pt x="6075" y="7118"/>
                    </a:lnTo>
                    <a:lnTo>
                      <a:pt x="5175" y="9082"/>
                    </a:lnTo>
                    <a:lnTo>
                      <a:pt x="3488" y="12518"/>
                    </a:lnTo>
                    <a:lnTo>
                      <a:pt x="1688" y="19882"/>
                    </a:lnTo>
                    <a:lnTo>
                      <a:pt x="900" y="21600"/>
                    </a:lnTo>
                    <a:lnTo>
                      <a:pt x="0" y="19882"/>
                    </a:lnTo>
                    <a:lnTo>
                      <a:pt x="900" y="16200"/>
                    </a:lnTo>
                    <a:lnTo>
                      <a:pt x="900" y="14482"/>
                    </a:lnTo>
                    <a:lnTo>
                      <a:pt x="1688" y="12518"/>
                    </a:lnTo>
                    <a:lnTo>
                      <a:pt x="2588" y="9082"/>
                    </a:lnTo>
                    <a:lnTo>
                      <a:pt x="3488" y="9082"/>
                    </a:lnTo>
                    <a:lnTo>
                      <a:pt x="4275" y="7118"/>
                    </a:lnTo>
                    <a:lnTo>
                      <a:pt x="5175" y="5400"/>
                    </a:lnTo>
                    <a:lnTo>
                      <a:pt x="7762" y="1718"/>
                    </a:lnTo>
                    <a:lnTo>
                      <a:pt x="10350" y="0"/>
                    </a:lnTo>
                    <a:lnTo>
                      <a:pt x="14738" y="0"/>
                    </a:lnTo>
                    <a:lnTo>
                      <a:pt x="18112" y="1718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3" name="Shape"/>
              <p:cNvSpPr/>
              <p:nvPr/>
            </p:nvSpPr>
            <p:spPr>
              <a:xfrm>
                <a:off x="977900" y="203200"/>
                <a:ext cx="774700" cy="800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49" y="343"/>
                    </a:moveTo>
                    <a:lnTo>
                      <a:pt x="7303" y="686"/>
                    </a:lnTo>
                    <a:lnTo>
                      <a:pt x="7657" y="686"/>
                    </a:lnTo>
                    <a:lnTo>
                      <a:pt x="8011" y="1029"/>
                    </a:lnTo>
                    <a:lnTo>
                      <a:pt x="8011" y="5057"/>
                    </a:lnTo>
                    <a:lnTo>
                      <a:pt x="7303" y="6086"/>
                    </a:lnTo>
                    <a:lnTo>
                      <a:pt x="6949" y="6771"/>
                    </a:lnTo>
                    <a:lnTo>
                      <a:pt x="6285" y="7414"/>
                    </a:lnTo>
                    <a:lnTo>
                      <a:pt x="5931" y="8443"/>
                    </a:lnTo>
                    <a:lnTo>
                      <a:pt x="5931" y="8786"/>
                    </a:lnTo>
                    <a:lnTo>
                      <a:pt x="6285" y="9471"/>
                    </a:lnTo>
                    <a:lnTo>
                      <a:pt x="6285" y="10114"/>
                    </a:lnTo>
                    <a:lnTo>
                      <a:pt x="6949" y="10457"/>
                    </a:lnTo>
                    <a:lnTo>
                      <a:pt x="6949" y="11143"/>
                    </a:lnTo>
                    <a:lnTo>
                      <a:pt x="7303" y="11829"/>
                    </a:lnTo>
                    <a:lnTo>
                      <a:pt x="7657" y="12471"/>
                    </a:lnTo>
                    <a:lnTo>
                      <a:pt x="7657" y="13500"/>
                    </a:lnTo>
                    <a:lnTo>
                      <a:pt x="8011" y="13500"/>
                    </a:lnTo>
                    <a:lnTo>
                      <a:pt x="8011" y="15857"/>
                    </a:lnTo>
                    <a:lnTo>
                      <a:pt x="8366" y="15514"/>
                    </a:lnTo>
                    <a:lnTo>
                      <a:pt x="8366" y="14529"/>
                    </a:lnTo>
                    <a:lnTo>
                      <a:pt x="8720" y="13500"/>
                    </a:lnTo>
                    <a:lnTo>
                      <a:pt x="8366" y="12471"/>
                    </a:lnTo>
                    <a:lnTo>
                      <a:pt x="8011" y="11486"/>
                    </a:lnTo>
                    <a:lnTo>
                      <a:pt x="7303" y="10114"/>
                    </a:lnTo>
                    <a:lnTo>
                      <a:pt x="6949" y="9471"/>
                    </a:lnTo>
                    <a:lnTo>
                      <a:pt x="6949" y="8443"/>
                    </a:lnTo>
                    <a:lnTo>
                      <a:pt x="7303" y="7757"/>
                    </a:lnTo>
                    <a:lnTo>
                      <a:pt x="7657" y="7757"/>
                    </a:lnTo>
                    <a:lnTo>
                      <a:pt x="7657" y="8443"/>
                    </a:lnTo>
                    <a:lnTo>
                      <a:pt x="8011" y="8443"/>
                    </a:lnTo>
                    <a:lnTo>
                      <a:pt x="8011" y="9129"/>
                    </a:lnTo>
                    <a:lnTo>
                      <a:pt x="8366" y="9471"/>
                    </a:lnTo>
                    <a:lnTo>
                      <a:pt x="8720" y="10114"/>
                    </a:lnTo>
                    <a:lnTo>
                      <a:pt x="9074" y="10457"/>
                    </a:lnTo>
                    <a:lnTo>
                      <a:pt x="10092" y="11486"/>
                    </a:lnTo>
                    <a:lnTo>
                      <a:pt x="11154" y="12471"/>
                    </a:lnTo>
                    <a:lnTo>
                      <a:pt x="11862" y="13500"/>
                    </a:lnTo>
                    <a:lnTo>
                      <a:pt x="12172" y="14186"/>
                    </a:lnTo>
                    <a:lnTo>
                      <a:pt x="12172" y="14529"/>
                    </a:lnTo>
                    <a:lnTo>
                      <a:pt x="12526" y="14871"/>
                    </a:lnTo>
                    <a:lnTo>
                      <a:pt x="12880" y="15857"/>
                    </a:lnTo>
                    <a:lnTo>
                      <a:pt x="13234" y="16886"/>
                    </a:lnTo>
                    <a:lnTo>
                      <a:pt x="13234" y="18557"/>
                    </a:lnTo>
                    <a:lnTo>
                      <a:pt x="13589" y="19243"/>
                    </a:lnTo>
                    <a:lnTo>
                      <a:pt x="14297" y="19243"/>
                    </a:lnTo>
                    <a:lnTo>
                      <a:pt x="14651" y="18557"/>
                    </a:lnTo>
                    <a:lnTo>
                      <a:pt x="15315" y="18557"/>
                    </a:lnTo>
                    <a:lnTo>
                      <a:pt x="15669" y="18214"/>
                    </a:lnTo>
                    <a:lnTo>
                      <a:pt x="16023" y="18557"/>
                    </a:lnTo>
                    <a:lnTo>
                      <a:pt x="16023" y="18214"/>
                    </a:lnTo>
                    <a:lnTo>
                      <a:pt x="17439" y="18214"/>
                    </a:lnTo>
                    <a:lnTo>
                      <a:pt x="18457" y="17571"/>
                    </a:lnTo>
                    <a:lnTo>
                      <a:pt x="19520" y="17571"/>
                    </a:lnTo>
                    <a:lnTo>
                      <a:pt x="20228" y="17871"/>
                    </a:lnTo>
                    <a:lnTo>
                      <a:pt x="20892" y="18214"/>
                    </a:lnTo>
                    <a:lnTo>
                      <a:pt x="21600" y="18557"/>
                    </a:lnTo>
                    <a:lnTo>
                      <a:pt x="21600" y="19586"/>
                    </a:lnTo>
                    <a:lnTo>
                      <a:pt x="20538" y="20271"/>
                    </a:lnTo>
                    <a:lnTo>
                      <a:pt x="19166" y="20571"/>
                    </a:lnTo>
                    <a:lnTo>
                      <a:pt x="17439" y="20571"/>
                    </a:lnTo>
                    <a:lnTo>
                      <a:pt x="16377" y="20914"/>
                    </a:lnTo>
                    <a:lnTo>
                      <a:pt x="16023" y="20914"/>
                    </a:lnTo>
                    <a:lnTo>
                      <a:pt x="15315" y="21257"/>
                    </a:lnTo>
                    <a:lnTo>
                      <a:pt x="12880" y="21257"/>
                    </a:lnTo>
                    <a:lnTo>
                      <a:pt x="12172" y="21600"/>
                    </a:lnTo>
                    <a:lnTo>
                      <a:pt x="10092" y="21600"/>
                    </a:lnTo>
                    <a:lnTo>
                      <a:pt x="9428" y="21257"/>
                    </a:lnTo>
                    <a:lnTo>
                      <a:pt x="9074" y="21600"/>
                    </a:lnTo>
                    <a:lnTo>
                      <a:pt x="8720" y="21257"/>
                    </a:lnTo>
                    <a:lnTo>
                      <a:pt x="7657" y="21257"/>
                    </a:lnTo>
                    <a:lnTo>
                      <a:pt x="6639" y="20914"/>
                    </a:lnTo>
                    <a:lnTo>
                      <a:pt x="5577" y="20571"/>
                    </a:lnTo>
                    <a:lnTo>
                      <a:pt x="4869" y="20571"/>
                    </a:lnTo>
                    <a:lnTo>
                      <a:pt x="4515" y="20271"/>
                    </a:lnTo>
                    <a:lnTo>
                      <a:pt x="3851" y="19929"/>
                    </a:lnTo>
                    <a:lnTo>
                      <a:pt x="3143" y="19586"/>
                    </a:lnTo>
                    <a:lnTo>
                      <a:pt x="1726" y="18214"/>
                    </a:lnTo>
                    <a:lnTo>
                      <a:pt x="1726" y="17229"/>
                    </a:lnTo>
                    <a:lnTo>
                      <a:pt x="1372" y="16886"/>
                    </a:lnTo>
                    <a:lnTo>
                      <a:pt x="1062" y="16886"/>
                    </a:lnTo>
                    <a:lnTo>
                      <a:pt x="1062" y="17229"/>
                    </a:lnTo>
                    <a:lnTo>
                      <a:pt x="1372" y="18214"/>
                    </a:lnTo>
                    <a:lnTo>
                      <a:pt x="1726" y="19243"/>
                    </a:lnTo>
                    <a:lnTo>
                      <a:pt x="2789" y="19929"/>
                    </a:lnTo>
                    <a:lnTo>
                      <a:pt x="2789" y="20571"/>
                    </a:lnTo>
                    <a:lnTo>
                      <a:pt x="2434" y="20914"/>
                    </a:lnTo>
                    <a:lnTo>
                      <a:pt x="1726" y="20571"/>
                    </a:lnTo>
                    <a:lnTo>
                      <a:pt x="1372" y="19929"/>
                    </a:lnTo>
                    <a:lnTo>
                      <a:pt x="708" y="18557"/>
                    </a:lnTo>
                    <a:lnTo>
                      <a:pt x="354" y="17229"/>
                    </a:lnTo>
                    <a:lnTo>
                      <a:pt x="354" y="15514"/>
                    </a:lnTo>
                    <a:lnTo>
                      <a:pt x="1062" y="15514"/>
                    </a:lnTo>
                    <a:lnTo>
                      <a:pt x="1372" y="15857"/>
                    </a:lnTo>
                    <a:lnTo>
                      <a:pt x="2789" y="15857"/>
                    </a:lnTo>
                    <a:lnTo>
                      <a:pt x="2789" y="15514"/>
                    </a:lnTo>
                    <a:lnTo>
                      <a:pt x="1726" y="15514"/>
                    </a:lnTo>
                    <a:lnTo>
                      <a:pt x="1372" y="15171"/>
                    </a:lnTo>
                    <a:lnTo>
                      <a:pt x="708" y="14871"/>
                    </a:lnTo>
                    <a:lnTo>
                      <a:pt x="708" y="14529"/>
                    </a:lnTo>
                    <a:lnTo>
                      <a:pt x="354" y="13843"/>
                    </a:lnTo>
                    <a:lnTo>
                      <a:pt x="354" y="13500"/>
                    </a:lnTo>
                    <a:lnTo>
                      <a:pt x="0" y="13157"/>
                    </a:lnTo>
                    <a:lnTo>
                      <a:pt x="0" y="11486"/>
                    </a:lnTo>
                    <a:lnTo>
                      <a:pt x="708" y="10114"/>
                    </a:lnTo>
                    <a:lnTo>
                      <a:pt x="1726" y="9129"/>
                    </a:lnTo>
                    <a:lnTo>
                      <a:pt x="2789" y="8443"/>
                    </a:lnTo>
                    <a:lnTo>
                      <a:pt x="3497" y="7414"/>
                    </a:lnTo>
                    <a:lnTo>
                      <a:pt x="4869" y="6771"/>
                    </a:lnTo>
                    <a:lnTo>
                      <a:pt x="4869" y="6429"/>
                    </a:lnTo>
                    <a:lnTo>
                      <a:pt x="5223" y="6086"/>
                    </a:lnTo>
                    <a:lnTo>
                      <a:pt x="5577" y="5400"/>
                    </a:lnTo>
                    <a:lnTo>
                      <a:pt x="5931" y="5057"/>
                    </a:lnTo>
                    <a:lnTo>
                      <a:pt x="5931" y="2700"/>
                    </a:lnTo>
                    <a:lnTo>
                      <a:pt x="5577" y="2014"/>
                    </a:lnTo>
                    <a:lnTo>
                      <a:pt x="5577" y="1671"/>
                    </a:lnTo>
                    <a:lnTo>
                      <a:pt x="5223" y="1371"/>
                    </a:lnTo>
                    <a:lnTo>
                      <a:pt x="4515" y="686"/>
                    </a:lnTo>
                    <a:lnTo>
                      <a:pt x="4515" y="343"/>
                    </a:lnTo>
                    <a:lnTo>
                      <a:pt x="4869" y="0"/>
                    </a:lnTo>
                    <a:lnTo>
                      <a:pt x="6285" y="0"/>
                    </a:lnTo>
                    <a:lnTo>
                      <a:pt x="6949" y="343"/>
                    </a:lnTo>
                  </a:path>
                </a:pathLst>
              </a:custGeom>
              <a:solidFill>
                <a:srgbClr val="FFBFB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4" name="Shape"/>
              <p:cNvSpPr/>
              <p:nvPr/>
            </p:nvSpPr>
            <p:spPr>
              <a:xfrm>
                <a:off x="673100" y="381000"/>
                <a:ext cx="25400" cy="114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200"/>
                    </a:moveTo>
                    <a:lnTo>
                      <a:pt x="14850" y="8700"/>
                    </a:lnTo>
                    <a:lnTo>
                      <a:pt x="14850" y="21600"/>
                    </a:lnTo>
                    <a:lnTo>
                      <a:pt x="6750" y="21600"/>
                    </a:lnTo>
                    <a:lnTo>
                      <a:pt x="0" y="15000"/>
                    </a:lnTo>
                    <a:lnTo>
                      <a:pt x="0" y="2100"/>
                    </a:lnTo>
                    <a:lnTo>
                      <a:pt x="6750" y="0"/>
                    </a:lnTo>
                    <a:lnTo>
                      <a:pt x="14850" y="2100"/>
                    </a:lnTo>
                    <a:lnTo>
                      <a:pt x="21600" y="420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5" name="Shape"/>
              <p:cNvSpPr/>
              <p:nvPr/>
            </p:nvSpPr>
            <p:spPr>
              <a:xfrm>
                <a:off x="406400" y="406400"/>
                <a:ext cx="25400" cy="114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00"/>
                    </a:moveTo>
                    <a:lnTo>
                      <a:pt x="21600" y="6600"/>
                    </a:lnTo>
                    <a:lnTo>
                      <a:pt x="14850" y="10800"/>
                    </a:lnTo>
                    <a:lnTo>
                      <a:pt x="14850" y="15000"/>
                    </a:lnTo>
                    <a:lnTo>
                      <a:pt x="21600" y="17400"/>
                    </a:lnTo>
                    <a:lnTo>
                      <a:pt x="21600" y="21600"/>
                    </a:lnTo>
                    <a:lnTo>
                      <a:pt x="14850" y="19500"/>
                    </a:lnTo>
                    <a:lnTo>
                      <a:pt x="0" y="19500"/>
                    </a:lnTo>
                    <a:lnTo>
                      <a:pt x="0" y="6600"/>
                    </a:lnTo>
                    <a:lnTo>
                      <a:pt x="6750" y="0"/>
                    </a:lnTo>
                    <a:lnTo>
                      <a:pt x="14850" y="0"/>
                    </a:lnTo>
                    <a:lnTo>
                      <a:pt x="21600" y="210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6" name="Shape"/>
              <p:cNvSpPr/>
              <p:nvPr/>
            </p:nvSpPr>
            <p:spPr>
              <a:xfrm>
                <a:off x="330200" y="558800"/>
                <a:ext cx="393700" cy="190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03" y="2700"/>
                    </a:moveTo>
                    <a:lnTo>
                      <a:pt x="20903" y="2700"/>
                    </a:lnTo>
                    <a:lnTo>
                      <a:pt x="21600" y="1440"/>
                    </a:lnTo>
                    <a:lnTo>
                      <a:pt x="21600" y="2700"/>
                    </a:lnTo>
                    <a:lnTo>
                      <a:pt x="20903" y="4140"/>
                    </a:lnTo>
                    <a:lnTo>
                      <a:pt x="19597" y="4140"/>
                    </a:lnTo>
                    <a:lnTo>
                      <a:pt x="18900" y="6840"/>
                    </a:lnTo>
                    <a:lnTo>
                      <a:pt x="18203" y="8100"/>
                    </a:lnTo>
                    <a:lnTo>
                      <a:pt x="17594" y="10800"/>
                    </a:lnTo>
                    <a:lnTo>
                      <a:pt x="16897" y="12240"/>
                    </a:lnTo>
                    <a:lnTo>
                      <a:pt x="15503" y="16200"/>
                    </a:lnTo>
                    <a:lnTo>
                      <a:pt x="14197" y="20340"/>
                    </a:lnTo>
                    <a:lnTo>
                      <a:pt x="12194" y="21600"/>
                    </a:lnTo>
                    <a:lnTo>
                      <a:pt x="9494" y="21600"/>
                    </a:lnTo>
                    <a:lnTo>
                      <a:pt x="8100" y="20340"/>
                    </a:lnTo>
                    <a:lnTo>
                      <a:pt x="6097" y="17640"/>
                    </a:lnTo>
                    <a:lnTo>
                      <a:pt x="6794" y="16200"/>
                    </a:lnTo>
                    <a:lnTo>
                      <a:pt x="8100" y="16200"/>
                    </a:lnTo>
                    <a:lnTo>
                      <a:pt x="8797" y="18900"/>
                    </a:lnTo>
                    <a:lnTo>
                      <a:pt x="12803" y="18900"/>
                    </a:lnTo>
                    <a:lnTo>
                      <a:pt x="14197" y="16200"/>
                    </a:lnTo>
                    <a:lnTo>
                      <a:pt x="15503" y="13500"/>
                    </a:lnTo>
                    <a:lnTo>
                      <a:pt x="15503" y="10800"/>
                    </a:lnTo>
                    <a:lnTo>
                      <a:pt x="12803" y="10800"/>
                    </a:lnTo>
                    <a:lnTo>
                      <a:pt x="10103" y="12240"/>
                    </a:lnTo>
                    <a:lnTo>
                      <a:pt x="5400" y="12240"/>
                    </a:lnTo>
                    <a:lnTo>
                      <a:pt x="4094" y="9540"/>
                    </a:lnTo>
                    <a:lnTo>
                      <a:pt x="4094" y="12240"/>
                    </a:lnTo>
                    <a:lnTo>
                      <a:pt x="2700" y="12240"/>
                    </a:lnTo>
                    <a:lnTo>
                      <a:pt x="2700" y="10800"/>
                    </a:lnTo>
                    <a:lnTo>
                      <a:pt x="2003" y="8100"/>
                    </a:lnTo>
                    <a:lnTo>
                      <a:pt x="0" y="4140"/>
                    </a:lnTo>
                    <a:lnTo>
                      <a:pt x="697" y="4140"/>
                    </a:lnTo>
                    <a:lnTo>
                      <a:pt x="1394" y="5400"/>
                    </a:lnTo>
                    <a:lnTo>
                      <a:pt x="4703" y="5400"/>
                    </a:lnTo>
                    <a:lnTo>
                      <a:pt x="6097" y="4140"/>
                    </a:lnTo>
                    <a:lnTo>
                      <a:pt x="6097" y="5400"/>
                    </a:lnTo>
                    <a:lnTo>
                      <a:pt x="5400" y="6840"/>
                    </a:lnTo>
                    <a:lnTo>
                      <a:pt x="4703" y="8100"/>
                    </a:lnTo>
                    <a:lnTo>
                      <a:pt x="6097" y="9540"/>
                    </a:lnTo>
                    <a:lnTo>
                      <a:pt x="10800" y="9540"/>
                    </a:lnTo>
                    <a:lnTo>
                      <a:pt x="12194" y="8100"/>
                    </a:lnTo>
                    <a:lnTo>
                      <a:pt x="18203" y="8100"/>
                    </a:lnTo>
                    <a:lnTo>
                      <a:pt x="18203" y="5400"/>
                    </a:lnTo>
                    <a:lnTo>
                      <a:pt x="18900" y="4140"/>
                    </a:lnTo>
                    <a:lnTo>
                      <a:pt x="18203" y="4140"/>
                    </a:lnTo>
                    <a:lnTo>
                      <a:pt x="16897" y="2700"/>
                    </a:lnTo>
                    <a:lnTo>
                      <a:pt x="16200" y="0"/>
                    </a:lnTo>
                    <a:lnTo>
                      <a:pt x="16897" y="0"/>
                    </a:lnTo>
                    <a:lnTo>
                      <a:pt x="18203" y="270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7" name="Shape"/>
              <p:cNvSpPr/>
              <p:nvPr/>
            </p:nvSpPr>
            <p:spPr>
              <a:xfrm>
                <a:off x="495300" y="571500"/>
                <a:ext cx="114300" cy="25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6750"/>
                    </a:moveTo>
                    <a:lnTo>
                      <a:pt x="21600" y="14850"/>
                    </a:lnTo>
                    <a:lnTo>
                      <a:pt x="17400" y="14850"/>
                    </a:lnTo>
                    <a:lnTo>
                      <a:pt x="15000" y="21600"/>
                    </a:lnTo>
                    <a:lnTo>
                      <a:pt x="10800" y="21600"/>
                    </a:lnTo>
                    <a:lnTo>
                      <a:pt x="4200" y="14850"/>
                    </a:lnTo>
                    <a:lnTo>
                      <a:pt x="0" y="14850"/>
                    </a:lnTo>
                    <a:lnTo>
                      <a:pt x="2100" y="6750"/>
                    </a:lnTo>
                    <a:lnTo>
                      <a:pt x="4200" y="0"/>
                    </a:lnTo>
                    <a:lnTo>
                      <a:pt x="8700" y="0"/>
                    </a:lnTo>
                    <a:lnTo>
                      <a:pt x="12900" y="6750"/>
                    </a:lnTo>
                    <a:lnTo>
                      <a:pt x="17400" y="6750"/>
                    </a:lnTo>
                    <a:lnTo>
                      <a:pt x="21600" y="0"/>
                    </a:lnTo>
                    <a:lnTo>
                      <a:pt x="21600" y="675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8" name="Shape"/>
              <p:cNvSpPr/>
              <p:nvPr/>
            </p:nvSpPr>
            <p:spPr>
              <a:xfrm>
                <a:off x="1358900" y="596900"/>
                <a:ext cx="241300" cy="101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4725"/>
                    </a:moveTo>
                    <a:lnTo>
                      <a:pt x="7532" y="7088"/>
                    </a:lnTo>
                    <a:lnTo>
                      <a:pt x="8668" y="9450"/>
                    </a:lnTo>
                    <a:lnTo>
                      <a:pt x="11937" y="12150"/>
                    </a:lnTo>
                    <a:lnTo>
                      <a:pt x="12932" y="12150"/>
                    </a:lnTo>
                    <a:lnTo>
                      <a:pt x="14068" y="14512"/>
                    </a:lnTo>
                    <a:lnTo>
                      <a:pt x="15063" y="14512"/>
                    </a:lnTo>
                    <a:lnTo>
                      <a:pt x="17337" y="16875"/>
                    </a:lnTo>
                    <a:lnTo>
                      <a:pt x="20463" y="16875"/>
                    </a:lnTo>
                    <a:lnTo>
                      <a:pt x="21600" y="21600"/>
                    </a:lnTo>
                    <a:lnTo>
                      <a:pt x="17337" y="21600"/>
                    </a:lnTo>
                    <a:lnTo>
                      <a:pt x="15063" y="19238"/>
                    </a:lnTo>
                    <a:lnTo>
                      <a:pt x="12932" y="19238"/>
                    </a:lnTo>
                    <a:lnTo>
                      <a:pt x="10800" y="16875"/>
                    </a:lnTo>
                    <a:lnTo>
                      <a:pt x="5400" y="16875"/>
                    </a:lnTo>
                    <a:lnTo>
                      <a:pt x="5400" y="14512"/>
                    </a:lnTo>
                    <a:lnTo>
                      <a:pt x="4263" y="14512"/>
                    </a:lnTo>
                    <a:lnTo>
                      <a:pt x="3268" y="9450"/>
                    </a:lnTo>
                    <a:lnTo>
                      <a:pt x="2132" y="7088"/>
                    </a:lnTo>
                    <a:lnTo>
                      <a:pt x="1137" y="2362"/>
                    </a:lnTo>
                    <a:lnTo>
                      <a:pt x="0" y="2362"/>
                    </a:lnTo>
                    <a:lnTo>
                      <a:pt x="1137" y="2362"/>
                    </a:lnTo>
                    <a:lnTo>
                      <a:pt x="1137" y="0"/>
                    </a:lnTo>
                    <a:lnTo>
                      <a:pt x="2132" y="2362"/>
                    </a:lnTo>
                    <a:lnTo>
                      <a:pt x="3268" y="4725"/>
                    </a:lnTo>
                    <a:lnTo>
                      <a:pt x="5400" y="4725"/>
                    </a:lnTo>
                  </a:path>
                </a:pathLst>
              </a:custGeom>
              <a:solidFill>
                <a:srgbClr val="FFBFB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09" name="Shape"/>
              <p:cNvSpPr/>
              <p:nvPr/>
            </p:nvSpPr>
            <p:spPr>
              <a:xfrm>
                <a:off x="1447800" y="711200"/>
                <a:ext cx="228600" cy="50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50" y="0"/>
                    </a:moveTo>
                    <a:lnTo>
                      <a:pt x="7950" y="4050"/>
                    </a:lnTo>
                    <a:lnTo>
                      <a:pt x="13650" y="8775"/>
                    </a:lnTo>
                    <a:lnTo>
                      <a:pt x="18150" y="12825"/>
                    </a:lnTo>
                    <a:lnTo>
                      <a:pt x="19350" y="12825"/>
                    </a:lnTo>
                    <a:lnTo>
                      <a:pt x="21600" y="17550"/>
                    </a:lnTo>
                    <a:lnTo>
                      <a:pt x="21600" y="21600"/>
                    </a:lnTo>
                    <a:lnTo>
                      <a:pt x="15900" y="17550"/>
                    </a:lnTo>
                    <a:lnTo>
                      <a:pt x="9150" y="17550"/>
                    </a:lnTo>
                    <a:lnTo>
                      <a:pt x="3450" y="21600"/>
                    </a:lnTo>
                    <a:lnTo>
                      <a:pt x="1200" y="12825"/>
                    </a:lnTo>
                    <a:lnTo>
                      <a:pt x="0" y="8775"/>
                    </a:lnTo>
                    <a:lnTo>
                      <a:pt x="0" y="0"/>
                    </a:lnTo>
                    <a:lnTo>
                      <a:pt x="3450" y="0"/>
                    </a:lnTo>
                  </a:path>
                </a:pathLst>
              </a:custGeom>
              <a:solidFill>
                <a:srgbClr val="FFBFB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0" name="Shape"/>
              <p:cNvSpPr/>
              <p:nvPr/>
            </p:nvSpPr>
            <p:spPr>
              <a:xfrm>
                <a:off x="1485900" y="787400"/>
                <a:ext cx="292100" cy="88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12561" y="2700"/>
                    </a:lnTo>
                    <a:lnTo>
                      <a:pt x="17139" y="2700"/>
                    </a:lnTo>
                    <a:lnTo>
                      <a:pt x="18900" y="5400"/>
                    </a:lnTo>
                    <a:lnTo>
                      <a:pt x="19839" y="8100"/>
                    </a:lnTo>
                    <a:lnTo>
                      <a:pt x="20661" y="10800"/>
                    </a:lnTo>
                    <a:lnTo>
                      <a:pt x="21600" y="16200"/>
                    </a:lnTo>
                    <a:lnTo>
                      <a:pt x="21600" y="18900"/>
                    </a:lnTo>
                    <a:lnTo>
                      <a:pt x="19839" y="18900"/>
                    </a:lnTo>
                    <a:lnTo>
                      <a:pt x="19839" y="16200"/>
                    </a:lnTo>
                    <a:lnTo>
                      <a:pt x="17139" y="13500"/>
                    </a:lnTo>
                    <a:lnTo>
                      <a:pt x="15261" y="13500"/>
                    </a:lnTo>
                    <a:lnTo>
                      <a:pt x="14439" y="10800"/>
                    </a:lnTo>
                    <a:lnTo>
                      <a:pt x="10800" y="13500"/>
                    </a:lnTo>
                    <a:lnTo>
                      <a:pt x="8100" y="16200"/>
                    </a:lnTo>
                    <a:lnTo>
                      <a:pt x="4461" y="16200"/>
                    </a:lnTo>
                    <a:lnTo>
                      <a:pt x="3639" y="18900"/>
                    </a:lnTo>
                    <a:lnTo>
                      <a:pt x="2700" y="21600"/>
                    </a:lnTo>
                    <a:lnTo>
                      <a:pt x="939" y="21600"/>
                    </a:lnTo>
                    <a:lnTo>
                      <a:pt x="939" y="5400"/>
                    </a:lnTo>
                    <a:lnTo>
                      <a:pt x="0" y="2700"/>
                    </a:lnTo>
                    <a:lnTo>
                      <a:pt x="0" y="0"/>
                    </a:lnTo>
                    <a:lnTo>
                      <a:pt x="10800" y="0"/>
                    </a:lnTo>
                  </a:path>
                </a:pathLst>
              </a:custGeom>
              <a:solidFill>
                <a:srgbClr val="FFBFB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1" name="Shape"/>
              <p:cNvSpPr/>
              <p:nvPr/>
            </p:nvSpPr>
            <p:spPr>
              <a:xfrm>
                <a:off x="927100" y="787400"/>
                <a:ext cx="101600" cy="228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088" y="1200"/>
                    </a:moveTo>
                    <a:lnTo>
                      <a:pt x="7088" y="6750"/>
                    </a:lnTo>
                    <a:lnTo>
                      <a:pt x="9450" y="9150"/>
                    </a:lnTo>
                    <a:lnTo>
                      <a:pt x="9450" y="10200"/>
                    </a:lnTo>
                    <a:lnTo>
                      <a:pt x="12150" y="13650"/>
                    </a:lnTo>
                    <a:lnTo>
                      <a:pt x="14512" y="14850"/>
                    </a:lnTo>
                    <a:lnTo>
                      <a:pt x="14512" y="17100"/>
                    </a:lnTo>
                    <a:lnTo>
                      <a:pt x="19238" y="18150"/>
                    </a:lnTo>
                    <a:lnTo>
                      <a:pt x="21600" y="20400"/>
                    </a:lnTo>
                    <a:lnTo>
                      <a:pt x="16875" y="20400"/>
                    </a:lnTo>
                    <a:lnTo>
                      <a:pt x="14512" y="21600"/>
                    </a:lnTo>
                    <a:lnTo>
                      <a:pt x="9450" y="20400"/>
                    </a:lnTo>
                    <a:lnTo>
                      <a:pt x="7088" y="19350"/>
                    </a:lnTo>
                    <a:lnTo>
                      <a:pt x="2362" y="14850"/>
                    </a:lnTo>
                    <a:lnTo>
                      <a:pt x="0" y="13650"/>
                    </a:lnTo>
                    <a:lnTo>
                      <a:pt x="0" y="6750"/>
                    </a:lnTo>
                    <a:lnTo>
                      <a:pt x="2362" y="3450"/>
                    </a:lnTo>
                    <a:lnTo>
                      <a:pt x="4725" y="0"/>
                    </a:lnTo>
                    <a:lnTo>
                      <a:pt x="7088" y="0"/>
                    </a:lnTo>
                    <a:lnTo>
                      <a:pt x="7088" y="1200"/>
                    </a:lnTo>
                  </a:path>
                </a:pathLst>
              </a:custGeom>
              <a:solidFill>
                <a:srgbClr val="7FFFF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2" name="Shape"/>
              <p:cNvSpPr/>
              <p:nvPr/>
            </p:nvSpPr>
            <p:spPr>
              <a:xfrm>
                <a:off x="546100" y="825500"/>
                <a:ext cx="12700" cy="25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10800" y="6750"/>
                    </a:lnTo>
                    <a:lnTo>
                      <a:pt x="21600" y="14850"/>
                    </a:lnTo>
                    <a:lnTo>
                      <a:pt x="1080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108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3" name="Shape"/>
              <p:cNvSpPr/>
              <p:nvPr/>
            </p:nvSpPr>
            <p:spPr>
              <a:xfrm>
                <a:off x="558800" y="927100"/>
                <a:ext cx="25400" cy="38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850" y="5400"/>
                    </a:lnTo>
                    <a:lnTo>
                      <a:pt x="14850" y="21600"/>
                    </a:lnTo>
                    <a:lnTo>
                      <a:pt x="6750" y="16200"/>
                    </a:lnTo>
                    <a:lnTo>
                      <a:pt x="0" y="54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FFF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4" name="Shape"/>
              <p:cNvSpPr/>
              <p:nvPr/>
            </p:nvSpPr>
            <p:spPr>
              <a:xfrm>
                <a:off x="495300" y="927100"/>
                <a:ext cx="12700" cy="38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400"/>
                    </a:moveTo>
                    <a:lnTo>
                      <a:pt x="21600" y="16200"/>
                    </a:lnTo>
                    <a:lnTo>
                      <a:pt x="10800" y="21600"/>
                    </a:lnTo>
                    <a:lnTo>
                      <a:pt x="0" y="21600"/>
                    </a:lnTo>
                    <a:lnTo>
                      <a:pt x="0" y="5400"/>
                    </a:lnTo>
                    <a:lnTo>
                      <a:pt x="10800" y="0"/>
                    </a:lnTo>
                    <a:lnTo>
                      <a:pt x="21600" y="5400"/>
                    </a:lnTo>
                  </a:path>
                </a:pathLst>
              </a:custGeom>
              <a:solidFill>
                <a:srgbClr val="00FFF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5" name="Shape"/>
              <p:cNvSpPr/>
              <p:nvPr/>
            </p:nvSpPr>
            <p:spPr>
              <a:xfrm>
                <a:off x="508000" y="965200"/>
                <a:ext cx="88900" cy="63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0" y="10800"/>
                    </a:moveTo>
                    <a:lnTo>
                      <a:pt x="16200" y="10800"/>
                    </a:lnTo>
                    <a:lnTo>
                      <a:pt x="18900" y="7020"/>
                    </a:lnTo>
                    <a:lnTo>
                      <a:pt x="18900" y="3780"/>
                    </a:lnTo>
                    <a:lnTo>
                      <a:pt x="21600" y="3780"/>
                    </a:lnTo>
                    <a:lnTo>
                      <a:pt x="21600" y="10800"/>
                    </a:lnTo>
                    <a:lnTo>
                      <a:pt x="18900" y="14580"/>
                    </a:lnTo>
                    <a:lnTo>
                      <a:pt x="18900" y="17820"/>
                    </a:lnTo>
                    <a:lnTo>
                      <a:pt x="13500" y="21600"/>
                    </a:lnTo>
                    <a:lnTo>
                      <a:pt x="8100" y="21600"/>
                    </a:lnTo>
                    <a:lnTo>
                      <a:pt x="2700" y="14580"/>
                    </a:lnTo>
                    <a:lnTo>
                      <a:pt x="0" y="14580"/>
                    </a:lnTo>
                    <a:lnTo>
                      <a:pt x="0" y="10800"/>
                    </a:lnTo>
                    <a:lnTo>
                      <a:pt x="2700" y="7020"/>
                    </a:lnTo>
                    <a:lnTo>
                      <a:pt x="5400" y="3780"/>
                    </a:lnTo>
                    <a:lnTo>
                      <a:pt x="5400" y="0"/>
                    </a:lnTo>
                    <a:lnTo>
                      <a:pt x="10800" y="0"/>
                    </a:lnTo>
                    <a:lnTo>
                      <a:pt x="13500" y="10800"/>
                    </a:lnTo>
                  </a:path>
                </a:pathLst>
              </a:custGeom>
              <a:solidFill>
                <a:srgbClr val="7FFFF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6" name="Shape"/>
              <p:cNvSpPr/>
              <p:nvPr/>
            </p:nvSpPr>
            <p:spPr>
              <a:xfrm>
                <a:off x="368300" y="1219200"/>
                <a:ext cx="292100" cy="36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700" y="745"/>
                    </a:moveTo>
                    <a:lnTo>
                      <a:pt x="5400" y="1397"/>
                    </a:lnTo>
                    <a:lnTo>
                      <a:pt x="9039" y="1397"/>
                    </a:lnTo>
                    <a:lnTo>
                      <a:pt x="11739" y="2886"/>
                    </a:lnTo>
                    <a:lnTo>
                      <a:pt x="14439" y="4283"/>
                    </a:lnTo>
                    <a:lnTo>
                      <a:pt x="16200" y="6517"/>
                    </a:lnTo>
                    <a:lnTo>
                      <a:pt x="17961" y="7914"/>
                    </a:lnTo>
                    <a:lnTo>
                      <a:pt x="17961" y="11545"/>
                    </a:lnTo>
                    <a:lnTo>
                      <a:pt x="17139" y="15828"/>
                    </a:lnTo>
                    <a:lnTo>
                      <a:pt x="17961" y="19459"/>
                    </a:lnTo>
                    <a:lnTo>
                      <a:pt x="18900" y="20203"/>
                    </a:lnTo>
                    <a:lnTo>
                      <a:pt x="21600" y="20203"/>
                    </a:lnTo>
                    <a:lnTo>
                      <a:pt x="18900" y="21600"/>
                    </a:lnTo>
                    <a:lnTo>
                      <a:pt x="17961" y="21600"/>
                    </a:lnTo>
                    <a:lnTo>
                      <a:pt x="16200" y="20855"/>
                    </a:lnTo>
                    <a:lnTo>
                      <a:pt x="16200" y="20203"/>
                    </a:lnTo>
                    <a:lnTo>
                      <a:pt x="15261" y="18714"/>
                    </a:lnTo>
                    <a:lnTo>
                      <a:pt x="13500" y="17969"/>
                    </a:lnTo>
                    <a:lnTo>
                      <a:pt x="7161" y="17969"/>
                    </a:lnTo>
                    <a:lnTo>
                      <a:pt x="5400" y="17317"/>
                    </a:lnTo>
                    <a:lnTo>
                      <a:pt x="4461" y="15828"/>
                    </a:lnTo>
                    <a:lnTo>
                      <a:pt x="2700" y="15083"/>
                    </a:lnTo>
                    <a:lnTo>
                      <a:pt x="1761" y="12197"/>
                    </a:lnTo>
                    <a:lnTo>
                      <a:pt x="939" y="10055"/>
                    </a:lnTo>
                    <a:lnTo>
                      <a:pt x="0" y="7169"/>
                    </a:lnTo>
                    <a:lnTo>
                      <a:pt x="0" y="745"/>
                    </a:lnTo>
                    <a:lnTo>
                      <a:pt x="939" y="0"/>
                    </a:lnTo>
                    <a:lnTo>
                      <a:pt x="1761" y="0"/>
                    </a:lnTo>
                    <a:lnTo>
                      <a:pt x="2700" y="745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7" name="Shape"/>
              <p:cNvSpPr/>
              <p:nvPr/>
            </p:nvSpPr>
            <p:spPr>
              <a:xfrm>
                <a:off x="0" y="1282700"/>
                <a:ext cx="165100" cy="190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685" y="1440"/>
                    </a:moveTo>
                    <a:lnTo>
                      <a:pt x="10800" y="1440"/>
                    </a:lnTo>
                    <a:lnTo>
                      <a:pt x="15369" y="2700"/>
                    </a:lnTo>
                    <a:lnTo>
                      <a:pt x="18485" y="2700"/>
                    </a:lnTo>
                    <a:lnTo>
                      <a:pt x="21600" y="5400"/>
                    </a:lnTo>
                    <a:lnTo>
                      <a:pt x="21600" y="18900"/>
                    </a:lnTo>
                    <a:lnTo>
                      <a:pt x="18485" y="20340"/>
                    </a:lnTo>
                    <a:lnTo>
                      <a:pt x="15369" y="21600"/>
                    </a:lnTo>
                    <a:lnTo>
                      <a:pt x="10800" y="20340"/>
                    </a:lnTo>
                    <a:lnTo>
                      <a:pt x="7685" y="20340"/>
                    </a:lnTo>
                    <a:lnTo>
                      <a:pt x="4569" y="16200"/>
                    </a:lnTo>
                    <a:lnTo>
                      <a:pt x="4569" y="10800"/>
                    </a:lnTo>
                    <a:lnTo>
                      <a:pt x="3115" y="8100"/>
                    </a:lnTo>
                    <a:lnTo>
                      <a:pt x="1454" y="6840"/>
                    </a:lnTo>
                    <a:lnTo>
                      <a:pt x="1454" y="4140"/>
                    </a:lnTo>
                    <a:lnTo>
                      <a:pt x="0" y="2700"/>
                    </a:lnTo>
                    <a:lnTo>
                      <a:pt x="0" y="1440"/>
                    </a:lnTo>
                    <a:lnTo>
                      <a:pt x="1454" y="0"/>
                    </a:lnTo>
                    <a:lnTo>
                      <a:pt x="4569" y="0"/>
                    </a:lnTo>
                    <a:lnTo>
                      <a:pt x="7685" y="14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  <p:sp>
            <p:nvSpPr>
              <p:cNvPr id="218" name="Shape"/>
              <p:cNvSpPr/>
              <p:nvPr/>
            </p:nvSpPr>
            <p:spPr>
              <a:xfrm>
                <a:off x="25400" y="1320800"/>
                <a:ext cx="127000" cy="127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50" y="0"/>
                    </a:moveTo>
                    <a:lnTo>
                      <a:pt x="19710" y="5940"/>
                    </a:lnTo>
                    <a:lnTo>
                      <a:pt x="21600" y="11880"/>
                    </a:lnTo>
                    <a:lnTo>
                      <a:pt x="19710" y="19710"/>
                    </a:lnTo>
                    <a:lnTo>
                      <a:pt x="17550" y="21600"/>
                    </a:lnTo>
                    <a:lnTo>
                      <a:pt x="13770" y="21600"/>
                    </a:lnTo>
                    <a:lnTo>
                      <a:pt x="11880" y="19710"/>
                    </a:lnTo>
                    <a:lnTo>
                      <a:pt x="7830" y="19710"/>
                    </a:lnTo>
                    <a:lnTo>
                      <a:pt x="7830" y="17550"/>
                    </a:lnTo>
                    <a:lnTo>
                      <a:pt x="5940" y="15660"/>
                    </a:lnTo>
                    <a:lnTo>
                      <a:pt x="11880" y="15660"/>
                    </a:lnTo>
                    <a:lnTo>
                      <a:pt x="11880" y="13770"/>
                    </a:lnTo>
                    <a:lnTo>
                      <a:pt x="5940" y="11880"/>
                    </a:lnTo>
                    <a:lnTo>
                      <a:pt x="4050" y="5940"/>
                    </a:lnTo>
                    <a:lnTo>
                      <a:pt x="0" y="0"/>
                    </a:lnTo>
                    <a:lnTo>
                      <a:pt x="17550" y="0"/>
                    </a:lnTo>
                  </a:path>
                </a:pathLst>
              </a:custGeom>
              <a:solidFill>
                <a:srgbClr val="FFBFBF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endParaRPr/>
              </a:p>
            </p:txBody>
          </p:sp>
        </p:grpSp>
        <p:pic>
          <p:nvPicPr>
            <p:cNvPr id="220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067550" y="152400"/>
              <a:ext cx="1765300" cy="2667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 advAuto="0"/>
      <p:bldP spid="221" grpId="0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24" name="4. Internal Secondary Data"/>
          <p:cNvSpPr txBox="1">
            <a:spLocks noGrp="1"/>
          </p:cNvSpPr>
          <p:nvPr>
            <p:ph type="title" idx="4294967295"/>
          </p:nvPr>
        </p:nvSpPr>
        <p:spPr>
          <a:xfrm>
            <a:off x="930275" y="177799"/>
            <a:ext cx="5935663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4. Internal Secondary Data</a:t>
            </a:r>
          </a:p>
        </p:txBody>
      </p:sp>
      <p:sp>
        <p:nvSpPr>
          <p:cNvPr id="225" name="Internal Secondary Data: In-house data collected for some other purpose other than the problem at hand (e.g. Database marketing).…"/>
          <p:cNvSpPr txBox="1">
            <a:spLocks noGrp="1"/>
          </p:cNvSpPr>
          <p:nvPr>
            <p:ph type="body" idx="4294967295"/>
          </p:nvPr>
        </p:nvSpPr>
        <p:spPr>
          <a:xfrm>
            <a:off x="974725" y="1171574"/>
            <a:ext cx="7559675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Tx/>
              <a:buNone/>
              <a:defRPr b="1">
                <a:solidFill>
                  <a:srgbClr val="800080"/>
                </a:solidFill>
              </a:defRPr>
            </a:pPr>
            <a:r>
              <a:t>Internal Secondary Data</a:t>
            </a:r>
            <a:r>
              <a:rPr b="0">
                <a:solidFill>
                  <a:srgbClr val="994D00"/>
                </a:solidFill>
              </a:rPr>
              <a:t>: In-house data collected for some other purpose other than the problem at hand (e.g. Database marketing).</a:t>
            </a:r>
            <a:endParaRPr>
              <a:solidFill>
                <a:srgbClr val="994D00"/>
              </a:solidFill>
            </a:endParaRPr>
          </a:p>
          <a:p>
            <a:pPr>
              <a:lnSpc>
                <a:spcPct val="90000"/>
              </a:lnSpc>
              <a:buSzTx/>
              <a:buNone/>
              <a:defRPr>
                <a:solidFill>
                  <a:srgbClr val="994D00"/>
                </a:solidFill>
              </a:defRPr>
            </a:pPr>
            <a:endParaRPr>
              <a:solidFill>
                <a:srgbClr val="994D00"/>
              </a:solidFill>
            </a:endParaRPr>
          </a:p>
          <a:p>
            <a:pPr>
              <a:lnSpc>
                <a:spcPct val="90000"/>
              </a:lnSpc>
              <a:buSzTx/>
              <a:buNone/>
              <a:defRPr b="1">
                <a:solidFill>
                  <a:srgbClr val="994D00"/>
                </a:solidFill>
              </a:defRPr>
            </a:pPr>
            <a:r>
              <a:t>Department Store Project Example</a:t>
            </a:r>
          </a:p>
          <a:p>
            <a:pPr>
              <a:lnSpc>
                <a:spcPct val="90000"/>
              </a:lnSpc>
              <a:buSzTx/>
              <a:buNone/>
              <a:defRPr>
                <a:solidFill>
                  <a:srgbClr val="994D00"/>
                </a:solidFill>
              </a:defRPr>
            </a:pPr>
            <a:r>
              <a:t>Before approaching the problem, sales were analyzed to obtain:</a:t>
            </a:r>
          </a:p>
          <a:p>
            <a:pPr>
              <a:lnSpc>
                <a:spcPct val="90000"/>
              </a:lnSpc>
              <a:defRPr>
                <a:solidFill>
                  <a:srgbClr val="994D00"/>
                </a:solidFill>
              </a:defRPr>
            </a:pPr>
            <a:r>
              <a:t>Sales by product line, major department (e.g., men's wear, house wares), geographical region, and time periods.</a:t>
            </a:r>
          </a:p>
          <a:p>
            <a:pPr>
              <a:lnSpc>
                <a:spcPct val="90000"/>
              </a:lnSpc>
              <a:defRPr>
                <a:solidFill>
                  <a:srgbClr val="994D00"/>
                </a:solidFill>
              </a:defRPr>
            </a:pPr>
            <a:r>
              <a:t>From this, hypotheses and models could be created.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animBg="1" advAuto="0"/>
      <p:bldP spid="225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28" name="5. External Secondary Data"/>
          <p:cNvSpPr txBox="1">
            <a:spLocks noGrp="1"/>
          </p:cNvSpPr>
          <p:nvPr>
            <p:ph type="title" idx="4294967295"/>
          </p:nvPr>
        </p:nvSpPr>
        <p:spPr>
          <a:xfrm>
            <a:off x="400050" y="223837"/>
            <a:ext cx="8482013" cy="108267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="1">
                <a:solidFill>
                  <a:srgbClr val="E57300"/>
                </a:solidFill>
              </a:defRPr>
            </a:lvl1pPr>
          </a:lstStyle>
          <a:p>
            <a:r>
              <a:t>5. External Secondary Data</a:t>
            </a:r>
          </a:p>
        </p:txBody>
      </p:sp>
      <p:sp>
        <p:nvSpPr>
          <p:cNvPr id="229" name="External Secondary Data: Published Materials:…"/>
          <p:cNvSpPr txBox="1">
            <a:spLocks noGrp="1"/>
          </p:cNvSpPr>
          <p:nvPr>
            <p:ph type="body" idx="4294967295"/>
          </p:nvPr>
        </p:nvSpPr>
        <p:spPr>
          <a:xfrm>
            <a:off x="430212" y="881062"/>
            <a:ext cx="8242301" cy="518001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SzTx/>
              <a:buNone/>
            </a:pPr>
            <a:r>
              <a:t>External Secondary Data: Published Materials:</a:t>
            </a:r>
            <a:endParaRPr b="1"/>
          </a:p>
          <a:p>
            <a:pPr>
              <a:lnSpc>
                <a:spcPct val="90000"/>
              </a:lnSpc>
              <a:spcBef>
                <a:spcPts val="0"/>
              </a:spcBef>
              <a:buSzTx/>
              <a:buNone/>
              <a:defRPr sz="2200" b="1">
                <a:solidFill>
                  <a:srgbClr val="956D0E"/>
                </a:solidFill>
              </a:defRPr>
            </a:pPr>
            <a:endParaRPr b="1"/>
          </a:p>
          <a:p>
            <a:pPr>
              <a:lnSpc>
                <a:spcPct val="90000"/>
              </a:lnSpc>
              <a:spcBef>
                <a:spcPts val="0"/>
              </a:spcBef>
              <a:buSzTx/>
              <a:buNone/>
              <a:defRPr sz="2200" b="1">
                <a:solidFill>
                  <a:srgbClr val="956D0E"/>
                </a:solidFill>
              </a:defRPr>
            </a:pPr>
            <a:r>
              <a:t>Publications</a:t>
            </a:r>
            <a:r>
              <a:rPr b="0"/>
              <a:t>, such as Standard and Poor’s, Moody’s, and Hoover’s provide company information.</a:t>
            </a:r>
          </a:p>
          <a:p>
            <a:pPr>
              <a:lnSpc>
                <a:spcPct val="90000"/>
              </a:lnSpc>
              <a:spcBef>
                <a:spcPts val="0"/>
              </a:spcBef>
              <a:buSzTx/>
              <a:buNone/>
              <a:defRPr sz="2200">
                <a:solidFill>
                  <a:srgbClr val="956D0E"/>
                </a:solidFill>
              </a:defRPr>
            </a:pPr>
            <a:endParaRPr b="0"/>
          </a:p>
          <a:p>
            <a:pPr>
              <a:lnSpc>
                <a:spcPct val="90000"/>
              </a:lnSpc>
              <a:spcBef>
                <a:spcPts val="0"/>
              </a:spcBef>
              <a:buSzTx/>
              <a:buNone/>
              <a:defRPr sz="2200" b="1">
                <a:solidFill>
                  <a:srgbClr val="956D0E"/>
                </a:solidFill>
              </a:defRPr>
            </a:pPr>
            <a:r>
              <a:t>Directories, </a:t>
            </a:r>
            <a:r>
              <a:rPr b="0"/>
              <a:t>such as the Encyclopedia of Associations, Fortune 500 Directory, are helpful for identifying firms that collect data.</a:t>
            </a:r>
          </a:p>
          <a:p>
            <a:pPr>
              <a:lnSpc>
                <a:spcPct val="90000"/>
              </a:lnSpc>
              <a:spcBef>
                <a:spcPts val="0"/>
              </a:spcBef>
              <a:buSzTx/>
              <a:buNone/>
              <a:defRPr sz="2200">
                <a:solidFill>
                  <a:srgbClr val="956D0E"/>
                </a:solidFill>
              </a:defRPr>
            </a:pPr>
            <a:endParaRPr b="0"/>
          </a:p>
          <a:p>
            <a:pPr>
              <a:lnSpc>
                <a:spcPct val="90000"/>
              </a:lnSpc>
              <a:spcBef>
                <a:spcPts val="0"/>
              </a:spcBef>
              <a:buSzTx/>
              <a:buNone/>
              <a:defRPr sz="2200" b="1">
                <a:solidFill>
                  <a:srgbClr val="956D0E"/>
                </a:solidFill>
              </a:defRPr>
            </a:pPr>
            <a:r>
              <a:t>Census data </a:t>
            </a:r>
            <a:r>
              <a:rPr b="0"/>
              <a:t>is useful for analyzing the bigger environment.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2200">
                <a:solidFill>
                  <a:srgbClr val="956D0E"/>
                </a:solidFill>
              </a:defRPr>
            </a:pPr>
            <a:r>
              <a:rPr u="sng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hlinkClick r:id="rId2"/>
              </a:rPr>
              <a:t>http://www.census.gov/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2200">
                <a:solidFill>
                  <a:srgbClr val="956D0E"/>
                </a:solidFill>
              </a:defRPr>
            </a:pPr>
            <a:r>
              <a:t>Ad Age Articles: 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1800">
                <a:solidFill>
                  <a:srgbClr val="956D0E"/>
                </a:solidFill>
              </a:defRPr>
            </a:pPr>
            <a:r>
              <a:rPr u="sng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hlinkClick r:id="rId3"/>
              </a:rPr>
              <a:t>http://adage.com/article/adagestat/census-finds-1-3-million-fewer-nuclear-families/228057/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1800">
                <a:solidFill>
                  <a:srgbClr val="956D0E"/>
                </a:solidFill>
              </a:defRPr>
            </a:pPr>
            <a:r>
              <a:rPr u="sng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hlinkClick r:id="rId4"/>
              </a:rPr>
              <a:t>http://adage.com/article/adagestat/important-census-trends-marketers/226888/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 advAuto="0"/>
      <p:bldP spid="229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32" name="Classification of Computerized Databases"/>
          <p:cNvSpPr txBox="1">
            <a:spLocks noGrp="1"/>
          </p:cNvSpPr>
          <p:nvPr>
            <p:ph type="title" idx="4294967295"/>
          </p:nvPr>
        </p:nvSpPr>
        <p:spPr>
          <a:xfrm>
            <a:off x="274637" y="123824"/>
            <a:ext cx="8709026" cy="14144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="1">
                <a:solidFill>
                  <a:srgbClr val="E57300"/>
                </a:solidFill>
              </a:defRPr>
            </a:lvl1pPr>
          </a:lstStyle>
          <a:p>
            <a:r>
              <a:t>Classification of Computerized Databases</a:t>
            </a:r>
          </a:p>
        </p:txBody>
      </p:sp>
      <p:sp>
        <p:nvSpPr>
          <p:cNvPr id="233" name="External Secondary Data: Computerized Databases:…"/>
          <p:cNvSpPr txBox="1">
            <a:spLocks noGrp="1"/>
          </p:cNvSpPr>
          <p:nvPr>
            <p:ph type="body" idx="4294967295"/>
          </p:nvPr>
        </p:nvSpPr>
        <p:spPr>
          <a:xfrm>
            <a:off x="666750" y="1146175"/>
            <a:ext cx="7385050" cy="41894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795527">
              <a:spcBef>
                <a:spcPts val="600"/>
              </a:spcBef>
              <a:buSzTx/>
              <a:buNone/>
              <a:defRPr sz="1740"/>
            </a:pPr>
            <a:r>
              <a:t>External Secondary Data: Computerized Databases:</a:t>
            </a:r>
            <a:endParaRPr b="1"/>
          </a:p>
          <a:p>
            <a:pPr marL="0" indent="0" defTabSz="795527">
              <a:spcBef>
                <a:spcPts val="600"/>
              </a:spcBef>
              <a:defRPr sz="1740" b="1">
                <a:solidFill>
                  <a:srgbClr val="800080"/>
                </a:solidFill>
              </a:defRPr>
            </a:pPr>
            <a:r>
              <a:t>Bibliographic databases</a:t>
            </a:r>
            <a:r>
              <a:rPr b="0">
                <a:solidFill>
                  <a:srgbClr val="994D00"/>
                </a:solidFill>
              </a:rPr>
              <a:t> are composed of </a:t>
            </a:r>
            <a:r>
              <a:rPr i="1">
                <a:solidFill>
                  <a:srgbClr val="994D00"/>
                </a:solidFill>
              </a:rPr>
              <a:t>citations</a:t>
            </a:r>
            <a:r>
              <a:rPr b="0">
                <a:solidFill>
                  <a:srgbClr val="994D00"/>
                </a:solidFill>
              </a:rPr>
              <a:t> to articles</a:t>
            </a:r>
            <a:endParaRPr>
              <a:solidFill>
                <a:srgbClr val="994D00"/>
              </a:solidFill>
            </a:endParaRPr>
          </a:p>
          <a:p>
            <a:pPr marL="646366" lvl="1" indent="-248602" defTabSz="795527">
              <a:spcBef>
                <a:spcPts val="600"/>
              </a:spcBef>
              <a:defRPr sz="1740">
                <a:solidFill>
                  <a:srgbClr val="994D00"/>
                </a:solidFill>
              </a:defRPr>
            </a:pPr>
            <a:r>
              <a:t>E.g. ABI/Inform</a:t>
            </a:r>
          </a:p>
          <a:p>
            <a:pPr marL="0" indent="0" defTabSz="795527">
              <a:spcBef>
                <a:spcPts val="600"/>
              </a:spcBef>
              <a:defRPr sz="1740" b="1">
                <a:solidFill>
                  <a:srgbClr val="800080"/>
                </a:solidFill>
              </a:defRPr>
            </a:pPr>
            <a:r>
              <a:t>Numeric databases</a:t>
            </a:r>
            <a:r>
              <a:rPr b="0">
                <a:solidFill>
                  <a:srgbClr val="994D00"/>
                </a:solidFill>
              </a:rPr>
              <a:t> contain numerical and </a:t>
            </a:r>
            <a:r>
              <a:rPr i="1">
                <a:solidFill>
                  <a:srgbClr val="994D00"/>
                </a:solidFill>
              </a:rPr>
              <a:t>statistical information</a:t>
            </a:r>
          </a:p>
          <a:p>
            <a:pPr marL="646366" lvl="1" indent="-248602" defTabSz="795527">
              <a:spcBef>
                <a:spcPts val="600"/>
              </a:spcBef>
              <a:defRPr sz="1740">
                <a:solidFill>
                  <a:srgbClr val="994D00"/>
                </a:solidFill>
              </a:defRPr>
            </a:pPr>
            <a:r>
              <a:t>E.g. Neilson Claritas (www.claritas.com)</a:t>
            </a:r>
          </a:p>
          <a:p>
            <a:pPr marL="0" indent="0" defTabSz="795527">
              <a:spcBef>
                <a:spcPts val="600"/>
              </a:spcBef>
              <a:defRPr sz="1740" b="1">
                <a:solidFill>
                  <a:srgbClr val="800080"/>
                </a:solidFill>
              </a:defRPr>
            </a:pPr>
            <a:r>
              <a:t>Full-text databases</a:t>
            </a:r>
            <a:r>
              <a:rPr b="0">
                <a:solidFill>
                  <a:srgbClr val="994D00"/>
                </a:solidFill>
              </a:rPr>
              <a:t> contain the </a:t>
            </a:r>
            <a:r>
              <a:rPr i="1">
                <a:solidFill>
                  <a:srgbClr val="994D00"/>
                </a:solidFill>
              </a:rPr>
              <a:t>complete text </a:t>
            </a:r>
            <a:r>
              <a:rPr b="0">
                <a:solidFill>
                  <a:srgbClr val="994D00"/>
                </a:solidFill>
              </a:rPr>
              <a:t>of the source documents comprising the database</a:t>
            </a:r>
            <a:endParaRPr>
              <a:solidFill>
                <a:srgbClr val="994D00"/>
              </a:solidFill>
            </a:endParaRPr>
          </a:p>
          <a:p>
            <a:pPr marL="646366" lvl="1" indent="-248602" defTabSz="795527">
              <a:spcBef>
                <a:spcPts val="600"/>
              </a:spcBef>
              <a:defRPr sz="1740">
                <a:solidFill>
                  <a:srgbClr val="994D00"/>
                </a:solidFill>
              </a:defRPr>
            </a:pPr>
            <a:r>
              <a:t>E.g. Lexis – Nexus, Google Scholar  </a:t>
            </a:r>
          </a:p>
          <a:p>
            <a:pPr marL="0" indent="0" defTabSz="795527">
              <a:spcBef>
                <a:spcPts val="600"/>
              </a:spcBef>
              <a:defRPr sz="1740" b="1">
                <a:solidFill>
                  <a:srgbClr val="800080"/>
                </a:solidFill>
              </a:defRPr>
            </a:pPr>
            <a:r>
              <a:t>Directory databases</a:t>
            </a:r>
            <a:r>
              <a:rPr b="0">
                <a:solidFill>
                  <a:srgbClr val="994D00"/>
                </a:solidFill>
              </a:rPr>
              <a:t> provide information on individuals, </a:t>
            </a:r>
            <a:r>
              <a:rPr i="1">
                <a:solidFill>
                  <a:srgbClr val="994D00"/>
                </a:solidFill>
              </a:rPr>
              <a:t>organizations</a:t>
            </a:r>
            <a:r>
              <a:rPr b="0">
                <a:solidFill>
                  <a:srgbClr val="994D00"/>
                </a:solidFill>
              </a:rPr>
              <a:t>, and services</a:t>
            </a:r>
            <a:endParaRPr>
              <a:solidFill>
                <a:srgbClr val="994D00"/>
              </a:solidFill>
            </a:endParaRPr>
          </a:p>
          <a:p>
            <a:pPr marL="646366" lvl="1" indent="-248602" defTabSz="795527">
              <a:spcBef>
                <a:spcPts val="600"/>
              </a:spcBef>
              <a:defRPr sz="1740">
                <a:solidFill>
                  <a:srgbClr val="994D00"/>
                </a:solidFill>
              </a:defRPr>
            </a:pPr>
            <a:r>
              <a:t>EIS Industry Classifications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 animBg="1" advAuto="0"/>
      <p:bldP spid="233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36" name="Useful Sources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219455" indent="-219455" defTabSz="585215">
              <a:defRPr sz="1536" b="1">
                <a:solidFill>
                  <a:srgbClr val="E57300"/>
                </a:solidFill>
              </a:defRPr>
            </a:pPr>
            <a:r>
              <a:t>Useful Sources</a:t>
            </a:r>
            <a:br/>
            <a:endParaRPr/>
          </a:p>
        </p:txBody>
      </p:sp>
      <p:sp>
        <p:nvSpPr>
          <p:cNvPr id="237" name="Neilson Claritas: www.claritas.com…"/>
          <p:cNvSpPr txBox="1"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2672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>
                <a:solidFill>
                  <a:srgbClr val="E57300"/>
                </a:solidFill>
              </a:defRPr>
            </a:pPr>
            <a:r>
              <a:t>Neilson Claritas: </a:t>
            </a:r>
            <a:r>
              <a:rPr u="sng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hlinkClick r:id="rId2"/>
              </a:rPr>
              <a:t>www.claritas.com</a:t>
            </a:r>
          </a:p>
          <a:p>
            <a:pPr>
              <a:buSzTx/>
              <a:buNone/>
              <a:defRPr b="1">
                <a:solidFill>
                  <a:srgbClr val="E57300"/>
                </a:solidFill>
              </a:defRPr>
            </a:pPr>
            <a:endParaRPr u="sng">
              <a:solidFill>
                <a:srgbClr val="0066CC"/>
              </a:solidFill>
              <a:uFill>
                <a:solidFill>
                  <a:srgbClr val="0066CC"/>
                </a:solidFill>
              </a:uFill>
              <a:hlinkClick r:id="rId2"/>
            </a:endParaRPr>
          </a:p>
          <a:p>
            <a:pPr>
              <a:defRPr b="1">
                <a:solidFill>
                  <a:srgbClr val="E57300"/>
                </a:solidFill>
              </a:defRPr>
            </a:pPr>
            <a:r>
              <a:t>Google Scholar: Scholar.google.com</a:t>
            </a:r>
          </a:p>
        </p:txBody>
      </p:sp>
      <p:pic>
        <p:nvPicPr>
          <p:cNvPr id="238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98987" y="1144587"/>
            <a:ext cx="3808413" cy="5092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241" name="Syndicated Services"/>
          <p:cNvSpPr txBox="1">
            <a:spLocks noGrp="1"/>
          </p:cNvSpPr>
          <p:nvPr>
            <p:ph type="title" idx="4294967295"/>
          </p:nvPr>
        </p:nvSpPr>
        <p:spPr>
          <a:xfrm>
            <a:off x="561975" y="180975"/>
            <a:ext cx="5700713" cy="51117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Syndicated Services</a:t>
            </a:r>
          </a:p>
        </p:txBody>
      </p:sp>
      <p:sp>
        <p:nvSpPr>
          <p:cNvPr id="242" name="External Secondary Data: Syndicated Services:…"/>
          <p:cNvSpPr txBox="1">
            <a:spLocks noGrp="1"/>
          </p:cNvSpPr>
          <p:nvPr>
            <p:ph type="body" idx="4294967295"/>
          </p:nvPr>
        </p:nvSpPr>
        <p:spPr>
          <a:xfrm>
            <a:off x="561975" y="960437"/>
            <a:ext cx="7861300" cy="42148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77823">
              <a:spcBef>
                <a:spcPts val="0"/>
              </a:spcBef>
              <a:buSzTx/>
              <a:buNone/>
              <a:defRPr sz="2304"/>
            </a:pPr>
            <a:r>
              <a:t>External Secondary Data: Syndicated Services:</a:t>
            </a:r>
            <a:endParaRPr b="1"/>
          </a:p>
          <a:p>
            <a:pPr marL="0" indent="0" defTabSz="877823">
              <a:spcBef>
                <a:spcPts val="0"/>
              </a:spcBef>
              <a:defRPr sz="2304" b="1">
                <a:solidFill>
                  <a:srgbClr val="800080"/>
                </a:solidFill>
              </a:defRPr>
            </a:pPr>
            <a:r>
              <a:t>Syndicated services </a:t>
            </a:r>
            <a:r>
              <a:rPr b="0">
                <a:solidFill>
                  <a:srgbClr val="994D00"/>
                </a:solidFill>
              </a:rPr>
              <a:t>are companies that collect and sell common pools of data of known commercial value designed to serve a number of clients.</a:t>
            </a:r>
            <a:endParaRPr>
              <a:solidFill>
                <a:srgbClr val="994D00"/>
              </a:solidFill>
            </a:endParaRPr>
          </a:p>
          <a:p>
            <a:pPr marL="713231" lvl="1" indent="-274320" defTabSz="877823">
              <a:spcBef>
                <a:spcPts val="0"/>
              </a:spcBef>
              <a:defRPr sz="1919">
                <a:solidFill>
                  <a:srgbClr val="994D00"/>
                </a:solidFill>
              </a:defRPr>
            </a:pPr>
            <a:r>
              <a:t>Neilson Media Research is a syndicated service provider</a:t>
            </a:r>
          </a:p>
          <a:p>
            <a:pPr marL="713231" lvl="1" indent="-274320" defTabSz="877823">
              <a:spcBef>
                <a:spcPts val="0"/>
              </a:spcBef>
              <a:defRPr sz="1919">
                <a:solidFill>
                  <a:srgbClr val="994D00"/>
                </a:solidFill>
              </a:defRPr>
            </a:pPr>
            <a:endParaRPr/>
          </a:p>
          <a:p>
            <a:pPr marL="0" indent="0" defTabSz="877823">
              <a:spcBef>
                <a:spcPts val="0"/>
              </a:spcBef>
              <a:defRPr sz="2304">
                <a:solidFill>
                  <a:srgbClr val="994D00"/>
                </a:solidFill>
              </a:defRPr>
            </a:pPr>
            <a:r>
              <a:t>Examples:</a:t>
            </a:r>
          </a:p>
          <a:p>
            <a:pPr marL="713231" lvl="1" indent="-274320" defTabSz="877823">
              <a:spcBef>
                <a:spcPts val="0"/>
              </a:spcBef>
              <a:defRPr sz="1919" b="1">
                <a:solidFill>
                  <a:srgbClr val="994D00"/>
                </a:solidFill>
              </a:defRPr>
            </a:pPr>
            <a:r>
              <a:t>Syndicated Panel Surveys</a:t>
            </a:r>
            <a:r>
              <a:rPr b="0"/>
              <a:t>: measure the same group over time but possibly on different variables</a:t>
            </a:r>
          </a:p>
          <a:p>
            <a:pPr marL="713231" lvl="1" indent="-274320" defTabSz="877823">
              <a:spcBef>
                <a:spcPts val="0"/>
              </a:spcBef>
              <a:defRPr sz="1919" b="1">
                <a:solidFill>
                  <a:srgbClr val="994D00"/>
                </a:solidFill>
              </a:defRPr>
            </a:pPr>
            <a:r>
              <a:t>Purchase Panels</a:t>
            </a:r>
            <a:r>
              <a:rPr b="0"/>
              <a:t>: Respondents record their purchases online.</a:t>
            </a:r>
          </a:p>
          <a:p>
            <a:pPr marL="713231" lvl="1" indent="-274320" defTabSz="877823">
              <a:spcBef>
                <a:spcPts val="0"/>
              </a:spcBef>
              <a:defRPr sz="1919" b="1">
                <a:solidFill>
                  <a:srgbClr val="994D00"/>
                </a:solidFill>
              </a:defRPr>
            </a:pPr>
            <a:r>
              <a:t>Media Panels</a:t>
            </a:r>
            <a:r>
              <a:rPr b="0"/>
              <a:t>: TV viewing is recorded automatically</a:t>
            </a:r>
          </a:p>
          <a:p>
            <a:pPr marL="713231" lvl="1" indent="-274320" defTabSz="877823">
              <a:spcBef>
                <a:spcPts val="0"/>
              </a:spcBef>
              <a:defRPr sz="1919">
                <a:solidFill>
                  <a:srgbClr val="994D00"/>
                </a:solidFill>
              </a:defRPr>
            </a:pPr>
            <a:r>
              <a:t>See Table 4.3 (p. 115) for more examples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 animBg="1" advAuto="0"/>
      <p:bldP spid="242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245" name="Thank you!"/>
          <p:cNvSpPr txBox="1">
            <a:spLocks noGrp="1"/>
          </p:cNvSpPr>
          <p:nvPr>
            <p:ph type="body" sz="half" idx="4294967295"/>
          </p:nvPr>
        </p:nvSpPr>
        <p:spPr>
          <a:xfrm>
            <a:off x="533400" y="3581400"/>
            <a:ext cx="8229600" cy="2819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>
                <a:solidFill>
                  <a:srgbClr val="994D00"/>
                </a:solidFill>
              </a:defRPr>
            </a:lvl1pPr>
          </a:lstStyle>
          <a:p>
            <a:r>
              <a:t>Thank you!</a:t>
            </a:r>
          </a:p>
        </p:txBody>
      </p:sp>
      <p:sp>
        <p:nvSpPr>
          <p:cNvPr id="246" name="Questions??"/>
          <p:cNvSpPr txBox="1">
            <a:spLocks noGrp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>
                <a:solidFill>
                  <a:srgbClr val="994D00"/>
                </a:solidFill>
              </a:defRPr>
            </a:lvl1pPr>
          </a:lstStyle>
          <a:p>
            <a:r>
              <a:t>Questions??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12" name="Chapter Outline"/>
          <p:cNvSpPr txBox="1">
            <a:spLocks noGrp="1"/>
          </p:cNvSpPr>
          <p:nvPr>
            <p:ph type="title" idx="4294967295"/>
          </p:nvPr>
        </p:nvSpPr>
        <p:spPr>
          <a:xfrm>
            <a:off x="685800" y="230187"/>
            <a:ext cx="4191000" cy="78422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Chapter Outline</a:t>
            </a:r>
          </a:p>
        </p:txBody>
      </p:sp>
      <p:sp>
        <p:nvSpPr>
          <p:cNvPr id="113" name="Primary Versus Secondary Data…"/>
          <p:cNvSpPr txBox="1">
            <a:spLocks noGrp="1"/>
          </p:cNvSpPr>
          <p:nvPr>
            <p:ph type="body" sz="half" idx="4294967295"/>
          </p:nvPr>
        </p:nvSpPr>
        <p:spPr>
          <a:xfrm>
            <a:off x="663575" y="1268412"/>
            <a:ext cx="6096000" cy="22860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2063" indent="-512063" defTabSz="768095">
              <a:spcBef>
                <a:spcPts val="1200"/>
              </a:spcBef>
              <a:buAutoNum type="arabicParenR"/>
              <a:defRPr sz="2016">
                <a:solidFill>
                  <a:srgbClr val="994D00"/>
                </a:solidFill>
              </a:defRPr>
            </a:pPr>
            <a:r>
              <a:t>Primary Versus Secondary Data</a:t>
            </a:r>
          </a:p>
          <a:p>
            <a:pPr marL="512063" indent="-512063" defTabSz="768095">
              <a:spcBef>
                <a:spcPts val="1200"/>
              </a:spcBef>
              <a:buAutoNum type="arabicParenR"/>
              <a:defRPr sz="2016">
                <a:solidFill>
                  <a:srgbClr val="994D00"/>
                </a:solidFill>
              </a:defRPr>
            </a:pPr>
            <a:r>
              <a:t>Criteria for Evaluating Secondary Data</a:t>
            </a:r>
          </a:p>
          <a:p>
            <a:pPr marL="512063" indent="-512063" defTabSz="768095">
              <a:spcBef>
                <a:spcPts val="1200"/>
              </a:spcBef>
              <a:buAutoNum type="arabicParenR"/>
              <a:defRPr sz="2016">
                <a:solidFill>
                  <a:srgbClr val="994D00"/>
                </a:solidFill>
              </a:defRPr>
            </a:pPr>
            <a:r>
              <a:t>Classification of Secondary Data</a:t>
            </a:r>
          </a:p>
          <a:p>
            <a:pPr marL="512063" indent="-512063" defTabSz="768095">
              <a:spcBef>
                <a:spcPts val="1200"/>
              </a:spcBef>
              <a:buAutoNum type="arabicParenR"/>
              <a:defRPr sz="2016">
                <a:solidFill>
                  <a:srgbClr val="994D00"/>
                </a:solidFill>
              </a:defRPr>
            </a:pPr>
            <a:r>
              <a:t>Internal Secondary Data</a:t>
            </a:r>
          </a:p>
          <a:p>
            <a:pPr marL="512063" indent="-512063" defTabSz="768095">
              <a:spcBef>
                <a:spcPts val="1200"/>
              </a:spcBef>
              <a:buAutoNum type="arabicParenR"/>
              <a:defRPr sz="2016">
                <a:solidFill>
                  <a:srgbClr val="994D00"/>
                </a:solidFill>
              </a:defRPr>
            </a:pPr>
            <a:r>
              <a:t>External Secondary Data</a:t>
            </a:r>
          </a:p>
        </p:txBody>
      </p:sp>
      <p:pic>
        <p:nvPicPr>
          <p:cNvPr id="114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59575" y="1981200"/>
            <a:ext cx="2308225" cy="4724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 advAuto="0"/>
      <p:bldP spid="113" grpId="0" animBg="1" advAuto="0"/>
      <p:bldP spid="114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17" name="1. Primary Vs. Secondary Data"/>
          <p:cNvSpPr txBox="1">
            <a:spLocks noGrp="1"/>
          </p:cNvSpPr>
          <p:nvPr>
            <p:ph type="title" idx="4294967295"/>
          </p:nvPr>
        </p:nvSpPr>
        <p:spPr>
          <a:xfrm>
            <a:off x="685800" y="174624"/>
            <a:ext cx="6621463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1. Primary Vs. Secondary Data</a:t>
            </a:r>
          </a:p>
        </p:txBody>
      </p:sp>
      <p:sp>
        <p:nvSpPr>
          <p:cNvPr id="118" name="Primary data are originated by a researcher for the specific purpose of addressing the problem at hand.…"/>
          <p:cNvSpPr txBox="1">
            <a:spLocks noGrp="1"/>
          </p:cNvSpPr>
          <p:nvPr>
            <p:ph type="body" idx="4294967295"/>
          </p:nvPr>
        </p:nvSpPr>
        <p:spPr>
          <a:xfrm>
            <a:off x="596900" y="1119187"/>
            <a:ext cx="7847013" cy="37338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1752" indent="-301752" defTabSz="804672">
              <a:spcBef>
                <a:spcPts val="1200"/>
              </a:spcBef>
              <a:defRPr sz="2112" b="1">
                <a:solidFill>
                  <a:srgbClr val="800080"/>
                </a:solidFill>
              </a:defRPr>
            </a:pPr>
            <a:r>
              <a:t>Primary data</a:t>
            </a:r>
            <a:r>
              <a:rPr b="0">
                <a:solidFill>
                  <a:srgbClr val="994D00"/>
                </a:solidFill>
              </a:rPr>
              <a:t> are originated by a researcher for the specific purpose of addressing the problem at hand.  </a:t>
            </a:r>
            <a:endParaRPr>
              <a:solidFill>
                <a:srgbClr val="994D00"/>
              </a:solidFill>
            </a:endParaRPr>
          </a:p>
          <a:p>
            <a:pPr marL="653795" lvl="1" indent="-251459" defTabSz="804672">
              <a:spcBef>
                <a:spcPts val="1000"/>
              </a:spcBef>
              <a:defRPr sz="1760">
                <a:solidFill>
                  <a:srgbClr val="994D00"/>
                </a:solidFill>
              </a:defRPr>
            </a:pPr>
            <a:r>
              <a:t>The collection of primary data involves all six steps of the marketing research process (Chapter 1).  </a:t>
            </a:r>
          </a:p>
          <a:p>
            <a:pPr marL="301752" indent="-301752" defTabSz="804672">
              <a:spcBef>
                <a:spcPts val="1200"/>
              </a:spcBef>
              <a:defRPr sz="2112" b="1">
                <a:solidFill>
                  <a:srgbClr val="800080"/>
                </a:solidFill>
              </a:defRPr>
            </a:pPr>
            <a:r>
              <a:t>Secondary data</a:t>
            </a:r>
            <a:r>
              <a:rPr b="0">
                <a:solidFill>
                  <a:srgbClr val="994D00"/>
                </a:solidFill>
              </a:rPr>
              <a:t> are data that have already been collected for purposes other than the problem at hand.  </a:t>
            </a:r>
            <a:endParaRPr>
              <a:solidFill>
                <a:srgbClr val="994D00"/>
              </a:solidFill>
            </a:endParaRPr>
          </a:p>
          <a:p>
            <a:pPr marL="653795" lvl="1" indent="-251459" defTabSz="804672">
              <a:spcBef>
                <a:spcPts val="1000"/>
              </a:spcBef>
              <a:defRPr sz="1760">
                <a:solidFill>
                  <a:srgbClr val="994D00"/>
                </a:solidFill>
              </a:defRPr>
            </a:pPr>
            <a:r>
              <a:t>These data can be located quickly and inexpensively.</a:t>
            </a:r>
          </a:p>
          <a:p>
            <a:pPr marL="301752" indent="-301752" defTabSz="804672">
              <a:spcBef>
                <a:spcPts val="1200"/>
              </a:spcBef>
              <a:defRPr sz="2112" b="1">
                <a:solidFill>
                  <a:srgbClr val="800080"/>
                </a:solidFill>
              </a:defRPr>
            </a:pPr>
            <a:r>
              <a:t>OpenView Partners (VC firm) explain: </a:t>
            </a:r>
            <a:r>
              <a:rPr b="0">
                <a:solidFill>
                  <a:srgbClr val="994D00"/>
                </a:solidFill>
              </a:rPr>
              <a:t>http://www.youtube.com/watch?v=h5RbuDxw4FQ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 advAuto="0"/>
      <p:bldP spid="118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21" name="1. A Comparison of Primary &amp; Secondary Data"/>
          <p:cNvSpPr txBox="1">
            <a:spLocks noGrp="1"/>
          </p:cNvSpPr>
          <p:nvPr>
            <p:ph type="title" idx="4294967295"/>
          </p:nvPr>
        </p:nvSpPr>
        <p:spPr>
          <a:xfrm>
            <a:off x="228600" y="130175"/>
            <a:ext cx="8161338" cy="10461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1. A Comparison of Primary &amp; Secondary Data</a:t>
            </a:r>
          </a:p>
        </p:txBody>
      </p:sp>
      <p:grpSp>
        <p:nvGrpSpPr>
          <p:cNvPr id="133" name="Group"/>
          <p:cNvGrpSpPr/>
          <p:nvPr/>
        </p:nvGrpSpPr>
        <p:grpSpPr>
          <a:xfrm>
            <a:off x="228600" y="130174"/>
            <a:ext cx="9067800" cy="5305426"/>
            <a:chOff x="0" y="0"/>
            <a:chExt cx="9067800" cy="5305424"/>
          </a:xfrm>
        </p:grpSpPr>
        <p:grpSp>
          <p:nvGrpSpPr>
            <p:cNvPr id="129" name="Group"/>
            <p:cNvGrpSpPr/>
            <p:nvPr/>
          </p:nvGrpSpPr>
          <p:grpSpPr>
            <a:xfrm>
              <a:off x="0" y="0"/>
              <a:ext cx="8936038" cy="3578300"/>
              <a:chOff x="0" y="0"/>
              <a:chExt cx="8936037" cy="3578299"/>
            </a:xfrm>
          </p:grpSpPr>
          <p:sp>
            <p:nvSpPr>
              <p:cNvPr id="122" name="Primary Data  Secondary Data"/>
              <p:cNvSpPr txBox="1"/>
              <p:nvPr/>
            </p:nvSpPr>
            <p:spPr>
              <a:xfrm>
                <a:off x="2667000" y="498908"/>
                <a:ext cx="6229189" cy="431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2200" b="1">
                    <a:solidFill>
                      <a:srgbClr val="800080"/>
                    </a:solidFill>
                  </a:defRPr>
                </a:lvl1pPr>
              </a:lstStyle>
              <a:p>
                <a:r>
                  <a:t> Primary Data		Secondary Data</a:t>
                </a:r>
              </a:p>
            </p:txBody>
          </p:sp>
          <p:sp>
            <p:nvSpPr>
              <p:cNvPr id="123" name="Collection purpose For the problem at hand For other problems…"/>
              <p:cNvSpPr txBox="1"/>
              <p:nvPr/>
            </p:nvSpPr>
            <p:spPr>
              <a:xfrm>
                <a:off x="0" y="1089099"/>
                <a:ext cx="8936038" cy="2489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/>
              <a:p>
                <a:pPr algn="l">
                  <a:defRPr sz="2200">
                    <a:solidFill>
                      <a:srgbClr val="800080"/>
                    </a:solidFill>
                  </a:defRPr>
                </a:pPr>
                <a:r>
                  <a:t>Collection purpose</a:t>
                </a:r>
                <a:r>
                  <a:rPr>
                    <a:solidFill>
                      <a:srgbClr val="CC0000"/>
                    </a:solidFill>
                  </a:rPr>
                  <a:t>	For the problem at hand	For other problems</a:t>
                </a:r>
              </a:p>
              <a:p>
                <a:pPr algn="l">
                  <a:defRPr sz="2200">
                    <a:solidFill>
                      <a:srgbClr val="800080"/>
                    </a:solidFill>
                  </a:defRPr>
                </a:pPr>
                <a:r>
                  <a:t>Collection process</a:t>
                </a:r>
                <a:r>
                  <a:rPr>
                    <a:solidFill>
                      <a:srgbClr val="CC0000"/>
                    </a:solidFill>
                  </a:rPr>
                  <a:t>	Very involved			Rapid &amp; easy</a:t>
                </a:r>
              </a:p>
              <a:p>
                <a:pPr algn="l">
                  <a:defRPr sz="2200">
                    <a:solidFill>
                      <a:srgbClr val="800080"/>
                    </a:solidFill>
                  </a:defRPr>
                </a:pPr>
                <a:r>
                  <a:t>Collection cost</a:t>
                </a:r>
                <a:r>
                  <a:rPr>
                    <a:solidFill>
                      <a:srgbClr val="CC0000"/>
                    </a:solidFill>
                  </a:rPr>
                  <a:t>		High				Relatively low</a:t>
                </a:r>
              </a:p>
              <a:p>
                <a:pPr algn="l">
                  <a:defRPr sz="2200">
                    <a:solidFill>
                      <a:srgbClr val="800080"/>
                    </a:solidFill>
                  </a:defRPr>
                </a:pPr>
                <a:r>
                  <a:t>Collection time</a:t>
                </a:r>
                <a:r>
                  <a:rPr>
                    <a:solidFill>
                      <a:srgbClr val="CC0000"/>
                    </a:solidFill>
                  </a:rPr>
                  <a:t>		Long				Short</a:t>
                </a:r>
              </a:p>
            </p:txBody>
          </p:sp>
          <p:grpSp>
            <p:nvGrpSpPr>
              <p:cNvPr id="127" name="Group"/>
              <p:cNvGrpSpPr/>
              <p:nvPr/>
            </p:nvGrpSpPr>
            <p:grpSpPr>
              <a:xfrm>
                <a:off x="76199" y="465857"/>
                <a:ext cx="8686802" cy="2115246"/>
                <a:chOff x="0" y="0"/>
                <a:chExt cx="8686800" cy="2115244"/>
              </a:xfrm>
            </p:grpSpPr>
            <p:sp>
              <p:nvSpPr>
                <p:cNvPr id="124" name="Line"/>
                <p:cNvSpPr/>
                <p:nvPr/>
              </p:nvSpPr>
              <p:spPr>
                <a:xfrm>
                  <a:off x="35774" y="-1"/>
                  <a:ext cx="8651027" cy="1"/>
                </a:xfrm>
                <a:prstGeom prst="line">
                  <a:avLst/>
                </a:prstGeom>
                <a:noFill/>
                <a:ln w="25400" cap="flat">
                  <a:solidFill>
                    <a:srgbClr val="CC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5" name="Line"/>
                <p:cNvSpPr/>
                <p:nvPr/>
              </p:nvSpPr>
              <p:spPr>
                <a:xfrm>
                  <a:off x="35774" y="579174"/>
                  <a:ext cx="8651027" cy="1"/>
                </a:xfrm>
                <a:prstGeom prst="line">
                  <a:avLst/>
                </a:prstGeom>
                <a:noFill/>
                <a:ln w="25400" cap="flat">
                  <a:solidFill>
                    <a:srgbClr val="CC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6" name="Line"/>
                <p:cNvSpPr/>
                <p:nvPr/>
              </p:nvSpPr>
              <p:spPr>
                <a:xfrm>
                  <a:off x="-1" y="2115244"/>
                  <a:ext cx="8651027" cy="1"/>
                </a:xfrm>
                <a:prstGeom prst="line">
                  <a:avLst/>
                </a:prstGeom>
                <a:noFill/>
                <a:ln w="25400" cap="flat">
                  <a:solidFill>
                    <a:srgbClr val="CC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128" name="Table 4.1"/>
              <p:cNvSpPr txBox="1"/>
              <p:nvPr/>
            </p:nvSpPr>
            <p:spPr>
              <a:xfrm>
                <a:off x="304800" y="0"/>
                <a:ext cx="1264816" cy="393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l">
                  <a:defRPr sz="2000"/>
                </a:lvl1pPr>
              </a:lstStyle>
              <a:p>
                <a:r>
                  <a:t>Table 4.1</a:t>
                </a:r>
              </a:p>
            </p:txBody>
          </p:sp>
        </p:grpSp>
        <p:grpSp>
          <p:nvGrpSpPr>
            <p:cNvPr id="132" name="Group"/>
            <p:cNvGrpSpPr/>
            <p:nvPr/>
          </p:nvGrpSpPr>
          <p:grpSpPr>
            <a:xfrm>
              <a:off x="165100" y="2618874"/>
              <a:ext cx="8902700" cy="2686551"/>
              <a:chOff x="0" y="0"/>
              <a:chExt cx="8902700" cy="2686550"/>
            </a:xfrm>
          </p:grpSpPr>
          <p:pic>
            <p:nvPicPr>
              <p:cNvPr id="130" name="image.pdf" descr="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151088"/>
                <a:ext cx="2057400" cy="253546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1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022600" y="0"/>
                <a:ext cx="5880100" cy="265822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 advAuto="0"/>
      <p:bldP spid="133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36" name="1. Uses of Secondary Data"/>
          <p:cNvSpPr txBox="1">
            <a:spLocks noGrp="1"/>
          </p:cNvSpPr>
          <p:nvPr>
            <p:ph type="title" idx="4294967295"/>
          </p:nvPr>
        </p:nvSpPr>
        <p:spPr>
          <a:xfrm>
            <a:off x="536575" y="87312"/>
            <a:ext cx="5630863" cy="78422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1. Uses of Secondary Data</a:t>
            </a:r>
          </a:p>
        </p:txBody>
      </p:sp>
      <p:sp>
        <p:nvSpPr>
          <p:cNvPr id="137" name="Uses of secondary data include:…"/>
          <p:cNvSpPr txBox="1">
            <a:spLocks noGrp="1"/>
          </p:cNvSpPr>
          <p:nvPr>
            <p:ph type="body" idx="4294967295"/>
          </p:nvPr>
        </p:nvSpPr>
        <p:spPr>
          <a:xfrm>
            <a:off x="536575" y="1633537"/>
            <a:ext cx="8153400" cy="38862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SzTx/>
              <a:buNone/>
              <a:defRPr>
                <a:solidFill>
                  <a:srgbClr val="994D00"/>
                </a:solidFill>
              </a:defRPr>
            </a:pPr>
            <a:r>
              <a:t>Uses of </a:t>
            </a:r>
            <a:r>
              <a:rPr b="1"/>
              <a:t>secondary data </a:t>
            </a:r>
            <a:r>
              <a:t>include:</a:t>
            </a:r>
          </a:p>
          <a:p>
            <a:pPr marL="0" indent="0">
              <a:spcBef>
                <a:spcPts val="1200"/>
              </a:spcBef>
              <a:defRPr b="1">
                <a:solidFill>
                  <a:srgbClr val="994D00"/>
                </a:solidFill>
              </a:defRPr>
            </a:pPr>
            <a:r>
              <a:t>Identifying</a:t>
            </a:r>
            <a:r>
              <a:rPr b="0"/>
              <a:t> the problem</a:t>
            </a:r>
          </a:p>
          <a:p>
            <a:pPr marL="0" indent="0"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Better </a:t>
            </a:r>
            <a:r>
              <a:rPr b="1"/>
              <a:t>defining</a:t>
            </a:r>
            <a:r>
              <a:t> the problem</a:t>
            </a:r>
          </a:p>
          <a:p>
            <a:pPr marL="0" indent="0">
              <a:spcBef>
                <a:spcPts val="1200"/>
              </a:spcBef>
              <a:defRPr b="1">
                <a:solidFill>
                  <a:srgbClr val="994D00"/>
                </a:solidFill>
              </a:defRPr>
            </a:pPr>
            <a:r>
              <a:t>Developing an approach</a:t>
            </a:r>
            <a:r>
              <a:rPr b="0"/>
              <a:t> to the problem</a:t>
            </a:r>
          </a:p>
          <a:p>
            <a:pPr marL="0" indent="0"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Formulating an appropriate </a:t>
            </a:r>
            <a:r>
              <a:rPr b="1"/>
              <a:t>research design </a:t>
            </a:r>
          </a:p>
          <a:p>
            <a:pPr marL="742950" lvl="1" indent="-285750">
              <a:spcBef>
                <a:spcPts val="1000"/>
              </a:spcBef>
              <a:defRPr sz="2000">
                <a:solidFill>
                  <a:srgbClr val="994D00"/>
                </a:solidFill>
              </a:defRPr>
            </a:pPr>
            <a:r>
              <a:t>For example, identifying the key variables</a:t>
            </a:r>
          </a:p>
          <a:p>
            <a:pPr marL="0" indent="0"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Answering broad/speculative research questions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 advAuto="0"/>
      <p:bldP spid="137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0" name="2. Criteria for Evaluating Secondary Data"/>
          <p:cNvSpPr txBox="1">
            <a:spLocks noGrp="1"/>
          </p:cNvSpPr>
          <p:nvPr>
            <p:ph type="title" idx="4294967295"/>
          </p:nvPr>
        </p:nvSpPr>
        <p:spPr>
          <a:xfrm>
            <a:off x="381000" y="203200"/>
            <a:ext cx="8229600" cy="479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2. Criteria for Evaluating Secondary Data</a:t>
            </a:r>
          </a:p>
        </p:txBody>
      </p:sp>
      <p:grpSp>
        <p:nvGrpSpPr>
          <p:cNvPr id="145" name="Group"/>
          <p:cNvGrpSpPr/>
          <p:nvPr/>
        </p:nvGrpSpPr>
        <p:grpSpPr>
          <a:xfrm>
            <a:off x="381000" y="860425"/>
            <a:ext cx="8404225" cy="5238750"/>
            <a:chOff x="0" y="0"/>
            <a:chExt cx="8404225" cy="5238749"/>
          </a:xfrm>
        </p:grpSpPr>
        <p:sp>
          <p:nvSpPr>
            <p:cNvPr id="141" name="Line"/>
            <p:cNvSpPr/>
            <p:nvPr/>
          </p:nvSpPr>
          <p:spPr>
            <a:xfrm>
              <a:off x="201612" y="1013951"/>
              <a:ext cx="8202613" cy="1"/>
            </a:xfrm>
            <a:prstGeom prst="line">
              <a:avLst/>
            </a:prstGeom>
            <a:noFill/>
            <a:ln w="2540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2" name="Criteria    Remarks"/>
            <p:cNvSpPr txBox="1"/>
            <p:nvPr/>
          </p:nvSpPr>
          <p:spPr>
            <a:xfrm>
              <a:off x="60325" y="591471"/>
              <a:ext cx="8315325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l">
                <a:defRPr sz="1800" b="1">
                  <a:solidFill>
                    <a:srgbClr val="800080"/>
                  </a:solidFill>
                </a:defRPr>
              </a:lvl1pPr>
            </a:lstStyle>
            <a:p>
              <a:r>
                <a:t> Criteria				Remarks</a:t>
              </a:r>
            </a:p>
          </p:txBody>
        </p:sp>
        <p:sp>
          <p:nvSpPr>
            <p:cNvPr id="143" name="Line"/>
            <p:cNvSpPr/>
            <p:nvPr/>
          </p:nvSpPr>
          <p:spPr>
            <a:xfrm>
              <a:off x="273050" y="5238750"/>
              <a:ext cx="8059738" cy="0"/>
            </a:xfrm>
            <a:prstGeom prst="line">
              <a:avLst/>
            </a:prstGeom>
            <a:noFill/>
            <a:ln w="2540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Table 4.2"/>
            <p:cNvSpPr txBox="1"/>
            <p:nvPr/>
          </p:nvSpPr>
          <p:spPr>
            <a:xfrm>
              <a:off x="0" y="0"/>
              <a:ext cx="1264816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2000"/>
              </a:lvl1pPr>
            </a:lstStyle>
            <a:p>
              <a:r>
                <a:t>Table 4.2</a:t>
              </a:r>
            </a:p>
          </p:txBody>
        </p:sp>
      </p:grpSp>
      <p:graphicFrame>
        <p:nvGraphicFramePr>
          <p:cNvPr id="146" name="Table"/>
          <p:cNvGraphicFramePr/>
          <p:nvPr/>
        </p:nvGraphicFramePr>
        <p:xfrm>
          <a:off x="582612" y="2022475"/>
          <a:ext cx="8202613" cy="395446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36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Specifications  &amp; Methodology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sym typeface="Verdana"/>
                        </a:defRPr>
                      </a:pPr>
                      <a:r>
                        <a:t>What data collection methods were used? Data should be </a:t>
                      </a:r>
                      <a:r>
                        <a:rPr b="1" i="1">
                          <a:solidFill>
                            <a:srgbClr val="800080"/>
                          </a:solidFill>
                        </a:rPr>
                        <a:t>reliable, valid, &amp; generalizable </a:t>
                      </a:r>
                      <a:r>
                        <a:t>to the problem.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Error &amp; Accuracy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Any errors in approach, research design, etc? Assess accuracy by comparing data from different sources.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Currency/ Time lag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How big is the time lag between collection and publication? Aim to use the most current data.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Objective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Why were the data collected? The more similar the objective to your study, the better.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Nature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How were variables defined, measured? Key variables must be consistently defined. 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Dependability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Is the data dependable? Data should be obtained from an original, reputable source.</a:t>
                      </a:r>
                    </a:p>
                  </a:txBody>
                  <a:tcPr marL="0" marR="0" marT="0" marB="0" anchor="ctr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 advAuto="0"/>
      <p:bldP spid="145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49" name="Reliability, validity, and generalizability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Reliability, validity, and generalizability</a:t>
            </a:r>
          </a:p>
        </p:txBody>
      </p:sp>
      <p:pic>
        <p:nvPicPr>
          <p:cNvPr id="150" name="http://upload.wikimedia.org/wikipedia/commons/thumb/5/5d/Reliability_and_validity.svg/1024px-Reliability_and_validity.svg.png" descr="http://upload.wikimedia.org/wikipedia/commons/thumb/5/5d/Reliability_and_validity.svg/1024px-Reliability_and_validity.sv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83050" y="1101725"/>
            <a:ext cx="4659313" cy="499110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Reliability: the extent to which a measurement gives results that are consistent.…"/>
          <p:cNvSpPr txBox="1">
            <a:spLocks noGrp="1"/>
          </p:cNvSpPr>
          <p:nvPr>
            <p:ph type="body" sz="half" idx="4294967295"/>
          </p:nvPr>
        </p:nvSpPr>
        <p:spPr>
          <a:xfrm>
            <a:off x="377825" y="1017587"/>
            <a:ext cx="3857625" cy="50292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5754" indent="-325754" defTabSz="868680">
              <a:defRPr sz="1900" b="1">
                <a:solidFill>
                  <a:srgbClr val="800080"/>
                </a:solidFill>
              </a:defRPr>
            </a:pPr>
            <a:r>
              <a:t>Reliability</a:t>
            </a:r>
            <a:r>
              <a:rPr b="0">
                <a:solidFill>
                  <a:srgbClr val="994D00"/>
                </a:solidFill>
              </a:rPr>
              <a:t>: the extent to which a measurement gives results that are </a:t>
            </a:r>
            <a:r>
              <a:rPr i="1">
                <a:solidFill>
                  <a:srgbClr val="994D00"/>
                </a:solidFill>
              </a:rPr>
              <a:t>consistent</a:t>
            </a:r>
            <a:r>
              <a:rPr b="0">
                <a:solidFill>
                  <a:srgbClr val="994D00"/>
                </a:solidFill>
              </a:rPr>
              <a:t>.</a:t>
            </a:r>
            <a:endParaRPr>
              <a:solidFill>
                <a:srgbClr val="994D00"/>
              </a:solidFill>
            </a:endParaRPr>
          </a:p>
          <a:p>
            <a:pPr marL="325754" indent="-325754" defTabSz="868680">
              <a:defRPr sz="1900" b="1">
                <a:solidFill>
                  <a:srgbClr val="800080"/>
                </a:solidFill>
              </a:defRPr>
            </a:pPr>
            <a:r>
              <a:t>Validity</a:t>
            </a:r>
            <a:r>
              <a:rPr b="0">
                <a:solidFill>
                  <a:srgbClr val="994D00"/>
                </a:solidFill>
              </a:rPr>
              <a:t>: the degree to which an assessment measures what it is supposed to measure (</a:t>
            </a:r>
            <a:r>
              <a:rPr i="1">
                <a:solidFill>
                  <a:srgbClr val="994D00"/>
                </a:solidFill>
              </a:rPr>
              <a:t>accuracy</a:t>
            </a:r>
            <a:r>
              <a:rPr b="0">
                <a:solidFill>
                  <a:srgbClr val="994D00"/>
                </a:solidFill>
              </a:rPr>
              <a:t>).</a:t>
            </a:r>
            <a:endParaRPr>
              <a:solidFill>
                <a:srgbClr val="994D00"/>
              </a:solidFill>
            </a:endParaRPr>
          </a:p>
          <a:p>
            <a:pPr marL="325754" indent="-325754" defTabSz="868680">
              <a:defRPr sz="1900" b="1">
                <a:solidFill>
                  <a:srgbClr val="800080"/>
                </a:solidFill>
              </a:defRPr>
            </a:pPr>
            <a:r>
              <a:t>Generalizability</a:t>
            </a:r>
            <a:r>
              <a:rPr b="0">
                <a:solidFill>
                  <a:srgbClr val="994D00"/>
                </a:solidFill>
              </a:rPr>
              <a:t>: the ability to extend a concept/finding to less-specific criteria.</a:t>
            </a:r>
            <a:endParaRPr>
              <a:solidFill>
                <a:srgbClr val="994D00"/>
              </a:solidFill>
            </a:endParaRPr>
          </a:p>
          <a:p>
            <a:pPr marL="705802" lvl="1" indent="-271462" defTabSz="868680">
              <a:defRPr sz="1710">
                <a:solidFill>
                  <a:srgbClr val="994D00"/>
                </a:solidFill>
              </a:defRPr>
            </a:pPr>
            <a:r>
              <a:t>For example, can findings about UML students be extended to other universities?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154" name="Image result for SAT" descr="Image result for SA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9250" y="2046287"/>
            <a:ext cx="2619375" cy="175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http://cns-alumni.bu.edu/~slehar/cartoonepist/BentRuler.jpg" descr="http://cns-alumni.bu.edu/~slehar/cartoonepist/BentRuler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38587" y="4356100"/>
            <a:ext cx="3657601" cy="18288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Valid, not reliable: SAT may be a valid indicator of cognitive ability, though it may not do so reliably.…"/>
          <p:cNvSpPr txBox="1">
            <a:spLocks noGrp="1"/>
          </p:cNvSpPr>
          <p:nvPr>
            <p:ph type="body" idx="4294967295"/>
          </p:nvPr>
        </p:nvSpPr>
        <p:spPr>
          <a:xfrm>
            <a:off x="457200" y="1135062"/>
            <a:ext cx="8142288" cy="49911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 i="1">
                <a:solidFill>
                  <a:srgbClr val="994D00"/>
                </a:solidFill>
              </a:defRPr>
            </a:pPr>
            <a:r>
              <a:t>Valid, not reliable</a:t>
            </a:r>
            <a:r>
              <a:rPr b="0" i="0"/>
              <a:t>: SAT may be a valid indicator of cognitive ability, though it may not do so reliably.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Same individual may get 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different results when taking 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SAT for a second time.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endParaRPr/>
          </a:p>
          <a:p>
            <a:pPr>
              <a:defRPr b="1" i="1">
                <a:solidFill>
                  <a:srgbClr val="994D00"/>
                </a:solidFill>
              </a:defRPr>
            </a:pPr>
            <a:r>
              <a:t>Reliable, not valid</a:t>
            </a:r>
            <a:r>
              <a:rPr b="0" i="0"/>
              <a:t>: Any ruler would be reliable, but a warped rule would not be valid.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Consistent, inaccurate measurements.</a:t>
            </a:r>
          </a:p>
        </p:txBody>
      </p:sp>
      <p:sp>
        <p:nvSpPr>
          <p:cNvPr id="157" name="Reliability, validity, and generalizability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Reliability, validity, and generalizability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60" name="Types of Validity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Types of Validity</a:t>
            </a:r>
          </a:p>
        </p:txBody>
      </p:sp>
      <p:sp>
        <p:nvSpPr>
          <p:cNvPr id="161" name="Construct Validity: the extent to which operationalizations of a construct actually measure what the theory says they do.…"/>
          <p:cNvSpPr txBox="1">
            <a:spLocks noGrp="1"/>
          </p:cNvSpPr>
          <p:nvPr>
            <p:ph type="body" idx="4294967295"/>
          </p:nvPr>
        </p:nvSpPr>
        <p:spPr>
          <a:xfrm>
            <a:off x="457200" y="1122362"/>
            <a:ext cx="8229600" cy="50038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  <a:defRPr b="1">
                <a:solidFill>
                  <a:srgbClr val="800080"/>
                </a:solidFill>
              </a:defRPr>
            </a:pPr>
            <a:r>
              <a:t>Construct Validity</a:t>
            </a:r>
            <a:r>
              <a:rPr b="0">
                <a:solidFill>
                  <a:srgbClr val="994D00"/>
                </a:solidFill>
              </a:rPr>
              <a:t>: the extent to which operationalizations of a construct actually measure what the theory says they do.</a:t>
            </a:r>
            <a:endParaRPr>
              <a:solidFill>
                <a:srgbClr val="994D00"/>
              </a:solidFill>
            </a:endParaRP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For example, to what extent is a questionnaire actually measuring "intelligence"?</a:t>
            </a:r>
          </a:p>
          <a:p>
            <a:pPr marL="0" indent="0">
              <a:buSzTx/>
              <a:buNone/>
              <a:defRPr b="1">
                <a:solidFill>
                  <a:srgbClr val="800080"/>
                </a:solidFill>
              </a:defRPr>
            </a:pPr>
            <a:r>
              <a:t>Convergent Validity</a:t>
            </a:r>
            <a:r>
              <a:rPr b="0">
                <a:solidFill>
                  <a:srgbClr val="994D00"/>
                </a:solidFill>
              </a:rPr>
              <a:t>: the degree to which a measure (e.g. survey item) is correlated with other measures that it is theoretically predicted to correlate with.</a:t>
            </a:r>
            <a:endParaRPr>
              <a:solidFill>
                <a:srgbClr val="994D00"/>
              </a:solidFill>
            </a:endParaRP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Survey items should converge on a construct.</a:t>
            </a:r>
          </a:p>
          <a:p>
            <a:pPr marL="0" indent="0">
              <a:buSzTx/>
              <a:buNone/>
              <a:defRPr b="1">
                <a:solidFill>
                  <a:srgbClr val="800080"/>
                </a:solidFill>
              </a:defRPr>
            </a:pPr>
            <a:r>
              <a:t>Discriminant Validity</a:t>
            </a:r>
            <a:r>
              <a:rPr b="0">
                <a:solidFill>
                  <a:srgbClr val="994D00"/>
                </a:solidFill>
              </a:rPr>
              <a:t>: the degree to which measurements that are supposed to be unrelated are, in fact, unrelated.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DBA21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DBA21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01103891</vt:lpstr>
      <vt:lpstr>PowerPoint Presentation</vt:lpstr>
      <vt:lpstr>Chapter Outline</vt:lpstr>
      <vt:lpstr>1. Primary Vs. Secondary Data</vt:lpstr>
      <vt:lpstr>1. A Comparison of Primary &amp; Secondary Data</vt:lpstr>
      <vt:lpstr>1. Uses of Secondary Data</vt:lpstr>
      <vt:lpstr>2. Criteria for Evaluating Secondary Data</vt:lpstr>
      <vt:lpstr>Reliability, validity, and generalizability</vt:lpstr>
      <vt:lpstr>Reliability, validity, and generalizability</vt:lpstr>
      <vt:lpstr>Types of Validity</vt:lpstr>
      <vt:lpstr>Convergent and Discriminant Validity</vt:lpstr>
      <vt:lpstr>3. A Classification of Secondary Data</vt:lpstr>
      <vt:lpstr>4. Internal Secondary Data</vt:lpstr>
      <vt:lpstr>5. External Secondary Data</vt:lpstr>
      <vt:lpstr>Classification of Computerized Databases</vt:lpstr>
      <vt:lpstr>Useful Sources </vt:lpstr>
      <vt:lpstr>Syndicated Services</vt:lpstr>
      <vt:lpstr>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2017-12-17T11:11:43Z</dcterms:modified>
</cp:coreProperties>
</file>