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DCC"/>
          </a:solidFill>
        </a:fill>
      </a:tcStyle>
    </a:wholeTbl>
    <a:band2H>
      <a:tcTxStyle/>
      <a:tcStyle>
        <a:tcBdr/>
        <a:fill>
          <a:solidFill>
            <a:srgbClr val="FFEFE7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8" name="Line"/>
          <p:cNvSpPr/>
          <p:nvPr/>
        </p:nvSpPr>
        <p:spPr>
          <a:xfrm>
            <a:off x="381000" y="836611"/>
            <a:ext cx="8382000" cy="1590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1" y="6629400"/>
            <a:ext cx="9144002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l">
              <a:defRPr sz="1800"/>
            </a:pPr>
            <a:endParaRPr/>
          </a:p>
        </p:txBody>
      </p:sp>
      <p:sp>
        <p:nvSpPr>
          <p:cNvPr id="3" name="Copyright © 2010 Pearson Education, Inc."/>
          <p:cNvSpPr txBox="1"/>
          <p:nvPr/>
        </p:nvSpPr>
        <p:spPr>
          <a:xfrm>
            <a:off x="457200" y="6375035"/>
            <a:ext cx="48768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l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Copyright © 2010 Pearson Education, Inc.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05343" y="6232842"/>
            <a:ext cx="381458" cy="396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7145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1336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5908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0480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505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962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uiI7BFhQl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01028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01" name="Chapter Five"/>
          <p:cNvSpPr txBox="1"/>
          <p:nvPr/>
        </p:nvSpPr>
        <p:spPr>
          <a:xfrm>
            <a:off x="304800" y="264160"/>
            <a:ext cx="434340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spAutoFit/>
          </a:bodyPr>
          <a:lstStyle>
            <a:lvl1pPr algn="l">
              <a:defRPr sz="3600" b="1">
                <a:solidFill>
                  <a:srgbClr val="E57300"/>
                </a:solidFill>
              </a:defRPr>
            </a:lvl1pPr>
          </a:lstStyle>
          <a:p>
            <a:r>
              <a:t>Chapter Five</a:t>
            </a:r>
          </a:p>
        </p:txBody>
      </p:sp>
      <p:sp>
        <p:nvSpPr>
          <p:cNvPr id="102" name="Exploratory Research Design:…"/>
          <p:cNvSpPr txBox="1"/>
          <p:nvPr/>
        </p:nvSpPr>
        <p:spPr>
          <a:xfrm>
            <a:off x="304799" y="2514600"/>
            <a:ext cx="4953002" cy="1472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l">
              <a:spcBef>
                <a:spcPts val="600"/>
              </a:spcBef>
              <a:defRPr sz="2800">
                <a:solidFill>
                  <a:srgbClr val="994D00"/>
                </a:solidFill>
              </a:defRPr>
            </a:pPr>
            <a:r>
              <a:t>Exploratory Research Design:</a:t>
            </a:r>
          </a:p>
          <a:p>
            <a:pPr marL="342900" indent="-342900" algn="l">
              <a:spcBef>
                <a:spcPts val="600"/>
              </a:spcBef>
              <a:defRPr sz="2800">
                <a:solidFill>
                  <a:srgbClr val="994D00"/>
                </a:solidFill>
              </a:defRPr>
            </a:pPr>
            <a:r>
              <a:t>		Qualitative Research</a:t>
            </a:r>
          </a:p>
        </p:txBody>
      </p:sp>
      <p:pic>
        <p:nvPicPr>
          <p:cNvPr id="10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1066800"/>
            <a:ext cx="3841750" cy="508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 advAuto="0"/>
      <p:bldP spid="102" grpId="0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pic>
        <p:nvPicPr>
          <p:cNvPr id="228" name="focusg1" descr="focusg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914400"/>
            <a:ext cx="7481888" cy="4114800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Salad Dressing Focus Group: http://www.youtube.com/watch?v=MuiI7BFhQl4"/>
          <p:cNvSpPr txBox="1"/>
          <p:nvPr/>
        </p:nvSpPr>
        <p:spPr>
          <a:xfrm>
            <a:off x="533400" y="5181600"/>
            <a:ext cx="8001000" cy="838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2400" b="1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Salad Dressing Focus Group: </a:t>
            </a:r>
            <a:r>
              <a:rPr b="0" u="sng">
                <a:solidFill>
                  <a:srgbClr val="0066CC"/>
                </a:solidFill>
                <a:uFill>
                  <a:solidFill>
                    <a:srgbClr val="0066CC"/>
                  </a:solidFill>
                </a:uFill>
                <a:latin typeface="Verdana"/>
                <a:ea typeface="Verdana"/>
                <a:cs typeface="Verdana"/>
                <a:sym typeface="Verdana"/>
                <a:hlinkClick r:id="rId3"/>
              </a:rPr>
              <a:t>http://www.youtube.com/watch?v=MuiI7BFhQl4</a:t>
            </a:r>
          </a:p>
        </p:txBody>
      </p:sp>
      <p:sp>
        <p:nvSpPr>
          <p:cNvPr id="230" name="5. Viewing Room and Focus Group Example"/>
          <p:cNvSpPr txBox="1"/>
          <p:nvPr/>
        </p:nvSpPr>
        <p:spPr>
          <a:xfrm>
            <a:off x="304800" y="300037"/>
            <a:ext cx="8724900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l">
              <a:defRPr sz="2400" b="1">
                <a:solidFill>
                  <a:srgbClr val="E57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5. Viewing Room and Focus Group Example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233" name="5. Variations in Focus Groups"/>
          <p:cNvSpPr txBox="1">
            <a:spLocks noGrp="1"/>
          </p:cNvSpPr>
          <p:nvPr>
            <p:ph type="title" idx="4294967295"/>
          </p:nvPr>
        </p:nvSpPr>
        <p:spPr>
          <a:xfrm>
            <a:off x="457200" y="228599"/>
            <a:ext cx="70866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5. Variations in Focus Groups</a:t>
            </a:r>
          </a:p>
        </p:txBody>
      </p:sp>
      <p:sp>
        <p:nvSpPr>
          <p:cNvPr id="234" name="Two-way focus group.  This allows one target group to listen to and learn from a related group.…"/>
          <p:cNvSpPr txBox="1">
            <a:spLocks noGrp="1"/>
          </p:cNvSpPr>
          <p:nvPr>
            <p:ph type="body" idx="4294967295"/>
          </p:nvPr>
        </p:nvSpPr>
        <p:spPr>
          <a:xfrm>
            <a:off x="457200" y="990600"/>
            <a:ext cx="8229600" cy="4992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2613" indent="-332613" defTabSz="886968">
              <a:lnSpc>
                <a:spcPct val="90000"/>
              </a:lnSpc>
              <a:defRPr sz="2328" b="1">
                <a:solidFill>
                  <a:srgbClr val="800080"/>
                </a:solidFill>
              </a:defRPr>
            </a:pPr>
            <a:r>
              <a:t>Two-way focus group.</a:t>
            </a:r>
            <a:r>
              <a:rPr b="0">
                <a:solidFill>
                  <a:srgbClr val="994D00"/>
                </a:solidFill>
              </a:rPr>
              <a:t>  This allows one target group to listen to and learn from a related group.</a:t>
            </a:r>
            <a:endParaRPr>
              <a:solidFill>
                <a:srgbClr val="994D00"/>
              </a:solidFill>
            </a:endParaRPr>
          </a:p>
          <a:p>
            <a:pPr marL="720661" lvl="1" indent="-277177" defTabSz="886968">
              <a:lnSpc>
                <a:spcPct val="90000"/>
              </a:lnSpc>
              <a:spcBef>
                <a:spcPts val="0"/>
              </a:spcBef>
              <a:defRPr sz="1940">
                <a:solidFill>
                  <a:srgbClr val="994D00"/>
                </a:solidFill>
              </a:defRPr>
            </a:pPr>
            <a:r>
              <a:t>For example, a focus group of physicians viewed a focus group of arthritis patients discussing the treatment they desired.  </a:t>
            </a:r>
          </a:p>
          <a:p>
            <a:pPr marL="332613" indent="-332613" defTabSz="886968">
              <a:lnSpc>
                <a:spcPct val="90000"/>
              </a:lnSpc>
              <a:defRPr sz="2328">
                <a:solidFill>
                  <a:srgbClr val="994D00"/>
                </a:solidFill>
              </a:defRPr>
            </a:pPr>
            <a:endParaRPr/>
          </a:p>
          <a:p>
            <a:pPr marL="332613" indent="-332613" defTabSz="886968">
              <a:lnSpc>
                <a:spcPct val="90000"/>
              </a:lnSpc>
              <a:defRPr sz="2328" b="1">
                <a:solidFill>
                  <a:srgbClr val="800080"/>
                </a:solidFill>
              </a:defRPr>
            </a:pPr>
            <a:r>
              <a:t>Dual-moderator group.</a:t>
            </a:r>
            <a:r>
              <a:rPr b="0">
                <a:solidFill>
                  <a:srgbClr val="994D00"/>
                </a:solidFill>
              </a:rPr>
              <a:t>  A focus group conducted by two moderators.  </a:t>
            </a:r>
            <a:endParaRPr>
              <a:solidFill>
                <a:srgbClr val="994D00"/>
              </a:solidFill>
            </a:endParaRPr>
          </a:p>
          <a:p>
            <a:pPr marL="720661" lvl="1" indent="-277177" defTabSz="886968">
              <a:lnSpc>
                <a:spcPct val="90000"/>
              </a:lnSpc>
              <a:spcBef>
                <a:spcPts val="0"/>
              </a:spcBef>
              <a:defRPr sz="1940">
                <a:solidFill>
                  <a:srgbClr val="994D00"/>
                </a:solidFill>
              </a:defRPr>
            </a:pPr>
            <a:r>
              <a:t>One moderator is responsible for the smooth flow of the session, and the other ensures that specific issues are discussed.</a:t>
            </a:r>
          </a:p>
          <a:p>
            <a:pPr marL="332613" indent="-332613" defTabSz="886968">
              <a:lnSpc>
                <a:spcPct val="90000"/>
              </a:lnSpc>
              <a:defRPr sz="2328">
                <a:solidFill>
                  <a:srgbClr val="994D00"/>
                </a:solidFill>
              </a:defRPr>
            </a:pPr>
            <a:endParaRPr/>
          </a:p>
          <a:p>
            <a:pPr marL="332613" indent="-332613" defTabSz="886968">
              <a:lnSpc>
                <a:spcPct val="90000"/>
              </a:lnSpc>
              <a:defRPr sz="2328" b="1">
                <a:solidFill>
                  <a:srgbClr val="800080"/>
                </a:solidFill>
              </a:defRPr>
            </a:pPr>
            <a:r>
              <a:t>Dueling-moderator group.</a:t>
            </a:r>
            <a:r>
              <a:rPr b="0">
                <a:solidFill>
                  <a:srgbClr val="994D00"/>
                </a:solidFill>
              </a:rPr>
              <a:t>  There are two moderators, but they deliberately take opposite positions on the issues to be discussed.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 advAuto="0"/>
      <p:bldP spid="234" grpId="0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237" name="5. Variations in Focus Groups"/>
          <p:cNvSpPr txBox="1">
            <a:spLocks noGrp="1"/>
          </p:cNvSpPr>
          <p:nvPr>
            <p:ph type="title" idx="4294967295"/>
          </p:nvPr>
        </p:nvSpPr>
        <p:spPr>
          <a:xfrm>
            <a:off x="533400" y="228599"/>
            <a:ext cx="70866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5. Variations in Focus Groups</a:t>
            </a:r>
          </a:p>
        </p:txBody>
      </p:sp>
      <p:sp>
        <p:nvSpPr>
          <p:cNvPr id="238" name="Respondent-moderator group. The moderator asks selected participants to play the role of moderator temporarily to improve group dynamics.…"/>
          <p:cNvSpPr txBox="1">
            <a:spLocks noGrp="1"/>
          </p:cNvSpPr>
          <p:nvPr>
            <p:ph type="body" idx="4294967295"/>
          </p:nvPr>
        </p:nvSpPr>
        <p:spPr>
          <a:xfrm>
            <a:off x="609600" y="990600"/>
            <a:ext cx="80772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100"/>
              </a:spcBef>
              <a:defRPr b="1">
                <a:solidFill>
                  <a:srgbClr val="800080"/>
                </a:solidFill>
              </a:defRPr>
            </a:pPr>
            <a:r>
              <a:t>Respondent-moderator group.</a:t>
            </a:r>
            <a:r>
              <a:rPr b="0">
                <a:solidFill>
                  <a:srgbClr val="994D00"/>
                </a:solidFill>
              </a:rPr>
              <a:t> The moderator asks selected participants to play the role of moderator temporarily to improve group dynamics.</a:t>
            </a:r>
            <a:endParaRPr>
              <a:solidFill>
                <a:srgbClr val="994D00"/>
              </a:solidFill>
            </a:endParaRPr>
          </a:p>
          <a:p>
            <a:pPr>
              <a:spcBef>
                <a:spcPts val="1100"/>
              </a:spcBef>
              <a:defRPr b="1">
                <a:solidFill>
                  <a:srgbClr val="800080"/>
                </a:solidFill>
              </a:defRPr>
            </a:pPr>
            <a:r>
              <a:t>Mini groups.</a:t>
            </a:r>
            <a:r>
              <a:rPr b="0">
                <a:solidFill>
                  <a:srgbClr val="994D00"/>
                </a:solidFill>
              </a:rPr>
              <a:t> These groups consist of a moderator and only 4 or 5 respondents.  </a:t>
            </a:r>
            <a:endParaRPr>
              <a:solidFill>
                <a:srgbClr val="994D00"/>
              </a:solidFill>
            </a:endParaRPr>
          </a:p>
          <a:p>
            <a:pPr>
              <a:spcBef>
                <a:spcPts val="1100"/>
              </a:spcBef>
              <a:defRPr b="1">
                <a:solidFill>
                  <a:srgbClr val="800080"/>
                </a:solidFill>
              </a:defRPr>
            </a:pPr>
            <a:r>
              <a:t>Telesession groups.</a:t>
            </a:r>
            <a:r>
              <a:rPr b="0">
                <a:solidFill>
                  <a:srgbClr val="994D00"/>
                </a:solidFill>
              </a:rPr>
              <a:t> Focus group sessions by phone using a conference call.</a:t>
            </a:r>
            <a:endParaRPr>
              <a:solidFill>
                <a:srgbClr val="994D00"/>
              </a:solidFill>
            </a:endParaRPr>
          </a:p>
          <a:p>
            <a:pPr>
              <a:spcBef>
                <a:spcPts val="1100"/>
              </a:spcBef>
              <a:defRPr b="1">
                <a:solidFill>
                  <a:srgbClr val="800080"/>
                </a:solidFill>
              </a:defRPr>
            </a:pPr>
            <a:r>
              <a:t>Online focus groups.</a:t>
            </a:r>
            <a:r>
              <a:rPr b="0">
                <a:solidFill>
                  <a:srgbClr val="994D00"/>
                </a:solidFill>
              </a:rPr>
              <a:t> Focus groups conducted online.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 animBg="1" advAuto="0"/>
      <p:bldP spid="238" grpId="0" build="p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241" name="5. Advantages of Focus Groups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5. Advantages of Focus Groups</a:t>
            </a:r>
          </a:p>
        </p:txBody>
      </p:sp>
      <p:sp>
        <p:nvSpPr>
          <p:cNvPr id="242" name="Deep Understanding - The researcher can interact with the participants, pose follow-up questions or ask questions that probe more deeply.…"/>
          <p:cNvSpPr txBox="1">
            <a:spLocks noGrp="1"/>
          </p:cNvSpPr>
          <p:nvPr>
            <p:ph type="body" idx="4294967295"/>
          </p:nvPr>
        </p:nvSpPr>
        <p:spPr>
          <a:xfrm>
            <a:off x="609600" y="1143000"/>
            <a:ext cx="80772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 sz="2000" b="1">
                <a:solidFill>
                  <a:srgbClr val="994D00"/>
                </a:solidFill>
              </a:defRPr>
            </a:pPr>
            <a:r>
              <a:t>Deep Understanding </a:t>
            </a:r>
            <a:r>
              <a:rPr b="0"/>
              <a:t>- The researcher can interact with the participants, pose follow-up questions or ask questions that probe more deeply.</a:t>
            </a:r>
          </a:p>
          <a:p>
            <a:pPr>
              <a:spcBef>
                <a:spcPts val="1200"/>
              </a:spcBef>
              <a:defRPr sz="2000">
                <a:solidFill>
                  <a:srgbClr val="994D00"/>
                </a:solidFill>
              </a:defRPr>
            </a:pPr>
            <a:r>
              <a:t>Results can be </a:t>
            </a:r>
            <a:r>
              <a:rPr b="1"/>
              <a:t>easier to understand</a:t>
            </a:r>
            <a:r>
              <a:t> than complicated statistical data.</a:t>
            </a:r>
          </a:p>
          <a:p>
            <a:pPr>
              <a:spcBef>
                <a:spcPts val="1200"/>
              </a:spcBef>
              <a:defRPr sz="2000" b="1">
                <a:solidFill>
                  <a:srgbClr val="994D00"/>
                </a:solidFill>
              </a:defRPr>
            </a:pPr>
            <a:r>
              <a:t>Non-Verbal Cues </a:t>
            </a:r>
            <a:r>
              <a:rPr b="0"/>
              <a:t>- The researcher can get information from non-verbal responses, such as facial expressions or body language.</a:t>
            </a:r>
          </a:p>
          <a:p>
            <a:pPr>
              <a:spcBef>
                <a:spcPts val="1200"/>
              </a:spcBef>
              <a:defRPr sz="2000" b="1">
                <a:solidFill>
                  <a:srgbClr val="994D00"/>
                </a:solidFill>
              </a:defRPr>
            </a:pPr>
            <a:r>
              <a:t>Bandwagon Effect </a:t>
            </a:r>
            <a:r>
              <a:rPr b="0"/>
              <a:t>– participant comments will encourage a wide variety of input for other participants, potentially starting a chain reaction.</a:t>
            </a:r>
          </a:p>
          <a:p>
            <a:pPr>
              <a:spcBef>
                <a:spcPts val="1200"/>
              </a:spcBef>
              <a:buSzTx/>
              <a:buNone/>
              <a:defRPr sz="2000">
                <a:solidFill>
                  <a:srgbClr val="994D00"/>
                </a:solidFill>
              </a:defRPr>
            </a:pPr>
            <a: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" grpId="0" animBg="1" advAuto="0"/>
      <p:bldP spid="242" grpId="0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45" name="5. Disadvantages of Focus Groups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6400800" cy="8382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5. Disadvantages of Focus Groups</a:t>
            </a:r>
          </a:p>
        </p:txBody>
      </p:sp>
      <p:sp>
        <p:nvSpPr>
          <p:cNvPr id="246" name="Not Representative - The small sample size means the groups might not be a good representation of the larger population; results are only exploratory.…"/>
          <p:cNvSpPr txBox="1">
            <a:spLocks noGrp="1"/>
          </p:cNvSpPr>
          <p:nvPr>
            <p:ph type="body" sz="half" idx="4294967295"/>
          </p:nvPr>
        </p:nvSpPr>
        <p:spPr>
          <a:xfrm>
            <a:off x="762000" y="1143000"/>
            <a:ext cx="7543800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8322" indent="-298322" defTabSz="795527">
              <a:spcBef>
                <a:spcPts val="1000"/>
              </a:spcBef>
              <a:defRPr sz="1740" b="1">
                <a:solidFill>
                  <a:srgbClr val="994D00"/>
                </a:solidFill>
              </a:defRPr>
            </a:pPr>
            <a:r>
              <a:t>Not Representative </a:t>
            </a:r>
            <a:r>
              <a:rPr b="0"/>
              <a:t>- The small sample size means the groups might not be a good representation of the larger population; results are only exploratory.</a:t>
            </a:r>
          </a:p>
          <a:p>
            <a:pPr marL="298322" indent="-298322" defTabSz="795527">
              <a:spcBef>
                <a:spcPts val="1000"/>
              </a:spcBef>
              <a:defRPr sz="1740" b="1">
                <a:solidFill>
                  <a:srgbClr val="994D00"/>
                </a:solidFill>
              </a:defRPr>
            </a:pPr>
            <a:r>
              <a:t>Lost Control </a:t>
            </a:r>
            <a:r>
              <a:rPr b="0"/>
              <a:t>- Group discussions can be difficult to steer and control, so time can be lost to irrelevant topics.</a:t>
            </a:r>
          </a:p>
          <a:p>
            <a:pPr marL="298322" indent="-298322" defTabSz="795527">
              <a:spcBef>
                <a:spcPts val="1000"/>
              </a:spcBef>
              <a:defRPr sz="1740">
                <a:solidFill>
                  <a:srgbClr val="994D00"/>
                </a:solidFill>
              </a:defRPr>
            </a:pPr>
            <a:r>
              <a:t>Respondents can feel </a:t>
            </a:r>
            <a:r>
              <a:rPr b="1"/>
              <a:t>peer pressure </a:t>
            </a:r>
            <a:r>
              <a:t>to give similar answers to the moderator's questions.</a:t>
            </a:r>
          </a:p>
          <a:p>
            <a:pPr marL="298322" indent="-298322" defTabSz="795527">
              <a:spcBef>
                <a:spcPts val="1000"/>
              </a:spcBef>
              <a:defRPr sz="1740" b="1">
                <a:solidFill>
                  <a:srgbClr val="994D00"/>
                </a:solidFill>
              </a:defRPr>
            </a:pPr>
            <a:r>
              <a:t>Interviewer Bias </a:t>
            </a:r>
            <a:r>
              <a:rPr b="0"/>
              <a:t>- The moderator's skill in phrasing questions along with the setting can affect responses and skew results.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 animBg="1" advAuto="0"/>
      <p:bldP spid="246" grpId="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249" name="6. Depth Interview Techniques: Laddering"/>
          <p:cNvSpPr txBox="1">
            <a:spLocks noGrp="1"/>
          </p:cNvSpPr>
          <p:nvPr>
            <p:ph type="title" idx="4294967295"/>
          </p:nvPr>
        </p:nvSpPr>
        <p:spPr>
          <a:xfrm>
            <a:off x="304800" y="152400"/>
            <a:ext cx="8534400" cy="9366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6. Depth Interview Techniques: Laddering</a:t>
            </a:r>
          </a:p>
        </p:txBody>
      </p:sp>
      <p:sp>
        <p:nvSpPr>
          <p:cNvPr id="250" name="In laddering, the line of questioning proceeds from product characteristics to user characteristics. This technique allows the researcher to tap into the consumer's network of meanings.…"/>
          <p:cNvSpPr txBox="1">
            <a:spLocks noGrp="1"/>
          </p:cNvSpPr>
          <p:nvPr>
            <p:ph type="body" idx="4294967295"/>
          </p:nvPr>
        </p:nvSpPr>
        <p:spPr>
          <a:xfrm>
            <a:off x="304800" y="990600"/>
            <a:ext cx="85344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Tx/>
              <a:buNone/>
              <a:defRPr sz="2200">
                <a:solidFill>
                  <a:srgbClr val="994D00"/>
                </a:solidFill>
              </a:defRPr>
            </a:pPr>
            <a:r>
              <a:t>In </a:t>
            </a:r>
            <a:r>
              <a:rPr b="1">
                <a:solidFill>
                  <a:srgbClr val="800080"/>
                </a:solidFill>
              </a:rPr>
              <a:t>laddering</a:t>
            </a:r>
            <a:r>
              <a:t>, the line of questioning proceeds from </a:t>
            </a:r>
            <a:r>
              <a:rPr i="1">
                <a:solidFill>
                  <a:srgbClr val="CC0000"/>
                </a:solidFill>
              </a:rPr>
              <a:t>product characteristics</a:t>
            </a:r>
            <a:r>
              <a:rPr i="1"/>
              <a:t> </a:t>
            </a:r>
            <a:r>
              <a:t>to </a:t>
            </a:r>
            <a:r>
              <a:rPr i="1">
                <a:solidFill>
                  <a:srgbClr val="CC0000"/>
                </a:solidFill>
              </a:rPr>
              <a:t>user characteristics</a:t>
            </a:r>
            <a:r>
              <a:t>. This technique allows the researcher to tap into the consumer's network of meanings.  </a:t>
            </a:r>
          </a:p>
          <a:p>
            <a:pPr marL="0" indent="0">
              <a:lnSpc>
                <a:spcPct val="90000"/>
              </a:lnSpc>
              <a:buSzTx/>
              <a:buNone/>
              <a:defRPr sz="2200">
                <a:solidFill>
                  <a:srgbClr val="994D00"/>
                </a:solidFill>
              </a:defRPr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200">
                <a:solidFill>
                  <a:srgbClr val="994D00"/>
                </a:solidFill>
              </a:defRPr>
            </a:pPr>
            <a:r>
              <a:t>Q: Why do you buy Maybelline cosmetics?</a:t>
            </a:r>
          </a:p>
          <a:p>
            <a:pPr marL="0" indent="0">
              <a:lnSpc>
                <a:spcPct val="90000"/>
              </a:lnSpc>
              <a:buSzTx/>
              <a:buNone/>
              <a:defRPr sz="2200">
                <a:solidFill>
                  <a:srgbClr val="994D00"/>
                </a:solidFill>
              </a:defRPr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200">
                <a:solidFill>
                  <a:srgbClr val="994D00"/>
                </a:solidFill>
              </a:defRPr>
            </a:pPr>
            <a:r>
              <a:t>A: Maybelline is a good brand at a reasonable price.</a:t>
            </a:r>
          </a:p>
          <a:p>
            <a:pPr marL="0" indent="0">
              <a:lnSpc>
                <a:spcPct val="90000"/>
              </a:lnSpc>
              <a:buSzTx/>
              <a:buNone/>
              <a:defRPr sz="2200">
                <a:solidFill>
                  <a:srgbClr val="994D00"/>
                </a:solidFill>
              </a:defRPr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200">
                <a:solidFill>
                  <a:srgbClr val="994D00"/>
                </a:solidFill>
              </a:defRPr>
            </a:pPr>
            <a:r>
              <a:t>Q: Why are reasonably priced cosmetics important to you?</a:t>
            </a:r>
          </a:p>
          <a:p>
            <a:pPr marL="0" indent="0">
              <a:lnSpc>
                <a:spcPct val="90000"/>
              </a:lnSpc>
              <a:buSzTx/>
              <a:buNone/>
              <a:defRPr sz="2200">
                <a:solidFill>
                  <a:srgbClr val="994D00"/>
                </a:solidFill>
              </a:defRPr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200">
                <a:solidFill>
                  <a:srgbClr val="994D00"/>
                </a:solidFill>
              </a:defRPr>
            </a:pPr>
            <a:r>
              <a:t>A: Buying a quality product that isn’t too highly priced makes me feel like I am spending my money wisely.</a:t>
            </a:r>
          </a:p>
        </p:txBody>
      </p:sp>
      <p:sp>
        <p:nvSpPr>
          <p:cNvPr id="251" name="Line"/>
          <p:cNvSpPr/>
          <p:nvPr/>
        </p:nvSpPr>
        <p:spPr>
          <a:xfrm>
            <a:off x="1828800" y="2971800"/>
            <a:ext cx="0" cy="342900"/>
          </a:xfrm>
          <a:prstGeom prst="line">
            <a:avLst/>
          </a:prstGeom>
          <a:ln>
            <a:solidFill>
              <a:srgbClr val="CC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2" name="Line"/>
          <p:cNvSpPr/>
          <p:nvPr/>
        </p:nvSpPr>
        <p:spPr>
          <a:xfrm>
            <a:off x="1828800" y="3810000"/>
            <a:ext cx="0" cy="342900"/>
          </a:xfrm>
          <a:prstGeom prst="line">
            <a:avLst/>
          </a:prstGeom>
          <a:ln>
            <a:solidFill>
              <a:srgbClr val="CC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3" name="Line"/>
          <p:cNvSpPr/>
          <p:nvPr/>
        </p:nvSpPr>
        <p:spPr>
          <a:xfrm>
            <a:off x="1828800" y="4533900"/>
            <a:ext cx="0" cy="342900"/>
          </a:xfrm>
          <a:prstGeom prst="line">
            <a:avLst/>
          </a:prstGeom>
          <a:ln>
            <a:solidFill>
              <a:srgbClr val="CC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 animBg="1" advAuto="0"/>
      <p:bldP spid="250" grpId="0" animBg="1" advAuto="0"/>
      <p:bldP spid="251" grpId="0" animBg="1" advAuto="0"/>
      <p:bldP spid="252" grpId="0" animBg="1" advAuto="0"/>
      <p:bldP spid="253" grpId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256" name="6. Depth Interview: Hidden Issue Questioning"/>
          <p:cNvSpPr txBox="1">
            <a:spLocks noGrp="1"/>
          </p:cNvSpPr>
          <p:nvPr>
            <p:ph type="title" idx="4294967295"/>
          </p:nvPr>
        </p:nvSpPr>
        <p:spPr>
          <a:xfrm>
            <a:off x="381000" y="152399"/>
            <a:ext cx="8991600" cy="114300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b="1">
                <a:solidFill>
                  <a:srgbClr val="E57300"/>
                </a:solidFill>
              </a:defRPr>
            </a:pPr>
            <a:r>
              <a:t>6. Depth Interview: Hidden Issue Questioning</a:t>
            </a:r>
            <a:r>
              <a:rPr sz="2800"/>
              <a:t> </a:t>
            </a:r>
          </a:p>
        </p:txBody>
      </p:sp>
      <p:sp>
        <p:nvSpPr>
          <p:cNvPr id="257" name="In hidden issue questioning, the focus is not on socially shared values but rather on personal “sore spots” (i.e. deeply felt personal concerns).…"/>
          <p:cNvSpPr txBox="1">
            <a:spLocks noGrp="1"/>
          </p:cNvSpPr>
          <p:nvPr>
            <p:ph type="body" idx="4294967295"/>
          </p:nvPr>
        </p:nvSpPr>
        <p:spPr>
          <a:xfrm>
            <a:off x="685800" y="1295400"/>
            <a:ext cx="81534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  <a:defRPr>
                <a:solidFill>
                  <a:srgbClr val="994D00"/>
                </a:solidFill>
              </a:defRPr>
            </a:pPr>
            <a:r>
              <a:t>In </a:t>
            </a:r>
            <a:r>
              <a:rPr b="1">
                <a:solidFill>
                  <a:srgbClr val="800080"/>
                </a:solidFill>
              </a:rPr>
              <a:t>hidden issue questioning</a:t>
            </a:r>
            <a:r>
              <a:rPr>
                <a:solidFill>
                  <a:srgbClr val="800080"/>
                </a:solidFill>
              </a:rPr>
              <a:t>,</a:t>
            </a:r>
            <a:r>
              <a:t> the focus is not on socially shared values but rather on personal “</a:t>
            </a:r>
            <a:r>
              <a:rPr b="1" i="1"/>
              <a:t>sore spots</a:t>
            </a:r>
            <a:r>
              <a:t>” (i.e. deeply felt personal concerns).  </a:t>
            </a:r>
          </a:p>
          <a:p>
            <a:pPr marL="0" indent="0">
              <a:buSzTx/>
              <a:buNone/>
              <a:defRPr>
                <a:solidFill>
                  <a:srgbClr val="994D00"/>
                </a:solidFill>
              </a:defRPr>
            </a:pPr>
            <a:r>
              <a:t>	</a:t>
            </a:r>
            <a:br/>
            <a:r>
              <a:rPr>
                <a:solidFill>
                  <a:srgbClr val="000000"/>
                </a:solidFill>
              </a:rPr>
              <a:t>“What would you do with your time if you were given 5 million dollars?”</a:t>
            </a:r>
          </a:p>
          <a:p>
            <a:pPr marL="0" indent="0">
              <a:buSzTx/>
              <a:buNone/>
            </a:pPr>
            <a:r>
              <a:t> </a:t>
            </a:r>
          </a:p>
          <a:p>
            <a:pPr marL="0" indent="0">
              <a:buSzTx/>
              <a:buNone/>
            </a:pPr>
            <a:r>
              <a:t>The answer should reveal some </a:t>
            </a:r>
            <a:r>
              <a:rPr u="sng"/>
              <a:t>deeply held motivations</a:t>
            </a:r>
            <a:r>
              <a:t> for this person.</a:t>
            </a:r>
          </a:p>
        </p:txBody>
      </p:sp>
      <p:sp>
        <p:nvSpPr>
          <p:cNvPr id="258" name="Line"/>
          <p:cNvSpPr/>
          <p:nvPr/>
        </p:nvSpPr>
        <p:spPr>
          <a:xfrm>
            <a:off x="2400300" y="3733800"/>
            <a:ext cx="0" cy="342900"/>
          </a:xfrm>
          <a:prstGeom prst="line">
            <a:avLst/>
          </a:prstGeom>
          <a:ln>
            <a:solidFill>
              <a:srgbClr val="CC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 animBg="1" advAuto="0"/>
      <p:bldP spid="257" grpId="0" animBg="1" advAuto="0"/>
      <p:bldP spid="258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261" name="6. Depth Interview: Symbolic Analysis"/>
          <p:cNvSpPr txBox="1">
            <a:spLocks noGrp="1"/>
          </p:cNvSpPr>
          <p:nvPr>
            <p:ph type="title" idx="4294967295"/>
          </p:nvPr>
        </p:nvSpPr>
        <p:spPr>
          <a:xfrm>
            <a:off x="381000" y="228600"/>
            <a:ext cx="8534400" cy="10668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6. Depth Interview: Symbolic Analysis</a:t>
            </a:r>
          </a:p>
        </p:txBody>
      </p:sp>
      <p:sp>
        <p:nvSpPr>
          <p:cNvPr id="262" name="Symbolic analysis attempts to analyze the symbolic meaning of objects by comparing them with their opposites.…"/>
          <p:cNvSpPr txBox="1">
            <a:spLocks noGrp="1"/>
          </p:cNvSpPr>
          <p:nvPr>
            <p:ph type="body" idx="4294967295"/>
          </p:nvPr>
        </p:nvSpPr>
        <p:spPr>
          <a:xfrm>
            <a:off x="381000" y="914400"/>
            <a:ext cx="836295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98000"/>
              </a:lnSpc>
              <a:spcBef>
                <a:spcPts val="0"/>
              </a:spcBef>
              <a:buSzTx/>
              <a:buNone/>
              <a:defRPr sz="2200" b="1">
                <a:solidFill>
                  <a:srgbClr val="800080"/>
                </a:solidFill>
              </a:defRPr>
            </a:pPr>
            <a:r>
              <a:t>Symbolic analysis</a:t>
            </a:r>
            <a:r>
              <a:rPr b="0">
                <a:solidFill>
                  <a:srgbClr val="994D00"/>
                </a:solidFill>
              </a:rPr>
              <a:t> attempts to analyze the symbolic meaning of objects by comparing them with their </a:t>
            </a:r>
            <a:r>
              <a:rPr i="1">
                <a:solidFill>
                  <a:srgbClr val="994D00"/>
                </a:solidFill>
              </a:rPr>
              <a:t>opposites</a:t>
            </a:r>
            <a:r>
              <a:rPr b="0">
                <a:solidFill>
                  <a:srgbClr val="994D00"/>
                </a:solidFill>
              </a:rPr>
              <a:t>. </a:t>
            </a:r>
            <a:endParaRPr>
              <a:solidFill>
                <a:srgbClr val="994D00"/>
              </a:solidFill>
            </a:endParaRPr>
          </a:p>
          <a:p>
            <a:pPr marL="0" indent="0">
              <a:lnSpc>
                <a:spcPct val="98000"/>
              </a:lnSpc>
              <a:spcBef>
                <a:spcPts val="0"/>
              </a:spcBef>
              <a:buSzTx/>
              <a:buNone/>
              <a:defRPr sz="1800">
                <a:solidFill>
                  <a:srgbClr val="994D00"/>
                </a:solidFill>
              </a:defRPr>
            </a:pPr>
            <a:endParaRPr>
              <a:solidFill>
                <a:srgbClr val="994D00"/>
              </a:solidFill>
            </a:endParaRPr>
          </a:p>
          <a:p>
            <a:pPr marL="0" lvl="1" indent="400050">
              <a:lnSpc>
                <a:spcPct val="98000"/>
              </a:lnSpc>
              <a:spcBef>
                <a:spcPts val="0"/>
              </a:spcBef>
              <a:buSzTx/>
              <a:buNone/>
              <a:defRPr sz="2200">
                <a:solidFill>
                  <a:srgbClr val="994D00"/>
                </a:solidFill>
              </a:defRPr>
            </a:pPr>
            <a:endParaRPr>
              <a:solidFill>
                <a:srgbClr val="994D00"/>
              </a:solidFill>
            </a:endParaRPr>
          </a:p>
          <a:p>
            <a:pPr marL="0" indent="0">
              <a:lnSpc>
                <a:spcPct val="98000"/>
              </a:lnSpc>
              <a:spcBef>
                <a:spcPts val="0"/>
              </a:spcBef>
              <a:buSzTx/>
              <a:buNone/>
              <a:defRPr sz="2200"/>
            </a:pPr>
            <a:r>
              <a:t>“What would it be like if you could no longer use airplanes?” </a:t>
            </a:r>
          </a:p>
          <a:p>
            <a:pPr marL="0" indent="0">
              <a:lnSpc>
                <a:spcPct val="98000"/>
              </a:lnSpc>
              <a:spcBef>
                <a:spcPts val="0"/>
              </a:spcBef>
              <a:buSzTx/>
              <a:buNone/>
              <a:defRPr sz="2200"/>
            </a:pPr>
            <a:r>
              <a:t> </a:t>
            </a:r>
          </a:p>
          <a:p>
            <a:pPr marL="0" indent="0">
              <a:lnSpc>
                <a:spcPct val="98000"/>
              </a:lnSpc>
              <a:spcBef>
                <a:spcPts val="0"/>
              </a:spcBef>
              <a:buSzTx/>
              <a:buNone/>
              <a:defRPr sz="2200"/>
            </a:pPr>
            <a:r>
              <a:t> “Without planes, I would have to rely on e-mails, letters and long-distance calls.”</a:t>
            </a:r>
          </a:p>
          <a:p>
            <a:pPr marL="0" indent="0">
              <a:lnSpc>
                <a:spcPct val="98000"/>
              </a:lnSpc>
              <a:spcBef>
                <a:spcPts val="0"/>
              </a:spcBef>
              <a:buSzTx/>
              <a:buNone/>
              <a:defRPr sz="2200"/>
            </a:pPr>
            <a:endParaRPr/>
          </a:p>
          <a:p>
            <a:pPr marL="0" indent="0">
              <a:lnSpc>
                <a:spcPct val="98000"/>
              </a:lnSpc>
              <a:spcBef>
                <a:spcPts val="0"/>
              </a:spcBef>
              <a:buSzTx/>
              <a:buNone/>
              <a:defRPr sz="2200"/>
            </a:pPr>
            <a:endParaRPr/>
          </a:p>
          <a:p>
            <a:pPr marL="0" indent="0">
              <a:lnSpc>
                <a:spcPct val="98000"/>
              </a:lnSpc>
              <a:spcBef>
                <a:spcPts val="0"/>
              </a:spcBef>
              <a:buSzTx/>
              <a:buNone/>
              <a:defRPr sz="2200">
                <a:solidFill>
                  <a:srgbClr val="994D00"/>
                </a:solidFill>
              </a:defRPr>
            </a:pPr>
            <a:r>
              <a:t>To this respondent, airlines sell:</a:t>
            </a:r>
          </a:p>
          <a:p>
            <a:pPr marL="0" indent="0">
              <a:lnSpc>
                <a:spcPct val="98000"/>
              </a:lnSpc>
              <a:spcBef>
                <a:spcPts val="0"/>
              </a:spcBef>
              <a:buSzTx/>
              <a:buNone/>
              <a:defRPr sz="2200">
                <a:solidFill>
                  <a:srgbClr val="FF0000"/>
                </a:solidFill>
              </a:defRPr>
            </a:pPr>
            <a:r>
              <a:t>face-to-face communication with clients.  </a:t>
            </a:r>
          </a:p>
        </p:txBody>
      </p:sp>
      <p:sp>
        <p:nvSpPr>
          <p:cNvPr id="263" name="Line"/>
          <p:cNvSpPr/>
          <p:nvPr/>
        </p:nvSpPr>
        <p:spPr>
          <a:xfrm>
            <a:off x="2667000" y="2895600"/>
            <a:ext cx="0" cy="685800"/>
          </a:xfrm>
          <a:prstGeom prst="line">
            <a:avLst/>
          </a:prstGeom>
          <a:ln>
            <a:solidFill>
              <a:srgbClr val="CC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 advAuto="0"/>
      <p:bldP spid="262" grpId="0" animBg="1" advAuto="0"/>
      <p:bldP spid="263" grpId="0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266" name="6. Focus Groups Vs. Depth Interviews"/>
          <p:cNvSpPr txBox="1">
            <a:spLocks noGrp="1"/>
          </p:cNvSpPr>
          <p:nvPr>
            <p:ph type="title" idx="4294967295"/>
          </p:nvPr>
        </p:nvSpPr>
        <p:spPr>
          <a:xfrm>
            <a:off x="379412" y="304800"/>
            <a:ext cx="7086601" cy="9366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6. Focus Groups Vs. Depth Interviews</a:t>
            </a:r>
          </a:p>
        </p:txBody>
      </p:sp>
      <p:grpSp>
        <p:nvGrpSpPr>
          <p:cNvPr id="272" name="Group"/>
          <p:cNvGrpSpPr/>
          <p:nvPr/>
        </p:nvGrpSpPr>
        <p:grpSpPr>
          <a:xfrm>
            <a:off x="246062" y="914399"/>
            <a:ext cx="8547002" cy="4723131"/>
            <a:chOff x="0" y="0"/>
            <a:chExt cx="8547000" cy="4723129"/>
          </a:xfrm>
        </p:grpSpPr>
        <p:sp>
          <p:nvSpPr>
            <p:cNvPr id="267" name="Note: A + indicates a relative advantage over the other procedure, a - indicates a relative disadvantage."/>
            <p:cNvSpPr txBox="1"/>
            <p:nvPr/>
          </p:nvSpPr>
          <p:spPr>
            <a:xfrm>
              <a:off x="0" y="0"/>
              <a:ext cx="8516938" cy="7940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l">
                <a:tabLst>
                  <a:tab pos="3594100" algn="l"/>
                  <a:tab pos="4686300" algn="l"/>
                </a:tabLst>
                <a:defRPr sz="1600">
                  <a:solidFill>
                    <a:srgbClr val="994D00"/>
                  </a:solidFill>
                </a:defRPr>
              </a:lvl1pPr>
            </a:lstStyle>
            <a:p>
              <a:r>
                <a:t>Note: A + indicates a relative advantage over the other procedure, a - indicates a relative disadvantage.</a:t>
              </a:r>
              <a:endParaRPr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sp>
          <p:nvSpPr>
            <p:cNvPr id="268" name="Characteristic"/>
            <p:cNvSpPr txBox="1"/>
            <p:nvPr/>
          </p:nvSpPr>
          <p:spPr>
            <a:xfrm>
              <a:off x="248741" y="701675"/>
              <a:ext cx="2388593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defRPr sz="2400" b="1">
                  <a:solidFill>
                    <a:srgbClr val="800080"/>
                  </a:solidFill>
                </a:defRPr>
              </a:lvl1pPr>
            </a:lstStyle>
            <a:p>
              <a:r>
                <a:t>Characteristic</a:t>
              </a:r>
            </a:p>
          </p:txBody>
        </p:sp>
        <p:sp>
          <p:nvSpPr>
            <p:cNvPr id="269" name="Focus  Groups"/>
            <p:cNvSpPr txBox="1"/>
            <p:nvPr/>
          </p:nvSpPr>
          <p:spPr>
            <a:xfrm>
              <a:off x="4799086" y="676275"/>
              <a:ext cx="1231753" cy="736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algn="ctr">
                <a:defRPr sz="2400" b="1">
                  <a:solidFill>
                    <a:srgbClr val="800080"/>
                  </a:solidFill>
                </a:defRPr>
              </a:pPr>
              <a:r>
                <a:t>Focus </a:t>
              </a:r>
              <a:br/>
              <a:r>
                <a:t>Groups</a:t>
              </a:r>
            </a:p>
          </p:txBody>
        </p:sp>
        <p:sp>
          <p:nvSpPr>
            <p:cNvPr id="270" name="Depth  Interviews"/>
            <p:cNvSpPr txBox="1"/>
            <p:nvPr/>
          </p:nvSpPr>
          <p:spPr>
            <a:xfrm>
              <a:off x="6673949" y="676275"/>
              <a:ext cx="1873052" cy="736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algn="ctr">
                <a:defRPr sz="2400" b="1">
                  <a:solidFill>
                    <a:srgbClr val="800080"/>
                  </a:solidFill>
                </a:defRPr>
              </a:pPr>
              <a:r>
                <a:t>Depth </a:t>
              </a:r>
              <a:br/>
              <a:r>
                <a:t>Interviews</a:t>
              </a:r>
            </a:p>
          </p:txBody>
        </p:sp>
        <p:sp>
          <p:nvSpPr>
            <p:cNvPr id="271" name="Group synergy and dynamics  +  -…"/>
            <p:cNvSpPr txBox="1"/>
            <p:nvPr/>
          </p:nvSpPr>
          <p:spPr>
            <a:xfrm>
              <a:off x="228600" y="1416050"/>
              <a:ext cx="7924800" cy="33070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l">
                <a:spcBef>
                  <a:spcPts val="1500"/>
                </a:spcBef>
                <a:tabLst>
                  <a:tab pos="5143500" algn="r"/>
                  <a:tab pos="7251700" algn="r"/>
                </a:tabLst>
                <a:defRPr sz="2400">
                  <a:solidFill>
                    <a:srgbClr val="994D00"/>
                  </a:solidFill>
                </a:defRPr>
              </a:pPr>
              <a:r>
                <a:t>Group synergy and dynamics 	+ 	-</a:t>
              </a:r>
            </a:p>
            <a:p>
              <a:pPr algn="l">
                <a:spcBef>
                  <a:spcPts val="1500"/>
                </a:spcBef>
                <a:tabLst>
                  <a:tab pos="5143500" algn="r"/>
                  <a:tab pos="7251700" algn="r"/>
                </a:tabLst>
                <a:defRPr sz="2400">
                  <a:solidFill>
                    <a:srgbClr val="994D00"/>
                  </a:solidFill>
                </a:defRPr>
              </a:pPr>
              <a:r>
                <a:t>No peer pressure/group influence	- 	+</a:t>
              </a:r>
            </a:p>
            <a:p>
              <a:pPr algn="l">
                <a:spcBef>
                  <a:spcPts val="1500"/>
                </a:spcBef>
                <a:tabLst>
                  <a:tab pos="5143500" algn="r"/>
                  <a:tab pos="7251700" algn="r"/>
                </a:tabLst>
                <a:defRPr sz="2400">
                  <a:solidFill>
                    <a:srgbClr val="994D00"/>
                  </a:solidFill>
                </a:defRPr>
              </a:pPr>
              <a:r>
                <a:t>Generation of innovative ideas 	+ 	-</a:t>
              </a:r>
            </a:p>
            <a:p>
              <a:pPr algn="l">
                <a:spcBef>
                  <a:spcPts val="1500"/>
                </a:spcBef>
                <a:tabLst>
                  <a:tab pos="5143500" algn="r"/>
                  <a:tab pos="7251700" algn="r"/>
                </a:tabLst>
                <a:defRPr sz="2400">
                  <a:solidFill>
                    <a:srgbClr val="994D00"/>
                  </a:solidFill>
                </a:defRPr>
              </a:pPr>
              <a:r>
                <a:t>In-depth probing of individuals 	- 	+</a:t>
              </a:r>
            </a:p>
            <a:p>
              <a:pPr algn="l">
                <a:spcBef>
                  <a:spcPts val="1500"/>
                </a:spcBef>
                <a:tabLst>
                  <a:tab pos="5143500" algn="r"/>
                  <a:tab pos="7251700" algn="r"/>
                </a:tabLst>
                <a:defRPr sz="2400">
                  <a:solidFill>
                    <a:srgbClr val="994D00"/>
                  </a:solidFill>
                </a:defRPr>
              </a:pPr>
              <a:r>
                <a:t>Cost/ time reduction	+ 	-</a:t>
              </a:r>
            </a:p>
            <a:p>
              <a:pPr algn="l">
                <a:spcBef>
                  <a:spcPts val="1500"/>
                </a:spcBef>
                <a:tabLst>
                  <a:tab pos="5143500" algn="r"/>
                  <a:tab pos="7251700" algn="r"/>
                </a:tabLst>
                <a:defRPr sz="2400">
                  <a:solidFill>
                    <a:srgbClr val="994D00"/>
                  </a:solidFill>
                </a:defRPr>
              </a:pPr>
              <a:r>
                <a:t>Discussion of sensitive topics 	-	+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 advAuto="0"/>
      <p:bldP spid="272" grpId="0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275" name="7. Definition of Projective Techniques"/>
          <p:cNvSpPr txBox="1">
            <a:spLocks noGrp="1"/>
          </p:cNvSpPr>
          <p:nvPr>
            <p:ph type="title" idx="4294967295"/>
          </p:nvPr>
        </p:nvSpPr>
        <p:spPr>
          <a:xfrm>
            <a:off x="381000" y="319087"/>
            <a:ext cx="8305800" cy="4603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7. Definition of Projective Techniques</a:t>
            </a:r>
          </a:p>
        </p:txBody>
      </p:sp>
      <p:sp>
        <p:nvSpPr>
          <p:cNvPr id="276" name="In projective techniques, respondents are asked to interpret the behavior of others.…"/>
          <p:cNvSpPr txBox="1">
            <a:spLocks noGrp="1"/>
          </p:cNvSpPr>
          <p:nvPr>
            <p:ph type="body" idx="4294967295"/>
          </p:nvPr>
        </p:nvSpPr>
        <p:spPr>
          <a:xfrm>
            <a:off x="457200" y="1143000"/>
            <a:ext cx="7524750" cy="3962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8609" indent="-308609" defTabSz="822959">
              <a:spcBef>
                <a:spcPts val="1600"/>
              </a:spcBef>
              <a:defRPr sz="2159">
                <a:solidFill>
                  <a:srgbClr val="994D00"/>
                </a:solidFill>
              </a:defRPr>
            </a:pPr>
            <a:r>
              <a:t>In </a:t>
            </a:r>
            <a:r>
              <a:rPr b="1">
                <a:solidFill>
                  <a:srgbClr val="800080"/>
                </a:solidFill>
              </a:rPr>
              <a:t>projective techniques</a:t>
            </a:r>
            <a:r>
              <a:t>, respondents are asked to interpret the behavior of others.  </a:t>
            </a:r>
          </a:p>
          <a:p>
            <a:pPr marL="308609" indent="-308609" defTabSz="822959">
              <a:spcBef>
                <a:spcPts val="1600"/>
              </a:spcBef>
              <a:defRPr sz="2159">
                <a:solidFill>
                  <a:srgbClr val="994D00"/>
                </a:solidFill>
              </a:defRPr>
            </a:pPr>
            <a:r>
              <a:t>In interpreting the behavior of others, respondents indirectly project their own motivations, beliefs, attitudes, or feelings into the situation.</a:t>
            </a:r>
          </a:p>
          <a:p>
            <a:pPr marL="308609" indent="-308609" defTabSz="822959">
              <a:spcBef>
                <a:spcPts val="1600"/>
              </a:spcBef>
              <a:defRPr sz="2159">
                <a:solidFill>
                  <a:srgbClr val="994D00"/>
                </a:solidFill>
              </a:defRPr>
            </a:pPr>
            <a:r>
              <a:t>Types of Projective Techniques:</a:t>
            </a:r>
          </a:p>
          <a:p>
            <a:pPr marL="668654" lvl="1" indent="-257175" defTabSz="822959">
              <a:defRPr sz="1800" b="1">
                <a:solidFill>
                  <a:srgbClr val="800080"/>
                </a:solidFill>
              </a:defRPr>
            </a:pPr>
            <a:r>
              <a:t>Association</a:t>
            </a:r>
            <a:r>
              <a:rPr b="0">
                <a:solidFill>
                  <a:srgbClr val="994D00"/>
                </a:solidFill>
              </a:rPr>
              <a:t> – word association</a:t>
            </a:r>
            <a:endParaRPr>
              <a:solidFill>
                <a:srgbClr val="994D00"/>
              </a:solidFill>
            </a:endParaRPr>
          </a:p>
          <a:p>
            <a:pPr marL="668654" lvl="1" indent="-257175" defTabSz="822959">
              <a:defRPr sz="1800" b="1">
                <a:solidFill>
                  <a:srgbClr val="800080"/>
                </a:solidFill>
              </a:defRPr>
            </a:pPr>
            <a:r>
              <a:t>Completion</a:t>
            </a:r>
            <a:r>
              <a:rPr b="0">
                <a:solidFill>
                  <a:srgbClr val="994D00"/>
                </a:solidFill>
              </a:rPr>
              <a:t> – sentence and story completion</a:t>
            </a:r>
            <a:endParaRPr>
              <a:solidFill>
                <a:srgbClr val="994D00"/>
              </a:solidFill>
            </a:endParaRPr>
          </a:p>
          <a:p>
            <a:pPr marL="668654" lvl="1" indent="-257175" defTabSz="822959">
              <a:defRPr sz="1800" b="1">
                <a:solidFill>
                  <a:srgbClr val="800080"/>
                </a:solidFill>
              </a:defRPr>
            </a:pPr>
            <a:r>
              <a:t>Construction</a:t>
            </a:r>
            <a:r>
              <a:rPr b="0">
                <a:solidFill>
                  <a:srgbClr val="994D00"/>
                </a:solidFill>
              </a:rPr>
              <a:t> – picture response and cartoon tests</a:t>
            </a:r>
            <a:endParaRPr>
              <a:solidFill>
                <a:srgbClr val="994D00"/>
              </a:solidFill>
            </a:endParaRPr>
          </a:p>
          <a:p>
            <a:pPr marL="668654" lvl="1" indent="-257175" defTabSz="822959">
              <a:defRPr sz="1800" b="1">
                <a:solidFill>
                  <a:srgbClr val="800080"/>
                </a:solidFill>
              </a:defRPr>
            </a:pPr>
            <a:r>
              <a:t>Expressive</a:t>
            </a:r>
            <a:r>
              <a:rPr b="0">
                <a:solidFill>
                  <a:srgbClr val="994D00"/>
                </a:solidFill>
              </a:rPr>
              <a:t> – role playing and third person </a:t>
            </a:r>
            <a:r>
              <a:t>technique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" grpId="0" animBg="1" advAuto="0"/>
      <p:bldP spid="276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01028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06" name="1. Chapter Outline"/>
          <p:cNvSpPr txBox="1">
            <a:spLocks noGrp="1"/>
          </p:cNvSpPr>
          <p:nvPr>
            <p:ph type="title" idx="4294967295"/>
          </p:nvPr>
        </p:nvSpPr>
        <p:spPr>
          <a:xfrm>
            <a:off x="457200" y="380999"/>
            <a:ext cx="80772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1. Chapter Outline</a:t>
            </a:r>
          </a:p>
        </p:txBody>
      </p:sp>
      <p:sp>
        <p:nvSpPr>
          <p:cNvPr id="107" name="Overview…"/>
          <p:cNvSpPr txBox="1">
            <a:spLocks noGrp="1"/>
          </p:cNvSpPr>
          <p:nvPr>
            <p:ph type="body" sz="half" idx="4294967295"/>
          </p:nvPr>
        </p:nvSpPr>
        <p:spPr>
          <a:xfrm>
            <a:off x="457200" y="1143000"/>
            <a:ext cx="8305800" cy="2209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2544" indent="-542544" defTabSz="813816">
              <a:spcBef>
                <a:spcPts val="1200"/>
              </a:spcBef>
              <a:buAutoNum type="arabicParenR"/>
              <a:defRPr sz="2136">
                <a:solidFill>
                  <a:srgbClr val="994D00"/>
                </a:solidFill>
              </a:defRPr>
            </a:pPr>
            <a:r>
              <a:t>Overview</a:t>
            </a:r>
          </a:p>
          <a:p>
            <a:pPr marL="542544" indent="-542544" defTabSz="813816">
              <a:spcBef>
                <a:spcPts val="1200"/>
              </a:spcBef>
              <a:buAutoNum type="arabicParenR"/>
              <a:defRPr sz="2136">
                <a:solidFill>
                  <a:srgbClr val="994D00"/>
                </a:solidFill>
              </a:defRPr>
            </a:pPr>
            <a:r>
              <a:t>Primary Data: Qualitative Versus Quantitative Research</a:t>
            </a:r>
          </a:p>
          <a:p>
            <a:pPr marL="542544" indent="-542544" defTabSz="813816">
              <a:spcBef>
                <a:spcPts val="1200"/>
              </a:spcBef>
              <a:buAutoNum type="arabicParenR"/>
              <a:defRPr sz="2136">
                <a:solidFill>
                  <a:srgbClr val="994D00"/>
                </a:solidFill>
              </a:defRPr>
            </a:pPr>
            <a:r>
              <a:t>Rationale for Using Qualitative Research Procedures</a:t>
            </a:r>
          </a:p>
          <a:p>
            <a:pPr marL="542544" indent="-542544" defTabSz="813816">
              <a:spcBef>
                <a:spcPts val="1200"/>
              </a:spcBef>
              <a:buAutoNum type="arabicParenR"/>
              <a:defRPr sz="2136">
                <a:solidFill>
                  <a:srgbClr val="994D00"/>
                </a:solidFill>
              </a:defRPr>
            </a:pPr>
            <a:r>
              <a:t>A Classification of Qualitative Research Procedures</a:t>
            </a:r>
          </a:p>
        </p:txBody>
      </p:sp>
      <p:pic>
        <p:nvPicPr>
          <p:cNvPr id="108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3062" y="3962400"/>
            <a:ext cx="2903538" cy="2362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 advAuto="0"/>
      <p:bldP spid="107" grpId="0" animBg="1" advAuto="0"/>
      <p:bldP spid="108" grpId="0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279" name="7. Word Association"/>
          <p:cNvSpPr txBox="1">
            <a:spLocks noGrp="1"/>
          </p:cNvSpPr>
          <p:nvPr>
            <p:ph type="title" idx="4294967295"/>
          </p:nvPr>
        </p:nvSpPr>
        <p:spPr>
          <a:xfrm>
            <a:off x="457200" y="228600"/>
            <a:ext cx="7239000" cy="4619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7. Word Association</a:t>
            </a:r>
          </a:p>
        </p:txBody>
      </p:sp>
      <p:sp>
        <p:nvSpPr>
          <p:cNvPr id="280" name="In word association, respondents are presented with a list of words, one at a time, and asked to respond to each with the first word that comes to mind.…"/>
          <p:cNvSpPr txBox="1">
            <a:spLocks noGrp="1"/>
          </p:cNvSpPr>
          <p:nvPr>
            <p:ph type="body" idx="4294967295"/>
          </p:nvPr>
        </p:nvSpPr>
        <p:spPr>
          <a:xfrm>
            <a:off x="381000" y="990600"/>
            <a:ext cx="84582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SzTx/>
              <a:buNone/>
              <a:tabLst>
                <a:tab pos="635000" algn="l"/>
              </a:tabLst>
              <a:defRPr sz="2200">
                <a:solidFill>
                  <a:srgbClr val="994D00"/>
                </a:solidFill>
              </a:defRPr>
            </a:pPr>
            <a:r>
              <a:t>In </a:t>
            </a:r>
            <a:r>
              <a:rPr b="1">
                <a:solidFill>
                  <a:srgbClr val="800080"/>
                </a:solidFill>
              </a:rPr>
              <a:t>word association</a:t>
            </a:r>
            <a:r>
              <a:rPr>
                <a:solidFill>
                  <a:srgbClr val="800080"/>
                </a:solidFill>
              </a:rPr>
              <a:t>,</a:t>
            </a:r>
            <a:r>
              <a:t> respondents are presented with a list of words, one at a time, and asked to respond to each with the first word that comes to mind.  </a:t>
            </a:r>
          </a:p>
          <a:p>
            <a:pPr marL="400050" lvl="1" indent="0">
              <a:spcBef>
                <a:spcPts val="0"/>
              </a:spcBef>
              <a:tabLst>
                <a:tab pos="635000" algn="l"/>
              </a:tabLst>
              <a:defRPr sz="1800">
                <a:solidFill>
                  <a:srgbClr val="994D00"/>
                </a:solidFill>
              </a:defRPr>
            </a:pPr>
            <a:r>
              <a:t> </a:t>
            </a:r>
            <a:r>
              <a:rPr sz="2000"/>
              <a:t>The words of interest, called </a:t>
            </a:r>
            <a:r>
              <a:rPr sz="2000" b="1">
                <a:solidFill>
                  <a:srgbClr val="800080"/>
                </a:solidFill>
              </a:rPr>
              <a:t>test words</a:t>
            </a:r>
            <a:r>
              <a:rPr sz="2000"/>
              <a:t>, are interspersed throughout the list which also contains some neutral, or filler words to disguise the purpose of the study.  </a:t>
            </a:r>
            <a:r>
              <a:t>	</a:t>
            </a:r>
          </a:p>
          <a:p>
            <a:pPr marL="0" indent="0">
              <a:spcBef>
                <a:spcPts val="0"/>
              </a:spcBef>
              <a:buSzTx/>
              <a:buNone/>
              <a:tabLst>
                <a:tab pos="635000" algn="l"/>
              </a:tabLst>
              <a:defRPr sz="2200">
                <a:solidFill>
                  <a:srgbClr val="994D00"/>
                </a:solidFill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None/>
              <a:tabLst>
                <a:tab pos="635000" algn="l"/>
              </a:tabLst>
              <a:defRPr sz="2200">
                <a:solidFill>
                  <a:srgbClr val="994D00"/>
                </a:solidFill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None/>
              <a:tabLst>
                <a:tab pos="635000" algn="l"/>
              </a:tabLst>
              <a:defRPr sz="2000">
                <a:solidFill>
                  <a:srgbClr val="994D00"/>
                </a:solidFill>
              </a:defRPr>
            </a:pPr>
            <a:r>
              <a:t>Responses are analyzed by calculating:</a:t>
            </a:r>
          </a:p>
          <a:p>
            <a:pPr marL="0" indent="0">
              <a:spcBef>
                <a:spcPts val="0"/>
              </a:spcBef>
              <a:buSzTx/>
              <a:buNone/>
              <a:tabLst>
                <a:tab pos="635000" algn="l"/>
              </a:tabLst>
              <a:defRPr sz="2000">
                <a:solidFill>
                  <a:srgbClr val="994D00"/>
                </a:solidFill>
              </a:defRPr>
            </a:pPr>
            <a:r>
              <a:t>(1)  the </a:t>
            </a:r>
            <a:r>
              <a:rPr b="1" i="1"/>
              <a:t>frequency</a:t>
            </a:r>
            <a:r>
              <a:t> with which any word is given as a response; </a:t>
            </a:r>
          </a:p>
          <a:p>
            <a:pPr marL="0" indent="0">
              <a:spcBef>
                <a:spcPts val="0"/>
              </a:spcBef>
              <a:buSzTx/>
              <a:buNone/>
              <a:tabLst>
                <a:tab pos="635000" algn="l"/>
              </a:tabLst>
              <a:defRPr sz="2000">
                <a:solidFill>
                  <a:srgbClr val="994D00"/>
                </a:solidFill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None/>
              <a:tabLst>
                <a:tab pos="635000" algn="l"/>
              </a:tabLst>
              <a:defRPr sz="2000">
                <a:solidFill>
                  <a:srgbClr val="994D00"/>
                </a:solidFill>
              </a:defRPr>
            </a:pPr>
            <a:r>
              <a:t>(2)  </a:t>
            </a:r>
            <a:r>
              <a:rPr b="1" i="1"/>
              <a:t>the amount of time that elapses </a:t>
            </a:r>
            <a:r>
              <a:t>before a response is given; and </a:t>
            </a:r>
          </a:p>
          <a:p>
            <a:pPr marL="0" indent="0">
              <a:spcBef>
                <a:spcPts val="0"/>
              </a:spcBef>
              <a:buSzTx/>
              <a:buNone/>
              <a:tabLst>
                <a:tab pos="635000" algn="l"/>
              </a:tabLst>
              <a:defRPr sz="2000">
                <a:solidFill>
                  <a:srgbClr val="994D00"/>
                </a:solidFill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None/>
              <a:tabLst>
                <a:tab pos="635000" algn="l"/>
              </a:tabLst>
              <a:defRPr sz="2000">
                <a:solidFill>
                  <a:srgbClr val="994D00"/>
                </a:solidFill>
              </a:defRPr>
            </a:pPr>
            <a:r>
              <a:t>(3) 	the number of respondents who </a:t>
            </a:r>
            <a:r>
              <a:rPr b="1" i="1"/>
              <a:t>do not respond </a:t>
            </a:r>
            <a:r>
              <a:t>at all to a test word within a reasonable period of time.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 advAuto="0"/>
      <p:bldP spid="280" grpId="0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283" name="7. Word Association"/>
          <p:cNvSpPr txBox="1">
            <a:spLocks noGrp="1"/>
          </p:cNvSpPr>
          <p:nvPr>
            <p:ph type="title" idx="4294967295"/>
          </p:nvPr>
        </p:nvSpPr>
        <p:spPr>
          <a:xfrm>
            <a:off x="228600" y="304799"/>
            <a:ext cx="70866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7. Word Association</a:t>
            </a:r>
          </a:p>
        </p:txBody>
      </p:sp>
      <p:sp>
        <p:nvSpPr>
          <p:cNvPr id="284" name="EXAMPLE: Women’s attitudes towards detergent…"/>
          <p:cNvSpPr txBox="1">
            <a:spLocks noGrp="1"/>
          </p:cNvSpPr>
          <p:nvPr>
            <p:ph type="body" idx="4294967295"/>
          </p:nvPr>
        </p:nvSpPr>
        <p:spPr>
          <a:xfrm>
            <a:off x="228600" y="1066799"/>
            <a:ext cx="8915400" cy="45720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Tx/>
              <a:buNone/>
              <a:tabLst>
                <a:tab pos="2908300" algn="l"/>
                <a:tab pos="3251200" algn="l"/>
                <a:tab pos="6400800" algn="l"/>
              </a:tabLst>
            </a:pPr>
            <a:r>
              <a:t>  EXAMPLE: Women’s attitudes towards detergent</a:t>
            </a:r>
          </a:p>
          <a:p>
            <a:pPr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2908300" algn="l"/>
                <a:tab pos="3251200" algn="l"/>
                <a:tab pos="6400800" algn="l"/>
              </a:tabLst>
              <a:defRPr>
                <a:solidFill>
                  <a:srgbClr val="994D00"/>
                </a:solidFill>
              </a:defRPr>
            </a:pPr>
            <a:r>
              <a:t>	</a:t>
            </a:r>
            <a:r>
              <a:rPr b="1" u="sng">
                <a:solidFill>
                  <a:srgbClr val="800080"/>
                </a:solidFill>
              </a:rPr>
              <a:t>STIMULUS</a:t>
            </a:r>
            <a:r>
              <a:rPr b="1">
                <a:solidFill>
                  <a:srgbClr val="800080"/>
                </a:solidFill>
              </a:rPr>
              <a:t>	</a:t>
            </a:r>
            <a:r>
              <a:rPr b="1" u="sng">
                <a:solidFill>
                  <a:srgbClr val="800080"/>
                </a:solidFill>
              </a:rPr>
              <a:t>MRS. M</a:t>
            </a:r>
            <a:r>
              <a:rPr b="1">
                <a:solidFill>
                  <a:srgbClr val="800080"/>
                </a:solidFill>
              </a:rPr>
              <a:t>	</a:t>
            </a:r>
            <a:r>
              <a:rPr b="1" u="sng">
                <a:solidFill>
                  <a:srgbClr val="800080"/>
                </a:solidFill>
              </a:rPr>
              <a:t>MRS. C </a:t>
            </a:r>
            <a:br>
              <a:rPr b="1" u="sng">
                <a:solidFill>
                  <a:srgbClr val="800080"/>
                </a:solidFill>
              </a:rPr>
            </a:br>
            <a:r>
              <a:rPr sz="2000">
                <a:solidFill>
                  <a:srgbClr val="000000"/>
                </a:solidFill>
              </a:rPr>
              <a:t>towels       	dirty 	wash </a:t>
            </a:r>
            <a:br>
              <a:rPr sz="2000">
                <a:solidFill>
                  <a:srgbClr val="000000"/>
                </a:solidFill>
              </a:rPr>
            </a:br>
            <a:r>
              <a:rPr sz="2000">
                <a:solidFill>
                  <a:srgbClr val="000000"/>
                </a:solidFill>
              </a:rPr>
              <a:t>fresh         	and sweet             	clean </a:t>
            </a:r>
            <a:br>
              <a:rPr sz="2000">
                <a:solidFill>
                  <a:srgbClr val="000000"/>
                </a:solidFill>
              </a:rPr>
            </a:br>
            <a:r>
              <a:rPr sz="2000">
                <a:solidFill>
                  <a:srgbClr val="000000"/>
                </a:solidFill>
              </a:rPr>
              <a:t>scrub         	don't; husband does 	clean </a:t>
            </a:r>
            <a:br>
              <a:rPr sz="2000">
                <a:solidFill>
                  <a:srgbClr val="000000"/>
                </a:solidFill>
              </a:rPr>
            </a:br>
            <a:r>
              <a:rPr sz="2000">
                <a:solidFill>
                  <a:srgbClr val="000000"/>
                </a:solidFill>
              </a:rPr>
              <a:t>filth         	this neighborhood     	dirt </a:t>
            </a:r>
            <a:br>
              <a:rPr sz="2000">
                <a:solidFill>
                  <a:srgbClr val="000000"/>
                </a:solidFill>
              </a:rPr>
            </a:br>
            <a:r>
              <a:rPr sz="2000">
                <a:solidFill>
                  <a:srgbClr val="000000"/>
                </a:solidFill>
              </a:rPr>
              <a:t>bubbles     	bath                        	soap and water </a:t>
            </a:r>
            <a:endParaRPr sz="2000"/>
          </a:p>
          <a:p>
            <a:pPr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2908300" algn="l"/>
                <a:tab pos="3251200" algn="l"/>
                <a:tab pos="6400800" algn="l"/>
              </a:tabLst>
              <a:defRPr sz="2000"/>
            </a:pPr>
            <a:r>
              <a:t>    family        	squabbles              	children </a:t>
            </a:r>
            <a:br/>
            <a:r>
              <a:rPr>
                <a:solidFill>
                  <a:srgbClr val="994D00"/>
                </a:solidFill>
              </a:rPr>
              <a:t>towels        	dirty                       	wash</a:t>
            </a:r>
          </a:p>
        </p:txBody>
      </p:sp>
      <p:grpSp>
        <p:nvGrpSpPr>
          <p:cNvPr id="287" name="Group"/>
          <p:cNvGrpSpPr/>
          <p:nvPr/>
        </p:nvGrpSpPr>
        <p:grpSpPr>
          <a:xfrm>
            <a:off x="609600" y="4876800"/>
            <a:ext cx="7924800" cy="1295400"/>
            <a:chOff x="0" y="0"/>
            <a:chExt cx="7924800" cy="1295400"/>
          </a:xfrm>
        </p:grpSpPr>
        <p:sp>
          <p:nvSpPr>
            <p:cNvPr id="285" name="Rectangle"/>
            <p:cNvSpPr/>
            <p:nvPr/>
          </p:nvSpPr>
          <p:spPr>
            <a:xfrm>
              <a:off x="0" y="0"/>
              <a:ext cx="7924800" cy="1295400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BC6F2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6" name="Responses like these indicate that different consumer groups exist: lazy consumers and proactive consumers."/>
            <p:cNvSpPr txBox="1"/>
            <p:nvPr/>
          </p:nvSpPr>
          <p:spPr>
            <a:xfrm>
              <a:off x="0" y="49530"/>
              <a:ext cx="7924800" cy="1196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r>
                <a:t>Responses like these indicate that different consumer groups exist: lazy consumers and proactive consumers.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" grpId="0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290" name="7. Completion Techniques"/>
          <p:cNvSpPr txBox="1">
            <a:spLocks noGrp="1"/>
          </p:cNvSpPr>
          <p:nvPr>
            <p:ph type="title" idx="4294967295"/>
          </p:nvPr>
        </p:nvSpPr>
        <p:spPr>
          <a:xfrm>
            <a:off x="457200" y="228599"/>
            <a:ext cx="70866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7. Completion Techniques</a:t>
            </a:r>
          </a:p>
        </p:txBody>
      </p:sp>
      <p:sp>
        <p:nvSpPr>
          <p:cNvPr id="291" name="In sentence completion, respondents are given incomplete sentences and asked to complete them (first phrase that comes to mind).…"/>
          <p:cNvSpPr txBox="1">
            <a:spLocks noGrp="1"/>
          </p:cNvSpPr>
          <p:nvPr>
            <p:ph type="body" idx="4294967295"/>
          </p:nvPr>
        </p:nvSpPr>
        <p:spPr>
          <a:xfrm>
            <a:off x="457200" y="1027112"/>
            <a:ext cx="8305800" cy="55260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SzTx/>
              <a:buNone/>
              <a:defRPr sz="2000">
                <a:solidFill>
                  <a:srgbClr val="994D00"/>
                </a:solidFill>
              </a:defRPr>
            </a:pPr>
            <a:r>
              <a:t>In</a:t>
            </a:r>
            <a:r>
              <a:rPr b="1"/>
              <a:t> </a:t>
            </a:r>
            <a:r>
              <a:rPr b="1">
                <a:solidFill>
                  <a:srgbClr val="800080"/>
                </a:solidFill>
              </a:rPr>
              <a:t>sentence completion</a:t>
            </a:r>
            <a:r>
              <a:rPr>
                <a:solidFill>
                  <a:srgbClr val="800080"/>
                </a:solidFill>
              </a:rPr>
              <a:t>,</a:t>
            </a:r>
            <a:r>
              <a:t> respondents are given incomplete sentences and asked to complete them (first phrase that comes to mind). </a:t>
            </a:r>
          </a:p>
          <a:p>
            <a:pPr marL="0" indent="0">
              <a:spcBef>
                <a:spcPts val="0"/>
              </a:spcBef>
              <a:buSzTx/>
              <a:buNone/>
              <a:defRPr sz="2000">
                <a:solidFill>
                  <a:srgbClr val="994D00"/>
                </a:solidFill>
              </a:defRPr>
            </a:pPr>
            <a:r>
              <a:t>	</a:t>
            </a:r>
            <a:r>
              <a:rPr i="1"/>
              <a:t>Examples:</a:t>
            </a:r>
          </a:p>
          <a:p>
            <a:pPr marL="0" indent="0">
              <a:spcBef>
                <a:spcPts val="0"/>
              </a:spcBef>
              <a:buSzTx/>
              <a:buNone/>
              <a:defRPr sz="2000"/>
            </a:pPr>
            <a:r>
              <a:t>	</a:t>
            </a:r>
          </a:p>
          <a:p>
            <a:pPr marL="0" indent="0">
              <a:spcBef>
                <a:spcPts val="0"/>
              </a:spcBef>
              <a:defRPr sz="2000"/>
            </a:pPr>
            <a:r>
              <a:t>A person who shops at Sears is ______________________</a:t>
            </a:r>
          </a:p>
          <a:p>
            <a:pPr marL="0" indent="0">
              <a:spcBef>
                <a:spcPts val="0"/>
              </a:spcBef>
              <a:defRPr sz="2000"/>
            </a:pPr>
            <a:r>
              <a:t>A person who receives a gift certificate good for Sak's Fifth Avenue would be __________________________________</a:t>
            </a:r>
          </a:p>
          <a:p>
            <a:pPr marL="0" indent="0">
              <a:spcBef>
                <a:spcPts val="0"/>
              </a:spcBef>
              <a:defRPr sz="2000"/>
            </a:pPr>
            <a:r>
              <a:t>J. C. Penney is most liked by _________________________</a:t>
            </a:r>
          </a:p>
          <a:p>
            <a:pPr marL="0" indent="0">
              <a:spcBef>
                <a:spcPts val="0"/>
              </a:spcBef>
              <a:defRPr sz="2000"/>
            </a:pPr>
            <a:r>
              <a:t>When I think of shopping in a department store, I ________</a:t>
            </a:r>
          </a:p>
          <a:p>
            <a:pPr marL="0" indent="0">
              <a:spcBef>
                <a:spcPts val="0"/>
              </a:spcBef>
              <a:buSzTx/>
              <a:buNone/>
              <a:defRPr sz="2000">
                <a:solidFill>
                  <a:srgbClr val="994D00"/>
                </a:solidFill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None/>
              <a:defRPr sz="2000">
                <a:solidFill>
                  <a:srgbClr val="994D00"/>
                </a:solidFill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None/>
              <a:defRPr sz="2000">
                <a:solidFill>
                  <a:srgbClr val="994D00"/>
                </a:solidFill>
              </a:defRPr>
            </a:pPr>
            <a:r>
              <a:t>A variation of sentence completion is </a:t>
            </a:r>
            <a:r>
              <a:rPr b="1">
                <a:solidFill>
                  <a:srgbClr val="800080"/>
                </a:solidFill>
              </a:rPr>
              <a:t>paragraph completion</a:t>
            </a:r>
            <a:r>
              <a:t>, in which the respondent completes a paragraph beginning with the stimulus phrase.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 animBg="1" advAuto="0"/>
      <p:bldP spid="291" grpId="0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294" name="7. Construction Techniques"/>
          <p:cNvSpPr txBox="1">
            <a:spLocks noGrp="1"/>
          </p:cNvSpPr>
          <p:nvPr>
            <p:ph type="title" idx="4294967295"/>
          </p:nvPr>
        </p:nvSpPr>
        <p:spPr>
          <a:xfrm>
            <a:off x="457200" y="206374"/>
            <a:ext cx="83058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7. Construction Techniques</a:t>
            </a:r>
          </a:p>
        </p:txBody>
      </p:sp>
      <p:sp>
        <p:nvSpPr>
          <p:cNvPr id="295" name="Construction technique: respondents construct a response in the form of a story, dialogue, or description.…"/>
          <p:cNvSpPr txBox="1">
            <a:spLocks noGrp="1"/>
          </p:cNvSpPr>
          <p:nvPr>
            <p:ph type="body" sz="half" idx="4294967295"/>
          </p:nvPr>
        </p:nvSpPr>
        <p:spPr>
          <a:xfrm>
            <a:off x="609600" y="1600200"/>
            <a:ext cx="78486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98881" indent="-198881" defTabSz="530351">
              <a:lnSpc>
                <a:spcPct val="90000"/>
              </a:lnSpc>
              <a:spcBef>
                <a:spcPts val="600"/>
              </a:spcBef>
              <a:defRPr sz="1392" b="1">
                <a:solidFill>
                  <a:srgbClr val="800080"/>
                </a:solidFill>
              </a:defRPr>
            </a:pPr>
            <a:r>
              <a:t>Construction technique</a:t>
            </a:r>
            <a:r>
              <a:rPr b="0">
                <a:solidFill>
                  <a:srgbClr val="994D00"/>
                </a:solidFill>
              </a:rPr>
              <a:t>: respondents construct a response in the form of a story, dialogue, or description.</a:t>
            </a:r>
            <a:endParaRPr>
              <a:solidFill>
                <a:srgbClr val="994D00"/>
              </a:solidFill>
            </a:endParaRPr>
          </a:p>
          <a:p>
            <a:pPr marL="430911" lvl="1" indent="-165734" defTabSz="530351">
              <a:lnSpc>
                <a:spcPct val="90000"/>
              </a:lnSpc>
              <a:spcBef>
                <a:spcPts val="600"/>
              </a:spcBef>
              <a:defRPr sz="1160">
                <a:solidFill>
                  <a:srgbClr val="994D00"/>
                </a:solidFill>
              </a:defRPr>
            </a:pPr>
            <a:r>
              <a:t>Types: </a:t>
            </a:r>
            <a:r>
              <a:rPr b="1"/>
              <a:t>Picture response </a:t>
            </a:r>
            <a:r>
              <a:t>or </a:t>
            </a:r>
            <a:r>
              <a:rPr b="1"/>
              <a:t>cartoon test</a:t>
            </a:r>
          </a:p>
          <a:p>
            <a:pPr marL="198881" indent="-198881" defTabSz="530351">
              <a:lnSpc>
                <a:spcPct val="90000"/>
              </a:lnSpc>
              <a:spcBef>
                <a:spcPts val="600"/>
              </a:spcBef>
              <a:defRPr sz="1392">
                <a:solidFill>
                  <a:srgbClr val="994D00"/>
                </a:solidFill>
              </a:defRPr>
            </a:pPr>
            <a:endParaRPr b="1"/>
          </a:p>
          <a:p>
            <a:pPr marL="198881" indent="-198881" defTabSz="530351">
              <a:lnSpc>
                <a:spcPct val="90000"/>
              </a:lnSpc>
              <a:spcBef>
                <a:spcPts val="600"/>
              </a:spcBef>
              <a:defRPr sz="1392">
                <a:solidFill>
                  <a:srgbClr val="994D00"/>
                </a:solidFill>
              </a:defRPr>
            </a:pPr>
            <a:r>
              <a:t>With a </a:t>
            </a:r>
            <a:r>
              <a:rPr b="1">
                <a:solidFill>
                  <a:srgbClr val="800080"/>
                </a:solidFill>
              </a:rPr>
              <a:t>picture response,</a:t>
            </a:r>
            <a:r>
              <a:rPr b="1"/>
              <a:t> </a:t>
            </a:r>
            <a:r>
              <a:t>the respondents are asked to describe a series of pictures of ordinary and unusual events.</a:t>
            </a:r>
          </a:p>
          <a:p>
            <a:pPr marL="430911" lvl="1" indent="-165734" defTabSz="530351">
              <a:lnSpc>
                <a:spcPct val="90000"/>
              </a:lnSpc>
              <a:spcBef>
                <a:spcPts val="600"/>
              </a:spcBef>
              <a:defRPr sz="1160">
                <a:solidFill>
                  <a:srgbClr val="994D00"/>
                </a:solidFill>
              </a:defRPr>
            </a:pPr>
            <a:r>
              <a:t>The respondent's interpretation of the pictures gives indications of that individual's personality.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" grpId="0" animBg="1" advAuto="0"/>
      <p:bldP spid="295" grpId="0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298" name="7. A Cartoon Test"/>
          <p:cNvSpPr txBox="1">
            <a:spLocks noGrp="1"/>
          </p:cNvSpPr>
          <p:nvPr>
            <p:ph type="title" idx="4294967295"/>
          </p:nvPr>
        </p:nvSpPr>
        <p:spPr>
          <a:xfrm>
            <a:off x="762000" y="228599"/>
            <a:ext cx="40386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7. A Cartoon Test</a:t>
            </a:r>
          </a:p>
        </p:txBody>
      </p:sp>
      <p:grpSp>
        <p:nvGrpSpPr>
          <p:cNvPr id="305" name="Group"/>
          <p:cNvGrpSpPr/>
          <p:nvPr/>
        </p:nvGrpSpPr>
        <p:grpSpPr>
          <a:xfrm>
            <a:off x="304799" y="3616325"/>
            <a:ext cx="8077201" cy="2784475"/>
            <a:chOff x="0" y="0"/>
            <a:chExt cx="8077200" cy="2784475"/>
          </a:xfrm>
        </p:grpSpPr>
        <p:pic>
          <p:nvPicPr>
            <p:cNvPr id="299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33800" y="0"/>
              <a:ext cx="965200" cy="27844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0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667000" y="75002"/>
              <a:ext cx="901700" cy="26250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03" name="Group"/>
            <p:cNvGrpSpPr/>
            <p:nvPr/>
          </p:nvGrpSpPr>
          <p:grpSpPr>
            <a:xfrm>
              <a:off x="4387850" y="300010"/>
              <a:ext cx="3689350" cy="1622320"/>
              <a:chOff x="0" y="0"/>
              <a:chExt cx="3689350" cy="1622319"/>
            </a:xfrm>
          </p:grpSpPr>
          <p:sp>
            <p:nvSpPr>
              <p:cNvPr id="301" name="Shape"/>
              <p:cNvSpPr/>
              <p:nvPr/>
            </p:nvSpPr>
            <p:spPr>
              <a:xfrm>
                <a:off x="0" y="0"/>
                <a:ext cx="3689350" cy="1575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216" y="0"/>
                    </a:moveTo>
                    <a:cubicBezTo>
                      <a:pt x="6738" y="0"/>
                      <a:pt x="5539" y="1612"/>
                      <a:pt x="5539" y="3600"/>
                    </a:cubicBezTo>
                    <a:lnTo>
                      <a:pt x="0" y="193"/>
                    </a:lnTo>
                    <a:lnTo>
                      <a:pt x="5539" y="9000"/>
                    </a:lnTo>
                    <a:lnTo>
                      <a:pt x="5539" y="18000"/>
                    </a:lnTo>
                    <a:cubicBezTo>
                      <a:pt x="5539" y="19988"/>
                      <a:pt x="6738" y="21600"/>
                      <a:pt x="8216" y="21600"/>
                    </a:cubicBezTo>
                    <a:lnTo>
                      <a:pt x="18923" y="21600"/>
                    </a:lnTo>
                    <a:cubicBezTo>
                      <a:pt x="20402" y="21600"/>
                      <a:pt x="21600" y="19988"/>
                      <a:pt x="21600" y="18000"/>
                    </a:cubicBezTo>
                    <a:lnTo>
                      <a:pt x="21600" y="3600"/>
                    </a:lnTo>
                    <a:cubicBezTo>
                      <a:pt x="21600" y="1612"/>
                      <a:pt x="20402" y="0"/>
                      <a:pt x="18923" y="0"/>
                    </a:cubicBezTo>
                    <a:lnTo>
                      <a:pt x="8216" y="0"/>
                    </a:lnTo>
                    <a:close/>
                  </a:path>
                </a:pathLst>
              </a:custGeom>
              <a:solidFill>
                <a:srgbClr val="FFFF99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spcBef>
                    <a:spcPts val="1000"/>
                  </a:spcBef>
                  <a:defRPr sz="2400">
                    <a:solidFill>
                      <a:srgbClr val="CC0000"/>
                    </a:solidFill>
                  </a:defRPr>
                </a:pPr>
                <a:endParaRPr/>
              </a:p>
            </p:txBody>
          </p:sp>
          <p:sp>
            <p:nvSpPr>
              <p:cNvPr id="302" name="Let’s see if we can pick up some house wares at Sears."/>
              <p:cNvSpPr txBox="1"/>
              <p:nvPr/>
            </p:nvSpPr>
            <p:spPr>
              <a:xfrm>
                <a:off x="1046607" y="57679"/>
                <a:ext cx="2542286" cy="1564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spcBef>
                    <a:spcPts val="1400"/>
                  </a:spcBef>
                  <a:defRPr sz="2400">
                    <a:solidFill>
                      <a:srgbClr val="CC0000"/>
                    </a:solidFill>
                  </a:defRPr>
                </a:lvl1pPr>
              </a:lstStyle>
              <a:p>
                <a:r>
                  <a:t>Let’s see if we can pick up some house wares at Sears.</a:t>
                </a:r>
              </a:p>
            </p:txBody>
          </p:sp>
        </p:grpSp>
        <p:sp>
          <p:nvSpPr>
            <p:cNvPr id="304" name="Shape"/>
            <p:cNvSpPr/>
            <p:nvPr/>
          </p:nvSpPr>
          <p:spPr>
            <a:xfrm>
              <a:off x="-1" y="435984"/>
              <a:ext cx="2662197" cy="166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88" y="1156"/>
                  </a:moveTo>
                  <a:cubicBezTo>
                    <a:pt x="1338" y="1156"/>
                    <a:pt x="0" y="2681"/>
                    <a:pt x="0" y="4563"/>
                  </a:cubicBezTo>
                  <a:lnTo>
                    <a:pt x="0" y="18193"/>
                  </a:lnTo>
                  <a:cubicBezTo>
                    <a:pt x="0" y="20074"/>
                    <a:pt x="1338" y="21600"/>
                    <a:pt x="2988" y="21600"/>
                  </a:cubicBezTo>
                  <a:lnTo>
                    <a:pt x="14941" y="21600"/>
                  </a:lnTo>
                  <a:cubicBezTo>
                    <a:pt x="16592" y="21600"/>
                    <a:pt x="17929" y="20074"/>
                    <a:pt x="17929" y="18193"/>
                  </a:cubicBezTo>
                  <a:lnTo>
                    <a:pt x="17929" y="9674"/>
                  </a:lnTo>
                  <a:lnTo>
                    <a:pt x="21600" y="0"/>
                  </a:lnTo>
                  <a:lnTo>
                    <a:pt x="17929" y="4563"/>
                  </a:lnTo>
                  <a:cubicBezTo>
                    <a:pt x="17929" y="2681"/>
                    <a:pt x="16592" y="1156"/>
                    <a:pt x="14941" y="1156"/>
                  </a:cubicBezTo>
                  <a:lnTo>
                    <a:pt x="10459" y="1156"/>
                  </a:lnTo>
                  <a:close/>
                </a:path>
              </a:pathLst>
            </a:custGeom>
            <a:solidFill>
              <a:srgbClr val="FFFF9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2400">
                  <a:latin typeface="+mj-lt"/>
                  <a:ea typeface="+mj-ea"/>
                  <a:cs typeface="+mj-cs"/>
                  <a:sym typeface="Times New Roman"/>
                </a:defRPr>
              </a:pPr>
              <a:endParaRPr/>
            </a:p>
          </p:txBody>
        </p:sp>
      </p:grpSp>
      <p:sp>
        <p:nvSpPr>
          <p:cNvPr id="306" name="In cartoon tests, cartoon characters are shown in a specific situation related to the problem.…"/>
          <p:cNvSpPr txBox="1"/>
          <p:nvPr/>
        </p:nvSpPr>
        <p:spPr>
          <a:xfrm>
            <a:off x="381000" y="990600"/>
            <a:ext cx="8382000" cy="300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1200"/>
              </a:spcBef>
              <a:buSzPct val="100000"/>
              <a:buFont typeface="Arial"/>
              <a:buChar char="•"/>
              <a:defRPr sz="2800"/>
            </a:pPr>
            <a:r>
              <a:t>In </a:t>
            </a:r>
            <a:r>
              <a:rPr b="1">
                <a:solidFill>
                  <a:srgbClr val="800080"/>
                </a:solidFill>
              </a:rPr>
              <a:t>cartoon tests</a:t>
            </a:r>
            <a:r>
              <a:rPr>
                <a:solidFill>
                  <a:srgbClr val="800080"/>
                </a:solidFill>
              </a:rPr>
              <a:t>,</a:t>
            </a:r>
            <a:r>
              <a:t> cartoon characters are shown in a specific situation related to the problem.  </a:t>
            </a:r>
          </a:p>
          <a:p>
            <a:pPr marL="342900" indent="-342900" algn="l">
              <a:lnSpc>
                <a:spcPct val="90000"/>
              </a:lnSpc>
              <a:spcBef>
                <a:spcPts val="1200"/>
              </a:spcBef>
              <a:buSzPct val="100000"/>
              <a:buFont typeface="Arial"/>
              <a:buChar char="•"/>
              <a:defRPr sz="2800"/>
            </a:pPr>
            <a:r>
              <a:t>The respondents are asked to indicate what one cartoon character might say in response to the comments of another character.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0" animBg="1" advAuto="0"/>
      <p:bldP spid="305" grpId="0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25</a:t>
            </a:fld>
            <a:endParaRPr/>
          </a:p>
        </p:txBody>
      </p:sp>
      <p:sp>
        <p:nvSpPr>
          <p:cNvPr id="309" name="7. Expressive Techniques"/>
          <p:cNvSpPr txBox="1">
            <a:spLocks noGrp="1"/>
          </p:cNvSpPr>
          <p:nvPr>
            <p:ph type="title" idx="4294967295"/>
          </p:nvPr>
        </p:nvSpPr>
        <p:spPr>
          <a:xfrm>
            <a:off x="552450" y="228599"/>
            <a:ext cx="70866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7. Expressive Techniques</a:t>
            </a:r>
          </a:p>
        </p:txBody>
      </p:sp>
      <p:sp>
        <p:nvSpPr>
          <p:cNvPr id="310" name="In expressive techniques, respondents are presented with a verbal or visual situation and asked to relate the feelings and attitudes of other people to the situation.…"/>
          <p:cNvSpPr txBox="1">
            <a:spLocks noGrp="1"/>
          </p:cNvSpPr>
          <p:nvPr>
            <p:ph type="body" idx="4294967295"/>
          </p:nvPr>
        </p:nvSpPr>
        <p:spPr>
          <a:xfrm>
            <a:off x="533400" y="914400"/>
            <a:ext cx="81534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SzTx/>
              <a:buNone/>
              <a:defRPr>
                <a:solidFill>
                  <a:srgbClr val="994D00"/>
                </a:solidFill>
              </a:defRPr>
            </a:pPr>
            <a:r>
              <a:t>In </a:t>
            </a:r>
            <a:r>
              <a:rPr b="1">
                <a:solidFill>
                  <a:srgbClr val="800080"/>
                </a:solidFill>
              </a:rPr>
              <a:t>expressive techniques</a:t>
            </a:r>
            <a:r>
              <a:rPr>
                <a:solidFill>
                  <a:srgbClr val="800080"/>
                </a:solidFill>
              </a:rPr>
              <a:t>,</a:t>
            </a:r>
            <a:r>
              <a:t> respondents are presented with a verbal or visual situation and asked to relate the feelings and attitudes of other people to the situation.  </a:t>
            </a:r>
          </a:p>
          <a:p>
            <a:pPr marL="0" indent="0" algn="just">
              <a:spcBef>
                <a:spcPts val="0"/>
              </a:spcBef>
              <a:buSzTx/>
              <a:buNone/>
              <a:defRPr>
                <a:solidFill>
                  <a:srgbClr val="800080"/>
                </a:solidFill>
              </a:defRPr>
            </a:pPr>
            <a:endParaRPr/>
          </a:p>
          <a:p>
            <a:pPr marL="0" indent="0">
              <a:spcBef>
                <a:spcPts val="0"/>
              </a:spcBef>
              <a:buSzTx/>
              <a:buNone/>
              <a:defRPr b="1">
                <a:solidFill>
                  <a:srgbClr val="800080"/>
                </a:solidFill>
              </a:defRPr>
            </a:pPr>
            <a:r>
              <a:t>Role playing - </a:t>
            </a:r>
            <a:r>
              <a:rPr b="0">
                <a:solidFill>
                  <a:srgbClr val="994D00"/>
                </a:solidFill>
              </a:rPr>
              <a:t> Respondents are asked to play the role or assume the behavior of someone else.  </a:t>
            </a:r>
            <a:endParaRPr>
              <a:solidFill>
                <a:srgbClr val="994D00"/>
              </a:solidFill>
            </a:endParaRPr>
          </a:p>
          <a:p>
            <a:pPr marL="0" indent="0">
              <a:spcBef>
                <a:spcPts val="0"/>
              </a:spcBef>
              <a:buSzTx/>
              <a:buNone/>
              <a:defRPr b="1">
                <a:solidFill>
                  <a:srgbClr val="994D00"/>
                </a:solidFill>
              </a:defRPr>
            </a:pPr>
            <a:endParaRPr>
              <a:solidFill>
                <a:srgbClr val="994D00"/>
              </a:solidFill>
            </a:endParaRPr>
          </a:p>
          <a:p>
            <a:pPr marL="0" indent="0">
              <a:spcBef>
                <a:spcPts val="0"/>
              </a:spcBef>
              <a:buSzTx/>
              <a:buNone/>
              <a:defRPr b="1">
                <a:solidFill>
                  <a:srgbClr val="800080"/>
                </a:solidFill>
              </a:defRPr>
            </a:pPr>
            <a:r>
              <a:t>Third-person technique -</a:t>
            </a:r>
            <a:r>
              <a:rPr b="0">
                <a:solidFill>
                  <a:srgbClr val="994D00"/>
                </a:solidFill>
              </a:rPr>
              <a:t> The respondent is asked to relate the beliefs and attitudes of a third person (e.g. neighbor, a “typical” person) rather than directly expressing personal beliefs and attitudes.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" grpId="0" animBg="1" advAuto="0"/>
      <p:bldP spid="310" grpId="0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26</a:t>
            </a:fld>
            <a:endParaRPr/>
          </a:p>
        </p:txBody>
      </p:sp>
      <p:sp>
        <p:nvSpPr>
          <p:cNvPr id="313" name="7. Advantages of Projective Techniques"/>
          <p:cNvSpPr txBox="1">
            <a:spLocks noGrp="1"/>
          </p:cNvSpPr>
          <p:nvPr>
            <p:ph type="title" idx="4294967295"/>
          </p:nvPr>
        </p:nvSpPr>
        <p:spPr>
          <a:xfrm>
            <a:off x="685800" y="228599"/>
            <a:ext cx="7086600" cy="1143002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7. Advantages of Projective Techniques</a:t>
            </a:r>
          </a:p>
        </p:txBody>
      </p:sp>
      <p:sp>
        <p:nvSpPr>
          <p:cNvPr id="314" name="Unique responses - They may elicit responses that subjects would be unwilling or unable to give if they knew the purpose of the study.…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80772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2613" indent="-332613" defTabSz="886968">
              <a:defRPr sz="2328" b="1">
                <a:solidFill>
                  <a:srgbClr val="994D00"/>
                </a:solidFill>
              </a:defRPr>
            </a:pPr>
            <a:r>
              <a:t>Unique responses - </a:t>
            </a:r>
            <a:r>
              <a:rPr b="0"/>
              <a:t>They may elicit responses that subjects would be unwilling or unable to give if they knew the purpose of the study.  </a:t>
            </a:r>
          </a:p>
          <a:p>
            <a:pPr marL="332613" indent="-332613" defTabSz="886968">
              <a:defRPr sz="2328">
                <a:solidFill>
                  <a:srgbClr val="994D00"/>
                </a:solidFill>
              </a:defRPr>
            </a:pPr>
            <a:endParaRPr b="0"/>
          </a:p>
          <a:p>
            <a:pPr marL="332613" indent="-332613" defTabSz="886968">
              <a:defRPr sz="2328" b="1">
                <a:solidFill>
                  <a:srgbClr val="994D00"/>
                </a:solidFill>
              </a:defRPr>
            </a:pPr>
            <a:r>
              <a:t>Personal responses - </a:t>
            </a:r>
            <a:r>
              <a:rPr b="0"/>
              <a:t>Helpful when the issues to be addressed are personal, sensitive, or subject to strong social norms.  </a:t>
            </a:r>
          </a:p>
          <a:p>
            <a:pPr marL="332613" indent="-332613" defTabSz="886968">
              <a:defRPr sz="2328">
                <a:solidFill>
                  <a:srgbClr val="994D00"/>
                </a:solidFill>
              </a:defRPr>
            </a:pPr>
            <a:endParaRPr b="0"/>
          </a:p>
          <a:p>
            <a:pPr marL="332613" indent="-332613" defTabSz="886968">
              <a:defRPr sz="2328" b="1">
                <a:solidFill>
                  <a:srgbClr val="994D00"/>
                </a:solidFill>
              </a:defRPr>
            </a:pPr>
            <a:r>
              <a:t>Revealing of subconscious motives - </a:t>
            </a:r>
            <a:r>
              <a:rPr b="0"/>
              <a:t>Helpful when underlying motivations, beliefs, and attitudes are operating at a subconscious level.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animBg="1" advAuto="0"/>
      <p:bldP spid="314" grpId="0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27</a:t>
            </a:fld>
            <a:endParaRPr/>
          </a:p>
        </p:txBody>
      </p:sp>
      <p:sp>
        <p:nvSpPr>
          <p:cNvPr id="317" name="7. Disadvantages of Projective Techniques"/>
          <p:cNvSpPr txBox="1">
            <a:spLocks noGrp="1"/>
          </p:cNvSpPr>
          <p:nvPr>
            <p:ph type="title" idx="4294967295"/>
          </p:nvPr>
        </p:nvSpPr>
        <p:spPr>
          <a:xfrm>
            <a:off x="380999" y="152400"/>
            <a:ext cx="8763002" cy="8382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="1">
                <a:solidFill>
                  <a:srgbClr val="E57300"/>
                </a:solidFill>
              </a:defRPr>
            </a:lvl1pPr>
          </a:lstStyle>
          <a:p>
            <a:r>
              <a:t>7. Disadvantages of Projective Techniques</a:t>
            </a:r>
          </a:p>
        </p:txBody>
      </p:sp>
      <p:sp>
        <p:nvSpPr>
          <p:cNvPr id="318" name="Suffer from many of the disadvantages of unstructured direct techniques, but to a greater extent:…"/>
          <p:cNvSpPr txBox="1">
            <a:spLocks noGrp="1"/>
          </p:cNvSpPr>
          <p:nvPr>
            <p:ph type="body" idx="4294967295"/>
          </p:nvPr>
        </p:nvSpPr>
        <p:spPr>
          <a:xfrm>
            <a:off x="533400" y="1447800"/>
            <a:ext cx="8077200" cy="3886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SzTx/>
              <a:buNone/>
              <a:defRPr>
                <a:solidFill>
                  <a:srgbClr val="994D00"/>
                </a:solidFill>
              </a:defRPr>
            </a:pPr>
            <a:r>
              <a:t>Suffer from many of the disadvantages of unstructured direct techniques, but to a greater extent:</a:t>
            </a:r>
          </a:p>
          <a:p>
            <a:pPr marL="0" indent="0">
              <a:spcBef>
                <a:spcPts val="1200"/>
              </a:spcBef>
              <a:defRPr>
                <a:solidFill>
                  <a:srgbClr val="994D00"/>
                </a:solidFill>
              </a:defRPr>
            </a:pPr>
            <a:r>
              <a:t>Require </a:t>
            </a:r>
            <a:r>
              <a:rPr b="1"/>
              <a:t>highly-trained interviewers</a:t>
            </a:r>
            <a:r>
              <a:t>.  </a:t>
            </a:r>
          </a:p>
          <a:p>
            <a:pPr marL="0" indent="0">
              <a:spcBef>
                <a:spcPts val="1200"/>
              </a:spcBef>
              <a:defRPr>
                <a:solidFill>
                  <a:srgbClr val="994D00"/>
                </a:solidFill>
              </a:defRPr>
            </a:pPr>
            <a:r>
              <a:t>There is a serious risk of </a:t>
            </a:r>
            <a:r>
              <a:rPr b="1"/>
              <a:t>interpretation bias</a:t>
            </a:r>
            <a:r>
              <a:t>.  </a:t>
            </a:r>
          </a:p>
          <a:p>
            <a:pPr marL="0" indent="0">
              <a:spcBef>
                <a:spcPts val="1200"/>
              </a:spcBef>
              <a:defRPr>
                <a:solidFill>
                  <a:srgbClr val="994D00"/>
                </a:solidFill>
              </a:defRPr>
            </a:pPr>
            <a:r>
              <a:t>They tend to be</a:t>
            </a:r>
            <a:r>
              <a:rPr b="1"/>
              <a:t> expensive</a:t>
            </a:r>
            <a:r>
              <a:t>.  </a:t>
            </a:r>
          </a:p>
          <a:p>
            <a:pPr marL="0" indent="0">
              <a:spcBef>
                <a:spcPts val="1200"/>
              </a:spcBef>
              <a:defRPr>
                <a:solidFill>
                  <a:srgbClr val="994D00"/>
                </a:solidFill>
              </a:defRPr>
            </a:pPr>
            <a:r>
              <a:t>May require respondents to engage in </a:t>
            </a:r>
            <a:r>
              <a:rPr b="1"/>
              <a:t>unusual behavior</a:t>
            </a:r>
            <a: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0" animBg="1" advAuto="0"/>
      <p:bldP spid="318" grpId="0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28</a:t>
            </a:fld>
            <a:endParaRPr/>
          </a:p>
        </p:txBody>
      </p:sp>
      <p:sp>
        <p:nvSpPr>
          <p:cNvPr id="321" name="8. Analysis of Qualitative Data"/>
          <p:cNvSpPr txBox="1">
            <a:spLocks noGrp="1"/>
          </p:cNvSpPr>
          <p:nvPr>
            <p:ph type="title" idx="4294967295"/>
          </p:nvPr>
        </p:nvSpPr>
        <p:spPr>
          <a:xfrm>
            <a:off x="533400" y="304799"/>
            <a:ext cx="70866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8. Analysis of Qualitative Data</a:t>
            </a:r>
          </a:p>
        </p:txBody>
      </p:sp>
      <p:sp>
        <p:nvSpPr>
          <p:cNvPr id="322" name="Data reduction – Select which aspects of the data are to be emphasized or minimized for the project at hand.…"/>
          <p:cNvSpPr txBox="1">
            <a:spLocks noGrp="1"/>
          </p:cNvSpPr>
          <p:nvPr>
            <p:ph type="body" idx="4294967295"/>
          </p:nvPr>
        </p:nvSpPr>
        <p:spPr>
          <a:xfrm>
            <a:off x="533400" y="10668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8937" indent="-388937" defTabSz="896111">
              <a:spcBef>
                <a:spcPts val="1000"/>
              </a:spcBef>
              <a:buAutoNum type="arabicParenR"/>
              <a:defRPr sz="2156" b="1">
                <a:solidFill>
                  <a:srgbClr val="800080"/>
                </a:solidFill>
              </a:defRPr>
            </a:pPr>
            <a:r>
              <a:t>Data reduction </a:t>
            </a:r>
            <a:r>
              <a:rPr b="0">
                <a:solidFill>
                  <a:srgbClr val="994D00"/>
                </a:solidFill>
              </a:rPr>
              <a:t>– Select which aspects of the data are to be emphasized or minimized for the project at hand.</a:t>
            </a:r>
            <a:endParaRPr>
              <a:solidFill>
                <a:srgbClr val="994D00"/>
              </a:solidFill>
            </a:endParaRPr>
          </a:p>
          <a:p>
            <a:pPr marL="388937" indent="-388937" defTabSz="896111">
              <a:spcBef>
                <a:spcPts val="1000"/>
              </a:spcBef>
              <a:buAutoNum type="arabicParenR"/>
              <a:defRPr sz="2156" b="1">
                <a:solidFill>
                  <a:srgbClr val="800080"/>
                </a:solidFill>
              </a:defRPr>
            </a:pPr>
            <a:r>
              <a:t>Categorize </a:t>
            </a:r>
            <a:r>
              <a:rPr b="0">
                <a:solidFill>
                  <a:srgbClr val="994D00"/>
                </a:solidFill>
              </a:rPr>
              <a:t>– Group responses into meaningful categories.</a:t>
            </a:r>
            <a:endParaRPr>
              <a:solidFill>
                <a:srgbClr val="994D00"/>
              </a:solidFill>
            </a:endParaRPr>
          </a:p>
          <a:p>
            <a:pPr marL="388937" indent="-388937" defTabSz="896111">
              <a:spcBef>
                <a:spcPts val="1000"/>
              </a:spcBef>
              <a:buAutoNum type="arabicParenR"/>
              <a:defRPr sz="2156" b="1">
                <a:solidFill>
                  <a:srgbClr val="800080"/>
                </a:solidFill>
              </a:defRPr>
            </a:pPr>
            <a:r>
              <a:t>Data display </a:t>
            </a:r>
            <a:r>
              <a:rPr b="0">
                <a:solidFill>
                  <a:srgbClr val="994D00"/>
                </a:solidFill>
              </a:rPr>
              <a:t>– Develop a visual interpretation of the data with the use of such tools as a diagram, chart, or matrix.  </a:t>
            </a:r>
            <a:endParaRPr>
              <a:solidFill>
                <a:srgbClr val="994D00"/>
              </a:solidFill>
            </a:endParaRPr>
          </a:p>
          <a:p>
            <a:pPr marL="780986" lvl="1" indent="-388937" defTabSz="896111">
              <a:spcBef>
                <a:spcPts val="1000"/>
              </a:spcBef>
              <a:defRPr sz="2156">
                <a:solidFill>
                  <a:srgbClr val="994D00"/>
                </a:solidFill>
              </a:defRPr>
            </a:pPr>
            <a:r>
              <a:t>Frequencies are possible, but averages and standard deviations are not!</a:t>
            </a:r>
          </a:p>
          <a:p>
            <a:pPr marL="388937" indent="-388937" defTabSz="896111">
              <a:spcBef>
                <a:spcPts val="1000"/>
              </a:spcBef>
              <a:buAutoNum type="arabicParenR"/>
              <a:defRPr sz="2156" b="1">
                <a:solidFill>
                  <a:srgbClr val="800080"/>
                </a:solidFill>
              </a:defRPr>
            </a:pPr>
            <a:r>
              <a:t>Conclusion drawing and verification </a:t>
            </a:r>
            <a:r>
              <a:rPr b="0">
                <a:solidFill>
                  <a:srgbClr val="994D00"/>
                </a:solidFill>
              </a:rPr>
              <a:t>– Consider the meaning of analyzed data and assess its implications for the research question at hand.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 animBg="1" advAuto="0"/>
      <p:bldP spid="322" grpId="0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29</a:t>
            </a:fld>
            <a:endParaRPr/>
          </a:p>
        </p:txBody>
      </p:sp>
      <p:sp>
        <p:nvSpPr>
          <p:cNvPr id="325" name="8. Analysis of Qualitative Data"/>
          <p:cNvSpPr txBox="1">
            <a:spLocks noGrp="1"/>
          </p:cNvSpPr>
          <p:nvPr>
            <p:ph type="title" idx="4294967295"/>
          </p:nvPr>
        </p:nvSpPr>
        <p:spPr>
          <a:xfrm>
            <a:off x="533400" y="304799"/>
            <a:ext cx="70866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8. Analysis of Qualitative Data</a:t>
            </a:r>
          </a:p>
        </p:txBody>
      </p:sp>
      <p:sp>
        <p:nvSpPr>
          <p:cNvPr id="326" name="Please tell us how we can improve your experience at Pizza Shack. _________________"/>
          <p:cNvSpPr txBox="1">
            <a:spLocks noGrp="1"/>
          </p:cNvSpPr>
          <p:nvPr>
            <p:ph type="body" idx="4294967295"/>
          </p:nvPr>
        </p:nvSpPr>
        <p:spPr>
          <a:xfrm>
            <a:off x="457200" y="1066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994D00"/>
                </a:solidFill>
              </a:defRPr>
            </a:lvl1pPr>
          </a:lstStyle>
          <a:p>
            <a:r>
              <a:t>Please tell us how we can improve your experience at Pizza Shack. _________________</a:t>
            </a:r>
          </a:p>
        </p:txBody>
      </p:sp>
      <p:graphicFrame>
        <p:nvGraphicFramePr>
          <p:cNvPr id="327" name="Table"/>
          <p:cNvGraphicFramePr/>
          <p:nvPr/>
        </p:nvGraphicFramePr>
        <p:xfrm>
          <a:off x="838200" y="2133600"/>
          <a:ext cx="7315200" cy="290036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3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51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ym typeface="Verdana"/>
                        </a:rPr>
                        <a:t>Case</a:t>
                      </a:r>
                    </a:p>
                  </a:txBody>
                  <a:tcPr marL="0" marR="0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ym typeface="Verdana"/>
                        </a:rPr>
                        <a:t>Gender</a:t>
                      </a:r>
                    </a:p>
                  </a:txBody>
                  <a:tcPr marL="0" marR="0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ym typeface="Verdana"/>
                        </a:rPr>
                        <a:t>Age</a:t>
                      </a:r>
                    </a:p>
                  </a:txBody>
                  <a:tcPr marL="0" marR="0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ym typeface="Verdana"/>
                        </a:rPr>
                        <a:t>Comment</a:t>
                      </a:r>
                    </a:p>
                  </a:txBody>
                  <a:tcPr marL="0" marR="0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>
                          <a:sym typeface="Verdana"/>
                        </a:rPr>
                        <a:t>Group</a:t>
                      </a:r>
                    </a:p>
                  </a:txBody>
                  <a:tcPr marL="0" marR="0" marT="0" marB="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1</a:t>
                      </a:r>
                    </a:p>
                  </a:txBody>
                  <a:tcPr marL="0" marR="0" marT="0" marB="0" horzOverflow="overflow">
                    <a:solidFill>
                      <a:srgbClr val="FFC28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M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21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Offer student discounts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2</a:t>
                      </a:r>
                    </a:p>
                  </a:txBody>
                  <a:tcPr marL="0" marR="0" marT="0" marB="0" horzOverflow="overflow">
                    <a:solidFill>
                      <a:srgbClr val="FFC28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F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22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Offer healthier options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3</a:t>
                      </a:r>
                    </a:p>
                  </a:txBody>
                  <a:tcPr marL="0" marR="0" marT="0" marB="0" horzOverflow="overflow">
                    <a:solidFill>
                      <a:srgbClr val="FFC28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M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25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Discounts for buying a lot at once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4</a:t>
                      </a:r>
                    </a:p>
                  </a:txBody>
                  <a:tcPr marL="0" marR="0" marT="0" marB="0" horzOverflow="overflow">
                    <a:solidFill>
                      <a:srgbClr val="FFC28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F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31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Coupons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5</a:t>
                      </a:r>
                    </a:p>
                  </a:txBody>
                  <a:tcPr marL="0" marR="0" marT="0" marB="0" horzOverflow="overflow">
                    <a:solidFill>
                      <a:srgbClr val="FFC28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M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38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Deliver to NH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6</a:t>
                      </a:r>
                    </a:p>
                  </a:txBody>
                  <a:tcPr marL="0" marR="0" marT="0" marB="0" horzOverflow="overflow">
                    <a:solidFill>
                      <a:srgbClr val="FFC28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F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42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You should offer more salads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7</a:t>
                      </a:r>
                    </a:p>
                  </a:txBody>
                  <a:tcPr marL="0" marR="0" marT="0" marB="0" horzOverflow="overflow">
                    <a:solidFill>
                      <a:srgbClr val="FFC28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M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44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Loyalty program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8</a:t>
                      </a:r>
                    </a:p>
                  </a:txBody>
                  <a:tcPr marL="0" marR="0" marT="0" marB="0" horzOverflow="overflow">
                    <a:solidFill>
                      <a:srgbClr val="FFC28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F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53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Offer better dessert options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1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9</a:t>
                      </a:r>
                    </a:p>
                  </a:txBody>
                  <a:tcPr marL="0" marR="0" marT="0" marB="0" horzOverflow="overflow">
                    <a:solidFill>
                      <a:srgbClr val="FFC28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M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61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More vegetarian options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1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10</a:t>
                      </a:r>
                    </a:p>
                  </a:txBody>
                  <a:tcPr marL="0" marR="0" marT="0" marB="0" horzOverflow="overflow">
                    <a:solidFill>
                      <a:srgbClr val="FFC28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F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65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Quicker delivery service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Verdana"/>
                        </a:rPr>
                        <a:t> </a:t>
                      </a:r>
                    </a:p>
                  </a:txBody>
                  <a:tcPr marL="0" marR="0" marT="0" marB="0" horzOverflow="overflow">
                    <a:solidFill>
                      <a:srgbClr val="FF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01028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11" name="1. Chapter Outline"/>
          <p:cNvSpPr txBox="1">
            <a:spLocks noGrp="1"/>
          </p:cNvSpPr>
          <p:nvPr>
            <p:ph type="title" idx="4294967295"/>
          </p:nvPr>
        </p:nvSpPr>
        <p:spPr>
          <a:xfrm>
            <a:off x="609600" y="228599"/>
            <a:ext cx="70866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1. Chapter Outline</a:t>
            </a:r>
          </a:p>
        </p:txBody>
      </p:sp>
      <p:sp>
        <p:nvSpPr>
          <p:cNvPr id="112" name="Focus Group (FG) Interviews…"/>
          <p:cNvSpPr txBox="1"/>
          <p:nvPr/>
        </p:nvSpPr>
        <p:spPr>
          <a:xfrm>
            <a:off x="381000" y="914400"/>
            <a:ext cx="8089900" cy="408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450" tIns="44450" rIns="44450" bIns="44450">
            <a:spAutoFit/>
          </a:bodyPr>
          <a:lstStyle/>
          <a:p>
            <a:pPr marL="495300" indent="-495300" algn="l">
              <a:lnSpc>
                <a:spcPct val="200000"/>
              </a:lnSpc>
              <a:spcBef>
                <a:spcPts val="1400"/>
              </a:spcBef>
              <a:buSzPct val="100000"/>
              <a:buAutoNum type="arabicParenR" startAt="5"/>
              <a:defRPr sz="2400">
                <a:solidFill>
                  <a:srgbClr val="956D0E"/>
                </a:solidFill>
              </a:defRPr>
            </a:pPr>
            <a:r>
              <a:t>Focus Group (FG) Interviews</a:t>
            </a:r>
          </a:p>
          <a:p>
            <a:pPr marL="495300" indent="-495300" algn="l">
              <a:lnSpc>
                <a:spcPct val="200000"/>
              </a:lnSpc>
              <a:spcBef>
                <a:spcPts val="1400"/>
              </a:spcBef>
              <a:buSzPct val="100000"/>
              <a:buAutoNum type="arabicParenR" startAt="5"/>
              <a:defRPr sz="2400">
                <a:solidFill>
                  <a:srgbClr val="956D0E"/>
                </a:solidFill>
              </a:defRPr>
            </a:pPr>
            <a:r>
              <a:t>Depth Interviews</a:t>
            </a:r>
          </a:p>
          <a:p>
            <a:pPr marL="495300" indent="-495300" algn="l">
              <a:lnSpc>
                <a:spcPct val="200000"/>
              </a:lnSpc>
              <a:spcBef>
                <a:spcPts val="1400"/>
              </a:spcBef>
              <a:buSzPct val="100000"/>
              <a:buAutoNum type="arabicParenR" startAt="5"/>
              <a:defRPr sz="2400">
                <a:solidFill>
                  <a:srgbClr val="956D0E"/>
                </a:solidFill>
              </a:defRPr>
            </a:pPr>
            <a:r>
              <a:t>Projective Techniques</a:t>
            </a:r>
          </a:p>
          <a:p>
            <a:pPr marL="495300" indent="-495300" algn="l">
              <a:lnSpc>
                <a:spcPct val="200000"/>
              </a:lnSpc>
              <a:spcBef>
                <a:spcPts val="1400"/>
              </a:spcBef>
              <a:buSzPct val="100000"/>
              <a:buAutoNum type="arabicParenR" startAt="5"/>
              <a:defRPr sz="2400">
                <a:solidFill>
                  <a:srgbClr val="956D0E"/>
                </a:solidFill>
              </a:defRPr>
            </a:pPr>
            <a:r>
              <a:t>Analysis of Qualitative Data</a:t>
            </a:r>
          </a:p>
        </p:txBody>
      </p:sp>
      <p:pic>
        <p:nvPicPr>
          <p:cNvPr id="113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03787" y="1066800"/>
            <a:ext cx="4011613" cy="4381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 advAuto="0"/>
      <p:bldP spid="112" grpId="0" animBg="1" advAuto="0"/>
      <p:bldP spid="113" grpId="0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97915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30</a:t>
            </a:fld>
            <a:endParaRPr/>
          </a:p>
        </p:txBody>
      </p:sp>
      <p:sp>
        <p:nvSpPr>
          <p:cNvPr id="330" name="Questions?"/>
          <p:cNvSpPr txBox="1">
            <a:spLocks noGrp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>
                <a:solidFill>
                  <a:srgbClr val="994D00"/>
                </a:solidFill>
              </a:defRPr>
            </a:lvl1pPr>
          </a:lstStyle>
          <a:p>
            <a:r>
              <a:t>Questions?</a:t>
            </a:r>
          </a:p>
        </p:txBody>
      </p:sp>
      <p:sp>
        <p:nvSpPr>
          <p:cNvPr id="331" name="Thank You!"/>
          <p:cNvSpPr txBox="1">
            <a:spLocks noGrp="1"/>
          </p:cNvSpPr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None/>
              <a:defRPr>
                <a:solidFill>
                  <a:srgbClr val="994D00"/>
                </a:solidFill>
              </a:defRPr>
            </a:lvl1pPr>
          </a:lstStyle>
          <a:p>
            <a:r>
              <a:t>Thank You!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01028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16" name="2. Review: A Classification of Marketing Research Data"/>
          <p:cNvSpPr txBox="1">
            <a:spLocks noGrp="1"/>
          </p:cNvSpPr>
          <p:nvPr>
            <p:ph type="title" idx="4294967295"/>
          </p:nvPr>
        </p:nvSpPr>
        <p:spPr>
          <a:xfrm>
            <a:off x="228600" y="228600"/>
            <a:ext cx="8775700" cy="9906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E57300"/>
                </a:solidFill>
              </a:defRPr>
            </a:lvl1pPr>
          </a:lstStyle>
          <a:p>
            <a:r>
              <a:t>2. Review: A Classification of Marketing Research Data</a:t>
            </a:r>
          </a:p>
        </p:txBody>
      </p:sp>
      <p:grpSp>
        <p:nvGrpSpPr>
          <p:cNvPr id="155" name="Group"/>
          <p:cNvGrpSpPr/>
          <p:nvPr/>
        </p:nvGrpSpPr>
        <p:grpSpPr>
          <a:xfrm>
            <a:off x="292100" y="914400"/>
            <a:ext cx="8858350" cy="5676900"/>
            <a:chOff x="0" y="0"/>
            <a:chExt cx="8858349" cy="5676900"/>
          </a:xfrm>
        </p:grpSpPr>
        <p:sp>
          <p:nvSpPr>
            <p:cNvPr id="117" name="Rectangle"/>
            <p:cNvSpPr/>
            <p:nvPr/>
          </p:nvSpPr>
          <p:spPr>
            <a:xfrm>
              <a:off x="12700" y="4495800"/>
              <a:ext cx="1358900" cy="7493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6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18" name="Survey Data"/>
            <p:cNvSpPr txBox="1"/>
            <p:nvPr/>
          </p:nvSpPr>
          <p:spPr>
            <a:xfrm>
              <a:off x="0" y="4483100"/>
              <a:ext cx="1397000" cy="825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ctr">
                <a:defRPr sz="2400">
                  <a:solidFill>
                    <a:srgbClr val="CC0000"/>
                  </a:solidFill>
                </a:defRPr>
              </a:lvl1pPr>
            </a:lstStyle>
            <a:p>
              <a:r>
                <a:t>Survey Data</a:t>
              </a:r>
            </a:p>
          </p:txBody>
        </p:sp>
        <p:sp>
          <p:nvSpPr>
            <p:cNvPr id="119" name="Rectangle"/>
            <p:cNvSpPr/>
            <p:nvPr/>
          </p:nvSpPr>
          <p:spPr>
            <a:xfrm>
              <a:off x="2374900" y="4495800"/>
              <a:ext cx="2425700" cy="8255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20" name="Observational and Other Data"/>
            <p:cNvSpPr txBox="1"/>
            <p:nvPr/>
          </p:nvSpPr>
          <p:spPr>
            <a:xfrm>
              <a:off x="2362200" y="4483100"/>
              <a:ext cx="2336801" cy="1193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ctr">
                <a:defRPr sz="2400">
                  <a:solidFill>
                    <a:srgbClr val="CC0000"/>
                  </a:solidFill>
                </a:defRPr>
              </a:lvl1pPr>
            </a:lstStyle>
            <a:p>
              <a:r>
                <a:t>Observational and Other Data</a:t>
              </a:r>
            </a:p>
          </p:txBody>
        </p:sp>
        <p:sp>
          <p:nvSpPr>
            <p:cNvPr id="121" name="Rectangle"/>
            <p:cNvSpPr/>
            <p:nvPr/>
          </p:nvSpPr>
          <p:spPr>
            <a:xfrm>
              <a:off x="6724650" y="4425950"/>
              <a:ext cx="1968500" cy="8255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22" name="Experimental Data"/>
            <p:cNvSpPr txBox="1"/>
            <p:nvPr/>
          </p:nvSpPr>
          <p:spPr>
            <a:xfrm>
              <a:off x="6629400" y="4406900"/>
              <a:ext cx="2032000" cy="825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>
              <a:lvl1pPr algn="ctr">
                <a:defRPr sz="2400">
                  <a:solidFill>
                    <a:srgbClr val="CC0000"/>
                  </a:solidFill>
                </a:defRPr>
              </a:lvl1pPr>
            </a:lstStyle>
            <a:p>
              <a:r>
                <a:t>Experimental Data</a:t>
              </a:r>
            </a:p>
          </p:txBody>
        </p:sp>
        <p:sp>
          <p:nvSpPr>
            <p:cNvPr id="123" name="Fig. 5.1"/>
            <p:cNvSpPr txBox="1"/>
            <p:nvPr/>
          </p:nvSpPr>
          <p:spPr>
            <a:xfrm>
              <a:off x="393700" y="0"/>
              <a:ext cx="975482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1800"/>
              </a:lvl1pPr>
            </a:lstStyle>
            <a:p>
              <a:r>
                <a:t>Fig. 5.1</a:t>
              </a:r>
            </a:p>
          </p:txBody>
        </p:sp>
        <p:sp>
          <p:nvSpPr>
            <p:cNvPr id="124" name="Rectangle"/>
            <p:cNvSpPr/>
            <p:nvPr/>
          </p:nvSpPr>
          <p:spPr>
            <a:xfrm>
              <a:off x="2838450" y="2597150"/>
              <a:ext cx="2349500" cy="4445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25" name="Qualitative Data"/>
            <p:cNvSpPr txBox="1"/>
            <p:nvPr/>
          </p:nvSpPr>
          <p:spPr>
            <a:xfrm>
              <a:off x="2698229" y="2578100"/>
              <a:ext cx="2579142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ctr">
                <a:defRPr sz="2400">
                  <a:solidFill>
                    <a:srgbClr val="CC0000"/>
                  </a:solidFill>
                </a:defRPr>
              </a:lvl1pPr>
            </a:lstStyle>
            <a:p>
              <a:r>
                <a:t>Qualitative Data</a:t>
              </a:r>
            </a:p>
          </p:txBody>
        </p:sp>
        <p:sp>
          <p:nvSpPr>
            <p:cNvPr id="126" name="Rectangle"/>
            <p:cNvSpPr/>
            <p:nvPr/>
          </p:nvSpPr>
          <p:spPr>
            <a:xfrm>
              <a:off x="6191250" y="2597150"/>
              <a:ext cx="2501900" cy="4445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27" name="Quantitative Data"/>
            <p:cNvSpPr txBox="1"/>
            <p:nvPr/>
          </p:nvSpPr>
          <p:spPr>
            <a:xfrm>
              <a:off x="6049863" y="2578100"/>
              <a:ext cx="2808487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ctr">
                <a:defRPr sz="2400">
                  <a:solidFill>
                    <a:srgbClr val="CC0000"/>
                  </a:solidFill>
                </a:defRPr>
              </a:lvl1pPr>
            </a:lstStyle>
            <a:p>
              <a:r>
                <a:t>Quantitative Data</a:t>
              </a:r>
            </a:p>
          </p:txBody>
        </p:sp>
        <p:sp>
          <p:nvSpPr>
            <p:cNvPr id="128" name="Line"/>
            <p:cNvSpPr/>
            <p:nvPr/>
          </p:nvSpPr>
          <p:spPr>
            <a:xfrm>
              <a:off x="7632700" y="3048000"/>
              <a:ext cx="0" cy="2286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9" name="Line"/>
            <p:cNvSpPr/>
            <p:nvPr/>
          </p:nvSpPr>
          <p:spPr>
            <a:xfrm>
              <a:off x="2298700" y="3276600"/>
              <a:ext cx="5334000" cy="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0" name="Line"/>
            <p:cNvSpPr/>
            <p:nvPr/>
          </p:nvSpPr>
          <p:spPr>
            <a:xfrm>
              <a:off x="2298700" y="3276600"/>
              <a:ext cx="0" cy="3810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1" name="Line"/>
            <p:cNvSpPr/>
            <p:nvPr/>
          </p:nvSpPr>
          <p:spPr>
            <a:xfrm>
              <a:off x="7632700" y="3276600"/>
              <a:ext cx="0" cy="3810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2" name="Line"/>
            <p:cNvSpPr/>
            <p:nvPr/>
          </p:nvSpPr>
          <p:spPr>
            <a:xfrm>
              <a:off x="2222500" y="4114800"/>
              <a:ext cx="0" cy="1524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3" name="Rectangle"/>
            <p:cNvSpPr/>
            <p:nvPr/>
          </p:nvSpPr>
          <p:spPr>
            <a:xfrm>
              <a:off x="1314450" y="3663950"/>
              <a:ext cx="1816100" cy="4445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34" name="Descriptive"/>
            <p:cNvSpPr txBox="1"/>
            <p:nvPr/>
          </p:nvSpPr>
          <p:spPr>
            <a:xfrm>
              <a:off x="1299145" y="3644900"/>
              <a:ext cx="1802260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ctr">
                <a:defRPr sz="2400">
                  <a:solidFill>
                    <a:srgbClr val="CC0000"/>
                  </a:solidFill>
                </a:defRPr>
              </a:lvl1pPr>
            </a:lstStyle>
            <a:p>
              <a:r>
                <a:t>Descriptive</a:t>
              </a:r>
            </a:p>
          </p:txBody>
        </p:sp>
        <p:sp>
          <p:nvSpPr>
            <p:cNvPr id="135" name="Rectangle"/>
            <p:cNvSpPr/>
            <p:nvPr/>
          </p:nvSpPr>
          <p:spPr>
            <a:xfrm>
              <a:off x="7105650" y="3663950"/>
              <a:ext cx="1206500" cy="4445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36" name="Causal"/>
            <p:cNvSpPr txBox="1"/>
            <p:nvPr/>
          </p:nvSpPr>
          <p:spPr>
            <a:xfrm>
              <a:off x="7135093" y="3644900"/>
              <a:ext cx="1115864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ctr">
                <a:defRPr sz="2400">
                  <a:solidFill>
                    <a:srgbClr val="CC0000"/>
                  </a:solidFill>
                </a:defRPr>
              </a:lvl1pPr>
            </a:lstStyle>
            <a:p>
              <a:r>
                <a:t>Causal</a:t>
              </a:r>
            </a:p>
          </p:txBody>
        </p:sp>
        <p:sp>
          <p:nvSpPr>
            <p:cNvPr id="137" name="Line"/>
            <p:cNvSpPr/>
            <p:nvPr/>
          </p:nvSpPr>
          <p:spPr>
            <a:xfrm>
              <a:off x="622300" y="4267200"/>
              <a:ext cx="3124200" cy="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8" name="Line"/>
            <p:cNvSpPr/>
            <p:nvPr/>
          </p:nvSpPr>
          <p:spPr>
            <a:xfrm>
              <a:off x="622300" y="4267200"/>
              <a:ext cx="0" cy="2286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9" name="Line"/>
            <p:cNvSpPr/>
            <p:nvPr/>
          </p:nvSpPr>
          <p:spPr>
            <a:xfrm>
              <a:off x="3746500" y="4267200"/>
              <a:ext cx="0" cy="2286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0" name="Line"/>
            <p:cNvSpPr/>
            <p:nvPr/>
          </p:nvSpPr>
          <p:spPr>
            <a:xfrm>
              <a:off x="7632700" y="4114800"/>
              <a:ext cx="0" cy="3048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1" name="Rectangle"/>
            <p:cNvSpPr/>
            <p:nvPr/>
          </p:nvSpPr>
          <p:spPr>
            <a:xfrm>
              <a:off x="2076450" y="82550"/>
              <a:ext cx="3644900" cy="5969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42" name="Marketing Research Data"/>
            <p:cNvSpPr txBox="1"/>
            <p:nvPr/>
          </p:nvSpPr>
          <p:spPr>
            <a:xfrm>
              <a:off x="2057400" y="139700"/>
              <a:ext cx="3943747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2400">
                  <a:solidFill>
                    <a:srgbClr val="CC0000"/>
                  </a:solidFill>
                </a:defRPr>
              </a:lvl1pPr>
            </a:lstStyle>
            <a:p>
              <a:r>
                <a:t>Marketing Research Data</a:t>
              </a:r>
            </a:p>
          </p:txBody>
        </p:sp>
        <p:sp>
          <p:nvSpPr>
            <p:cNvPr id="143" name="Line"/>
            <p:cNvSpPr/>
            <p:nvPr/>
          </p:nvSpPr>
          <p:spPr>
            <a:xfrm>
              <a:off x="3822700" y="685800"/>
              <a:ext cx="0" cy="3048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" name="Line"/>
            <p:cNvSpPr/>
            <p:nvPr/>
          </p:nvSpPr>
          <p:spPr>
            <a:xfrm>
              <a:off x="2298700" y="990600"/>
              <a:ext cx="0" cy="3810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" name="Line"/>
            <p:cNvSpPr/>
            <p:nvPr/>
          </p:nvSpPr>
          <p:spPr>
            <a:xfrm>
              <a:off x="2298700" y="990600"/>
              <a:ext cx="3200400" cy="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6" name="Line"/>
            <p:cNvSpPr/>
            <p:nvPr/>
          </p:nvSpPr>
          <p:spPr>
            <a:xfrm>
              <a:off x="5499100" y="990600"/>
              <a:ext cx="0" cy="3810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7" name="Rectangle"/>
            <p:cNvSpPr/>
            <p:nvPr/>
          </p:nvSpPr>
          <p:spPr>
            <a:xfrm>
              <a:off x="1009650" y="1377950"/>
              <a:ext cx="2273300" cy="5969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48" name="Secondary Data"/>
            <p:cNvSpPr txBox="1"/>
            <p:nvPr/>
          </p:nvSpPr>
          <p:spPr>
            <a:xfrm>
              <a:off x="990600" y="1435100"/>
              <a:ext cx="2539852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2400">
                  <a:solidFill>
                    <a:srgbClr val="CC0000"/>
                  </a:solidFill>
                </a:defRPr>
              </a:lvl1pPr>
            </a:lstStyle>
            <a:p>
              <a:r>
                <a:t>Secondary Data</a:t>
              </a:r>
            </a:p>
          </p:txBody>
        </p:sp>
        <p:sp>
          <p:nvSpPr>
            <p:cNvPr id="149" name="Rectangle"/>
            <p:cNvSpPr/>
            <p:nvPr/>
          </p:nvSpPr>
          <p:spPr>
            <a:xfrm>
              <a:off x="4667250" y="1377950"/>
              <a:ext cx="2044700" cy="5969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50" name="Primary Data"/>
            <p:cNvSpPr txBox="1"/>
            <p:nvPr/>
          </p:nvSpPr>
          <p:spPr>
            <a:xfrm>
              <a:off x="4648200" y="1435100"/>
              <a:ext cx="2117329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2400">
                  <a:solidFill>
                    <a:srgbClr val="CC0000"/>
                  </a:solidFill>
                </a:defRPr>
              </a:lvl1pPr>
            </a:lstStyle>
            <a:p>
              <a:r>
                <a:t>Primary Data</a:t>
              </a:r>
            </a:p>
          </p:txBody>
        </p:sp>
        <p:sp>
          <p:nvSpPr>
            <p:cNvPr id="151" name="Line"/>
            <p:cNvSpPr/>
            <p:nvPr/>
          </p:nvSpPr>
          <p:spPr>
            <a:xfrm>
              <a:off x="5575300" y="1981200"/>
              <a:ext cx="0" cy="3048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2" name="Line"/>
            <p:cNvSpPr/>
            <p:nvPr/>
          </p:nvSpPr>
          <p:spPr>
            <a:xfrm>
              <a:off x="3975100" y="2286000"/>
              <a:ext cx="3200400" cy="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3" name="Line"/>
            <p:cNvSpPr/>
            <p:nvPr/>
          </p:nvSpPr>
          <p:spPr>
            <a:xfrm>
              <a:off x="3975100" y="2286000"/>
              <a:ext cx="0" cy="3048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4" name="Line"/>
            <p:cNvSpPr/>
            <p:nvPr/>
          </p:nvSpPr>
          <p:spPr>
            <a:xfrm>
              <a:off x="7175500" y="2286000"/>
              <a:ext cx="0" cy="304800"/>
            </a:xfrm>
            <a:prstGeom prst="line">
              <a:avLst/>
            </a:prstGeom>
            <a:noFill/>
            <a:ln w="28575" cap="flat">
              <a:solidFill>
                <a:srgbClr val="CC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 advAuto="0"/>
      <p:bldP spid="155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01028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58" name="3. Review: Qualitative Vs. Quantitative Research"/>
          <p:cNvSpPr txBox="1">
            <a:spLocks noGrp="1"/>
          </p:cNvSpPr>
          <p:nvPr>
            <p:ph type="title" idx="4294967295"/>
          </p:nvPr>
        </p:nvSpPr>
        <p:spPr>
          <a:xfrm>
            <a:off x="304800" y="228600"/>
            <a:ext cx="8804275" cy="6096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3. Review: Qualitative Vs. Quantitative Research</a:t>
            </a:r>
          </a:p>
        </p:txBody>
      </p:sp>
      <p:grpSp>
        <p:nvGrpSpPr>
          <p:cNvPr id="165" name="Group"/>
          <p:cNvGrpSpPr/>
          <p:nvPr/>
        </p:nvGrpSpPr>
        <p:grpSpPr>
          <a:xfrm>
            <a:off x="304800" y="838200"/>
            <a:ext cx="8686800" cy="5410200"/>
            <a:chOff x="0" y="0"/>
            <a:chExt cx="8686800" cy="5410199"/>
          </a:xfrm>
        </p:grpSpPr>
        <p:sp>
          <p:nvSpPr>
            <p:cNvPr id="159" name="Rectangle"/>
            <p:cNvSpPr/>
            <p:nvPr/>
          </p:nvSpPr>
          <p:spPr>
            <a:xfrm>
              <a:off x="0" y="381000"/>
              <a:ext cx="8618538" cy="5029200"/>
            </a:xfrm>
            <a:prstGeom prst="rect">
              <a:avLst/>
            </a:prstGeom>
            <a:solidFill>
              <a:srgbClr val="FFFFCC"/>
            </a:solidFill>
            <a:ln w="19050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60" name="Qualitative Research…"/>
            <p:cNvSpPr txBox="1"/>
            <p:nvPr/>
          </p:nvSpPr>
          <p:spPr>
            <a:xfrm>
              <a:off x="2051050" y="454025"/>
              <a:ext cx="3371850" cy="4559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1800" b="1">
                  <a:solidFill>
                    <a:srgbClr val="800080"/>
                  </a:solidFill>
                </a:defRPr>
              </a:pPr>
              <a:r>
                <a:t>Qualitative Research</a:t>
              </a:r>
              <a:endParaRPr>
                <a:effectLst>
                  <a:outerShdw blurRad="12700" dist="25400" dir="2700000" rotWithShape="0">
                    <a:srgbClr val="DDDDDD"/>
                  </a:outerShdw>
                </a:effectLst>
              </a:endParaRPr>
            </a:p>
            <a:p>
              <a:pPr algn="l">
                <a:defRPr sz="1800" b="1">
                  <a:solidFill>
                    <a:srgbClr val="80008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</a:defRPr>
              </a:pPr>
              <a:endParaRPr>
                <a:effectLst>
                  <a:outerShdw blurRad="12700" dist="25400" dir="2700000" rotWithShape="0">
                    <a:srgbClr val="DDDDDD"/>
                  </a:outerShdw>
                </a:effectLst>
              </a:endParaRPr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r>
                <a:t>To gain a qualitative understanding of the  underlying reasons and motivations</a:t>
              </a:r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r>
                <a:t>Small number of non-representative cases</a:t>
              </a:r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r>
                <a:t>Unstructured</a:t>
              </a:r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r>
                <a:t>Non-statistical</a:t>
              </a:r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r>
                <a:t>Develop an initial understanding		</a:t>
              </a:r>
            </a:p>
          </p:txBody>
        </p:sp>
        <p:sp>
          <p:nvSpPr>
            <p:cNvPr id="161" name="Objective…"/>
            <p:cNvSpPr txBox="1"/>
            <p:nvPr/>
          </p:nvSpPr>
          <p:spPr>
            <a:xfrm>
              <a:off x="34925" y="1106487"/>
              <a:ext cx="2051050" cy="400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1800">
                  <a:solidFill>
                    <a:srgbClr val="800080"/>
                  </a:solidFill>
                </a:defRPr>
              </a:pPr>
              <a:r>
                <a:t>Objective</a:t>
              </a:r>
              <a:endParaRPr>
                <a:effectLst>
                  <a:outerShdw blurRad="12700" dist="25400" dir="2700000" rotWithShape="0">
                    <a:srgbClr val="DDDDDD"/>
                  </a:outerShdw>
                </a:effectLst>
              </a:endParaRPr>
            </a:p>
            <a:p>
              <a:pPr algn="l">
                <a:defRPr sz="1800">
                  <a:solidFill>
                    <a:srgbClr val="80008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</a:defRPr>
              </a:pPr>
              <a:endParaRPr>
                <a:effectLst>
                  <a:outerShdw blurRad="12700" dist="25400" dir="2700000" rotWithShape="0">
                    <a:srgbClr val="DDDDDD"/>
                  </a:outerShdw>
                </a:effectLst>
              </a:endParaRPr>
            </a:p>
            <a:p>
              <a:pPr algn="l">
                <a:defRPr sz="1800">
                  <a:solidFill>
                    <a:srgbClr val="80008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</a:defRPr>
              </a:pPr>
              <a:endParaRPr>
                <a:effectLst>
                  <a:outerShdw blurRad="12700" dist="25400" dir="2700000" rotWithShape="0">
                    <a:srgbClr val="DDDDDD"/>
                  </a:outerShdw>
                </a:effectLst>
              </a:endParaRPr>
            </a:p>
            <a:p>
              <a:pPr algn="l">
                <a:defRPr sz="1800">
                  <a:solidFill>
                    <a:srgbClr val="80008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</a:defRPr>
              </a:pPr>
              <a:endParaRPr>
                <a:effectLst>
                  <a:outerShdw blurRad="12700" dist="25400" dir="2700000" rotWithShape="0">
                    <a:srgbClr val="DDDDDD"/>
                  </a:outerShdw>
                </a:effectLst>
              </a:endParaRPr>
            </a:p>
            <a:p>
              <a:pPr algn="l">
                <a:defRPr sz="1800">
                  <a:solidFill>
                    <a:srgbClr val="80008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</a:defRPr>
              </a:pPr>
              <a:endParaRPr>
                <a:effectLst>
                  <a:outerShdw blurRad="12700" dist="25400" dir="2700000" rotWithShape="0">
                    <a:srgbClr val="DDDDDD"/>
                  </a:outerShdw>
                </a:effectLst>
              </a:endParaRPr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r>
                <a:t>Sample</a:t>
              </a:r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r>
                <a:t>Data Collection</a:t>
              </a:r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r>
                <a:t>Data Analysis</a:t>
              </a:r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800080"/>
                  </a:solidFill>
                </a:defRPr>
              </a:pPr>
              <a:r>
                <a:t>Outcome</a:t>
              </a:r>
            </a:p>
            <a:p>
              <a:pPr algn="l">
                <a:defRPr sz="1800">
                  <a:solidFill>
                    <a:srgbClr val="80008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</a:defRPr>
              </a:pPr>
              <a:r>
                <a:t>	</a:t>
              </a:r>
            </a:p>
          </p:txBody>
        </p:sp>
        <p:sp>
          <p:nvSpPr>
            <p:cNvPr id="162" name="Quantitative Research…"/>
            <p:cNvSpPr txBox="1"/>
            <p:nvPr/>
          </p:nvSpPr>
          <p:spPr>
            <a:xfrm>
              <a:off x="5111750" y="454025"/>
              <a:ext cx="3575050" cy="4559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defRPr sz="1800" b="1">
                  <a:solidFill>
                    <a:srgbClr val="800080"/>
                  </a:solidFill>
                </a:defRPr>
              </a:pPr>
              <a:r>
                <a:t>Quantitative Research</a:t>
              </a:r>
              <a:endParaRPr>
                <a:effectLst>
                  <a:outerShdw blurRad="12700" dist="25400" dir="2700000" rotWithShape="0">
                    <a:srgbClr val="DDDDDD"/>
                  </a:outerShdw>
                </a:effectLst>
              </a:endParaRPr>
            </a:p>
            <a:p>
              <a:pPr algn="l">
                <a:defRPr sz="1800" b="1">
                  <a:solidFill>
                    <a:srgbClr val="80008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</a:defRPr>
              </a:pPr>
              <a:endParaRPr>
                <a:effectLst>
                  <a:outerShdw blurRad="12700" dist="25400" dir="2700000" rotWithShape="0">
                    <a:srgbClr val="DDDDDD"/>
                  </a:outerShdw>
                </a:effectLst>
              </a:endParaRPr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r>
                <a:t>To quantify the data and generalize the results from the sample to the population of interest</a:t>
              </a:r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r>
                <a:t>Large number of representative cases</a:t>
              </a:r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r>
                <a:t>Structured</a:t>
              </a:r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r>
                <a:t>Statistical</a:t>
              </a:r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endParaRPr/>
            </a:p>
            <a:p>
              <a:pPr algn="l">
                <a:defRPr sz="1800">
                  <a:solidFill>
                    <a:srgbClr val="CC0000"/>
                  </a:solidFill>
                </a:defRPr>
              </a:pPr>
              <a:r>
                <a:t>Recommend a final course</a:t>
              </a:r>
              <a:r>
                <a:rPr>
                  <a:effectLst>
                    <a:outerShdw blurRad="12700" dist="25400" dir="2700000" rotWithShape="0">
                      <a:srgbClr val="DDDDDD"/>
                    </a:outerShdw>
                  </a:effectLst>
                </a:rPr>
                <a:t> </a:t>
              </a:r>
              <a:r>
                <a:t>of action</a:t>
              </a:r>
            </a:p>
          </p:txBody>
        </p:sp>
        <p:sp>
          <p:nvSpPr>
            <p:cNvPr id="163" name="Line"/>
            <p:cNvSpPr/>
            <p:nvPr/>
          </p:nvSpPr>
          <p:spPr>
            <a:xfrm>
              <a:off x="117475" y="889000"/>
              <a:ext cx="8464550" cy="0"/>
            </a:xfrm>
            <a:prstGeom prst="line">
              <a:avLst/>
            </a:prstGeom>
            <a:noFill/>
            <a:ln w="25400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4" name="Table 5.1"/>
            <p:cNvSpPr txBox="1"/>
            <p:nvPr/>
          </p:nvSpPr>
          <p:spPr>
            <a:xfrm>
              <a:off x="0" y="0"/>
              <a:ext cx="1148495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1800"/>
              </a:lvl1pPr>
            </a:lstStyle>
            <a:p>
              <a:r>
                <a:t>Table 5.1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 advAuto="0"/>
      <p:bldP spid="165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01028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68" name="Rectangle"/>
          <p:cNvSpPr/>
          <p:nvPr/>
        </p:nvSpPr>
        <p:spPr>
          <a:xfrm>
            <a:off x="304800" y="3619500"/>
            <a:ext cx="8229600" cy="1333500"/>
          </a:xfrm>
          <a:prstGeom prst="rect">
            <a:avLst/>
          </a:prstGeom>
          <a:solidFill>
            <a:srgbClr val="FFFF00">
              <a:alpha val="41960"/>
            </a:srgbClr>
          </a:solidFill>
          <a:ln w="25400">
            <a:solidFill>
              <a:srgbClr val="BC6F23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4. A Classification of Qualitative Research Procedures"/>
          <p:cNvSpPr txBox="1">
            <a:spLocks noGrp="1"/>
          </p:cNvSpPr>
          <p:nvPr>
            <p:ph type="title" idx="4294967295"/>
          </p:nvPr>
        </p:nvSpPr>
        <p:spPr>
          <a:xfrm>
            <a:off x="457200" y="76199"/>
            <a:ext cx="77724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850391">
              <a:defRPr sz="2232" b="1">
                <a:solidFill>
                  <a:srgbClr val="E57300"/>
                </a:solidFill>
              </a:defRPr>
            </a:lvl1pPr>
          </a:lstStyle>
          <a:p>
            <a:r>
              <a:t>4. A Classification of Qualitative Research Procedures</a:t>
            </a:r>
          </a:p>
        </p:txBody>
      </p:sp>
      <p:grpSp>
        <p:nvGrpSpPr>
          <p:cNvPr id="210" name="Group"/>
          <p:cNvGrpSpPr/>
          <p:nvPr/>
        </p:nvGrpSpPr>
        <p:grpSpPr>
          <a:xfrm>
            <a:off x="522287" y="990600"/>
            <a:ext cx="8164513" cy="5099050"/>
            <a:chOff x="0" y="0"/>
            <a:chExt cx="8164512" cy="5099050"/>
          </a:xfrm>
        </p:grpSpPr>
        <p:grpSp>
          <p:nvGrpSpPr>
            <p:cNvPr id="178" name="Group"/>
            <p:cNvGrpSpPr/>
            <p:nvPr/>
          </p:nvGrpSpPr>
          <p:grpSpPr>
            <a:xfrm>
              <a:off x="798512" y="4349750"/>
              <a:ext cx="7366001" cy="749300"/>
              <a:chOff x="0" y="0"/>
              <a:chExt cx="7366000" cy="749300"/>
            </a:xfrm>
          </p:grpSpPr>
          <p:sp>
            <p:nvSpPr>
              <p:cNvPr id="170" name="Rectangle"/>
              <p:cNvSpPr/>
              <p:nvPr/>
            </p:nvSpPr>
            <p:spPr>
              <a:xfrm>
                <a:off x="39687" y="0"/>
                <a:ext cx="1435101" cy="749300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71" name="Association Techniques"/>
              <p:cNvSpPr txBox="1"/>
              <p:nvPr/>
            </p:nvSpPr>
            <p:spPr>
              <a:xfrm>
                <a:off x="0" y="6350"/>
                <a:ext cx="1574800" cy="6477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>
                <a:lvl1pPr algn="ctr">
                  <a:defRPr sz="1800">
                    <a:solidFill>
                      <a:srgbClr val="CC0000"/>
                    </a:solidFill>
                  </a:defRPr>
                </a:lvl1pPr>
              </a:lstStyle>
              <a:p>
                <a:r>
                  <a:t>Association Techniques</a:t>
                </a:r>
              </a:p>
            </p:txBody>
          </p:sp>
          <p:sp>
            <p:nvSpPr>
              <p:cNvPr id="172" name="Rectangle"/>
              <p:cNvSpPr/>
              <p:nvPr/>
            </p:nvSpPr>
            <p:spPr>
              <a:xfrm>
                <a:off x="1944687" y="0"/>
                <a:ext cx="1435101" cy="749300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73" name="Completion Techniques"/>
              <p:cNvSpPr txBox="1"/>
              <p:nvPr/>
            </p:nvSpPr>
            <p:spPr>
              <a:xfrm>
                <a:off x="1905000" y="6350"/>
                <a:ext cx="1574800" cy="6477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>
                <a:lvl1pPr algn="ctr">
                  <a:defRPr sz="1800">
                    <a:solidFill>
                      <a:srgbClr val="CC0000"/>
                    </a:solidFill>
                  </a:defRPr>
                </a:lvl1pPr>
              </a:lstStyle>
              <a:p>
                <a:r>
                  <a:t>Completion Techniques</a:t>
                </a:r>
              </a:p>
            </p:txBody>
          </p:sp>
          <p:sp>
            <p:nvSpPr>
              <p:cNvPr id="174" name="Rectangle"/>
              <p:cNvSpPr/>
              <p:nvPr/>
            </p:nvSpPr>
            <p:spPr>
              <a:xfrm>
                <a:off x="3773487" y="0"/>
                <a:ext cx="1587501" cy="749300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75" name="Construction Techniques"/>
              <p:cNvSpPr txBox="1"/>
              <p:nvPr/>
            </p:nvSpPr>
            <p:spPr>
              <a:xfrm>
                <a:off x="3673475" y="6350"/>
                <a:ext cx="1863725" cy="6477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>
                <a:lvl1pPr algn="ctr">
                  <a:defRPr sz="1800">
                    <a:solidFill>
                      <a:srgbClr val="CC0000"/>
                    </a:solidFill>
                  </a:defRPr>
                </a:lvl1pPr>
              </a:lstStyle>
              <a:p>
                <a:r>
                  <a:t>Construction Techniques</a:t>
                </a:r>
              </a:p>
            </p:txBody>
          </p:sp>
          <p:sp>
            <p:nvSpPr>
              <p:cNvPr id="176" name="Rectangle"/>
              <p:cNvSpPr/>
              <p:nvPr/>
            </p:nvSpPr>
            <p:spPr>
              <a:xfrm>
                <a:off x="5754687" y="0"/>
                <a:ext cx="1511301" cy="749300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77" name="Expressive Techniques"/>
              <p:cNvSpPr txBox="1"/>
              <p:nvPr/>
            </p:nvSpPr>
            <p:spPr>
              <a:xfrm>
                <a:off x="5791200" y="6350"/>
                <a:ext cx="1574800" cy="6477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>
                <a:lvl1pPr algn="ctr">
                  <a:defRPr sz="1800">
                    <a:solidFill>
                      <a:srgbClr val="CC0000"/>
                    </a:solidFill>
                  </a:defRPr>
                </a:lvl1pPr>
              </a:lstStyle>
              <a:p>
                <a:r>
                  <a:t>Expressive Techniques</a:t>
                </a:r>
              </a:p>
            </p:txBody>
          </p:sp>
        </p:grpSp>
        <p:sp>
          <p:nvSpPr>
            <p:cNvPr id="179" name="Fig. 5.2"/>
            <p:cNvSpPr txBox="1"/>
            <p:nvPr/>
          </p:nvSpPr>
          <p:spPr>
            <a:xfrm>
              <a:off x="374650" y="0"/>
              <a:ext cx="975482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1800"/>
              </a:lvl1pPr>
            </a:lstStyle>
            <a:p>
              <a:r>
                <a:t>Fig. 5.2</a:t>
              </a:r>
            </a:p>
          </p:txBody>
        </p:sp>
        <p:grpSp>
          <p:nvGrpSpPr>
            <p:cNvPr id="189" name="Group"/>
            <p:cNvGrpSpPr/>
            <p:nvPr/>
          </p:nvGrpSpPr>
          <p:grpSpPr>
            <a:xfrm>
              <a:off x="679450" y="1643062"/>
              <a:ext cx="7027863" cy="1633538"/>
              <a:chOff x="0" y="0"/>
              <a:chExt cx="7027862" cy="1633537"/>
            </a:xfrm>
          </p:grpSpPr>
          <p:sp>
            <p:nvSpPr>
              <p:cNvPr id="180" name="Rectangle"/>
              <p:cNvSpPr/>
              <p:nvPr/>
            </p:nvSpPr>
            <p:spPr>
              <a:xfrm>
                <a:off x="838200" y="33337"/>
                <a:ext cx="1739900" cy="673101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81" name="Direct (Non- disguised)"/>
              <p:cNvSpPr txBox="1"/>
              <p:nvPr/>
            </p:nvSpPr>
            <p:spPr>
              <a:xfrm>
                <a:off x="576262" y="0"/>
                <a:ext cx="2260601" cy="6477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>
                <a:lvl1pPr algn="ctr">
                  <a:defRPr sz="1800">
                    <a:solidFill>
                      <a:srgbClr val="CC0000"/>
                    </a:solidFill>
                  </a:defRPr>
                </a:lvl1pPr>
              </a:lstStyle>
              <a:p>
                <a:r>
                  <a:t>Direct (Non- disguised)</a:t>
                </a:r>
              </a:p>
            </p:txBody>
          </p:sp>
          <p:sp>
            <p:nvSpPr>
              <p:cNvPr id="182" name="Rectangle"/>
              <p:cNvSpPr/>
              <p:nvPr/>
            </p:nvSpPr>
            <p:spPr>
              <a:xfrm>
                <a:off x="5340350" y="39687"/>
                <a:ext cx="1511300" cy="673101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83" name="Indirect (Disguised)"/>
              <p:cNvSpPr txBox="1"/>
              <p:nvPr/>
            </p:nvSpPr>
            <p:spPr>
              <a:xfrm>
                <a:off x="5148262" y="46037"/>
                <a:ext cx="1879601" cy="6477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>
                <a:lvl1pPr algn="ctr">
                  <a:defRPr sz="1800">
                    <a:solidFill>
                      <a:srgbClr val="CC0000"/>
                    </a:solidFill>
                  </a:defRPr>
                </a:lvl1pPr>
              </a:lstStyle>
              <a:p>
                <a:r>
                  <a:t>Indirect (Disguised)</a:t>
                </a:r>
              </a:p>
            </p:txBody>
          </p:sp>
          <p:sp>
            <p:nvSpPr>
              <p:cNvPr id="184" name="Line"/>
              <p:cNvSpPr/>
              <p:nvPr/>
            </p:nvSpPr>
            <p:spPr>
              <a:xfrm>
                <a:off x="1752600" y="719137"/>
                <a:ext cx="0" cy="457201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85" name="Line"/>
              <p:cNvSpPr/>
              <p:nvPr/>
            </p:nvSpPr>
            <p:spPr>
              <a:xfrm flipH="1">
                <a:off x="-1" y="1176337"/>
                <a:ext cx="2" cy="457201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86" name="Line"/>
              <p:cNvSpPr/>
              <p:nvPr/>
            </p:nvSpPr>
            <p:spPr>
              <a:xfrm>
                <a:off x="2514600" y="1176337"/>
                <a:ext cx="0" cy="457201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87" name="Line"/>
              <p:cNvSpPr/>
              <p:nvPr/>
            </p:nvSpPr>
            <p:spPr>
              <a:xfrm>
                <a:off x="6096000" y="719137"/>
                <a:ext cx="0" cy="533401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88" name="Line"/>
              <p:cNvSpPr/>
              <p:nvPr/>
            </p:nvSpPr>
            <p:spPr>
              <a:xfrm>
                <a:off x="0" y="1176337"/>
                <a:ext cx="2514600" cy="1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202" name="Group"/>
            <p:cNvGrpSpPr/>
            <p:nvPr/>
          </p:nvGrpSpPr>
          <p:grpSpPr>
            <a:xfrm>
              <a:off x="0" y="2879725"/>
              <a:ext cx="7707313" cy="1463675"/>
              <a:chOff x="0" y="0"/>
              <a:chExt cx="7707312" cy="1463675"/>
            </a:xfrm>
          </p:grpSpPr>
          <p:sp>
            <p:nvSpPr>
              <p:cNvPr id="190" name="Rectangle"/>
              <p:cNvSpPr/>
              <p:nvPr/>
            </p:nvSpPr>
            <p:spPr>
              <a:xfrm>
                <a:off x="0" y="403225"/>
                <a:ext cx="1739900" cy="520700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91" name="Focus Groups"/>
              <p:cNvSpPr txBox="1"/>
              <p:nvPr/>
            </p:nvSpPr>
            <p:spPr>
              <a:xfrm>
                <a:off x="59680" y="485775"/>
                <a:ext cx="1649115" cy="368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ctr">
                  <a:defRPr sz="1800">
                    <a:solidFill>
                      <a:srgbClr val="CC0000"/>
                    </a:solidFill>
                  </a:defRPr>
                </a:lvl1pPr>
              </a:lstStyle>
              <a:p>
                <a:r>
                  <a:t>Focus Groups</a:t>
                </a:r>
              </a:p>
            </p:txBody>
          </p:sp>
          <p:sp>
            <p:nvSpPr>
              <p:cNvPr id="192" name="Rectangle"/>
              <p:cNvSpPr/>
              <p:nvPr/>
            </p:nvSpPr>
            <p:spPr>
              <a:xfrm>
                <a:off x="2286000" y="403225"/>
                <a:ext cx="2120900" cy="520700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93" name="Depth Interviews"/>
              <p:cNvSpPr txBox="1"/>
              <p:nvPr/>
            </p:nvSpPr>
            <p:spPr>
              <a:xfrm>
                <a:off x="2335181" y="409575"/>
                <a:ext cx="2076513" cy="368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4450" tIns="44450" rIns="44450" bIns="44450" numCol="1" anchor="t">
                <a:spAutoFit/>
              </a:bodyPr>
              <a:lstStyle>
                <a:lvl1pPr algn="ctr">
                  <a:defRPr sz="1800">
                    <a:solidFill>
                      <a:srgbClr val="CC0000"/>
                    </a:solidFill>
                  </a:defRPr>
                </a:lvl1pPr>
              </a:lstStyle>
              <a:p>
                <a:r>
                  <a:t>Depth Interviews</a:t>
                </a:r>
              </a:p>
            </p:txBody>
          </p:sp>
          <p:sp>
            <p:nvSpPr>
              <p:cNvPr id="194" name="Rectangle"/>
              <p:cNvSpPr/>
              <p:nvPr/>
            </p:nvSpPr>
            <p:spPr>
              <a:xfrm>
                <a:off x="6096000" y="22225"/>
                <a:ext cx="1435100" cy="673100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195" name="Projective Techniques"/>
              <p:cNvSpPr txBox="1"/>
              <p:nvPr/>
            </p:nvSpPr>
            <p:spPr>
              <a:xfrm>
                <a:off x="5903912" y="0"/>
                <a:ext cx="1803401" cy="6477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>
                <a:lvl1pPr algn="ctr">
                  <a:defRPr sz="1800">
                    <a:solidFill>
                      <a:srgbClr val="CC0000"/>
                    </a:solidFill>
                  </a:defRPr>
                </a:lvl1pPr>
              </a:lstStyle>
              <a:p>
                <a:r>
                  <a:t>Projective Techniques</a:t>
                </a:r>
              </a:p>
            </p:txBody>
          </p:sp>
          <p:sp>
            <p:nvSpPr>
              <p:cNvPr id="196" name="Line"/>
              <p:cNvSpPr/>
              <p:nvPr/>
            </p:nvSpPr>
            <p:spPr>
              <a:xfrm>
                <a:off x="1517650" y="1158875"/>
                <a:ext cx="0" cy="304800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97" name="Line"/>
              <p:cNvSpPr/>
              <p:nvPr/>
            </p:nvSpPr>
            <p:spPr>
              <a:xfrm>
                <a:off x="3498850" y="1158875"/>
                <a:ext cx="0" cy="304800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98" name="Line"/>
              <p:cNvSpPr/>
              <p:nvPr/>
            </p:nvSpPr>
            <p:spPr>
              <a:xfrm>
                <a:off x="5403850" y="1158875"/>
                <a:ext cx="0" cy="304800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99" name="Line"/>
              <p:cNvSpPr/>
              <p:nvPr/>
            </p:nvSpPr>
            <p:spPr>
              <a:xfrm>
                <a:off x="7232650" y="1158875"/>
                <a:ext cx="0" cy="304800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0" name="Line"/>
              <p:cNvSpPr/>
              <p:nvPr/>
            </p:nvSpPr>
            <p:spPr>
              <a:xfrm>
                <a:off x="6775450" y="701675"/>
                <a:ext cx="0" cy="457200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1" name="Line"/>
              <p:cNvSpPr/>
              <p:nvPr/>
            </p:nvSpPr>
            <p:spPr>
              <a:xfrm>
                <a:off x="1517650" y="1158875"/>
                <a:ext cx="5715000" cy="0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209" name="Group"/>
            <p:cNvGrpSpPr/>
            <p:nvPr/>
          </p:nvGrpSpPr>
          <p:grpSpPr>
            <a:xfrm>
              <a:off x="2432050" y="131762"/>
              <a:ext cx="4267200" cy="1544638"/>
              <a:chOff x="0" y="0"/>
              <a:chExt cx="4267200" cy="1544637"/>
            </a:xfrm>
          </p:grpSpPr>
          <p:sp>
            <p:nvSpPr>
              <p:cNvPr id="203" name="Rectangle"/>
              <p:cNvSpPr/>
              <p:nvPr/>
            </p:nvSpPr>
            <p:spPr>
              <a:xfrm>
                <a:off x="615950" y="26987"/>
                <a:ext cx="2882900" cy="749301"/>
              </a:xfrm>
              <a:prstGeom prst="rect">
                <a:avLst/>
              </a:prstGeom>
              <a:solidFill>
                <a:srgbClr val="CCEC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l">
                  <a:defRPr sz="1800"/>
                </a:pPr>
                <a:endParaRPr/>
              </a:p>
            </p:txBody>
          </p:sp>
          <p:sp>
            <p:nvSpPr>
              <p:cNvPr id="204" name="Qualitative Research Procedures"/>
              <p:cNvSpPr txBox="1"/>
              <p:nvPr/>
            </p:nvSpPr>
            <p:spPr>
              <a:xfrm>
                <a:off x="363537" y="0"/>
                <a:ext cx="3387726" cy="6477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4450" tIns="44450" rIns="44450" bIns="44450" numCol="1" anchor="t">
                <a:spAutoFit/>
              </a:bodyPr>
              <a:lstStyle>
                <a:lvl1pPr algn="ctr">
                  <a:defRPr sz="1800">
                    <a:solidFill>
                      <a:srgbClr val="CC0000"/>
                    </a:solidFill>
                  </a:defRPr>
                </a:lvl1pPr>
              </a:lstStyle>
              <a:p>
                <a:r>
                  <a:t>Qualitative Research Procedures</a:t>
                </a:r>
              </a:p>
            </p:txBody>
          </p:sp>
          <p:sp>
            <p:nvSpPr>
              <p:cNvPr id="205" name="Line"/>
              <p:cNvSpPr/>
              <p:nvPr/>
            </p:nvSpPr>
            <p:spPr>
              <a:xfrm flipH="1">
                <a:off x="-1" y="1087437"/>
                <a:ext cx="2" cy="457201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6" name="Line"/>
              <p:cNvSpPr/>
              <p:nvPr/>
            </p:nvSpPr>
            <p:spPr>
              <a:xfrm>
                <a:off x="4267200" y="1087437"/>
                <a:ext cx="0" cy="457201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7" name="Line"/>
              <p:cNvSpPr/>
              <p:nvPr/>
            </p:nvSpPr>
            <p:spPr>
              <a:xfrm>
                <a:off x="0" y="1087437"/>
                <a:ext cx="4267200" cy="1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08" name="Line"/>
              <p:cNvSpPr/>
              <p:nvPr/>
            </p:nvSpPr>
            <p:spPr>
              <a:xfrm>
                <a:off x="1981200" y="782637"/>
                <a:ext cx="0" cy="304801"/>
              </a:xfrm>
              <a:prstGeom prst="line">
                <a:avLst/>
              </a:prstGeom>
              <a:noFill/>
              <a:ln w="12700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 advAuto="0"/>
      <p:bldP spid="210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01028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13" name="4. Classification of Qualitative Research Procedures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905255">
              <a:defRPr sz="2178" b="1">
                <a:solidFill>
                  <a:srgbClr val="E57300"/>
                </a:solidFill>
              </a:defRPr>
            </a:lvl1pPr>
          </a:lstStyle>
          <a:p>
            <a:r>
              <a:t>4. Classification of Qualitative Research Procedures</a:t>
            </a:r>
          </a:p>
        </p:txBody>
      </p:sp>
      <p:sp>
        <p:nvSpPr>
          <p:cNvPr id="214" name="Focus Groups…"/>
          <p:cNvSpPr txBox="1">
            <a:spLocks noGrp="1"/>
          </p:cNvSpPr>
          <p:nvPr>
            <p:ph type="body" idx="4294967295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400"/>
              </a:spcBef>
              <a:buSzTx/>
              <a:buNone/>
              <a:defRPr sz="2000" b="1">
                <a:solidFill>
                  <a:srgbClr val="994D00"/>
                </a:solidFill>
              </a:defRPr>
            </a:pPr>
            <a:r>
              <a:t>Focus Groups</a:t>
            </a:r>
          </a:p>
          <a:p>
            <a:pPr marL="742950" lvl="1" indent="-285750">
              <a:spcBef>
                <a:spcPts val="0"/>
              </a:spcBef>
              <a:defRPr sz="1800">
                <a:solidFill>
                  <a:srgbClr val="994D00"/>
                </a:solidFill>
              </a:defRPr>
            </a:pPr>
            <a:r>
              <a:t>an interactive group discussion led by a moderator</a:t>
            </a:r>
          </a:p>
          <a:p>
            <a:pPr marL="742950" lvl="1" indent="-285750">
              <a:spcBef>
                <a:spcPts val="0"/>
              </a:spcBef>
              <a:defRPr sz="1800">
                <a:solidFill>
                  <a:srgbClr val="994D00"/>
                </a:solidFill>
              </a:defRPr>
            </a:pPr>
            <a:r>
              <a:t>unstructured (or loosely structured) discussion</a:t>
            </a:r>
          </a:p>
          <a:p>
            <a:pPr marL="742950" lvl="1" indent="-285750">
              <a:spcBef>
                <a:spcPts val="0"/>
              </a:spcBef>
              <a:defRPr sz="1800">
                <a:solidFill>
                  <a:srgbClr val="994D00"/>
                </a:solidFill>
              </a:defRPr>
            </a:pPr>
            <a:r>
              <a:t>free flow of ideas encouraged</a:t>
            </a:r>
          </a:p>
          <a:p>
            <a:pPr marL="742950" lvl="1" indent="-285750">
              <a:spcBef>
                <a:spcPts val="0"/>
              </a:spcBef>
              <a:defRPr sz="1800">
                <a:solidFill>
                  <a:srgbClr val="994D00"/>
                </a:solidFill>
              </a:defRPr>
            </a:pPr>
            <a:r>
              <a:t>group dynamics are useful</a:t>
            </a:r>
          </a:p>
          <a:p>
            <a:pPr>
              <a:spcBef>
                <a:spcPts val="400"/>
              </a:spcBef>
              <a:buSzTx/>
              <a:buNone/>
              <a:defRPr sz="2000" b="1">
                <a:solidFill>
                  <a:srgbClr val="994D00"/>
                </a:solidFill>
              </a:defRPr>
            </a:pPr>
            <a:r>
              <a:t>Depth Interviews</a:t>
            </a:r>
          </a:p>
          <a:p>
            <a:pPr marL="742950" lvl="1" indent="-285750">
              <a:spcBef>
                <a:spcPts val="0"/>
              </a:spcBef>
              <a:defRPr sz="1800">
                <a:solidFill>
                  <a:srgbClr val="994D00"/>
                </a:solidFill>
              </a:defRPr>
            </a:pPr>
            <a:r>
              <a:t>interview is conducted one-on-one</a:t>
            </a:r>
          </a:p>
          <a:p>
            <a:pPr marL="742950" lvl="1" indent="-285750">
              <a:spcBef>
                <a:spcPts val="0"/>
              </a:spcBef>
              <a:defRPr sz="1800">
                <a:solidFill>
                  <a:srgbClr val="994D00"/>
                </a:solidFill>
              </a:defRPr>
            </a:pPr>
            <a:r>
              <a:t>best method for in-depth probing of personal opinions, beliefs, values, and hidden issues</a:t>
            </a:r>
          </a:p>
          <a:p>
            <a:pPr>
              <a:spcBef>
                <a:spcPts val="400"/>
              </a:spcBef>
              <a:buSzTx/>
              <a:buNone/>
              <a:defRPr sz="2000" b="1">
                <a:solidFill>
                  <a:srgbClr val="994D00"/>
                </a:solidFill>
              </a:defRPr>
            </a:pPr>
            <a:r>
              <a:t>Projective Techniques</a:t>
            </a:r>
          </a:p>
          <a:p>
            <a:pPr marL="742950" lvl="1" indent="-285750">
              <a:spcBef>
                <a:spcPts val="0"/>
              </a:spcBef>
              <a:defRPr sz="1800">
                <a:solidFill>
                  <a:srgbClr val="994D00"/>
                </a:solidFill>
              </a:defRPr>
            </a:pPr>
            <a:r>
              <a:t>unstructured prompts or stimuli</a:t>
            </a:r>
          </a:p>
          <a:p>
            <a:pPr marL="742950" lvl="1" indent="-285750">
              <a:spcBef>
                <a:spcPts val="0"/>
              </a:spcBef>
              <a:defRPr sz="1800">
                <a:solidFill>
                  <a:srgbClr val="994D00"/>
                </a:solidFill>
              </a:defRPr>
            </a:pPr>
            <a:r>
              <a:t>encourage the respondent to project their underlying motivations, beliefs, attitudes, or feelings onto an ambiguous situation</a:t>
            </a:r>
          </a:p>
          <a:p>
            <a:pPr marL="742950" lvl="1" indent="-285750">
              <a:spcBef>
                <a:spcPts val="0"/>
              </a:spcBef>
              <a:defRPr sz="1800">
                <a:solidFill>
                  <a:srgbClr val="994D00"/>
                </a:solidFill>
              </a:defRPr>
            </a:pPr>
            <a:r>
              <a:t>they are all indirect techniques that attempt to disguise the purpose of the research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01028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17" name="5. Characteristics of Focus Groups"/>
          <p:cNvSpPr txBox="1">
            <a:spLocks noGrp="1"/>
          </p:cNvSpPr>
          <p:nvPr>
            <p:ph type="title" idx="4294967295"/>
          </p:nvPr>
        </p:nvSpPr>
        <p:spPr>
          <a:xfrm>
            <a:off x="381000" y="228599"/>
            <a:ext cx="8077200" cy="7842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5. Characteristics of Focus Groups</a:t>
            </a:r>
          </a:p>
        </p:txBody>
      </p:sp>
      <p:grpSp>
        <p:nvGrpSpPr>
          <p:cNvPr id="221" name="Group"/>
          <p:cNvGrpSpPr/>
          <p:nvPr/>
        </p:nvGrpSpPr>
        <p:grpSpPr>
          <a:xfrm>
            <a:off x="381000" y="911225"/>
            <a:ext cx="8382000" cy="4577080"/>
            <a:chOff x="0" y="0"/>
            <a:chExt cx="8382000" cy="4577079"/>
          </a:xfrm>
        </p:grpSpPr>
        <p:sp>
          <p:nvSpPr>
            <p:cNvPr id="218" name="Group Size      8-12…"/>
            <p:cNvSpPr/>
            <p:nvPr/>
          </p:nvSpPr>
          <p:spPr>
            <a:xfrm>
              <a:off x="0" y="533400"/>
              <a:ext cx="8382000" cy="4043680"/>
            </a:xfrm>
            <a:prstGeom prst="rect">
              <a:avLst/>
            </a:prstGeom>
            <a:solidFill>
              <a:srgbClr val="FFFFCC"/>
            </a:solidFill>
            <a:ln w="28575" cap="flat">
              <a:solidFill>
                <a:srgbClr val="CC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t">
              <a:spAutoFit/>
            </a:bodyPr>
            <a:lstStyle/>
            <a:p>
              <a:pPr algn="l">
                <a:lnSpc>
                  <a:spcPct val="95000"/>
                </a:lnSpc>
                <a:defRPr sz="2200">
                  <a:solidFill>
                    <a:srgbClr val="800080"/>
                  </a:solidFill>
                </a:defRPr>
              </a:pPr>
              <a:r>
                <a:t>Group Size</a:t>
              </a:r>
              <a:r>
                <a:rPr>
                  <a:solidFill>
                    <a:srgbClr val="CC0000"/>
                  </a:solidFill>
                </a:rPr>
                <a:t>		   	8-12</a:t>
              </a:r>
            </a:p>
            <a:p>
              <a:pPr algn="l">
                <a:lnSpc>
                  <a:spcPct val="95000"/>
                </a:lnSpc>
                <a:defRPr sz="2200">
                  <a:solidFill>
                    <a:srgbClr val="CC0000"/>
                  </a:solidFill>
                </a:defRPr>
              </a:pPr>
              <a:endParaRPr>
                <a:solidFill>
                  <a:srgbClr val="CC0000"/>
                </a:solidFill>
              </a:endParaRPr>
            </a:p>
            <a:p>
              <a:pPr algn="l">
                <a:lnSpc>
                  <a:spcPct val="95000"/>
                </a:lnSpc>
                <a:defRPr sz="2200">
                  <a:solidFill>
                    <a:srgbClr val="800080"/>
                  </a:solidFill>
                </a:defRPr>
              </a:pPr>
              <a:r>
                <a:t>Group Composition</a:t>
              </a:r>
              <a:r>
                <a:rPr>
                  <a:solidFill>
                    <a:srgbClr val="CC0000"/>
                  </a:solidFill>
                </a:rPr>
                <a:t>  		Homogeneous respondents</a:t>
              </a:r>
            </a:p>
            <a:p>
              <a:pPr algn="l">
                <a:lnSpc>
                  <a:spcPct val="95000"/>
                </a:lnSpc>
                <a:defRPr sz="2200">
                  <a:solidFill>
                    <a:srgbClr val="CC0000"/>
                  </a:solidFill>
                </a:defRPr>
              </a:pPr>
              <a:endParaRPr>
                <a:solidFill>
                  <a:srgbClr val="CC0000"/>
                </a:solidFill>
              </a:endParaRPr>
            </a:p>
            <a:p>
              <a:pPr algn="l">
                <a:lnSpc>
                  <a:spcPct val="95000"/>
                </a:lnSpc>
                <a:defRPr sz="2200">
                  <a:solidFill>
                    <a:srgbClr val="800080"/>
                  </a:solidFill>
                </a:defRPr>
              </a:pPr>
              <a:r>
                <a:t>Physical Setting</a:t>
              </a:r>
              <a:r>
                <a:rPr>
                  <a:solidFill>
                    <a:srgbClr val="CC0000"/>
                  </a:solidFill>
                </a:rPr>
                <a:t>		Relaxed, informal atmosphere</a:t>
              </a:r>
            </a:p>
            <a:p>
              <a:pPr algn="l">
                <a:lnSpc>
                  <a:spcPct val="95000"/>
                </a:lnSpc>
                <a:defRPr sz="2200">
                  <a:solidFill>
                    <a:srgbClr val="CC0000"/>
                  </a:solidFill>
                </a:defRPr>
              </a:pPr>
              <a:endParaRPr>
                <a:solidFill>
                  <a:srgbClr val="CC0000"/>
                </a:solidFill>
              </a:endParaRPr>
            </a:p>
            <a:p>
              <a:pPr algn="l">
                <a:lnSpc>
                  <a:spcPct val="95000"/>
                </a:lnSpc>
                <a:defRPr sz="2200">
                  <a:solidFill>
                    <a:srgbClr val="800080"/>
                  </a:solidFill>
                </a:defRPr>
              </a:pPr>
              <a:r>
                <a:t>Time Duration</a:t>
              </a:r>
              <a:r>
                <a:rPr>
                  <a:solidFill>
                    <a:srgbClr val="CC0000"/>
                  </a:solidFill>
                </a:rPr>
                <a:t>			1-3 hours</a:t>
              </a:r>
            </a:p>
            <a:p>
              <a:pPr algn="l">
                <a:lnSpc>
                  <a:spcPct val="95000"/>
                </a:lnSpc>
                <a:defRPr sz="2200">
                  <a:solidFill>
                    <a:srgbClr val="CC0000"/>
                  </a:solidFill>
                </a:defRPr>
              </a:pPr>
              <a:endParaRPr>
                <a:solidFill>
                  <a:srgbClr val="CC0000"/>
                </a:solidFill>
              </a:endParaRPr>
            </a:p>
            <a:p>
              <a:pPr algn="l">
                <a:lnSpc>
                  <a:spcPct val="95000"/>
                </a:lnSpc>
                <a:defRPr sz="2200">
                  <a:solidFill>
                    <a:srgbClr val="800080"/>
                  </a:solidFill>
                </a:defRPr>
              </a:pPr>
              <a:r>
                <a:t>Recording</a:t>
              </a:r>
              <a:r>
                <a:rPr>
                  <a:solidFill>
                    <a:srgbClr val="CC0000"/>
                  </a:solidFill>
                </a:rPr>
                <a:t>			Record audio and video				</a:t>
              </a:r>
            </a:p>
            <a:p>
              <a:pPr algn="l">
                <a:lnSpc>
                  <a:spcPct val="95000"/>
                </a:lnSpc>
                <a:defRPr sz="2200">
                  <a:solidFill>
                    <a:srgbClr val="800080"/>
                  </a:solidFill>
                </a:defRPr>
              </a:pPr>
              <a:r>
                <a:t>Moderator</a:t>
              </a:r>
              <a:r>
                <a:rPr>
                  <a:solidFill>
                    <a:srgbClr val="CC0000"/>
                  </a:solidFill>
                </a:rPr>
                <a:t>			Observe and interact</a:t>
              </a:r>
            </a:p>
          </p:txBody>
        </p:sp>
        <p:sp>
          <p:nvSpPr>
            <p:cNvPr id="219" name="Line"/>
            <p:cNvSpPr/>
            <p:nvPr/>
          </p:nvSpPr>
          <p:spPr>
            <a:xfrm flipV="1">
              <a:off x="2971800" y="533400"/>
              <a:ext cx="1" cy="3627438"/>
            </a:xfrm>
            <a:prstGeom prst="line">
              <a:avLst/>
            </a:prstGeom>
            <a:noFill/>
            <a:ln w="25400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0" name="Table 5.2"/>
            <p:cNvSpPr txBox="1"/>
            <p:nvPr/>
          </p:nvSpPr>
          <p:spPr>
            <a:xfrm>
              <a:off x="457200" y="0"/>
              <a:ext cx="1148495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4450" tIns="44450" rIns="44450" bIns="44450" numCol="1" anchor="t">
              <a:spAutoFit/>
            </a:bodyPr>
            <a:lstStyle>
              <a:lvl1pPr algn="l">
                <a:defRPr sz="1800"/>
              </a:lvl1pPr>
            </a:lstStyle>
            <a:p>
              <a:r>
                <a:t>Table 5.2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 advAuto="0"/>
      <p:bldP spid="221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89992"/>
            <a:ext cx="201028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algn="l">
              <a:defRPr sz="1200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24" name="5. Why Homogenous Focus Groups?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153400" cy="563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>
                <a:solidFill>
                  <a:srgbClr val="E57300"/>
                </a:solidFill>
              </a:defRPr>
            </a:lvl1pPr>
          </a:lstStyle>
          <a:p>
            <a:r>
              <a:t>5. Why Homogenous Focus Groups?	</a:t>
            </a:r>
          </a:p>
        </p:txBody>
      </p:sp>
      <p:sp>
        <p:nvSpPr>
          <p:cNvPr id="225" name="Easier to evaluate output from homogeneous groups.…"/>
          <p:cNvSpPr txBox="1">
            <a:spLocks noGrp="1"/>
          </p:cNvSpPr>
          <p:nvPr>
            <p:ph type="body" idx="4294967295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994D00"/>
                </a:solidFill>
              </a:defRPr>
            </a:pPr>
            <a:r>
              <a:t>Easier to evaluate output from homogeneous groups. 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r>
              <a:t>For example, it would not be possible in a mixed gender group, to distinguish male and female attitudes toward a certain topic.</a:t>
            </a:r>
          </a:p>
          <a:p>
            <a:pPr marL="742950" lvl="1" indent="-285750">
              <a:spcBef>
                <a:spcPts val="0"/>
              </a:spcBef>
              <a:defRPr sz="2000">
                <a:solidFill>
                  <a:srgbClr val="994D00"/>
                </a:solidFill>
              </a:defRPr>
            </a:pPr>
            <a:r>
              <a:t>Group dynamics tend to become inhibited in mixed gender or age focus groups.</a:t>
            </a:r>
          </a:p>
          <a:p>
            <a:pPr>
              <a:buSzTx/>
              <a:buNone/>
              <a:defRPr>
                <a:solidFill>
                  <a:srgbClr val="994D00"/>
                </a:solidFill>
              </a:defRPr>
            </a:pPr>
            <a:endParaRPr/>
          </a:p>
          <a:p>
            <a:pPr>
              <a:defRPr>
                <a:solidFill>
                  <a:srgbClr val="994D00"/>
                </a:solidFill>
              </a:defRPr>
            </a:pPr>
            <a:r>
              <a:t>When it is desirable to obtain data from different age and gender groups, schedule multiple focus groups using homogeneous participants. </a:t>
            </a:r>
            <a:br/>
            <a:br/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01103891">
  <a:themeElements>
    <a:clrScheme name="0110389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DBA21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01103891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011038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01103891">
  <a:themeElements>
    <a:clrScheme name="0110389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DBA21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01103891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011038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30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01103891</vt:lpstr>
      <vt:lpstr>PowerPoint Presentation</vt:lpstr>
      <vt:lpstr>1. Chapter Outline</vt:lpstr>
      <vt:lpstr>1. Chapter Outline</vt:lpstr>
      <vt:lpstr>2. Review: A Classification of Marketing Research Data</vt:lpstr>
      <vt:lpstr>3. Review: Qualitative Vs. Quantitative Research</vt:lpstr>
      <vt:lpstr>4. A Classification of Qualitative Research Procedures</vt:lpstr>
      <vt:lpstr>4. Classification of Qualitative Research Procedures</vt:lpstr>
      <vt:lpstr>5. Characteristics of Focus Groups</vt:lpstr>
      <vt:lpstr>5. Why Homogenous Focus Groups? </vt:lpstr>
      <vt:lpstr>PowerPoint Presentation</vt:lpstr>
      <vt:lpstr>5. Variations in Focus Groups</vt:lpstr>
      <vt:lpstr>5. Variations in Focus Groups</vt:lpstr>
      <vt:lpstr>5. Advantages of Focus Groups</vt:lpstr>
      <vt:lpstr>5. Disadvantages of Focus Groups</vt:lpstr>
      <vt:lpstr>6. Depth Interview Techniques: Laddering</vt:lpstr>
      <vt:lpstr>6. Depth Interview: Hidden Issue Questioning </vt:lpstr>
      <vt:lpstr>6. Depth Interview: Symbolic Analysis</vt:lpstr>
      <vt:lpstr>6. Focus Groups Vs. Depth Interviews</vt:lpstr>
      <vt:lpstr>7. Definition of Projective Techniques</vt:lpstr>
      <vt:lpstr>7. Word Association</vt:lpstr>
      <vt:lpstr>7. Word Association</vt:lpstr>
      <vt:lpstr>7. Completion Techniques</vt:lpstr>
      <vt:lpstr>7. Construction Techniques</vt:lpstr>
      <vt:lpstr>7. A Cartoon Test</vt:lpstr>
      <vt:lpstr>7. Expressive Techniques</vt:lpstr>
      <vt:lpstr>7. Advantages of Projective Techniques</vt:lpstr>
      <vt:lpstr>7. Disadvantages of Projective Techniques</vt:lpstr>
      <vt:lpstr>8. Analysis of Qualitative Data</vt:lpstr>
      <vt:lpstr>8. Analysis of Qualitative Data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2017-12-17T11:13:04Z</dcterms:modified>
</cp:coreProperties>
</file>