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5pPr>
    <a:lvl6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6pPr>
    <a:lvl7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7pPr>
    <a:lvl8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8pPr>
    <a:lvl9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DCC"/>
          </a:solidFill>
        </a:fill>
      </a:tcStyle>
    </a:wholeTbl>
    <a:band2H>
      <a:tcTxStyle/>
      <a:tcStyle>
        <a:tcBdr/>
        <a:fill>
          <a:solidFill>
            <a:srgbClr val="FFEFE7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"/>
          <p:cNvSpPr/>
          <p:nvPr/>
        </p:nvSpPr>
        <p:spPr>
          <a:xfrm>
            <a:off x="-1" y="6629400"/>
            <a:ext cx="9144002" cy="2286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1800"/>
            </a:pPr>
            <a:endParaRPr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1" name="Line"/>
          <p:cNvSpPr/>
          <p:nvPr/>
        </p:nvSpPr>
        <p:spPr>
          <a:xfrm>
            <a:off x="381000" y="836611"/>
            <a:ext cx="8382000" cy="1590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02" name="Copyright © 2010 Pearson Education, Inc."/>
          <p:cNvSpPr txBox="1"/>
          <p:nvPr/>
        </p:nvSpPr>
        <p:spPr>
          <a:xfrm>
            <a:off x="0" y="6096000"/>
            <a:ext cx="7997825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2010 Pearson Education, Inc.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9" name="Line"/>
          <p:cNvSpPr/>
          <p:nvPr/>
        </p:nvSpPr>
        <p:spPr>
          <a:xfrm>
            <a:off x="381000" y="836611"/>
            <a:ext cx="8382000" cy="1590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1" y="6629400"/>
            <a:ext cx="9144002" cy="2286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1800"/>
            </a:pPr>
            <a:endParaRPr/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29271" y="6232842"/>
            <a:ext cx="381458" cy="396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Line"/>
          <p:cNvSpPr/>
          <p:nvPr/>
        </p:nvSpPr>
        <p:spPr>
          <a:xfrm>
            <a:off x="381000" y="836611"/>
            <a:ext cx="8382000" cy="1590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5" name="Copyright © 2010 Pearson Education, Inc."/>
          <p:cNvSpPr txBox="1"/>
          <p:nvPr/>
        </p:nvSpPr>
        <p:spPr>
          <a:xfrm>
            <a:off x="0" y="6297612"/>
            <a:ext cx="7997825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Copyright © 2010 Pearson Education, Inc.</a:t>
            </a:r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8001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11430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17145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21336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25908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30480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35052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39624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turk.com/mturk/welcome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5772" y="6289992"/>
            <a:ext cx="201029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112" name="Chapter Six"/>
          <p:cNvSpPr txBox="1">
            <a:spLocks noGrp="1"/>
          </p:cNvSpPr>
          <p:nvPr>
            <p:ph type="title" idx="4294967295"/>
          </p:nvPr>
        </p:nvSpPr>
        <p:spPr>
          <a:xfrm>
            <a:off x="304800" y="304800"/>
            <a:ext cx="8458200" cy="685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Chapter Six</a:t>
            </a:r>
          </a:p>
        </p:txBody>
      </p:sp>
      <p:sp>
        <p:nvSpPr>
          <p:cNvPr id="113" name="Descriptive Research Design: Survey and Observation"/>
          <p:cNvSpPr txBox="1">
            <a:spLocks noGrp="1"/>
          </p:cNvSpPr>
          <p:nvPr>
            <p:ph type="body" sz="quarter" idx="4294967295"/>
          </p:nvPr>
        </p:nvSpPr>
        <p:spPr>
          <a:xfrm>
            <a:off x="304800" y="2286000"/>
            <a:ext cx="51054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868680">
              <a:spcBef>
                <a:spcPts val="600"/>
              </a:spcBef>
              <a:buSzTx/>
              <a:buNone/>
              <a:defRPr sz="2660">
                <a:solidFill>
                  <a:srgbClr val="994D00"/>
                </a:solidFill>
              </a:defRPr>
            </a:lvl1pPr>
          </a:lstStyle>
          <a:p>
            <a:r>
              <a:t>Descriptive Research Design: Survey and Observation</a:t>
            </a:r>
          </a:p>
        </p:txBody>
      </p:sp>
      <p:pic>
        <p:nvPicPr>
          <p:cNvPr id="11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0" y="1066800"/>
            <a:ext cx="3841750" cy="508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 advAuto="0"/>
      <p:bldP spid="113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885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12" name="Sample Control…"/>
          <p:cNvSpPr txBox="1">
            <a:spLocks noGrp="1"/>
          </p:cNvSpPr>
          <p:nvPr>
            <p:ph type="body" idx="4294967295"/>
          </p:nvPr>
        </p:nvSpPr>
        <p:spPr>
          <a:xfrm>
            <a:off x="609600" y="990600"/>
            <a:ext cx="8077200" cy="5562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SzTx/>
              <a:buNone/>
              <a:defRPr b="1">
                <a:solidFill>
                  <a:srgbClr val="800080"/>
                </a:solidFill>
              </a:defRPr>
            </a:pPr>
            <a:endParaRPr/>
          </a:p>
          <a:p>
            <a:pPr>
              <a:spcBef>
                <a:spcPts val="1800"/>
              </a:spcBef>
              <a:buSzTx/>
              <a:buNone/>
              <a:defRPr b="1">
                <a:solidFill>
                  <a:srgbClr val="800080"/>
                </a:solidFill>
              </a:defRPr>
            </a:pPr>
            <a:r>
              <a:t>Sample Control</a:t>
            </a:r>
          </a:p>
          <a:p>
            <a:pPr>
              <a:spcBef>
                <a:spcPts val="1500"/>
              </a:spcBef>
              <a:buClr>
                <a:srgbClr val="CC0000"/>
              </a:buClr>
              <a:defRPr sz="2000">
                <a:solidFill>
                  <a:srgbClr val="994D00"/>
                </a:solidFill>
              </a:defRPr>
            </a:pPr>
            <a:r>
              <a:t>Sample control is the ability of the survey to reach the people specified in the sample effectively and efficiently.</a:t>
            </a:r>
          </a:p>
          <a:p>
            <a:pPr>
              <a:spcBef>
                <a:spcPts val="1800"/>
              </a:spcBef>
              <a:buSzTx/>
              <a:buNone/>
              <a:defRPr b="1">
                <a:solidFill>
                  <a:srgbClr val="800080"/>
                </a:solidFill>
              </a:defRPr>
            </a:pPr>
            <a:r>
              <a:t>Quantity of Data</a:t>
            </a:r>
          </a:p>
          <a:p>
            <a:pPr>
              <a:spcBef>
                <a:spcPts val="1500"/>
              </a:spcBef>
              <a:buClr>
                <a:srgbClr val="CC0000"/>
              </a:buClr>
              <a:defRPr sz="2000">
                <a:solidFill>
                  <a:srgbClr val="994D00"/>
                </a:solidFill>
              </a:defRPr>
            </a:pPr>
            <a:r>
              <a:t>The ability to collect large amounts of data.  </a:t>
            </a:r>
          </a:p>
          <a:p>
            <a:pPr>
              <a:buSzTx/>
              <a:buNone/>
              <a:defRPr sz="2000" b="1">
                <a:solidFill>
                  <a:srgbClr val="800080"/>
                </a:solidFill>
              </a:defRPr>
            </a:pPr>
            <a:endParaRPr/>
          </a:p>
          <a:p>
            <a:pPr>
              <a:buSzTx/>
              <a:buNone/>
              <a:defRPr b="1">
                <a:solidFill>
                  <a:srgbClr val="800080"/>
                </a:solidFill>
              </a:defRPr>
            </a:pPr>
            <a:r>
              <a:t>Response Rate</a:t>
            </a:r>
          </a:p>
          <a:p>
            <a:pPr>
              <a:spcBef>
                <a:spcPts val="400"/>
              </a:spcBef>
              <a:buClr>
                <a:srgbClr val="CC0000"/>
              </a:buClr>
              <a:defRPr sz="2000">
                <a:solidFill>
                  <a:srgbClr val="994D00"/>
                </a:solidFill>
              </a:defRPr>
            </a:pPr>
            <a:r>
              <a:t>Survey response rate is broadly defined as the </a:t>
            </a:r>
            <a:r>
              <a:rPr b="1"/>
              <a:t>percentage of the total attempted interviews</a:t>
            </a:r>
            <a:r>
              <a:t> that are completed.  </a:t>
            </a:r>
          </a:p>
        </p:txBody>
      </p:sp>
      <p:sp>
        <p:nvSpPr>
          <p:cNvPr id="213" name="Criteria for Evaluating Survey Methods: Task Factors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153400" cy="563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000" b="1">
                <a:solidFill>
                  <a:srgbClr val="E57300"/>
                </a:solidFill>
              </a:defRPr>
            </a:lvl1pPr>
          </a:lstStyle>
          <a:p>
            <a:r>
              <a:t>Criteria for Evaluating Survey Methods: Task Factors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 advAuto="0"/>
      <p:bldP spid="213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885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16" name="A Few Notes on Sampling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153400" cy="563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A Few Notes on Sampling</a:t>
            </a:r>
          </a:p>
        </p:txBody>
      </p:sp>
      <p:sp>
        <p:nvSpPr>
          <p:cNvPr id="217" name="A probability sampling scheme is one in which every unit in the population has a chance (greater than zero) of being selected in the sample.…"/>
          <p:cNvSpPr txBox="1">
            <a:spLocks noGrp="1"/>
          </p:cNvSpPr>
          <p:nvPr>
            <p:ph type="body" idx="4294967295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  <a:defRPr>
                <a:solidFill>
                  <a:srgbClr val="994D00"/>
                </a:solidFill>
              </a:defRPr>
            </a:pPr>
            <a:r>
              <a:t>A </a:t>
            </a:r>
            <a:r>
              <a:rPr b="1">
                <a:solidFill>
                  <a:srgbClr val="800080"/>
                </a:solidFill>
              </a:rPr>
              <a:t>probability sampling</a:t>
            </a:r>
            <a:r>
              <a:t> scheme is one in which every unit in the population has a chance (greater than zero) of being selected in the sample. </a:t>
            </a:r>
          </a:p>
          <a:p>
            <a:pPr marL="742950" lvl="1" indent="-285750">
              <a:spcBef>
                <a:spcPts val="1200"/>
              </a:spcBef>
              <a:defRPr sz="2000">
                <a:solidFill>
                  <a:srgbClr val="994D00"/>
                </a:solidFill>
              </a:defRPr>
            </a:pPr>
            <a:r>
              <a:t>This sampling makes it possible to produce unbiased estimates of population totals.</a:t>
            </a:r>
          </a:p>
          <a:p>
            <a:pPr>
              <a:spcBef>
                <a:spcPts val="1200"/>
              </a:spcBef>
              <a:defRPr b="1">
                <a:solidFill>
                  <a:srgbClr val="800080"/>
                </a:solidFill>
              </a:defRPr>
            </a:pPr>
            <a:r>
              <a:t>Nonprobability sampling</a:t>
            </a:r>
            <a:r>
              <a:rPr b="0">
                <a:solidFill>
                  <a:srgbClr val="994D00"/>
                </a:solidFill>
              </a:rPr>
              <a:t> is any sampling method where some elements of the population have </a:t>
            </a:r>
            <a:r>
              <a:rPr b="0" i="1">
                <a:solidFill>
                  <a:srgbClr val="994D00"/>
                </a:solidFill>
              </a:rPr>
              <a:t>no</a:t>
            </a:r>
            <a:r>
              <a:rPr b="0">
                <a:solidFill>
                  <a:srgbClr val="994D00"/>
                </a:solidFill>
              </a:rPr>
              <a:t> chance of selection.</a:t>
            </a:r>
            <a:endParaRPr>
              <a:solidFill>
                <a:srgbClr val="994D00"/>
              </a:solidFill>
            </a:endParaRPr>
          </a:p>
          <a:p>
            <a:pPr marL="742950" lvl="1" indent="-285750">
              <a:spcBef>
                <a:spcPts val="1200"/>
              </a:spcBef>
              <a:defRPr sz="2000">
                <a:solidFill>
                  <a:srgbClr val="994D00"/>
                </a:solidFill>
              </a:defRPr>
            </a:pPr>
            <a:r>
              <a:t>Exclusion bias exists in these types of samples.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885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20" name="Criteria for Evaluating Survey Methods: Situational Factors"/>
          <p:cNvSpPr txBox="1">
            <a:spLocks noGrp="1"/>
          </p:cNvSpPr>
          <p:nvPr>
            <p:ph type="title" idx="4294967295"/>
          </p:nvPr>
        </p:nvSpPr>
        <p:spPr>
          <a:xfrm>
            <a:off x="304800" y="228599"/>
            <a:ext cx="8610600" cy="7842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000" b="1">
                <a:solidFill>
                  <a:srgbClr val="E57300"/>
                </a:solidFill>
              </a:defRPr>
            </a:lvl1pPr>
          </a:lstStyle>
          <a:p>
            <a:r>
              <a:t>Criteria for Evaluating Survey Methods: Situational Factors</a:t>
            </a:r>
          </a:p>
        </p:txBody>
      </p:sp>
      <p:sp>
        <p:nvSpPr>
          <p:cNvPr id="221" name="SITUATIONAL FACTORS…"/>
          <p:cNvSpPr txBox="1">
            <a:spLocks noGrp="1"/>
          </p:cNvSpPr>
          <p:nvPr>
            <p:ph type="body" idx="4294967295"/>
          </p:nvPr>
        </p:nvSpPr>
        <p:spPr>
          <a:xfrm>
            <a:off x="465137" y="533400"/>
            <a:ext cx="7916863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9184" indent="-329184" defTabSz="877823">
              <a:spcBef>
                <a:spcPts val="1700"/>
              </a:spcBef>
              <a:buSzTx/>
              <a:buNone/>
              <a:defRPr sz="2304" b="1">
                <a:solidFill>
                  <a:srgbClr val="800080"/>
                </a:solidFill>
              </a:defRPr>
            </a:pPr>
            <a:endParaRPr/>
          </a:p>
          <a:p>
            <a:pPr marL="329184" indent="-329184" defTabSz="877823">
              <a:spcBef>
                <a:spcPts val="1700"/>
              </a:spcBef>
              <a:buSzTx/>
              <a:buNone/>
              <a:defRPr sz="2304" b="1">
                <a:solidFill>
                  <a:srgbClr val="CC0000"/>
                </a:solidFill>
              </a:defRPr>
            </a:pPr>
            <a:r>
              <a:t>SITUATIONAL FACTORS</a:t>
            </a:r>
          </a:p>
          <a:p>
            <a:pPr marL="329184" indent="-329184" defTabSz="877823">
              <a:spcBef>
                <a:spcPts val="1700"/>
              </a:spcBef>
              <a:buSzTx/>
              <a:buNone/>
              <a:defRPr sz="2304" b="1">
                <a:solidFill>
                  <a:srgbClr val="800080"/>
                </a:solidFill>
              </a:defRPr>
            </a:pPr>
            <a:r>
              <a:t>Control of the Data Collection Environment</a:t>
            </a:r>
          </a:p>
          <a:p>
            <a:pPr marL="329184" indent="-329184" defTabSz="877823">
              <a:spcBef>
                <a:spcPts val="1700"/>
              </a:spcBef>
              <a:buClr>
                <a:srgbClr val="CC0000"/>
              </a:buClr>
              <a:defRPr sz="2304">
                <a:solidFill>
                  <a:srgbClr val="994D00"/>
                </a:solidFill>
              </a:defRPr>
            </a:pPr>
            <a:r>
              <a:t>The degree of control a researcher has over the environment in which the respondent answers the questionnaire.</a:t>
            </a:r>
          </a:p>
          <a:p>
            <a:pPr marL="713231" lvl="1" indent="-274320" defTabSz="877823">
              <a:spcBef>
                <a:spcPts val="1400"/>
              </a:spcBef>
              <a:buClr>
                <a:srgbClr val="CC0000"/>
              </a:buClr>
              <a:defRPr sz="1919">
                <a:solidFill>
                  <a:srgbClr val="994D00"/>
                </a:solidFill>
              </a:defRPr>
            </a:pPr>
            <a:r>
              <a:t>E.g. lab has high control, mail surveys have lower control</a:t>
            </a:r>
          </a:p>
          <a:p>
            <a:pPr marL="329184" indent="-329184" defTabSz="877823">
              <a:spcBef>
                <a:spcPts val="1700"/>
              </a:spcBef>
              <a:buSzTx/>
              <a:buNone/>
              <a:defRPr sz="2304" b="1">
                <a:solidFill>
                  <a:srgbClr val="800080"/>
                </a:solidFill>
              </a:defRPr>
            </a:pPr>
            <a:r>
              <a:t>Control of Field Force</a:t>
            </a:r>
          </a:p>
          <a:p>
            <a:pPr marL="329184" indent="-329184" defTabSz="877823">
              <a:spcBef>
                <a:spcPts val="1700"/>
              </a:spcBef>
              <a:buClr>
                <a:srgbClr val="CC0000"/>
              </a:buClr>
              <a:defRPr sz="2304">
                <a:solidFill>
                  <a:srgbClr val="994D00"/>
                </a:solidFill>
              </a:defRPr>
            </a:pPr>
            <a:r>
              <a:t>The ability to control the interviewers and supervisors involved in data collection.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 advAuto="0"/>
      <p:bldP spid="221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885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24" name="Criteria for Evaluating Survey Methods: Situational Factors"/>
          <p:cNvSpPr txBox="1">
            <a:spLocks noGrp="1"/>
          </p:cNvSpPr>
          <p:nvPr>
            <p:ph type="title" idx="4294967295"/>
          </p:nvPr>
        </p:nvSpPr>
        <p:spPr>
          <a:xfrm>
            <a:off x="304800" y="228600"/>
            <a:ext cx="8686800" cy="5556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000" b="1">
                <a:solidFill>
                  <a:srgbClr val="E57300"/>
                </a:solidFill>
              </a:defRPr>
            </a:lvl1pPr>
          </a:lstStyle>
          <a:p>
            <a:r>
              <a:t>Criteria for Evaluating Survey Methods: Situational Factors</a:t>
            </a:r>
          </a:p>
        </p:txBody>
      </p:sp>
      <p:sp>
        <p:nvSpPr>
          <p:cNvPr id="225" name="Potential for Interviewer Bias…"/>
          <p:cNvSpPr txBox="1">
            <a:spLocks noGrp="1"/>
          </p:cNvSpPr>
          <p:nvPr>
            <p:ph type="body" idx="4294967295"/>
          </p:nvPr>
        </p:nvSpPr>
        <p:spPr>
          <a:xfrm>
            <a:off x="533400" y="1143000"/>
            <a:ext cx="81534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2613" indent="-332613" defTabSz="886968">
              <a:spcBef>
                <a:spcPts val="0"/>
              </a:spcBef>
              <a:buSzTx/>
              <a:buNone/>
              <a:defRPr sz="2328" b="1">
                <a:solidFill>
                  <a:srgbClr val="800080"/>
                </a:solidFill>
              </a:defRPr>
            </a:pPr>
            <a:r>
              <a:t>Potential for Interviewer Bias</a:t>
            </a:r>
          </a:p>
          <a:p>
            <a:pPr marL="332613" indent="-332613" defTabSz="886968">
              <a:spcBef>
                <a:spcPts val="0"/>
              </a:spcBef>
              <a:buClr>
                <a:srgbClr val="CC0000"/>
              </a:buClr>
              <a:defRPr sz="2328">
                <a:solidFill>
                  <a:srgbClr val="994D00"/>
                </a:solidFill>
              </a:defRPr>
            </a:pPr>
            <a:r>
              <a:t>The extent of the </a:t>
            </a:r>
            <a:r>
              <a:rPr b="1"/>
              <a:t>interviewer's role</a:t>
            </a:r>
            <a:r>
              <a:t> determines the potential for bias.</a:t>
            </a:r>
          </a:p>
          <a:p>
            <a:pPr marL="720661" lvl="1" indent="-277177" defTabSz="886968">
              <a:spcBef>
                <a:spcPts val="0"/>
              </a:spcBef>
              <a:buClr>
                <a:srgbClr val="CC0000"/>
              </a:buClr>
              <a:defRPr sz="1940">
                <a:solidFill>
                  <a:srgbClr val="994D00"/>
                </a:solidFill>
              </a:defRPr>
            </a:pPr>
            <a:r>
              <a:t>This threat is highest in face-to-face methods.</a:t>
            </a:r>
          </a:p>
          <a:p>
            <a:pPr marL="332613" indent="-332613" defTabSz="886968">
              <a:spcBef>
                <a:spcPts val="0"/>
              </a:spcBef>
              <a:buClr>
                <a:srgbClr val="CC0000"/>
              </a:buClr>
              <a:defRPr sz="2328">
                <a:solidFill>
                  <a:srgbClr val="994D00"/>
                </a:solidFill>
              </a:defRPr>
            </a:pPr>
            <a:endParaRPr/>
          </a:p>
          <a:p>
            <a:pPr marL="332613" indent="-332613" defTabSz="886968">
              <a:spcBef>
                <a:spcPts val="0"/>
              </a:spcBef>
              <a:buSzTx/>
              <a:buNone/>
              <a:defRPr sz="2328" b="1">
                <a:solidFill>
                  <a:srgbClr val="800080"/>
                </a:solidFill>
              </a:defRPr>
            </a:pPr>
            <a:r>
              <a:t>Speed</a:t>
            </a:r>
          </a:p>
          <a:p>
            <a:pPr marL="332613" indent="-332613" defTabSz="886968">
              <a:spcBef>
                <a:spcPts val="0"/>
              </a:spcBef>
              <a:buClr>
                <a:srgbClr val="CC0000"/>
              </a:buClr>
              <a:defRPr sz="2328">
                <a:solidFill>
                  <a:srgbClr val="994D00"/>
                </a:solidFill>
              </a:defRPr>
            </a:pPr>
            <a:r>
              <a:t>The total time taken for administering the survey to the entire sample.</a:t>
            </a:r>
          </a:p>
          <a:p>
            <a:pPr marL="332613" indent="-332613" defTabSz="886968">
              <a:spcBef>
                <a:spcPts val="0"/>
              </a:spcBef>
              <a:buSzTx/>
              <a:buNone/>
              <a:defRPr sz="2328">
                <a:solidFill>
                  <a:srgbClr val="994D00"/>
                </a:solidFill>
              </a:defRPr>
            </a:pPr>
            <a:endParaRPr/>
          </a:p>
          <a:p>
            <a:pPr marL="332613" indent="-332613" defTabSz="886968">
              <a:spcBef>
                <a:spcPts val="0"/>
              </a:spcBef>
              <a:buSzTx/>
              <a:buNone/>
              <a:defRPr sz="2328" b="1">
                <a:solidFill>
                  <a:srgbClr val="800080"/>
                </a:solidFill>
              </a:defRPr>
            </a:pPr>
            <a:r>
              <a:t>Cost</a:t>
            </a:r>
          </a:p>
          <a:p>
            <a:pPr marL="332613" indent="-332613" defTabSz="886968">
              <a:spcBef>
                <a:spcPts val="0"/>
              </a:spcBef>
              <a:buClr>
                <a:srgbClr val="CC0000"/>
              </a:buClr>
              <a:defRPr sz="2328">
                <a:solidFill>
                  <a:srgbClr val="994D00"/>
                </a:solidFill>
              </a:defRPr>
            </a:pPr>
            <a:r>
              <a:t>The total cost of administering the survey and collecting the data.</a:t>
            </a:r>
          </a:p>
          <a:p>
            <a:pPr marL="720661" lvl="1" indent="-277177" defTabSz="886968">
              <a:spcBef>
                <a:spcPts val="0"/>
              </a:spcBef>
              <a:buClr>
                <a:srgbClr val="CC0000"/>
              </a:buClr>
              <a:defRPr sz="1940">
                <a:solidFill>
                  <a:srgbClr val="994D00"/>
                </a:solidFill>
              </a:defRPr>
            </a:pPr>
            <a:r>
              <a:t>Internet surveys tend to be the cheapest and quickest.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 advAuto="0"/>
      <p:bldP spid="225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885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28" name="Criteria for Evaluating Survey Methods: Respondent Factors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382000" cy="563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 b="1">
                <a:solidFill>
                  <a:srgbClr val="E57300"/>
                </a:solidFill>
              </a:defRPr>
            </a:lvl1pPr>
          </a:lstStyle>
          <a:p>
            <a:r>
              <a:t>Criteria for Evaluating Survey Methods: Respondent Factors</a:t>
            </a:r>
          </a:p>
        </p:txBody>
      </p:sp>
      <p:sp>
        <p:nvSpPr>
          <p:cNvPr id="229" name="RESPONDENT FACTORS…"/>
          <p:cNvSpPr txBox="1">
            <a:spLocks noGrp="1"/>
          </p:cNvSpPr>
          <p:nvPr>
            <p:ph type="body" idx="4294967295"/>
          </p:nvPr>
        </p:nvSpPr>
        <p:spPr>
          <a:xfrm>
            <a:off x="381000" y="1143000"/>
            <a:ext cx="84582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Tx/>
              <a:buNone/>
              <a:defRPr b="1">
                <a:solidFill>
                  <a:srgbClr val="CC0000"/>
                </a:solidFill>
              </a:defRPr>
            </a:pPr>
            <a:r>
              <a:t>RESPONDENT FACTORS</a:t>
            </a:r>
          </a:p>
          <a:p>
            <a:pPr>
              <a:buSzTx/>
              <a:buNone/>
              <a:defRPr b="1">
                <a:solidFill>
                  <a:srgbClr val="800080"/>
                </a:solidFill>
              </a:defRPr>
            </a:pPr>
            <a:r>
              <a:t>Perceived Anonymity</a:t>
            </a:r>
          </a:p>
          <a:p>
            <a:pPr>
              <a:buClr>
                <a:srgbClr val="CC0000"/>
              </a:buClr>
              <a:defRPr>
                <a:solidFill>
                  <a:srgbClr val="994D00"/>
                </a:solidFill>
              </a:defRPr>
            </a:pPr>
            <a:r>
              <a:t>Perceived anonymity refers to the respondents' perceptions that their </a:t>
            </a:r>
            <a:r>
              <a:rPr b="1"/>
              <a:t>identities will not be discerned</a:t>
            </a:r>
            <a:r>
              <a:t> by the interviewer or the researcher.  </a:t>
            </a:r>
          </a:p>
          <a:p>
            <a:pPr>
              <a:buSzTx/>
              <a:buNone/>
              <a:defRPr>
                <a:solidFill>
                  <a:srgbClr val="994D00"/>
                </a:solidFill>
              </a:defRPr>
            </a:pPr>
            <a:r>
              <a:t> </a:t>
            </a:r>
          </a:p>
          <a:p>
            <a:pPr>
              <a:buSzTx/>
              <a:buNone/>
              <a:defRPr b="1">
                <a:solidFill>
                  <a:srgbClr val="800080"/>
                </a:solidFill>
              </a:defRPr>
            </a:pPr>
            <a:r>
              <a:t>Social Desirability/Sensitive Information</a:t>
            </a:r>
          </a:p>
          <a:p>
            <a:pPr>
              <a:buClr>
                <a:srgbClr val="CC0000"/>
              </a:buClr>
              <a:defRPr b="1">
                <a:solidFill>
                  <a:srgbClr val="994D00"/>
                </a:solidFill>
              </a:defRPr>
            </a:pPr>
            <a:r>
              <a:t>Social desirability </a:t>
            </a:r>
            <a:r>
              <a:rPr b="0"/>
              <a:t>is the tendency of the respondents to give answers that are socially acceptable, whether or not they are true.  </a:t>
            </a:r>
          </a:p>
          <a:p>
            <a:pPr marL="742950" lvl="1" indent="-285750">
              <a:spcBef>
                <a:spcPts val="0"/>
              </a:spcBef>
              <a:buClr>
                <a:srgbClr val="CC0000"/>
              </a:buClr>
              <a:defRPr sz="2000">
                <a:solidFill>
                  <a:srgbClr val="994D00"/>
                </a:solidFill>
              </a:defRPr>
            </a:pPr>
            <a:r>
              <a:t>Generally, social desirability bias is most common when trying to obtain sensitive information.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885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32" name="Low Incidence Rate…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Tx/>
              <a:buNone/>
              <a:defRPr b="1">
                <a:solidFill>
                  <a:srgbClr val="800080"/>
                </a:solidFill>
              </a:defRPr>
            </a:pPr>
            <a:r>
              <a:t>Low Incidence Rate</a:t>
            </a:r>
            <a:endParaRPr>
              <a:solidFill>
                <a:srgbClr val="994D00"/>
              </a:solidFill>
            </a:endParaRPr>
          </a:p>
          <a:p>
            <a:pPr>
              <a:defRPr b="1">
                <a:solidFill>
                  <a:srgbClr val="994D00"/>
                </a:solidFill>
              </a:defRPr>
            </a:pPr>
            <a:r>
              <a:t>Incidence rate </a:t>
            </a:r>
            <a:r>
              <a:rPr b="0"/>
              <a:t>refers to the rate at which people qualify for a survey.</a:t>
            </a:r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994D00"/>
                </a:solidFill>
              </a:defRPr>
            </a:pPr>
            <a:r>
              <a:t>High incidence rate means more new people.</a:t>
            </a:r>
          </a:p>
          <a:p>
            <a:pPr>
              <a:defRPr>
                <a:solidFill>
                  <a:srgbClr val="994D00"/>
                </a:solidFill>
              </a:defRPr>
            </a:pPr>
            <a:endParaRPr/>
          </a:p>
          <a:p>
            <a:pPr>
              <a:buSzTx/>
              <a:buNone/>
              <a:defRPr b="1">
                <a:solidFill>
                  <a:srgbClr val="800080"/>
                </a:solidFill>
              </a:defRPr>
            </a:pPr>
            <a:r>
              <a:t>Respondent Control</a:t>
            </a:r>
            <a:endParaRPr>
              <a:solidFill>
                <a:srgbClr val="994D00"/>
              </a:solidFill>
            </a:endParaRPr>
          </a:p>
          <a:p>
            <a:pPr>
              <a:defRPr>
                <a:solidFill>
                  <a:srgbClr val="994D00"/>
                </a:solidFill>
              </a:defRPr>
            </a:pPr>
            <a:r>
              <a:t>Methods that allow respondents control over the interviewing process will solicit greater cooperation and are therefore desirable.</a:t>
            </a:r>
          </a:p>
        </p:txBody>
      </p:sp>
      <p:sp>
        <p:nvSpPr>
          <p:cNvPr id="233" name="Criteria for Evaluating Survey Methods: Respondent Factors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153400" cy="563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 b="1">
                <a:solidFill>
                  <a:srgbClr val="E57300"/>
                </a:solidFill>
              </a:defRPr>
            </a:lvl1pPr>
          </a:lstStyle>
          <a:p>
            <a:r>
              <a:t>Criteria for Evaluating Survey Methods: Respondent Factors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885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236" name="4) A Comparative Evaluation of Survey Methods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153400" cy="563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000" b="1">
                <a:solidFill>
                  <a:srgbClr val="E57300"/>
                </a:solidFill>
              </a:defRPr>
            </a:lvl1pPr>
          </a:lstStyle>
          <a:p>
            <a:r>
              <a:t>4) A Comparative Evaluation of Survey Methods</a:t>
            </a:r>
          </a:p>
        </p:txBody>
      </p:sp>
      <p:graphicFrame>
        <p:nvGraphicFramePr>
          <p:cNvPr id="237" name="Table"/>
          <p:cNvGraphicFramePr/>
          <p:nvPr/>
        </p:nvGraphicFramePr>
        <p:xfrm>
          <a:off x="533400" y="1295400"/>
          <a:ext cx="8153400" cy="467201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865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Phone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Interviews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Mail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Email/Internet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Diversity/flexibility  of questions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Moderate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of physical stimuli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Moderate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Response Rate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Moderate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Quantity of Data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Potential for Interviewer Bias?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Moderate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Moderate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Speed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Moderate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Moderate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Perceived anonymity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Moderate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885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240" name="Observational research (or field research) is a social research technique that involves the direct observation of phenomena in their natural setting.…"/>
          <p:cNvSpPr txBox="1"/>
          <p:nvPr/>
        </p:nvSpPr>
        <p:spPr>
          <a:xfrm>
            <a:off x="609600" y="1219200"/>
            <a:ext cx="8001000" cy="2085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1200"/>
              </a:spcBef>
              <a:defRPr sz="2400" b="1">
                <a:solidFill>
                  <a:srgbClr val="800080"/>
                </a:solidFill>
              </a:defRPr>
            </a:pPr>
            <a:r>
              <a:t>Observational research</a:t>
            </a:r>
            <a:r>
              <a:rPr b="0">
                <a:solidFill>
                  <a:srgbClr val="956D0E"/>
                </a:solidFill>
              </a:rPr>
              <a:t> (or field research) is a social research technique that involves the direct observation of phenomena in their natural setting.</a:t>
            </a:r>
            <a:endParaRPr>
              <a:solidFill>
                <a:srgbClr val="956D0E"/>
              </a:solidFill>
            </a:endParaRPr>
          </a:p>
          <a:p>
            <a:pPr marL="342900" lvl="1" indent="-342900" algn="l">
              <a:spcBef>
                <a:spcPts val="1200"/>
              </a:spcBef>
              <a:buSzPct val="100000"/>
              <a:buFont typeface="Arial"/>
              <a:buChar char="•"/>
              <a:defRPr sz="2400">
                <a:solidFill>
                  <a:srgbClr val="956D0E"/>
                </a:solidFill>
              </a:defRPr>
            </a:pPr>
            <a:r>
              <a:t>Observational methods are usually conducted in </a:t>
            </a:r>
            <a:r>
              <a:rPr b="1"/>
              <a:t>natural settings</a:t>
            </a:r>
            <a:r>
              <a:t>.</a:t>
            </a:r>
          </a:p>
        </p:txBody>
      </p:sp>
      <p:sp>
        <p:nvSpPr>
          <p:cNvPr id="241" name="5) Observational Research"/>
          <p:cNvSpPr txBox="1"/>
          <p:nvPr/>
        </p:nvSpPr>
        <p:spPr>
          <a:xfrm>
            <a:off x="380999" y="228600"/>
            <a:ext cx="8763002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2800" b="1">
                <a:solidFill>
                  <a:srgbClr val="E57300"/>
                </a:solidFill>
              </a:defRPr>
            </a:lvl1pPr>
          </a:lstStyle>
          <a:p>
            <a:r>
              <a:t>5) Observational Research</a:t>
            </a:r>
          </a:p>
        </p:txBody>
      </p:sp>
      <p:pic>
        <p:nvPicPr>
          <p:cNvPr id="242" name="http://cdn.blog-sap.com/innovation/files/2012/09/273089_l_srgb_s_gl-300x199.jpg" descr="http://cdn.blog-sap.com/innovation/files/2012/09/273089_l_srgb_s_gl-300x19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3812" y="3429000"/>
            <a:ext cx="3316288" cy="2200275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Observational research has more external validity (it’s generalizable beyond that study) but it is difficult to control for confounding variables, which can be a problem."/>
          <p:cNvSpPr txBox="1"/>
          <p:nvPr/>
        </p:nvSpPr>
        <p:spPr>
          <a:xfrm>
            <a:off x="609599" y="3341687"/>
            <a:ext cx="4572002" cy="266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lvl="1" indent="-342900" algn="l">
              <a:spcBef>
                <a:spcPts val="1200"/>
              </a:spcBef>
              <a:buSzPct val="100000"/>
              <a:buFont typeface="Arial"/>
              <a:buChar char="•"/>
              <a:defRPr sz="2400">
                <a:solidFill>
                  <a:srgbClr val="956D0E"/>
                </a:solidFill>
              </a:defRPr>
            </a:pPr>
            <a:r>
              <a:t>Observational research has more </a:t>
            </a:r>
            <a:r>
              <a:rPr b="1">
                <a:solidFill>
                  <a:srgbClr val="800080"/>
                </a:solidFill>
              </a:rPr>
              <a:t>external validity </a:t>
            </a:r>
            <a:r>
              <a:t>(it’s generalizable beyond that study) but it is difficult to control for </a:t>
            </a:r>
            <a:r>
              <a:rPr b="1">
                <a:solidFill>
                  <a:srgbClr val="800080"/>
                </a:solidFill>
              </a:rPr>
              <a:t>confounding variables</a:t>
            </a:r>
            <a:r>
              <a:t>, which can be a problem.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885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246" name="Observation Methods Structured Versus Unstructured Observation"/>
          <p:cNvSpPr txBox="1">
            <a:spLocks noGrp="1"/>
          </p:cNvSpPr>
          <p:nvPr>
            <p:ph type="title" idx="4294967295"/>
          </p:nvPr>
        </p:nvSpPr>
        <p:spPr>
          <a:xfrm>
            <a:off x="380999" y="76200"/>
            <a:ext cx="8763002" cy="7620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000" b="1">
                <a:solidFill>
                  <a:srgbClr val="E57300"/>
                </a:solidFill>
              </a:defRPr>
            </a:lvl1pPr>
          </a:lstStyle>
          <a:p>
            <a:r>
              <a:t>Observation Methods Structured Versus Unstructured Observation</a:t>
            </a:r>
          </a:p>
        </p:txBody>
      </p:sp>
      <p:sp>
        <p:nvSpPr>
          <p:cNvPr id="247" name="For structured observation, the researcher specifies in detail what is to be observed and how the measurements are to be recorded.…"/>
          <p:cNvSpPr txBox="1">
            <a:spLocks noGrp="1"/>
          </p:cNvSpPr>
          <p:nvPr>
            <p:ph type="body" idx="4294967295"/>
          </p:nvPr>
        </p:nvSpPr>
        <p:spPr>
          <a:xfrm>
            <a:off x="533400" y="1143000"/>
            <a:ext cx="7924800" cy="3962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2613" indent="-332613" defTabSz="886968">
              <a:spcBef>
                <a:spcPts val="600"/>
              </a:spcBef>
              <a:buClr>
                <a:srgbClr val="CC0000"/>
              </a:buClr>
              <a:defRPr sz="2522">
                <a:solidFill>
                  <a:srgbClr val="994D00"/>
                </a:solidFill>
              </a:defRPr>
            </a:pPr>
            <a:r>
              <a:t>For </a:t>
            </a:r>
            <a:r>
              <a:rPr b="1">
                <a:solidFill>
                  <a:srgbClr val="800080"/>
                </a:solidFill>
              </a:rPr>
              <a:t>structured observation</a:t>
            </a:r>
            <a:r>
              <a:t>, the researcher specifies in detail what is to be observed and how the measurements are to be recorded.</a:t>
            </a:r>
          </a:p>
          <a:p>
            <a:pPr marL="720661" lvl="1" indent="-277177" defTabSz="886968">
              <a:spcBef>
                <a:spcPts val="0"/>
              </a:spcBef>
              <a:buClr>
                <a:srgbClr val="CC0000"/>
              </a:buClr>
              <a:defRPr sz="2134">
                <a:solidFill>
                  <a:srgbClr val="994D00"/>
                </a:solidFill>
              </a:defRPr>
            </a:pPr>
            <a:r>
              <a:t>E.g., an auditor performing inventory analysis in a store.  </a:t>
            </a:r>
          </a:p>
          <a:p>
            <a:pPr marL="332613" indent="-332613" defTabSz="886968">
              <a:buClr>
                <a:srgbClr val="CC0000"/>
              </a:buClr>
              <a:defRPr sz="2522">
                <a:solidFill>
                  <a:srgbClr val="994D00"/>
                </a:solidFill>
              </a:defRPr>
            </a:pPr>
            <a:endParaRPr/>
          </a:p>
          <a:p>
            <a:pPr marL="332613" indent="-332613" defTabSz="886968">
              <a:spcBef>
                <a:spcPts val="600"/>
              </a:spcBef>
              <a:buClr>
                <a:srgbClr val="CC0000"/>
              </a:buClr>
              <a:defRPr sz="2522">
                <a:solidFill>
                  <a:srgbClr val="994D00"/>
                </a:solidFill>
              </a:defRPr>
            </a:pPr>
            <a:r>
              <a:t>In </a:t>
            </a:r>
            <a:r>
              <a:rPr b="1">
                <a:solidFill>
                  <a:srgbClr val="800080"/>
                </a:solidFill>
              </a:rPr>
              <a:t>unstructured observation</a:t>
            </a:r>
            <a:r>
              <a:t>, the observer monitors all aspects of the phenomenon that seem relevant to the problem at hand.</a:t>
            </a:r>
          </a:p>
          <a:p>
            <a:pPr marL="720661" lvl="1" indent="-277177" defTabSz="886968">
              <a:spcBef>
                <a:spcPts val="0"/>
              </a:spcBef>
              <a:buClr>
                <a:srgbClr val="CC0000"/>
              </a:buClr>
              <a:defRPr sz="2134">
                <a:solidFill>
                  <a:srgbClr val="994D00"/>
                </a:solidFill>
              </a:defRPr>
            </a:pPr>
            <a:r>
              <a:t>E.g., observing children playing with new toys.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animBg="1" advAuto="0"/>
      <p:bldP spid="247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885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250" name="Observation Methods Disguised Versus Undisguised Observation"/>
          <p:cNvSpPr txBox="1">
            <a:spLocks noGrp="1"/>
          </p:cNvSpPr>
          <p:nvPr>
            <p:ph type="title" idx="4294967295"/>
          </p:nvPr>
        </p:nvSpPr>
        <p:spPr>
          <a:xfrm>
            <a:off x="304800" y="53974"/>
            <a:ext cx="7772400" cy="7842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000" b="1">
                <a:solidFill>
                  <a:srgbClr val="E57300"/>
                </a:solidFill>
              </a:defRPr>
            </a:lvl1pPr>
          </a:lstStyle>
          <a:p>
            <a:r>
              <a:t>Observation Methods Disguised Versus Undisguised Observation</a:t>
            </a:r>
          </a:p>
        </p:txBody>
      </p:sp>
      <p:sp>
        <p:nvSpPr>
          <p:cNvPr id="251" name="In disguised observation, the respondents are unaware that they are being observed.…"/>
          <p:cNvSpPr txBox="1">
            <a:spLocks noGrp="1"/>
          </p:cNvSpPr>
          <p:nvPr>
            <p:ph type="body" idx="4294967295"/>
          </p:nvPr>
        </p:nvSpPr>
        <p:spPr>
          <a:xfrm>
            <a:off x="457200" y="1295400"/>
            <a:ext cx="8153400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rgbClr val="CC0000"/>
              </a:buClr>
              <a:defRPr sz="2600">
                <a:solidFill>
                  <a:srgbClr val="994D00"/>
                </a:solidFill>
              </a:defRPr>
            </a:pPr>
            <a:r>
              <a:t>In </a:t>
            </a:r>
            <a:r>
              <a:rPr b="1">
                <a:solidFill>
                  <a:srgbClr val="800080"/>
                </a:solidFill>
              </a:rPr>
              <a:t>disguised observation</a:t>
            </a:r>
            <a:r>
              <a:t>, the respondents are unaware that they are being observed.</a:t>
            </a:r>
          </a:p>
          <a:p>
            <a:pPr marL="742950" lvl="1" indent="-285750">
              <a:spcBef>
                <a:spcPts val="0"/>
              </a:spcBef>
              <a:buClr>
                <a:srgbClr val="CC0000"/>
              </a:buClr>
              <a:defRPr sz="2200">
                <a:solidFill>
                  <a:srgbClr val="994D00"/>
                </a:solidFill>
              </a:defRPr>
            </a:pPr>
            <a:r>
              <a:t>Disguise may be accomplished by using one-way mirrors, hidden cameras, or inconspicuous mechanical devices.  </a:t>
            </a:r>
          </a:p>
          <a:p>
            <a:pPr marL="742950" lvl="1" indent="-285750">
              <a:spcBef>
                <a:spcPts val="0"/>
              </a:spcBef>
              <a:buClr>
                <a:srgbClr val="CC0000"/>
              </a:buClr>
              <a:defRPr sz="2200">
                <a:solidFill>
                  <a:srgbClr val="994D00"/>
                </a:solidFill>
              </a:defRPr>
            </a:pPr>
            <a:r>
              <a:t>Observers may be disguised as shoppers or sales clerks.</a:t>
            </a:r>
          </a:p>
        </p:txBody>
      </p:sp>
      <p:pic>
        <p:nvPicPr>
          <p:cNvPr id="252" name="http://www.tobii.com/ImageVaultFiles/id_3820/cf_752/Live_Vieving_Point_Of_Sales_Shopper_286.jpg" descr="http://www.tobii.com/ImageVaultFiles/id_3820/cf_752/Live_Vieving_Point_Of_Sales_Shopper_28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9200" y="3886200"/>
            <a:ext cx="3352800" cy="2227263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In undisguised observation, the respondents are aware that they are under observation."/>
          <p:cNvSpPr txBox="1"/>
          <p:nvPr/>
        </p:nvSpPr>
        <p:spPr>
          <a:xfrm>
            <a:off x="533399" y="3927475"/>
            <a:ext cx="4572002" cy="205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l">
              <a:spcBef>
                <a:spcPts val="600"/>
              </a:spcBef>
              <a:buClr>
                <a:srgbClr val="CC0000"/>
              </a:buClr>
              <a:buSzPct val="100000"/>
              <a:buChar char="•"/>
              <a:defRPr sz="2600">
                <a:solidFill>
                  <a:srgbClr val="994D00"/>
                </a:solidFill>
              </a:defRPr>
            </a:pPr>
            <a:r>
              <a:t>In </a:t>
            </a:r>
            <a:r>
              <a:rPr b="1">
                <a:solidFill>
                  <a:srgbClr val="800080"/>
                </a:solidFill>
              </a:rPr>
              <a:t>undisguised observation</a:t>
            </a:r>
            <a:r>
              <a:t>, the respondents are aware that they are under observation.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 advAuto="0"/>
      <p:bldP spid="251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5772" y="6289992"/>
            <a:ext cx="201029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17" name="1) Chapter Outline – Overview and Surveys"/>
          <p:cNvSpPr txBox="1">
            <a:spLocks noGrp="1"/>
          </p:cNvSpPr>
          <p:nvPr>
            <p:ph type="title" idx="4294967295"/>
          </p:nvPr>
        </p:nvSpPr>
        <p:spPr>
          <a:xfrm>
            <a:off x="609600" y="152400"/>
            <a:ext cx="8097838" cy="6096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1) Chapter Outline – Overview and Surveys</a:t>
            </a:r>
          </a:p>
        </p:txBody>
      </p:sp>
      <p:sp>
        <p:nvSpPr>
          <p:cNvPr id="118" name="Overview…"/>
          <p:cNvSpPr txBox="1">
            <a:spLocks noGrp="1"/>
          </p:cNvSpPr>
          <p:nvPr>
            <p:ph type="body" idx="4294967295"/>
          </p:nvPr>
        </p:nvSpPr>
        <p:spPr>
          <a:xfrm>
            <a:off x="914400" y="1066800"/>
            <a:ext cx="73914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74904" indent="-374904" defTabSz="749808">
              <a:spcBef>
                <a:spcPts val="200"/>
              </a:spcBef>
              <a:buAutoNum type="arabicPeriod"/>
              <a:defRPr sz="1803">
                <a:solidFill>
                  <a:srgbClr val="994D00"/>
                </a:solidFill>
              </a:defRPr>
            </a:pPr>
            <a:r>
              <a:t>Overview</a:t>
            </a:r>
          </a:p>
          <a:p>
            <a:pPr marL="374904" indent="-374904" defTabSz="749808">
              <a:spcBef>
                <a:spcPts val="200"/>
              </a:spcBef>
              <a:buAutoNum type="arabicPeriod"/>
              <a:defRPr sz="1803">
                <a:solidFill>
                  <a:srgbClr val="994D00"/>
                </a:solidFill>
              </a:defRPr>
            </a:pPr>
            <a:r>
              <a:t>Survey Methods</a:t>
            </a:r>
          </a:p>
          <a:p>
            <a:pPr marL="374904" indent="-374904" defTabSz="749808">
              <a:spcBef>
                <a:spcPts val="200"/>
              </a:spcBef>
              <a:buAutoNum type="arabicPeriod"/>
              <a:defRPr sz="1803">
                <a:solidFill>
                  <a:srgbClr val="994D00"/>
                </a:solidFill>
              </a:defRPr>
            </a:pPr>
            <a:r>
              <a:t>Survey Methods Classified by Mode of Administration</a:t>
            </a:r>
          </a:p>
          <a:p>
            <a:pPr marL="374904" indent="-374904" defTabSz="749808">
              <a:spcBef>
                <a:spcPts val="200"/>
              </a:spcBef>
              <a:buAutoNum type="arabicPeriod"/>
              <a:defRPr sz="1803">
                <a:solidFill>
                  <a:srgbClr val="994D00"/>
                </a:solidFill>
              </a:defRPr>
            </a:pPr>
            <a:r>
              <a:t>A Comparative Evaluation of Survey Methods</a:t>
            </a:r>
          </a:p>
          <a:p>
            <a:pPr marL="374904" indent="-374904" defTabSz="749808">
              <a:spcBef>
                <a:spcPts val="200"/>
              </a:spcBef>
              <a:buAutoNum type="arabicPeriod"/>
              <a:defRPr sz="1803">
                <a:solidFill>
                  <a:srgbClr val="994D00"/>
                </a:solidFill>
              </a:defRPr>
            </a:pPr>
            <a:r>
              <a:t>Observation Methods</a:t>
            </a:r>
          </a:p>
          <a:p>
            <a:pPr marL="374904" indent="-374904" defTabSz="749808">
              <a:spcBef>
                <a:spcPts val="200"/>
              </a:spcBef>
              <a:buAutoNum type="arabicPeriod"/>
              <a:defRPr sz="1803">
                <a:solidFill>
                  <a:srgbClr val="994D00"/>
                </a:solidFill>
              </a:defRPr>
            </a:pPr>
            <a:r>
              <a:t>Observational Methods Classified by Mode of Administration</a:t>
            </a:r>
          </a:p>
          <a:p>
            <a:pPr marL="374904" indent="-374904" defTabSz="749808">
              <a:spcBef>
                <a:spcPts val="1000"/>
              </a:spcBef>
              <a:buAutoNum type="arabicPeriod"/>
              <a:defRPr sz="1803">
                <a:solidFill>
                  <a:srgbClr val="994D00"/>
                </a:solidFill>
              </a:defRPr>
            </a:pPr>
            <a:r>
              <a:t>A Comparative Evaluation of Observational Methods </a:t>
            </a:r>
          </a:p>
          <a:p>
            <a:pPr marL="374904" indent="-374904" defTabSz="749808">
              <a:spcBef>
                <a:spcPts val="1000"/>
              </a:spcBef>
              <a:buAutoNum type="arabicPeriod"/>
              <a:defRPr sz="1803">
                <a:solidFill>
                  <a:srgbClr val="994D00"/>
                </a:solidFill>
              </a:defRPr>
            </a:pPr>
            <a:r>
              <a:t>Relative Advantages and Disadvantages of Observational Methods </a:t>
            </a:r>
          </a:p>
          <a:p>
            <a:pPr marL="374904" indent="-374904" defTabSz="749808">
              <a:spcBef>
                <a:spcPts val="1000"/>
              </a:spcBef>
              <a:buSzTx/>
              <a:buNone/>
              <a:defRPr sz="1803" i="1">
                <a:solidFill>
                  <a:srgbClr val="994D00"/>
                </a:solidFill>
              </a:defRPr>
            </a:pPr>
            <a:r>
              <a:t>Key slides: 4; 6; 7; 11; 16; 17-27</a:t>
            </a:r>
            <a:endParaRPr sz="1640"/>
          </a:p>
          <a:p>
            <a:pPr marL="374904" indent="-374904" defTabSz="749808">
              <a:lnSpc>
                <a:spcPct val="150000"/>
              </a:lnSpc>
              <a:spcBef>
                <a:spcPts val="200"/>
              </a:spcBef>
              <a:buSzTx/>
              <a:buNone/>
              <a:defRPr sz="1803">
                <a:solidFill>
                  <a:srgbClr val="994D00"/>
                </a:solidFill>
              </a:defRPr>
            </a:pPr>
            <a:endParaRPr sz="1640"/>
          </a:p>
          <a:p>
            <a:pPr marL="0" lvl="1" indent="0" defTabSz="749808">
              <a:lnSpc>
                <a:spcPct val="150000"/>
              </a:lnSpc>
              <a:spcBef>
                <a:spcPts val="100"/>
              </a:spcBef>
              <a:buSzTx/>
              <a:buNone/>
              <a:defRPr sz="1640">
                <a:solidFill>
                  <a:srgbClr val="994D00"/>
                </a:solidFill>
              </a:defRPr>
            </a:pPr>
            <a:endParaRPr sz="1640"/>
          </a:p>
          <a:p>
            <a:pPr marL="374904" indent="-374904" defTabSz="749808">
              <a:lnSpc>
                <a:spcPct val="150000"/>
              </a:lnSpc>
              <a:spcBef>
                <a:spcPts val="200"/>
              </a:spcBef>
              <a:buSzTx/>
              <a:buNone/>
              <a:defRPr sz="1640">
                <a:solidFill>
                  <a:srgbClr val="994D00"/>
                </a:solidFill>
              </a:defRPr>
            </a:pPr>
            <a:endParaRPr sz="1640"/>
          </a:p>
          <a:p>
            <a:pPr marL="374904" indent="-374904" defTabSz="749808">
              <a:lnSpc>
                <a:spcPct val="150000"/>
              </a:lnSpc>
              <a:spcBef>
                <a:spcPts val="200"/>
              </a:spcBef>
              <a:buSzTx/>
              <a:buNone/>
              <a:defRPr sz="1640">
                <a:solidFill>
                  <a:srgbClr val="994D00"/>
                </a:solidFill>
              </a:defRPr>
            </a:pPr>
            <a:endParaRPr sz="1640"/>
          </a:p>
          <a:p>
            <a:pPr marL="374904" indent="-374904" defTabSz="749808">
              <a:lnSpc>
                <a:spcPct val="150000"/>
              </a:lnSpc>
              <a:spcBef>
                <a:spcPts val="100"/>
              </a:spcBef>
              <a:buSzTx/>
              <a:buNone/>
              <a:defRPr sz="1640">
                <a:solidFill>
                  <a:srgbClr val="994D00"/>
                </a:solidFill>
              </a:defRPr>
            </a:pPr>
            <a:r>
              <a:t>	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 advAuto="0"/>
      <p:bldP spid="118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885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256" name="Observation Methods Natural Versus Contrived Observation"/>
          <p:cNvSpPr txBox="1">
            <a:spLocks noGrp="1"/>
          </p:cNvSpPr>
          <p:nvPr>
            <p:ph type="title" idx="4294967295"/>
          </p:nvPr>
        </p:nvSpPr>
        <p:spPr>
          <a:xfrm>
            <a:off x="381000" y="-1"/>
            <a:ext cx="7924800" cy="78422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defTabSz="850391">
              <a:defRPr sz="2232" b="1">
                <a:solidFill>
                  <a:srgbClr val="E57300"/>
                </a:solidFill>
              </a:defRPr>
            </a:pPr>
            <a:r>
              <a:t>Observation Methods</a:t>
            </a:r>
            <a:br/>
            <a:r>
              <a:t>Natural Versus Contrived Observation</a:t>
            </a:r>
          </a:p>
        </p:txBody>
      </p:sp>
      <p:sp>
        <p:nvSpPr>
          <p:cNvPr id="257" name="Natural observation involves observing behavior as it takes places in the environment.…"/>
          <p:cNvSpPr txBox="1">
            <a:spLocks noGrp="1"/>
          </p:cNvSpPr>
          <p:nvPr>
            <p:ph type="body" idx="4294967295"/>
          </p:nvPr>
        </p:nvSpPr>
        <p:spPr>
          <a:xfrm>
            <a:off x="533400" y="1371600"/>
            <a:ext cx="8153400" cy="3505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2613" indent="-332613" defTabSz="886968">
              <a:spcBef>
                <a:spcPts val="600"/>
              </a:spcBef>
              <a:buClr>
                <a:srgbClr val="CC0000"/>
              </a:buClr>
              <a:defRPr sz="2522" b="1">
                <a:solidFill>
                  <a:srgbClr val="800080"/>
                </a:solidFill>
              </a:defRPr>
            </a:pPr>
            <a:r>
              <a:t>Natural</a:t>
            </a:r>
            <a:r>
              <a:rPr b="0"/>
              <a:t> </a:t>
            </a:r>
            <a:r>
              <a:t>observation</a:t>
            </a:r>
            <a:r>
              <a:rPr b="0">
                <a:solidFill>
                  <a:srgbClr val="994D00"/>
                </a:solidFill>
              </a:rPr>
              <a:t> involves observing behavior as it takes places in the environment.  </a:t>
            </a:r>
            <a:endParaRPr>
              <a:solidFill>
                <a:srgbClr val="994D00"/>
              </a:solidFill>
            </a:endParaRPr>
          </a:p>
          <a:p>
            <a:pPr marL="720661" lvl="1" indent="-277177" defTabSz="886968">
              <a:spcBef>
                <a:spcPts val="0"/>
              </a:spcBef>
              <a:buClr>
                <a:srgbClr val="CC0000"/>
              </a:buClr>
              <a:defRPr sz="2134">
                <a:solidFill>
                  <a:srgbClr val="994D00"/>
                </a:solidFill>
              </a:defRPr>
            </a:pPr>
            <a:r>
              <a:t>For example, one could observe the behavior of respondents eating fast food at Burger King.  </a:t>
            </a:r>
          </a:p>
          <a:p>
            <a:pPr marL="332613" indent="-332613" defTabSz="886968">
              <a:buClr>
                <a:srgbClr val="CC0000"/>
              </a:buClr>
              <a:defRPr sz="2522">
                <a:solidFill>
                  <a:srgbClr val="994D00"/>
                </a:solidFill>
              </a:defRPr>
            </a:pPr>
            <a:endParaRPr/>
          </a:p>
          <a:p>
            <a:pPr marL="332613" indent="-332613" defTabSz="886968">
              <a:spcBef>
                <a:spcPts val="600"/>
              </a:spcBef>
              <a:buClr>
                <a:srgbClr val="CC0000"/>
              </a:buClr>
              <a:defRPr sz="2522">
                <a:solidFill>
                  <a:srgbClr val="994D00"/>
                </a:solidFill>
              </a:defRPr>
            </a:pPr>
            <a:r>
              <a:t>In </a:t>
            </a:r>
            <a:r>
              <a:rPr b="1">
                <a:solidFill>
                  <a:srgbClr val="800080"/>
                </a:solidFill>
              </a:rPr>
              <a:t>contrived observation</a:t>
            </a:r>
            <a:r>
              <a:rPr>
                <a:solidFill>
                  <a:srgbClr val="800080"/>
                </a:solidFill>
              </a:rPr>
              <a:t>,</a:t>
            </a:r>
            <a:r>
              <a:t> respondents' behavior is observed in an artificial environment. </a:t>
            </a:r>
          </a:p>
          <a:p>
            <a:pPr marL="720661" lvl="1" indent="-277177" defTabSz="886968">
              <a:spcBef>
                <a:spcPts val="0"/>
              </a:spcBef>
              <a:buClr>
                <a:srgbClr val="CC0000"/>
              </a:buClr>
              <a:defRPr sz="2134">
                <a:solidFill>
                  <a:srgbClr val="994D00"/>
                </a:solidFill>
              </a:defRPr>
            </a:pPr>
            <a:r>
              <a:t>For example, viewing behaviors in a test kitchen.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 animBg="1" advAuto="0"/>
      <p:bldP spid="257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885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260" name="6) A Classification of Observation Methods"/>
          <p:cNvSpPr txBox="1">
            <a:spLocks noGrp="1"/>
          </p:cNvSpPr>
          <p:nvPr>
            <p:ph type="title" idx="4294967295"/>
          </p:nvPr>
        </p:nvSpPr>
        <p:spPr>
          <a:xfrm>
            <a:off x="381000" y="206375"/>
            <a:ext cx="8410575" cy="6318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6) A Classification of Observation Methods</a:t>
            </a:r>
          </a:p>
        </p:txBody>
      </p:sp>
      <p:grpSp>
        <p:nvGrpSpPr>
          <p:cNvPr id="288" name="Group"/>
          <p:cNvGrpSpPr/>
          <p:nvPr/>
        </p:nvGrpSpPr>
        <p:grpSpPr>
          <a:xfrm>
            <a:off x="293687" y="914400"/>
            <a:ext cx="8697913" cy="4866006"/>
            <a:chOff x="0" y="0"/>
            <a:chExt cx="8697912" cy="4866005"/>
          </a:xfrm>
        </p:grpSpPr>
        <p:grpSp>
          <p:nvGrpSpPr>
            <p:cNvPr id="269" name="Group"/>
            <p:cNvGrpSpPr/>
            <p:nvPr/>
          </p:nvGrpSpPr>
          <p:grpSpPr>
            <a:xfrm>
              <a:off x="773112" y="2441214"/>
              <a:ext cx="7086601" cy="1767829"/>
              <a:chOff x="0" y="0"/>
              <a:chExt cx="7086600" cy="1767827"/>
            </a:xfrm>
          </p:grpSpPr>
          <p:sp>
            <p:nvSpPr>
              <p:cNvPr id="261" name="Rectangle"/>
              <p:cNvSpPr/>
              <p:nvPr/>
            </p:nvSpPr>
            <p:spPr>
              <a:xfrm>
                <a:off x="1981200" y="0"/>
                <a:ext cx="3352800" cy="573350"/>
              </a:xfrm>
              <a:prstGeom prst="rect">
                <a:avLst/>
              </a:prstGeom>
              <a:solidFill>
                <a:srgbClr val="CCECFF"/>
              </a:solidFill>
              <a:ln w="12700" cap="flat">
                <a:solidFill>
                  <a:srgbClr val="0A0C0E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1800"/>
                </a:pPr>
                <a:endParaRPr/>
              </a:p>
            </p:txBody>
          </p:sp>
          <p:sp>
            <p:nvSpPr>
              <p:cNvPr id="262" name="Observation Methods"/>
              <p:cNvSpPr txBox="1"/>
              <p:nvPr/>
            </p:nvSpPr>
            <p:spPr>
              <a:xfrm>
                <a:off x="2187575" y="61217"/>
                <a:ext cx="3298825" cy="3481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4450" tIns="44450" rIns="44450" bIns="44450" numCol="1" anchor="t">
                <a:spAutoFit/>
              </a:bodyPr>
              <a:lstStyle>
                <a:lvl1pPr algn="l">
                  <a:spcBef>
                    <a:spcPts val="1000"/>
                  </a:spcBef>
                  <a:defRPr sz="1800" b="1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Observation Methods</a:t>
                </a:r>
              </a:p>
            </p:txBody>
          </p:sp>
          <p:sp>
            <p:nvSpPr>
              <p:cNvPr id="263" name="Line"/>
              <p:cNvSpPr/>
              <p:nvPr/>
            </p:nvSpPr>
            <p:spPr>
              <a:xfrm>
                <a:off x="3733800" y="603211"/>
                <a:ext cx="1" cy="1164617"/>
              </a:xfrm>
              <a:prstGeom prst="line">
                <a:avLst/>
              </a:prstGeom>
              <a:noFill/>
              <a:ln w="12700" cap="flat">
                <a:solidFill>
                  <a:srgbClr val="0A0C0E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4" name="Line"/>
              <p:cNvSpPr/>
              <p:nvPr/>
            </p:nvSpPr>
            <p:spPr>
              <a:xfrm>
                <a:off x="31750" y="1003361"/>
                <a:ext cx="7054850" cy="1"/>
              </a:xfrm>
              <a:prstGeom prst="line">
                <a:avLst/>
              </a:prstGeom>
              <a:noFill/>
              <a:ln w="12700" cap="flat">
                <a:solidFill>
                  <a:srgbClr val="0A0C0E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5" name="Line"/>
              <p:cNvSpPr/>
              <p:nvPr/>
            </p:nvSpPr>
            <p:spPr>
              <a:xfrm flipH="1">
                <a:off x="-1" y="1033223"/>
                <a:ext cx="2" cy="734605"/>
              </a:xfrm>
              <a:prstGeom prst="line">
                <a:avLst/>
              </a:prstGeom>
              <a:noFill/>
              <a:ln w="12700" cap="flat">
                <a:solidFill>
                  <a:srgbClr val="0A0C0E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6" name="Line"/>
              <p:cNvSpPr/>
              <p:nvPr/>
            </p:nvSpPr>
            <p:spPr>
              <a:xfrm>
                <a:off x="1981200" y="1033223"/>
                <a:ext cx="1" cy="734605"/>
              </a:xfrm>
              <a:prstGeom prst="line">
                <a:avLst/>
              </a:prstGeom>
              <a:noFill/>
              <a:ln w="12700" cap="flat">
                <a:solidFill>
                  <a:srgbClr val="0A0C0E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7" name="Line"/>
              <p:cNvSpPr/>
              <p:nvPr/>
            </p:nvSpPr>
            <p:spPr>
              <a:xfrm>
                <a:off x="5257800" y="1033223"/>
                <a:ext cx="1" cy="734605"/>
              </a:xfrm>
              <a:prstGeom prst="line">
                <a:avLst/>
              </a:prstGeom>
              <a:noFill/>
              <a:ln w="12700" cap="flat">
                <a:solidFill>
                  <a:srgbClr val="0A0C0E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8" name="Line"/>
              <p:cNvSpPr/>
              <p:nvPr/>
            </p:nvSpPr>
            <p:spPr>
              <a:xfrm>
                <a:off x="7086599" y="1003361"/>
                <a:ext cx="1" cy="764467"/>
              </a:xfrm>
              <a:prstGeom prst="line">
                <a:avLst/>
              </a:prstGeom>
              <a:noFill/>
              <a:ln w="12700" cap="flat">
                <a:solidFill>
                  <a:srgbClr val="0A0C0E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85" name="Group"/>
            <p:cNvGrpSpPr/>
            <p:nvPr/>
          </p:nvGrpSpPr>
          <p:grpSpPr>
            <a:xfrm>
              <a:off x="0" y="4209042"/>
              <a:ext cx="8697913" cy="656964"/>
              <a:chOff x="0" y="0"/>
              <a:chExt cx="8697912" cy="656963"/>
            </a:xfrm>
          </p:grpSpPr>
          <p:grpSp>
            <p:nvGrpSpPr>
              <p:cNvPr id="272" name="Group"/>
              <p:cNvGrpSpPr/>
              <p:nvPr/>
            </p:nvGrpSpPr>
            <p:grpSpPr>
              <a:xfrm>
                <a:off x="0" y="11944"/>
                <a:ext cx="1851025" cy="645020"/>
                <a:chOff x="0" y="0"/>
                <a:chExt cx="1851025" cy="645018"/>
              </a:xfrm>
            </p:grpSpPr>
            <p:sp>
              <p:nvSpPr>
                <p:cNvPr id="270" name="Rectangle"/>
                <p:cNvSpPr/>
                <p:nvPr/>
              </p:nvSpPr>
              <p:spPr>
                <a:xfrm>
                  <a:off x="11112" y="0"/>
                  <a:ext cx="1752601" cy="645019"/>
                </a:xfrm>
                <a:prstGeom prst="rect">
                  <a:avLst/>
                </a:prstGeom>
                <a:solidFill>
                  <a:srgbClr val="CCECFF"/>
                </a:solidFill>
                <a:ln w="12700" cap="flat">
                  <a:solidFill>
                    <a:srgbClr val="0A0C0E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1800"/>
                  </a:pPr>
                  <a:endParaRPr/>
                </a:p>
              </p:txBody>
            </p:sp>
            <p:sp>
              <p:nvSpPr>
                <p:cNvPr id="271" name="Personal Observation"/>
                <p:cNvSpPr txBox="1"/>
                <p:nvPr/>
              </p:nvSpPr>
              <p:spPr>
                <a:xfrm>
                  <a:off x="0" y="0"/>
                  <a:ext cx="1851025" cy="61482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4450" tIns="44450" rIns="44450" bIns="44450" numCol="1" anchor="t">
                  <a:spAutoFit/>
                </a:bodyPr>
                <a:lstStyle>
                  <a:lvl1pPr algn="l">
                    <a:spcBef>
                      <a:spcPts val="1000"/>
                    </a:spcBef>
                    <a:defRPr sz="1800" b="1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t>Personal Observation</a:t>
                  </a:r>
                </a:p>
              </p:txBody>
            </p:sp>
          </p:grpSp>
          <p:grpSp>
            <p:nvGrpSpPr>
              <p:cNvPr id="275" name="Group"/>
              <p:cNvGrpSpPr/>
              <p:nvPr/>
            </p:nvGrpSpPr>
            <p:grpSpPr>
              <a:xfrm>
                <a:off x="1905000" y="0"/>
                <a:ext cx="1851025" cy="656964"/>
                <a:chOff x="0" y="0"/>
                <a:chExt cx="1851025" cy="656963"/>
              </a:xfrm>
            </p:grpSpPr>
            <p:sp>
              <p:nvSpPr>
                <p:cNvPr id="273" name="Rectangle"/>
                <p:cNvSpPr/>
                <p:nvPr/>
              </p:nvSpPr>
              <p:spPr>
                <a:xfrm>
                  <a:off x="11112" y="11944"/>
                  <a:ext cx="1752601" cy="645020"/>
                </a:xfrm>
                <a:prstGeom prst="rect">
                  <a:avLst/>
                </a:prstGeom>
                <a:solidFill>
                  <a:srgbClr val="CCECFF"/>
                </a:solidFill>
                <a:ln w="12700" cap="flat">
                  <a:solidFill>
                    <a:srgbClr val="0A0C0E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1800"/>
                  </a:pPr>
                  <a:endParaRPr/>
                </a:p>
              </p:txBody>
            </p:sp>
            <p:sp>
              <p:nvSpPr>
                <p:cNvPr id="274" name="Mechanical Observation"/>
                <p:cNvSpPr txBox="1"/>
                <p:nvPr/>
              </p:nvSpPr>
              <p:spPr>
                <a:xfrm>
                  <a:off x="0" y="0"/>
                  <a:ext cx="1851025" cy="61482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4450" tIns="44450" rIns="44450" bIns="44450" numCol="1" anchor="t">
                  <a:spAutoFit/>
                </a:bodyPr>
                <a:lstStyle>
                  <a:lvl1pPr algn="l">
                    <a:spcBef>
                      <a:spcPts val="1000"/>
                    </a:spcBef>
                    <a:defRPr sz="1800" b="1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t>Mechanical Observation</a:t>
                  </a:r>
                </a:p>
              </p:txBody>
            </p:sp>
          </p:grpSp>
          <p:grpSp>
            <p:nvGrpSpPr>
              <p:cNvPr id="278" name="Group"/>
              <p:cNvGrpSpPr/>
              <p:nvPr/>
            </p:nvGrpSpPr>
            <p:grpSpPr>
              <a:xfrm>
                <a:off x="7075487" y="11944"/>
                <a:ext cx="1622426" cy="645020"/>
                <a:chOff x="0" y="0"/>
                <a:chExt cx="1622425" cy="645018"/>
              </a:xfrm>
            </p:grpSpPr>
            <p:sp>
              <p:nvSpPr>
                <p:cNvPr id="276" name="Rectangle"/>
                <p:cNvSpPr/>
                <p:nvPr/>
              </p:nvSpPr>
              <p:spPr>
                <a:xfrm>
                  <a:off x="22225" y="0"/>
                  <a:ext cx="1600200" cy="645019"/>
                </a:xfrm>
                <a:prstGeom prst="rect">
                  <a:avLst/>
                </a:prstGeom>
                <a:solidFill>
                  <a:srgbClr val="CCECFF"/>
                </a:solidFill>
                <a:ln w="12700" cap="flat">
                  <a:solidFill>
                    <a:srgbClr val="0A0C0E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1800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77" name="Trace Analysis"/>
                <p:cNvSpPr txBox="1"/>
                <p:nvPr/>
              </p:nvSpPr>
              <p:spPr>
                <a:xfrm>
                  <a:off x="0" y="0"/>
                  <a:ext cx="1622425" cy="61482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4450" tIns="44450" rIns="44450" bIns="44450" numCol="1" anchor="t">
                  <a:spAutoFit/>
                </a:bodyPr>
                <a:lstStyle>
                  <a:lvl1pPr algn="l">
                    <a:spcBef>
                      <a:spcPts val="1000"/>
                    </a:spcBef>
                    <a:defRPr sz="1800" b="1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t>Trace Analysis</a:t>
                  </a:r>
                </a:p>
              </p:txBody>
            </p:sp>
          </p:grpSp>
          <p:grpSp>
            <p:nvGrpSpPr>
              <p:cNvPr id="281" name="Group"/>
              <p:cNvGrpSpPr/>
              <p:nvPr/>
            </p:nvGrpSpPr>
            <p:grpSpPr>
              <a:xfrm>
                <a:off x="5257800" y="0"/>
                <a:ext cx="1698625" cy="656964"/>
                <a:chOff x="0" y="0"/>
                <a:chExt cx="1698625" cy="656963"/>
              </a:xfrm>
            </p:grpSpPr>
            <p:sp>
              <p:nvSpPr>
                <p:cNvPr id="279" name="Rectangle"/>
                <p:cNvSpPr/>
                <p:nvPr/>
              </p:nvSpPr>
              <p:spPr>
                <a:xfrm>
                  <a:off x="11112" y="11944"/>
                  <a:ext cx="1676401" cy="645020"/>
                </a:xfrm>
                <a:prstGeom prst="rect">
                  <a:avLst/>
                </a:prstGeom>
                <a:solidFill>
                  <a:srgbClr val="CCECFF"/>
                </a:solidFill>
                <a:ln w="12700" cap="flat">
                  <a:solidFill>
                    <a:srgbClr val="0A0C0E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1800"/>
                  </a:pPr>
                  <a:endParaRPr/>
                </a:p>
              </p:txBody>
            </p:sp>
            <p:sp>
              <p:nvSpPr>
                <p:cNvPr id="280" name="Content Analysis"/>
                <p:cNvSpPr txBox="1"/>
                <p:nvPr/>
              </p:nvSpPr>
              <p:spPr>
                <a:xfrm>
                  <a:off x="0" y="0"/>
                  <a:ext cx="1698625" cy="61482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4450" tIns="44450" rIns="44450" bIns="44450" numCol="1" anchor="t">
                  <a:spAutoFit/>
                </a:bodyPr>
                <a:lstStyle>
                  <a:lvl1pPr algn="l">
                    <a:spcBef>
                      <a:spcPts val="1000"/>
                    </a:spcBef>
                    <a:defRPr sz="1800" b="1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t>Content Analysis</a:t>
                  </a:r>
                </a:p>
              </p:txBody>
            </p:sp>
          </p:grpSp>
          <p:grpSp>
            <p:nvGrpSpPr>
              <p:cNvPr id="284" name="Group"/>
              <p:cNvGrpSpPr/>
              <p:nvPr/>
            </p:nvGrpSpPr>
            <p:grpSpPr>
              <a:xfrm>
                <a:off x="3810000" y="11944"/>
                <a:ext cx="1317625" cy="645020"/>
                <a:chOff x="0" y="0"/>
                <a:chExt cx="1317625" cy="645018"/>
              </a:xfrm>
            </p:grpSpPr>
            <p:sp>
              <p:nvSpPr>
                <p:cNvPr id="282" name="Rectangle"/>
                <p:cNvSpPr/>
                <p:nvPr/>
              </p:nvSpPr>
              <p:spPr>
                <a:xfrm>
                  <a:off x="87312" y="0"/>
                  <a:ext cx="1219201" cy="645019"/>
                </a:xfrm>
                <a:prstGeom prst="rect">
                  <a:avLst/>
                </a:prstGeom>
                <a:solidFill>
                  <a:srgbClr val="CCECFF"/>
                </a:solidFill>
                <a:ln w="12700" cap="flat">
                  <a:solidFill>
                    <a:srgbClr val="0A0C0E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1800"/>
                  </a:pPr>
                  <a:endParaRPr/>
                </a:p>
              </p:txBody>
            </p:sp>
            <p:sp>
              <p:nvSpPr>
                <p:cNvPr id="283" name="Audit"/>
                <p:cNvSpPr txBox="1"/>
                <p:nvPr/>
              </p:nvSpPr>
              <p:spPr>
                <a:xfrm>
                  <a:off x="0" y="61217"/>
                  <a:ext cx="1317625" cy="34812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4450" tIns="44450" rIns="44450" bIns="44450" numCol="1" anchor="t">
                  <a:spAutoFit/>
                </a:bodyPr>
                <a:lstStyle>
                  <a:lvl1pPr algn="l">
                    <a:spcBef>
                      <a:spcPts val="1000"/>
                    </a:spcBef>
                    <a:defRPr sz="1800" b="1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t>Audit</a:t>
                  </a:r>
                </a:p>
              </p:txBody>
            </p:sp>
          </p:grpSp>
        </p:grpSp>
        <p:pic>
          <p:nvPicPr>
            <p:cNvPr id="286" name="image.pdf" descr="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3512" y="0"/>
              <a:ext cx="2590801" cy="32758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7" name="Classifying…"/>
            <p:cNvSpPr txBox="1"/>
            <p:nvPr/>
          </p:nvSpPr>
          <p:spPr>
            <a:xfrm>
              <a:off x="1306512" y="837627"/>
              <a:ext cx="925513" cy="6562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/>
            <a:p>
              <a:pPr algn="l">
                <a:spcBef>
                  <a:spcPts val="600"/>
                </a:spcBef>
                <a:defRPr sz="1000">
                  <a:latin typeface="Arial"/>
                  <a:ea typeface="Arial"/>
                  <a:cs typeface="Arial"/>
                  <a:sym typeface="Arial"/>
                </a:defRPr>
              </a:pPr>
              <a:r>
                <a:t>Classifying</a:t>
              </a:r>
            </a:p>
            <a:p>
              <a:pPr algn="l">
                <a:spcBef>
                  <a:spcPts val="600"/>
                </a:spcBef>
                <a:defRPr sz="1000">
                  <a:latin typeface="Arial"/>
                  <a:ea typeface="Arial"/>
                  <a:cs typeface="Arial"/>
                  <a:sym typeface="Arial"/>
                </a:defRPr>
              </a:pPr>
              <a:r>
                <a:t>Observation</a:t>
              </a:r>
            </a:p>
            <a:p>
              <a:pPr algn="l">
                <a:spcBef>
                  <a:spcPts val="600"/>
                </a:spcBef>
                <a:defRPr sz="1000">
                  <a:latin typeface="Arial"/>
                  <a:ea typeface="Arial"/>
                  <a:cs typeface="Arial"/>
                  <a:sym typeface="Arial"/>
                </a:defRPr>
              </a:pPr>
              <a:r>
                <a:t>Methods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 advAuto="0"/>
      <p:bldP spid="288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885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291" name="Observation Methods: Personal Observation"/>
          <p:cNvSpPr txBox="1">
            <a:spLocks noGrp="1"/>
          </p:cNvSpPr>
          <p:nvPr>
            <p:ph type="title" idx="4294967295"/>
          </p:nvPr>
        </p:nvSpPr>
        <p:spPr>
          <a:xfrm>
            <a:off x="512762" y="206374"/>
            <a:ext cx="7793038" cy="7842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Observation Methods: Personal Observation</a:t>
            </a:r>
          </a:p>
        </p:txBody>
      </p:sp>
      <p:sp>
        <p:nvSpPr>
          <p:cNvPr id="292" name="Personal Observation…"/>
          <p:cNvSpPr txBox="1">
            <a:spLocks noGrp="1"/>
          </p:cNvSpPr>
          <p:nvPr>
            <p:ph type="body" idx="4294967295"/>
          </p:nvPr>
        </p:nvSpPr>
        <p:spPr>
          <a:xfrm>
            <a:off x="762000" y="1447800"/>
            <a:ext cx="74676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08609" indent="-308609" defTabSz="822959">
              <a:spcBef>
                <a:spcPts val="2500"/>
              </a:spcBef>
              <a:buSzTx/>
              <a:buNone/>
              <a:defRPr sz="2159" b="1">
                <a:solidFill>
                  <a:srgbClr val="800080"/>
                </a:solidFill>
              </a:defRPr>
            </a:pPr>
            <a:r>
              <a:t>Personal Observation</a:t>
            </a:r>
          </a:p>
          <a:p>
            <a:pPr marL="308609" indent="-308609" defTabSz="822959">
              <a:spcBef>
                <a:spcPts val="2500"/>
              </a:spcBef>
              <a:buClr>
                <a:srgbClr val="CC0000"/>
              </a:buClr>
              <a:defRPr sz="2159">
                <a:solidFill>
                  <a:srgbClr val="994D00"/>
                </a:solidFill>
              </a:defRPr>
            </a:pPr>
            <a:r>
              <a:t>A researcher observes actual behavior as it occurs.  </a:t>
            </a:r>
          </a:p>
          <a:p>
            <a:pPr marL="308609" indent="-308609" defTabSz="822959">
              <a:spcBef>
                <a:spcPts val="2500"/>
              </a:spcBef>
              <a:buClr>
                <a:srgbClr val="CC0000"/>
              </a:buClr>
              <a:defRPr sz="2159">
                <a:solidFill>
                  <a:srgbClr val="994D00"/>
                </a:solidFill>
              </a:defRPr>
            </a:pPr>
            <a:r>
              <a:t>The observer does not attempt to manipulate the phenomenon being observed but merely records what takes place.  </a:t>
            </a:r>
          </a:p>
          <a:p>
            <a:pPr marL="668654" lvl="1" indent="-257175" defTabSz="822959">
              <a:spcBef>
                <a:spcPts val="2100"/>
              </a:spcBef>
              <a:buClr>
                <a:srgbClr val="CC0000"/>
              </a:buClr>
              <a:defRPr sz="1800">
                <a:solidFill>
                  <a:srgbClr val="994D00"/>
                </a:solidFill>
              </a:defRPr>
            </a:pPr>
            <a:r>
              <a:t>For example, a researcher might record traffic counts and observe traffic flows in a department store.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 animBg="1" advAuto="0"/>
      <p:bldP spid="292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885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295" name="Observation Methods: Mechanical Observation"/>
          <p:cNvSpPr txBox="1">
            <a:spLocks noGrp="1"/>
          </p:cNvSpPr>
          <p:nvPr>
            <p:ph type="title" idx="4294967295"/>
          </p:nvPr>
        </p:nvSpPr>
        <p:spPr>
          <a:xfrm>
            <a:off x="533400" y="228599"/>
            <a:ext cx="8229600" cy="7842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Observation Methods: Mechanical Observation </a:t>
            </a:r>
          </a:p>
        </p:txBody>
      </p:sp>
      <p:sp>
        <p:nvSpPr>
          <p:cNvPr id="296" name="Mechanical observation methods do not require respondents' direct participation.…"/>
          <p:cNvSpPr txBox="1">
            <a:spLocks noGrp="1"/>
          </p:cNvSpPr>
          <p:nvPr>
            <p:ph type="body" idx="4294967295"/>
          </p:nvPr>
        </p:nvSpPr>
        <p:spPr>
          <a:xfrm>
            <a:off x="457200" y="1143000"/>
            <a:ext cx="83058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Tx/>
              <a:buNone/>
              <a:defRPr sz="2600" b="1">
                <a:solidFill>
                  <a:srgbClr val="800080"/>
                </a:solidFill>
              </a:defRPr>
            </a:pPr>
            <a:r>
              <a:t>Mechanical observation methods </a:t>
            </a:r>
            <a:r>
              <a:rPr b="0"/>
              <a:t>do not require respondents' direct participation.</a:t>
            </a:r>
          </a:p>
          <a:p>
            <a:pPr marL="674687" lvl="1" indent="-293687">
              <a:spcBef>
                <a:spcPts val="0"/>
              </a:spcBef>
              <a:buClr>
                <a:srgbClr val="CC0000"/>
              </a:buClr>
              <a:buSzPct val="60000"/>
              <a:defRPr sz="2000">
                <a:solidFill>
                  <a:srgbClr val="994D00"/>
                </a:solidFill>
              </a:defRPr>
            </a:pPr>
            <a:r>
              <a:t>The AC Nielsen ratings</a:t>
            </a:r>
          </a:p>
          <a:p>
            <a:pPr marL="1074737" lvl="2" indent="-293687">
              <a:spcBef>
                <a:spcPts val="0"/>
              </a:spcBef>
              <a:buClr>
                <a:srgbClr val="CC0000"/>
              </a:buClr>
              <a:buSzPct val="60000"/>
              <a:defRPr sz="2000">
                <a:solidFill>
                  <a:srgbClr val="994D00"/>
                </a:solidFill>
              </a:defRPr>
            </a:pPr>
            <a:r>
              <a:t>TV, radio, newspapers, etc.</a:t>
            </a:r>
          </a:p>
        </p:txBody>
      </p:sp>
      <p:pic>
        <p:nvPicPr>
          <p:cNvPr id="297" name="http://www.research-live.com/Pictures/web/e/o/t/eye_tracking_heat_map.jpg" descr="http://www.research-live.com/Pictures/web/e/o/t/eye_tracking_heat_map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1637" y="2667000"/>
            <a:ext cx="4362451" cy="2886075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Turnstiles that record the number of people entering or leaving a building.…"/>
          <p:cNvSpPr txBox="1"/>
          <p:nvPr/>
        </p:nvSpPr>
        <p:spPr>
          <a:xfrm>
            <a:off x="457200" y="2590800"/>
            <a:ext cx="4038600" cy="2047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674687" lvl="1" indent="-293687" algn="l">
              <a:buClr>
                <a:srgbClr val="CC0000"/>
              </a:buClr>
              <a:buSzPct val="60000"/>
              <a:buChar char="•"/>
              <a:defRPr sz="1800">
                <a:solidFill>
                  <a:srgbClr val="994D00"/>
                </a:solidFill>
              </a:defRPr>
            </a:pPr>
            <a:r>
              <a:t>Turnstiles that record the number of people entering or leaving a building.</a:t>
            </a:r>
          </a:p>
          <a:p>
            <a:pPr marL="674687" lvl="1" indent="-293687" algn="l">
              <a:buClr>
                <a:srgbClr val="CC0000"/>
              </a:buClr>
              <a:buSzPct val="60000"/>
              <a:buChar char="•"/>
              <a:defRPr sz="1800">
                <a:solidFill>
                  <a:srgbClr val="994D00"/>
                </a:solidFill>
              </a:defRPr>
            </a:pPr>
            <a:r>
              <a:t>On-site cameras </a:t>
            </a:r>
          </a:p>
          <a:p>
            <a:pPr marL="674687" lvl="1" indent="-293687" algn="l">
              <a:buClr>
                <a:srgbClr val="CC0000"/>
              </a:buClr>
              <a:buSzPct val="60000"/>
              <a:buChar char="•"/>
              <a:defRPr sz="1800">
                <a:solidFill>
                  <a:srgbClr val="994D00"/>
                </a:solidFill>
              </a:defRPr>
            </a:pPr>
            <a:r>
              <a:t>Optical scanners in supermarkets</a:t>
            </a:r>
          </a:p>
          <a:p>
            <a:pPr marL="1074737" lvl="2" indent="-293687" algn="l">
              <a:buClr>
                <a:srgbClr val="CC0000"/>
              </a:buClr>
              <a:buSzPct val="60000"/>
              <a:buChar char="•"/>
              <a:defRPr sz="1800" b="1">
                <a:solidFill>
                  <a:srgbClr val="994D00"/>
                </a:solidFill>
              </a:defRPr>
            </a:pPr>
            <a:r>
              <a:t>Eye-tracking monitors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 advAuto="0"/>
      <p:bldP spid="296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885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301" name="Observation Methods: Audit"/>
          <p:cNvSpPr txBox="1">
            <a:spLocks noGrp="1"/>
          </p:cNvSpPr>
          <p:nvPr>
            <p:ph type="title" idx="4294967295"/>
          </p:nvPr>
        </p:nvSpPr>
        <p:spPr>
          <a:xfrm>
            <a:off x="838200" y="304799"/>
            <a:ext cx="7793038" cy="7842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Observation Methods: Audit</a:t>
            </a:r>
          </a:p>
        </p:txBody>
      </p:sp>
      <p:sp>
        <p:nvSpPr>
          <p:cNvPr id="302" name="Audit…"/>
          <p:cNvSpPr txBox="1">
            <a:spLocks noGrp="1"/>
          </p:cNvSpPr>
          <p:nvPr>
            <p:ph type="body" idx="4294967295"/>
          </p:nvPr>
        </p:nvSpPr>
        <p:spPr>
          <a:xfrm>
            <a:off x="609600" y="1066800"/>
            <a:ext cx="77724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SzTx/>
              <a:buNone/>
              <a:defRPr sz="2600" b="1">
                <a:solidFill>
                  <a:srgbClr val="800080"/>
                </a:solidFill>
              </a:defRPr>
            </a:pPr>
            <a:r>
              <a:t>Audit</a:t>
            </a:r>
          </a:p>
          <a:p>
            <a:pPr>
              <a:spcBef>
                <a:spcPts val="1800"/>
              </a:spcBef>
              <a:buClr>
                <a:srgbClr val="CC0000"/>
              </a:buClr>
              <a:defRPr sz="2600">
                <a:solidFill>
                  <a:srgbClr val="994D00"/>
                </a:solidFill>
              </a:defRPr>
            </a:pPr>
            <a:r>
              <a:t>The researcher collects data by examining physical records or performing inventory analysis.  </a:t>
            </a:r>
          </a:p>
        </p:txBody>
      </p:sp>
      <p:pic>
        <p:nvPicPr>
          <p:cNvPr id="303" name="http://www.drivelineretail.com/images/dl_web_services_audit_grocery.jpg" descr="http://www.drivelineretail.com/images/dl_web_services_audit_grocer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2400" y="3048000"/>
            <a:ext cx="4400550" cy="29337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The data are based upon counts, usually of physical objects (e.g. sales of specific grocery items)."/>
          <p:cNvSpPr txBox="1"/>
          <p:nvPr/>
        </p:nvSpPr>
        <p:spPr>
          <a:xfrm>
            <a:off x="609600" y="3048000"/>
            <a:ext cx="3276600" cy="284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342900" indent="-342900" algn="l">
              <a:spcBef>
                <a:spcPts val="1800"/>
              </a:spcBef>
              <a:buClr>
                <a:srgbClr val="CC0000"/>
              </a:buClr>
              <a:buSzPct val="100000"/>
              <a:buChar char="•"/>
              <a:defRPr sz="2600">
                <a:solidFill>
                  <a:srgbClr val="994D00"/>
                </a:solidFill>
              </a:defRPr>
            </a:lvl1pPr>
          </a:lstStyle>
          <a:p>
            <a:r>
              <a:t>The data are based upon counts, usually of physical objects (e.g. sales of specific grocery items).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 animBg="1" advAuto="0"/>
      <p:bldP spid="302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885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307" name="Observation Methods: Content Analysis"/>
          <p:cNvSpPr txBox="1">
            <a:spLocks noGrp="1"/>
          </p:cNvSpPr>
          <p:nvPr>
            <p:ph type="title" idx="4294967295"/>
          </p:nvPr>
        </p:nvSpPr>
        <p:spPr>
          <a:xfrm>
            <a:off x="457200" y="228599"/>
            <a:ext cx="7793038" cy="7842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Observation Methods: Content Analysis</a:t>
            </a:r>
          </a:p>
        </p:txBody>
      </p:sp>
      <p:sp>
        <p:nvSpPr>
          <p:cNvPr id="308" name="Content Analysis…"/>
          <p:cNvSpPr txBox="1">
            <a:spLocks noGrp="1"/>
          </p:cNvSpPr>
          <p:nvPr>
            <p:ph type="body" idx="4294967295"/>
          </p:nvPr>
        </p:nvSpPr>
        <p:spPr>
          <a:xfrm>
            <a:off x="381000" y="1066800"/>
            <a:ext cx="8077200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Tx/>
              <a:buNone/>
              <a:defRPr b="1">
                <a:solidFill>
                  <a:srgbClr val="800080"/>
                </a:solidFill>
              </a:defRPr>
            </a:pPr>
            <a:r>
              <a:t>Content Analysis</a:t>
            </a:r>
          </a:p>
          <a:p>
            <a:pPr>
              <a:buClr>
                <a:srgbClr val="CC0000"/>
              </a:buClr>
              <a:defRPr>
                <a:solidFill>
                  <a:srgbClr val="994D00"/>
                </a:solidFill>
              </a:defRPr>
            </a:pPr>
            <a:r>
              <a:t>The objective, systematic, and quantitative description of the content of a communication.   </a:t>
            </a:r>
          </a:p>
        </p:txBody>
      </p:sp>
      <p:sp>
        <p:nvSpPr>
          <p:cNvPr id="309" name="The unit of analysis may be:…"/>
          <p:cNvSpPr txBox="1"/>
          <p:nvPr/>
        </p:nvSpPr>
        <p:spPr>
          <a:xfrm>
            <a:off x="457200" y="2214562"/>
            <a:ext cx="3670300" cy="334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l">
              <a:buClr>
                <a:srgbClr val="CC0000"/>
              </a:buClr>
              <a:buSzPct val="100000"/>
              <a:buChar char="•"/>
              <a:defRPr sz="2400">
                <a:solidFill>
                  <a:srgbClr val="994D00"/>
                </a:solidFill>
              </a:defRPr>
            </a:pPr>
            <a:r>
              <a:t>The unit of analysis may be:</a:t>
            </a:r>
          </a:p>
          <a:p>
            <a:pPr marL="742950" lvl="1" indent="-285750" algn="l">
              <a:buClr>
                <a:srgbClr val="CC0000"/>
              </a:buClr>
              <a:buSzPct val="100000"/>
              <a:buChar char="•"/>
              <a:defRPr sz="1800">
                <a:solidFill>
                  <a:srgbClr val="994D00"/>
                </a:solidFill>
              </a:defRPr>
            </a:pPr>
            <a:r>
              <a:t>words, </a:t>
            </a:r>
          </a:p>
          <a:p>
            <a:pPr marL="742950" lvl="1" indent="-285750" algn="l">
              <a:buClr>
                <a:srgbClr val="CC0000"/>
              </a:buClr>
              <a:buSzPct val="100000"/>
              <a:buChar char="•"/>
              <a:defRPr sz="1800">
                <a:solidFill>
                  <a:srgbClr val="994D00"/>
                </a:solidFill>
              </a:defRPr>
            </a:pPr>
            <a:r>
              <a:t>characters (individuals or objects), </a:t>
            </a:r>
          </a:p>
          <a:p>
            <a:pPr marL="742950" lvl="1" indent="-285750" algn="l">
              <a:buClr>
                <a:srgbClr val="CC0000"/>
              </a:buClr>
              <a:buSzPct val="100000"/>
              <a:buChar char="•"/>
              <a:defRPr sz="1800">
                <a:solidFill>
                  <a:srgbClr val="994D00"/>
                </a:solidFill>
              </a:defRPr>
            </a:pPr>
            <a:r>
              <a:t>space and time measures (length or duration of the message), </a:t>
            </a:r>
          </a:p>
          <a:p>
            <a:pPr marL="742950" lvl="1" indent="-285750" algn="l">
              <a:buClr>
                <a:srgbClr val="CC0000"/>
              </a:buClr>
              <a:buSzPct val="100000"/>
              <a:buChar char="•"/>
              <a:defRPr sz="1800">
                <a:solidFill>
                  <a:srgbClr val="994D00"/>
                </a:solidFill>
              </a:defRPr>
            </a:pPr>
            <a:r>
              <a:t>or topics (subject of the message).  </a:t>
            </a:r>
          </a:p>
        </p:txBody>
      </p:sp>
      <p:pic>
        <p:nvPicPr>
          <p:cNvPr id="310" name="http://peggycaputo.files.wordpress.com/2013/01/group-conversation.jpg" descr="http://peggycaputo.files.wordpress.com/2013/01/group-conversati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3525" y="2743200"/>
            <a:ext cx="4079875" cy="175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 animBg="1" advAuto="0"/>
      <p:bldP spid="308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885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313" name="Observation Methods: Trace Analysis"/>
          <p:cNvSpPr txBox="1">
            <a:spLocks noGrp="1"/>
          </p:cNvSpPr>
          <p:nvPr>
            <p:ph type="title" idx="4294967295"/>
          </p:nvPr>
        </p:nvSpPr>
        <p:spPr>
          <a:xfrm>
            <a:off x="533400" y="152399"/>
            <a:ext cx="7793038" cy="7842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Observation Methods: Trace Analysis</a:t>
            </a:r>
          </a:p>
        </p:txBody>
      </p:sp>
      <p:sp>
        <p:nvSpPr>
          <p:cNvPr id="314" name="Trace Analysis: Data collection is based on physical traces, or evidence, of past behavior.  For example:"/>
          <p:cNvSpPr txBox="1">
            <a:spLocks noGrp="1"/>
          </p:cNvSpPr>
          <p:nvPr>
            <p:ph type="body" sz="quarter" idx="4294967295"/>
          </p:nvPr>
        </p:nvSpPr>
        <p:spPr>
          <a:xfrm>
            <a:off x="533400" y="914400"/>
            <a:ext cx="7307263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04672">
              <a:buSzTx/>
              <a:buNone/>
              <a:defRPr sz="2112" b="1">
                <a:solidFill>
                  <a:srgbClr val="800080"/>
                </a:solidFill>
              </a:defRPr>
            </a:pPr>
            <a:r>
              <a:t>Trace Analysis</a:t>
            </a:r>
            <a:r>
              <a:rPr b="0">
                <a:solidFill>
                  <a:srgbClr val="994D00"/>
                </a:solidFill>
              </a:rPr>
              <a:t>: Data collection is based on physical traces, or evidence, of past behavior.  For example:</a:t>
            </a:r>
            <a:r>
              <a:t>  </a:t>
            </a:r>
          </a:p>
        </p:txBody>
      </p:sp>
      <p:sp>
        <p:nvSpPr>
          <p:cNvPr id="315" name="The number of different fingerprints on a page was used to gauge the readership of various advertisements in a magazine.…"/>
          <p:cNvSpPr txBox="1"/>
          <p:nvPr/>
        </p:nvSpPr>
        <p:spPr>
          <a:xfrm>
            <a:off x="533400" y="2057400"/>
            <a:ext cx="4419600" cy="3662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ts val="1000"/>
              </a:spcBef>
              <a:buClr>
                <a:srgbClr val="CC0000"/>
              </a:buClr>
              <a:buSzPct val="60000"/>
              <a:buChar char="■"/>
              <a:defRPr sz="1800"/>
            </a:pPr>
            <a:r>
              <a:t>The number of different fingerprints on a page was used to gauge the readership of various advertisements in a magazine.</a:t>
            </a:r>
          </a:p>
          <a:p>
            <a:pPr marL="342900" indent="-342900" algn="l">
              <a:lnSpc>
                <a:spcPct val="90000"/>
              </a:lnSpc>
              <a:spcBef>
                <a:spcPts val="1000"/>
              </a:spcBef>
              <a:buClr>
                <a:srgbClr val="CC0000"/>
              </a:buClr>
              <a:buSzPct val="60000"/>
              <a:buChar char="■"/>
              <a:defRPr sz="1800"/>
            </a:pPr>
            <a:r>
              <a:t>The position of the radio dials in cars brought in for service was used to estimate share of listening audience of various radio stations.  </a:t>
            </a:r>
          </a:p>
          <a:p>
            <a:pPr marL="342900" indent="-342900" algn="l">
              <a:lnSpc>
                <a:spcPct val="90000"/>
              </a:lnSpc>
              <a:spcBef>
                <a:spcPts val="1000"/>
              </a:spcBef>
              <a:buClr>
                <a:srgbClr val="CC0000"/>
              </a:buClr>
              <a:buSzPct val="60000"/>
              <a:buChar char="■"/>
              <a:defRPr sz="1800"/>
            </a:pPr>
            <a:r>
              <a:t>Internet visitors leave traces which can be analyzed to examine browsing and usage behavior by using cookies. </a:t>
            </a:r>
          </a:p>
        </p:txBody>
      </p:sp>
      <p:pic>
        <p:nvPicPr>
          <p:cNvPr id="316" name="http://fc00.deviantart.net/fs71/i/2011/068/8/3/magazine_ad_by_nasirali-d3b8xcz.jpg" descr="http://fc00.deviantart.net/fs71/i/2011/068/8/3/magazine_ad_by_nasirali-d3b8xcz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5600" y="1981200"/>
            <a:ext cx="2870200" cy="4060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 animBg="1" advAuto="0"/>
      <p:bldP spid="314" grpId="0" animBg="1" advAuto="0"/>
      <p:bldP spid="315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885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319" name="7) A Comparative Evaluation of Observation Methods"/>
          <p:cNvSpPr txBox="1">
            <a:spLocks noGrp="1"/>
          </p:cNvSpPr>
          <p:nvPr>
            <p:ph type="title" idx="4294967295"/>
          </p:nvPr>
        </p:nvSpPr>
        <p:spPr>
          <a:xfrm>
            <a:off x="228600" y="228600"/>
            <a:ext cx="90678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000" b="1">
                <a:solidFill>
                  <a:srgbClr val="E57300"/>
                </a:solidFill>
              </a:defRPr>
            </a:lvl1pPr>
          </a:lstStyle>
          <a:p>
            <a:r>
              <a:t>7) A Comparative Evaluation of Observation Methods</a:t>
            </a:r>
          </a:p>
        </p:txBody>
      </p:sp>
      <p:grpSp>
        <p:nvGrpSpPr>
          <p:cNvPr id="323" name="Group"/>
          <p:cNvGrpSpPr/>
          <p:nvPr/>
        </p:nvGrpSpPr>
        <p:grpSpPr>
          <a:xfrm>
            <a:off x="165100" y="1308100"/>
            <a:ext cx="8978900" cy="4406900"/>
            <a:chOff x="0" y="0"/>
            <a:chExt cx="8978900" cy="4406900"/>
          </a:xfrm>
        </p:grpSpPr>
        <p:sp>
          <p:nvSpPr>
            <p:cNvPr id="320" name="Rectangle"/>
            <p:cNvSpPr/>
            <p:nvPr/>
          </p:nvSpPr>
          <p:spPr>
            <a:xfrm>
              <a:off x="0" y="0"/>
              <a:ext cx="8978900" cy="4406900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  <p:sp>
          <p:nvSpPr>
            <p:cNvPr id="321" name="Line"/>
            <p:cNvSpPr/>
            <p:nvPr/>
          </p:nvSpPr>
          <p:spPr>
            <a:xfrm>
              <a:off x="419100" y="787400"/>
              <a:ext cx="8235950" cy="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2" name="Criteria                   Personal         Mechanical           Audit       Content     Trace…"/>
            <p:cNvSpPr txBox="1"/>
            <p:nvPr/>
          </p:nvSpPr>
          <p:spPr>
            <a:xfrm>
              <a:off x="31749" y="222250"/>
              <a:ext cx="8877302" cy="38922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/>
            <a:p>
              <a:pPr algn="l">
                <a:defRPr sz="1600" b="1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Criteria	          	       Personal         Mechanical           Audit       Content     Trace</a:t>
              </a:r>
            </a:p>
            <a:p>
              <a:pPr algn="l">
                <a:defRPr sz="1600" b="1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	         	       Observation   Observation         Analysis  Analysis    Analysis</a:t>
              </a:r>
            </a:p>
            <a:p>
              <a:pPr algn="l">
                <a:spcBef>
                  <a:spcPts val="600"/>
                </a:spcBef>
                <a:defRPr sz="1600" b="1">
                  <a:solidFill>
                    <a:srgbClr val="80008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l">
                <a:spcBef>
                  <a:spcPts val="600"/>
                </a:spcBef>
                <a:defRPr sz="1600">
                  <a:solidFill>
                    <a:srgbClr val="80008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Degree of structure</a:t>
              </a:r>
              <a:r>
                <a:rPr>
                  <a:solidFill>
                    <a:srgbClr val="000000"/>
                  </a:solidFill>
                </a:rPr>
                <a:t>		Low	Low to high</a:t>
              </a:r>
              <a:r>
                <a:rPr>
                  <a:solidFill>
                    <a:srgbClr val="CC0000"/>
                  </a:solidFill>
                </a:rPr>
                <a:t>	</a:t>
              </a:r>
              <a:r>
                <a:rPr>
                  <a:solidFill>
                    <a:srgbClr val="000000"/>
                  </a:solidFill>
                </a:rPr>
                <a:t>High	High	Medium</a:t>
              </a:r>
            </a:p>
            <a:p>
              <a:pPr algn="l">
                <a:spcBef>
                  <a:spcPts val="600"/>
                </a:spcBef>
                <a:defRPr sz="1600">
                  <a:solidFill>
                    <a:srgbClr val="80008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Degree of disguise</a:t>
              </a:r>
              <a:r>
                <a:rPr>
                  <a:solidFill>
                    <a:srgbClr val="5F5F5F"/>
                  </a:solidFill>
                </a:rPr>
                <a:t>	     	</a:t>
              </a:r>
              <a:r>
                <a:rPr>
                  <a:solidFill>
                    <a:srgbClr val="000000"/>
                  </a:solidFill>
                </a:rPr>
                <a:t>Medium	Low to high</a:t>
              </a:r>
              <a:r>
                <a:rPr>
                  <a:solidFill>
                    <a:srgbClr val="CC0000"/>
                  </a:solidFill>
                </a:rPr>
                <a:t>	</a:t>
              </a:r>
              <a:r>
                <a:rPr b="1">
                  <a:solidFill>
                    <a:srgbClr val="FF0000"/>
                  </a:solidFill>
                </a:rPr>
                <a:t>Low</a:t>
              </a:r>
              <a:r>
                <a:rPr>
                  <a:solidFill>
                    <a:srgbClr val="CC0000"/>
                  </a:solidFill>
                </a:rPr>
                <a:t>	</a:t>
              </a:r>
              <a:r>
                <a:rPr b="1">
                  <a:solidFill>
                    <a:srgbClr val="00B050"/>
                  </a:solidFill>
                </a:rPr>
                <a:t>High</a:t>
              </a:r>
              <a:r>
                <a:rPr>
                  <a:solidFill>
                    <a:srgbClr val="00B050"/>
                  </a:solidFill>
                </a:rPr>
                <a:t>	</a:t>
              </a:r>
              <a:r>
                <a:rPr b="1">
                  <a:solidFill>
                    <a:srgbClr val="00B050"/>
                  </a:solidFill>
                </a:rPr>
                <a:t>High </a:t>
              </a:r>
            </a:p>
            <a:p>
              <a:pPr algn="l">
                <a:spcBef>
                  <a:spcPts val="600"/>
                </a:spcBef>
                <a:defRPr sz="1600">
                  <a:solidFill>
                    <a:srgbClr val="80008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Ability to observe</a:t>
              </a:r>
              <a:r>
                <a:rPr>
                  <a:solidFill>
                    <a:srgbClr val="000000"/>
                  </a:solidFill>
                </a:rPr>
                <a:t>       	</a:t>
              </a:r>
              <a:r>
                <a:rPr b="1">
                  <a:solidFill>
                    <a:srgbClr val="00B050"/>
                  </a:solidFill>
                </a:rPr>
                <a:t>High</a:t>
              </a:r>
              <a:r>
                <a:rPr>
                  <a:solidFill>
                    <a:srgbClr val="CC0000"/>
                  </a:solidFill>
                </a:rPr>
                <a:t>	</a:t>
              </a:r>
              <a:r>
                <a:rPr>
                  <a:solidFill>
                    <a:srgbClr val="000000"/>
                  </a:solidFill>
                </a:rPr>
                <a:t>Low to high</a:t>
              </a:r>
              <a:r>
                <a:rPr>
                  <a:solidFill>
                    <a:srgbClr val="CC0000"/>
                  </a:solidFill>
                </a:rPr>
                <a:t>	</a:t>
              </a:r>
              <a:r>
                <a:rPr b="1">
                  <a:solidFill>
                    <a:srgbClr val="00B050"/>
                  </a:solidFill>
                </a:rPr>
                <a:t>High</a:t>
              </a:r>
              <a:r>
                <a:rPr>
                  <a:solidFill>
                    <a:srgbClr val="CC0000"/>
                  </a:solidFill>
                </a:rPr>
                <a:t>	</a:t>
              </a:r>
              <a:r>
                <a:rPr>
                  <a:solidFill>
                    <a:srgbClr val="000000"/>
                  </a:solidFill>
                </a:rPr>
                <a:t>Medium</a:t>
              </a:r>
              <a:r>
                <a:rPr>
                  <a:solidFill>
                    <a:srgbClr val="CC0000"/>
                  </a:solidFill>
                </a:rPr>
                <a:t>	</a:t>
              </a:r>
              <a:r>
                <a:rPr b="1">
                  <a:solidFill>
                    <a:srgbClr val="FF0000"/>
                  </a:solidFill>
                </a:rPr>
                <a:t>Low </a:t>
              </a:r>
            </a:p>
            <a:p>
              <a:pPr algn="l">
                <a:spcBef>
                  <a:spcPts val="600"/>
                </a:spcBef>
                <a:defRPr sz="1600">
                  <a:solidFill>
                    <a:srgbClr val="80008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in natural setting</a:t>
              </a:r>
              <a:r>
                <a:rPr>
                  <a:solidFill>
                    <a:srgbClr val="000000"/>
                  </a:solidFill>
                </a:rPr>
                <a:t>  </a:t>
              </a:r>
            </a:p>
            <a:p>
              <a:pPr algn="l">
                <a:spcBef>
                  <a:spcPts val="600"/>
                </a:spcBef>
                <a:defRPr sz="1600">
                  <a:solidFill>
                    <a:srgbClr val="80008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Observation bias</a:t>
              </a:r>
              <a:r>
                <a:rPr>
                  <a:solidFill>
                    <a:srgbClr val="5F5F5F"/>
                  </a:solidFill>
                </a:rPr>
                <a:t>        	</a:t>
              </a:r>
              <a:r>
                <a:rPr b="1">
                  <a:solidFill>
                    <a:srgbClr val="FF0000"/>
                  </a:solidFill>
                </a:rPr>
                <a:t>High</a:t>
              </a:r>
              <a:r>
                <a:rPr>
                  <a:solidFill>
                    <a:srgbClr val="CC0000"/>
                  </a:solidFill>
                </a:rPr>
                <a:t>	</a:t>
              </a:r>
              <a:r>
                <a:rPr b="1">
                  <a:solidFill>
                    <a:srgbClr val="00B050"/>
                  </a:solidFill>
                </a:rPr>
                <a:t>Low</a:t>
              </a:r>
              <a:r>
                <a:rPr>
                  <a:solidFill>
                    <a:srgbClr val="CC0000"/>
                  </a:solidFill>
                </a:rPr>
                <a:t>		</a:t>
              </a:r>
              <a:r>
                <a:rPr b="1">
                  <a:solidFill>
                    <a:srgbClr val="00B050"/>
                  </a:solidFill>
                </a:rPr>
                <a:t>Low</a:t>
              </a:r>
              <a:r>
                <a:rPr>
                  <a:solidFill>
                    <a:srgbClr val="CC0000"/>
                  </a:solidFill>
                </a:rPr>
                <a:t>	</a:t>
              </a:r>
              <a:r>
                <a:rPr>
                  <a:solidFill>
                    <a:srgbClr val="000000"/>
                  </a:solidFill>
                </a:rPr>
                <a:t>Medium	Medium</a:t>
              </a:r>
            </a:p>
            <a:p>
              <a:pPr algn="l">
                <a:spcBef>
                  <a:spcPts val="600"/>
                </a:spcBef>
                <a:defRPr sz="1600">
                  <a:solidFill>
                    <a:srgbClr val="80008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Analysis bias</a:t>
              </a:r>
              <a:r>
                <a:rPr>
                  <a:solidFill>
                    <a:srgbClr val="000000"/>
                  </a:solidFill>
                </a:rPr>
                <a:t>	     	</a:t>
              </a:r>
              <a:r>
                <a:rPr b="1">
                  <a:solidFill>
                    <a:srgbClr val="FF0000"/>
                  </a:solidFill>
                </a:rPr>
                <a:t>High</a:t>
              </a:r>
              <a:r>
                <a:rPr>
                  <a:solidFill>
                    <a:srgbClr val="CC0000"/>
                  </a:solidFill>
                </a:rPr>
                <a:t>	</a:t>
              </a:r>
              <a:r>
                <a:rPr b="1">
                  <a:solidFill>
                    <a:srgbClr val="00B050"/>
                  </a:solidFill>
                </a:rPr>
                <a:t>Low to</a:t>
              </a:r>
              <a:r>
                <a:rPr>
                  <a:solidFill>
                    <a:srgbClr val="CC0000"/>
                  </a:solidFill>
                </a:rPr>
                <a:t>		</a:t>
              </a:r>
              <a:r>
                <a:rPr b="1">
                  <a:solidFill>
                    <a:srgbClr val="00B050"/>
                  </a:solidFill>
                </a:rPr>
                <a:t>Low</a:t>
              </a:r>
              <a:r>
                <a:rPr>
                  <a:solidFill>
                    <a:srgbClr val="CC0000"/>
                  </a:solidFill>
                </a:rPr>
                <a:t>	</a:t>
              </a:r>
              <a:r>
                <a:rPr b="1">
                  <a:solidFill>
                    <a:srgbClr val="00B050"/>
                  </a:solidFill>
                </a:rPr>
                <a:t>Low</a:t>
              </a:r>
              <a:r>
                <a:rPr>
                  <a:solidFill>
                    <a:srgbClr val="CC0000"/>
                  </a:solidFill>
                </a:rPr>
                <a:t>	</a:t>
              </a:r>
              <a:r>
                <a:rPr>
                  <a:solidFill>
                    <a:srgbClr val="000000"/>
                  </a:solidFill>
                </a:rPr>
                <a:t>Medium</a:t>
              </a:r>
            </a:p>
            <a:p>
              <a:pPr algn="l">
                <a:spcBef>
                  <a:spcPts val="600"/>
                </a:spcBef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				</a:t>
              </a:r>
              <a:r>
                <a:rPr b="1">
                  <a:solidFill>
                    <a:srgbClr val="00B050"/>
                  </a:solidFill>
                </a:rPr>
                <a:t>Medium </a:t>
              </a:r>
            </a:p>
            <a:p>
              <a:pPr algn="l">
                <a:spcBef>
                  <a:spcPts val="600"/>
                </a:spcBef>
                <a:defRPr sz="1600">
                  <a:solidFill>
                    <a:srgbClr val="80008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General remarks</a:t>
              </a:r>
              <a:r>
                <a:rPr>
                  <a:solidFill>
                    <a:srgbClr val="5F5F5F"/>
                  </a:solidFill>
                </a:rPr>
                <a:t>   		</a:t>
              </a:r>
              <a:r>
                <a:rPr b="1">
                  <a:solidFill>
                    <a:srgbClr val="00B050"/>
                  </a:solidFill>
                </a:rPr>
                <a:t>Most </a:t>
              </a:r>
              <a:r>
                <a:rPr>
                  <a:solidFill>
                    <a:srgbClr val="CC0000"/>
                  </a:solidFill>
                </a:rPr>
                <a:t>	</a:t>
              </a:r>
              <a:r>
                <a:rPr b="1">
                  <a:solidFill>
                    <a:srgbClr val="FF0000"/>
                  </a:solidFill>
                </a:rPr>
                <a:t>Can be</a:t>
              </a:r>
              <a:r>
                <a:rPr>
                  <a:solidFill>
                    <a:srgbClr val="CC0000"/>
                  </a:solidFill>
                </a:rPr>
                <a:t>	          </a:t>
              </a:r>
              <a:r>
                <a:rPr b="1">
                  <a:solidFill>
                    <a:srgbClr val="FF0000"/>
                  </a:solidFill>
                </a:rPr>
                <a:t> Expensive  Limited to  Method of</a:t>
              </a:r>
            </a:p>
            <a:p>
              <a:pPr algn="l">
                <a:spcBef>
                  <a:spcPts val="600"/>
                </a:spcBef>
                <a:defRPr sz="1600">
                  <a:solidFill>
                    <a:srgbClr val="5F5F5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			</a:t>
              </a:r>
              <a:r>
                <a:rPr b="1">
                  <a:solidFill>
                    <a:srgbClr val="00B050"/>
                  </a:solidFill>
                </a:rPr>
                <a:t>flexible</a:t>
              </a:r>
              <a:r>
                <a:rPr>
                  <a:solidFill>
                    <a:srgbClr val="CC0000"/>
                  </a:solidFill>
                </a:rPr>
                <a:t> 	</a:t>
              </a:r>
              <a:r>
                <a:rPr b="1">
                  <a:solidFill>
                    <a:srgbClr val="FF0000"/>
                  </a:solidFill>
                </a:rPr>
                <a:t>intrusive</a:t>
              </a:r>
              <a:r>
                <a:rPr>
                  <a:solidFill>
                    <a:srgbClr val="CC0000"/>
                  </a:solidFill>
                </a:rPr>
                <a:t>                                </a:t>
              </a:r>
              <a:r>
                <a:rPr>
                  <a:solidFill>
                    <a:srgbClr val="FF0000"/>
                  </a:solidFill>
                </a:rPr>
                <a:t> </a:t>
              </a:r>
              <a:r>
                <a:rPr b="1">
                  <a:solidFill>
                    <a:srgbClr val="FF0000"/>
                  </a:solidFill>
                </a:rPr>
                <a:t>commu-</a:t>
              </a:r>
              <a:r>
                <a:rPr>
                  <a:solidFill>
                    <a:srgbClr val="FF0000"/>
                  </a:solidFill>
                </a:rPr>
                <a:t>    </a:t>
              </a:r>
              <a:r>
                <a:rPr b="1">
                  <a:solidFill>
                    <a:srgbClr val="FF0000"/>
                  </a:solidFill>
                </a:rPr>
                <a:t>last resort</a:t>
              </a:r>
            </a:p>
            <a:p>
              <a:pPr algn="l">
                <a:spcBef>
                  <a:spcPts val="600"/>
                </a:spcBef>
                <a:defRPr sz="16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						              </a:t>
              </a:r>
              <a:r>
                <a:rPr b="1"/>
                <a:t>nications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885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326" name="8) Relative Advantages of Observation"/>
          <p:cNvSpPr txBox="1">
            <a:spLocks noGrp="1"/>
          </p:cNvSpPr>
          <p:nvPr>
            <p:ph type="title" idx="4294967295"/>
          </p:nvPr>
        </p:nvSpPr>
        <p:spPr>
          <a:xfrm>
            <a:off x="381000" y="304800"/>
            <a:ext cx="8486775" cy="7080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8) Relative Advantages of Observation </a:t>
            </a:r>
          </a:p>
        </p:txBody>
      </p:sp>
      <p:sp>
        <p:nvSpPr>
          <p:cNvPr id="327" name="They permit measurement of actual behavior rather than reports of intended or preferred behavior.…"/>
          <p:cNvSpPr txBox="1">
            <a:spLocks noGrp="1"/>
          </p:cNvSpPr>
          <p:nvPr>
            <p:ph type="body" idx="4294967295"/>
          </p:nvPr>
        </p:nvSpPr>
        <p:spPr>
          <a:xfrm>
            <a:off x="228600" y="1219200"/>
            <a:ext cx="83058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2300"/>
              </a:spcBef>
              <a:buClr>
                <a:srgbClr val="CC0000"/>
              </a:buClr>
              <a:defRPr>
                <a:solidFill>
                  <a:srgbClr val="994D00"/>
                </a:solidFill>
              </a:defRPr>
            </a:pPr>
            <a:r>
              <a:t>They permit measurement of </a:t>
            </a:r>
            <a:r>
              <a:rPr b="1"/>
              <a:t>actual behavior </a:t>
            </a:r>
            <a:r>
              <a:t>rather than reports of intended or preferred behavior.  </a:t>
            </a:r>
          </a:p>
          <a:p>
            <a:pPr>
              <a:lnSpc>
                <a:spcPct val="95000"/>
              </a:lnSpc>
              <a:spcBef>
                <a:spcPts val="2300"/>
              </a:spcBef>
              <a:buClr>
                <a:srgbClr val="CC0000"/>
              </a:buClr>
              <a:defRPr>
                <a:solidFill>
                  <a:srgbClr val="994D00"/>
                </a:solidFill>
              </a:defRPr>
            </a:pPr>
            <a:r>
              <a:t>There is </a:t>
            </a:r>
            <a:r>
              <a:rPr b="1"/>
              <a:t>little reporting bias</a:t>
            </a:r>
            <a:r>
              <a:t>.</a:t>
            </a:r>
          </a:p>
          <a:p>
            <a:pPr>
              <a:lnSpc>
                <a:spcPct val="95000"/>
              </a:lnSpc>
              <a:spcBef>
                <a:spcPts val="2300"/>
              </a:spcBef>
              <a:buClr>
                <a:srgbClr val="CC0000"/>
              </a:buClr>
              <a:defRPr b="1">
                <a:solidFill>
                  <a:srgbClr val="800080"/>
                </a:solidFill>
              </a:defRPr>
            </a:pPr>
            <a:r>
              <a:t>Interviewer bias </a:t>
            </a:r>
            <a:r>
              <a:rPr>
                <a:solidFill>
                  <a:srgbClr val="994D00"/>
                </a:solidFill>
              </a:rPr>
              <a:t>is greatly reduced</a:t>
            </a:r>
            <a:r>
              <a:rPr b="0">
                <a:solidFill>
                  <a:srgbClr val="994D00"/>
                </a:solidFill>
              </a:rPr>
              <a:t>.  </a:t>
            </a:r>
            <a:endParaRPr>
              <a:solidFill>
                <a:srgbClr val="994D00"/>
              </a:solidFill>
            </a:endParaRPr>
          </a:p>
          <a:p>
            <a:pPr>
              <a:lnSpc>
                <a:spcPct val="95000"/>
              </a:lnSpc>
              <a:spcBef>
                <a:spcPts val="2300"/>
              </a:spcBef>
              <a:buClr>
                <a:srgbClr val="CC0000"/>
              </a:buClr>
              <a:defRPr b="1">
                <a:solidFill>
                  <a:srgbClr val="994D00"/>
                </a:solidFill>
              </a:defRPr>
            </a:pPr>
            <a:r>
              <a:t>Certain types of data </a:t>
            </a:r>
            <a:r>
              <a:rPr b="0"/>
              <a:t>can be collected only by observation.  </a:t>
            </a:r>
          </a:p>
          <a:p>
            <a:pPr>
              <a:lnSpc>
                <a:spcPct val="95000"/>
              </a:lnSpc>
              <a:spcBef>
                <a:spcPts val="2300"/>
              </a:spcBef>
              <a:buClr>
                <a:srgbClr val="CC0000"/>
              </a:buClr>
              <a:defRPr>
                <a:solidFill>
                  <a:srgbClr val="994D00"/>
                </a:solidFill>
              </a:defRPr>
            </a:pPr>
            <a:r>
              <a:t>If the observed phenomenon occurs frequently or is of short duration, observational methods may be cheaper and faster than survey methods.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" grpId="0" animBg="1" advAuto="0"/>
      <p:bldP spid="327" grpId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885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330" name="Relative Disadvantages of Observation"/>
          <p:cNvSpPr txBox="1">
            <a:spLocks noGrp="1"/>
          </p:cNvSpPr>
          <p:nvPr>
            <p:ph type="title" idx="4294967295"/>
          </p:nvPr>
        </p:nvSpPr>
        <p:spPr>
          <a:xfrm>
            <a:off x="381000" y="228599"/>
            <a:ext cx="8686800" cy="7842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E57300"/>
                </a:solidFill>
              </a:defRPr>
            </a:lvl1pPr>
          </a:lstStyle>
          <a:p>
            <a:r>
              <a:t>Relative Disadvantages of Observation </a:t>
            </a:r>
          </a:p>
        </p:txBody>
      </p:sp>
      <p:sp>
        <p:nvSpPr>
          <p:cNvPr id="331" name="Selective perception (bias in the researcher's perception) can bias the data.…"/>
          <p:cNvSpPr txBox="1">
            <a:spLocks noGrp="1"/>
          </p:cNvSpPr>
          <p:nvPr>
            <p:ph type="body" idx="4294967295"/>
          </p:nvPr>
        </p:nvSpPr>
        <p:spPr>
          <a:xfrm>
            <a:off x="685800" y="1143000"/>
            <a:ext cx="78486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CC0000"/>
              </a:buClr>
              <a:defRPr b="1">
                <a:solidFill>
                  <a:srgbClr val="800080"/>
                </a:solidFill>
              </a:defRPr>
            </a:pPr>
            <a:r>
              <a:t>Selective perception </a:t>
            </a:r>
            <a:r>
              <a:rPr b="0">
                <a:solidFill>
                  <a:srgbClr val="994D00"/>
                </a:solidFill>
              </a:rPr>
              <a:t>(bias in the researcher's perception) can bias the data.  </a:t>
            </a:r>
            <a:endParaRPr>
              <a:solidFill>
                <a:srgbClr val="994D00"/>
              </a:solidFill>
            </a:endParaRPr>
          </a:p>
          <a:p>
            <a:pPr>
              <a:spcBef>
                <a:spcPts val="1200"/>
              </a:spcBef>
              <a:buClr>
                <a:srgbClr val="CC0000"/>
              </a:buClr>
              <a:defRPr>
                <a:solidFill>
                  <a:srgbClr val="994D00"/>
                </a:solidFill>
              </a:defRPr>
            </a:pPr>
            <a:r>
              <a:t>Observational data are </a:t>
            </a:r>
            <a:r>
              <a:rPr b="1"/>
              <a:t>often time-consuming </a:t>
            </a:r>
            <a:r>
              <a:t>and expensive</a:t>
            </a:r>
          </a:p>
          <a:p>
            <a:pPr>
              <a:spcBef>
                <a:spcPts val="1200"/>
              </a:spcBef>
              <a:buClr>
                <a:srgbClr val="CC0000"/>
              </a:buClr>
              <a:defRPr b="1">
                <a:solidFill>
                  <a:srgbClr val="994D00"/>
                </a:solidFill>
              </a:defRPr>
            </a:pPr>
            <a:r>
              <a:t>Difficult to observe </a:t>
            </a:r>
            <a:r>
              <a:rPr b="0"/>
              <a:t>certain forms of behavior.  </a:t>
            </a:r>
          </a:p>
          <a:p>
            <a:pPr>
              <a:spcBef>
                <a:spcPts val="1200"/>
              </a:spcBef>
              <a:buClr>
                <a:srgbClr val="CC0000"/>
              </a:buClr>
              <a:defRPr>
                <a:solidFill>
                  <a:srgbClr val="994D00"/>
                </a:solidFill>
              </a:defRPr>
            </a:pPr>
            <a:r>
              <a:t>In some cases, the use of observational methods </a:t>
            </a:r>
            <a:r>
              <a:rPr b="1"/>
              <a:t>may be unethical</a:t>
            </a:r>
            <a:r>
              <a:t>. </a:t>
            </a:r>
          </a:p>
          <a:p>
            <a:pPr marL="742950" lvl="1" indent="-285750">
              <a:spcBef>
                <a:spcPts val="1200"/>
              </a:spcBef>
              <a:buClr>
                <a:srgbClr val="CC0000"/>
              </a:buClr>
              <a:defRPr sz="2000">
                <a:solidFill>
                  <a:srgbClr val="994D00"/>
                </a:solidFill>
              </a:defRPr>
            </a:pPr>
            <a:r>
              <a:t>E.g. observing people without their knowledge or consent.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0" animBg="1" advAuto="0"/>
      <p:bldP spid="331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5772" y="6289992"/>
            <a:ext cx="201029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21" name="2) Survey Methods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153400" cy="563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2) Survey Methods</a:t>
            </a:r>
          </a:p>
        </p:txBody>
      </p:sp>
      <p:sp>
        <p:nvSpPr>
          <p:cNvPr id="122" name="A survey is a collection of questions (usually close-ended) used to study the sampling of individuals from a population with a view towards making statistical inferences about the population using the sample.…"/>
          <p:cNvSpPr txBox="1">
            <a:spLocks noGrp="1"/>
          </p:cNvSpPr>
          <p:nvPr>
            <p:ph type="body" idx="4294967295"/>
          </p:nvPr>
        </p:nvSpPr>
        <p:spPr>
          <a:xfrm>
            <a:off x="457200" y="10668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defRPr>
                <a:solidFill>
                  <a:srgbClr val="994D00"/>
                </a:solidFill>
              </a:defRPr>
            </a:pPr>
            <a:r>
              <a:t>A</a:t>
            </a:r>
            <a:r>
              <a:rPr b="1"/>
              <a:t> </a:t>
            </a:r>
            <a:r>
              <a:rPr b="1">
                <a:solidFill>
                  <a:srgbClr val="800080"/>
                </a:solidFill>
              </a:rPr>
              <a:t>survey</a:t>
            </a:r>
            <a:r>
              <a:rPr b="1"/>
              <a:t> </a:t>
            </a:r>
            <a:r>
              <a:t>is a collection of questions (usually close-ended) used to study the sampling of individuals from a population with a view towards making statistical inferences about the population using the sample.  </a:t>
            </a:r>
          </a:p>
          <a:p>
            <a:pPr>
              <a:lnSpc>
                <a:spcPct val="150000"/>
              </a:lnSpc>
              <a:spcBef>
                <a:spcPts val="1200"/>
              </a:spcBef>
              <a:defRPr>
                <a:solidFill>
                  <a:srgbClr val="994D00"/>
                </a:solidFill>
              </a:defRPr>
            </a:pPr>
            <a:r>
              <a:t>Survey methods are generally used for collecting quantitative data, although not always.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885" y="6289992"/>
            <a:ext cx="29791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334" name="Thank You!"/>
          <p:cNvSpPr txBox="1">
            <a:spLocks noGrp="1"/>
          </p:cNvSpPr>
          <p:nvPr>
            <p:ph type="body" sz="half" idx="4294967295"/>
          </p:nvPr>
        </p:nvSpPr>
        <p:spPr>
          <a:xfrm>
            <a:off x="533400" y="3581400"/>
            <a:ext cx="8229600" cy="2819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800">
                <a:solidFill>
                  <a:srgbClr val="994D00"/>
                </a:solidFill>
              </a:defRPr>
            </a:lvl1pPr>
          </a:lstStyle>
          <a:p>
            <a:r>
              <a:t>Thank You!</a:t>
            </a:r>
          </a:p>
        </p:txBody>
      </p:sp>
      <p:sp>
        <p:nvSpPr>
          <p:cNvPr id="335" name="Questions??"/>
          <p:cNvSpPr txBox="1">
            <a:spLocks noGrp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>
                <a:solidFill>
                  <a:srgbClr val="994D00"/>
                </a:solidFill>
              </a:defRPr>
            </a:lvl1pPr>
          </a:lstStyle>
          <a:p>
            <a:r>
              <a:t>Questions??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5772" y="6289992"/>
            <a:ext cx="201029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25" name="3) A Classification of Survey Methods"/>
          <p:cNvSpPr txBox="1">
            <a:spLocks noGrp="1"/>
          </p:cNvSpPr>
          <p:nvPr>
            <p:ph type="title" idx="4294967295"/>
          </p:nvPr>
        </p:nvSpPr>
        <p:spPr>
          <a:xfrm>
            <a:off x="533400" y="152399"/>
            <a:ext cx="8410575" cy="7842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3) A Classification of Survey Methods</a:t>
            </a:r>
          </a:p>
        </p:txBody>
      </p:sp>
      <p:grpSp>
        <p:nvGrpSpPr>
          <p:cNvPr id="184" name="Group"/>
          <p:cNvGrpSpPr/>
          <p:nvPr/>
        </p:nvGrpSpPr>
        <p:grpSpPr>
          <a:xfrm>
            <a:off x="-1" y="838199"/>
            <a:ext cx="9336089" cy="5181602"/>
            <a:chOff x="0" y="0"/>
            <a:chExt cx="9336087" cy="5181600"/>
          </a:xfrm>
        </p:grpSpPr>
        <p:grpSp>
          <p:nvGrpSpPr>
            <p:cNvPr id="135" name="Group"/>
            <p:cNvGrpSpPr/>
            <p:nvPr/>
          </p:nvGrpSpPr>
          <p:grpSpPr>
            <a:xfrm>
              <a:off x="-1" y="4196366"/>
              <a:ext cx="7805029" cy="985235"/>
              <a:chOff x="0" y="0"/>
              <a:chExt cx="7805027" cy="985233"/>
            </a:xfrm>
          </p:grpSpPr>
          <p:grpSp>
            <p:nvGrpSpPr>
              <p:cNvPr id="128" name="Group"/>
              <p:cNvGrpSpPr/>
              <p:nvPr/>
            </p:nvGrpSpPr>
            <p:grpSpPr>
              <a:xfrm>
                <a:off x="0" y="30408"/>
                <a:ext cx="1880420" cy="662905"/>
                <a:chOff x="0" y="0"/>
                <a:chExt cx="1880419" cy="662904"/>
              </a:xfrm>
            </p:grpSpPr>
            <p:sp>
              <p:nvSpPr>
                <p:cNvPr id="126" name="Rectangle"/>
                <p:cNvSpPr/>
                <p:nvPr/>
              </p:nvSpPr>
              <p:spPr>
                <a:xfrm>
                  <a:off x="53128" y="18245"/>
                  <a:ext cx="1455394" cy="644660"/>
                </a:xfrm>
                <a:prstGeom prst="rect">
                  <a:avLst/>
                </a:prstGeom>
                <a:solidFill>
                  <a:srgbClr val="CCEC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1800"/>
                  </a:pPr>
                  <a:endParaRPr/>
                </a:p>
              </p:txBody>
            </p:sp>
            <p:sp>
              <p:nvSpPr>
                <p:cNvPr id="127" name="Traditional Telephone"/>
                <p:cNvSpPr txBox="1"/>
                <p:nvPr/>
              </p:nvSpPr>
              <p:spPr>
                <a:xfrm>
                  <a:off x="0" y="0"/>
                  <a:ext cx="1880420" cy="6477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4450" tIns="44450" rIns="44450" bIns="44450" numCol="1" anchor="t">
                  <a:spAutoFit/>
                </a:bodyPr>
                <a:lstStyle>
                  <a:lvl1pPr algn="l">
                    <a:defRPr sz="1800">
                      <a:solidFill>
                        <a:srgbClr val="CC0000"/>
                      </a:solidFill>
                    </a:defRPr>
                  </a:lvl1pPr>
                </a:lstStyle>
                <a:p>
                  <a:r>
                    <a:t>Traditional Telephone</a:t>
                  </a:r>
                </a:p>
              </p:txBody>
            </p:sp>
          </p:grpSp>
          <p:sp>
            <p:nvSpPr>
              <p:cNvPr id="129" name="Rectangle"/>
              <p:cNvSpPr/>
              <p:nvPr/>
            </p:nvSpPr>
            <p:spPr>
              <a:xfrm>
                <a:off x="1667906" y="48653"/>
                <a:ext cx="2460001" cy="936581"/>
              </a:xfrm>
              <a:prstGeom prst="rect">
                <a:avLst/>
              </a:prstGeom>
              <a:solidFill>
                <a:srgbClr val="CCEC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1800"/>
                </a:pPr>
                <a:endParaRPr/>
              </a:p>
            </p:txBody>
          </p:sp>
          <p:sp>
            <p:nvSpPr>
              <p:cNvPr id="130" name="Rectangle"/>
              <p:cNvSpPr/>
              <p:nvPr/>
            </p:nvSpPr>
            <p:spPr>
              <a:xfrm>
                <a:off x="4836283" y="194614"/>
                <a:ext cx="1223561" cy="644660"/>
              </a:xfrm>
              <a:prstGeom prst="rect">
                <a:avLst/>
              </a:prstGeom>
              <a:solidFill>
                <a:srgbClr val="CCEC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1800"/>
                </a:pPr>
                <a:endParaRPr/>
              </a:p>
            </p:txBody>
          </p:sp>
          <p:sp>
            <p:nvSpPr>
              <p:cNvPr id="131" name="Rectangle"/>
              <p:cNvSpPr/>
              <p:nvPr/>
            </p:nvSpPr>
            <p:spPr>
              <a:xfrm>
                <a:off x="6845498" y="194614"/>
                <a:ext cx="914451" cy="717640"/>
              </a:xfrm>
              <a:prstGeom prst="rect">
                <a:avLst/>
              </a:prstGeom>
              <a:solidFill>
                <a:srgbClr val="CCEC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1800"/>
                </a:pPr>
                <a:endParaRPr/>
              </a:p>
            </p:txBody>
          </p:sp>
          <p:sp>
            <p:nvSpPr>
              <p:cNvPr id="132" name="Computer-Assisted Telephone Interviewing"/>
              <p:cNvSpPr txBox="1"/>
              <p:nvPr/>
            </p:nvSpPr>
            <p:spPr>
              <a:xfrm>
                <a:off x="1667906" y="0"/>
                <a:ext cx="2498640" cy="927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4450" tIns="44450" rIns="44450" bIns="44450" numCol="1" anchor="t">
                <a:spAutoFit/>
              </a:bodyPr>
              <a:lstStyle>
                <a:lvl1pPr algn="l">
                  <a:defRPr sz="1800">
                    <a:solidFill>
                      <a:srgbClr val="CC0000"/>
                    </a:solidFill>
                  </a:defRPr>
                </a:lvl1pPr>
              </a:lstStyle>
              <a:p>
                <a:r>
                  <a:t>Computer-Assisted Telephone Interviewing</a:t>
                </a:r>
              </a:p>
            </p:txBody>
          </p:sp>
          <p:sp>
            <p:nvSpPr>
              <p:cNvPr id="133" name="Mail Interview"/>
              <p:cNvSpPr txBox="1"/>
              <p:nvPr/>
            </p:nvSpPr>
            <p:spPr>
              <a:xfrm>
                <a:off x="4770275" y="132276"/>
                <a:ext cx="1725865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4450" tIns="44450" rIns="44450" bIns="44450" numCol="1" anchor="t">
                <a:spAutoFit/>
              </a:bodyPr>
              <a:lstStyle>
                <a:lvl1pPr algn="l">
                  <a:defRPr sz="1800">
                    <a:solidFill>
                      <a:srgbClr val="CC0000"/>
                    </a:solidFill>
                  </a:defRPr>
                </a:lvl1pPr>
              </a:lstStyle>
              <a:p>
                <a:r>
                  <a:t>Mail Interview</a:t>
                </a:r>
              </a:p>
            </p:txBody>
          </p:sp>
          <p:sp>
            <p:nvSpPr>
              <p:cNvPr id="134" name="Mail Panel"/>
              <p:cNvSpPr txBox="1"/>
              <p:nvPr/>
            </p:nvSpPr>
            <p:spPr>
              <a:xfrm>
                <a:off x="6851938" y="176369"/>
                <a:ext cx="953090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4450" tIns="44450" rIns="44450" bIns="44450" numCol="1" anchor="t">
                <a:spAutoFit/>
              </a:bodyPr>
              <a:lstStyle>
                <a:lvl1pPr algn="l">
                  <a:defRPr sz="1800">
                    <a:solidFill>
                      <a:srgbClr val="CC0000"/>
                    </a:solidFill>
                  </a:defRPr>
                </a:lvl1pPr>
              </a:lstStyle>
              <a:p>
                <a:r>
                  <a:t>Mail Panel</a:t>
                </a:r>
              </a:p>
            </p:txBody>
          </p:sp>
        </p:grpSp>
        <p:sp>
          <p:nvSpPr>
            <p:cNvPr id="136" name="Fig. 6.1"/>
            <p:cNvSpPr txBox="1"/>
            <p:nvPr/>
          </p:nvSpPr>
          <p:spPr>
            <a:xfrm>
              <a:off x="1236439" y="145960"/>
              <a:ext cx="975483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l">
                <a:defRPr sz="1800"/>
              </a:lvl1pPr>
            </a:lstStyle>
            <a:p>
              <a:r>
                <a:t>Fig. 6.1</a:t>
              </a:r>
            </a:p>
          </p:txBody>
        </p:sp>
        <p:grpSp>
          <p:nvGrpSpPr>
            <p:cNvPr id="147" name="Group"/>
            <p:cNvGrpSpPr/>
            <p:nvPr/>
          </p:nvGrpSpPr>
          <p:grpSpPr>
            <a:xfrm>
              <a:off x="1204240" y="2919211"/>
              <a:ext cx="8131848" cy="979153"/>
              <a:chOff x="0" y="0"/>
              <a:chExt cx="8131846" cy="979152"/>
            </a:xfrm>
          </p:grpSpPr>
          <p:sp>
            <p:nvSpPr>
              <p:cNvPr id="137" name="Rectangle"/>
              <p:cNvSpPr/>
              <p:nvPr/>
            </p:nvSpPr>
            <p:spPr>
              <a:xfrm>
                <a:off x="-1" y="91225"/>
                <a:ext cx="1223562" cy="498699"/>
              </a:xfrm>
              <a:prstGeom prst="rect">
                <a:avLst/>
              </a:prstGeom>
              <a:solidFill>
                <a:srgbClr val="CCEC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1800"/>
                </a:pPr>
                <a:endParaRPr/>
              </a:p>
            </p:txBody>
          </p:sp>
          <p:sp>
            <p:nvSpPr>
              <p:cNvPr id="138" name="Rectangle"/>
              <p:cNvSpPr/>
              <p:nvPr/>
            </p:nvSpPr>
            <p:spPr>
              <a:xfrm>
                <a:off x="1390994" y="91225"/>
                <a:ext cx="1223562" cy="644660"/>
              </a:xfrm>
              <a:prstGeom prst="rect">
                <a:avLst/>
              </a:prstGeom>
              <a:solidFill>
                <a:srgbClr val="CCEC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1800"/>
                </a:pPr>
                <a:endParaRPr/>
              </a:p>
            </p:txBody>
          </p:sp>
          <p:sp>
            <p:nvSpPr>
              <p:cNvPr id="139" name="Rectangle"/>
              <p:cNvSpPr/>
              <p:nvPr/>
            </p:nvSpPr>
            <p:spPr>
              <a:xfrm>
                <a:off x="2781989" y="42571"/>
                <a:ext cx="2460001" cy="936582"/>
              </a:xfrm>
              <a:prstGeom prst="rect">
                <a:avLst/>
              </a:prstGeom>
              <a:solidFill>
                <a:srgbClr val="CCEC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1800"/>
                </a:pPr>
                <a:endParaRPr/>
              </a:p>
            </p:txBody>
          </p:sp>
          <p:sp>
            <p:nvSpPr>
              <p:cNvPr id="140" name="In-Home"/>
              <p:cNvSpPr txBox="1"/>
              <p:nvPr/>
            </p:nvSpPr>
            <p:spPr>
              <a:xfrm>
                <a:off x="11269" y="72980"/>
                <a:ext cx="1115344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4450" tIns="44450" rIns="44450" bIns="44450" numCol="1" anchor="t">
                <a:spAutoFit/>
              </a:bodyPr>
              <a:lstStyle>
                <a:lvl1pPr algn="l">
                  <a:defRPr sz="1800">
                    <a:solidFill>
                      <a:srgbClr val="CC0000"/>
                    </a:solidFill>
                  </a:defRPr>
                </a:lvl1pPr>
              </a:lstStyle>
              <a:p>
                <a:r>
                  <a:t>In-Home</a:t>
                </a:r>
              </a:p>
            </p:txBody>
          </p:sp>
          <p:sp>
            <p:nvSpPr>
              <p:cNvPr id="141" name="Mall Intercept"/>
              <p:cNvSpPr txBox="1"/>
              <p:nvPr/>
            </p:nvSpPr>
            <p:spPr>
              <a:xfrm>
                <a:off x="1170431" y="28888"/>
                <a:ext cx="1725865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4450" tIns="44450" rIns="44450" bIns="44450" numCol="1" anchor="t">
                <a:spAutoFit/>
              </a:bodyPr>
              <a:lstStyle>
                <a:lvl1pPr algn="l">
                  <a:defRPr sz="1800">
                    <a:solidFill>
                      <a:srgbClr val="CC0000"/>
                    </a:solidFill>
                  </a:defRPr>
                </a:lvl1pPr>
              </a:lstStyle>
              <a:p>
                <a:r>
                  <a:t>Mall Intercept</a:t>
                </a:r>
              </a:p>
            </p:txBody>
          </p:sp>
          <p:sp>
            <p:nvSpPr>
              <p:cNvPr id="142" name="Computer-Assisted Personal Interviewing"/>
              <p:cNvSpPr txBox="1"/>
              <p:nvPr/>
            </p:nvSpPr>
            <p:spPr>
              <a:xfrm>
                <a:off x="2793259" y="0"/>
                <a:ext cx="2498640" cy="927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4450" tIns="44450" rIns="44450" bIns="44450" numCol="1" anchor="t">
                <a:spAutoFit/>
              </a:bodyPr>
              <a:lstStyle>
                <a:lvl1pPr algn="l">
                  <a:defRPr sz="1800">
                    <a:solidFill>
                      <a:srgbClr val="CC0000"/>
                    </a:solidFill>
                  </a:defRPr>
                </a:lvl1pPr>
              </a:lstStyle>
              <a:p>
                <a:r>
                  <a:t>Computer-Assisted Personal Interviewing</a:t>
                </a:r>
              </a:p>
            </p:txBody>
          </p:sp>
          <p:sp>
            <p:nvSpPr>
              <p:cNvPr id="143" name="Rectangle"/>
              <p:cNvSpPr/>
              <p:nvPr/>
            </p:nvSpPr>
            <p:spPr>
              <a:xfrm>
                <a:off x="6832618" y="115552"/>
                <a:ext cx="1107645" cy="510863"/>
              </a:xfrm>
              <a:prstGeom prst="rect">
                <a:avLst/>
              </a:prstGeom>
              <a:solidFill>
                <a:srgbClr val="CCEC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1800"/>
                </a:pPr>
                <a:endParaRPr/>
              </a:p>
            </p:txBody>
          </p:sp>
          <p:sp>
            <p:nvSpPr>
              <p:cNvPr id="144" name="Rectangle"/>
              <p:cNvSpPr/>
              <p:nvPr/>
            </p:nvSpPr>
            <p:spPr>
              <a:xfrm>
                <a:off x="5828010" y="115552"/>
                <a:ext cx="914452" cy="510863"/>
              </a:xfrm>
              <a:prstGeom prst="rect">
                <a:avLst/>
              </a:prstGeom>
              <a:solidFill>
                <a:srgbClr val="CCEC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>
                    <a:solidFill>
                      <a:srgbClr val="CC0000"/>
                    </a:solidFill>
                  </a:defRPr>
                </a:pPr>
                <a:endParaRPr/>
              </a:p>
            </p:txBody>
          </p:sp>
          <p:sp>
            <p:nvSpPr>
              <p:cNvPr id="145" name="E-mail"/>
              <p:cNvSpPr txBox="1"/>
              <p:nvPr/>
            </p:nvSpPr>
            <p:spPr>
              <a:xfrm>
                <a:off x="5815131" y="123154"/>
                <a:ext cx="1725865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4450" tIns="44450" rIns="44450" bIns="44450" numCol="1" anchor="t">
                <a:spAutoFit/>
              </a:bodyPr>
              <a:lstStyle>
                <a:lvl1pPr algn="l">
                  <a:defRPr sz="1800">
                    <a:solidFill>
                      <a:srgbClr val="CC0000"/>
                    </a:solidFill>
                  </a:defRPr>
                </a:lvl1pPr>
              </a:lstStyle>
              <a:p>
                <a:r>
                  <a:t>E-mail</a:t>
                </a:r>
              </a:p>
            </p:txBody>
          </p:sp>
          <p:sp>
            <p:nvSpPr>
              <p:cNvPr id="146" name="Internet"/>
              <p:cNvSpPr txBox="1"/>
              <p:nvPr/>
            </p:nvSpPr>
            <p:spPr>
              <a:xfrm>
                <a:off x="6872867" y="129235"/>
                <a:ext cx="1258980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4450" tIns="44450" rIns="44450" bIns="44450" numCol="1" anchor="t">
                <a:spAutoFit/>
              </a:bodyPr>
              <a:lstStyle>
                <a:lvl1pPr algn="l">
                  <a:defRPr sz="1800">
                    <a:solidFill>
                      <a:srgbClr val="CC0000"/>
                    </a:solidFill>
                  </a:defRPr>
                </a:lvl1pPr>
              </a:lstStyle>
              <a:p>
                <a:r>
                  <a:t>Internet</a:t>
                </a:r>
              </a:p>
            </p:txBody>
          </p:sp>
        </p:grpSp>
        <p:pic>
          <p:nvPicPr>
            <p:cNvPr id="148" name="image.pdf" descr="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182199" y="-1"/>
              <a:ext cx="2492201" cy="1569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57" name="Group"/>
            <p:cNvGrpSpPr/>
            <p:nvPr/>
          </p:nvGrpSpPr>
          <p:grpSpPr>
            <a:xfrm>
              <a:off x="1126963" y="346656"/>
              <a:ext cx="7186808" cy="1623812"/>
              <a:chOff x="0" y="0"/>
              <a:chExt cx="7186807" cy="1623811"/>
            </a:xfrm>
          </p:grpSpPr>
          <p:sp>
            <p:nvSpPr>
              <p:cNvPr id="149" name="Rectangle"/>
              <p:cNvSpPr/>
              <p:nvPr/>
            </p:nvSpPr>
            <p:spPr>
              <a:xfrm>
                <a:off x="3000942" y="18245"/>
                <a:ext cx="1609949" cy="717640"/>
              </a:xfrm>
              <a:prstGeom prst="rect">
                <a:avLst/>
              </a:prstGeom>
              <a:solidFill>
                <a:srgbClr val="CCEC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1800"/>
                </a:pPr>
                <a:endParaRPr/>
              </a:p>
            </p:txBody>
          </p:sp>
          <p:sp>
            <p:nvSpPr>
              <p:cNvPr id="150" name="Line"/>
              <p:cNvSpPr/>
              <p:nvPr/>
            </p:nvSpPr>
            <p:spPr>
              <a:xfrm>
                <a:off x="0" y="1258909"/>
                <a:ext cx="7186808" cy="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Survey Methods"/>
              <p:cNvSpPr txBox="1"/>
              <p:nvPr/>
            </p:nvSpPr>
            <p:spPr>
              <a:xfrm>
                <a:off x="2955864" y="0"/>
                <a:ext cx="1725865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4450" tIns="44450" rIns="44450" bIns="44450" numCol="1" anchor="t">
                <a:spAutoFit/>
              </a:bodyPr>
              <a:lstStyle>
                <a:lvl1pPr algn="l">
                  <a:defRPr sz="1800">
                    <a:solidFill>
                      <a:srgbClr val="CC0000"/>
                    </a:solidFill>
                  </a:defRPr>
                </a:lvl1pPr>
              </a:lstStyle>
              <a:p>
                <a:r>
                  <a:t>Survey Methods</a:t>
                </a:r>
              </a:p>
            </p:txBody>
          </p:sp>
          <p:sp>
            <p:nvSpPr>
              <p:cNvPr id="152" name="Line"/>
              <p:cNvSpPr/>
              <p:nvPr/>
            </p:nvSpPr>
            <p:spPr>
              <a:xfrm>
                <a:off x="3786597" y="748047"/>
                <a:ext cx="1" cy="51086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Line"/>
              <p:cNvSpPr/>
              <p:nvPr/>
            </p:nvSpPr>
            <p:spPr>
              <a:xfrm flipH="1">
                <a:off x="-1" y="1258909"/>
                <a:ext cx="1" cy="36490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Line"/>
              <p:cNvSpPr/>
              <p:nvPr/>
            </p:nvSpPr>
            <p:spPr>
              <a:xfrm>
                <a:off x="2163769" y="1258909"/>
                <a:ext cx="1" cy="36490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Line"/>
              <p:cNvSpPr/>
              <p:nvPr/>
            </p:nvSpPr>
            <p:spPr>
              <a:xfrm>
                <a:off x="5409424" y="1258909"/>
                <a:ext cx="1" cy="36490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Line"/>
              <p:cNvSpPr/>
              <p:nvPr/>
            </p:nvSpPr>
            <p:spPr>
              <a:xfrm>
                <a:off x="7186806" y="1258909"/>
                <a:ext cx="1" cy="36490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83" name="Group"/>
            <p:cNvGrpSpPr/>
            <p:nvPr/>
          </p:nvGrpSpPr>
          <p:grpSpPr>
            <a:xfrm>
              <a:off x="276911" y="1946140"/>
              <a:ext cx="8655080" cy="2432678"/>
              <a:chOff x="0" y="0"/>
              <a:chExt cx="8655079" cy="2432676"/>
            </a:xfrm>
          </p:grpSpPr>
          <p:sp>
            <p:nvSpPr>
              <p:cNvPr id="158" name="Rectangle"/>
              <p:cNvSpPr/>
              <p:nvPr/>
            </p:nvSpPr>
            <p:spPr>
              <a:xfrm>
                <a:off x="-1" y="-1"/>
                <a:ext cx="1609949" cy="498700"/>
              </a:xfrm>
              <a:prstGeom prst="rect">
                <a:avLst/>
              </a:prstGeom>
              <a:solidFill>
                <a:srgbClr val="CCEC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1800"/>
                </a:pPr>
                <a:endParaRPr/>
              </a:p>
            </p:txBody>
          </p:sp>
          <p:sp>
            <p:nvSpPr>
              <p:cNvPr id="159" name="Rectangle"/>
              <p:cNvSpPr/>
              <p:nvPr/>
            </p:nvSpPr>
            <p:spPr>
              <a:xfrm>
                <a:off x="2241047" y="-1"/>
                <a:ext cx="1532671" cy="498700"/>
              </a:xfrm>
              <a:prstGeom prst="rect">
                <a:avLst/>
              </a:prstGeom>
              <a:solidFill>
                <a:srgbClr val="CCEC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1800"/>
                </a:pPr>
                <a:endParaRPr/>
              </a:p>
            </p:txBody>
          </p:sp>
          <p:sp>
            <p:nvSpPr>
              <p:cNvPr id="160" name="Rectangle"/>
              <p:cNvSpPr/>
              <p:nvPr/>
            </p:nvSpPr>
            <p:spPr>
              <a:xfrm>
                <a:off x="5795812" y="31928"/>
                <a:ext cx="914451" cy="466771"/>
              </a:xfrm>
              <a:prstGeom prst="rect">
                <a:avLst/>
              </a:prstGeom>
              <a:solidFill>
                <a:srgbClr val="CCEC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1800"/>
                </a:pPr>
                <a:endParaRPr/>
              </a:p>
            </p:txBody>
          </p:sp>
          <p:sp>
            <p:nvSpPr>
              <p:cNvPr id="161" name="Telephone"/>
              <p:cNvSpPr txBox="1"/>
              <p:nvPr/>
            </p:nvSpPr>
            <p:spPr>
              <a:xfrm>
                <a:off x="88547" y="54735"/>
                <a:ext cx="1259669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4450" tIns="44450" rIns="44450" bIns="44450" numCol="1" anchor="t">
                <a:spAutoFit/>
              </a:bodyPr>
              <a:lstStyle>
                <a:lvl1pPr algn="l">
                  <a:defRPr sz="1800">
                    <a:solidFill>
                      <a:srgbClr val="CC0000"/>
                    </a:solidFill>
                  </a:defRPr>
                </a:lvl1pPr>
              </a:lstStyle>
              <a:p>
                <a:r>
                  <a:t>Telephone</a:t>
                </a:r>
              </a:p>
            </p:txBody>
          </p:sp>
          <p:sp>
            <p:nvSpPr>
              <p:cNvPr id="162" name="Personal"/>
              <p:cNvSpPr txBox="1"/>
              <p:nvPr/>
            </p:nvSpPr>
            <p:spPr>
              <a:xfrm>
                <a:off x="2406871" y="54735"/>
                <a:ext cx="1070138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4450" tIns="44450" rIns="44450" bIns="44450" numCol="1" anchor="t">
                <a:spAutoFit/>
              </a:bodyPr>
              <a:lstStyle>
                <a:lvl1pPr algn="l">
                  <a:defRPr sz="1800">
                    <a:solidFill>
                      <a:srgbClr val="CC0000"/>
                    </a:solidFill>
                  </a:defRPr>
                </a:lvl1pPr>
              </a:lstStyle>
              <a:p>
                <a:r>
                  <a:t>Personal</a:t>
                </a:r>
              </a:p>
            </p:txBody>
          </p:sp>
          <p:sp>
            <p:nvSpPr>
              <p:cNvPr id="163" name="Mail"/>
              <p:cNvSpPr txBox="1"/>
              <p:nvPr/>
            </p:nvSpPr>
            <p:spPr>
              <a:xfrm>
                <a:off x="5884359" y="54735"/>
                <a:ext cx="557015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4450" tIns="44450" rIns="44450" bIns="44450" numCol="1" anchor="t">
                <a:spAutoFit/>
              </a:bodyPr>
              <a:lstStyle>
                <a:lvl1pPr algn="l">
                  <a:defRPr sz="1800">
                    <a:solidFill>
                      <a:srgbClr val="CC0000"/>
                    </a:solidFill>
                  </a:defRPr>
                </a:lvl1pPr>
              </a:lstStyle>
              <a:p>
                <a:r>
                  <a:t>Mail</a:t>
                </a:r>
              </a:p>
            </p:txBody>
          </p:sp>
          <p:sp>
            <p:nvSpPr>
              <p:cNvPr id="164" name="Rectangle"/>
              <p:cNvSpPr/>
              <p:nvPr/>
            </p:nvSpPr>
            <p:spPr>
              <a:xfrm>
                <a:off x="7341361" y="24326"/>
                <a:ext cx="1313719" cy="466771"/>
              </a:xfrm>
              <a:prstGeom prst="rect">
                <a:avLst/>
              </a:prstGeom>
              <a:solidFill>
                <a:srgbClr val="CCEC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1800"/>
                </a:pPr>
                <a:endParaRPr/>
              </a:p>
            </p:txBody>
          </p:sp>
          <p:sp>
            <p:nvSpPr>
              <p:cNvPr id="165" name="Electronic"/>
              <p:cNvSpPr txBox="1"/>
              <p:nvPr/>
            </p:nvSpPr>
            <p:spPr>
              <a:xfrm>
                <a:off x="7296283" y="54735"/>
                <a:ext cx="1217030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4450" tIns="44450" rIns="44450" bIns="44450" numCol="1" anchor="t">
                <a:spAutoFit/>
              </a:bodyPr>
              <a:lstStyle>
                <a:lvl1pPr algn="l">
                  <a:defRPr sz="1800">
                    <a:solidFill>
                      <a:srgbClr val="CC0000"/>
                    </a:solidFill>
                  </a:defRPr>
                </a:lvl1pPr>
              </a:lstStyle>
              <a:p>
                <a:r>
                  <a:t>Electronic</a:t>
                </a:r>
              </a:p>
            </p:txBody>
          </p:sp>
          <p:sp>
            <p:nvSpPr>
              <p:cNvPr id="166" name="Line"/>
              <p:cNvSpPr/>
              <p:nvPr/>
            </p:nvSpPr>
            <p:spPr>
              <a:xfrm>
                <a:off x="3013822" y="462208"/>
                <a:ext cx="1" cy="21894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Line"/>
              <p:cNvSpPr/>
              <p:nvPr/>
            </p:nvSpPr>
            <p:spPr>
              <a:xfrm>
                <a:off x="1545549" y="681149"/>
                <a:ext cx="3168379" cy="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Line"/>
              <p:cNvSpPr/>
              <p:nvPr/>
            </p:nvSpPr>
            <p:spPr>
              <a:xfrm>
                <a:off x="1545549" y="681149"/>
                <a:ext cx="1" cy="36490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Line"/>
              <p:cNvSpPr/>
              <p:nvPr/>
            </p:nvSpPr>
            <p:spPr>
              <a:xfrm>
                <a:off x="3013822" y="681149"/>
                <a:ext cx="1" cy="36490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Line"/>
              <p:cNvSpPr/>
              <p:nvPr/>
            </p:nvSpPr>
            <p:spPr>
              <a:xfrm>
                <a:off x="4713927" y="681149"/>
                <a:ext cx="1" cy="29192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Line"/>
              <p:cNvSpPr/>
              <p:nvPr/>
            </p:nvSpPr>
            <p:spPr>
              <a:xfrm>
                <a:off x="6336754" y="462208"/>
                <a:ext cx="1" cy="160556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Line"/>
              <p:cNvSpPr/>
              <p:nvPr/>
            </p:nvSpPr>
            <p:spPr>
              <a:xfrm>
                <a:off x="5177592" y="2067774"/>
                <a:ext cx="1854660" cy="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Line"/>
              <p:cNvSpPr/>
              <p:nvPr/>
            </p:nvSpPr>
            <p:spPr>
              <a:xfrm>
                <a:off x="5177592" y="2067774"/>
                <a:ext cx="1" cy="36490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Line"/>
              <p:cNvSpPr/>
              <p:nvPr/>
            </p:nvSpPr>
            <p:spPr>
              <a:xfrm>
                <a:off x="7032251" y="2067774"/>
                <a:ext cx="1" cy="36490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Line"/>
              <p:cNvSpPr/>
              <p:nvPr/>
            </p:nvSpPr>
            <p:spPr>
              <a:xfrm flipH="1">
                <a:off x="463664" y="535188"/>
                <a:ext cx="1" cy="124066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Line"/>
              <p:cNvSpPr/>
              <p:nvPr/>
            </p:nvSpPr>
            <p:spPr>
              <a:xfrm>
                <a:off x="309109" y="1775853"/>
                <a:ext cx="2086494" cy="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Line"/>
              <p:cNvSpPr/>
              <p:nvPr/>
            </p:nvSpPr>
            <p:spPr>
              <a:xfrm flipH="1">
                <a:off x="309109" y="1775853"/>
                <a:ext cx="1" cy="51086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Line"/>
              <p:cNvSpPr/>
              <p:nvPr/>
            </p:nvSpPr>
            <p:spPr>
              <a:xfrm>
                <a:off x="2395602" y="1775853"/>
                <a:ext cx="1" cy="51086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Line"/>
              <p:cNvSpPr/>
              <p:nvPr/>
            </p:nvSpPr>
            <p:spPr>
              <a:xfrm>
                <a:off x="8036859" y="462208"/>
                <a:ext cx="1" cy="21894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Line"/>
              <p:cNvSpPr/>
              <p:nvPr/>
            </p:nvSpPr>
            <p:spPr>
              <a:xfrm>
                <a:off x="7264084" y="681149"/>
                <a:ext cx="1390996" cy="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Line"/>
              <p:cNvSpPr/>
              <p:nvPr/>
            </p:nvSpPr>
            <p:spPr>
              <a:xfrm>
                <a:off x="7264084" y="681149"/>
                <a:ext cx="1" cy="36490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Line"/>
              <p:cNvSpPr/>
              <p:nvPr/>
            </p:nvSpPr>
            <p:spPr>
              <a:xfrm>
                <a:off x="8655079" y="681149"/>
                <a:ext cx="1" cy="36490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85" name="Rectangle"/>
          <p:cNvSpPr/>
          <p:nvPr/>
        </p:nvSpPr>
        <p:spPr>
          <a:xfrm>
            <a:off x="152400" y="2590800"/>
            <a:ext cx="8839200" cy="838200"/>
          </a:xfrm>
          <a:prstGeom prst="rect">
            <a:avLst/>
          </a:prstGeom>
          <a:solidFill>
            <a:srgbClr val="FFFF00">
              <a:alpha val="38038"/>
            </a:srgbClr>
          </a:solidFill>
          <a:ln w="25400">
            <a:solidFill>
              <a:srgbClr val="BC6F23"/>
            </a:solidFill>
          </a:ln>
        </p:spPr>
        <p:txBody>
          <a:bodyPr lIns="45719" rIns="45719" anchor="ctr"/>
          <a:lstStyle/>
          <a:p>
            <a:pPr algn="l">
              <a:defRPr sz="18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 advAuto="0"/>
      <p:bldP spid="184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5772" y="6289992"/>
            <a:ext cx="201029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88" name="The most common modes of survey administration include:…"/>
          <p:cNvSpPr txBox="1">
            <a:spLocks noGrp="1"/>
          </p:cNvSpPr>
          <p:nvPr>
            <p:ph type="body" idx="4294967295"/>
          </p:nvPr>
        </p:nvSpPr>
        <p:spPr>
          <a:xfrm>
            <a:off x="457200" y="914400"/>
            <a:ext cx="8229600" cy="4906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solidFill>
                  <a:srgbClr val="994D00"/>
                </a:solidFill>
              </a:defRPr>
            </a:pPr>
            <a:r>
              <a:t>The most common modes of survey administration include:</a:t>
            </a:r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994D00"/>
                </a:solidFill>
              </a:defRPr>
            </a:pPr>
            <a:r>
              <a:t>Telephone</a:t>
            </a:r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994D00"/>
                </a:solidFill>
              </a:defRPr>
            </a:pPr>
            <a:r>
              <a:t>Personal</a:t>
            </a:r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994D00"/>
                </a:solidFill>
              </a:defRPr>
            </a:pPr>
            <a:r>
              <a:t>Mail</a:t>
            </a:r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994D00"/>
                </a:solidFill>
              </a:defRPr>
            </a:pPr>
            <a:r>
              <a:t>Electronic</a:t>
            </a:r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994D00"/>
                </a:solidFill>
              </a:defRPr>
            </a:pPr>
            <a:r>
              <a:t>Hybrid (some combination of the other four)</a:t>
            </a:r>
          </a:p>
          <a:p>
            <a:pPr>
              <a:defRPr>
                <a:solidFill>
                  <a:srgbClr val="994D00"/>
                </a:solidFill>
              </a:defRPr>
            </a:pPr>
            <a:r>
              <a:t>The choice between administration modes is influenced by several factors, including </a:t>
            </a:r>
          </a:p>
          <a:p>
            <a:pPr marL="285750" lvl="1" indent="171450">
              <a:spcBef>
                <a:spcPts val="0"/>
              </a:spcBef>
              <a:buSzTx/>
              <a:buNone/>
              <a:defRPr sz="2000">
                <a:solidFill>
                  <a:srgbClr val="994D00"/>
                </a:solidFill>
              </a:defRPr>
            </a:pPr>
            <a:r>
              <a:t>1) costs, </a:t>
            </a:r>
          </a:p>
          <a:p>
            <a:pPr marL="285750" lvl="1" indent="171450">
              <a:spcBef>
                <a:spcPts val="0"/>
              </a:spcBef>
              <a:buSzTx/>
              <a:buNone/>
              <a:defRPr sz="2000">
                <a:solidFill>
                  <a:srgbClr val="994D00"/>
                </a:solidFill>
              </a:defRPr>
            </a:pPr>
            <a:r>
              <a:t>2) coverage of the target population, </a:t>
            </a:r>
          </a:p>
          <a:p>
            <a:pPr marL="285750" lvl="1" indent="171450">
              <a:spcBef>
                <a:spcPts val="0"/>
              </a:spcBef>
              <a:buSzTx/>
              <a:buNone/>
              <a:defRPr sz="2000">
                <a:solidFill>
                  <a:srgbClr val="994D00"/>
                </a:solidFill>
              </a:defRPr>
            </a:pPr>
            <a:r>
              <a:t>3) flexibility of asking questions (e.g. skip patterns),</a:t>
            </a:r>
          </a:p>
          <a:p>
            <a:pPr marL="285750" lvl="1" indent="171450">
              <a:spcBef>
                <a:spcPts val="0"/>
              </a:spcBef>
              <a:buSzTx/>
              <a:buNone/>
              <a:defRPr sz="2000">
                <a:solidFill>
                  <a:srgbClr val="994D00"/>
                </a:solidFill>
              </a:defRPr>
            </a:pPr>
            <a:r>
              <a:t>4) respondents' willingness to participate and </a:t>
            </a:r>
          </a:p>
          <a:p>
            <a:pPr marL="285750" lvl="1" indent="171450">
              <a:spcBef>
                <a:spcPts val="0"/>
              </a:spcBef>
              <a:buSzTx/>
              <a:buNone/>
              <a:defRPr sz="2000">
                <a:solidFill>
                  <a:srgbClr val="994D00"/>
                </a:solidFill>
              </a:defRPr>
            </a:pPr>
            <a:r>
              <a:t>5) response accuracy.</a:t>
            </a:r>
          </a:p>
        </p:txBody>
      </p:sp>
      <p:sp>
        <p:nvSpPr>
          <p:cNvPr id="189" name="A Classification of Survey Methods"/>
          <p:cNvSpPr txBox="1">
            <a:spLocks noGrp="1"/>
          </p:cNvSpPr>
          <p:nvPr>
            <p:ph type="title" idx="4294967295"/>
          </p:nvPr>
        </p:nvSpPr>
        <p:spPr>
          <a:xfrm>
            <a:off x="381000" y="152399"/>
            <a:ext cx="8410575" cy="7842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A Classification of Survey Methods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5772" y="6289992"/>
            <a:ext cx="201029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92" name="A Few Ways to Increase Coverage and Reduce Costs"/>
          <p:cNvSpPr txBox="1">
            <a:spLocks noGrp="1"/>
          </p:cNvSpPr>
          <p:nvPr>
            <p:ph type="title" idx="4294967295"/>
          </p:nvPr>
        </p:nvSpPr>
        <p:spPr>
          <a:xfrm>
            <a:off x="381000" y="-1"/>
            <a:ext cx="7843838" cy="784227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850391">
              <a:defRPr sz="2232" b="1">
                <a:solidFill>
                  <a:srgbClr val="E57300"/>
                </a:solidFill>
              </a:defRPr>
            </a:lvl1pPr>
          </a:lstStyle>
          <a:p>
            <a:r>
              <a:t>A Few Ways to Increase Coverage and Reduce Costs</a:t>
            </a:r>
          </a:p>
        </p:txBody>
      </p:sp>
      <p:grpSp>
        <p:nvGrpSpPr>
          <p:cNvPr id="195" name="Group"/>
          <p:cNvGrpSpPr/>
          <p:nvPr/>
        </p:nvGrpSpPr>
        <p:grpSpPr>
          <a:xfrm>
            <a:off x="685800" y="914400"/>
            <a:ext cx="7924800" cy="5346700"/>
            <a:chOff x="0" y="0"/>
            <a:chExt cx="7924800" cy="5346700"/>
          </a:xfrm>
        </p:grpSpPr>
        <p:sp>
          <p:nvSpPr>
            <p:cNvPr id="193" name="Random Digit Directory Designs: Select an exchange (middle 3 numbers) and randomize the last four numbers.…"/>
            <p:cNvSpPr txBox="1"/>
            <p:nvPr/>
          </p:nvSpPr>
          <p:spPr>
            <a:xfrm>
              <a:off x="0" y="0"/>
              <a:ext cx="7924800" cy="4787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4450" tIns="44450" rIns="44450" bIns="44450" numCol="1" anchor="t">
              <a:spAutoFit/>
            </a:bodyPr>
            <a:lstStyle/>
            <a:p>
              <a:pPr algn="l">
                <a:defRPr sz="2400" b="1">
                  <a:solidFill>
                    <a:srgbClr val="800080"/>
                  </a:solidFill>
                </a:defRPr>
              </a:pPr>
              <a:r>
                <a:t>Random Digit Directory Designs: </a:t>
              </a:r>
              <a:r>
                <a:rPr b="0"/>
                <a:t>Select an exchange (middle 3 numbers) and randomize the last four numbers.</a:t>
              </a:r>
            </a:p>
            <a:p>
              <a:pPr marL="457200" lvl="1" indent="0" algn="l">
                <a:buSzPct val="100000"/>
                <a:buFont typeface="Arial"/>
                <a:buChar char="•"/>
                <a:defRPr sz="2200">
                  <a:solidFill>
                    <a:srgbClr val="800080"/>
                  </a:solidFill>
                </a:defRPr>
              </a:pPr>
              <a:r>
                <a:t>Adding a Constant to the Last Digit: </a:t>
              </a:r>
            </a:p>
            <a:p>
              <a:pPr lvl="2" algn="l">
                <a:defRPr sz="1800">
                  <a:solidFill>
                    <a:srgbClr val="994D00"/>
                  </a:solidFill>
                </a:defRPr>
              </a:pPr>
              <a:r>
                <a:t>Number selected from directory: 404-953-3004 (exchange-block). Add one to the last digit to form 404-953-3005.</a:t>
              </a:r>
            </a:p>
            <a:p>
              <a:pPr marL="457200" lvl="1" indent="0" algn="l">
                <a:buSzPct val="100000"/>
                <a:buFont typeface="Arial"/>
                <a:buChar char="•"/>
                <a:defRPr sz="2200">
                  <a:solidFill>
                    <a:srgbClr val="800080"/>
                  </a:solidFill>
                </a:defRPr>
              </a:pPr>
              <a:r>
                <a:t>Randomizing the r Last Digits: </a:t>
              </a:r>
            </a:p>
            <a:p>
              <a:pPr lvl="2" algn="l">
                <a:defRPr sz="1800">
                  <a:solidFill>
                    <a:srgbClr val="994D00"/>
                  </a:solidFill>
                </a:defRPr>
              </a:pPr>
              <a:r>
                <a:t>Number selected from directory: 404-881-1124. Replace the last four digits of the block with randomly selected numbers 5, 2, 8, and 6 to form 404-881-5286</a:t>
              </a:r>
              <a:r>
                <a:rPr sz="2200"/>
                <a:t>.</a:t>
              </a:r>
            </a:p>
            <a:p>
              <a:pPr algn="l">
                <a:defRPr sz="2400" b="1">
                  <a:solidFill>
                    <a:srgbClr val="800080"/>
                  </a:solidFill>
                </a:defRPr>
              </a:pPr>
              <a:r>
                <a:t>Amazon Mechanical Turk: </a:t>
              </a:r>
              <a:r>
                <a:rPr b="0"/>
                <a:t>online service in which you can pay respondents a small amount to complete a task of your choosing.</a:t>
              </a:r>
            </a:p>
            <a:p>
              <a:pPr marL="457200" lvl="1" indent="0" algn="l">
                <a:buSzPct val="100000"/>
                <a:buFont typeface="Arial"/>
                <a:buChar char="•"/>
                <a:defRPr sz="2200"/>
              </a:pPr>
              <a:r>
                <a:rPr u="sng">
                  <a:solidFill>
                    <a:srgbClr val="0066CC"/>
                  </a:solidFill>
                  <a:uFill>
                    <a:solidFill>
                      <a:srgbClr val="0066CC"/>
                    </a:solidFill>
                  </a:uFill>
                  <a:hlinkClick r:id="rId2"/>
                </a:rPr>
                <a:t>https://www.mturk.com/mturk/welcome</a:t>
              </a:r>
            </a:p>
          </p:txBody>
        </p:sp>
        <p:pic>
          <p:nvPicPr>
            <p:cNvPr id="194" name="image.pdf" descr="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291071" y="4267200"/>
              <a:ext cx="1207009" cy="1079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 advAuto="0"/>
      <p:bldP spid="195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5772" y="6289992"/>
            <a:ext cx="201029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98" name="How Do we Evaluate Survey Methods?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153400" cy="563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How Do we Evaluate Survey Methods?</a:t>
            </a:r>
          </a:p>
        </p:txBody>
      </p:sp>
      <p:sp>
        <p:nvSpPr>
          <p:cNvPr id="199" name="Task Factors…"/>
          <p:cNvSpPr txBox="1">
            <a:spLocks noGrp="1"/>
          </p:cNvSpPr>
          <p:nvPr>
            <p:ph type="body" idx="4294967295"/>
          </p:nvPr>
        </p:nvSpPr>
        <p:spPr>
          <a:xfrm>
            <a:off x="457200" y="9604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defRPr sz="2000" b="1">
                <a:solidFill>
                  <a:srgbClr val="994D00"/>
                </a:solidFill>
              </a:defRPr>
            </a:pPr>
            <a:r>
              <a:t>Task Factors</a:t>
            </a:r>
          </a:p>
          <a:p>
            <a:pPr marL="742950" lvl="1" indent="-285750">
              <a:spcBef>
                <a:spcPts val="0"/>
              </a:spcBef>
              <a:defRPr sz="1600">
                <a:solidFill>
                  <a:srgbClr val="994D00"/>
                </a:solidFill>
              </a:defRPr>
            </a:pPr>
            <a:r>
              <a:t>Diversity and Flexibility of Questions</a:t>
            </a:r>
          </a:p>
          <a:p>
            <a:pPr marL="742950" lvl="1" indent="-285750">
              <a:spcBef>
                <a:spcPts val="0"/>
              </a:spcBef>
              <a:defRPr sz="1600">
                <a:solidFill>
                  <a:srgbClr val="994D00"/>
                </a:solidFill>
              </a:defRPr>
            </a:pPr>
            <a:r>
              <a:t>Use of Stimuli</a:t>
            </a:r>
          </a:p>
          <a:p>
            <a:pPr marL="742950" lvl="1" indent="-285750">
              <a:spcBef>
                <a:spcPts val="0"/>
              </a:spcBef>
              <a:defRPr sz="1600">
                <a:solidFill>
                  <a:srgbClr val="994D00"/>
                </a:solidFill>
              </a:defRPr>
            </a:pPr>
            <a:r>
              <a:t>Sample Control</a:t>
            </a:r>
          </a:p>
          <a:p>
            <a:pPr marL="742950" lvl="1" indent="-285750">
              <a:spcBef>
                <a:spcPts val="0"/>
              </a:spcBef>
              <a:defRPr sz="1600">
                <a:solidFill>
                  <a:srgbClr val="994D00"/>
                </a:solidFill>
              </a:defRPr>
            </a:pPr>
            <a:r>
              <a:t>Quantity of Data</a:t>
            </a:r>
          </a:p>
          <a:p>
            <a:pPr marL="742950" lvl="1" indent="-285750">
              <a:spcBef>
                <a:spcPts val="0"/>
              </a:spcBef>
              <a:defRPr sz="1600">
                <a:solidFill>
                  <a:srgbClr val="994D00"/>
                </a:solidFill>
              </a:defRPr>
            </a:pPr>
            <a:r>
              <a:t>Response Rate</a:t>
            </a:r>
          </a:p>
          <a:p>
            <a:pPr>
              <a:spcBef>
                <a:spcPts val="400"/>
              </a:spcBef>
              <a:defRPr sz="2000" b="1">
                <a:solidFill>
                  <a:srgbClr val="994D00"/>
                </a:solidFill>
              </a:defRPr>
            </a:pPr>
            <a:r>
              <a:t>Situational Factors</a:t>
            </a:r>
          </a:p>
          <a:p>
            <a:pPr marL="742950" lvl="1" indent="-285750">
              <a:spcBef>
                <a:spcPts val="0"/>
              </a:spcBef>
              <a:defRPr sz="1600">
                <a:solidFill>
                  <a:srgbClr val="994D00"/>
                </a:solidFill>
              </a:defRPr>
            </a:pPr>
            <a:r>
              <a:t>Control of Data Collection Environment</a:t>
            </a:r>
          </a:p>
          <a:p>
            <a:pPr marL="742950" lvl="1" indent="-285750">
              <a:spcBef>
                <a:spcPts val="0"/>
              </a:spcBef>
              <a:defRPr sz="1600">
                <a:solidFill>
                  <a:srgbClr val="994D00"/>
                </a:solidFill>
              </a:defRPr>
            </a:pPr>
            <a:r>
              <a:t>Control of Field Force</a:t>
            </a:r>
          </a:p>
          <a:p>
            <a:pPr marL="742950" lvl="1" indent="-285750">
              <a:spcBef>
                <a:spcPts val="0"/>
              </a:spcBef>
              <a:defRPr sz="1600">
                <a:solidFill>
                  <a:srgbClr val="994D00"/>
                </a:solidFill>
              </a:defRPr>
            </a:pPr>
            <a:r>
              <a:t>Interviewer Bias</a:t>
            </a:r>
          </a:p>
          <a:p>
            <a:pPr marL="742950" lvl="1" indent="-285750">
              <a:spcBef>
                <a:spcPts val="0"/>
              </a:spcBef>
              <a:defRPr sz="1600">
                <a:solidFill>
                  <a:srgbClr val="994D00"/>
                </a:solidFill>
              </a:defRPr>
            </a:pPr>
            <a:r>
              <a:t>Speed</a:t>
            </a:r>
          </a:p>
          <a:p>
            <a:pPr marL="742950" lvl="1" indent="-285750">
              <a:spcBef>
                <a:spcPts val="0"/>
              </a:spcBef>
              <a:defRPr sz="1600">
                <a:solidFill>
                  <a:srgbClr val="994D00"/>
                </a:solidFill>
              </a:defRPr>
            </a:pPr>
            <a:r>
              <a:t>Costs</a:t>
            </a:r>
          </a:p>
          <a:p>
            <a:pPr>
              <a:spcBef>
                <a:spcPts val="400"/>
              </a:spcBef>
              <a:defRPr sz="2000" b="1">
                <a:solidFill>
                  <a:srgbClr val="994D00"/>
                </a:solidFill>
              </a:defRPr>
            </a:pPr>
            <a:r>
              <a:t>Respondent Factors</a:t>
            </a:r>
          </a:p>
          <a:p>
            <a:pPr marL="742950" lvl="1" indent="-285750">
              <a:spcBef>
                <a:spcPts val="0"/>
              </a:spcBef>
              <a:defRPr sz="1600">
                <a:solidFill>
                  <a:srgbClr val="994D00"/>
                </a:solidFill>
              </a:defRPr>
            </a:pPr>
            <a:r>
              <a:t>Perceived Anonymity</a:t>
            </a:r>
          </a:p>
          <a:p>
            <a:pPr marL="742950" lvl="1" indent="-285750">
              <a:spcBef>
                <a:spcPts val="0"/>
              </a:spcBef>
              <a:defRPr sz="1600">
                <a:solidFill>
                  <a:srgbClr val="994D00"/>
                </a:solidFill>
              </a:defRPr>
            </a:pPr>
            <a:r>
              <a:t>Social Desirability</a:t>
            </a:r>
          </a:p>
          <a:p>
            <a:pPr marL="742950" lvl="1" indent="-285750">
              <a:spcBef>
                <a:spcPts val="0"/>
              </a:spcBef>
              <a:defRPr sz="1600">
                <a:solidFill>
                  <a:srgbClr val="994D00"/>
                </a:solidFill>
              </a:defRPr>
            </a:pPr>
            <a:r>
              <a:t>Low Incidence Rate</a:t>
            </a:r>
          </a:p>
          <a:p>
            <a:pPr marL="742950" lvl="1" indent="-285750">
              <a:spcBef>
                <a:spcPts val="0"/>
              </a:spcBef>
              <a:defRPr sz="1600">
                <a:solidFill>
                  <a:srgbClr val="994D00"/>
                </a:solidFill>
              </a:defRPr>
            </a:pPr>
            <a:r>
              <a:t>Respondent Control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5772" y="6289992"/>
            <a:ext cx="201029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02" name="Criteria for Evaluating Survey Methods: Task Factors"/>
          <p:cNvSpPr txBox="1">
            <a:spLocks noGrp="1"/>
          </p:cNvSpPr>
          <p:nvPr>
            <p:ph type="title" idx="4294967295"/>
          </p:nvPr>
        </p:nvSpPr>
        <p:spPr>
          <a:xfrm>
            <a:off x="381000" y="228600"/>
            <a:ext cx="8305800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000" b="1">
                <a:solidFill>
                  <a:srgbClr val="E57300"/>
                </a:solidFill>
              </a:defRPr>
            </a:lvl1pPr>
          </a:lstStyle>
          <a:p>
            <a:r>
              <a:t>Criteria for Evaluating Survey Methods: Task Factors</a:t>
            </a:r>
          </a:p>
        </p:txBody>
      </p:sp>
      <p:sp>
        <p:nvSpPr>
          <p:cNvPr id="203" name="TASK FACTORS…"/>
          <p:cNvSpPr txBox="1">
            <a:spLocks noGrp="1"/>
          </p:cNvSpPr>
          <p:nvPr>
            <p:ph type="body" idx="4294967295"/>
          </p:nvPr>
        </p:nvSpPr>
        <p:spPr>
          <a:xfrm>
            <a:off x="457200" y="914400"/>
            <a:ext cx="81534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Tx/>
              <a:buNone/>
              <a:defRPr sz="2000" b="1">
                <a:solidFill>
                  <a:srgbClr val="800080"/>
                </a:solidFill>
              </a:defRPr>
            </a:pPr>
            <a:endParaRPr/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2000" b="1">
                <a:solidFill>
                  <a:srgbClr val="CC0000"/>
                </a:solidFill>
              </a:defRPr>
            </a:pPr>
            <a:r>
              <a:t>TASK FACTORS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2000" b="1">
                <a:solidFill>
                  <a:srgbClr val="800080"/>
                </a:solidFill>
              </a:defRPr>
            </a:pPr>
            <a:r>
              <a:t>Diversity of Questions and Flexibility of Data Collection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CC0000"/>
              </a:buClr>
              <a:defRPr sz="2000" b="1">
                <a:solidFill>
                  <a:srgbClr val="994D00"/>
                </a:solidFill>
              </a:defRPr>
            </a:pPr>
            <a:r>
              <a:t>The flexibility of data collection</a:t>
            </a:r>
            <a:r>
              <a:rPr b="0"/>
              <a:t>: the extent to which the respondent can interact with the interviewer and the survey questionnaire. 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CC0000"/>
              </a:buClr>
              <a:defRPr sz="2000" b="1">
                <a:solidFill>
                  <a:srgbClr val="994D00"/>
                </a:solidFill>
              </a:defRPr>
            </a:pPr>
            <a:r>
              <a:t>The diversity of questions</a:t>
            </a:r>
            <a:r>
              <a:rPr b="0"/>
              <a:t>: depends upon the degree of interaction the respondent has with the interviewer and the physical questionnaire.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2000">
                <a:solidFill>
                  <a:srgbClr val="994D00"/>
                </a:solidFill>
              </a:defRPr>
            </a:pPr>
            <a:r>
              <a:t> 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2000" b="1">
                <a:solidFill>
                  <a:srgbClr val="800080"/>
                </a:solidFill>
              </a:defRPr>
            </a:pPr>
            <a:r>
              <a:t>Use of Physical Stimuli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CC0000"/>
              </a:buClr>
              <a:defRPr sz="2000" b="1">
                <a:solidFill>
                  <a:srgbClr val="994D00"/>
                </a:solidFill>
              </a:defRPr>
            </a:pPr>
            <a:r>
              <a:t>The ability to use physical stimuli </a:t>
            </a:r>
            <a:r>
              <a:rPr b="0"/>
              <a:t>such as the product, a product prototype, commercials, or promotional displays during the interview.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Clr>
                <a:srgbClr val="CC0000"/>
              </a:buClr>
              <a:defRPr sz="1600">
                <a:solidFill>
                  <a:srgbClr val="994D00"/>
                </a:solidFill>
              </a:defRPr>
            </a:pPr>
            <a:r>
              <a:t>E.g. “On a scale from 1-7, how much do you like this new smart phone?”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 advAuto="0"/>
      <p:bldP spid="203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5772" y="6289992"/>
            <a:ext cx="201029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06" name="A Few Notes on Writing Questions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153400" cy="563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>
                <a:solidFill>
                  <a:srgbClr val="E57300"/>
                </a:solidFill>
              </a:defRPr>
            </a:lvl1pPr>
          </a:lstStyle>
          <a:p>
            <a:r>
              <a:t>A Few Notes on Writing Questions</a:t>
            </a:r>
          </a:p>
        </p:txBody>
      </p:sp>
      <p:sp>
        <p:nvSpPr>
          <p:cNvPr id="207" name="Rule 1. Use correct spelling, punctuation and grammar style…"/>
          <p:cNvSpPr txBox="1">
            <a:spLocks noGrp="1"/>
          </p:cNvSpPr>
          <p:nvPr>
            <p:ph type="body" idx="4294967295"/>
          </p:nvPr>
        </p:nvSpPr>
        <p:spPr>
          <a:xfrm>
            <a:off x="381000" y="1143000"/>
            <a:ext cx="8305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5754" indent="-325754" defTabSz="868680">
              <a:spcBef>
                <a:spcPts val="400"/>
              </a:spcBef>
              <a:defRPr sz="1900">
                <a:solidFill>
                  <a:srgbClr val="994D00"/>
                </a:solidFill>
              </a:defRPr>
            </a:pPr>
            <a:r>
              <a:t>Rule 1. Use correct spelling, punctuation and grammar style </a:t>
            </a:r>
          </a:p>
          <a:p>
            <a:pPr marL="325754" indent="-325754" defTabSz="868680">
              <a:spcBef>
                <a:spcPts val="400"/>
              </a:spcBef>
              <a:defRPr sz="1900">
                <a:solidFill>
                  <a:srgbClr val="994D00"/>
                </a:solidFill>
              </a:defRPr>
            </a:pPr>
            <a:r>
              <a:t>Rule 2. Use specific questions.</a:t>
            </a:r>
          </a:p>
          <a:p>
            <a:pPr marL="325754" indent="-325754" defTabSz="868680">
              <a:spcBef>
                <a:spcPts val="400"/>
              </a:spcBef>
              <a:defRPr sz="1900">
                <a:solidFill>
                  <a:srgbClr val="994D00"/>
                </a:solidFill>
              </a:defRPr>
            </a:pPr>
            <a:r>
              <a:t>Rule 3. Use a short introduction to question of behaviors. In this way you cannot only refresh the memory of the respondent, but also explain what you mean with the concept you are using.</a:t>
            </a:r>
          </a:p>
          <a:p>
            <a:pPr marL="325754" indent="-325754" defTabSz="868680">
              <a:spcBef>
                <a:spcPts val="400"/>
              </a:spcBef>
              <a:defRPr sz="1900">
                <a:solidFill>
                  <a:srgbClr val="994D00"/>
                </a:solidFill>
              </a:defRPr>
            </a:pPr>
            <a:r>
              <a:t>Rule 4. Avoid the use of technical terms and jargon (unless appropriate for specific respondent group).</a:t>
            </a:r>
          </a:p>
          <a:p>
            <a:pPr marL="325754" indent="-325754" defTabSz="868680">
              <a:spcBef>
                <a:spcPts val="400"/>
              </a:spcBef>
              <a:defRPr sz="1900" i="1">
                <a:solidFill>
                  <a:srgbClr val="994D00"/>
                </a:solidFill>
              </a:defRPr>
            </a:pPr>
            <a:r>
              <a:t>Rule 5. Avoid questions that do not have a single answer.</a:t>
            </a:r>
          </a:p>
          <a:p>
            <a:pPr marL="325754" indent="-325754" defTabSz="868680">
              <a:spcBef>
                <a:spcPts val="400"/>
              </a:spcBef>
              <a:defRPr sz="1900">
                <a:solidFill>
                  <a:srgbClr val="994D00"/>
                </a:solidFill>
              </a:defRPr>
            </a:pPr>
            <a:r>
              <a:t>Rule 6. Avoid negative phrasing, e.g., "should the school not be improved?"</a:t>
            </a:r>
          </a:p>
          <a:p>
            <a:pPr marL="325754" indent="-325754" defTabSz="868680">
              <a:spcBef>
                <a:spcPts val="400"/>
              </a:spcBef>
              <a:defRPr sz="1900" i="1">
                <a:solidFill>
                  <a:srgbClr val="994D00"/>
                </a:solidFill>
              </a:defRPr>
            </a:pPr>
            <a:r>
              <a:t>Rule 7. Avoid words and expressions with multiple-meanings.</a:t>
            </a:r>
          </a:p>
          <a:p>
            <a:pPr marL="325754" indent="-325754" defTabSz="868680">
              <a:spcBef>
                <a:spcPts val="400"/>
              </a:spcBef>
              <a:defRPr sz="1900">
                <a:solidFill>
                  <a:srgbClr val="994D00"/>
                </a:solidFill>
              </a:defRPr>
            </a:pPr>
            <a:r>
              <a:t>Rule 8. Avoid stereotyping, offensive and emotionally loaded/ biased language.</a:t>
            </a:r>
          </a:p>
        </p:txBody>
      </p:sp>
      <p:sp>
        <p:nvSpPr>
          <p:cNvPr id="208" name="Rectangle"/>
          <p:cNvSpPr/>
          <p:nvPr/>
        </p:nvSpPr>
        <p:spPr>
          <a:xfrm>
            <a:off x="457200" y="3810000"/>
            <a:ext cx="7848600" cy="457200"/>
          </a:xfrm>
          <a:prstGeom prst="rect">
            <a:avLst/>
          </a:prstGeom>
          <a:ln w="38100">
            <a:solidFill>
              <a:srgbClr val="FF0000"/>
            </a:solidFill>
            <a:prstDash val="dash"/>
          </a:ln>
        </p:spPr>
        <p:txBody>
          <a:bodyPr lIns="45719" rIns="45719" anchor="ctr"/>
          <a:lstStyle/>
          <a:p>
            <a:pPr algn="l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9" name="Rectangle"/>
          <p:cNvSpPr/>
          <p:nvPr/>
        </p:nvSpPr>
        <p:spPr>
          <a:xfrm>
            <a:off x="457200" y="4876800"/>
            <a:ext cx="7848600" cy="685800"/>
          </a:xfrm>
          <a:prstGeom prst="rect">
            <a:avLst/>
          </a:prstGeom>
          <a:ln w="38100">
            <a:solidFill>
              <a:srgbClr val="FF0000"/>
            </a:solidFill>
            <a:prstDash val="dash"/>
          </a:ln>
        </p:spPr>
        <p:txBody>
          <a:bodyPr lIns="45719" rIns="45719" anchor="ctr"/>
          <a:lstStyle/>
          <a:p>
            <a:pPr algn="l">
              <a:defRPr sz="18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01103891">
  <a:themeElements>
    <a:clrScheme name="0110389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933"/>
      </a:accent1>
      <a:accent2>
        <a:srgbClr val="DBA21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01103891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0110389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01103891">
  <a:themeElements>
    <a:clrScheme name="0110389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933"/>
      </a:accent1>
      <a:accent2>
        <a:srgbClr val="DBA21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01103891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0110389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30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01103891</vt:lpstr>
      <vt:lpstr>Chapter Six</vt:lpstr>
      <vt:lpstr>1) Chapter Outline – Overview and Surveys</vt:lpstr>
      <vt:lpstr>2) Survey Methods</vt:lpstr>
      <vt:lpstr>3) A Classification of Survey Methods</vt:lpstr>
      <vt:lpstr>A Classification of Survey Methods</vt:lpstr>
      <vt:lpstr>A Few Ways to Increase Coverage and Reduce Costs</vt:lpstr>
      <vt:lpstr>How Do we Evaluate Survey Methods?</vt:lpstr>
      <vt:lpstr>Criteria for Evaluating Survey Methods: Task Factors</vt:lpstr>
      <vt:lpstr>A Few Notes on Writing Questions</vt:lpstr>
      <vt:lpstr>Criteria for Evaluating Survey Methods: Task Factors</vt:lpstr>
      <vt:lpstr>A Few Notes on Sampling</vt:lpstr>
      <vt:lpstr>Criteria for Evaluating Survey Methods: Situational Factors</vt:lpstr>
      <vt:lpstr>Criteria for Evaluating Survey Methods: Situational Factors</vt:lpstr>
      <vt:lpstr>Criteria for Evaluating Survey Methods: Respondent Factors</vt:lpstr>
      <vt:lpstr>Criteria for Evaluating Survey Methods: Respondent Factors</vt:lpstr>
      <vt:lpstr>4) A Comparative Evaluation of Survey Methods</vt:lpstr>
      <vt:lpstr>PowerPoint Presentation</vt:lpstr>
      <vt:lpstr>Observation Methods Structured Versus Unstructured Observation</vt:lpstr>
      <vt:lpstr>Observation Methods Disguised Versus Undisguised Observation</vt:lpstr>
      <vt:lpstr>Observation Methods Natural Versus Contrived Observation</vt:lpstr>
      <vt:lpstr>6) A Classification of Observation Methods</vt:lpstr>
      <vt:lpstr>Observation Methods: Personal Observation</vt:lpstr>
      <vt:lpstr>Observation Methods: Mechanical Observation </vt:lpstr>
      <vt:lpstr>Observation Methods: Audit</vt:lpstr>
      <vt:lpstr>Observation Methods: Content Analysis</vt:lpstr>
      <vt:lpstr>Observation Methods: Trace Analysis</vt:lpstr>
      <vt:lpstr>7) A Comparative Evaluation of Observation Methods</vt:lpstr>
      <vt:lpstr>8) Relative Advantages of Observation </vt:lpstr>
      <vt:lpstr>Relative Disadvantages of Observation </vt:lpstr>
      <vt:lpstr>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Six</dc:title>
  <cp:revision>1</cp:revision>
  <dcterms:modified xsi:type="dcterms:W3CDTF">2017-12-17T11:14:10Z</dcterms:modified>
</cp:coreProperties>
</file>