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C"/>
          </a:solidFill>
        </a:fill>
      </a:tcStyle>
    </a:wholeTbl>
    <a:band2H>
      <a:tcTxStyle/>
      <a:tcStyle>
        <a:tcBdr/>
        <a:fill>
          <a:solidFill>
            <a:srgbClr val="FFEFE7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Line"/>
          <p:cNvSpPr/>
          <p:nvPr/>
        </p:nvSpPr>
        <p:spPr>
          <a:xfrm>
            <a:off x="381000" y="836611"/>
            <a:ext cx="8382000" cy="159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6629400"/>
            <a:ext cx="9144002" cy="228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1800"/>
            </a:pPr>
            <a:endParaRPr/>
          </a:p>
        </p:txBody>
      </p:sp>
      <p:sp>
        <p:nvSpPr>
          <p:cNvPr id="3" name="Copyright © 2010 Pearson Education, Inc."/>
          <p:cNvSpPr txBox="1"/>
          <p:nvPr/>
        </p:nvSpPr>
        <p:spPr>
          <a:xfrm>
            <a:off x="457200" y="6375035"/>
            <a:ext cx="52578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2010 Pearson Education, Inc.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05343" y="6232842"/>
            <a:ext cx="381458" cy="396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714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133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01028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01" name="Chapter Seven"/>
          <p:cNvSpPr txBox="1">
            <a:spLocks noGrp="1"/>
          </p:cNvSpPr>
          <p:nvPr>
            <p:ph type="title" idx="4294967295"/>
          </p:nvPr>
        </p:nvSpPr>
        <p:spPr>
          <a:xfrm>
            <a:off x="457200" y="228599"/>
            <a:ext cx="5867400" cy="114300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b="1">
                <a:solidFill>
                  <a:srgbClr val="E57300"/>
                </a:solidFill>
              </a:defRPr>
            </a:pPr>
            <a:r>
              <a:t>Chapter</a:t>
            </a:r>
            <a:r>
              <a:rPr>
                <a:solidFill>
                  <a:srgbClr val="994D00"/>
                </a:solidFill>
              </a:rPr>
              <a:t> </a:t>
            </a:r>
            <a:r>
              <a:t>Seven</a:t>
            </a:r>
          </a:p>
        </p:txBody>
      </p:sp>
      <p:sp>
        <p:nvSpPr>
          <p:cNvPr id="102" name="Causal Research Design:     Experimentation"/>
          <p:cNvSpPr txBox="1">
            <a:spLocks noGrp="1"/>
          </p:cNvSpPr>
          <p:nvPr>
            <p:ph type="body" sz="half" idx="4294967295"/>
          </p:nvPr>
        </p:nvSpPr>
        <p:spPr>
          <a:xfrm>
            <a:off x="381000" y="2286000"/>
            <a:ext cx="51054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SzTx/>
              <a:buNone/>
              <a:defRPr sz="2800">
                <a:solidFill>
                  <a:srgbClr val="994D00"/>
                </a:solidFill>
              </a:defRPr>
            </a:lvl1pPr>
          </a:lstStyle>
          <a:p>
            <a:r>
              <a:t>Causal Research Design:     Experimentation</a:t>
            </a:r>
          </a:p>
        </p:txBody>
      </p:sp>
      <p:sp>
        <p:nvSpPr>
          <p:cNvPr id="103" name="Line"/>
          <p:cNvSpPr/>
          <p:nvPr/>
        </p:nvSpPr>
        <p:spPr>
          <a:xfrm>
            <a:off x="304800" y="912813"/>
            <a:ext cx="8458200" cy="1587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1066800"/>
            <a:ext cx="3841750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 advAuto="0"/>
      <p:bldP spid="102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04" name="3) Validity in Experimentation"/>
          <p:cNvSpPr txBox="1">
            <a:spLocks noGrp="1"/>
          </p:cNvSpPr>
          <p:nvPr>
            <p:ph type="title" idx="4294967295"/>
          </p:nvPr>
        </p:nvSpPr>
        <p:spPr>
          <a:xfrm>
            <a:off x="436562" y="206374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3) Validity in Experimentation</a:t>
            </a:r>
          </a:p>
        </p:txBody>
      </p:sp>
      <p:sp>
        <p:nvSpPr>
          <p:cNvPr id="205" name="Experiments must draw valid internal conclusions and be generalizable (external validity):…"/>
          <p:cNvSpPr txBox="1">
            <a:spLocks noGrp="1"/>
          </p:cNvSpPr>
          <p:nvPr>
            <p:ph type="body" idx="4294967295"/>
          </p:nvPr>
        </p:nvSpPr>
        <p:spPr>
          <a:xfrm>
            <a:off x="457200" y="838200"/>
            <a:ext cx="8382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Tx/>
              <a:buNone/>
              <a:defRPr>
                <a:solidFill>
                  <a:srgbClr val="800080"/>
                </a:solidFill>
              </a:defRPr>
            </a:pPr>
            <a:r>
              <a:t>Experiments must draw </a:t>
            </a:r>
            <a:r>
              <a:rPr b="1"/>
              <a:t>valid internal conclusions </a:t>
            </a:r>
            <a:r>
              <a:t>and </a:t>
            </a:r>
            <a:r>
              <a:rPr b="1"/>
              <a:t>be generalizable (external validity)</a:t>
            </a:r>
            <a:r>
              <a:t>:</a:t>
            </a:r>
          </a:p>
          <a:p>
            <a:pPr>
              <a:spcBef>
                <a:spcPts val="1200"/>
              </a:spcBef>
              <a:defRPr b="1">
                <a:solidFill>
                  <a:srgbClr val="800080"/>
                </a:solidFill>
              </a:defRPr>
            </a:pPr>
            <a:r>
              <a:t>Internal validity</a:t>
            </a:r>
            <a:r>
              <a:rPr b="0">
                <a:solidFill>
                  <a:srgbClr val="994D00"/>
                </a:solidFill>
              </a:rPr>
              <a:t> refers to whether the manipulation of the independent variables (treatments) actually caused the observed effects on the dependent variables. 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spcBef>
                <a:spcPts val="1200"/>
              </a:spcBef>
              <a:defRPr sz="2000">
                <a:solidFill>
                  <a:srgbClr val="994D00"/>
                </a:solidFill>
              </a:defRPr>
            </a:pPr>
            <a:r>
              <a:t>Control of extraneous variables is a necessary.</a:t>
            </a:r>
          </a:p>
          <a:p>
            <a:pPr>
              <a:spcBef>
                <a:spcPts val="1200"/>
              </a:spcBef>
              <a:defRPr b="1">
                <a:solidFill>
                  <a:srgbClr val="800080"/>
                </a:solidFill>
              </a:defRPr>
            </a:pPr>
            <a:r>
              <a:t>External validity</a:t>
            </a:r>
            <a:r>
              <a:rPr b="0">
                <a:solidFill>
                  <a:srgbClr val="994D00"/>
                </a:solidFill>
              </a:rPr>
              <a:t> refers to whether the cause-and-effect relationships found in the experiment can be </a:t>
            </a:r>
            <a:r>
              <a:rPr i="1">
                <a:solidFill>
                  <a:srgbClr val="994D00"/>
                </a:solidFill>
              </a:rPr>
              <a:t>generalized</a:t>
            </a:r>
            <a:r>
              <a:rPr b="0">
                <a:solidFill>
                  <a:srgbClr val="994D00"/>
                </a:solidFill>
              </a:rPr>
              <a:t>. 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spcBef>
                <a:spcPts val="1200"/>
              </a:spcBef>
              <a:defRPr sz="2000">
                <a:solidFill>
                  <a:srgbClr val="994D00"/>
                </a:solidFill>
              </a:defRPr>
            </a:pPr>
            <a:r>
              <a:t>To what other scenarios can the results be projected?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 advAuto="0"/>
      <p:bldP spid="20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08" name="4) Extraneous Variables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4) Extraneous Variables</a:t>
            </a:r>
          </a:p>
        </p:txBody>
      </p:sp>
      <p:sp>
        <p:nvSpPr>
          <p:cNvPr id="209" name="Extraneous variables are threats to internal validity.…"/>
          <p:cNvSpPr txBox="1">
            <a:spLocks noGrp="1"/>
          </p:cNvSpPr>
          <p:nvPr>
            <p:ph type="body" idx="4294967295"/>
          </p:nvPr>
        </p:nvSpPr>
        <p:spPr>
          <a:xfrm>
            <a:off x="533400" y="1066799"/>
            <a:ext cx="8077200" cy="4953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b="1">
                <a:solidFill>
                  <a:srgbClr val="800080"/>
                </a:solidFill>
              </a:defRPr>
            </a:pPr>
            <a:r>
              <a:t>Extraneous variables are threats to internal validity.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b="1">
                <a:solidFill>
                  <a:srgbClr val="800080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b="1">
                <a:solidFill>
                  <a:srgbClr val="800080"/>
                </a:solidFill>
              </a:defRPr>
            </a:pPr>
            <a:r>
              <a:t>Threats to internal validity include:</a:t>
            </a:r>
          </a:p>
          <a:p>
            <a:pPr>
              <a:lnSpc>
                <a:spcPct val="90000"/>
              </a:lnSpc>
              <a:spcBef>
                <a:spcPts val="600"/>
              </a:spcBef>
              <a:buAutoNum type="arabicPeriod"/>
              <a:defRPr b="1">
                <a:solidFill>
                  <a:srgbClr val="800080"/>
                </a:solidFill>
              </a:defRPr>
            </a:pPr>
            <a:r>
              <a:t>History</a:t>
            </a:r>
            <a:r>
              <a:rPr b="0">
                <a:solidFill>
                  <a:srgbClr val="994D00"/>
                </a:solidFill>
              </a:rPr>
              <a:t>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000">
                <a:solidFill>
                  <a:srgbClr val="994D00"/>
                </a:solidFill>
              </a:defRPr>
            </a:pPr>
            <a:r>
              <a:t>Events outside of the study but occur at the same time (e.g. political change, natural disaster, recession).</a:t>
            </a:r>
          </a:p>
          <a:p>
            <a:pPr>
              <a:lnSpc>
                <a:spcPct val="90000"/>
              </a:lnSpc>
              <a:spcBef>
                <a:spcPts val="600"/>
              </a:spcBef>
              <a:buAutoNum type="arabicPeriod"/>
              <a:defRPr b="1">
                <a:solidFill>
                  <a:srgbClr val="800080"/>
                </a:solidFill>
              </a:defRPr>
            </a:pPr>
            <a:r>
              <a:t>Maturation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000">
                <a:solidFill>
                  <a:srgbClr val="994D00"/>
                </a:solidFill>
              </a:defRPr>
            </a:pPr>
            <a:r>
              <a:t>Subjects may change during the course of the experiment or even between measurements.</a:t>
            </a:r>
          </a:p>
          <a:p>
            <a:pPr>
              <a:lnSpc>
                <a:spcPct val="90000"/>
              </a:lnSpc>
              <a:spcBef>
                <a:spcPts val="600"/>
              </a:spcBef>
              <a:buAutoNum type="arabicPeriod"/>
              <a:defRPr b="1">
                <a:solidFill>
                  <a:srgbClr val="800080"/>
                </a:solidFill>
              </a:defRPr>
            </a:pPr>
            <a:r>
              <a:t>Testing effects</a:t>
            </a:r>
            <a:r>
              <a:rPr b="0">
                <a:solidFill>
                  <a:srgbClr val="994D00"/>
                </a:solidFill>
              </a:rPr>
              <a:t>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000">
                <a:solidFill>
                  <a:srgbClr val="994D00"/>
                </a:solidFill>
              </a:defRPr>
            </a:pPr>
            <a:r>
              <a:t>Repeatedly measuring the participants may lead to bias.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defRPr sz="1600">
                <a:solidFill>
                  <a:srgbClr val="994D00"/>
                </a:solidFill>
              </a:defRPr>
            </a:pPr>
            <a:r>
              <a:t>They may remember the correct answers or may be conditioned to know that they are being tested.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 advAuto="0"/>
      <p:bldP spid="20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2" name="Threats to internal validity (continued):…"/>
          <p:cNvSpPr txBox="1">
            <a:spLocks noGrp="1"/>
          </p:cNvSpPr>
          <p:nvPr>
            <p:ph type="body" idx="4294967295"/>
          </p:nvPr>
        </p:nvSpPr>
        <p:spPr>
          <a:xfrm>
            <a:off x="304800" y="914400"/>
            <a:ext cx="85344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 b="1">
                <a:solidFill>
                  <a:srgbClr val="800080"/>
                </a:solidFill>
              </a:defRPr>
            </a:pPr>
            <a:r>
              <a:t>Threats to internal validity (continued):</a:t>
            </a:r>
            <a:endParaRPr>
              <a:solidFill>
                <a:srgbClr val="994D00"/>
              </a:solidFill>
            </a:endParaRPr>
          </a:p>
          <a:p>
            <a:pPr>
              <a:buAutoNum type="arabicPeriod" startAt="4"/>
              <a:defRPr b="1">
                <a:solidFill>
                  <a:srgbClr val="800080"/>
                </a:solidFill>
              </a:defRPr>
            </a:pPr>
            <a:r>
              <a:t>Instrumentation</a:t>
            </a:r>
            <a:r>
              <a:rPr b="0">
                <a:solidFill>
                  <a:srgbClr val="994D00"/>
                </a:solidFill>
              </a:rPr>
              <a:t>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Changes in the measuring instrument.  </a:t>
            </a:r>
          </a:p>
          <a:p>
            <a:pPr>
              <a:buAutoNum type="arabicPeriod" startAt="4"/>
              <a:defRPr b="1">
                <a:solidFill>
                  <a:srgbClr val="800080"/>
                </a:solidFill>
              </a:defRPr>
            </a:pPr>
            <a:r>
              <a:t>Statistical regression</a:t>
            </a:r>
            <a:r>
              <a:rPr b="0">
                <a:solidFill>
                  <a:srgbClr val="994D00"/>
                </a:solidFill>
              </a:rPr>
              <a:t>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Test units with extreme scores move closer to the average score during the course of the experiment.  </a:t>
            </a:r>
          </a:p>
          <a:p>
            <a:pPr>
              <a:buAutoNum type="arabicPeriod" startAt="4"/>
              <a:defRPr b="1">
                <a:solidFill>
                  <a:srgbClr val="800080"/>
                </a:solidFill>
              </a:defRPr>
            </a:pPr>
            <a:r>
              <a:t>Selection bias</a:t>
            </a:r>
            <a:r>
              <a:rPr b="0">
                <a:solidFill>
                  <a:srgbClr val="994D00"/>
                </a:solidFill>
              </a:rPr>
              <a:t>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Improper assignment of test units to treatment conditions. 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Differences between groups exist that may interact with the independent variable and thus be 'responsible' for the observed outcome.  </a:t>
            </a:r>
          </a:p>
          <a:p>
            <a:pPr>
              <a:buAutoNum type="arabicPeriod" startAt="4"/>
              <a:defRPr b="1">
                <a:solidFill>
                  <a:srgbClr val="800080"/>
                </a:solidFill>
              </a:defRPr>
            </a:pPr>
            <a:r>
              <a:t>Mortality</a:t>
            </a:r>
            <a:r>
              <a:rPr b="0"/>
              <a:t> 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Loss of test units while the experiment is in progress.  </a:t>
            </a:r>
          </a:p>
        </p:txBody>
      </p:sp>
      <p:sp>
        <p:nvSpPr>
          <p:cNvPr id="213" name="4) Extraneous Variables (threats to internal validity)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 b="1">
                <a:solidFill>
                  <a:srgbClr val="E57300"/>
                </a:solidFill>
              </a:defRPr>
            </a:lvl1pPr>
          </a:lstStyle>
          <a:p>
            <a:r>
              <a:t>4) Extraneous Variables (threats to internal validity)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 advAuto="0"/>
      <p:bldP spid="21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16" name="4) Controlling Extraneous Variables"/>
          <p:cNvSpPr txBox="1">
            <a:spLocks noGrp="1"/>
          </p:cNvSpPr>
          <p:nvPr>
            <p:ph type="title" idx="4294967295"/>
          </p:nvPr>
        </p:nvSpPr>
        <p:spPr>
          <a:xfrm>
            <a:off x="609600" y="1523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4) Controlling Extraneous Variables</a:t>
            </a:r>
          </a:p>
        </p:txBody>
      </p:sp>
      <p:sp>
        <p:nvSpPr>
          <p:cNvPr id="217" name="How do we deal with these threats to internal validity?  Four options:…"/>
          <p:cNvSpPr txBox="1">
            <a:spLocks noGrp="1"/>
          </p:cNvSpPr>
          <p:nvPr>
            <p:ph type="body" idx="4294967295"/>
          </p:nvPr>
        </p:nvSpPr>
        <p:spPr>
          <a:xfrm>
            <a:off x="533400" y="914400"/>
            <a:ext cx="8229600" cy="53117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300"/>
              </a:spcBef>
              <a:buSzTx/>
              <a:buNone/>
              <a:defRPr sz="2000" b="1">
                <a:solidFill>
                  <a:srgbClr val="800080"/>
                </a:solidFill>
              </a:defRPr>
            </a:pPr>
            <a:r>
              <a:t>How do we deal with these threats to internal validity?  Four options:</a:t>
            </a:r>
          </a:p>
          <a:p>
            <a:pPr>
              <a:spcBef>
                <a:spcPts val="300"/>
              </a:spcBef>
              <a:buAutoNum type="arabicPeriod"/>
              <a:defRPr b="1">
                <a:solidFill>
                  <a:srgbClr val="800080"/>
                </a:solidFill>
              </a:defRPr>
            </a:pPr>
            <a:r>
              <a:t>Randomization</a:t>
            </a:r>
            <a:r>
              <a:rPr b="0">
                <a:solidFill>
                  <a:srgbClr val="994D00"/>
                </a:solidFill>
              </a:rPr>
              <a:t> </a:t>
            </a:r>
            <a:r>
              <a:t>(R)</a:t>
            </a:r>
          </a:p>
          <a:p>
            <a:pPr marL="742950" lvl="1" indent="-285750">
              <a:spcBef>
                <a:spcPts val="300"/>
              </a:spcBef>
              <a:defRPr sz="2000">
                <a:solidFill>
                  <a:srgbClr val="994D00"/>
                </a:solidFill>
              </a:defRPr>
            </a:pPr>
            <a:r>
              <a:t>Randomly assign test units (respondents) to experimental/control groups.  </a:t>
            </a:r>
          </a:p>
          <a:p>
            <a:pPr>
              <a:spcBef>
                <a:spcPts val="300"/>
              </a:spcBef>
              <a:buAutoNum type="arabicPeriod"/>
              <a:defRPr b="1">
                <a:solidFill>
                  <a:srgbClr val="800080"/>
                </a:solidFill>
              </a:defRPr>
            </a:pPr>
            <a:r>
              <a:t>Matching</a:t>
            </a:r>
            <a:r>
              <a:rPr b="0">
                <a:solidFill>
                  <a:srgbClr val="994D00"/>
                </a:solidFill>
              </a:rPr>
              <a:t>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spcBef>
                <a:spcPts val="300"/>
              </a:spcBef>
              <a:defRPr sz="2000">
                <a:solidFill>
                  <a:srgbClr val="994D00"/>
                </a:solidFill>
              </a:defRPr>
            </a:pPr>
            <a:r>
              <a:t>Matching test units on a set of key background variables before assigning them to treatment groups. </a:t>
            </a:r>
          </a:p>
          <a:p>
            <a:pPr>
              <a:spcBef>
                <a:spcPts val="300"/>
              </a:spcBef>
              <a:buAutoNum type="arabicPeriod"/>
              <a:defRPr b="1">
                <a:solidFill>
                  <a:srgbClr val="800080"/>
                </a:solidFill>
              </a:defRPr>
            </a:pPr>
            <a:r>
              <a:t>Statistical control (weighting)</a:t>
            </a:r>
          </a:p>
          <a:p>
            <a:pPr marL="742950" lvl="1" indent="-285750">
              <a:spcBef>
                <a:spcPts val="300"/>
              </a:spcBef>
              <a:defRPr sz="2000">
                <a:solidFill>
                  <a:srgbClr val="994D00"/>
                </a:solidFill>
              </a:defRPr>
            </a:pPr>
            <a:r>
              <a:t>Measuring the extraneous variables and adjusting for their effects through statistical analysis.</a:t>
            </a:r>
          </a:p>
          <a:p>
            <a:pPr>
              <a:spcBef>
                <a:spcPts val="300"/>
              </a:spcBef>
              <a:buAutoNum type="arabicPeriod"/>
              <a:defRPr b="1">
                <a:solidFill>
                  <a:srgbClr val="800080"/>
                </a:solidFill>
              </a:defRPr>
            </a:pPr>
            <a:r>
              <a:t>Design control</a:t>
            </a:r>
            <a:r>
              <a:rPr b="0">
                <a:solidFill>
                  <a:srgbClr val="994D00"/>
                </a:solidFill>
              </a:rPr>
              <a:t>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spcBef>
                <a:spcPts val="300"/>
              </a:spcBef>
              <a:defRPr sz="2000">
                <a:solidFill>
                  <a:srgbClr val="994D00"/>
                </a:solidFill>
              </a:defRPr>
            </a:pPr>
            <a:r>
              <a:t>The use of experiments designed to control specific extraneous variables, such as…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 advAuto="0"/>
      <p:bldP spid="217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20" name="5) A Classification of Experimental Designs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89154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5) A Classification of Experimental Designs</a:t>
            </a:r>
          </a:p>
        </p:txBody>
      </p:sp>
      <p:sp>
        <p:nvSpPr>
          <p:cNvPr id="221" name="Classifications include pre-experimental, true experimental, quasi-experimental and statistical:…"/>
          <p:cNvSpPr txBox="1">
            <a:spLocks noGrp="1"/>
          </p:cNvSpPr>
          <p:nvPr>
            <p:ph type="body" idx="4294967295"/>
          </p:nvPr>
        </p:nvSpPr>
        <p:spPr>
          <a:xfrm>
            <a:off x="609600" y="1066800"/>
            <a:ext cx="80010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defTabSz="731520">
              <a:spcBef>
                <a:spcPts val="900"/>
              </a:spcBef>
              <a:buSzTx/>
              <a:buNone/>
              <a:defRPr sz="1920">
                <a:solidFill>
                  <a:srgbClr val="800080"/>
                </a:solidFill>
              </a:defRPr>
            </a:pPr>
            <a:r>
              <a:t>Classifications include </a:t>
            </a:r>
            <a:r>
              <a:rPr b="1" u="sng"/>
              <a:t>pre-experimental</a:t>
            </a:r>
            <a:r>
              <a:t>, </a:t>
            </a:r>
            <a:r>
              <a:rPr b="1" u="sng"/>
              <a:t>true experimental</a:t>
            </a:r>
            <a:r>
              <a:t>, </a:t>
            </a:r>
            <a:r>
              <a:rPr b="1" u="sng"/>
              <a:t>quasi-experimental</a:t>
            </a:r>
            <a:r>
              <a:t> and </a:t>
            </a:r>
            <a:r>
              <a:rPr b="1" u="sng"/>
              <a:t>statistical</a:t>
            </a:r>
            <a:r>
              <a:t>:</a:t>
            </a:r>
          </a:p>
          <a:p>
            <a:pPr marL="594359" lvl="1" indent="-228600" defTabSz="731520">
              <a:spcBef>
                <a:spcPts val="900"/>
              </a:spcBef>
              <a:defRPr sz="1280"/>
            </a:pPr>
            <a:r>
              <a:t>Classifications based on how we control for </a:t>
            </a:r>
            <a:r>
              <a:rPr b="1" i="1"/>
              <a:t>extraneous factors</a:t>
            </a:r>
            <a:r>
              <a:t>?</a:t>
            </a:r>
          </a:p>
          <a:p>
            <a:pPr marL="274320" indent="-274320" defTabSz="731520">
              <a:spcBef>
                <a:spcPts val="900"/>
              </a:spcBef>
              <a:buSzTx/>
              <a:buNone/>
              <a:defRPr sz="640" b="1">
                <a:solidFill>
                  <a:srgbClr val="800080"/>
                </a:solidFill>
              </a:defRPr>
            </a:pPr>
            <a:endParaRPr/>
          </a:p>
          <a:p>
            <a:pPr marL="274320" indent="-274320" defTabSz="731520">
              <a:spcBef>
                <a:spcPts val="900"/>
              </a:spcBef>
              <a:buSzTx/>
              <a:buNone/>
              <a:defRPr sz="1920" b="1">
                <a:solidFill>
                  <a:srgbClr val="800080"/>
                </a:solidFill>
              </a:defRPr>
            </a:pPr>
            <a:r>
              <a:t>1. Pre-experimental designs</a:t>
            </a:r>
            <a:r>
              <a:rPr b="0">
                <a:solidFill>
                  <a:srgbClr val="994D00"/>
                </a:solidFill>
              </a:rPr>
              <a:t> </a:t>
            </a:r>
            <a:r>
              <a:rPr i="1">
                <a:solidFill>
                  <a:srgbClr val="994D00"/>
                </a:solidFill>
              </a:rPr>
              <a:t>do not employ randomization</a:t>
            </a:r>
            <a:r>
              <a:rPr b="0" i="1">
                <a:solidFill>
                  <a:srgbClr val="994D00"/>
                </a:solidFill>
              </a:rPr>
              <a:t> </a:t>
            </a:r>
            <a:r>
              <a:rPr b="0">
                <a:solidFill>
                  <a:srgbClr val="994D00"/>
                </a:solidFill>
              </a:rPr>
              <a:t>procedures to control for extraneous factors.</a:t>
            </a:r>
            <a:endParaRPr>
              <a:solidFill>
                <a:srgbClr val="994D00"/>
              </a:solidFill>
            </a:endParaRPr>
          </a:p>
          <a:p>
            <a:pPr marL="594359" lvl="1" indent="-228600" defTabSz="731520">
              <a:spcBef>
                <a:spcPts val="900"/>
              </a:spcBef>
              <a:defRPr sz="1600">
                <a:solidFill>
                  <a:srgbClr val="994D00"/>
                </a:solidFill>
              </a:defRPr>
            </a:pPr>
            <a:r>
              <a:t>The </a:t>
            </a:r>
            <a:r>
              <a:rPr b="1"/>
              <a:t>one-shot case study</a:t>
            </a:r>
            <a:r>
              <a:t>:  </a:t>
            </a:r>
            <a:r>
              <a:rPr b="1"/>
              <a:t>X  O</a:t>
            </a:r>
            <a:r>
              <a:rPr b="1" baseline="-29749"/>
              <a:t>1</a:t>
            </a:r>
          </a:p>
          <a:p>
            <a:pPr marL="594359" lvl="1" indent="-228600" defTabSz="731520">
              <a:spcBef>
                <a:spcPts val="900"/>
              </a:spcBef>
              <a:defRPr sz="1600">
                <a:solidFill>
                  <a:srgbClr val="994D00"/>
                </a:solidFill>
              </a:defRPr>
            </a:pPr>
            <a:r>
              <a:t>The </a:t>
            </a:r>
            <a:r>
              <a:rPr b="1"/>
              <a:t>one-group pretest-posttest design</a:t>
            </a:r>
            <a:r>
              <a:t>: </a:t>
            </a:r>
            <a:r>
              <a:rPr b="1"/>
              <a:t>O</a:t>
            </a:r>
            <a:r>
              <a:rPr b="1" baseline="-29749"/>
              <a:t>1</a:t>
            </a:r>
            <a:r>
              <a:t>  </a:t>
            </a:r>
            <a:r>
              <a:rPr b="1"/>
              <a:t>X  O</a:t>
            </a:r>
            <a:r>
              <a:rPr b="1" baseline="-29749"/>
              <a:t>2</a:t>
            </a:r>
          </a:p>
          <a:p>
            <a:pPr marL="594359" lvl="1" indent="-228600" defTabSz="731520">
              <a:spcBef>
                <a:spcPts val="900"/>
              </a:spcBef>
              <a:defRPr sz="1600">
                <a:solidFill>
                  <a:srgbClr val="994D00"/>
                </a:solidFill>
              </a:defRPr>
            </a:pPr>
            <a:r>
              <a:t>The </a:t>
            </a:r>
            <a:r>
              <a:rPr b="1"/>
              <a:t>static-group</a:t>
            </a:r>
            <a:r>
              <a:t>:    </a:t>
            </a:r>
            <a:r>
              <a:rPr b="1"/>
              <a:t>X  O</a:t>
            </a:r>
            <a:r>
              <a:rPr b="1" baseline="-29749"/>
              <a:t>1</a:t>
            </a:r>
            <a:r>
              <a:rPr b="1"/>
              <a:t>  </a:t>
            </a:r>
            <a:r>
              <a:t>(experimental group)</a:t>
            </a:r>
            <a:endParaRPr baseline="-29749"/>
          </a:p>
          <a:p>
            <a:pPr marL="228600" lvl="1" indent="137160" defTabSz="731520">
              <a:spcBef>
                <a:spcPts val="900"/>
              </a:spcBef>
              <a:buSzTx/>
              <a:buNone/>
              <a:defRPr sz="1600" b="1">
                <a:solidFill>
                  <a:srgbClr val="994D00"/>
                </a:solidFill>
              </a:defRPr>
            </a:pPr>
            <a:r>
              <a:t>					   O</a:t>
            </a:r>
            <a:r>
              <a:rPr baseline="-29749"/>
              <a:t>2</a:t>
            </a:r>
            <a:r>
              <a:t>  </a:t>
            </a:r>
            <a:r>
              <a:rPr b="0"/>
              <a:t>(control group)</a:t>
            </a:r>
            <a:r>
              <a:rPr b="0" baseline="-29749"/>
              <a:t> </a:t>
            </a:r>
            <a:r>
              <a:rPr baseline="-29749"/>
              <a:t>		</a:t>
            </a:r>
          </a:p>
        </p:txBody>
      </p:sp>
      <p:sp>
        <p:nvSpPr>
          <p:cNvPr id="222" name="X = treatment/manipulation of the IV…"/>
          <p:cNvSpPr txBox="1"/>
          <p:nvPr/>
        </p:nvSpPr>
        <p:spPr>
          <a:xfrm>
            <a:off x="-533400" y="5862637"/>
            <a:ext cx="79248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1117600" lvl="2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200"/>
            </a:pPr>
            <a:r>
              <a:t>X = treatment/manipulation of the IV</a:t>
            </a:r>
          </a:p>
          <a:p>
            <a:pPr marL="1117600" lvl="2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200"/>
            </a:pPr>
            <a:r>
              <a:t>O = observation of the DV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 advAuto="0"/>
      <p:bldP spid="221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25" name="2. True experimental design: the researcher can randomly assign test units to experimental groups and treatments to experimental groups.…"/>
          <p:cNvSpPr txBox="1">
            <a:spLocks noGrp="1"/>
          </p:cNvSpPr>
          <p:nvPr>
            <p:ph type="body" idx="4294967295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13816">
              <a:buSzTx/>
              <a:buNone/>
              <a:defRPr sz="2136" b="1">
                <a:solidFill>
                  <a:srgbClr val="800080"/>
                </a:solidFill>
              </a:defRPr>
            </a:pPr>
            <a:r>
              <a:t>2. True experimental design</a:t>
            </a:r>
            <a:r>
              <a:rPr b="0">
                <a:solidFill>
                  <a:srgbClr val="994D00"/>
                </a:solidFill>
              </a:rPr>
              <a:t>: the researcher can </a:t>
            </a:r>
            <a:r>
              <a:rPr i="1">
                <a:solidFill>
                  <a:srgbClr val="994D00"/>
                </a:solidFill>
              </a:rPr>
              <a:t>randomly assign test units </a:t>
            </a:r>
            <a:r>
              <a:rPr b="0">
                <a:solidFill>
                  <a:srgbClr val="994D00"/>
                </a:solidFill>
              </a:rPr>
              <a:t>to experimental groups and treatments to experimental groups.</a:t>
            </a:r>
            <a:endParaRPr>
              <a:solidFill>
                <a:srgbClr val="994D00"/>
              </a:solidFill>
            </a:endParaRPr>
          </a:p>
          <a:p>
            <a:pPr marL="661225" lvl="1" indent="-254317" defTabSz="813816">
              <a:spcBef>
                <a:spcPts val="0"/>
              </a:spcBef>
              <a:defRPr sz="1779">
                <a:solidFill>
                  <a:srgbClr val="994D00"/>
                </a:solidFill>
              </a:defRPr>
            </a:pPr>
            <a:r>
              <a:t>The </a:t>
            </a:r>
            <a:r>
              <a:rPr b="1"/>
              <a:t>pretest-posttest control group design:</a:t>
            </a:r>
          </a:p>
          <a:p>
            <a:pPr marL="327786" lvl="2" indent="339089" defTabSz="813816">
              <a:buSzTx/>
              <a:buNone/>
              <a:defRPr sz="2136" b="1">
                <a:solidFill>
                  <a:srgbClr val="994D00"/>
                </a:solidFill>
              </a:defRPr>
            </a:pPr>
            <a:r>
              <a:t>    </a:t>
            </a:r>
            <a:r>
              <a:rPr sz="1779"/>
              <a:t>R    O</a:t>
            </a:r>
            <a:r>
              <a:rPr sz="1779" baseline="-27348"/>
              <a:t>1</a:t>
            </a:r>
            <a:r>
              <a:rPr sz="1779"/>
              <a:t>   X    O</a:t>
            </a:r>
            <a:r>
              <a:rPr sz="1779" baseline="-27348"/>
              <a:t>2</a:t>
            </a:r>
            <a:r>
              <a:rPr sz="1779"/>
              <a:t>      </a:t>
            </a:r>
            <a:r>
              <a:rPr sz="1779" b="0"/>
              <a:t>(experimental group)</a:t>
            </a:r>
            <a:r>
              <a:rPr sz="1779"/>
              <a:t>	          </a:t>
            </a:r>
          </a:p>
          <a:p>
            <a:pPr marL="327786" lvl="2" indent="339089" defTabSz="813816">
              <a:buSzTx/>
              <a:buNone/>
              <a:defRPr sz="1779" b="1">
                <a:solidFill>
                  <a:srgbClr val="994D00"/>
                </a:solidFill>
              </a:defRPr>
            </a:pPr>
            <a:r>
              <a:t>     R    O</a:t>
            </a:r>
            <a:r>
              <a:rPr baseline="-27348"/>
              <a:t>3</a:t>
            </a:r>
            <a:r>
              <a:t>         O</a:t>
            </a:r>
            <a:r>
              <a:rPr baseline="-27348"/>
              <a:t>4</a:t>
            </a:r>
            <a:r>
              <a:t>      </a:t>
            </a:r>
            <a:r>
              <a:rPr b="0"/>
              <a:t>(control group)</a:t>
            </a:r>
            <a:endParaRPr baseline="-27348"/>
          </a:p>
          <a:p>
            <a:pPr marL="661225" lvl="1" indent="-254317" defTabSz="813816">
              <a:spcBef>
                <a:spcPts val="0"/>
              </a:spcBef>
              <a:defRPr sz="1779">
                <a:solidFill>
                  <a:srgbClr val="994D00"/>
                </a:solidFill>
              </a:defRPr>
            </a:pPr>
            <a:r>
              <a:t>The </a:t>
            </a:r>
            <a:r>
              <a:rPr b="1"/>
              <a:t>posttest-only control group design:</a:t>
            </a:r>
          </a:p>
          <a:p>
            <a:pPr marL="327786" lvl="2" indent="339089" defTabSz="813816">
              <a:buSzTx/>
              <a:buNone/>
              <a:defRPr sz="1779" b="1">
                <a:solidFill>
                  <a:srgbClr val="994D00"/>
                </a:solidFill>
              </a:defRPr>
            </a:pPr>
            <a:r>
              <a:t>     R    X   O</a:t>
            </a:r>
            <a:r>
              <a:rPr baseline="-27348"/>
              <a:t>1</a:t>
            </a:r>
            <a:r>
              <a:t>      </a:t>
            </a:r>
            <a:r>
              <a:rPr b="0"/>
              <a:t>(experimental group)</a:t>
            </a:r>
            <a:r>
              <a:t>	          </a:t>
            </a:r>
          </a:p>
          <a:p>
            <a:pPr marL="327786" lvl="2" indent="339089" defTabSz="813816">
              <a:buSzTx/>
              <a:buNone/>
              <a:defRPr sz="1779" b="1">
                <a:solidFill>
                  <a:srgbClr val="994D00"/>
                </a:solidFill>
              </a:defRPr>
            </a:pPr>
            <a:r>
              <a:t>     R         O</a:t>
            </a:r>
            <a:r>
              <a:rPr baseline="-27348"/>
              <a:t>2</a:t>
            </a:r>
            <a:r>
              <a:t>      </a:t>
            </a:r>
            <a:r>
              <a:rPr b="0"/>
              <a:t>(control group)</a:t>
            </a:r>
            <a:endParaRPr baseline="-27348"/>
          </a:p>
          <a:p>
            <a:pPr marL="661225" lvl="1" indent="-254317" defTabSz="813816">
              <a:spcBef>
                <a:spcPts val="0"/>
              </a:spcBef>
              <a:defRPr sz="1779">
                <a:solidFill>
                  <a:srgbClr val="994D00"/>
                </a:solidFill>
              </a:defRPr>
            </a:pPr>
            <a:r>
              <a:t>The </a:t>
            </a:r>
            <a:r>
              <a:rPr b="1"/>
              <a:t>Solomon four-group design</a:t>
            </a:r>
            <a:r>
              <a:t>:</a:t>
            </a:r>
          </a:p>
          <a:p>
            <a:pPr marL="327786" lvl="2" indent="339089" defTabSz="813816">
              <a:buSzTx/>
              <a:buNone/>
              <a:defRPr sz="2136" b="1">
                <a:solidFill>
                  <a:srgbClr val="994D00"/>
                </a:solidFill>
              </a:defRPr>
            </a:pPr>
            <a:r>
              <a:t>    </a:t>
            </a:r>
            <a:r>
              <a:rPr sz="1779"/>
              <a:t>R    O</a:t>
            </a:r>
            <a:r>
              <a:rPr sz="1779" baseline="-27348"/>
              <a:t>1</a:t>
            </a:r>
            <a:r>
              <a:rPr sz="1779"/>
              <a:t>   X    O</a:t>
            </a:r>
            <a:r>
              <a:rPr sz="1779" baseline="-27348"/>
              <a:t>2</a:t>
            </a:r>
            <a:r>
              <a:rPr sz="1779"/>
              <a:t>                </a:t>
            </a:r>
          </a:p>
          <a:p>
            <a:pPr marL="327786" lvl="2" indent="339089" defTabSz="813816">
              <a:buSzTx/>
              <a:buNone/>
              <a:defRPr sz="1779" b="1">
                <a:solidFill>
                  <a:srgbClr val="994D00"/>
                </a:solidFill>
              </a:defRPr>
            </a:pPr>
            <a:r>
              <a:t>     R           X    O</a:t>
            </a:r>
            <a:r>
              <a:rPr baseline="-27348"/>
              <a:t>3</a:t>
            </a:r>
            <a:r>
              <a:t>     </a:t>
            </a:r>
          </a:p>
          <a:p>
            <a:pPr marL="327786" lvl="2" indent="339089" defTabSz="813816">
              <a:buSzTx/>
              <a:buNone/>
              <a:defRPr sz="1779" b="1">
                <a:solidFill>
                  <a:srgbClr val="994D00"/>
                </a:solidFill>
              </a:defRPr>
            </a:pPr>
            <a:r>
              <a:t>     R    O</a:t>
            </a:r>
            <a:r>
              <a:rPr baseline="-27348"/>
              <a:t>4</a:t>
            </a:r>
            <a:r>
              <a:t>         O</a:t>
            </a:r>
            <a:r>
              <a:rPr baseline="-27348"/>
              <a:t>5</a:t>
            </a:r>
            <a:r>
              <a:t>                </a:t>
            </a:r>
          </a:p>
          <a:p>
            <a:pPr marL="327786" lvl="2" indent="339089" defTabSz="813816">
              <a:buSzTx/>
              <a:buNone/>
              <a:defRPr sz="1779" b="1">
                <a:solidFill>
                  <a:srgbClr val="994D00"/>
                </a:solidFill>
              </a:defRPr>
            </a:pPr>
            <a:r>
              <a:t>     R                 O</a:t>
            </a:r>
            <a:r>
              <a:rPr baseline="-27348"/>
              <a:t>6</a:t>
            </a:r>
            <a:r>
              <a:t>     </a:t>
            </a:r>
          </a:p>
        </p:txBody>
      </p:sp>
      <p:sp>
        <p:nvSpPr>
          <p:cNvPr id="226" name="5) A Classification of Experimental Designs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5) A Classification of Experimental Designs</a:t>
            </a:r>
          </a:p>
        </p:txBody>
      </p:sp>
      <p:sp>
        <p:nvSpPr>
          <p:cNvPr id="227" name="X = treatment/ manipulation of the IV…"/>
          <p:cNvSpPr txBox="1"/>
          <p:nvPr/>
        </p:nvSpPr>
        <p:spPr>
          <a:xfrm>
            <a:off x="5791200" y="4600575"/>
            <a:ext cx="3124200" cy="169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1117600" lvl="2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600"/>
            </a:pPr>
            <a:r>
              <a:t>X = treatment/ manipulation of the IV</a:t>
            </a:r>
          </a:p>
          <a:p>
            <a:pPr marL="1117600" lvl="2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600"/>
            </a:pPr>
            <a:r>
              <a:t>O = observation of the DV</a:t>
            </a:r>
          </a:p>
          <a:p>
            <a:pPr marL="1117600" lvl="2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600"/>
            </a:pPr>
            <a:r>
              <a:t>R = randomization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30" name="5) A Classification of Experimental Designs"/>
          <p:cNvSpPr txBox="1">
            <a:spLocks noGrp="1"/>
          </p:cNvSpPr>
          <p:nvPr>
            <p:ph type="title" idx="4294967295"/>
          </p:nvPr>
        </p:nvSpPr>
        <p:spPr>
          <a:xfrm>
            <a:off x="380999" y="228600"/>
            <a:ext cx="8763002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5) A Classification of Experimental Designs</a:t>
            </a:r>
          </a:p>
        </p:txBody>
      </p:sp>
      <p:sp>
        <p:nvSpPr>
          <p:cNvPr id="231" name="3. Quasi-experimental design: the researcher can not randomly assign test units, but can control extraneous factors in other ways (e.g. multiple observations).…"/>
          <p:cNvSpPr txBox="1">
            <a:spLocks noGrp="1"/>
          </p:cNvSpPr>
          <p:nvPr>
            <p:ph type="body" idx="4294967295"/>
          </p:nvPr>
        </p:nvSpPr>
        <p:spPr>
          <a:xfrm>
            <a:off x="533400" y="990600"/>
            <a:ext cx="81534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41247">
              <a:buSzTx/>
              <a:buNone/>
              <a:defRPr sz="1840" b="1">
                <a:solidFill>
                  <a:srgbClr val="800080"/>
                </a:solidFill>
              </a:defRPr>
            </a:pPr>
            <a:r>
              <a:t>3. Quasi-experimental design</a:t>
            </a:r>
            <a:r>
              <a:rPr b="0">
                <a:solidFill>
                  <a:srgbClr val="994D00"/>
                </a:solidFill>
              </a:rPr>
              <a:t>: the researcher </a:t>
            </a:r>
            <a:r>
              <a:rPr i="1">
                <a:solidFill>
                  <a:srgbClr val="994D00"/>
                </a:solidFill>
              </a:rPr>
              <a:t>can not randomly assign test units,</a:t>
            </a:r>
            <a:r>
              <a:rPr b="0">
                <a:solidFill>
                  <a:srgbClr val="994D00"/>
                </a:solidFill>
              </a:rPr>
              <a:t> but can control extraneous factors in other ways (e.g. multiple observations). </a:t>
            </a:r>
            <a:endParaRPr>
              <a:solidFill>
                <a:srgbClr val="994D00"/>
              </a:solidFill>
            </a:endParaRPr>
          </a:p>
          <a:p>
            <a:pPr marL="683513" lvl="1" indent="-262890" defTabSz="841247">
              <a:defRPr sz="1656" b="1">
                <a:solidFill>
                  <a:srgbClr val="994D00"/>
                </a:solidFill>
              </a:defRPr>
            </a:pPr>
            <a:r>
              <a:t>Time series design</a:t>
            </a:r>
            <a:r>
              <a:rPr b="0"/>
              <a:t>:</a:t>
            </a:r>
          </a:p>
          <a:p>
            <a:pPr marL="210311" lvl="2" indent="630936" defTabSz="841247">
              <a:buSzTx/>
              <a:buNone/>
              <a:defRPr sz="1656" b="1">
                <a:solidFill>
                  <a:srgbClr val="994D00"/>
                </a:solidFill>
              </a:defRPr>
            </a:pPr>
            <a:r>
              <a:t>O</a:t>
            </a:r>
            <a:r>
              <a:rPr baseline="-26652"/>
              <a:t>1</a:t>
            </a:r>
            <a:r>
              <a:t>  O</a:t>
            </a:r>
            <a:r>
              <a:rPr baseline="-26652"/>
              <a:t>2  </a:t>
            </a:r>
            <a:r>
              <a:t>O</a:t>
            </a:r>
            <a:r>
              <a:rPr baseline="-26652"/>
              <a:t>3  </a:t>
            </a:r>
            <a:r>
              <a:t>O</a:t>
            </a:r>
            <a:r>
              <a:rPr baseline="-26652"/>
              <a:t>4</a:t>
            </a:r>
            <a:r>
              <a:t>  X  O</a:t>
            </a:r>
            <a:r>
              <a:rPr baseline="-26652"/>
              <a:t>5  </a:t>
            </a:r>
            <a:r>
              <a:t>O</a:t>
            </a:r>
            <a:r>
              <a:rPr baseline="-26652"/>
              <a:t>6  </a:t>
            </a:r>
            <a:r>
              <a:t>O</a:t>
            </a:r>
            <a:r>
              <a:rPr baseline="-26652"/>
              <a:t>7  </a:t>
            </a:r>
            <a:r>
              <a:t>O</a:t>
            </a:r>
            <a:r>
              <a:rPr baseline="-26652"/>
              <a:t>8</a:t>
            </a:r>
          </a:p>
          <a:p>
            <a:pPr marL="683513" lvl="1" indent="-262890" defTabSz="841247">
              <a:defRPr sz="1656" b="1">
                <a:solidFill>
                  <a:srgbClr val="994D00"/>
                </a:solidFill>
              </a:defRPr>
            </a:pPr>
            <a:r>
              <a:t>Multiple time series design</a:t>
            </a:r>
            <a:r>
              <a:rPr b="0"/>
              <a:t>:</a:t>
            </a:r>
          </a:p>
          <a:p>
            <a:pPr marL="262890" lvl="1" indent="157734" defTabSz="841247">
              <a:buSzTx/>
              <a:buNone/>
              <a:defRPr sz="1656">
                <a:solidFill>
                  <a:srgbClr val="994D00"/>
                </a:solidFill>
              </a:defRPr>
            </a:pPr>
            <a:r>
              <a:t>		</a:t>
            </a:r>
            <a:r>
              <a:rPr b="1"/>
              <a:t>O</a:t>
            </a:r>
            <a:r>
              <a:rPr b="1" baseline="-26652"/>
              <a:t>1</a:t>
            </a:r>
            <a:r>
              <a:rPr b="1"/>
              <a:t>  O</a:t>
            </a:r>
            <a:r>
              <a:rPr b="1" baseline="-26652"/>
              <a:t>2    </a:t>
            </a:r>
            <a:r>
              <a:rPr b="1"/>
              <a:t>O</a:t>
            </a:r>
            <a:r>
              <a:rPr b="1" baseline="-26652"/>
              <a:t>3    </a:t>
            </a:r>
            <a:r>
              <a:rPr b="1"/>
              <a:t>O</a:t>
            </a:r>
            <a:r>
              <a:rPr b="1" baseline="-26652"/>
              <a:t>4</a:t>
            </a:r>
            <a:r>
              <a:rPr b="1"/>
              <a:t>  X  O</a:t>
            </a:r>
            <a:r>
              <a:rPr b="1" baseline="-26652"/>
              <a:t>5     </a:t>
            </a:r>
            <a:r>
              <a:rPr b="1"/>
              <a:t>O</a:t>
            </a:r>
            <a:r>
              <a:rPr b="1" baseline="-26652"/>
              <a:t>6    </a:t>
            </a:r>
            <a:r>
              <a:rPr b="1"/>
              <a:t>O</a:t>
            </a:r>
            <a:r>
              <a:rPr b="1" baseline="-26652"/>
              <a:t>7    </a:t>
            </a:r>
            <a:r>
              <a:rPr b="1"/>
              <a:t>O</a:t>
            </a:r>
            <a:r>
              <a:rPr b="1" baseline="-26652"/>
              <a:t>8</a:t>
            </a:r>
          </a:p>
          <a:p>
            <a:pPr marL="262890" lvl="1" indent="157734" defTabSz="841247">
              <a:buSzTx/>
              <a:buNone/>
              <a:defRPr sz="1656">
                <a:solidFill>
                  <a:srgbClr val="994D00"/>
                </a:solidFill>
              </a:defRPr>
            </a:pPr>
            <a:r>
              <a:t>		</a:t>
            </a:r>
            <a:r>
              <a:rPr b="1"/>
              <a:t>O</a:t>
            </a:r>
            <a:r>
              <a:rPr b="1" baseline="-26652"/>
              <a:t>9</a:t>
            </a:r>
            <a:r>
              <a:rPr b="1"/>
              <a:t>  O</a:t>
            </a:r>
            <a:r>
              <a:rPr b="1" baseline="-26652"/>
              <a:t>10  </a:t>
            </a:r>
            <a:r>
              <a:rPr b="1"/>
              <a:t>O</a:t>
            </a:r>
            <a:r>
              <a:rPr b="1" baseline="-26652"/>
              <a:t>11  </a:t>
            </a:r>
            <a:r>
              <a:rPr b="1"/>
              <a:t>O</a:t>
            </a:r>
            <a:r>
              <a:rPr b="1" baseline="-26652"/>
              <a:t>12</a:t>
            </a:r>
            <a:r>
              <a:rPr b="1"/>
              <a:t>     O</a:t>
            </a:r>
            <a:r>
              <a:rPr b="1" baseline="-26652"/>
              <a:t>13  </a:t>
            </a:r>
            <a:r>
              <a:rPr b="1"/>
              <a:t>O</a:t>
            </a:r>
            <a:r>
              <a:rPr b="1" baseline="-26652"/>
              <a:t>14  </a:t>
            </a:r>
            <a:r>
              <a:rPr b="1"/>
              <a:t>O</a:t>
            </a:r>
            <a:r>
              <a:rPr b="1" baseline="-26652"/>
              <a:t>15  </a:t>
            </a:r>
            <a:r>
              <a:rPr b="1"/>
              <a:t>O</a:t>
            </a:r>
            <a:r>
              <a:rPr b="1" baseline="-26652"/>
              <a:t>16</a:t>
            </a:r>
          </a:p>
          <a:p>
            <a:pPr marL="0" indent="0" defTabSz="841247">
              <a:buSzTx/>
              <a:buNone/>
              <a:defRPr sz="1840" b="1">
                <a:solidFill>
                  <a:srgbClr val="800080"/>
                </a:solidFill>
              </a:defRPr>
            </a:pPr>
            <a:r>
              <a:t>4. Statistical design</a:t>
            </a:r>
            <a:r>
              <a:rPr b="0">
                <a:solidFill>
                  <a:srgbClr val="994D00"/>
                </a:solidFill>
              </a:rPr>
              <a:t>: a series of basic experiments that allows for </a:t>
            </a:r>
            <a:r>
              <a:rPr i="1">
                <a:solidFill>
                  <a:srgbClr val="994D00"/>
                </a:solidFill>
              </a:rPr>
              <a:t>statistical control </a:t>
            </a:r>
            <a:r>
              <a:rPr b="0">
                <a:solidFill>
                  <a:srgbClr val="994D00"/>
                </a:solidFill>
              </a:rPr>
              <a:t>of extraneous factors. </a:t>
            </a:r>
            <a:endParaRPr>
              <a:solidFill>
                <a:srgbClr val="994D00"/>
              </a:solidFill>
            </a:endParaRPr>
          </a:p>
          <a:p>
            <a:pPr marL="683513" lvl="1" indent="-262890" defTabSz="841247">
              <a:defRPr sz="1656" b="1">
                <a:solidFill>
                  <a:srgbClr val="994D00"/>
                </a:solidFill>
              </a:defRPr>
            </a:pPr>
            <a:r>
              <a:t>Randomized block design</a:t>
            </a:r>
            <a:r>
              <a:rPr b="0"/>
              <a:t>: test units are blocked, or grouped, based on some external variable (e.g. age, education), ensuring that control and experimental groups match.</a:t>
            </a:r>
          </a:p>
          <a:p>
            <a:pPr marL="683513" lvl="1" indent="-262890" defTabSz="841247">
              <a:defRPr sz="1656" b="1">
                <a:solidFill>
                  <a:srgbClr val="994D00"/>
                </a:solidFill>
              </a:defRPr>
            </a:pPr>
            <a:r>
              <a:t>Factorial designs</a:t>
            </a:r>
            <a:r>
              <a:rPr b="0"/>
              <a:t>: allows research to measure multiple treatments and their interactions.  (see slide 7-26)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 advAuto="0"/>
      <p:bldP spid="231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34" name="5) A Classification of Experimental Designs"/>
          <p:cNvSpPr txBox="1">
            <a:spLocks noGrp="1"/>
          </p:cNvSpPr>
          <p:nvPr>
            <p:ph type="title" idx="4294967295"/>
          </p:nvPr>
        </p:nvSpPr>
        <p:spPr>
          <a:xfrm>
            <a:off x="234950" y="152400"/>
            <a:ext cx="8985250" cy="685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E57300"/>
                </a:solidFill>
              </a:defRPr>
            </a:lvl1pPr>
          </a:lstStyle>
          <a:p>
            <a:r>
              <a:t>5) A Classification of Experimental Designs</a:t>
            </a:r>
          </a:p>
        </p:txBody>
      </p:sp>
      <p:grpSp>
        <p:nvGrpSpPr>
          <p:cNvPr id="261" name="Group"/>
          <p:cNvGrpSpPr/>
          <p:nvPr/>
        </p:nvGrpSpPr>
        <p:grpSpPr>
          <a:xfrm>
            <a:off x="234950" y="609600"/>
            <a:ext cx="8750300" cy="5543550"/>
            <a:chOff x="0" y="0"/>
            <a:chExt cx="8750300" cy="5543550"/>
          </a:xfrm>
        </p:grpSpPr>
        <p:pic>
          <p:nvPicPr>
            <p:cNvPr id="235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35650" y="0"/>
              <a:ext cx="2565400" cy="1841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" name="Rectangle"/>
            <p:cNvSpPr/>
            <p:nvPr/>
          </p:nvSpPr>
          <p:spPr>
            <a:xfrm>
              <a:off x="0" y="2044700"/>
              <a:ext cx="2051050" cy="673100"/>
            </a:xfrm>
            <a:prstGeom prst="rect">
              <a:avLst/>
            </a:prstGeom>
            <a:solidFill>
              <a:srgbClr val="66669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237" name="Pre-experimental"/>
            <p:cNvSpPr txBox="1"/>
            <p:nvPr/>
          </p:nvSpPr>
          <p:spPr>
            <a:xfrm>
              <a:off x="3175" y="2114550"/>
              <a:ext cx="2080642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Pre-experimental</a:t>
              </a:r>
            </a:p>
          </p:txBody>
        </p:sp>
        <p:sp>
          <p:nvSpPr>
            <p:cNvPr id="238" name="Rectangle"/>
            <p:cNvSpPr/>
            <p:nvPr/>
          </p:nvSpPr>
          <p:spPr>
            <a:xfrm>
              <a:off x="0" y="2959100"/>
              <a:ext cx="2051050" cy="2578100"/>
            </a:xfrm>
            <a:prstGeom prst="rect">
              <a:avLst/>
            </a:prstGeom>
            <a:solidFill>
              <a:srgbClr val="99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239" name="One-Shot Case Study…"/>
            <p:cNvSpPr txBox="1"/>
            <p:nvPr/>
          </p:nvSpPr>
          <p:spPr>
            <a:xfrm>
              <a:off x="69850" y="2982912"/>
              <a:ext cx="2057400" cy="2044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algn="l">
                <a:defRPr sz="1800"/>
              </a:pPr>
              <a:r>
                <a:t>One-Shot Case Study</a:t>
              </a:r>
            </a:p>
            <a:p>
              <a:pPr algn="l">
                <a:defRPr sz="1800"/>
              </a:pPr>
              <a:endParaRPr/>
            </a:p>
            <a:p>
              <a:pPr algn="l">
                <a:defRPr sz="1800"/>
              </a:pPr>
              <a:r>
                <a:t>One Group Pretest-Posttest</a:t>
              </a:r>
            </a:p>
            <a:p>
              <a:pPr algn="l">
                <a:defRPr sz="1800"/>
              </a:pPr>
              <a:endParaRPr/>
            </a:p>
            <a:p>
              <a:pPr algn="l">
                <a:defRPr sz="1800"/>
              </a:pPr>
              <a:r>
                <a:t>Static Group</a:t>
              </a:r>
            </a:p>
          </p:txBody>
        </p:sp>
        <p:sp>
          <p:nvSpPr>
            <p:cNvPr id="240" name="Rectangle"/>
            <p:cNvSpPr/>
            <p:nvPr/>
          </p:nvSpPr>
          <p:spPr>
            <a:xfrm>
              <a:off x="2286000" y="2051050"/>
              <a:ext cx="1974850" cy="673100"/>
            </a:xfrm>
            <a:prstGeom prst="rect">
              <a:avLst/>
            </a:prstGeom>
            <a:solidFill>
              <a:srgbClr val="66669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241" name="True Experimental"/>
            <p:cNvSpPr txBox="1"/>
            <p:nvPr/>
          </p:nvSpPr>
          <p:spPr>
            <a:xfrm>
              <a:off x="2279650" y="2044700"/>
              <a:ext cx="1981200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True Experimental</a:t>
              </a:r>
            </a:p>
          </p:txBody>
        </p:sp>
        <p:sp>
          <p:nvSpPr>
            <p:cNvPr id="242" name="Rectangle"/>
            <p:cNvSpPr/>
            <p:nvPr/>
          </p:nvSpPr>
          <p:spPr>
            <a:xfrm>
              <a:off x="2286000" y="2965450"/>
              <a:ext cx="1974850" cy="2578100"/>
            </a:xfrm>
            <a:prstGeom prst="rect">
              <a:avLst/>
            </a:prstGeom>
            <a:solidFill>
              <a:srgbClr val="99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243" name="Pretest-Posttest  Control Group…"/>
            <p:cNvSpPr txBox="1"/>
            <p:nvPr/>
          </p:nvSpPr>
          <p:spPr>
            <a:xfrm>
              <a:off x="2271712" y="2959100"/>
              <a:ext cx="2209801" cy="2324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algn="l">
                <a:defRPr sz="1800"/>
              </a:pPr>
              <a:r>
                <a:t>Pretest-Posttest  Control Group</a:t>
              </a:r>
            </a:p>
            <a:p>
              <a:pPr algn="l">
                <a:defRPr sz="1800"/>
              </a:pPr>
              <a:endParaRPr/>
            </a:p>
            <a:p>
              <a:pPr algn="l">
                <a:defRPr sz="1800"/>
              </a:pPr>
              <a:r>
                <a:t>Posttest: Only Control Group</a:t>
              </a:r>
            </a:p>
            <a:p>
              <a:pPr algn="l">
                <a:defRPr sz="1800"/>
              </a:pPr>
              <a:endParaRPr/>
            </a:p>
            <a:p>
              <a:pPr algn="l">
                <a:defRPr sz="1800"/>
              </a:pPr>
              <a:r>
                <a:t>Solomon Four-Group</a:t>
              </a:r>
            </a:p>
          </p:txBody>
        </p:sp>
        <p:sp>
          <p:nvSpPr>
            <p:cNvPr id="244" name="Rectangle"/>
            <p:cNvSpPr/>
            <p:nvPr/>
          </p:nvSpPr>
          <p:spPr>
            <a:xfrm>
              <a:off x="4648200" y="2051050"/>
              <a:ext cx="1739900" cy="673100"/>
            </a:xfrm>
            <a:prstGeom prst="rect">
              <a:avLst/>
            </a:prstGeom>
            <a:solidFill>
              <a:srgbClr val="66669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245" name="Quasi Experimental"/>
            <p:cNvSpPr txBox="1"/>
            <p:nvPr/>
          </p:nvSpPr>
          <p:spPr>
            <a:xfrm>
              <a:off x="4519612" y="2044700"/>
              <a:ext cx="1981201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Quasi Experimental</a:t>
              </a:r>
            </a:p>
          </p:txBody>
        </p:sp>
        <p:sp>
          <p:nvSpPr>
            <p:cNvPr id="246" name="Rectangle"/>
            <p:cNvSpPr/>
            <p:nvPr/>
          </p:nvSpPr>
          <p:spPr>
            <a:xfrm>
              <a:off x="4565650" y="2959100"/>
              <a:ext cx="1892300" cy="2578100"/>
            </a:xfrm>
            <a:prstGeom prst="rect">
              <a:avLst/>
            </a:prstGeom>
            <a:solidFill>
              <a:srgbClr val="99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247" name="Time Series…"/>
            <p:cNvSpPr txBox="1"/>
            <p:nvPr/>
          </p:nvSpPr>
          <p:spPr>
            <a:xfrm>
              <a:off x="4595812" y="2959100"/>
              <a:ext cx="1752601" cy="1485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algn="l">
                <a:defRPr sz="1800"/>
              </a:pPr>
              <a:r>
                <a:t>Time Series</a:t>
              </a:r>
            </a:p>
            <a:p>
              <a:pPr algn="l">
                <a:defRPr sz="1800"/>
              </a:pPr>
              <a:endParaRPr/>
            </a:p>
            <a:p>
              <a:pPr algn="l">
                <a:defRPr sz="1800"/>
              </a:pPr>
              <a:endParaRPr/>
            </a:p>
            <a:p>
              <a:pPr algn="l">
                <a:defRPr sz="1800"/>
              </a:pPr>
              <a:r>
                <a:t>Multiple Time Series</a:t>
              </a:r>
            </a:p>
          </p:txBody>
        </p:sp>
        <p:sp>
          <p:nvSpPr>
            <p:cNvPr id="248" name="Rectangle"/>
            <p:cNvSpPr/>
            <p:nvPr/>
          </p:nvSpPr>
          <p:spPr>
            <a:xfrm>
              <a:off x="6934200" y="2044700"/>
              <a:ext cx="1739900" cy="673100"/>
            </a:xfrm>
            <a:prstGeom prst="rect">
              <a:avLst/>
            </a:prstGeom>
            <a:solidFill>
              <a:srgbClr val="66669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249" name="Statistical"/>
            <p:cNvSpPr txBox="1"/>
            <p:nvPr/>
          </p:nvSpPr>
          <p:spPr>
            <a:xfrm>
              <a:off x="7232650" y="2197100"/>
              <a:ext cx="1229085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Statistical</a:t>
              </a:r>
            </a:p>
          </p:txBody>
        </p:sp>
        <p:sp>
          <p:nvSpPr>
            <p:cNvPr id="250" name="Rectangle"/>
            <p:cNvSpPr/>
            <p:nvPr/>
          </p:nvSpPr>
          <p:spPr>
            <a:xfrm>
              <a:off x="6858000" y="2959100"/>
              <a:ext cx="1892300" cy="2578100"/>
            </a:xfrm>
            <a:prstGeom prst="rect">
              <a:avLst/>
            </a:prstGeom>
            <a:solidFill>
              <a:srgbClr val="99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251" name="Randomized Blocks…"/>
            <p:cNvSpPr txBox="1"/>
            <p:nvPr/>
          </p:nvSpPr>
          <p:spPr>
            <a:xfrm>
              <a:off x="6881812" y="2906712"/>
              <a:ext cx="1676401" cy="148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algn="l">
                <a:defRPr sz="1800"/>
              </a:pPr>
              <a:r>
                <a:t>Randomized Blocks</a:t>
              </a:r>
            </a:p>
            <a:p>
              <a:pPr algn="l">
                <a:defRPr sz="1800"/>
              </a:pPr>
              <a:endParaRPr/>
            </a:p>
            <a:p>
              <a:pPr algn="l">
                <a:defRPr sz="1800"/>
              </a:pPr>
              <a:r>
                <a:t>Factorial Design</a:t>
              </a:r>
            </a:p>
          </p:txBody>
        </p:sp>
        <p:sp>
          <p:nvSpPr>
            <p:cNvPr id="252" name="Figure 7.1"/>
            <p:cNvSpPr txBox="1"/>
            <p:nvPr/>
          </p:nvSpPr>
          <p:spPr>
            <a:xfrm>
              <a:off x="755650" y="444500"/>
              <a:ext cx="1270720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/>
              </a:lvl1pPr>
            </a:lstStyle>
            <a:p>
              <a:r>
                <a:t>Figure 7.1</a:t>
              </a:r>
            </a:p>
          </p:txBody>
        </p:sp>
        <p:sp>
          <p:nvSpPr>
            <p:cNvPr id="253" name="Rectangle"/>
            <p:cNvSpPr/>
            <p:nvPr/>
          </p:nvSpPr>
          <p:spPr>
            <a:xfrm>
              <a:off x="2590800" y="831850"/>
              <a:ext cx="3035300" cy="596900"/>
            </a:xfrm>
            <a:prstGeom prst="rect">
              <a:avLst/>
            </a:prstGeom>
            <a:solidFill>
              <a:srgbClr val="8000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254" name="Experimental Designs"/>
            <p:cNvSpPr txBox="1"/>
            <p:nvPr/>
          </p:nvSpPr>
          <p:spPr>
            <a:xfrm>
              <a:off x="2810495" y="901700"/>
              <a:ext cx="2594323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Experimental Designs</a:t>
              </a:r>
            </a:p>
          </p:txBody>
        </p:sp>
        <p:sp>
          <p:nvSpPr>
            <p:cNvPr id="255" name="Line"/>
            <p:cNvSpPr/>
            <p:nvPr/>
          </p:nvSpPr>
          <p:spPr>
            <a:xfrm>
              <a:off x="4184650" y="1435100"/>
              <a:ext cx="0" cy="304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Line"/>
            <p:cNvSpPr/>
            <p:nvPr/>
          </p:nvSpPr>
          <p:spPr>
            <a:xfrm>
              <a:off x="1060450" y="1739900"/>
              <a:ext cx="66294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Line"/>
            <p:cNvSpPr/>
            <p:nvPr/>
          </p:nvSpPr>
          <p:spPr>
            <a:xfrm>
              <a:off x="1060450" y="1739900"/>
              <a:ext cx="0" cy="304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Line"/>
            <p:cNvSpPr/>
            <p:nvPr/>
          </p:nvSpPr>
          <p:spPr>
            <a:xfrm>
              <a:off x="3194050" y="1739900"/>
              <a:ext cx="0" cy="304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Line"/>
            <p:cNvSpPr/>
            <p:nvPr/>
          </p:nvSpPr>
          <p:spPr>
            <a:xfrm>
              <a:off x="5480050" y="1739900"/>
              <a:ext cx="0" cy="304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Line"/>
            <p:cNvSpPr/>
            <p:nvPr/>
          </p:nvSpPr>
          <p:spPr>
            <a:xfrm>
              <a:off x="7689850" y="1739900"/>
              <a:ext cx="0" cy="304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 advAuto="0"/>
      <p:bldP spid="26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64" name="5) Pre-experimental: One-Shot Case Study"/>
          <p:cNvSpPr txBox="1">
            <a:spLocks noGrp="1"/>
          </p:cNvSpPr>
          <p:nvPr>
            <p:ph type="title" idx="4294967295"/>
          </p:nvPr>
        </p:nvSpPr>
        <p:spPr>
          <a:xfrm>
            <a:off x="609600" y="3047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b="1">
                <a:solidFill>
                  <a:srgbClr val="E57300"/>
                </a:solidFill>
              </a:defRPr>
            </a:pPr>
            <a:r>
              <a:t>5) Pre-experimental: </a:t>
            </a:r>
            <a:r>
              <a:rPr>
                <a:solidFill>
                  <a:srgbClr val="800080"/>
                </a:solidFill>
              </a:rPr>
              <a:t>One-Shot Case Study</a:t>
            </a:r>
          </a:p>
        </p:txBody>
      </p:sp>
      <p:sp>
        <p:nvSpPr>
          <p:cNvPr id="265" name="X 01…"/>
          <p:cNvSpPr txBox="1">
            <a:spLocks noGrp="1"/>
          </p:cNvSpPr>
          <p:nvPr>
            <p:ph type="body" idx="4294967295"/>
          </p:nvPr>
        </p:nvSpPr>
        <p:spPr>
          <a:xfrm>
            <a:off x="685800" y="1524000"/>
            <a:ext cx="76962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  <a:buSzTx/>
              <a:buNone/>
              <a:defRPr i="1">
                <a:solidFill>
                  <a:srgbClr val="994D00"/>
                </a:solidFill>
              </a:defRPr>
            </a:pPr>
            <a:r>
              <a:t>	</a:t>
            </a:r>
            <a:r>
              <a:rPr>
                <a:solidFill>
                  <a:srgbClr val="800080"/>
                </a:solidFill>
              </a:rPr>
              <a:t>X	0</a:t>
            </a:r>
            <a:r>
              <a:rPr b="1" i="0" baseline="-25000">
                <a:solidFill>
                  <a:srgbClr val="800080"/>
                </a:solidFill>
              </a:rPr>
              <a:t>1</a:t>
            </a:r>
            <a:endParaRPr b="1" baseline="-25000">
              <a:solidFill>
                <a:srgbClr val="800080"/>
              </a:solidFill>
            </a:endParaRPr>
          </a:p>
          <a:p>
            <a:pPr>
              <a:spcBef>
                <a:spcPts val="1800"/>
              </a:spcBef>
              <a:defRPr>
                <a:solidFill>
                  <a:srgbClr val="994D00"/>
                </a:solidFill>
              </a:defRPr>
            </a:pPr>
            <a:r>
              <a:t>A single group of test units is exposed to a treatment </a:t>
            </a:r>
            <a:r>
              <a:rPr i="1"/>
              <a:t>X.</a:t>
            </a:r>
          </a:p>
          <a:p>
            <a:pPr>
              <a:spcBef>
                <a:spcPts val="1800"/>
              </a:spcBef>
              <a:defRPr>
                <a:solidFill>
                  <a:srgbClr val="994D00"/>
                </a:solidFill>
              </a:defRPr>
            </a:pPr>
            <a:r>
              <a:t>A single measurement on the dependent variable is taken (</a:t>
            </a:r>
            <a:r>
              <a:rPr i="1"/>
              <a:t>0</a:t>
            </a:r>
            <a:r>
              <a:rPr b="1" baseline="-25000"/>
              <a:t>1</a:t>
            </a:r>
            <a:r>
              <a:t>).  </a:t>
            </a:r>
          </a:p>
          <a:p>
            <a:pPr>
              <a:spcBef>
                <a:spcPts val="1800"/>
              </a:spcBef>
              <a:defRPr>
                <a:solidFill>
                  <a:srgbClr val="994D00"/>
                </a:solidFill>
              </a:defRPr>
            </a:pPr>
            <a:r>
              <a:t>There is no random assignment of test units.  </a:t>
            </a:r>
          </a:p>
          <a:p>
            <a:pPr>
              <a:spcBef>
                <a:spcPts val="1800"/>
              </a:spcBef>
              <a:defRPr>
                <a:solidFill>
                  <a:srgbClr val="994D00"/>
                </a:solidFill>
              </a:defRPr>
            </a:pPr>
            <a:r>
              <a:t>The one-shot case study is more appropriate for </a:t>
            </a:r>
            <a:r>
              <a:rPr b="1"/>
              <a:t>exploratory</a:t>
            </a:r>
            <a:r>
              <a:t> than for conclusive research.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 advAuto="0"/>
      <p:bldP spid="265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68" name="5) Pre-experimental: One-Group Pretest-Posttest Design"/>
          <p:cNvSpPr txBox="1">
            <a:spLocks noGrp="1"/>
          </p:cNvSpPr>
          <p:nvPr>
            <p:ph type="title" idx="4294967295"/>
          </p:nvPr>
        </p:nvSpPr>
        <p:spPr>
          <a:xfrm>
            <a:off x="304800" y="228599"/>
            <a:ext cx="8458200" cy="7842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2000" b="1">
                <a:solidFill>
                  <a:srgbClr val="E57300"/>
                </a:solidFill>
              </a:defRPr>
            </a:pPr>
            <a:r>
              <a:t>5) Pre-experimental: </a:t>
            </a:r>
            <a:r>
              <a:rPr>
                <a:solidFill>
                  <a:srgbClr val="800080"/>
                </a:solidFill>
              </a:rPr>
              <a:t>One-Group Pretest-Posttest Design</a:t>
            </a:r>
          </a:p>
        </p:txBody>
      </p:sp>
      <p:sp>
        <p:nvSpPr>
          <p:cNvPr id="269" name="01   X 02…"/>
          <p:cNvSpPr txBox="1">
            <a:spLocks noGrp="1"/>
          </p:cNvSpPr>
          <p:nvPr>
            <p:ph type="body" idx="4294967295"/>
          </p:nvPr>
        </p:nvSpPr>
        <p:spPr>
          <a:xfrm>
            <a:off x="762000" y="1676400"/>
            <a:ext cx="73914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8609" indent="-308609" algn="ctr" defTabSz="822959">
              <a:spcBef>
                <a:spcPts val="2000"/>
              </a:spcBef>
              <a:buSzTx/>
              <a:buNone/>
              <a:defRPr sz="2159" i="1">
                <a:solidFill>
                  <a:srgbClr val="994D00"/>
                </a:solidFill>
              </a:defRPr>
            </a:pPr>
            <a:r>
              <a:t>	</a:t>
            </a:r>
            <a:r>
              <a:rPr>
                <a:solidFill>
                  <a:srgbClr val="800080"/>
                </a:solidFill>
              </a:rPr>
              <a:t>0</a:t>
            </a:r>
            <a:r>
              <a:rPr i="0" baseline="-27111">
                <a:solidFill>
                  <a:srgbClr val="800080"/>
                </a:solidFill>
              </a:rPr>
              <a:t>1	  </a:t>
            </a:r>
            <a:r>
              <a:rPr>
                <a:solidFill>
                  <a:srgbClr val="800080"/>
                </a:solidFill>
              </a:rPr>
              <a:t>X	0</a:t>
            </a:r>
            <a:r>
              <a:rPr i="0" baseline="-27111">
                <a:solidFill>
                  <a:srgbClr val="800080"/>
                </a:solidFill>
              </a:rPr>
              <a:t>2</a:t>
            </a:r>
            <a:endParaRPr>
              <a:solidFill>
                <a:srgbClr val="800080"/>
              </a:solidFill>
            </a:endParaRPr>
          </a:p>
          <a:p>
            <a:pPr marL="308609" indent="-308609" defTabSz="822959">
              <a:spcBef>
                <a:spcPts val="2000"/>
              </a:spcBef>
              <a:defRPr sz="2159">
                <a:solidFill>
                  <a:srgbClr val="994D00"/>
                </a:solidFill>
              </a:defRPr>
            </a:pPr>
            <a:r>
              <a:t>A group of test units is measured twice.  </a:t>
            </a:r>
          </a:p>
          <a:p>
            <a:pPr marL="308609" indent="-308609" defTabSz="822959">
              <a:spcBef>
                <a:spcPts val="2000"/>
              </a:spcBef>
              <a:defRPr sz="2159">
                <a:solidFill>
                  <a:srgbClr val="994D00"/>
                </a:solidFill>
              </a:defRPr>
            </a:pPr>
            <a:r>
              <a:t>There is </a:t>
            </a:r>
            <a:r>
              <a:rPr b="1"/>
              <a:t>no control group</a:t>
            </a:r>
            <a:r>
              <a:t>.  </a:t>
            </a:r>
          </a:p>
          <a:p>
            <a:pPr marL="308609" indent="-308609" defTabSz="822959">
              <a:spcBef>
                <a:spcPts val="2000"/>
              </a:spcBef>
              <a:defRPr sz="2159">
                <a:solidFill>
                  <a:srgbClr val="994D00"/>
                </a:solidFill>
              </a:defRPr>
            </a:pPr>
            <a:r>
              <a:t>The treatment effect is computed as </a:t>
            </a:r>
            <a:r>
              <a:rPr i="1"/>
              <a:t>0</a:t>
            </a:r>
            <a:r>
              <a:rPr baseline="-27111"/>
              <a:t>2</a:t>
            </a:r>
            <a:r>
              <a:t> – </a:t>
            </a:r>
            <a:r>
              <a:rPr i="1"/>
              <a:t>0</a:t>
            </a:r>
            <a:r>
              <a:rPr baseline="-27111"/>
              <a:t>1</a:t>
            </a:r>
            <a:r>
              <a:t>.</a:t>
            </a:r>
          </a:p>
          <a:p>
            <a:pPr marL="308609" indent="-308609" defTabSz="822959">
              <a:spcBef>
                <a:spcPts val="2000"/>
              </a:spcBef>
              <a:defRPr sz="2159">
                <a:solidFill>
                  <a:srgbClr val="994D00"/>
                </a:solidFill>
              </a:defRPr>
            </a:pPr>
            <a:r>
              <a:t>The validity of this conclusion is questionable since extraneous variables are largely uncontrolled.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 advAuto="0"/>
      <p:bldP spid="26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01028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7" name="Chapter Outline"/>
          <p:cNvSpPr txBox="1">
            <a:spLocks noGrp="1"/>
          </p:cNvSpPr>
          <p:nvPr>
            <p:ph type="title" idx="4294967295"/>
          </p:nvPr>
        </p:nvSpPr>
        <p:spPr>
          <a:xfrm>
            <a:off x="685800" y="2285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Chapter Outline</a:t>
            </a:r>
          </a:p>
        </p:txBody>
      </p:sp>
      <p:sp>
        <p:nvSpPr>
          <p:cNvPr id="108" name="1) Concept and Conditions for Causality…"/>
          <p:cNvSpPr txBox="1">
            <a:spLocks noGrp="1"/>
          </p:cNvSpPr>
          <p:nvPr>
            <p:ph type="body" idx="4294967295"/>
          </p:nvPr>
        </p:nvSpPr>
        <p:spPr>
          <a:xfrm>
            <a:off x="685800" y="1066800"/>
            <a:ext cx="7399338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58825" indent="-758825">
              <a:spcBef>
                <a:spcPts val="1200"/>
              </a:spcBef>
              <a:buSzTx/>
              <a:buNone/>
              <a:tabLst>
                <a:tab pos="749300" algn="l"/>
              </a:tabLst>
              <a:defRPr sz="2000">
                <a:solidFill>
                  <a:srgbClr val="994D00"/>
                </a:solidFill>
              </a:defRPr>
            </a:pPr>
            <a:r>
              <a:t>1) Concept and Conditions for Causality</a:t>
            </a:r>
          </a:p>
          <a:p>
            <a:pPr marL="758825" indent="-758825">
              <a:spcBef>
                <a:spcPts val="1200"/>
              </a:spcBef>
              <a:buSzTx/>
              <a:buNone/>
              <a:tabLst>
                <a:tab pos="749300" algn="l"/>
              </a:tabLst>
              <a:defRPr sz="2000">
                <a:solidFill>
                  <a:srgbClr val="994D00"/>
                </a:solidFill>
              </a:defRPr>
            </a:pPr>
            <a:r>
              <a:t>2) Definitions of Concepts and Symbols</a:t>
            </a:r>
          </a:p>
          <a:p>
            <a:pPr marL="758825" indent="-758825">
              <a:spcBef>
                <a:spcPts val="1200"/>
              </a:spcBef>
              <a:buSzTx/>
              <a:buNone/>
              <a:tabLst>
                <a:tab pos="749300" algn="l"/>
              </a:tabLst>
              <a:defRPr sz="2000">
                <a:solidFill>
                  <a:srgbClr val="994D00"/>
                </a:solidFill>
              </a:defRPr>
            </a:pPr>
            <a:r>
              <a:t>3) Validity in Experimentation</a:t>
            </a:r>
          </a:p>
          <a:p>
            <a:pPr marL="758825" indent="-758825">
              <a:spcBef>
                <a:spcPts val="1200"/>
              </a:spcBef>
              <a:buSzTx/>
              <a:buNone/>
              <a:tabLst>
                <a:tab pos="749300" algn="l"/>
              </a:tabLst>
              <a:defRPr sz="2000">
                <a:solidFill>
                  <a:srgbClr val="994D00"/>
                </a:solidFill>
              </a:defRPr>
            </a:pPr>
            <a:r>
              <a:t>4) Extraneous Variables</a:t>
            </a:r>
          </a:p>
          <a:p>
            <a:pPr marL="758825" indent="-758825">
              <a:spcBef>
                <a:spcPts val="1200"/>
              </a:spcBef>
              <a:buSzTx/>
              <a:buNone/>
              <a:tabLst>
                <a:tab pos="749300" algn="l"/>
              </a:tabLst>
              <a:defRPr sz="2000">
                <a:solidFill>
                  <a:srgbClr val="994D00"/>
                </a:solidFill>
              </a:defRPr>
            </a:pPr>
            <a:r>
              <a:t>5) A Classification of Experimental Designs</a:t>
            </a:r>
          </a:p>
          <a:p>
            <a:pPr marL="1352550" lvl="1" indent="-952500">
              <a:spcBef>
                <a:spcPts val="1200"/>
              </a:spcBef>
              <a:tabLst>
                <a:tab pos="749300" algn="l"/>
              </a:tabLst>
              <a:defRPr sz="2000">
                <a:solidFill>
                  <a:srgbClr val="994D00"/>
                </a:solidFill>
              </a:defRPr>
            </a:pPr>
            <a:r>
              <a:t>Pre-experimental Designs 	 </a:t>
            </a:r>
          </a:p>
          <a:p>
            <a:pPr marL="1352550" lvl="1" indent="-952500">
              <a:spcBef>
                <a:spcPts val="1200"/>
              </a:spcBef>
              <a:tabLst>
                <a:tab pos="749300" algn="l"/>
              </a:tabLst>
              <a:defRPr sz="2000">
                <a:solidFill>
                  <a:srgbClr val="994D00"/>
                </a:solidFill>
              </a:defRPr>
            </a:pPr>
            <a:r>
              <a:t>True Experimental Designs </a:t>
            </a:r>
          </a:p>
          <a:p>
            <a:pPr marL="1352550" lvl="1" indent="-952500">
              <a:spcBef>
                <a:spcPts val="1200"/>
              </a:spcBef>
              <a:tabLst>
                <a:tab pos="749300" algn="l"/>
              </a:tabLst>
              <a:defRPr sz="2000">
                <a:solidFill>
                  <a:srgbClr val="994D00"/>
                </a:solidFill>
              </a:defRPr>
            </a:pPr>
            <a:r>
              <a:t>Quasi Experimental Designs</a:t>
            </a:r>
          </a:p>
          <a:p>
            <a:pPr marL="1352550" lvl="1" indent="-952500">
              <a:spcBef>
                <a:spcPts val="1200"/>
              </a:spcBef>
              <a:tabLst>
                <a:tab pos="749300" algn="l"/>
              </a:tabLst>
              <a:defRPr sz="2000">
                <a:solidFill>
                  <a:srgbClr val="994D00"/>
                </a:solidFill>
              </a:defRPr>
            </a:pPr>
            <a:r>
              <a:t>Statistical Designs</a:t>
            </a:r>
          </a:p>
          <a:p>
            <a:pPr marL="758825" indent="-758825">
              <a:spcBef>
                <a:spcPts val="1200"/>
              </a:spcBef>
              <a:buSzTx/>
              <a:buNone/>
              <a:tabLst>
                <a:tab pos="749300" algn="l"/>
              </a:tabLst>
              <a:defRPr sz="2000">
                <a:solidFill>
                  <a:srgbClr val="994D00"/>
                </a:solidFill>
              </a:defRPr>
            </a:pPr>
            <a:r>
              <a:t>6) Advantages and Disadvantages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 advAuto="0"/>
      <p:bldP spid="108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72" name="5) Pre-experimental: Static Group Design"/>
          <p:cNvSpPr txBox="1">
            <a:spLocks noGrp="1"/>
          </p:cNvSpPr>
          <p:nvPr>
            <p:ph type="title" idx="4294967295"/>
          </p:nvPr>
        </p:nvSpPr>
        <p:spPr>
          <a:xfrm>
            <a:off x="533400" y="3047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b="1">
                <a:solidFill>
                  <a:srgbClr val="E57300"/>
                </a:solidFill>
              </a:defRPr>
            </a:pPr>
            <a:r>
              <a:t>5) Pre-experimental: </a:t>
            </a:r>
            <a:r>
              <a:rPr>
                <a:solidFill>
                  <a:srgbClr val="800080"/>
                </a:solidFill>
              </a:rPr>
              <a:t>Static Group Design</a:t>
            </a:r>
          </a:p>
        </p:txBody>
      </p:sp>
      <p:sp>
        <p:nvSpPr>
          <p:cNvPr id="273" name="EG:  X  01…"/>
          <p:cNvSpPr txBox="1">
            <a:spLocks noGrp="1"/>
          </p:cNvSpPr>
          <p:nvPr>
            <p:ph type="body" idx="4294967295"/>
          </p:nvPr>
        </p:nvSpPr>
        <p:spPr>
          <a:xfrm>
            <a:off x="304800" y="1142999"/>
            <a:ext cx="8610600" cy="49530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8897" indent="-318897" algn="ctr" defTabSz="850391">
              <a:spcBef>
                <a:spcPts val="1300"/>
              </a:spcBef>
              <a:buSzTx/>
              <a:buNone/>
              <a:defRPr sz="2232">
                <a:solidFill>
                  <a:srgbClr val="994D00"/>
                </a:solidFill>
              </a:defRPr>
            </a:pPr>
            <a:r>
              <a:t>	</a:t>
            </a:r>
            <a:r>
              <a:rPr>
                <a:solidFill>
                  <a:srgbClr val="800080"/>
                </a:solidFill>
              </a:rPr>
              <a:t>EG:		</a:t>
            </a:r>
            <a:r>
              <a:rPr i="1">
                <a:solidFill>
                  <a:srgbClr val="800080"/>
                </a:solidFill>
              </a:rPr>
              <a:t>X</a:t>
            </a:r>
            <a:r>
              <a:rPr>
                <a:solidFill>
                  <a:srgbClr val="800080"/>
                </a:solidFill>
              </a:rPr>
              <a:t> 	</a:t>
            </a:r>
            <a:r>
              <a:rPr i="1">
                <a:solidFill>
                  <a:srgbClr val="800080"/>
                </a:solidFill>
              </a:rPr>
              <a:t>0</a:t>
            </a:r>
            <a:r>
              <a:rPr b="1" baseline="-26430">
                <a:solidFill>
                  <a:srgbClr val="800080"/>
                </a:solidFill>
              </a:rPr>
              <a:t>1</a:t>
            </a:r>
          </a:p>
          <a:p>
            <a:pPr marL="318897" indent="-318897" algn="ctr" defTabSz="850391">
              <a:spcBef>
                <a:spcPts val="1300"/>
              </a:spcBef>
              <a:buSzTx/>
              <a:buNone/>
              <a:defRPr sz="2232">
                <a:solidFill>
                  <a:srgbClr val="800080"/>
                </a:solidFill>
              </a:defRPr>
            </a:pPr>
            <a:r>
              <a:t>	CG:		</a:t>
            </a:r>
            <a:r>
              <a:rPr i="1"/>
              <a:t>0</a:t>
            </a:r>
            <a:r>
              <a:rPr b="1" baseline="-26430"/>
              <a:t>2</a:t>
            </a:r>
          </a:p>
          <a:p>
            <a:pPr marL="318897" indent="-318897" defTabSz="850391">
              <a:spcBef>
                <a:spcPts val="1300"/>
              </a:spcBef>
              <a:defRPr sz="2232" baseline="-26430">
                <a:solidFill>
                  <a:srgbClr val="994D00"/>
                </a:solidFill>
              </a:defRPr>
            </a:pPr>
            <a:endParaRPr b="1" baseline="-26430"/>
          </a:p>
          <a:p>
            <a:pPr marL="318897" indent="-318897" defTabSz="850391">
              <a:spcBef>
                <a:spcPts val="1300"/>
              </a:spcBef>
              <a:defRPr sz="2232">
                <a:solidFill>
                  <a:srgbClr val="994D00"/>
                </a:solidFill>
              </a:defRPr>
            </a:pPr>
            <a:r>
              <a:t>A two-group experimental design.  </a:t>
            </a:r>
          </a:p>
          <a:p>
            <a:pPr marL="318897" indent="-318897" defTabSz="850391">
              <a:spcBef>
                <a:spcPts val="1300"/>
              </a:spcBef>
              <a:defRPr sz="2232">
                <a:solidFill>
                  <a:srgbClr val="994D00"/>
                </a:solidFill>
              </a:defRPr>
            </a:pPr>
            <a:r>
              <a:t>The </a:t>
            </a:r>
            <a:r>
              <a:rPr b="1"/>
              <a:t>experimental group (EG) </a:t>
            </a:r>
            <a:r>
              <a:t>is exposed to the treatment, and the </a:t>
            </a:r>
            <a:r>
              <a:rPr b="1"/>
              <a:t>control group (CG) </a:t>
            </a:r>
            <a:r>
              <a:t>is not.  </a:t>
            </a:r>
          </a:p>
          <a:p>
            <a:pPr marL="318897" indent="-318897" defTabSz="850391">
              <a:spcBef>
                <a:spcPts val="1300"/>
              </a:spcBef>
              <a:defRPr sz="2232">
                <a:solidFill>
                  <a:srgbClr val="994D00"/>
                </a:solidFill>
              </a:defRPr>
            </a:pPr>
            <a:r>
              <a:t>Measurements on both groups are made only after the treatment.</a:t>
            </a:r>
          </a:p>
          <a:p>
            <a:pPr marL="318897" indent="-318897" defTabSz="850391">
              <a:spcBef>
                <a:spcPts val="1300"/>
              </a:spcBef>
              <a:defRPr sz="2232">
                <a:solidFill>
                  <a:srgbClr val="994D00"/>
                </a:solidFill>
              </a:defRPr>
            </a:pPr>
            <a:r>
              <a:t>Test units are not assigned at random.  </a:t>
            </a:r>
          </a:p>
          <a:p>
            <a:pPr marL="318897" indent="-318897" defTabSz="850391">
              <a:spcBef>
                <a:spcPts val="1300"/>
              </a:spcBef>
              <a:defRPr sz="2232">
                <a:solidFill>
                  <a:srgbClr val="994D00"/>
                </a:solidFill>
              </a:defRPr>
            </a:pPr>
            <a:r>
              <a:t>The treatment effect would be measured as </a:t>
            </a:r>
            <a:r>
              <a:rPr i="1"/>
              <a:t>0</a:t>
            </a:r>
            <a:r>
              <a:rPr b="1" baseline="-26430"/>
              <a:t>1</a:t>
            </a:r>
            <a:r>
              <a:t> - </a:t>
            </a:r>
            <a:r>
              <a:rPr i="1"/>
              <a:t>0</a:t>
            </a:r>
            <a:r>
              <a:rPr b="1" baseline="-26430"/>
              <a:t>2</a:t>
            </a:r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 advAuto="0"/>
      <p:bldP spid="273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76" name="5) True Experimental Designs:  Pretest-Posttest Control Group Design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128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b="1">
                <a:solidFill>
                  <a:srgbClr val="E57300"/>
                </a:solidFill>
              </a:defRPr>
            </a:pPr>
            <a:r>
              <a:t>5) True Experimental Designs: </a:t>
            </a:r>
            <a:br/>
            <a:r>
              <a:rPr>
                <a:solidFill>
                  <a:srgbClr val="800080"/>
                </a:solidFill>
              </a:rPr>
              <a:t>Pretest-Posttest Control Group Design </a:t>
            </a:r>
          </a:p>
        </p:txBody>
      </p:sp>
      <p:sp>
        <p:nvSpPr>
          <p:cNvPr id="277" name="EG: R 01 X 02…"/>
          <p:cNvSpPr txBox="1">
            <a:spLocks noGrp="1"/>
          </p:cNvSpPr>
          <p:nvPr>
            <p:ph type="body" idx="4294967295"/>
          </p:nvPr>
        </p:nvSpPr>
        <p:spPr>
          <a:xfrm>
            <a:off x="609600" y="10668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SzTx/>
              <a:buNone/>
              <a:defRPr>
                <a:solidFill>
                  <a:srgbClr val="800080"/>
                </a:solidFill>
              </a:defRPr>
            </a:pPr>
            <a:r>
              <a:t>EG:	</a:t>
            </a:r>
            <a:r>
              <a:rPr i="1"/>
              <a:t>R	0</a:t>
            </a:r>
            <a:r>
              <a:rPr b="1" baseline="-25000"/>
              <a:t>1</a:t>
            </a:r>
            <a:r>
              <a:rPr baseline="-25000"/>
              <a:t>	</a:t>
            </a:r>
            <a:r>
              <a:rPr i="1"/>
              <a:t>X	0</a:t>
            </a:r>
            <a:r>
              <a:rPr b="1" baseline="-25000"/>
              <a:t>2</a:t>
            </a:r>
          </a:p>
          <a:p>
            <a:pPr algn="ctr">
              <a:lnSpc>
                <a:spcPct val="90000"/>
              </a:lnSpc>
              <a:buSzTx/>
              <a:buNone/>
              <a:defRPr>
                <a:solidFill>
                  <a:srgbClr val="800080"/>
                </a:solidFill>
              </a:defRPr>
            </a:pPr>
            <a:r>
              <a:t>CG:	</a:t>
            </a:r>
            <a:r>
              <a:rPr i="1"/>
              <a:t>R</a:t>
            </a:r>
            <a:r>
              <a:t>	</a:t>
            </a:r>
            <a:r>
              <a:rPr i="1"/>
              <a:t>0</a:t>
            </a:r>
            <a:r>
              <a:rPr b="1" baseline="-25000"/>
              <a:t>3</a:t>
            </a:r>
            <a:r>
              <a:t>		</a:t>
            </a:r>
            <a:r>
              <a:rPr i="1"/>
              <a:t>0</a:t>
            </a:r>
            <a:r>
              <a:rPr b="1" baseline="-25000"/>
              <a:t>4</a:t>
            </a:r>
            <a:r>
              <a:rPr baseline="-25000"/>
              <a:t> </a:t>
            </a:r>
          </a:p>
          <a:p>
            <a:pPr>
              <a:lnSpc>
                <a:spcPct val="90000"/>
              </a:lnSpc>
              <a:defRPr sz="2000">
                <a:solidFill>
                  <a:srgbClr val="994D00"/>
                </a:solidFill>
              </a:defRPr>
            </a:pPr>
            <a:endParaRPr baseline="-25000"/>
          </a:p>
          <a:p>
            <a:pPr>
              <a:lnSpc>
                <a:spcPct val="90000"/>
              </a:lnSpc>
              <a:spcBef>
                <a:spcPts val="600"/>
              </a:spcBef>
              <a:defRPr>
                <a:solidFill>
                  <a:srgbClr val="994D00"/>
                </a:solidFill>
              </a:defRPr>
            </a:pPr>
            <a:r>
              <a:t>Very commonly used design!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>
                <a:solidFill>
                  <a:srgbClr val="994D00"/>
                </a:solidFill>
              </a:defRPr>
            </a:pPr>
            <a:r>
              <a:t>Test units are </a:t>
            </a:r>
            <a:r>
              <a:rPr b="1" i="1"/>
              <a:t>randomly assigned </a:t>
            </a:r>
            <a:r>
              <a:t>to either the experimental group or the control group.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>
                <a:solidFill>
                  <a:srgbClr val="994D00"/>
                </a:solidFill>
              </a:defRPr>
            </a:pPr>
            <a:r>
              <a:t>A pretreatment measure is taken on each group. 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i="1">
                <a:solidFill>
                  <a:srgbClr val="800080"/>
                </a:solidFill>
              </a:defRPr>
            </a:pPr>
            <a:r>
              <a:t>0</a:t>
            </a:r>
            <a:r>
              <a:rPr b="1" i="0" baseline="-25000"/>
              <a:t>1 </a:t>
            </a:r>
            <a:r>
              <a:rPr sz="1800" i="0"/>
              <a:t>and</a:t>
            </a:r>
            <a:r>
              <a:rPr sz="1800" b="1" i="0" baseline="-25000"/>
              <a:t> </a:t>
            </a:r>
            <a:r>
              <a:t>0</a:t>
            </a:r>
            <a:r>
              <a:rPr b="1" i="0" baseline="-25000"/>
              <a:t>3</a:t>
            </a:r>
            <a:endParaRPr>
              <a:solidFill>
                <a:srgbClr val="994D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>
                <a:solidFill>
                  <a:srgbClr val="994D00"/>
                </a:solidFill>
              </a:defRPr>
            </a:pPr>
            <a:r>
              <a:t>The treatment effect (TE) is measured as:                       TE = (</a:t>
            </a:r>
            <a:r>
              <a:rPr i="1"/>
              <a:t>0</a:t>
            </a:r>
            <a:r>
              <a:rPr b="1" baseline="-25000"/>
              <a:t>2</a:t>
            </a:r>
            <a:r>
              <a:t> - </a:t>
            </a:r>
            <a:r>
              <a:rPr i="1"/>
              <a:t>0</a:t>
            </a:r>
            <a:r>
              <a:rPr b="1" baseline="-25000"/>
              <a:t>1</a:t>
            </a:r>
            <a:r>
              <a:t>) - (</a:t>
            </a:r>
            <a:r>
              <a:rPr i="1"/>
              <a:t>0</a:t>
            </a:r>
            <a:r>
              <a:rPr b="1" baseline="-25000"/>
              <a:t>4</a:t>
            </a:r>
            <a:r>
              <a:t> - </a:t>
            </a:r>
            <a:r>
              <a:rPr i="1"/>
              <a:t>0</a:t>
            </a:r>
            <a:r>
              <a:rPr b="1" baseline="-25000"/>
              <a:t>3</a:t>
            </a:r>
            <a:r>
              <a:t>). 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>
                <a:solidFill>
                  <a:srgbClr val="994D00"/>
                </a:solidFill>
              </a:defRPr>
            </a:pPr>
            <a:r>
              <a:t>Selection  bias is eliminated by randomization.  </a:t>
            </a:r>
          </a:p>
        </p:txBody>
      </p:sp>
      <p:sp>
        <p:nvSpPr>
          <p:cNvPr id="278" name="Line"/>
          <p:cNvSpPr/>
          <p:nvPr/>
        </p:nvSpPr>
        <p:spPr>
          <a:xfrm flipV="1">
            <a:off x="3429000" y="1828800"/>
            <a:ext cx="228600" cy="83820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 advAuto="0"/>
      <p:bldP spid="277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81" name="5) True Experimental Designs: Posttest-Only Control Group Design"/>
          <p:cNvSpPr txBox="1">
            <a:spLocks noGrp="1"/>
          </p:cNvSpPr>
          <p:nvPr>
            <p:ph type="title" idx="4294967295"/>
          </p:nvPr>
        </p:nvSpPr>
        <p:spPr>
          <a:xfrm>
            <a:off x="381000" y="-1"/>
            <a:ext cx="8610600" cy="7842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850391">
              <a:defRPr sz="2232" b="1">
                <a:solidFill>
                  <a:srgbClr val="E57300"/>
                </a:solidFill>
              </a:defRPr>
            </a:pPr>
            <a:r>
              <a:t>5) True Experimental Designs: </a:t>
            </a:r>
            <a:r>
              <a:rPr>
                <a:solidFill>
                  <a:srgbClr val="800080"/>
                </a:solidFill>
              </a:rPr>
              <a:t>Posttest-Only Control Group Design</a:t>
            </a:r>
          </a:p>
        </p:txBody>
      </p:sp>
      <p:sp>
        <p:nvSpPr>
          <p:cNvPr id="282" name="EG  :    R    X    01…"/>
          <p:cNvSpPr txBox="1">
            <a:spLocks noGrp="1"/>
          </p:cNvSpPr>
          <p:nvPr>
            <p:ph type="body" idx="4294967295"/>
          </p:nvPr>
        </p:nvSpPr>
        <p:spPr>
          <a:xfrm>
            <a:off x="457200" y="1524000"/>
            <a:ext cx="81534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5180" indent="-305180" algn="ctr" defTabSz="813816">
              <a:lnSpc>
                <a:spcPct val="90000"/>
              </a:lnSpc>
              <a:spcBef>
                <a:spcPts val="1500"/>
              </a:spcBef>
              <a:buSzTx/>
              <a:buNone/>
              <a:defRPr sz="2136">
                <a:solidFill>
                  <a:srgbClr val="800080"/>
                </a:solidFill>
              </a:defRPr>
            </a:pPr>
            <a:r>
              <a:t>EG  :    </a:t>
            </a:r>
            <a:r>
              <a:rPr i="1"/>
              <a:t>R</a:t>
            </a:r>
            <a:r>
              <a:t>    </a:t>
            </a:r>
            <a:r>
              <a:rPr i="1"/>
              <a:t>X</a:t>
            </a:r>
            <a:r>
              <a:t>    </a:t>
            </a:r>
            <a:r>
              <a:rPr i="1"/>
              <a:t>0</a:t>
            </a:r>
            <a:r>
              <a:rPr b="1" baseline="-27348"/>
              <a:t>1</a:t>
            </a:r>
          </a:p>
          <a:p>
            <a:pPr marL="305180" indent="-305180" algn="ctr" defTabSz="813816">
              <a:lnSpc>
                <a:spcPct val="90000"/>
              </a:lnSpc>
              <a:spcBef>
                <a:spcPts val="1500"/>
              </a:spcBef>
              <a:buSzTx/>
              <a:buNone/>
              <a:defRPr sz="2136">
                <a:solidFill>
                  <a:srgbClr val="800080"/>
                </a:solidFill>
              </a:defRPr>
            </a:pPr>
            <a:r>
              <a:t>CG  :    </a:t>
            </a:r>
            <a:r>
              <a:rPr i="1"/>
              <a:t>R</a:t>
            </a:r>
            <a:r>
              <a:t>          </a:t>
            </a:r>
            <a:r>
              <a:rPr i="1"/>
              <a:t>0</a:t>
            </a:r>
            <a:r>
              <a:rPr b="1" baseline="-27348"/>
              <a:t>2</a:t>
            </a:r>
          </a:p>
          <a:p>
            <a:pPr marL="305180" indent="-305180" defTabSz="813816">
              <a:lnSpc>
                <a:spcPct val="90000"/>
              </a:lnSpc>
              <a:spcBef>
                <a:spcPts val="1500"/>
              </a:spcBef>
              <a:defRPr sz="2136">
                <a:solidFill>
                  <a:srgbClr val="994D00"/>
                </a:solidFill>
              </a:defRPr>
            </a:pPr>
            <a:endParaRPr b="1" baseline="-27348"/>
          </a:p>
          <a:p>
            <a:pPr marL="305180" indent="-305180" defTabSz="813816">
              <a:lnSpc>
                <a:spcPct val="90000"/>
              </a:lnSpc>
              <a:spcBef>
                <a:spcPts val="1500"/>
              </a:spcBef>
              <a:defRPr sz="2136">
                <a:solidFill>
                  <a:srgbClr val="994D00"/>
                </a:solidFill>
              </a:defRPr>
            </a:pPr>
            <a:r>
              <a:t>The treatment effect is obtained by:</a:t>
            </a:r>
          </a:p>
          <a:p>
            <a:pPr marL="305180" indent="-305180" defTabSz="813816">
              <a:lnSpc>
                <a:spcPct val="90000"/>
              </a:lnSpc>
              <a:spcBef>
                <a:spcPts val="1500"/>
              </a:spcBef>
              <a:buSzTx/>
              <a:buNone/>
              <a:defRPr sz="2136" i="1">
                <a:solidFill>
                  <a:srgbClr val="994D00"/>
                </a:solidFill>
              </a:defRPr>
            </a:pPr>
            <a:r>
              <a:t>	TE</a:t>
            </a:r>
            <a:r>
              <a:rPr i="0"/>
              <a:t> = </a:t>
            </a:r>
            <a:r>
              <a:t>0</a:t>
            </a:r>
            <a:r>
              <a:rPr b="1" i="0" baseline="-27348"/>
              <a:t>1</a:t>
            </a:r>
            <a:r>
              <a:rPr i="0"/>
              <a:t> - </a:t>
            </a:r>
            <a:r>
              <a:t>0</a:t>
            </a:r>
            <a:r>
              <a:rPr b="1" i="0" baseline="-27348"/>
              <a:t>2</a:t>
            </a:r>
            <a:endParaRPr b="1" baseline="-27348"/>
          </a:p>
          <a:p>
            <a:pPr marL="305180" indent="-305180" defTabSz="813816">
              <a:lnSpc>
                <a:spcPct val="90000"/>
              </a:lnSpc>
              <a:spcBef>
                <a:spcPts val="1500"/>
              </a:spcBef>
              <a:defRPr sz="2136">
                <a:solidFill>
                  <a:srgbClr val="994D00"/>
                </a:solidFill>
              </a:defRPr>
            </a:pPr>
            <a:r>
              <a:t>Very similar to that of the pretest-posttest control group design.</a:t>
            </a:r>
          </a:p>
          <a:p>
            <a:pPr marL="305180" indent="-305180" defTabSz="813816">
              <a:lnSpc>
                <a:spcPct val="90000"/>
              </a:lnSpc>
              <a:spcBef>
                <a:spcPts val="1500"/>
              </a:spcBef>
              <a:defRPr sz="2136">
                <a:solidFill>
                  <a:srgbClr val="994D00"/>
                </a:solidFill>
              </a:defRPr>
            </a:pPr>
            <a:r>
              <a:t>Effective randomization is crucial here!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 advAuto="0"/>
      <p:bldP spid="282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85" name="5) Quasi-Experimental Designs: Time Series Design"/>
          <p:cNvSpPr txBox="1">
            <a:spLocks noGrp="1"/>
          </p:cNvSpPr>
          <p:nvPr>
            <p:ph type="title" idx="4294967295"/>
          </p:nvPr>
        </p:nvSpPr>
        <p:spPr>
          <a:xfrm>
            <a:off x="304800" y="228600"/>
            <a:ext cx="8839200" cy="12192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2000" b="1">
                <a:solidFill>
                  <a:srgbClr val="E57300"/>
                </a:solidFill>
              </a:defRPr>
            </a:pPr>
            <a:r>
              <a:t>5) Quasi-Experimental Designs: </a:t>
            </a:r>
            <a:r>
              <a:rPr>
                <a:solidFill>
                  <a:srgbClr val="800080"/>
                </a:solidFill>
              </a:rPr>
              <a:t>Time Series Design</a:t>
            </a:r>
          </a:p>
        </p:txBody>
      </p:sp>
      <p:sp>
        <p:nvSpPr>
          <p:cNvPr id="286" name="01   02   03   04   05    X   06   07   08   09   010…"/>
          <p:cNvSpPr txBox="1">
            <a:spLocks noGrp="1"/>
          </p:cNvSpPr>
          <p:nvPr>
            <p:ph type="body" sz="half" idx="4294967295"/>
          </p:nvPr>
        </p:nvSpPr>
        <p:spPr>
          <a:xfrm>
            <a:off x="609600" y="1143000"/>
            <a:ext cx="8001000" cy="2743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6888" indent="-246888" algn="ctr" defTabSz="658368">
              <a:spcBef>
                <a:spcPts val="2000"/>
              </a:spcBef>
              <a:buSzTx/>
              <a:buNone/>
              <a:defRPr sz="1728" i="1">
                <a:solidFill>
                  <a:srgbClr val="800080"/>
                </a:solidFill>
              </a:defRPr>
            </a:pPr>
            <a:r>
              <a:t>0</a:t>
            </a:r>
            <a:r>
              <a:rPr b="1" i="0" baseline="-32388"/>
              <a:t>1</a:t>
            </a:r>
            <a:r>
              <a:rPr i="0"/>
              <a:t>   </a:t>
            </a:r>
            <a:r>
              <a:t>0</a:t>
            </a:r>
            <a:r>
              <a:rPr b="1" i="0" baseline="-32388"/>
              <a:t>2</a:t>
            </a:r>
            <a:r>
              <a:rPr i="0"/>
              <a:t>   </a:t>
            </a:r>
            <a:r>
              <a:t>0</a:t>
            </a:r>
            <a:r>
              <a:rPr b="1" i="0" baseline="-32388"/>
              <a:t>3</a:t>
            </a:r>
            <a:r>
              <a:rPr i="0"/>
              <a:t>   </a:t>
            </a:r>
            <a:r>
              <a:t>0</a:t>
            </a:r>
            <a:r>
              <a:rPr b="1" i="0" baseline="-32388"/>
              <a:t>4</a:t>
            </a:r>
            <a:r>
              <a:rPr i="0"/>
              <a:t>  </a:t>
            </a:r>
            <a:r>
              <a:t> 0</a:t>
            </a:r>
            <a:r>
              <a:rPr b="1" i="0" baseline="-32388"/>
              <a:t>5</a:t>
            </a:r>
            <a:r>
              <a:rPr i="0"/>
              <a:t>    </a:t>
            </a:r>
            <a:r>
              <a:t>X</a:t>
            </a:r>
            <a:r>
              <a:rPr i="0"/>
              <a:t>   </a:t>
            </a:r>
            <a:r>
              <a:t>0</a:t>
            </a:r>
            <a:r>
              <a:rPr b="1" i="0" baseline="-32388"/>
              <a:t>6</a:t>
            </a:r>
            <a:r>
              <a:rPr i="0"/>
              <a:t>   </a:t>
            </a:r>
            <a:r>
              <a:t>0</a:t>
            </a:r>
            <a:r>
              <a:rPr b="1" i="0" baseline="-32388"/>
              <a:t>7</a:t>
            </a:r>
            <a:r>
              <a:rPr i="0"/>
              <a:t>   </a:t>
            </a:r>
            <a:r>
              <a:t>0</a:t>
            </a:r>
            <a:r>
              <a:rPr b="1" i="0" baseline="-32388"/>
              <a:t>8</a:t>
            </a:r>
            <a:r>
              <a:rPr i="0"/>
              <a:t>   </a:t>
            </a:r>
            <a:r>
              <a:t>0</a:t>
            </a:r>
            <a:r>
              <a:rPr b="1" i="0" baseline="-32388"/>
              <a:t>9</a:t>
            </a:r>
            <a:r>
              <a:rPr i="0"/>
              <a:t>   </a:t>
            </a:r>
            <a:r>
              <a:t>0</a:t>
            </a:r>
            <a:r>
              <a:rPr b="1" i="0" baseline="-32388"/>
              <a:t>10</a:t>
            </a:r>
            <a:endParaRPr b="1" baseline="-32388"/>
          </a:p>
          <a:p>
            <a:pPr marL="246888" indent="-246888" defTabSz="658368">
              <a:spcBef>
                <a:spcPts val="2000"/>
              </a:spcBef>
              <a:defRPr sz="1728">
                <a:solidFill>
                  <a:srgbClr val="994D00"/>
                </a:solidFill>
              </a:defRPr>
            </a:pPr>
            <a:r>
              <a:t>There is </a:t>
            </a:r>
            <a:r>
              <a:rPr b="1" i="1"/>
              <a:t>no randomization </a:t>
            </a:r>
            <a:r>
              <a:t>of test units to treatments, but multiple observations help control for extraneous factors.</a:t>
            </a:r>
          </a:p>
          <a:p>
            <a:pPr marL="246888" indent="-246888" defTabSz="658368">
              <a:spcBef>
                <a:spcPts val="2000"/>
              </a:spcBef>
              <a:defRPr sz="1728">
                <a:solidFill>
                  <a:srgbClr val="994D00"/>
                </a:solidFill>
              </a:defRPr>
            </a:pPr>
            <a:r>
              <a:t>The timing of treatment presentation, as well as which test units are exposed to the treatment, may not be within the researcher's control.</a:t>
            </a:r>
          </a:p>
          <a:p>
            <a:pPr marL="534924" lvl="1" indent="-205740" defTabSz="658368">
              <a:spcBef>
                <a:spcPts val="1700"/>
              </a:spcBef>
              <a:defRPr sz="1440">
                <a:solidFill>
                  <a:srgbClr val="994D00"/>
                </a:solidFill>
              </a:defRPr>
            </a:pPr>
            <a:r>
              <a:t>E.g. When people are exposed to a television ad.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6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289" name="5) Quasi-Experimental Designs: Multiple Time Series Design"/>
          <p:cNvSpPr txBox="1">
            <a:spLocks noGrp="1"/>
          </p:cNvSpPr>
          <p:nvPr>
            <p:ph type="title" idx="4294967295"/>
          </p:nvPr>
        </p:nvSpPr>
        <p:spPr>
          <a:xfrm>
            <a:off x="381000" y="761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2000" b="1">
                <a:solidFill>
                  <a:srgbClr val="E57300"/>
                </a:solidFill>
              </a:defRPr>
            </a:pPr>
            <a:r>
              <a:t>5) Quasi-Experimental Designs: </a:t>
            </a:r>
            <a:r>
              <a:rPr>
                <a:solidFill>
                  <a:srgbClr val="800080"/>
                </a:solidFill>
              </a:rPr>
              <a:t>Multiple Time Series Design</a:t>
            </a:r>
          </a:p>
        </p:txBody>
      </p:sp>
      <p:sp>
        <p:nvSpPr>
          <p:cNvPr id="290" name="EG  :  01   02   03   04   05    X   06   07   08   09   010…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83058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5180" indent="-305180" algn="ctr" defTabSz="813816">
              <a:spcBef>
                <a:spcPts val="2500"/>
              </a:spcBef>
              <a:buSzTx/>
              <a:buNone/>
              <a:defRPr sz="2136">
                <a:solidFill>
                  <a:srgbClr val="800080"/>
                </a:solidFill>
              </a:defRPr>
            </a:pPr>
            <a:r>
              <a:t>EG  :  </a:t>
            </a:r>
            <a:r>
              <a:rPr i="1"/>
              <a:t>0</a:t>
            </a:r>
            <a:r>
              <a:rPr b="1" baseline="-27348"/>
              <a:t>1</a:t>
            </a:r>
            <a:r>
              <a:t>   </a:t>
            </a:r>
            <a:r>
              <a:rPr i="1"/>
              <a:t>0</a:t>
            </a:r>
            <a:r>
              <a:rPr b="1" baseline="-27348"/>
              <a:t>2</a:t>
            </a:r>
            <a:r>
              <a:t>   </a:t>
            </a:r>
            <a:r>
              <a:rPr i="1"/>
              <a:t>0</a:t>
            </a:r>
            <a:r>
              <a:rPr b="1" baseline="-27348"/>
              <a:t>3</a:t>
            </a:r>
            <a:r>
              <a:t>   </a:t>
            </a:r>
            <a:r>
              <a:rPr i="1"/>
              <a:t>0</a:t>
            </a:r>
            <a:r>
              <a:rPr b="1" baseline="-27348"/>
              <a:t>4</a:t>
            </a:r>
            <a:r>
              <a:t>  </a:t>
            </a:r>
            <a:r>
              <a:rPr i="1"/>
              <a:t> 0</a:t>
            </a:r>
            <a:r>
              <a:rPr b="1" baseline="-27348"/>
              <a:t>5</a:t>
            </a:r>
            <a:r>
              <a:t>    </a:t>
            </a:r>
            <a:r>
              <a:rPr i="1"/>
              <a:t>X</a:t>
            </a:r>
            <a:r>
              <a:t>   </a:t>
            </a:r>
            <a:r>
              <a:rPr i="1"/>
              <a:t>0</a:t>
            </a:r>
            <a:r>
              <a:rPr b="1" baseline="-27348"/>
              <a:t>6</a:t>
            </a:r>
            <a:r>
              <a:t>   </a:t>
            </a:r>
            <a:r>
              <a:rPr i="1"/>
              <a:t>0</a:t>
            </a:r>
            <a:r>
              <a:rPr b="1" baseline="-27348"/>
              <a:t>7</a:t>
            </a:r>
            <a:r>
              <a:t>   </a:t>
            </a:r>
            <a:r>
              <a:rPr i="1"/>
              <a:t>0</a:t>
            </a:r>
            <a:r>
              <a:rPr b="1" baseline="-27348"/>
              <a:t>8</a:t>
            </a:r>
            <a:r>
              <a:t>   </a:t>
            </a:r>
            <a:r>
              <a:rPr i="1"/>
              <a:t>0</a:t>
            </a:r>
            <a:r>
              <a:rPr b="1" baseline="-27348"/>
              <a:t>9</a:t>
            </a:r>
            <a:r>
              <a:t>   </a:t>
            </a:r>
            <a:r>
              <a:rPr i="1"/>
              <a:t>0</a:t>
            </a:r>
            <a:r>
              <a:rPr b="1" baseline="-27348"/>
              <a:t>10</a:t>
            </a:r>
          </a:p>
          <a:p>
            <a:pPr marL="305180" indent="-305180" algn="ctr" defTabSz="813816">
              <a:spcBef>
                <a:spcPts val="2500"/>
              </a:spcBef>
              <a:buSzTx/>
              <a:buNone/>
              <a:defRPr sz="2136">
                <a:solidFill>
                  <a:srgbClr val="800080"/>
                </a:solidFill>
              </a:defRPr>
            </a:pPr>
            <a:r>
              <a:t>CG  :  </a:t>
            </a:r>
            <a:r>
              <a:rPr i="1"/>
              <a:t>0</a:t>
            </a:r>
            <a:r>
              <a:rPr b="1" baseline="-27348"/>
              <a:t>A</a:t>
            </a:r>
            <a:r>
              <a:t>   </a:t>
            </a:r>
            <a:r>
              <a:rPr i="1"/>
              <a:t>0</a:t>
            </a:r>
            <a:r>
              <a:rPr b="1" baseline="-27348"/>
              <a:t>B</a:t>
            </a:r>
            <a:r>
              <a:t>   </a:t>
            </a:r>
            <a:r>
              <a:rPr i="1"/>
              <a:t>0</a:t>
            </a:r>
            <a:r>
              <a:rPr b="1" baseline="-27348"/>
              <a:t>C</a:t>
            </a:r>
            <a:r>
              <a:t>   </a:t>
            </a:r>
            <a:r>
              <a:rPr i="1"/>
              <a:t>0</a:t>
            </a:r>
            <a:r>
              <a:rPr b="1" baseline="-27348"/>
              <a:t>D</a:t>
            </a:r>
            <a:r>
              <a:t>  </a:t>
            </a:r>
            <a:r>
              <a:rPr i="1"/>
              <a:t> 0</a:t>
            </a:r>
            <a:r>
              <a:rPr b="1" baseline="-27348"/>
              <a:t>E</a:t>
            </a:r>
            <a:r>
              <a:t>    </a:t>
            </a:r>
            <a:r>
              <a:rPr i="1"/>
              <a:t>   </a:t>
            </a:r>
            <a:r>
              <a:t>  </a:t>
            </a:r>
            <a:r>
              <a:rPr i="1"/>
              <a:t>0</a:t>
            </a:r>
            <a:r>
              <a:rPr b="1" baseline="-27348"/>
              <a:t>F</a:t>
            </a:r>
            <a:r>
              <a:t>   </a:t>
            </a:r>
            <a:r>
              <a:rPr i="1"/>
              <a:t>0</a:t>
            </a:r>
            <a:r>
              <a:rPr b="1" baseline="-27348"/>
              <a:t>G</a:t>
            </a:r>
            <a:r>
              <a:t>   </a:t>
            </a:r>
            <a:r>
              <a:rPr i="1"/>
              <a:t>0</a:t>
            </a:r>
            <a:r>
              <a:rPr b="1" baseline="-27348"/>
              <a:t>H</a:t>
            </a:r>
            <a:r>
              <a:t>   </a:t>
            </a:r>
            <a:r>
              <a:rPr i="1"/>
              <a:t>0</a:t>
            </a:r>
            <a:r>
              <a:rPr b="1" baseline="-27348"/>
              <a:t>I</a:t>
            </a:r>
            <a:r>
              <a:t>   </a:t>
            </a:r>
            <a:r>
              <a:rPr i="1"/>
              <a:t>0</a:t>
            </a:r>
            <a:r>
              <a:rPr b="1" baseline="-27348"/>
              <a:t>J</a:t>
            </a:r>
          </a:p>
          <a:p>
            <a:pPr marL="305180" indent="-305180" defTabSz="813816">
              <a:spcBef>
                <a:spcPts val="2500"/>
              </a:spcBef>
              <a:defRPr sz="2136">
                <a:solidFill>
                  <a:srgbClr val="994D00"/>
                </a:solidFill>
              </a:defRPr>
            </a:pPr>
            <a:r>
              <a:t>If the control group is carefully selected, this design can be an improvement over the simple time series experiment.  </a:t>
            </a:r>
          </a:p>
          <a:p>
            <a:pPr marL="305180" indent="-305180" defTabSz="813816">
              <a:spcBef>
                <a:spcPts val="2500"/>
              </a:spcBef>
              <a:defRPr sz="2136">
                <a:solidFill>
                  <a:srgbClr val="994D00"/>
                </a:solidFill>
              </a:defRPr>
            </a:pPr>
            <a:r>
              <a:t>Can test the treatment effect twice: against the pretreatment measurements (</a:t>
            </a:r>
            <a:r>
              <a:rPr i="1">
                <a:solidFill>
                  <a:srgbClr val="800080"/>
                </a:solidFill>
              </a:rPr>
              <a:t>0</a:t>
            </a:r>
            <a:r>
              <a:rPr b="1" baseline="-27348">
                <a:solidFill>
                  <a:srgbClr val="800080"/>
                </a:solidFill>
              </a:rPr>
              <a:t>6 v. </a:t>
            </a:r>
            <a:r>
              <a:rPr i="1">
                <a:solidFill>
                  <a:srgbClr val="800080"/>
                </a:solidFill>
              </a:rPr>
              <a:t>0</a:t>
            </a:r>
            <a:r>
              <a:rPr b="1" baseline="-27348">
                <a:solidFill>
                  <a:srgbClr val="800080"/>
                </a:solidFill>
              </a:rPr>
              <a:t>5</a:t>
            </a:r>
            <a:r>
              <a:t>) in the experimental group and against the control group (</a:t>
            </a:r>
            <a:r>
              <a:rPr i="1">
                <a:solidFill>
                  <a:srgbClr val="800080"/>
                </a:solidFill>
              </a:rPr>
              <a:t>0</a:t>
            </a:r>
            <a:r>
              <a:rPr b="1" baseline="-27348">
                <a:solidFill>
                  <a:srgbClr val="800080"/>
                </a:solidFill>
              </a:rPr>
              <a:t>6 v. </a:t>
            </a:r>
            <a:r>
              <a:rPr i="1">
                <a:solidFill>
                  <a:srgbClr val="800080"/>
                </a:solidFill>
              </a:rPr>
              <a:t>0</a:t>
            </a:r>
            <a:r>
              <a:rPr b="1" baseline="-27348">
                <a:solidFill>
                  <a:srgbClr val="800080"/>
                </a:solidFill>
              </a:rPr>
              <a:t>F</a:t>
            </a:r>
            <a:r>
              <a:t>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 advAuto="0"/>
      <p:bldP spid="290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293" name="5) Statistical Designs"/>
          <p:cNvSpPr txBox="1">
            <a:spLocks noGrp="1"/>
          </p:cNvSpPr>
          <p:nvPr>
            <p:ph type="title" idx="4294967295"/>
          </p:nvPr>
        </p:nvSpPr>
        <p:spPr>
          <a:xfrm>
            <a:off x="457200" y="3047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5) Statistical Designs</a:t>
            </a:r>
          </a:p>
        </p:txBody>
      </p:sp>
      <p:sp>
        <p:nvSpPr>
          <p:cNvPr id="294" name="Statistical designs consist of a series of basic experiments that allow for statistical control and analysis of external variables and offer the following advantages:…"/>
          <p:cNvSpPr txBox="1">
            <a:spLocks noGrp="1"/>
          </p:cNvSpPr>
          <p:nvPr>
            <p:ph type="body" idx="4294967295"/>
          </p:nvPr>
        </p:nvSpPr>
        <p:spPr>
          <a:xfrm>
            <a:off x="457200" y="990600"/>
            <a:ext cx="8305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800080"/>
                </a:solidFill>
              </a:defRPr>
            </a:pPr>
            <a:r>
              <a:t>Statistical designs</a:t>
            </a:r>
            <a:r>
              <a:rPr b="0">
                <a:solidFill>
                  <a:srgbClr val="994D00"/>
                </a:solidFill>
              </a:rPr>
              <a:t> consist of a series of basic experiments that allow for </a:t>
            </a:r>
            <a:r>
              <a:rPr i="1">
                <a:solidFill>
                  <a:srgbClr val="994D00"/>
                </a:solidFill>
              </a:rPr>
              <a:t>statistical control </a:t>
            </a:r>
            <a:r>
              <a:rPr b="0">
                <a:solidFill>
                  <a:srgbClr val="994D00"/>
                </a:solidFill>
              </a:rPr>
              <a:t>and analysis of external variables and offer the following advantages: </a:t>
            </a:r>
            <a:endParaRPr>
              <a:solidFill>
                <a:srgbClr val="994D00"/>
              </a:solidFill>
            </a:endParaRPr>
          </a:p>
          <a:p>
            <a:pPr marL="0" indent="0">
              <a:lnSpc>
                <a:spcPct val="90000"/>
              </a:lnSpc>
              <a:buSzTx/>
              <a:buNone/>
              <a:defRPr>
                <a:solidFill>
                  <a:srgbClr val="994D00"/>
                </a:solidFill>
              </a:defRPr>
            </a:pPr>
            <a:endParaRPr>
              <a:solidFill>
                <a:srgbClr val="994D00"/>
              </a:solidFill>
            </a:endParaRPr>
          </a:p>
          <a:p>
            <a:pPr marL="4762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>
                <a:solidFill>
                  <a:srgbClr val="994D00"/>
                </a:solidFill>
              </a:defRPr>
            </a:pPr>
            <a:r>
              <a:t>The effects of more than one independent variable can be measured.</a:t>
            </a:r>
          </a:p>
          <a:p>
            <a:pPr marL="4762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>
                <a:solidFill>
                  <a:srgbClr val="994D00"/>
                </a:solidFill>
              </a:defRPr>
            </a:pPr>
            <a:r>
              <a:t>Specific extraneous variables can be statistically controlled (because they are measured).</a:t>
            </a:r>
          </a:p>
          <a:p>
            <a:pPr marL="0" indent="0">
              <a:lnSpc>
                <a:spcPct val="90000"/>
              </a:lnSpc>
              <a:buSzTx/>
              <a:buNone/>
              <a:defRPr>
                <a:solidFill>
                  <a:srgbClr val="994D00"/>
                </a:solidFill>
              </a:defRPr>
            </a:pPr>
            <a:endParaRPr/>
          </a:p>
          <a:p>
            <a:pPr marL="0" indent="0">
              <a:lnSpc>
                <a:spcPct val="90000"/>
              </a:lnSpc>
              <a:buSzTx/>
              <a:buNone/>
              <a:defRPr>
                <a:solidFill>
                  <a:srgbClr val="994D00"/>
                </a:solidFill>
              </a:defRPr>
            </a:pPr>
            <a:r>
              <a:t>The most common statistical designs are the </a:t>
            </a:r>
            <a:r>
              <a:rPr b="1"/>
              <a:t>randomized block design </a:t>
            </a:r>
            <a:r>
              <a:t>and the </a:t>
            </a:r>
            <a:r>
              <a:rPr b="1"/>
              <a:t>factorial design</a:t>
            </a:r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animBg="1" advAuto="0"/>
      <p:bldP spid="294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297" name="5) Statistical Designs: Randomized Block Design"/>
          <p:cNvSpPr txBox="1">
            <a:spLocks noGrp="1"/>
          </p:cNvSpPr>
          <p:nvPr>
            <p:ph type="title" idx="4294967295"/>
          </p:nvPr>
        </p:nvSpPr>
        <p:spPr>
          <a:xfrm>
            <a:off x="388937" y="-1"/>
            <a:ext cx="8474076" cy="7842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b="1">
                <a:solidFill>
                  <a:srgbClr val="E57300"/>
                </a:solidFill>
              </a:defRPr>
            </a:pPr>
            <a:r>
              <a:t>5) Statistical Designs: </a:t>
            </a:r>
            <a:r>
              <a:rPr>
                <a:solidFill>
                  <a:srgbClr val="800080"/>
                </a:solidFill>
              </a:rPr>
              <a:t>Randomized Block Design</a:t>
            </a:r>
          </a:p>
        </p:txBody>
      </p:sp>
      <p:grpSp>
        <p:nvGrpSpPr>
          <p:cNvPr id="302" name="Group"/>
          <p:cNvGrpSpPr/>
          <p:nvPr/>
        </p:nvGrpSpPr>
        <p:grpSpPr>
          <a:xfrm>
            <a:off x="331787" y="1835150"/>
            <a:ext cx="8531226" cy="5022850"/>
            <a:chOff x="0" y="0"/>
            <a:chExt cx="8531225" cy="5022850"/>
          </a:xfrm>
        </p:grpSpPr>
        <p:sp>
          <p:nvSpPr>
            <p:cNvPr id="298" name="Rectangle"/>
            <p:cNvSpPr/>
            <p:nvPr/>
          </p:nvSpPr>
          <p:spPr>
            <a:xfrm>
              <a:off x="0" y="0"/>
              <a:ext cx="8507413" cy="3651250"/>
            </a:xfrm>
            <a:prstGeom prst="rect">
              <a:avLst/>
            </a:prstGeom>
            <a:solidFill>
              <a:srgbClr val="CCE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299" name="Treatment Groups                           Block        Store           Commercial     Commercial     Commercial…"/>
            <p:cNvSpPr txBox="1"/>
            <p:nvPr/>
          </p:nvSpPr>
          <p:spPr>
            <a:xfrm>
              <a:off x="77787" y="46037"/>
              <a:ext cx="8429626" cy="384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algn="l">
                <a:defRPr sz="2200">
                  <a:effectLst>
                    <a:outerShdw blurRad="12700" dist="25400" dir="2700000" rotWithShape="0">
                      <a:srgbClr val="DDDDDD"/>
                    </a:outerShdw>
                  </a:effectLst>
                </a:defRPr>
              </a:pPr>
              <a:r>
                <a:t> 				         </a:t>
              </a:r>
              <a:r>
                <a:rPr b="1">
                  <a:solidFill>
                    <a:srgbClr val="800080"/>
                  </a:solidFill>
                </a:rPr>
                <a:t>Treatment Groups</a:t>
              </a:r>
              <a:r>
                <a:t>                           </a:t>
              </a:r>
              <a:r>
                <a:rPr>
                  <a:solidFill>
                    <a:srgbClr val="800080"/>
                  </a:solidFill>
                </a:rPr>
                <a:t>Block</a:t>
              </a:r>
              <a:r>
                <a:rPr>
                  <a:solidFill>
                    <a:srgbClr val="0066CC"/>
                  </a:solidFill>
                </a:rPr>
                <a:t>        Store           Commercial     Commercial     Commercial </a:t>
              </a:r>
            </a:p>
            <a:p>
              <a:pPr algn="l">
                <a:defRPr sz="2200">
                  <a:solidFill>
                    <a:srgbClr val="800080"/>
                  </a:solidFill>
                </a:defRPr>
              </a:pPr>
              <a:r>
                <a:t>Number</a:t>
              </a:r>
              <a:r>
                <a:rPr>
                  <a:solidFill>
                    <a:srgbClr val="0066CC"/>
                  </a:solidFill>
                </a:rPr>
                <a:t>   Patronage             A                   B                   C</a:t>
              </a:r>
            </a:p>
            <a:p>
              <a:pPr algn="l">
                <a:defRPr sz="2200"/>
              </a:pPr>
              <a:r>
                <a:t> </a:t>
              </a:r>
            </a:p>
            <a:p>
              <a:pPr algn="l">
                <a:defRPr sz="2200"/>
              </a:pPr>
              <a:r>
                <a:t> </a:t>
              </a:r>
              <a:r>
                <a:rPr>
                  <a:solidFill>
                    <a:srgbClr val="CC0000"/>
                  </a:solidFill>
                </a:rPr>
                <a:t>1	       Heavy		A		B		C</a:t>
              </a:r>
            </a:p>
            <a:p>
              <a:pPr algn="l">
                <a:defRPr sz="2200">
                  <a:solidFill>
                    <a:srgbClr val="CC0000"/>
                  </a:solidFill>
                </a:defRPr>
              </a:pPr>
              <a:r>
                <a:t> 2	       Medium		A		B		C</a:t>
              </a:r>
            </a:p>
            <a:p>
              <a:pPr algn="l">
                <a:defRPr sz="2200">
                  <a:solidFill>
                    <a:srgbClr val="CC0000"/>
                  </a:solidFill>
                </a:defRPr>
              </a:pPr>
              <a:r>
                <a:t> 3	       Low		A		B		C</a:t>
              </a:r>
            </a:p>
            <a:p>
              <a:pPr algn="l">
                <a:defRPr sz="2200">
                  <a:solidFill>
                    <a:srgbClr val="CC0000"/>
                  </a:solidFill>
                </a:defRPr>
              </a:pPr>
              <a:r>
                <a:t> 4	       None		A		B		C</a:t>
              </a:r>
            </a:p>
          </p:txBody>
        </p:sp>
        <p:sp>
          <p:nvSpPr>
            <p:cNvPr id="300" name="Line"/>
            <p:cNvSpPr/>
            <p:nvPr/>
          </p:nvSpPr>
          <p:spPr>
            <a:xfrm>
              <a:off x="9525" y="1289050"/>
              <a:ext cx="85217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301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30812" y="3181350"/>
              <a:ext cx="3111501" cy="1841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3" name="The test units are blocked, or grouped, on the basis of the external variable (e.g. store patronage)."/>
          <p:cNvSpPr txBox="1"/>
          <p:nvPr/>
        </p:nvSpPr>
        <p:spPr>
          <a:xfrm>
            <a:off x="381000" y="990600"/>
            <a:ext cx="83820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600"/>
              </a:spcBef>
              <a:defRPr sz="1800"/>
            </a:lvl1pPr>
          </a:lstStyle>
          <a:p>
            <a:r>
              <a:t>The test units are blocked, or grouped, on the basis of the external variable (e.g. store patronage).</a:t>
            </a:r>
          </a:p>
        </p:txBody>
      </p:sp>
      <p:sp>
        <p:nvSpPr>
          <p:cNvPr id="304" name="IVs = store patronage, commercial…"/>
          <p:cNvSpPr txBox="1"/>
          <p:nvPr/>
        </p:nvSpPr>
        <p:spPr>
          <a:xfrm>
            <a:off x="330200" y="5583237"/>
            <a:ext cx="838200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800"/>
            </a:pPr>
            <a:r>
              <a:t>IVs = store patronage, commercial</a:t>
            </a:r>
          </a:p>
          <a:p>
            <a:pPr algn="l">
              <a:spcBef>
                <a:spcPts val="600"/>
              </a:spcBef>
              <a:defRPr sz="1800"/>
            </a:pPr>
            <a:r>
              <a:t>DV = evaluation of commercial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 advAuto="0"/>
      <p:bldP spid="302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307" name="5) Statistical Designs: Factorial Design"/>
          <p:cNvSpPr txBox="1">
            <a:spLocks noGrp="1"/>
          </p:cNvSpPr>
          <p:nvPr>
            <p:ph type="title" idx="4294967295"/>
          </p:nvPr>
        </p:nvSpPr>
        <p:spPr>
          <a:xfrm>
            <a:off x="609600" y="3047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b="1">
                <a:solidFill>
                  <a:srgbClr val="E57300"/>
                </a:solidFill>
              </a:defRPr>
            </a:pPr>
            <a:r>
              <a:t>5) Statistical Designs: </a:t>
            </a:r>
            <a:r>
              <a:rPr>
                <a:solidFill>
                  <a:srgbClr val="800080"/>
                </a:solidFill>
              </a:rPr>
              <a:t>Factorial Design</a:t>
            </a:r>
          </a:p>
        </p:txBody>
      </p:sp>
      <p:sp>
        <p:nvSpPr>
          <p:cNvPr id="308" name="Is used to measure the effects of two or more independent variables at various levels.…"/>
          <p:cNvSpPr txBox="1">
            <a:spLocks noGrp="1"/>
          </p:cNvSpPr>
          <p:nvPr>
            <p:ph type="body" idx="4294967295"/>
          </p:nvPr>
        </p:nvSpPr>
        <p:spPr>
          <a:xfrm>
            <a:off x="762000" y="1524000"/>
            <a:ext cx="73152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9425" indent="-479425">
              <a:spcBef>
                <a:spcPts val="1800"/>
              </a:spcBef>
              <a:defRPr>
                <a:solidFill>
                  <a:srgbClr val="994D00"/>
                </a:solidFill>
              </a:defRPr>
            </a:pPr>
            <a:r>
              <a:t>Is used to measure the effects of two or more independent variables at various levels.  </a:t>
            </a:r>
          </a:p>
          <a:p>
            <a:pPr marL="479425" indent="-479425">
              <a:spcBef>
                <a:spcPts val="1800"/>
              </a:spcBef>
              <a:defRPr>
                <a:solidFill>
                  <a:srgbClr val="994D00"/>
                </a:solidFill>
              </a:defRPr>
            </a:pPr>
            <a:r>
              <a:t>A factorial design is used when the external variables are likely to interact.</a:t>
            </a:r>
          </a:p>
          <a:p>
            <a:pPr marL="479425" indent="-479425">
              <a:spcBef>
                <a:spcPts val="1800"/>
              </a:spcBef>
              <a:defRPr>
                <a:solidFill>
                  <a:srgbClr val="994D00"/>
                </a:solidFill>
              </a:defRPr>
            </a:pPr>
            <a:r>
              <a:t>Very popular method!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 advAuto="0"/>
      <p:bldP spid="308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311" name="http://community.mis.temple.edu/gburtch/files/2011/04/sim_f_exp_cough.jpg" descr="http://community.mis.temple.edu/gburtch/files/2011/04/sim_f_exp_coug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7275" y="0"/>
            <a:ext cx="4803775" cy="647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5) Factorial Design  2 (male/female)  X 2 (high/low expertise)  X 2 (high/ low similarity)  X 3 (product type)  = 24 treatments (in other words, 24 FB profiles)"/>
          <p:cNvSpPr txBox="1">
            <a:spLocks noGrp="1"/>
          </p:cNvSpPr>
          <p:nvPr>
            <p:ph type="title" idx="4294967295"/>
          </p:nvPr>
        </p:nvSpPr>
        <p:spPr>
          <a:xfrm>
            <a:off x="228600" y="304800"/>
            <a:ext cx="3200400" cy="33528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630936">
              <a:defRPr sz="1518" b="1">
                <a:solidFill>
                  <a:srgbClr val="E57300"/>
                </a:solidFill>
              </a:defRPr>
            </a:pPr>
            <a:r>
              <a:t>5) Factorial Design</a:t>
            </a:r>
            <a:br/>
            <a:br/>
            <a:r>
              <a:rPr sz="1656" b="0"/>
              <a:t>2 (male/female)</a:t>
            </a:r>
            <a:br>
              <a:rPr sz="1656" b="0"/>
            </a:br>
            <a:r>
              <a:rPr sz="1656" b="0"/>
              <a:t>	X</a:t>
            </a:r>
            <a:br>
              <a:rPr sz="1656" b="0"/>
            </a:br>
            <a:r>
              <a:rPr sz="1656" b="0"/>
              <a:t>2 (high/low expertise)</a:t>
            </a:r>
            <a:br>
              <a:rPr sz="1656" b="0"/>
            </a:br>
            <a:r>
              <a:rPr sz="1656" b="0"/>
              <a:t>	X</a:t>
            </a:r>
            <a:br>
              <a:rPr sz="1656" b="0"/>
            </a:br>
            <a:r>
              <a:rPr sz="1656" b="0"/>
              <a:t>2 (high/ low similarity)</a:t>
            </a:r>
            <a:br>
              <a:rPr sz="1656" b="0"/>
            </a:br>
            <a:r>
              <a:rPr sz="1656" b="0"/>
              <a:t>	X</a:t>
            </a:r>
            <a:br>
              <a:rPr sz="1656" b="0"/>
            </a:br>
            <a:r>
              <a:rPr sz="1656" b="0"/>
              <a:t>3 (product type)</a:t>
            </a:r>
            <a:br>
              <a:rPr sz="1656" b="0"/>
            </a:br>
            <a:r>
              <a:rPr sz="1656" b="0"/>
              <a:t>	=</a:t>
            </a:r>
            <a:br>
              <a:rPr sz="1656" b="0"/>
            </a:br>
            <a:r>
              <a:rPr sz="1656"/>
              <a:t>24 treatments</a:t>
            </a:r>
            <a:br>
              <a:rPr sz="1656"/>
            </a:br>
            <a:r>
              <a:rPr sz="1656" b="0"/>
              <a:t>(in other words, 24 FB profiles)</a:t>
            </a:r>
          </a:p>
        </p:txBody>
      </p:sp>
      <p:sp>
        <p:nvSpPr>
          <p:cNvPr id="313" name="Rectangle"/>
          <p:cNvSpPr/>
          <p:nvPr/>
        </p:nvSpPr>
        <p:spPr>
          <a:xfrm>
            <a:off x="3643312" y="609600"/>
            <a:ext cx="1447801" cy="1905000"/>
          </a:xfrm>
          <a:prstGeom prst="rect">
            <a:avLst/>
          </a:prstGeom>
          <a:ln w="25400">
            <a:solidFill>
              <a:srgbClr val="FF0000">
                <a:alpha val="98037"/>
              </a:srgbClr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Rectangle"/>
          <p:cNvSpPr/>
          <p:nvPr/>
        </p:nvSpPr>
        <p:spPr>
          <a:xfrm>
            <a:off x="5668962" y="2549525"/>
            <a:ext cx="1981201" cy="1184275"/>
          </a:xfrm>
          <a:prstGeom prst="rect">
            <a:avLst/>
          </a:prstGeom>
          <a:ln w="25400">
            <a:solidFill>
              <a:srgbClr val="FF0000">
                <a:alpha val="98037"/>
              </a:srgbClr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5" name="Rectangle"/>
          <p:cNvSpPr/>
          <p:nvPr/>
        </p:nvSpPr>
        <p:spPr>
          <a:xfrm>
            <a:off x="5668962" y="1447800"/>
            <a:ext cx="2895601" cy="1066800"/>
          </a:xfrm>
          <a:prstGeom prst="rect">
            <a:avLst/>
          </a:prstGeom>
          <a:ln w="25400">
            <a:solidFill>
              <a:srgbClr val="FF0000">
                <a:alpha val="98037"/>
              </a:srgbClr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" name="Rectangle"/>
          <p:cNvSpPr/>
          <p:nvPr/>
        </p:nvSpPr>
        <p:spPr>
          <a:xfrm>
            <a:off x="5105400" y="914400"/>
            <a:ext cx="3581400" cy="419100"/>
          </a:xfrm>
          <a:prstGeom prst="rect">
            <a:avLst/>
          </a:prstGeom>
          <a:ln w="25400">
            <a:solidFill>
              <a:srgbClr val="FF0000">
                <a:alpha val="98037"/>
              </a:srgbClr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319" name="http://community.mis.temple.edu/gburtch/files/2011/04/sim_f_exp_cough.jpg" descr="http://community.mis.temple.edu/gburtch/files/2011/04/sim_f_exp_coug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7275" y="0"/>
            <a:ext cx="4803775" cy="647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5) Factorial Design  2 (male/female)  X 2 (high/low expertise)  X 2 (high/ low similarity)  X 3 (product type)  = 24 treatments (in other words, 24 FB profiles)"/>
          <p:cNvSpPr txBox="1">
            <a:spLocks noGrp="1"/>
          </p:cNvSpPr>
          <p:nvPr>
            <p:ph type="title" idx="4294967295"/>
          </p:nvPr>
        </p:nvSpPr>
        <p:spPr>
          <a:xfrm>
            <a:off x="228600" y="304800"/>
            <a:ext cx="3200400" cy="33528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630936">
              <a:defRPr sz="1518" b="1">
                <a:solidFill>
                  <a:srgbClr val="E57300"/>
                </a:solidFill>
              </a:defRPr>
            </a:pPr>
            <a:r>
              <a:t>5) Factorial Design</a:t>
            </a:r>
            <a:br/>
            <a:br/>
            <a:r>
              <a:rPr sz="1656" b="0"/>
              <a:t>2 (male/female)</a:t>
            </a:r>
            <a:br>
              <a:rPr sz="1656" b="0"/>
            </a:br>
            <a:r>
              <a:rPr sz="1656" b="0"/>
              <a:t>	X</a:t>
            </a:r>
            <a:br>
              <a:rPr sz="1656" b="0"/>
            </a:br>
            <a:r>
              <a:rPr sz="1656" b="0"/>
              <a:t>2 (high/low expertise)</a:t>
            </a:r>
            <a:br>
              <a:rPr sz="1656" b="0"/>
            </a:br>
            <a:r>
              <a:rPr sz="1656" b="0"/>
              <a:t>	X</a:t>
            </a:r>
            <a:br>
              <a:rPr sz="1656" b="0"/>
            </a:br>
            <a:r>
              <a:rPr sz="1656" b="0"/>
              <a:t>2 (high/ low similarity)</a:t>
            </a:r>
            <a:br>
              <a:rPr sz="1656" b="0"/>
            </a:br>
            <a:r>
              <a:rPr sz="1656" b="0"/>
              <a:t>	X</a:t>
            </a:r>
            <a:br>
              <a:rPr sz="1656" b="0"/>
            </a:br>
            <a:r>
              <a:rPr sz="1656" b="0"/>
              <a:t>3 (product type)</a:t>
            </a:r>
            <a:br>
              <a:rPr sz="1656" b="0"/>
            </a:br>
            <a:r>
              <a:rPr sz="1656" b="0"/>
              <a:t>	=</a:t>
            </a:r>
            <a:br>
              <a:rPr sz="1656" b="0"/>
            </a:br>
            <a:r>
              <a:rPr sz="1656"/>
              <a:t>24 treatments</a:t>
            </a:r>
            <a:br>
              <a:rPr sz="1656"/>
            </a:br>
            <a:r>
              <a:rPr sz="1656" b="0"/>
              <a:t>(in other words, 24 FB profiles)</a:t>
            </a:r>
          </a:p>
        </p:txBody>
      </p:sp>
      <p:sp>
        <p:nvSpPr>
          <p:cNvPr id="321" name="Rectangle"/>
          <p:cNvSpPr/>
          <p:nvPr/>
        </p:nvSpPr>
        <p:spPr>
          <a:xfrm>
            <a:off x="3886200" y="762000"/>
            <a:ext cx="1143001" cy="1676400"/>
          </a:xfrm>
          <a:prstGeom prst="rect">
            <a:avLst/>
          </a:prstGeom>
          <a:ln w="25400">
            <a:solidFill>
              <a:srgbClr val="FF0000">
                <a:alpha val="98037"/>
              </a:srgbClr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Rectangle"/>
          <p:cNvSpPr/>
          <p:nvPr/>
        </p:nvSpPr>
        <p:spPr>
          <a:xfrm>
            <a:off x="5715000" y="2514600"/>
            <a:ext cx="1981200" cy="1143001"/>
          </a:xfrm>
          <a:prstGeom prst="rect">
            <a:avLst/>
          </a:prstGeom>
          <a:ln w="25400">
            <a:solidFill>
              <a:srgbClr val="FF0000">
                <a:alpha val="98037"/>
              </a:srgbClr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Rectangle"/>
          <p:cNvSpPr/>
          <p:nvPr/>
        </p:nvSpPr>
        <p:spPr>
          <a:xfrm>
            <a:off x="5715000" y="1447800"/>
            <a:ext cx="2895600" cy="1066800"/>
          </a:xfrm>
          <a:prstGeom prst="rect">
            <a:avLst/>
          </a:prstGeom>
          <a:ln w="25400">
            <a:solidFill>
              <a:srgbClr val="FF0000">
                <a:alpha val="98037"/>
              </a:srgbClr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4" name="Rectangle"/>
          <p:cNvSpPr/>
          <p:nvPr/>
        </p:nvSpPr>
        <p:spPr>
          <a:xfrm>
            <a:off x="5105400" y="609600"/>
            <a:ext cx="3581400" cy="723900"/>
          </a:xfrm>
          <a:prstGeom prst="rect">
            <a:avLst/>
          </a:prstGeom>
          <a:ln w="25400">
            <a:solidFill>
              <a:srgbClr val="FF0000">
                <a:alpha val="98037"/>
              </a:srgbClr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27" name="Group"/>
          <p:cNvGrpSpPr/>
          <p:nvPr/>
        </p:nvGrpSpPr>
        <p:grpSpPr>
          <a:xfrm>
            <a:off x="1962416" y="1162050"/>
            <a:ext cx="6438634" cy="5162550"/>
            <a:chOff x="0" y="0"/>
            <a:chExt cx="6438633" cy="5162550"/>
          </a:xfrm>
        </p:grpSpPr>
        <p:sp>
          <p:nvSpPr>
            <p:cNvPr id="325" name="Shape"/>
            <p:cNvSpPr/>
            <p:nvPr/>
          </p:nvSpPr>
          <p:spPr>
            <a:xfrm>
              <a:off x="0" y="0"/>
              <a:ext cx="6438634" cy="516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04" y="0"/>
                  </a:moveTo>
                  <a:lnTo>
                    <a:pt x="6204" y="3600"/>
                  </a:lnTo>
                  <a:lnTo>
                    <a:pt x="0" y="6501"/>
                  </a:lnTo>
                  <a:lnTo>
                    <a:pt x="6204" y="9000"/>
                  </a:lnTo>
                  <a:lnTo>
                    <a:pt x="620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877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  <a:endParaRPr/>
            </a:p>
          </p:txBody>
        </p:sp>
        <p:sp>
          <p:nvSpPr>
            <p:cNvPr id="326" name="Purpose of study: Does reviewer expertise matter?…"/>
            <p:cNvSpPr txBox="1"/>
            <p:nvPr/>
          </p:nvSpPr>
          <p:spPr>
            <a:xfrm>
              <a:off x="1849170" y="141605"/>
              <a:ext cx="4589464" cy="4879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/>
              </a:pPr>
              <a:r>
                <a:t>Purpose of study: </a:t>
              </a:r>
              <a:r>
                <a:rPr i="1"/>
                <a:t>Does reviewer expertise matter?</a:t>
              </a:r>
            </a:p>
            <a:p>
              <a:pPr algn="ctr">
                <a:defRPr sz="2400"/>
              </a:pPr>
              <a:endParaRPr i="1"/>
            </a:p>
            <a:p>
              <a:pPr algn="ctr">
                <a:defRPr sz="2400"/>
              </a:pPr>
              <a:r>
                <a:t>This design allows us to measure the impact of ‘expertise’ while controlling for gender, similarity, and product type</a:t>
              </a:r>
            </a:p>
            <a:p>
              <a:pPr algn="ctr">
                <a:defRPr sz="2400" i="1"/>
              </a:pPr>
              <a:endParaRPr/>
            </a:p>
            <a:p>
              <a:pPr algn="ctr">
                <a:defRPr sz="2400" i="1"/>
              </a:pPr>
              <a:endParaRPr/>
            </a:p>
            <a:p>
              <a:pPr algn="ctr">
                <a:defRPr sz="2400" i="1"/>
              </a:pPr>
              <a:r>
                <a:t>If Ashley posted a review of vitamins, would you listen to her??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01028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1" name="1) Concept of Causality"/>
          <p:cNvSpPr txBox="1">
            <a:spLocks noGrp="1"/>
          </p:cNvSpPr>
          <p:nvPr>
            <p:ph type="title" idx="4294967295"/>
          </p:nvPr>
        </p:nvSpPr>
        <p:spPr>
          <a:xfrm>
            <a:off x="762000" y="341312"/>
            <a:ext cx="7793038" cy="7842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1) Concept of Causality</a:t>
            </a:r>
          </a:p>
        </p:txBody>
      </p:sp>
      <p:sp>
        <p:nvSpPr>
          <p:cNvPr id="112" name="Causality: When the occurrence of X increases the probability of the occurrence of Y.…"/>
          <p:cNvSpPr txBox="1">
            <a:spLocks noGrp="1"/>
          </p:cNvSpPr>
          <p:nvPr>
            <p:ph type="body" idx="4294967295"/>
          </p:nvPr>
        </p:nvSpPr>
        <p:spPr>
          <a:xfrm>
            <a:off x="457200" y="990600"/>
            <a:ext cx="83058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None/>
              <a:defRPr b="1">
                <a:solidFill>
                  <a:srgbClr val="800080"/>
                </a:solidFill>
              </a:defRPr>
            </a:pPr>
            <a:r>
              <a:t>Causality</a:t>
            </a:r>
            <a:r>
              <a:rPr b="0">
                <a:solidFill>
                  <a:srgbClr val="994D00"/>
                </a:solidFill>
              </a:rPr>
              <a:t>: When the occurrence of X increases the probability of the occurrence of Y.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000" b="1">
                <a:solidFill>
                  <a:srgbClr val="994D00"/>
                </a:solidFill>
              </a:defRPr>
            </a:pPr>
            <a:r>
              <a:t>Experiments</a:t>
            </a:r>
            <a:r>
              <a:rPr b="0"/>
              <a:t> are used to test for causality.</a:t>
            </a:r>
          </a:p>
          <a:p>
            <a:pPr>
              <a:lnSpc>
                <a:spcPct val="90000"/>
              </a:lnSpc>
              <a:buSzTx/>
              <a:buNone/>
              <a:defRPr>
                <a:solidFill>
                  <a:srgbClr val="994D00"/>
                </a:solidFill>
              </a:defRPr>
            </a:pPr>
            <a:endParaRPr b="0"/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994D00"/>
                </a:solidFill>
              </a:defRPr>
            </a:pPr>
            <a:r>
              <a:t>A statement such as "</a:t>
            </a:r>
            <a:r>
              <a:rPr i="1"/>
              <a:t>X</a:t>
            </a:r>
            <a:r>
              <a:t> causes </a:t>
            </a:r>
            <a:r>
              <a:rPr i="1"/>
              <a:t>Y"</a:t>
            </a:r>
            <a:r>
              <a:t> will have the following ordinary meaning and scientific meaning: 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t>____________________________________________________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t>	</a:t>
            </a:r>
            <a:r>
              <a:rPr b="1" u="sng">
                <a:solidFill>
                  <a:srgbClr val="800080"/>
                </a:solidFill>
              </a:rPr>
              <a:t>Ordinary Meaning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>
                <a:solidFill>
                  <a:srgbClr val="CC0000"/>
                </a:solidFill>
              </a:rPr>
              <a:t>		</a:t>
            </a:r>
            <a:r>
              <a:rPr b="1" u="sng">
                <a:solidFill>
                  <a:srgbClr val="800080"/>
                </a:solidFill>
              </a:rPr>
              <a:t>Scientific Meaning</a:t>
            </a:r>
            <a:endParaRPr b="1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t>____________________________________________________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1800" i="1">
                <a:solidFill>
                  <a:srgbClr val="994D00"/>
                </a:solidFill>
              </a:defRPr>
            </a:pPr>
            <a:r>
              <a:t>X</a:t>
            </a:r>
            <a:r>
              <a:rPr i="0"/>
              <a:t> must always lead to </a:t>
            </a:r>
            <a:r>
              <a:t>Y</a:t>
            </a:r>
            <a:r>
              <a:rPr i="0"/>
              <a:t>	The occurrence of </a:t>
            </a:r>
            <a:r>
              <a:t>X</a:t>
            </a:r>
            <a:r>
              <a:rPr i="0"/>
              <a:t> makes the 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1800">
                <a:solidFill>
                  <a:srgbClr val="994D00"/>
                </a:solidFill>
              </a:defRPr>
            </a:pPr>
            <a:r>
              <a:t>(</a:t>
            </a:r>
            <a:r>
              <a:rPr i="1"/>
              <a:t>X</a:t>
            </a:r>
            <a:r>
              <a:t> is a deterministic		occurrence of </a:t>
            </a:r>
            <a:r>
              <a:rPr i="1"/>
              <a:t>Y</a:t>
            </a:r>
            <a:r>
              <a:t> more probable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1800">
                <a:solidFill>
                  <a:srgbClr val="994D00"/>
                </a:solidFill>
              </a:defRPr>
            </a:pPr>
            <a:r>
              <a:t>cause of </a:t>
            </a:r>
            <a:r>
              <a:rPr i="1"/>
              <a:t>Y</a:t>
            </a:r>
            <a:r>
              <a:t>).			(</a:t>
            </a:r>
            <a:r>
              <a:rPr i="1"/>
              <a:t>X</a:t>
            </a:r>
            <a:r>
              <a:t> is a probabilistic cause of </a:t>
            </a:r>
            <a:r>
              <a:rPr i="1"/>
              <a:t>Y</a:t>
            </a:r>
            <a:r>
              <a:t>).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1800">
                <a:solidFill>
                  <a:srgbClr val="994D00"/>
                </a:solidFill>
              </a:defRPr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1800">
                <a:solidFill>
                  <a:srgbClr val="994D00"/>
                </a:solidFill>
              </a:defRPr>
            </a:pPr>
            <a:r>
              <a:t>It is possible to prove		We can never prove that </a:t>
            </a:r>
            <a:r>
              <a:rPr i="1"/>
              <a:t>X</a:t>
            </a:r>
            <a:r>
              <a:t> is a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1800">
                <a:solidFill>
                  <a:srgbClr val="994D00"/>
                </a:solidFill>
              </a:defRPr>
            </a:pPr>
            <a:r>
              <a:t>that </a:t>
            </a:r>
            <a:r>
              <a:rPr i="1"/>
              <a:t>X</a:t>
            </a:r>
            <a:r>
              <a:t> is a cause of </a:t>
            </a:r>
            <a:r>
              <a:rPr i="1"/>
              <a:t>Y</a:t>
            </a:r>
            <a:r>
              <a:t>.		cause of </a:t>
            </a:r>
            <a:r>
              <a:rPr i="1"/>
              <a:t>Y</a:t>
            </a:r>
            <a:r>
              <a:t>.  At best, we can 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1800">
                <a:solidFill>
                  <a:srgbClr val="994D00"/>
                </a:solidFill>
              </a:defRPr>
            </a:pPr>
            <a:r>
              <a:t>					infer that </a:t>
            </a:r>
            <a:r>
              <a:rPr i="1"/>
              <a:t>X</a:t>
            </a:r>
            <a:r>
              <a:t> is a cause of </a:t>
            </a:r>
            <a:r>
              <a:rPr i="1"/>
              <a:t>Y</a:t>
            </a:r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 advAuto="0"/>
      <p:bldP spid="112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330" name="6) Laboratory Versus Field Experiments"/>
          <p:cNvSpPr txBox="1">
            <a:spLocks noGrp="1"/>
          </p:cNvSpPr>
          <p:nvPr>
            <p:ph type="title" idx="4294967295"/>
          </p:nvPr>
        </p:nvSpPr>
        <p:spPr>
          <a:xfrm>
            <a:off x="200025" y="304799"/>
            <a:ext cx="8639175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6) Laboratory Versus Field Experiments</a:t>
            </a:r>
          </a:p>
        </p:txBody>
      </p:sp>
      <p:grpSp>
        <p:nvGrpSpPr>
          <p:cNvPr id="347" name="Group"/>
          <p:cNvGrpSpPr/>
          <p:nvPr/>
        </p:nvGrpSpPr>
        <p:grpSpPr>
          <a:xfrm>
            <a:off x="177799" y="1549400"/>
            <a:ext cx="8966201" cy="4986338"/>
            <a:chOff x="0" y="0"/>
            <a:chExt cx="8966200" cy="4986337"/>
          </a:xfrm>
        </p:grpSpPr>
        <p:sp>
          <p:nvSpPr>
            <p:cNvPr id="331" name="Rectangle"/>
            <p:cNvSpPr/>
            <p:nvPr/>
          </p:nvSpPr>
          <p:spPr>
            <a:xfrm>
              <a:off x="0" y="469900"/>
              <a:ext cx="8674101" cy="4152900"/>
            </a:xfrm>
            <a:prstGeom prst="rect">
              <a:avLst/>
            </a:prstGeom>
            <a:solidFill>
              <a:srgbClr val="CCE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332" name="Line"/>
            <p:cNvSpPr/>
            <p:nvPr/>
          </p:nvSpPr>
          <p:spPr>
            <a:xfrm>
              <a:off x="15875" y="1079500"/>
              <a:ext cx="8658226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Line"/>
            <p:cNvSpPr/>
            <p:nvPr/>
          </p:nvSpPr>
          <p:spPr>
            <a:xfrm>
              <a:off x="223837" y="1536700"/>
              <a:ext cx="6462714" cy="0"/>
            </a:xfrm>
            <a:prstGeom prst="line">
              <a:avLst/>
            </a:prstGeom>
            <a:noFill/>
            <a:ln w="12700" cap="flat">
              <a:solidFill>
                <a:srgbClr val="00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Line"/>
            <p:cNvSpPr/>
            <p:nvPr/>
          </p:nvSpPr>
          <p:spPr>
            <a:xfrm>
              <a:off x="223837" y="3060700"/>
              <a:ext cx="6462714" cy="0"/>
            </a:xfrm>
            <a:prstGeom prst="line">
              <a:avLst/>
            </a:prstGeom>
            <a:noFill/>
            <a:ln w="12700" cap="flat">
              <a:solidFill>
                <a:srgbClr val="00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Line"/>
            <p:cNvSpPr/>
            <p:nvPr/>
          </p:nvSpPr>
          <p:spPr>
            <a:xfrm>
              <a:off x="223837" y="3365500"/>
              <a:ext cx="6462714" cy="0"/>
            </a:xfrm>
            <a:prstGeom prst="line">
              <a:avLst/>
            </a:prstGeom>
            <a:noFill/>
            <a:ln w="12700" cap="flat">
              <a:solidFill>
                <a:srgbClr val="00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Line"/>
            <p:cNvSpPr/>
            <p:nvPr/>
          </p:nvSpPr>
          <p:spPr>
            <a:xfrm>
              <a:off x="223837" y="3670300"/>
              <a:ext cx="6462714" cy="0"/>
            </a:xfrm>
            <a:prstGeom prst="line">
              <a:avLst/>
            </a:prstGeom>
            <a:noFill/>
            <a:ln w="12700" cap="flat">
              <a:solidFill>
                <a:srgbClr val="00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Line"/>
            <p:cNvSpPr/>
            <p:nvPr/>
          </p:nvSpPr>
          <p:spPr>
            <a:xfrm>
              <a:off x="223837" y="3975100"/>
              <a:ext cx="6462714" cy="0"/>
            </a:xfrm>
            <a:prstGeom prst="line">
              <a:avLst/>
            </a:prstGeom>
            <a:noFill/>
            <a:ln w="12700" cap="flat">
              <a:solidFill>
                <a:srgbClr val="00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Table 7.7"/>
            <p:cNvSpPr txBox="1"/>
            <p:nvPr/>
          </p:nvSpPr>
          <p:spPr>
            <a:xfrm>
              <a:off x="965200" y="0"/>
              <a:ext cx="1148495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/>
              </a:lvl1pPr>
            </a:lstStyle>
            <a:p>
              <a:r>
                <a:t>Table 7.7</a:t>
              </a:r>
            </a:p>
          </p:txBody>
        </p:sp>
        <p:sp>
          <p:nvSpPr>
            <p:cNvPr id="339" name="Factor    Laboratory Field…"/>
            <p:cNvSpPr txBox="1"/>
            <p:nvPr/>
          </p:nvSpPr>
          <p:spPr>
            <a:xfrm>
              <a:off x="153987" y="528637"/>
              <a:ext cx="6985001" cy="445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algn="l">
                <a:defRPr sz="2400">
                  <a:solidFill>
                    <a:srgbClr val="800080"/>
                  </a:solidFill>
                </a:defRPr>
              </a:pPr>
              <a:r>
                <a:t>Factor				Laboratory	Field</a:t>
              </a:r>
            </a:p>
            <a:p>
              <a:pPr algn="l">
                <a:defRPr sz="1800">
                  <a:solidFill>
                    <a:srgbClr val="FF0000"/>
                  </a:solidFill>
                </a:defRPr>
              </a:pPr>
              <a:endParaRPr/>
            </a:p>
            <a:p>
              <a:pPr algn="l">
                <a:defRPr sz="1800">
                  <a:solidFill>
                    <a:srgbClr val="CC0000"/>
                  </a:solidFill>
                </a:defRPr>
              </a:pPr>
              <a:r>
                <a:t>Environment			</a:t>
              </a:r>
              <a:r>
                <a:rPr>
                  <a:solidFill>
                    <a:srgbClr val="000000"/>
                  </a:solidFill>
                </a:rPr>
                <a:t>Artificial		Realistic</a:t>
              </a:r>
            </a:p>
            <a:p>
              <a:pPr algn="l">
                <a:defRPr sz="1800">
                  <a:solidFill>
                    <a:srgbClr val="CC0000"/>
                  </a:solidFill>
                </a:defRPr>
              </a:pPr>
              <a:r>
                <a:t>Control				</a:t>
              </a:r>
              <a:r>
                <a:rPr>
                  <a:solidFill>
                    <a:srgbClr val="000000"/>
                  </a:solidFill>
                </a:rPr>
                <a:t>High		Low                                           </a:t>
              </a:r>
              <a:r>
                <a:t>Reactive Error 			</a:t>
              </a:r>
              <a:r>
                <a:rPr>
                  <a:solidFill>
                    <a:srgbClr val="000000"/>
                  </a:solidFill>
                </a:rPr>
                <a:t>High		Low</a:t>
              </a:r>
              <a:r>
                <a:t> </a:t>
              </a:r>
            </a:p>
            <a:p>
              <a:pPr algn="l">
                <a:defRPr sz="1800">
                  <a:solidFill>
                    <a:srgbClr val="CC0000"/>
                  </a:solidFill>
                </a:defRPr>
              </a:pPr>
              <a:r>
                <a:t>Respondents guess the purpose?     High		Low </a:t>
              </a:r>
            </a:p>
            <a:p>
              <a:pPr algn="l">
                <a:defRPr sz="1800">
                  <a:solidFill>
                    <a:srgbClr val="CC0000"/>
                  </a:solidFill>
                </a:defRPr>
              </a:pPr>
              <a:r>
                <a:t>Internal Validity			High		Low	</a:t>
              </a:r>
            </a:p>
            <a:p>
              <a:pPr algn="l">
                <a:defRPr sz="1800">
                  <a:solidFill>
                    <a:srgbClr val="CC0000"/>
                  </a:solidFill>
                </a:defRPr>
              </a:pPr>
              <a:r>
                <a:t>External Validity			Low		High</a:t>
              </a:r>
            </a:p>
            <a:p>
              <a:pPr algn="l">
                <a:defRPr sz="1800">
                  <a:solidFill>
                    <a:srgbClr val="CC0000"/>
                  </a:solidFill>
                </a:defRPr>
              </a:pPr>
              <a:r>
                <a:t>Time				</a:t>
              </a:r>
              <a:r>
                <a:rPr>
                  <a:solidFill>
                    <a:srgbClr val="000000"/>
                  </a:solidFill>
                </a:rPr>
                <a:t>Short		Long</a:t>
              </a:r>
            </a:p>
            <a:p>
              <a:pPr algn="l">
                <a:defRPr sz="1800">
                  <a:solidFill>
                    <a:srgbClr val="CC0000"/>
                  </a:solidFill>
                </a:defRPr>
              </a:pPr>
              <a:r>
                <a:t>Number of Units		</a:t>
              </a:r>
              <a:r>
                <a:rPr>
                  <a:solidFill>
                    <a:srgbClr val="000000"/>
                  </a:solidFill>
                </a:rPr>
                <a:t>Small  		Large</a:t>
              </a:r>
              <a:r>
                <a:t>	</a:t>
              </a:r>
            </a:p>
            <a:p>
              <a:pPr algn="l">
                <a:defRPr sz="1800">
                  <a:solidFill>
                    <a:srgbClr val="CC0000"/>
                  </a:solidFill>
                </a:defRPr>
              </a:pPr>
              <a:r>
                <a:t>Ease of Implementation		</a:t>
              </a:r>
              <a:r>
                <a:rPr>
                  <a:solidFill>
                    <a:srgbClr val="000000"/>
                  </a:solidFill>
                </a:rPr>
                <a:t>High		Low</a:t>
              </a:r>
              <a:r>
                <a:t>	                                                 Cost				</a:t>
              </a:r>
              <a:r>
                <a:rPr>
                  <a:solidFill>
                    <a:srgbClr val="000000"/>
                  </a:solidFill>
                </a:rPr>
                <a:t>Low		High</a:t>
              </a:r>
            </a:p>
          </p:txBody>
        </p:sp>
        <p:pic>
          <p:nvPicPr>
            <p:cNvPr id="340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48462" y="2336800"/>
              <a:ext cx="2217738" cy="255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" name="image.pdf" descr="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56400" y="1041400"/>
              <a:ext cx="1384300" cy="1384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2" name="Line"/>
            <p:cNvSpPr/>
            <p:nvPr/>
          </p:nvSpPr>
          <p:spPr>
            <a:xfrm>
              <a:off x="223837" y="2146300"/>
              <a:ext cx="6462714" cy="0"/>
            </a:xfrm>
            <a:prstGeom prst="line">
              <a:avLst/>
            </a:prstGeom>
            <a:noFill/>
            <a:ln w="12700" cap="flat">
              <a:solidFill>
                <a:srgbClr val="00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Line"/>
            <p:cNvSpPr/>
            <p:nvPr/>
          </p:nvSpPr>
          <p:spPr>
            <a:xfrm>
              <a:off x="300037" y="2451100"/>
              <a:ext cx="6462714" cy="0"/>
            </a:xfrm>
            <a:prstGeom prst="line">
              <a:avLst/>
            </a:prstGeom>
            <a:noFill/>
            <a:ln w="12700" cap="flat">
              <a:solidFill>
                <a:srgbClr val="00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Line"/>
            <p:cNvSpPr/>
            <p:nvPr/>
          </p:nvSpPr>
          <p:spPr>
            <a:xfrm>
              <a:off x="223837" y="2755900"/>
              <a:ext cx="6462714" cy="0"/>
            </a:xfrm>
            <a:prstGeom prst="line">
              <a:avLst/>
            </a:prstGeom>
            <a:noFill/>
            <a:ln w="12700" cap="flat">
              <a:solidFill>
                <a:srgbClr val="00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Line"/>
            <p:cNvSpPr/>
            <p:nvPr/>
          </p:nvSpPr>
          <p:spPr>
            <a:xfrm>
              <a:off x="223837" y="1841500"/>
              <a:ext cx="6462714" cy="0"/>
            </a:xfrm>
            <a:prstGeom prst="line">
              <a:avLst/>
            </a:prstGeom>
            <a:noFill/>
            <a:ln w="12700" cap="flat">
              <a:solidFill>
                <a:srgbClr val="00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Line"/>
            <p:cNvSpPr/>
            <p:nvPr/>
          </p:nvSpPr>
          <p:spPr>
            <a:xfrm>
              <a:off x="300037" y="4279900"/>
              <a:ext cx="6462714" cy="0"/>
            </a:xfrm>
            <a:prstGeom prst="line">
              <a:avLst/>
            </a:prstGeom>
            <a:noFill/>
            <a:ln w="12700" cap="flat">
              <a:solidFill>
                <a:srgbClr val="00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8" name="Rectangle"/>
          <p:cNvSpPr/>
          <p:nvPr/>
        </p:nvSpPr>
        <p:spPr>
          <a:xfrm>
            <a:off x="381000" y="3657600"/>
            <a:ext cx="6553200" cy="990600"/>
          </a:xfrm>
          <a:prstGeom prst="rect">
            <a:avLst/>
          </a:prstGeom>
          <a:ln w="25400">
            <a:solidFill>
              <a:srgbClr val="FF0000">
                <a:alpha val="98037"/>
              </a:srgbClr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 advAuto="0"/>
      <p:bldP spid="347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351" name="6) Limitations of Experimentation"/>
          <p:cNvSpPr txBox="1">
            <a:spLocks noGrp="1"/>
          </p:cNvSpPr>
          <p:nvPr>
            <p:ph type="title" idx="4294967295"/>
          </p:nvPr>
        </p:nvSpPr>
        <p:spPr>
          <a:xfrm>
            <a:off x="457200" y="282574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6) Limitations of Experimentation</a:t>
            </a:r>
          </a:p>
        </p:txBody>
      </p:sp>
      <p:sp>
        <p:nvSpPr>
          <p:cNvPr id="352" name="Experiments can be time consuming.…"/>
          <p:cNvSpPr txBox="1">
            <a:spLocks noGrp="1"/>
          </p:cNvSpPr>
          <p:nvPr>
            <p:ph type="body" idx="4294967295"/>
          </p:nvPr>
        </p:nvSpPr>
        <p:spPr>
          <a:xfrm>
            <a:off x="304800" y="1219200"/>
            <a:ext cx="8610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>
                <a:solidFill>
                  <a:srgbClr val="994D00"/>
                </a:solidFill>
              </a:defRPr>
            </a:pPr>
            <a:r>
              <a:t>Experiments can be </a:t>
            </a:r>
            <a:r>
              <a:rPr b="1"/>
              <a:t>time consuming</a:t>
            </a:r>
            <a:r>
              <a:t>.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994D00"/>
                </a:solidFill>
              </a:defRPr>
            </a:pPr>
            <a:r>
              <a:t>Particularly if the researcher is interested in measuring the long-term effects.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>
                <a:solidFill>
                  <a:srgbClr val="994D00"/>
                </a:solidFill>
              </a:defRPr>
            </a:pPr>
            <a:r>
              <a:t>Experiments are often </a:t>
            </a:r>
            <a:r>
              <a:rPr b="1"/>
              <a:t>expensive</a:t>
            </a:r>
            <a:r>
              <a:t>.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994D00"/>
                </a:solidFill>
              </a:defRPr>
            </a:pPr>
            <a:r>
              <a:t>The requirements of experimental group, control group, and multiple measurements significantly add to the cost of research.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>
                <a:solidFill>
                  <a:srgbClr val="994D00"/>
                </a:solidFill>
              </a:defRPr>
            </a:pPr>
            <a:r>
              <a:t>Experiments can be </a:t>
            </a:r>
            <a:r>
              <a:rPr b="1"/>
              <a:t>difficult to administer</a:t>
            </a:r>
            <a:r>
              <a:t>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994D00"/>
                </a:solidFill>
              </a:defRPr>
            </a:pPr>
            <a:r>
              <a:t>It may be impossible to control for the effects of the extraneous variables, particularly in a field environment.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 advAuto="0"/>
      <p:bldP spid="352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355" name="C:\Documents and Settings\nm2\Desktop\Book 6E 5E Final Downloads V2\Book 6E Cmap k Image V2\Figure 7.2.jpg" descr="C:\Documents and Settings\nm2\Desktop\Book 6E 5E Final Downloads V2\Book 6E Cmap k Image V2\Figure 7.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0"/>
            <a:ext cx="8839200" cy="632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358" name="Thanks!"/>
          <p:cNvSpPr txBox="1">
            <a:spLocks noGrp="1"/>
          </p:cNvSpPr>
          <p:nvPr>
            <p:ph type="body" sz="half" idx="4294967295"/>
          </p:nvPr>
        </p:nvSpPr>
        <p:spPr>
          <a:xfrm>
            <a:off x="533400" y="3581400"/>
            <a:ext cx="822960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>
                <a:solidFill>
                  <a:srgbClr val="994D00"/>
                </a:solidFill>
              </a:defRPr>
            </a:lvl1pPr>
          </a:lstStyle>
          <a:p>
            <a:r>
              <a:t>Thanks!</a:t>
            </a:r>
          </a:p>
        </p:txBody>
      </p:sp>
      <p:sp>
        <p:nvSpPr>
          <p:cNvPr id="359" name="Questions??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>
                <a:solidFill>
                  <a:srgbClr val="994D00"/>
                </a:solidFill>
              </a:defRPr>
            </a:lvl1pPr>
          </a:lstStyle>
          <a:p>
            <a:r>
              <a:t>Questions??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01028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15" name="1) Conditions for Causality"/>
          <p:cNvSpPr txBox="1">
            <a:spLocks noGrp="1"/>
          </p:cNvSpPr>
          <p:nvPr>
            <p:ph type="title" idx="4294967295"/>
          </p:nvPr>
        </p:nvSpPr>
        <p:spPr>
          <a:xfrm>
            <a:off x="609600" y="3047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1) Conditions for Causality</a:t>
            </a:r>
          </a:p>
        </p:txBody>
      </p:sp>
      <p:sp>
        <p:nvSpPr>
          <p:cNvPr id="116" name="Before inferring causality, the following conditions must be satisfied:…"/>
          <p:cNvSpPr txBox="1">
            <a:spLocks noGrp="1"/>
          </p:cNvSpPr>
          <p:nvPr>
            <p:ph type="body" idx="4294967295"/>
          </p:nvPr>
        </p:nvSpPr>
        <p:spPr>
          <a:xfrm>
            <a:off x="381000" y="914400"/>
            <a:ext cx="81534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5180" indent="-305180" defTabSz="813816">
              <a:buSzTx/>
              <a:buNone/>
              <a:defRPr sz="2136" b="1">
                <a:solidFill>
                  <a:srgbClr val="800080"/>
                </a:solidFill>
              </a:defRPr>
            </a:pPr>
            <a:r>
              <a:t>Before inferring causality, the following conditions must be satisfied:</a:t>
            </a:r>
          </a:p>
          <a:p>
            <a:pPr marL="305180" indent="-305180" defTabSz="813816">
              <a:defRPr sz="2136" b="1">
                <a:solidFill>
                  <a:srgbClr val="800080"/>
                </a:solidFill>
              </a:defRPr>
            </a:pPr>
            <a:r>
              <a:t>Concomitant variation</a:t>
            </a:r>
            <a:r>
              <a:rPr b="0">
                <a:solidFill>
                  <a:srgbClr val="994D00"/>
                </a:solidFill>
              </a:rPr>
              <a:t> is the extent to which a cause, </a:t>
            </a:r>
            <a:r>
              <a:rPr b="0" i="1">
                <a:solidFill>
                  <a:srgbClr val="994D00"/>
                </a:solidFill>
              </a:rPr>
              <a:t>X</a:t>
            </a:r>
            <a:r>
              <a:rPr b="0">
                <a:solidFill>
                  <a:srgbClr val="994D00"/>
                </a:solidFill>
              </a:rPr>
              <a:t>, and an effect, </a:t>
            </a:r>
            <a:r>
              <a:rPr b="0" i="1">
                <a:solidFill>
                  <a:srgbClr val="994D00"/>
                </a:solidFill>
              </a:rPr>
              <a:t>Y</a:t>
            </a:r>
            <a:r>
              <a:rPr b="0">
                <a:solidFill>
                  <a:srgbClr val="994D00"/>
                </a:solidFill>
              </a:rPr>
              <a:t>, occur together or vary together in the way predicted by the hypothesis under consideration.  </a:t>
            </a:r>
            <a:endParaRPr>
              <a:solidFill>
                <a:srgbClr val="994D00"/>
              </a:solidFill>
            </a:endParaRPr>
          </a:p>
          <a:p>
            <a:pPr marL="305180" indent="-305180" defTabSz="813816">
              <a:defRPr sz="2136">
                <a:solidFill>
                  <a:srgbClr val="994D00"/>
                </a:solidFill>
              </a:defRPr>
            </a:pPr>
            <a:r>
              <a:t>The </a:t>
            </a:r>
            <a:r>
              <a:rPr b="1">
                <a:solidFill>
                  <a:srgbClr val="800080"/>
                </a:solidFill>
              </a:rPr>
              <a:t>time order of occurrence</a:t>
            </a:r>
            <a:r>
              <a:t> condition states that the causing event must occur either before or simultaneously with the effect; it cannot occur afterwards.  </a:t>
            </a:r>
          </a:p>
          <a:p>
            <a:pPr marL="305180" indent="-305180" defTabSz="813816">
              <a:defRPr sz="2136">
                <a:solidFill>
                  <a:srgbClr val="994D00"/>
                </a:solidFill>
              </a:defRPr>
            </a:pPr>
            <a:r>
              <a:t>The </a:t>
            </a:r>
            <a:r>
              <a:rPr b="1">
                <a:solidFill>
                  <a:srgbClr val="800080"/>
                </a:solidFill>
              </a:rPr>
              <a:t>absence of other possible causal factors</a:t>
            </a:r>
            <a:r>
              <a:t> means that the factor or variable being investigated should be the only possible causal explanation.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 advAuto="0"/>
      <p:bldP spid="11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01028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19" name="1) Example of Concomitant Variation"/>
          <p:cNvSpPr txBox="1">
            <a:spLocks noGrp="1"/>
          </p:cNvSpPr>
          <p:nvPr>
            <p:ph type="title" idx="4294967295"/>
          </p:nvPr>
        </p:nvSpPr>
        <p:spPr>
          <a:xfrm>
            <a:off x="381000" y="304800"/>
            <a:ext cx="8610600" cy="762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>
                <a:solidFill>
                  <a:srgbClr val="E57300"/>
                </a:solidFill>
              </a:defRPr>
            </a:pPr>
            <a:r>
              <a:t>1) Example of </a:t>
            </a:r>
            <a:r>
              <a:rPr b="1"/>
              <a:t>Concomitant Variation</a:t>
            </a:r>
          </a:p>
        </p:txBody>
      </p:sp>
      <p:grpSp>
        <p:nvGrpSpPr>
          <p:cNvPr id="138" name="Group"/>
          <p:cNvGrpSpPr/>
          <p:nvPr/>
        </p:nvGrpSpPr>
        <p:grpSpPr>
          <a:xfrm>
            <a:off x="536575" y="1019175"/>
            <a:ext cx="8607425" cy="5470525"/>
            <a:chOff x="0" y="0"/>
            <a:chExt cx="8607425" cy="5470525"/>
          </a:xfrm>
        </p:grpSpPr>
        <p:grpSp>
          <p:nvGrpSpPr>
            <p:cNvPr id="122" name="Group"/>
            <p:cNvGrpSpPr/>
            <p:nvPr/>
          </p:nvGrpSpPr>
          <p:grpSpPr>
            <a:xfrm>
              <a:off x="2282825" y="1533525"/>
              <a:ext cx="3797300" cy="2273300"/>
              <a:chOff x="0" y="0"/>
              <a:chExt cx="3797300" cy="2273300"/>
            </a:xfrm>
          </p:grpSpPr>
          <p:sp>
            <p:nvSpPr>
              <p:cNvPr id="120" name="Rectangle"/>
              <p:cNvSpPr/>
              <p:nvPr/>
            </p:nvSpPr>
            <p:spPr>
              <a:xfrm>
                <a:off x="0" y="0"/>
                <a:ext cx="3797300" cy="2273300"/>
              </a:xfrm>
              <a:prstGeom prst="rect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21" name="Line"/>
              <p:cNvSpPr/>
              <p:nvPr/>
            </p:nvSpPr>
            <p:spPr>
              <a:xfrm flipH="1">
                <a:off x="1816100" y="63500"/>
                <a:ext cx="1" cy="215900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3" name="High"/>
            <p:cNvSpPr txBox="1"/>
            <p:nvPr/>
          </p:nvSpPr>
          <p:spPr>
            <a:xfrm>
              <a:off x="1404937" y="1851025"/>
              <a:ext cx="693863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CC0000"/>
                  </a:solidFill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124" name="High"/>
            <p:cNvSpPr txBox="1"/>
            <p:nvPr/>
          </p:nvSpPr>
          <p:spPr>
            <a:xfrm>
              <a:off x="2852737" y="1089025"/>
              <a:ext cx="693863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CC0000"/>
                  </a:solidFill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125" name="Low"/>
            <p:cNvSpPr txBox="1"/>
            <p:nvPr/>
          </p:nvSpPr>
          <p:spPr>
            <a:xfrm>
              <a:off x="4757737" y="1089025"/>
              <a:ext cx="628118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CC0000"/>
                  </a:solidFill>
                </a:defRPr>
              </a:lvl1pPr>
            </a:lstStyle>
            <a:p>
              <a:r>
                <a:t>Low</a:t>
              </a:r>
            </a:p>
          </p:txBody>
        </p:sp>
        <p:sp>
          <p:nvSpPr>
            <p:cNvPr id="126" name="363 (73%)"/>
            <p:cNvSpPr txBox="1"/>
            <p:nvPr/>
          </p:nvSpPr>
          <p:spPr>
            <a:xfrm>
              <a:off x="2471737" y="1851025"/>
              <a:ext cx="1531579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CC0000"/>
                  </a:solidFill>
                </a:defRPr>
              </a:lvl1pPr>
            </a:lstStyle>
            <a:p>
              <a:r>
                <a:t>363 (73%)</a:t>
              </a:r>
            </a:p>
          </p:txBody>
        </p:sp>
        <p:sp>
          <p:nvSpPr>
            <p:cNvPr id="127" name="137 (27%)"/>
            <p:cNvSpPr txBox="1"/>
            <p:nvPr/>
          </p:nvSpPr>
          <p:spPr>
            <a:xfrm>
              <a:off x="4376737" y="1851025"/>
              <a:ext cx="1362250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>
                  <a:solidFill>
                    <a:srgbClr val="CC0000"/>
                  </a:solidFill>
                </a:defRPr>
              </a:lvl1pPr>
            </a:lstStyle>
            <a:p>
              <a:r>
                <a:t>137 (27%)</a:t>
              </a:r>
            </a:p>
          </p:txBody>
        </p:sp>
        <p:sp>
          <p:nvSpPr>
            <p:cNvPr id="128" name="322 (64%)"/>
            <p:cNvSpPr txBox="1"/>
            <p:nvPr/>
          </p:nvSpPr>
          <p:spPr>
            <a:xfrm>
              <a:off x="2471737" y="2917825"/>
              <a:ext cx="1531579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CC0000"/>
                  </a:solidFill>
                </a:defRPr>
              </a:lvl1pPr>
            </a:lstStyle>
            <a:p>
              <a:r>
                <a:t>322 (64%)</a:t>
              </a:r>
            </a:p>
          </p:txBody>
        </p:sp>
        <p:sp>
          <p:nvSpPr>
            <p:cNvPr id="129" name="178 (36%)"/>
            <p:cNvSpPr txBox="1"/>
            <p:nvPr/>
          </p:nvSpPr>
          <p:spPr>
            <a:xfrm>
              <a:off x="4300537" y="2917825"/>
              <a:ext cx="1362250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>
                  <a:solidFill>
                    <a:srgbClr val="CC0000"/>
                  </a:solidFill>
                </a:defRPr>
              </a:lvl1pPr>
            </a:lstStyle>
            <a:p>
              <a:r>
                <a:t>178 (36%)</a:t>
              </a:r>
            </a:p>
          </p:txBody>
        </p:sp>
        <p:sp>
          <p:nvSpPr>
            <p:cNvPr id="130" name="Line"/>
            <p:cNvSpPr/>
            <p:nvPr/>
          </p:nvSpPr>
          <p:spPr>
            <a:xfrm>
              <a:off x="2428875" y="2524125"/>
              <a:ext cx="3530600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" name="Purchase of Fashion Clothing, Y"/>
            <p:cNvSpPr txBox="1"/>
            <p:nvPr/>
          </p:nvSpPr>
          <p:spPr>
            <a:xfrm>
              <a:off x="2243137" y="533400"/>
              <a:ext cx="4166283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800080"/>
                  </a:solidFill>
                </a:defRPr>
              </a:lvl1pPr>
            </a:lstStyle>
            <a:p>
              <a:r>
                <a:t>Purchase of Fashion Clothing, Y</a:t>
              </a:r>
            </a:p>
          </p:txBody>
        </p:sp>
        <p:sp>
          <p:nvSpPr>
            <p:cNvPr id="132" name="Concomitant Variation between Purchase of Fashion Clothing and Education:"/>
            <p:cNvSpPr txBox="1"/>
            <p:nvPr/>
          </p:nvSpPr>
          <p:spPr>
            <a:xfrm>
              <a:off x="0" y="0"/>
              <a:ext cx="8305800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algn="l">
                <a:defRPr sz="1800" b="1"/>
              </a:pPr>
              <a:r>
                <a:t>Concomitant Variation </a:t>
              </a:r>
              <a:r>
                <a:rPr b="0"/>
                <a:t>between Purchase of Fashion Clothing and Education:</a:t>
              </a:r>
            </a:p>
          </p:txBody>
        </p:sp>
        <p:pic>
          <p:nvPicPr>
            <p:cNvPr id="133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97625" y="3529012"/>
              <a:ext cx="2209800" cy="1941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500 (100%)"/>
            <p:cNvSpPr txBox="1"/>
            <p:nvPr/>
          </p:nvSpPr>
          <p:spPr>
            <a:xfrm>
              <a:off x="6227762" y="1820862"/>
              <a:ext cx="1939926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l">
                <a:spcBef>
                  <a:spcPts val="1000"/>
                </a:spcBef>
                <a:defRPr sz="1800">
                  <a:solidFill>
                    <a:srgbClr val="CC0000"/>
                  </a:solidFill>
                </a:defRPr>
              </a:lvl1pPr>
            </a:lstStyle>
            <a:p>
              <a:r>
                <a:t>500 (100%)</a:t>
              </a:r>
            </a:p>
          </p:txBody>
        </p:sp>
        <p:sp>
          <p:nvSpPr>
            <p:cNvPr id="135" name="500 (100%)"/>
            <p:cNvSpPr txBox="1"/>
            <p:nvPr/>
          </p:nvSpPr>
          <p:spPr>
            <a:xfrm>
              <a:off x="6227762" y="2887662"/>
              <a:ext cx="1939926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l">
                <a:spcBef>
                  <a:spcPts val="1000"/>
                </a:spcBef>
                <a:defRPr sz="1800">
                  <a:solidFill>
                    <a:srgbClr val="CC0000"/>
                  </a:solidFill>
                </a:defRPr>
              </a:lvl1pPr>
            </a:lstStyle>
            <a:p>
              <a:r>
                <a:t>500 (100%)</a:t>
              </a:r>
            </a:p>
          </p:txBody>
        </p:sp>
        <p:sp>
          <p:nvSpPr>
            <p:cNvPr id="136" name="Low"/>
            <p:cNvSpPr txBox="1"/>
            <p:nvPr/>
          </p:nvSpPr>
          <p:spPr>
            <a:xfrm>
              <a:off x="1362075" y="2898775"/>
              <a:ext cx="628117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CC0000"/>
                  </a:solidFill>
                </a:defRPr>
              </a:lvl1pPr>
            </a:lstStyle>
            <a:p>
              <a:r>
                <a:t>Low</a:t>
              </a:r>
            </a:p>
          </p:txBody>
        </p:sp>
        <p:sp>
          <p:nvSpPr>
            <p:cNvPr id="137" name="Education, X"/>
            <p:cNvSpPr txBox="1"/>
            <p:nvPr/>
          </p:nvSpPr>
          <p:spPr>
            <a:xfrm rot="16200000">
              <a:off x="73589" y="2246876"/>
              <a:ext cx="1865772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l">
                <a:defRPr sz="1800" b="1">
                  <a:solidFill>
                    <a:srgbClr val="800080"/>
                  </a:solidFill>
                </a:defRPr>
              </a:pPr>
              <a:r>
                <a:t>Education, X</a:t>
              </a:r>
              <a:r>
                <a:rPr b="0">
                  <a:solidFill>
                    <a:srgbClr val="CC0000"/>
                  </a:solidFill>
                </a:rPr>
                <a:t>  </a:t>
              </a:r>
            </a:p>
          </p:txBody>
        </p:sp>
      </p:grpSp>
      <p:sp>
        <p:nvSpPr>
          <p:cNvPr id="139" name="We can see an association between education level and the likelihood of purchasing of high-fashion clothing, but we cannot infer causality yet!"/>
          <p:cNvSpPr txBox="1"/>
          <p:nvPr/>
        </p:nvSpPr>
        <p:spPr>
          <a:xfrm>
            <a:off x="533400" y="4953000"/>
            <a:ext cx="60960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spAutoFit/>
          </a:bodyPr>
          <a:lstStyle>
            <a:lvl1pPr algn="l">
              <a:defRPr sz="1800" b="1">
                <a:solidFill>
                  <a:srgbClr val="800080"/>
                </a:solidFill>
              </a:defRPr>
            </a:lvl1pPr>
          </a:lstStyle>
          <a:p>
            <a:r>
              <a:t>We can see an association between education level and the likelihood of purchasing of high-fashion clothing, but we cannot infer causality yet!</a:t>
            </a:r>
          </a:p>
        </p:txBody>
      </p:sp>
      <p:sp>
        <p:nvSpPr>
          <p:cNvPr id="140" name="Rectangle"/>
          <p:cNvSpPr/>
          <p:nvPr/>
        </p:nvSpPr>
        <p:spPr>
          <a:xfrm>
            <a:off x="2971800" y="2514600"/>
            <a:ext cx="1676400" cy="2438400"/>
          </a:xfrm>
          <a:prstGeom prst="rect">
            <a:avLst/>
          </a:prstGeom>
          <a:solidFill>
            <a:srgbClr val="FFFF00">
              <a:alpha val="43136"/>
            </a:srgbClr>
          </a:solidFill>
          <a:ln w="25400">
            <a:solidFill>
              <a:srgbClr val="BC6F2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3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01028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43" name="1) Purchase of Fashion Clothing By Income and Education"/>
          <p:cNvSpPr txBox="1">
            <a:spLocks noGrp="1"/>
          </p:cNvSpPr>
          <p:nvPr>
            <p:ph type="title" idx="4294967295"/>
          </p:nvPr>
        </p:nvSpPr>
        <p:spPr>
          <a:xfrm>
            <a:off x="533400" y="0"/>
            <a:ext cx="7793038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1) Purchase of Fashion Clothing By Income and Education</a:t>
            </a:r>
          </a:p>
        </p:txBody>
      </p:sp>
      <p:grpSp>
        <p:nvGrpSpPr>
          <p:cNvPr id="180" name="Group"/>
          <p:cNvGrpSpPr/>
          <p:nvPr/>
        </p:nvGrpSpPr>
        <p:grpSpPr>
          <a:xfrm>
            <a:off x="227012" y="2057400"/>
            <a:ext cx="8748515" cy="3733800"/>
            <a:chOff x="0" y="0"/>
            <a:chExt cx="8748514" cy="3733799"/>
          </a:xfrm>
        </p:grpSpPr>
        <p:grpSp>
          <p:nvGrpSpPr>
            <p:cNvPr id="148" name="Group"/>
            <p:cNvGrpSpPr/>
            <p:nvPr/>
          </p:nvGrpSpPr>
          <p:grpSpPr>
            <a:xfrm>
              <a:off x="846137" y="1722526"/>
              <a:ext cx="2425701" cy="2011274"/>
              <a:chOff x="0" y="0"/>
              <a:chExt cx="2425699" cy="2011273"/>
            </a:xfrm>
          </p:grpSpPr>
          <p:grpSp>
            <p:nvGrpSpPr>
              <p:cNvPr id="146" name="Group"/>
              <p:cNvGrpSpPr/>
              <p:nvPr/>
            </p:nvGrpSpPr>
            <p:grpSpPr>
              <a:xfrm>
                <a:off x="0" y="0"/>
                <a:ext cx="2425700" cy="2011274"/>
                <a:chOff x="0" y="0"/>
                <a:chExt cx="2425699" cy="2011273"/>
              </a:xfrm>
            </p:grpSpPr>
            <p:sp>
              <p:nvSpPr>
                <p:cNvPr id="144" name="Rectangle"/>
                <p:cNvSpPr/>
                <p:nvPr/>
              </p:nvSpPr>
              <p:spPr>
                <a:xfrm>
                  <a:off x="0" y="0"/>
                  <a:ext cx="2425700" cy="2011274"/>
                </a:xfrm>
                <a:prstGeom prst="rect">
                  <a:avLst/>
                </a:prstGeom>
                <a:solidFill>
                  <a:srgbClr val="CCEC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1800"/>
                  </a:pPr>
                  <a:endParaRPr/>
                </a:p>
              </p:txBody>
            </p:sp>
            <p:sp>
              <p:nvSpPr>
                <p:cNvPr id="145" name="Line"/>
                <p:cNvSpPr/>
                <p:nvPr/>
              </p:nvSpPr>
              <p:spPr>
                <a:xfrm flipH="1">
                  <a:off x="1158874" y="99567"/>
                  <a:ext cx="2" cy="1832053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7" name="Line"/>
              <p:cNvSpPr/>
              <p:nvPr/>
            </p:nvSpPr>
            <p:spPr>
              <a:xfrm>
                <a:off x="63500" y="1005636"/>
                <a:ext cx="2311400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" name="Low Income"/>
            <p:cNvSpPr txBox="1"/>
            <p:nvPr/>
          </p:nvSpPr>
          <p:spPr>
            <a:xfrm>
              <a:off x="1173162" y="119481"/>
              <a:ext cx="2029570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2200" b="1" u="sng">
                  <a:solidFill>
                    <a:srgbClr val="800080"/>
                  </a:solidFill>
                </a:defRPr>
              </a:lvl1pPr>
            </a:lstStyle>
            <a:p>
              <a:r>
                <a:t>Low Income</a:t>
              </a:r>
            </a:p>
          </p:txBody>
        </p:sp>
        <p:sp>
          <p:nvSpPr>
            <p:cNvPr id="150" name="Purchase"/>
            <p:cNvSpPr txBox="1"/>
            <p:nvPr/>
          </p:nvSpPr>
          <p:spPr>
            <a:xfrm>
              <a:off x="1312862" y="597407"/>
              <a:ext cx="154566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2200" b="1">
                  <a:solidFill>
                    <a:srgbClr val="800080"/>
                  </a:solidFill>
                </a:defRPr>
              </a:lvl1pPr>
            </a:lstStyle>
            <a:p>
              <a:r>
                <a:t>Purchase</a:t>
              </a:r>
            </a:p>
          </p:txBody>
        </p:sp>
        <p:sp>
          <p:nvSpPr>
            <p:cNvPr id="151" name="High"/>
            <p:cNvSpPr txBox="1"/>
            <p:nvPr/>
          </p:nvSpPr>
          <p:spPr>
            <a:xfrm>
              <a:off x="1028700" y="1090269"/>
              <a:ext cx="693862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CC0000"/>
                  </a:solidFill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152" name="Low"/>
            <p:cNvSpPr txBox="1"/>
            <p:nvPr/>
          </p:nvSpPr>
          <p:spPr>
            <a:xfrm>
              <a:off x="2400300" y="1090269"/>
              <a:ext cx="628117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CC0000"/>
                  </a:solidFill>
                </a:defRPr>
              </a:lvl1pPr>
            </a:lstStyle>
            <a:p>
              <a:r>
                <a:t>Low</a:t>
              </a:r>
            </a:p>
          </p:txBody>
        </p:sp>
        <p:sp>
          <p:nvSpPr>
            <p:cNvPr id="153" name="High"/>
            <p:cNvSpPr txBox="1"/>
            <p:nvPr/>
          </p:nvSpPr>
          <p:spPr>
            <a:xfrm>
              <a:off x="242887" y="1926640"/>
              <a:ext cx="562249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154" name="Low"/>
            <p:cNvSpPr txBox="1"/>
            <p:nvPr/>
          </p:nvSpPr>
          <p:spPr>
            <a:xfrm>
              <a:off x="242887" y="3001975"/>
              <a:ext cx="51111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Low</a:t>
              </a:r>
            </a:p>
          </p:txBody>
        </p:sp>
        <p:sp>
          <p:nvSpPr>
            <p:cNvPr id="155" name="Education"/>
            <p:cNvSpPr txBox="1"/>
            <p:nvPr/>
          </p:nvSpPr>
          <p:spPr>
            <a:xfrm rot="16200000">
              <a:off x="-950062" y="2301697"/>
              <a:ext cx="223032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l">
                <a:defRPr sz="1600" b="1">
                  <a:solidFill>
                    <a:srgbClr val="800080"/>
                  </a:solidFill>
                </a:defRPr>
              </a:lvl1pPr>
            </a:lstStyle>
            <a:p>
              <a:r>
                <a:t>Education</a:t>
              </a:r>
            </a:p>
          </p:txBody>
        </p:sp>
        <p:sp>
          <p:nvSpPr>
            <p:cNvPr id="156" name="200 (100%)"/>
            <p:cNvSpPr txBox="1"/>
            <p:nvPr/>
          </p:nvSpPr>
          <p:spPr>
            <a:xfrm>
              <a:off x="3238500" y="1926640"/>
              <a:ext cx="134021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200 (100%)</a:t>
              </a:r>
            </a:p>
          </p:txBody>
        </p:sp>
        <p:sp>
          <p:nvSpPr>
            <p:cNvPr id="157" name="300 (100%)"/>
            <p:cNvSpPr txBox="1"/>
            <p:nvPr/>
          </p:nvSpPr>
          <p:spPr>
            <a:xfrm>
              <a:off x="3238500" y="2882493"/>
              <a:ext cx="134021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300 (100%)</a:t>
              </a:r>
            </a:p>
          </p:txBody>
        </p:sp>
        <p:sp>
          <p:nvSpPr>
            <p:cNvPr id="158" name="300"/>
            <p:cNvSpPr txBox="1"/>
            <p:nvPr/>
          </p:nvSpPr>
          <p:spPr>
            <a:xfrm>
              <a:off x="8267700" y="1807159"/>
              <a:ext cx="48081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300</a:t>
              </a:r>
            </a:p>
          </p:txBody>
        </p:sp>
        <p:sp>
          <p:nvSpPr>
            <p:cNvPr id="159" name="200"/>
            <p:cNvSpPr txBox="1"/>
            <p:nvPr/>
          </p:nvSpPr>
          <p:spPr>
            <a:xfrm>
              <a:off x="8267700" y="2763011"/>
              <a:ext cx="48081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200</a:t>
              </a:r>
            </a:p>
          </p:txBody>
        </p:sp>
        <p:sp>
          <p:nvSpPr>
            <p:cNvPr id="160" name="122 (61%)"/>
            <p:cNvSpPr txBox="1"/>
            <p:nvPr/>
          </p:nvSpPr>
          <p:spPr>
            <a:xfrm>
              <a:off x="800100" y="1842007"/>
              <a:ext cx="121380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122 (61%)</a:t>
              </a:r>
            </a:p>
          </p:txBody>
        </p:sp>
        <p:sp>
          <p:nvSpPr>
            <p:cNvPr id="161" name="171 (57%)"/>
            <p:cNvSpPr txBox="1"/>
            <p:nvPr/>
          </p:nvSpPr>
          <p:spPr>
            <a:xfrm>
              <a:off x="800100" y="2797860"/>
              <a:ext cx="121380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171 (57%)</a:t>
              </a:r>
            </a:p>
          </p:txBody>
        </p:sp>
        <p:sp>
          <p:nvSpPr>
            <p:cNvPr id="162" name="78 (39%)"/>
            <p:cNvSpPr txBox="1"/>
            <p:nvPr/>
          </p:nvSpPr>
          <p:spPr>
            <a:xfrm>
              <a:off x="2095500" y="1842007"/>
              <a:ext cx="96907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>
                  <a:solidFill>
                    <a:srgbClr val="CC0000"/>
                  </a:solidFill>
                </a:defRPr>
              </a:lvl1pPr>
            </a:lstStyle>
            <a:p>
              <a:r>
                <a:t>78 (39%)</a:t>
              </a:r>
            </a:p>
          </p:txBody>
        </p:sp>
        <p:sp>
          <p:nvSpPr>
            <p:cNvPr id="163" name="129 (43%)"/>
            <p:cNvSpPr txBox="1"/>
            <p:nvPr/>
          </p:nvSpPr>
          <p:spPr>
            <a:xfrm>
              <a:off x="2019300" y="2797860"/>
              <a:ext cx="108210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>
                  <a:solidFill>
                    <a:srgbClr val="CC0000"/>
                  </a:solidFill>
                </a:defRPr>
              </a:lvl1pPr>
            </a:lstStyle>
            <a:p>
              <a:r>
                <a:t>129 (43%)</a:t>
              </a:r>
            </a:p>
          </p:txBody>
        </p:sp>
        <p:grpSp>
          <p:nvGrpSpPr>
            <p:cNvPr id="168" name="Group"/>
            <p:cNvGrpSpPr/>
            <p:nvPr/>
          </p:nvGrpSpPr>
          <p:grpSpPr>
            <a:xfrm>
              <a:off x="5875337" y="1722526"/>
              <a:ext cx="2425701" cy="1891793"/>
              <a:chOff x="0" y="0"/>
              <a:chExt cx="2425699" cy="1891791"/>
            </a:xfrm>
          </p:grpSpPr>
          <p:grpSp>
            <p:nvGrpSpPr>
              <p:cNvPr id="166" name="Group"/>
              <p:cNvGrpSpPr/>
              <p:nvPr/>
            </p:nvGrpSpPr>
            <p:grpSpPr>
              <a:xfrm>
                <a:off x="0" y="0"/>
                <a:ext cx="2425700" cy="1891792"/>
                <a:chOff x="0" y="0"/>
                <a:chExt cx="2425699" cy="1891791"/>
              </a:xfrm>
            </p:grpSpPr>
            <p:sp>
              <p:nvSpPr>
                <p:cNvPr id="164" name="Rectangle"/>
                <p:cNvSpPr/>
                <p:nvPr/>
              </p:nvSpPr>
              <p:spPr>
                <a:xfrm>
                  <a:off x="0" y="0"/>
                  <a:ext cx="2425700" cy="1891792"/>
                </a:xfrm>
                <a:prstGeom prst="rect">
                  <a:avLst/>
                </a:prstGeom>
                <a:solidFill>
                  <a:srgbClr val="CCEC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1800"/>
                  </a:pPr>
                  <a:endParaRPr/>
                </a:p>
              </p:txBody>
            </p:sp>
            <p:sp>
              <p:nvSpPr>
                <p:cNvPr id="165" name="Line"/>
                <p:cNvSpPr/>
                <p:nvPr/>
              </p:nvSpPr>
              <p:spPr>
                <a:xfrm flipH="1">
                  <a:off x="1158874" y="99567"/>
                  <a:ext cx="2" cy="171257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67" name="Line"/>
              <p:cNvSpPr/>
              <p:nvPr/>
            </p:nvSpPr>
            <p:spPr>
              <a:xfrm>
                <a:off x="63500" y="945895"/>
                <a:ext cx="2311400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9" name="High Income"/>
            <p:cNvSpPr txBox="1"/>
            <p:nvPr/>
          </p:nvSpPr>
          <p:spPr>
            <a:xfrm>
              <a:off x="6286500" y="0"/>
              <a:ext cx="2109924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2200" b="1" u="sng">
                  <a:solidFill>
                    <a:srgbClr val="800080"/>
                  </a:solidFill>
                </a:defRPr>
              </a:lvl1pPr>
            </a:lstStyle>
            <a:p>
              <a:r>
                <a:t>High Income</a:t>
              </a:r>
            </a:p>
          </p:txBody>
        </p:sp>
        <p:sp>
          <p:nvSpPr>
            <p:cNvPr id="170" name="Purchase"/>
            <p:cNvSpPr txBox="1"/>
            <p:nvPr/>
          </p:nvSpPr>
          <p:spPr>
            <a:xfrm>
              <a:off x="6450012" y="530199"/>
              <a:ext cx="154566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2200" b="1">
                  <a:solidFill>
                    <a:srgbClr val="800080"/>
                  </a:solidFill>
                </a:defRPr>
              </a:lvl1pPr>
            </a:lstStyle>
            <a:p>
              <a:r>
                <a:t>Purchase</a:t>
              </a:r>
            </a:p>
          </p:txBody>
        </p:sp>
        <p:sp>
          <p:nvSpPr>
            <p:cNvPr id="171" name="High"/>
            <p:cNvSpPr txBox="1"/>
            <p:nvPr/>
          </p:nvSpPr>
          <p:spPr>
            <a:xfrm>
              <a:off x="5981700" y="970787"/>
              <a:ext cx="693862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CC0000"/>
                  </a:solidFill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172" name="High"/>
            <p:cNvSpPr txBox="1"/>
            <p:nvPr/>
          </p:nvSpPr>
          <p:spPr>
            <a:xfrm>
              <a:off x="5143500" y="1807159"/>
              <a:ext cx="56224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173" name="Low"/>
            <p:cNvSpPr txBox="1"/>
            <p:nvPr/>
          </p:nvSpPr>
          <p:spPr>
            <a:xfrm>
              <a:off x="7353300" y="1005636"/>
              <a:ext cx="825500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>
              <a:lvl1pPr algn="l">
                <a:defRPr sz="1800" b="1">
                  <a:solidFill>
                    <a:srgbClr val="CC0000"/>
                  </a:solidFill>
                </a:defRPr>
              </a:lvl1pPr>
            </a:lstStyle>
            <a:p>
              <a:r>
                <a:t>Low</a:t>
              </a:r>
            </a:p>
          </p:txBody>
        </p:sp>
        <p:sp>
          <p:nvSpPr>
            <p:cNvPr id="174" name="Low"/>
            <p:cNvSpPr txBox="1"/>
            <p:nvPr/>
          </p:nvSpPr>
          <p:spPr>
            <a:xfrm>
              <a:off x="5143500" y="2882493"/>
              <a:ext cx="511113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Low</a:t>
              </a:r>
            </a:p>
          </p:txBody>
        </p:sp>
        <p:sp>
          <p:nvSpPr>
            <p:cNvPr id="175" name="241 (80%)"/>
            <p:cNvSpPr txBox="1"/>
            <p:nvPr/>
          </p:nvSpPr>
          <p:spPr>
            <a:xfrm>
              <a:off x="5829300" y="1842007"/>
              <a:ext cx="121380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241 (80%)</a:t>
              </a:r>
            </a:p>
          </p:txBody>
        </p:sp>
        <p:sp>
          <p:nvSpPr>
            <p:cNvPr id="176" name="151 (76%)"/>
            <p:cNvSpPr txBox="1"/>
            <p:nvPr/>
          </p:nvSpPr>
          <p:spPr>
            <a:xfrm>
              <a:off x="5829300" y="2797860"/>
              <a:ext cx="121380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 b="1">
                  <a:solidFill>
                    <a:srgbClr val="CC0000"/>
                  </a:solidFill>
                </a:defRPr>
              </a:lvl1pPr>
            </a:lstStyle>
            <a:p>
              <a:r>
                <a:t>151 (76%)</a:t>
              </a:r>
            </a:p>
          </p:txBody>
        </p:sp>
        <p:sp>
          <p:nvSpPr>
            <p:cNvPr id="177" name="59 (20%)"/>
            <p:cNvSpPr txBox="1"/>
            <p:nvPr/>
          </p:nvSpPr>
          <p:spPr>
            <a:xfrm>
              <a:off x="7124700" y="1842007"/>
              <a:ext cx="96907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>
                  <a:solidFill>
                    <a:srgbClr val="CC0000"/>
                  </a:solidFill>
                </a:defRPr>
              </a:lvl1pPr>
            </a:lstStyle>
            <a:p>
              <a:r>
                <a:t>59 (20%)</a:t>
              </a:r>
            </a:p>
          </p:txBody>
        </p:sp>
        <p:sp>
          <p:nvSpPr>
            <p:cNvPr id="178" name="49 (24%)"/>
            <p:cNvSpPr txBox="1"/>
            <p:nvPr/>
          </p:nvSpPr>
          <p:spPr>
            <a:xfrm>
              <a:off x="7124700" y="2797860"/>
              <a:ext cx="96907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400">
                  <a:solidFill>
                    <a:srgbClr val="CC0000"/>
                  </a:solidFill>
                </a:defRPr>
              </a:lvl1pPr>
            </a:lstStyle>
            <a:p>
              <a:r>
                <a:t>49 (24%)</a:t>
              </a:r>
            </a:p>
          </p:txBody>
        </p:sp>
        <p:sp>
          <p:nvSpPr>
            <p:cNvPr id="179" name="Education"/>
            <p:cNvSpPr txBox="1"/>
            <p:nvPr/>
          </p:nvSpPr>
          <p:spPr>
            <a:xfrm rot="16200000">
              <a:off x="4427487" y="2722792"/>
              <a:ext cx="1228826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600" b="1">
                  <a:solidFill>
                    <a:srgbClr val="800080"/>
                  </a:solidFill>
                </a:defRPr>
              </a:lvl1pPr>
            </a:lstStyle>
            <a:p>
              <a:r>
                <a:t>Education</a:t>
              </a:r>
            </a:p>
          </p:txBody>
        </p:sp>
      </p:grpSp>
      <p:sp>
        <p:nvSpPr>
          <p:cNvPr id="181" name="What about the effect of other possibly causal factors (e.g. income)??…"/>
          <p:cNvSpPr txBox="1"/>
          <p:nvPr/>
        </p:nvSpPr>
        <p:spPr>
          <a:xfrm>
            <a:off x="381000" y="838200"/>
            <a:ext cx="8382000" cy="176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algn="l">
              <a:defRPr sz="1800" b="1">
                <a:solidFill>
                  <a:srgbClr val="800080"/>
                </a:solidFill>
              </a:defRPr>
            </a:pPr>
            <a:r>
              <a:t>What about the effect of other possibly causal factors (e.g. income)??</a:t>
            </a:r>
          </a:p>
          <a:p>
            <a:pPr algn="l">
              <a:defRPr sz="1800" b="1">
                <a:solidFill>
                  <a:srgbClr val="800080"/>
                </a:solidFill>
              </a:defRPr>
            </a:pPr>
            <a:endParaRPr/>
          </a:p>
          <a:p>
            <a:pPr algn="l">
              <a:defRPr sz="1800" b="1" i="1">
                <a:solidFill>
                  <a:srgbClr val="800080"/>
                </a:solidFill>
              </a:defRPr>
            </a:pPr>
            <a:r>
              <a:t>These charts imply that income influences the purchase of high-fashion income, not education. Concomitant variation is not enough!</a:t>
            </a:r>
          </a:p>
        </p:txBody>
      </p:sp>
      <p:sp>
        <p:nvSpPr>
          <p:cNvPr id="182" name="Rectangle"/>
          <p:cNvSpPr/>
          <p:nvPr/>
        </p:nvSpPr>
        <p:spPr>
          <a:xfrm>
            <a:off x="1066800" y="3124200"/>
            <a:ext cx="1143001" cy="2743200"/>
          </a:xfrm>
          <a:prstGeom prst="rect">
            <a:avLst/>
          </a:prstGeom>
          <a:solidFill>
            <a:srgbClr val="FFFF00">
              <a:alpha val="30195"/>
            </a:srgbClr>
          </a:solidFill>
          <a:ln w="25400">
            <a:solidFill>
              <a:srgbClr val="BC6F2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Rectangle"/>
          <p:cNvSpPr/>
          <p:nvPr/>
        </p:nvSpPr>
        <p:spPr>
          <a:xfrm>
            <a:off x="6096000" y="3048000"/>
            <a:ext cx="1143001" cy="2743200"/>
          </a:xfrm>
          <a:prstGeom prst="rect">
            <a:avLst/>
          </a:prstGeom>
          <a:solidFill>
            <a:srgbClr val="FFFF00">
              <a:alpha val="30195"/>
            </a:srgbClr>
          </a:solidFill>
          <a:ln w="25400">
            <a:solidFill>
              <a:srgbClr val="BC6F2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 advAuto="0"/>
      <p:bldP spid="18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01028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86" name="2) Definitions and Concepts"/>
          <p:cNvSpPr txBox="1">
            <a:spLocks noGrp="1"/>
          </p:cNvSpPr>
          <p:nvPr>
            <p:ph type="title" idx="4294967295"/>
          </p:nvPr>
        </p:nvSpPr>
        <p:spPr>
          <a:xfrm>
            <a:off x="457200" y="228600"/>
            <a:ext cx="8501063" cy="8429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2) Definitions and Concepts</a:t>
            </a:r>
          </a:p>
        </p:txBody>
      </p:sp>
      <p:sp>
        <p:nvSpPr>
          <p:cNvPr id="187" name="Important definitions in experimentation:…"/>
          <p:cNvSpPr txBox="1">
            <a:spLocks noGrp="1"/>
          </p:cNvSpPr>
          <p:nvPr>
            <p:ph type="body" idx="4294967295"/>
          </p:nvPr>
        </p:nvSpPr>
        <p:spPr>
          <a:xfrm>
            <a:off x="304800" y="990600"/>
            <a:ext cx="84582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000" b="1">
                <a:solidFill>
                  <a:srgbClr val="800080"/>
                </a:solidFill>
              </a:defRPr>
            </a:pPr>
            <a:r>
              <a:t>Important definitions in experimentation: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000" b="1">
                <a:solidFill>
                  <a:srgbClr val="800080"/>
                </a:solidFill>
              </a:defRPr>
            </a:pPr>
            <a:r>
              <a:t>Independent variables (treatments)</a:t>
            </a:r>
            <a:r>
              <a:rPr b="0">
                <a:solidFill>
                  <a:srgbClr val="994D00"/>
                </a:solidFill>
              </a:rPr>
              <a:t> are variables or alternatives that are </a:t>
            </a:r>
            <a:r>
              <a:rPr i="1">
                <a:solidFill>
                  <a:srgbClr val="994D00"/>
                </a:solidFill>
              </a:rPr>
              <a:t>manipulated</a:t>
            </a:r>
            <a:r>
              <a:rPr b="0">
                <a:solidFill>
                  <a:srgbClr val="994D00"/>
                </a:solidFill>
              </a:rPr>
              <a:t> and whose effects are measured and compared.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1600">
                <a:solidFill>
                  <a:srgbClr val="994D00"/>
                </a:solidFill>
              </a:defRPr>
            </a:pPr>
            <a:r>
              <a:t>e.g., price levels, advertisements, discounts (coupons)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000" b="1">
                <a:solidFill>
                  <a:srgbClr val="800080"/>
                </a:solidFill>
              </a:defRPr>
            </a:pPr>
            <a:r>
              <a:t>Dependent variables</a:t>
            </a:r>
            <a:r>
              <a:rPr b="0">
                <a:solidFill>
                  <a:srgbClr val="994D00"/>
                </a:solidFill>
              </a:rPr>
              <a:t> are the variables which measure the effect of the independent variables on the test units.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1600">
                <a:solidFill>
                  <a:srgbClr val="994D00"/>
                </a:solidFill>
              </a:defRPr>
            </a:pPr>
            <a:r>
              <a:t>e.g., sales, intent to purchase, and market shares 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000" b="1">
                <a:solidFill>
                  <a:srgbClr val="800080"/>
                </a:solidFill>
              </a:defRPr>
            </a:pPr>
            <a:r>
              <a:t>Extraneous variables (confounding variables)</a:t>
            </a:r>
            <a:r>
              <a:rPr b="0">
                <a:solidFill>
                  <a:srgbClr val="994D00"/>
                </a:solidFill>
              </a:rPr>
              <a:t> are all variables other than the independent variables that affect the response of the test units.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1600">
                <a:solidFill>
                  <a:srgbClr val="994D00"/>
                </a:solidFill>
              </a:defRPr>
            </a:pPr>
            <a:r>
              <a:t>e.g., store size, store location, and competitive effort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000" b="1">
                <a:solidFill>
                  <a:srgbClr val="800080"/>
                </a:solidFill>
              </a:defRPr>
            </a:pPr>
            <a:r>
              <a:t>Test units</a:t>
            </a:r>
            <a:r>
              <a:rPr b="0">
                <a:solidFill>
                  <a:srgbClr val="994D00"/>
                </a:solidFill>
              </a:rPr>
              <a:t> are individuals or organizations whose response to the independent variables/treatments is being examined. 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1600">
                <a:solidFill>
                  <a:srgbClr val="994D00"/>
                </a:solidFill>
              </a:defRPr>
            </a:pPr>
            <a:r>
              <a:t>e.g., consumers or respondents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 advAuto="0"/>
      <p:bldP spid="18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01028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90" name="2) Experimental Design"/>
          <p:cNvSpPr txBox="1">
            <a:spLocks noGrp="1"/>
          </p:cNvSpPr>
          <p:nvPr>
            <p:ph type="title" idx="4294967295"/>
          </p:nvPr>
        </p:nvSpPr>
        <p:spPr>
          <a:xfrm>
            <a:off x="381000" y="2285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2) Experimental Design</a:t>
            </a:r>
          </a:p>
        </p:txBody>
      </p:sp>
      <p:sp>
        <p:nvSpPr>
          <p:cNvPr id="191" name="An experimental design is a set of procedures specifying: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914400"/>
            <a:ext cx="84582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2000">
                <a:solidFill>
                  <a:srgbClr val="994D00"/>
                </a:solidFill>
              </a:defRPr>
            </a:pPr>
            <a:r>
              <a:t>An </a:t>
            </a:r>
            <a:r>
              <a:rPr b="1">
                <a:solidFill>
                  <a:srgbClr val="800080"/>
                </a:solidFill>
              </a:rPr>
              <a:t>experimental design</a:t>
            </a:r>
            <a:r>
              <a:t> is a set of procedures specifying:</a:t>
            </a:r>
          </a:p>
        </p:txBody>
      </p:sp>
      <p:sp>
        <p:nvSpPr>
          <p:cNvPr id="192" name="the test units and how these units are to be divided into groups,…"/>
          <p:cNvSpPr txBox="1"/>
          <p:nvPr/>
        </p:nvSpPr>
        <p:spPr>
          <a:xfrm>
            <a:off x="304800" y="1295400"/>
            <a:ext cx="8458200" cy="457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660400" lvl="1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800" b="1">
                <a:solidFill>
                  <a:srgbClr val="994D00"/>
                </a:solidFill>
              </a:defRPr>
            </a:pPr>
            <a:r>
              <a:t>the test units </a:t>
            </a:r>
            <a:r>
              <a:rPr b="0"/>
              <a:t>and how these units are to be divided into groups, </a:t>
            </a:r>
          </a:p>
          <a:p>
            <a:pPr marL="660400" lvl="1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800">
                <a:solidFill>
                  <a:srgbClr val="994D00"/>
                </a:solidFill>
              </a:defRPr>
            </a:pPr>
            <a:r>
              <a:t>what </a:t>
            </a:r>
            <a:r>
              <a:rPr b="1"/>
              <a:t>independent variables</a:t>
            </a:r>
            <a:r>
              <a:t> are to be manipulated (treatments), </a:t>
            </a:r>
          </a:p>
          <a:p>
            <a:pPr marL="660400" lvl="1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800">
                <a:solidFill>
                  <a:srgbClr val="994D00"/>
                </a:solidFill>
              </a:defRPr>
            </a:pPr>
            <a:r>
              <a:t>what </a:t>
            </a:r>
            <a:r>
              <a:rPr b="1"/>
              <a:t>dependent variables </a:t>
            </a:r>
            <a:r>
              <a:t>are to be measured; and </a:t>
            </a:r>
          </a:p>
          <a:p>
            <a:pPr marL="660400" lvl="1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800">
                <a:solidFill>
                  <a:srgbClr val="994D00"/>
                </a:solidFill>
              </a:defRPr>
            </a:pPr>
            <a:r>
              <a:t>how the </a:t>
            </a:r>
            <a:r>
              <a:rPr b="1"/>
              <a:t>extraneous variables </a:t>
            </a:r>
            <a:r>
              <a:t>are to be controlled</a:t>
            </a:r>
            <a:r>
              <a:rPr>
                <a:solidFill>
                  <a:srgbClr val="CC0000"/>
                </a:solidFill>
              </a:rPr>
              <a:t>.</a:t>
            </a:r>
          </a:p>
          <a:p>
            <a:pPr marL="1117600" lvl="2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800">
                <a:solidFill>
                  <a:srgbClr val="CC0000"/>
                </a:solidFill>
              </a:defRPr>
            </a:pPr>
            <a:r>
              <a:t>Controlled variables are measured and considered as influential on the DV, they are not manipulated like the IV’s</a:t>
            </a:r>
          </a:p>
          <a:p>
            <a:pPr marL="368300" lvl="2" indent="381000" algn="l">
              <a:spcBef>
                <a:spcPts val="600"/>
              </a:spcBef>
              <a:defRPr sz="1800">
                <a:solidFill>
                  <a:srgbClr val="CC0000"/>
                </a:solidFill>
              </a:defRPr>
            </a:pPr>
            <a:endParaRPr/>
          </a:p>
          <a:p>
            <a:pPr marL="660400" lvl="1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800">
                <a:solidFill>
                  <a:srgbClr val="994D00"/>
                </a:solidFill>
              </a:defRPr>
            </a:pPr>
            <a:r>
              <a:t>Symbols used in experimental design:</a:t>
            </a:r>
          </a:p>
          <a:p>
            <a:pPr marL="1117600" lvl="2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800">
                <a:solidFill>
                  <a:srgbClr val="994D00"/>
                </a:solidFill>
              </a:defRPr>
            </a:pPr>
            <a:r>
              <a:t>X = exposure of a group of test units to a treatment of the IV</a:t>
            </a:r>
          </a:p>
          <a:p>
            <a:pPr marL="1117600" lvl="2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800">
                <a:solidFill>
                  <a:srgbClr val="994D00"/>
                </a:solidFill>
              </a:defRPr>
            </a:pPr>
            <a:r>
              <a:t>O = observation of the DV on a group of test units</a:t>
            </a:r>
          </a:p>
          <a:p>
            <a:pPr marL="1117600" lvl="2" indent="-368300" algn="l">
              <a:spcBef>
                <a:spcPts val="600"/>
              </a:spcBef>
              <a:buClr>
                <a:srgbClr val="CC0000"/>
              </a:buClr>
              <a:buSzPct val="55000"/>
              <a:buChar char="■"/>
              <a:defRPr sz="1800">
                <a:solidFill>
                  <a:srgbClr val="994D00"/>
                </a:solidFill>
              </a:defRPr>
            </a:pPr>
            <a:r>
              <a:t>E.g.:            </a:t>
            </a:r>
            <a:r>
              <a:rPr b="1"/>
              <a:t>O</a:t>
            </a:r>
            <a:r>
              <a:rPr b="1" baseline="-25000"/>
              <a:t>1</a:t>
            </a:r>
            <a:r>
              <a:rPr b="1"/>
              <a:t>   X   O</a:t>
            </a:r>
            <a:r>
              <a:rPr b="1" baseline="-25000"/>
              <a:t>2</a:t>
            </a:r>
            <a:r>
              <a:rPr b="1"/>
              <a:t>      </a:t>
            </a:r>
            <a:r>
              <a:t>(experimental group)</a:t>
            </a:r>
            <a:endParaRPr baseline="-25000"/>
          </a:p>
          <a:p>
            <a:pPr marL="368300" lvl="2" indent="381000" algn="l">
              <a:spcBef>
                <a:spcPts val="600"/>
              </a:spcBef>
              <a:defRPr sz="1800" b="1">
                <a:solidFill>
                  <a:srgbClr val="994D00"/>
                </a:solidFill>
              </a:defRPr>
            </a:pPr>
            <a:r>
              <a:t>		          O</a:t>
            </a:r>
            <a:r>
              <a:rPr baseline="-25000"/>
              <a:t>3</a:t>
            </a:r>
            <a:r>
              <a:t>         O</a:t>
            </a:r>
            <a:r>
              <a:rPr baseline="-25000"/>
              <a:t>4</a:t>
            </a:r>
            <a:r>
              <a:t>      </a:t>
            </a:r>
            <a:r>
              <a:rPr b="0"/>
              <a:t>(control group)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  <p:bldP spid="191" grpId="0" animBg="1" advAuto="0"/>
      <p:bldP spid="19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89992"/>
            <a:ext cx="201028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95" name="2) Experimental Design: Example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2) Experimental Design: Example</a:t>
            </a:r>
          </a:p>
        </p:txBody>
      </p:sp>
      <p:sp>
        <p:nvSpPr>
          <p:cNvPr id="196" name="Experimental Group…"/>
          <p:cNvSpPr txBox="1"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>
                <a:solidFill>
                  <a:srgbClr val="994D00"/>
                </a:solidFill>
              </a:defRPr>
            </a:pPr>
            <a:r>
              <a:t>	   </a:t>
            </a:r>
            <a:r>
              <a:rPr b="1" u="sng"/>
              <a:t>Experimental Group</a:t>
            </a:r>
          </a:p>
          <a:p>
            <a:pPr marL="0" indent="0">
              <a:buSzTx/>
              <a:buNone/>
              <a:defRPr>
                <a:solidFill>
                  <a:srgbClr val="994D00"/>
                </a:solidFill>
              </a:defRPr>
            </a:pPr>
            <a:r>
              <a:t>	O</a:t>
            </a:r>
            <a:r>
              <a:rPr baseline="-25000"/>
              <a:t>1</a:t>
            </a:r>
            <a:r>
              <a:t>   		X   		O</a:t>
            </a:r>
            <a:r>
              <a:rPr baseline="-25000"/>
              <a:t>2</a:t>
            </a:r>
          </a:p>
          <a:p>
            <a:pPr marL="0" indent="0">
              <a:defRPr>
                <a:solidFill>
                  <a:srgbClr val="994D00"/>
                </a:solidFill>
              </a:defRPr>
            </a:pPr>
            <a:endParaRPr baseline="-25000"/>
          </a:p>
          <a:p>
            <a:pPr marL="0" indent="0">
              <a:defRPr>
                <a:solidFill>
                  <a:srgbClr val="994D00"/>
                </a:solidFill>
              </a:defRPr>
            </a:pPr>
            <a:endParaRPr baseline="-25000"/>
          </a:p>
          <a:p>
            <a:pPr marL="0" indent="0">
              <a:defRPr>
                <a:solidFill>
                  <a:srgbClr val="994D00"/>
                </a:solidFill>
              </a:defRPr>
            </a:pPr>
            <a:endParaRPr baseline="-25000"/>
          </a:p>
          <a:p>
            <a:pPr marL="0" indent="0">
              <a:defRPr>
                <a:solidFill>
                  <a:srgbClr val="994D00"/>
                </a:solidFill>
              </a:defRPr>
            </a:pPr>
            <a:endParaRPr baseline="-25000"/>
          </a:p>
          <a:p>
            <a:pPr marL="0" indent="0">
              <a:buSzTx/>
              <a:buNone/>
              <a:defRPr b="1">
                <a:solidFill>
                  <a:srgbClr val="994D00"/>
                </a:solidFill>
              </a:defRPr>
            </a:pPr>
            <a:r>
              <a:t>	        </a:t>
            </a:r>
            <a:r>
              <a:rPr u="sng"/>
              <a:t>Control Group</a:t>
            </a:r>
          </a:p>
          <a:p>
            <a:pPr marL="0" indent="0">
              <a:buSzTx/>
              <a:buNone/>
              <a:defRPr>
                <a:solidFill>
                  <a:srgbClr val="994D00"/>
                </a:solidFill>
              </a:defRPr>
            </a:pPr>
            <a:r>
              <a:t>	O</a:t>
            </a:r>
            <a:r>
              <a:rPr baseline="-25000"/>
              <a:t>3</a:t>
            </a:r>
            <a:r>
              <a:t>         			O</a:t>
            </a:r>
            <a:r>
              <a:rPr baseline="-25000"/>
              <a:t>4</a:t>
            </a:r>
          </a:p>
        </p:txBody>
      </p:sp>
      <p:pic>
        <p:nvPicPr>
          <p:cNvPr id="1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1949450"/>
            <a:ext cx="2962275" cy="1673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http://www.healthwatchknowsley.co.uk/sites/default/files/images/Survey2.jpg" descr="http://www.healthwatchknowsley.co.uk/sites/default/files/images/Survey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2057400"/>
            <a:ext cx="1528763" cy="1535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http://www.healthwatchknowsley.co.uk/sites/default/files/images/Survey2.jpg" descr="http://www.healthwatchknowsley.co.uk/sites/default/files/images/Survey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4724400"/>
            <a:ext cx="1528763" cy="1535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http://www.healthwatchknowsley.co.uk/sites/default/files/images/Survey2.jpg" descr="http://www.healthwatchknowsley.co.uk/sites/default/files/images/Survey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" y="4648200"/>
            <a:ext cx="1528763" cy="1535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http://www.healthwatchknowsley.co.uk/sites/default/files/images/Survey2.jpg" descr="http://www.healthwatchknowsley.co.uk/sites/default/files/images/Survey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2057400"/>
            <a:ext cx="1528763" cy="1535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103891">
  <a:themeElements>
    <a:clrScheme name="0110389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33"/>
      </a:accent1>
      <a:accent2>
        <a:srgbClr val="DBA21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01103891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0110389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103891">
  <a:themeElements>
    <a:clrScheme name="0110389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33"/>
      </a:accent1>
      <a:accent2>
        <a:srgbClr val="DBA21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01103891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0110389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01103891</vt:lpstr>
      <vt:lpstr>Chapter Seven</vt:lpstr>
      <vt:lpstr>Chapter Outline</vt:lpstr>
      <vt:lpstr>1) Concept of Causality</vt:lpstr>
      <vt:lpstr>1) Conditions for Causality</vt:lpstr>
      <vt:lpstr>1) Example of Concomitant Variation</vt:lpstr>
      <vt:lpstr>1) Purchase of Fashion Clothing By Income and Education</vt:lpstr>
      <vt:lpstr>2) Definitions and Concepts</vt:lpstr>
      <vt:lpstr>2) Experimental Design</vt:lpstr>
      <vt:lpstr>2) Experimental Design: Example</vt:lpstr>
      <vt:lpstr>3) Validity in Experimentation</vt:lpstr>
      <vt:lpstr>4) Extraneous Variables</vt:lpstr>
      <vt:lpstr>4) Extraneous Variables (threats to internal validity)</vt:lpstr>
      <vt:lpstr>4) Controlling Extraneous Variables</vt:lpstr>
      <vt:lpstr>5) A Classification of Experimental Designs</vt:lpstr>
      <vt:lpstr>5) A Classification of Experimental Designs</vt:lpstr>
      <vt:lpstr>5) A Classification of Experimental Designs</vt:lpstr>
      <vt:lpstr>5) A Classification of Experimental Designs</vt:lpstr>
      <vt:lpstr>5) Pre-experimental: One-Shot Case Study</vt:lpstr>
      <vt:lpstr>5) Pre-experimental: One-Group Pretest-Posttest Design</vt:lpstr>
      <vt:lpstr>5) Pre-experimental: Static Group Design</vt:lpstr>
      <vt:lpstr>5) True Experimental Designs:  Pretest-Posttest Control Group Design </vt:lpstr>
      <vt:lpstr>5) True Experimental Designs: Posttest-Only Control Group Design</vt:lpstr>
      <vt:lpstr>5) Quasi-Experimental Designs: Time Series Design</vt:lpstr>
      <vt:lpstr>5) Quasi-Experimental Designs: Multiple Time Series Design</vt:lpstr>
      <vt:lpstr>5) Statistical Designs</vt:lpstr>
      <vt:lpstr>5) Statistical Designs: Randomized Block Design</vt:lpstr>
      <vt:lpstr>5) Statistical Designs: Factorial Design</vt:lpstr>
      <vt:lpstr>5) Factorial Design  2 (male/female)  X 2 (high/low expertise)  X 2 (high/ low similarity)  X 3 (product type)  = 24 treatments (in other words, 24 FB profiles)</vt:lpstr>
      <vt:lpstr>5) Factorial Design  2 (male/female)  X 2 (high/low expertise)  X 2 (high/ low similarity)  X 3 (product type)  = 24 treatments (in other words, 24 FB profiles)</vt:lpstr>
      <vt:lpstr>6) Laboratory Versus Field Experiments</vt:lpstr>
      <vt:lpstr>6) Limitations of Experimentation</vt:lpstr>
      <vt:lpstr>PowerPoint Presentation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Seven</dc:title>
  <cp:revision>1</cp:revision>
  <dcterms:modified xsi:type="dcterms:W3CDTF">2017-12-17T11:15:24Z</dcterms:modified>
</cp:coreProperties>
</file>