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1pPr>
    <a:lvl2pPr marL="0" marR="0" indent="45720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2pPr>
    <a:lvl3pPr marL="0" marR="0" indent="91440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3pPr>
    <a:lvl4pPr marL="0" marR="0" indent="137160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4pPr>
    <a:lvl5pPr marL="0" marR="0" indent="182880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5pPr>
    <a:lvl6pPr marL="0" marR="0" indent="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6pPr>
    <a:lvl7pPr marL="0" marR="0" indent="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7pPr>
    <a:lvl8pPr marL="0" marR="0" indent="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8pPr>
    <a:lvl9pPr marL="0" marR="0" indent="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DDCC"/>
          </a:solidFill>
        </a:fill>
      </a:tcStyle>
    </a:wholeTbl>
    <a:band2H>
      <a:tcTxStyle/>
      <a:tcStyle>
        <a:tcBdr/>
        <a:fill>
          <a:solidFill>
            <a:srgbClr val="FFEFE7"/>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Verdana"/>
          <a:ea typeface="Verdana"/>
          <a:cs typeface="Verdan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Verdana"/>
          <a:ea typeface="Verdana"/>
          <a:cs typeface="Verdan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Verdana"/>
          <a:ea typeface="Verdana"/>
          <a:cs typeface="Verdan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Verdana"/>
          <a:ea typeface="Verdana"/>
          <a:cs typeface="Verdan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xfrm>
            <a:off x="1143000" y="685800"/>
            <a:ext cx="4572000" cy="3429000"/>
          </a:xfrm>
          <a:prstGeom prst="rect">
            <a:avLst/>
          </a:prstGeom>
        </p:spPr>
        <p:txBody>
          <a:bodyPr/>
          <a:lstStyle/>
          <a:p>
            <a:endParaRPr/>
          </a:p>
        </p:txBody>
      </p:sp>
      <p:sp>
        <p:nvSpPr>
          <p:cNvPr id="121" name="Shape 12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Times New Roman"/>
      </a:defRPr>
    </a:lvl1pPr>
    <a:lvl2pPr indent="228600" latinLnBrk="0">
      <a:spcBef>
        <a:spcPts val="400"/>
      </a:spcBef>
      <a:defRPr sz="1200">
        <a:latin typeface="+mj-lt"/>
        <a:ea typeface="+mj-ea"/>
        <a:cs typeface="+mj-cs"/>
        <a:sym typeface="Times New Roman"/>
      </a:defRPr>
    </a:lvl2pPr>
    <a:lvl3pPr indent="457200" latinLnBrk="0">
      <a:spcBef>
        <a:spcPts val="400"/>
      </a:spcBef>
      <a:defRPr sz="1200">
        <a:latin typeface="+mj-lt"/>
        <a:ea typeface="+mj-ea"/>
        <a:cs typeface="+mj-cs"/>
        <a:sym typeface="Times New Roman"/>
      </a:defRPr>
    </a:lvl3pPr>
    <a:lvl4pPr indent="685800" latinLnBrk="0">
      <a:spcBef>
        <a:spcPts val="400"/>
      </a:spcBef>
      <a:defRPr sz="1200">
        <a:latin typeface="+mj-lt"/>
        <a:ea typeface="+mj-ea"/>
        <a:cs typeface="+mj-cs"/>
        <a:sym typeface="Times New Roman"/>
      </a:defRPr>
    </a:lvl4pPr>
    <a:lvl5pPr indent="914400" latinLnBrk="0">
      <a:spcBef>
        <a:spcPts val="400"/>
      </a:spcBef>
      <a:defRPr sz="1200">
        <a:latin typeface="+mj-lt"/>
        <a:ea typeface="+mj-ea"/>
        <a:cs typeface="+mj-cs"/>
        <a:sym typeface="Times New Roman"/>
      </a:defRPr>
    </a:lvl5pPr>
    <a:lvl6pPr indent="1143000" latinLnBrk="0">
      <a:spcBef>
        <a:spcPts val="400"/>
      </a:spcBef>
      <a:defRPr sz="1200">
        <a:latin typeface="+mj-lt"/>
        <a:ea typeface="+mj-ea"/>
        <a:cs typeface="+mj-cs"/>
        <a:sym typeface="Times New Roman"/>
      </a:defRPr>
    </a:lvl6pPr>
    <a:lvl7pPr indent="1371600" latinLnBrk="0">
      <a:spcBef>
        <a:spcPts val="400"/>
      </a:spcBef>
      <a:defRPr sz="1200">
        <a:latin typeface="+mj-lt"/>
        <a:ea typeface="+mj-ea"/>
        <a:cs typeface="+mj-cs"/>
        <a:sym typeface="Times New Roman"/>
      </a:defRPr>
    </a:lvl7pPr>
    <a:lvl8pPr indent="1600200" latinLnBrk="0">
      <a:spcBef>
        <a:spcPts val="400"/>
      </a:spcBef>
      <a:defRPr sz="1200">
        <a:latin typeface="+mj-lt"/>
        <a:ea typeface="+mj-ea"/>
        <a:cs typeface="+mj-cs"/>
        <a:sym typeface="Times New Roman"/>
      </a:defRPr>
    </a:lvl8pPr>
    <a:lvl9pPr indent="1828800" latinLnBrk="0">
      <a:spcBef>
        <a:spcPts val="400"/>
      </a:spcBef>
      <a:defRPr sz="1200">
        <a:latin typeface="+mj-lt"/>
        <a:ea typeface="+mj-ea"/>
        <a:cs typeface="+mj-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10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0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1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11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1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1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2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3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3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4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4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5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5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6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6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7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8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8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91"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92" name="Copyright © 2010 Pearson Education, Inc."/>
          <p:cNvSpPr txBox="1"/>
          <p:nvPr/>
        </p:nvSpPr>
        <p:spPr>
          <a:xfrm>
            <a:off x="457200" y="63750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94"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p:cNvSpPr/>
          <p:nvPr/>
        </p:nvSpPr>
        <p:spPr>
          <a:xfrm>
            <a:off x="-1" y="6629400"/>
            <a:ext cx="9144002" cy="228600"/>
          </a:xfrm>
          <a:prstGeom prst="rect">
            <a:avLst/>
          </a:prstGeom>
          <a:solidFill>
            <a:schemeClr val="accent2"/>
          </a:solidFill>
          <a:ln w="12700">
            <a:miter lim="400000"/>
          </a:ln>
        </p:spPr>
        <p:txBody>
          <a:bodyPr lIns="45719" rIns="45719" anchor="ctr"/>
          <a:lstStyle/>
          <a:p>
            <a:pPr algn="l">
              <a:defRPr sz="1800"/>
            </a:pPr>
            <a:endParaRPr/>
          </a:p>
        </p:txBody>
      </p:sp>
      <p:sp>
        <p:nvSpPr>
          <p:cNvPr id="3" name="Copyright © 2010 Pearson Education, Inc."/>
          <p:cNvSpPr txBox="1"/>
          <p:nvPr/>
        </p:nvSpPr>
        <p:spPr>
          <a:xfrm>
            <a:off x="609600" y="6146435"/>
            <a:ext cx="5257800" cy="264255"/>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l">
              <a:defRPr sz="1200">
                <a:latin typeface="Arial"/>
                <a:ea typeface="Arial"/>
                <a:cs typeface="Arial"/>
                <a:sym typeface="Arial"/>
              </a:defRPr>
            </a:lvl1pPr>
          </a:lstStyle>
          <a:p>
            <a:r>
              <a:t>Copyright © 2010 Pearson Education, Inc.</a:t>
            </a:r>
          </a:p>
        </p:txBody>
      </p:sp>
      <p:sp>
        <p:nvSpPr>
          <p:cNvPr id="4" name="Slide Number"/>
          <p:cNvSpPr txBox="1">
            <a:spLocks noGrp="1"/>
          </p:cNvSpPr>
          <p:nvPr>
            <p:ph type="sldNum" sz="quarter" idx="2"/>
          </p:nvPr>
        </p:nvSpPr>
        <p:spPr>
          <a:xfrm>
            <a:off x="7429271" y="6232842"/>
            <a:ext cx="381458" cy="396241"/>
          </a:xfrm>
          <a:prstGeom prst="rect">
            <a:avLst/>
          </a:prstGeom>
          <a:ln w="12700">
            <a:miter lim="400000"/>
          </a:ln>
        </p:spPr>
        <p:txBody>
          <a:bodyPr wrap="none" lIns="45719" rIns="45719" anchor="ctr">
            <a:spAutoFit/>
          </a:bodyPr>
          <a:lstStyle>
            <a:lvl1pPr>
              <a:defRPr>
                <a:latin typeface="Tahoma"/>
                <a:ea typeface="Tahoma"/>
                <a:cs typeface="Tahoma"/>
                <a:sym typeface="Tahoma"/>
              </a:defRPr>
            </a:lvl1pPr>
          </a:lstStyle>
          <a:p>
            <a:fld id="{86CB4B4D-7CA3-9044-876B-883B54F8677D}" type="slidenum">
              <a:t>‹#›</a:t>
            </a:fld>
            <a:endParaRPr/>
          </a:p>
        </p:txBody>
      </p:sp>
      <p:sp>
        <p:nvSpPr>
          <p:cNvPr id="5" name="Line"/>
          <p:cNvSpPr/>
          <p:nvPr/>
        </p:nvSpPr>
        <p:spPr>
          <a:xfrm>
            <a:off x="304800" y="836613"/>
            <a:ext cx="8458200" cy="1587"/>
          </a:xfrm>
          <a:prstGeom prst="line">
            <a:avLst/>
          </a:prstGeom>
          <a:ln w="25400">
            <a:solidFill>
              <a:schemeClr val="accent1"/>
            </a:solidFill>
          </a:ln>
          <a:effectLst>
            <a:outerShdw blurRad="38100" dist="20000" dir="5400000" rotWithShape="0">
              <a:srgbClr val="000000">
                <a:alpha val="37998"/>
              </a:srgbClr>
            </a:outerShdw>
          </a:effectLst>
        </p:spPr>
        <p:txBody>
          <a:bodyPr lIns="45719" rIns="45719"/>
          <a:lstStyle/>
          <a:p>
            <a:endParaRPr/>
          </a:p>
        </p:txBody>
      </p:sp>
      <p:sp>
        <p:nvSpPr>
          <p:cNvPr id="6"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
        <p:nvSpPr>
          <p:cNvPr id="7"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1pPr>
      <a:lvl2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2pPr>
      <a:lvl3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3pPr>
      <a:lvl4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4pPr>
      <a:lvl5pPr marL="0" marR="0" indent="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5pPr>
      <a:lvl6pPr marL="0" marR="0" indent="45720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6pPr>
      <a:lvl7pPr marL="0" marR="0" indent="91440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7pPr>
      <a:lvl8pPr marL="0" marR="0" indent="137160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8pPr>
      <a:lvl9pPr marL="0" marR="0" indent="1828800" algn="l" defTabSz="914400" rtl="0" latinLnBrk="0">
        <a:lnSpc>
          <a:spcPct val="100000"/>
        </a:lnSpc>
        <a:spcBef>
          <a:spcPts val="0"/>
        </a:spcBef>
        <a:spcAft>
          <a:spcPts val="0"/>
        </a:spcAft>
        <a:buClrTx/>
        <a:buSzTx/>
        <a:buFontTx/>
        <a:buNone/>
        <a:tabLst/>
        <a:defRPr sz="2400" b="0" i="0" u="none" strike="noStrike" cap="none" spc="0" baseline="0">
          <a:ln>
            <a:noFill/>
          </a:ln>
          <a:solidFill>
            <a:srgbClr val="000000"/>
          </a:solidFill>
          <a:uFillTx/>
          <a:latin typeface="Verdana"/>
          <a:ea typeface="Verdana"/>
          <a:cs typeface="Verdana"/>
          <a:sym typeface="Verdana"/>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1pPr>
      <a:lvl2pPr marL="800100" marR="0" indent="-3429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2pPr>
      <a:lvl3pPr marL="1143000" marR="0" indent="-2286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3pPr>
      <a:lvl4pPr marL="1714500" marR="0" indent="-3429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4pPr>
      <a:lvl5pPr marL="21336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5pPr>
      <a:lvl6pPr marL="25908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6pPr>
      <a:lvl7pPr marL="30480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7pPr>
      <a:lvl8pPr marL="35052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8pPr>
      <a:lvl9pPr marL="3962400" marR="0" indent="-304800" algn="l" defTabSz="914400" rtl="0" latinLnBrk="0">
        <a:lnSpc>
          <a:spcPct val="100000"/>
        </a:lnSpc>
        <a:spcBef>
          <a:spcPts val="500"/>
        </a:spcBef>
        <a:spcAft>
          <a:spcPts val="0"/>
        </a:spcAft>
        <a:buClrTx/>
        <a:buSzPct val="100000"/>
        <a:buFontTx/>
        <a:buChar char=""/>
        <a:tabLst/>
        <a:defRPr sz="2400" b="0" i="0" u="none" strike="noStrike" cap="none" spc="0" baseline="0">
          <a:ln>
            <a:noFill/>
          </a:ln>
          <a:solidFill>
            <a:srgbClr val="000000"/>
          </a:solidFill>
          <a:uFillTx/>
          <a:latin typeface="Verdana"/>
          <a:ea typeface="Verdana"/>
          <a:cs typeface="Verdana"/>
          <a:sym typeface="Verdana"/>
        </a:defRPr>
      </a:lvl9pPr>
    </p:bodyStyle>
    <p:otherStyle>
      <a:lvl1pPr marL="0" marR="0" indent="0" algn="ct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Tahoma"/>
        </a:defRPr>
      </a:lvl1pPr>
      <a:lvl2pPr marL="0" marR="0" indent="457200" algn="ct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Tahoma"/>
        </a:defRPr>
      </a:lvl2pPr>
      <a:lvl3pPr marL="0" marR="0" indent="914400" algn="ct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Tahoma"/>
        </a:defRPr>
      </a:lvl3pPr>
      <a:lvl4pPr marL="0" marR="0" indent="1371600" algn="ct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Tahoma"/>
        </a:defRPr>
      </a:lvl4pPr>
      <a:lvl5pPr marL="0" marR="0" indent="1828800" algn="ct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Tahoma"/>
        </a:defRPr>
      </a:lvl5pPr>
      <a:lvl6pPr marL="0" marR="0" indent="0" algn="ct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Tahoma"/>
        </a:defRPr>
      </a:lvl6pPr>
      <a:lvl7pPr marL="0" marR="0" indent="0" algn="ct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Tahoma"/>
        </a:defRPr>
      </a:lvl7pPr>
      <a:lvl8pPr marL="0" marR="0" indent="0" algn="ct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Tahoma"/>
        </a:defRPr>
      </a:lvl8pPr>
      <a:lvl9pPr marL="0" marR="0" indent="0" algn="ctr" defTabSz="914400" rtl="0" latinLnBrk="0">
        <a:lnSpc>
          <a:spcPct val="100000"/>
        </a:lnSpc>
        <a:spcBef>
          <a:spcPts val="0"/>
        </a:spcBef>
        <a:spcAft>
          <a:spcPts val="0"/>
        </a:spcAft>
        <a:buClrTx/>
        <a:buSzTx/>
        <a:buFontTx/>
        <a:buNone/>
        <a:tabLst/>
        <a:defRPr sz="2000" b="0" i="0" u="none" strike="noStrike" cap="none" spc="0" baseline="0">
          <a:ln>
            <a:noFill/>
          </a:ln>
          <a:solidFill>
            <a:schemeClr val="tx1"/>
          </a:solidFill>
          <a:uFillTx/>
          <a:latin typeface="+mn-lt"/>
          <a:ea typeface="+mn-ea"/>
          <a:cs typeface="+mn-cs"/>
          <a:sym typeface="Tahom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a:t>
            </a:fld>
            <a:endParaRPr/>
          </a:p>
        </p:txBody>
      </p:sp>
      <p:sp>
        <p:nvSpPr>
          <p:cNvPr id="124" name="Chapter Eight"/>
          <p:cNvSpPr txBox="1">
            <a:spLocks noGrp="1"/>
          </p:cNvSpPr>
          <p:nvPr>
            <p:ph type="title" idx="4294967295"/>
          </p:nvPr>
        </p:nvSpPr>
        <p:spPr>
          <a:xfrm>
            <a:off x="381000" y="228600"/>
            <a:ext cx="3886200" cy="685800"/>
          </a:xfrm>
          <a:prstGeom prst="rect">
            <a:avLst/>
          </a:prstGeom>
        </p:spPr>
        <p:txBody>
          <a:bodyPr anchor="t">
            <a:normAutofit/>
          </a:bodyPr>
          <a:lstStyle>
            <a:lvl1pPr>
              <a:defRPr b="1">
                <a:solidFill>
                  <a:srgbClr val="E57300"/>
                </a:solidFill>
              </a:defRPr>
            </a:lvl1pPr>
          </a:lstStyle>
          <a:p>
            <a:r>
              <a:t>Chapter Eight</a:t>
            </a:r>
          </a:p>
        </p:txBody>
      </p:sp>
      <p:sp>
        <p:nvSpPr>
          <p:cNvPr id="125" name="Measurement and Scaling:…"/>
          <p:cNvSpPr txBox="1">
            <a:spLocks noGrp="1"/>
          </p:cNvSpPr>
          <p:nvPr>
            <p:ph type="body" sz="quarter" idx="4294967295"/>
          </p:nvPr>
        </p:nvSpPr>
        <p:spPr>
          <a:xfrm>
            <a:off x="-228600" y="2362200"/>
            <a:ext cx="6019800" cy="1752600"/>
          </a:xfrm>
          <a:prstGeom prst="rect">
            <a:avLst/>
          </a:prstGeom>
        </p:spPr>
        <p:txBody>
          <a:bodyPr>
            <a:normAutofit/>
          </a:bodyPr>
          <a:lstStyle/>
          <a:p>
            <a:pPr marL="0" indent="0" algn="ctr">
              <a:spcBef>
                <a:spcPts val="600"/>
              </a:spcBef>
              <a:buSzTx/>
              <a:buNone/>
              <a:defRPr sz="2800">
                <a:solidFill>
                  <a:srgbClr val="994D00"/>
                </a:solidFill>
              </a:defRPr>
            </a:pPr>
            <a:r>
              <a:t>Measurement and Scaling:     </a:t>
            </a:r>
          </a:p>
          <a:p>
            <a:pPr marL="0" indent="0" algn="ctr">
              <a:spcBef>
                <a:spcPts val="600"/>
              </a:spcBef>
              <a:buSzTx/>
              <a:buNone/>
              <a:defRPr sz="2800">
                <a:solidFill>
                  <a:srgbClr val="994D00"/>
                </a:solidFill>
              </a:defRPr>
            </a:pPr>
            <a:r>
              <a:t> Fundamentals and </a:t>
            </a:r>
          </a:p>
          <a:p>
            <a:pPr marL="0" indent="0" algn="ctr">
              <a:spcBef>
                <a:spcPts val="600"/>
              </a:spcBef>
              <a:buSzTx/>
              <a:buNone/>
              <a:defRPr sz="2800">
                <a:solidFill>
                  <a:srgbClr val="994D00"/>
                </a:solidFill>
              </a:defRPr>
            </a:pPr>
            <a:r>
              <a:t>Comparative Scaling</a:t>
            </a:r>
          </a:p>
        </p:txBody>
      </p:sp>
      <p:pic>
        <p:nvPicPr>
          <p:cNvPr id="126" name="image.png" descr="image.png"/>
          <p:cNvPicPr>
            <a:picLocks noChangeAspect="1"/>
          </p:cNvPicPr>
          <p:nvPr/>
        </p:nvPicPr>
        <p:blipFill>
          <a:blip r:embed="rId2">
            <a:extLst/>
          </a:blip>
          <a:stretch>
            <a:fillRect/>
          </a:stretch>
        </p:blipFill>
        <p:spPr>
          <a:xfrm>
            <a:off x="5181600" y="1143000"/>
            <a:ext cx="3841750" cy="50800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24"/>
                                        </p:tgtEl>
                                        <p:attrNameLst>
                                          <p:attrName>style.visibility</p:attrName>
                                        </p:attrNameLst>
                                      </p:cBhvr>
                                      <p:to>
                                        <p:strVal val="visible"/>
                                      </p:to>
                                    </p:set>
                                    <p:anim calcmode="lin" valueType="num">
                                      <p:cBhvr>
                                        <p:cTn id="7" dur="500" fill="hold"/>
                                        <p:tgtEl>
                                          <p:spTgt spid="124"/>
                                        </p:tgtEl>
                                        <p:attrNameLst>
                                          <p:attrName>ppt_x</p:attrName>
                                        </p:attrNameLst>
                                      </p:cBhvr>
                                      <p:tavLst>
                                        <p:tav tm="0">
                                          <p:val>
                                            <p:strVal val="0-#ppt_w/2"/>
                                          </p:val>
                                        </p:tav>
                                        <p:tav tm="100000">
                                          <p:val>
                                            <p:strVal val="#ppt_x"/>
                                          </p:val>
                                        </p:tav>
                                      </p:tavLst>
                                    </p:anim>
                                    <p:anim calcmode="lin" valueType="num">
                                      <p:cBhvr>
                                        <p:cTn id="8" dur="500" fill="hold"/>
                                        <p:tgtEl>
                                          <p:spTgt spid="12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25"/>
                                        </p:tgtEl>
                                        <p:attrNameLst>
                                          <p:attrName>style.visibility</p:attrName>
                                        </p:attrNameLst>
                                      </p:cBhvr>
                                      <p:to>
                                        <p:strVal val="visible"/>
                                      </p:to>
                                    </p:set>
                                    <p:anim calcmode="lin" valueType="num">
                                      <p:cBhvr>
                                        <p:cTn id="12" dur="500" fill="hold"/>
                                        <p:tgtEl>
                                          <p:spTgt spid="125"/>
                                        </p:tgtEl>
                                        <p:attrNameLst>
                                          <p:attrName>ppt_x</p:attrName>
                                        </p:attrNameLst>
                                      </p:cBhvr>
                                      <p:tavLst>
                                        <p:tav tm="0">
                                          <p:val>
                                            <p:strVal val="0-#ppt_w/2"/>
                                          </p:val>
                                        </p:tav>
                                        <p:tav tm="100000">
                                          <p:val>
                                            <p:strVal val="#ppt_x"/>
                                          </p:val>
                                        </p:tav>
                                      </p:tavLst>
                                    </p:anim>
                                    <p:anim calcmode="lin" valueType="num">
                                      <p:cBhvr>
                                        <p:cTn id="13" dur="500" fill="hold"/>
                                        <p:tgtEl>
                                          <p:spTgt spid="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advAuto="0"/>
      <p:bldP spid="125" grpId="0"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10</a:t>
            </a:fld>
            <a:endParaRPr/>
          </a:p>
        </p:txBody>
      </p:sp>
      <p:sp>
        <p:nvSpPr>
          <p:cNvPr id="194" name="Primary Scales of Measurement Ratio Scale"/>
          <p:cNvSpPr txBox="1">
            <a:spLocks noGrp="1"/>
          </p:cNvSpPr>
          <p:nvPr>
            <p:ph type="title" idx="4294967295"/>
          </p:nvPr>
        </p:nvSpPr>
        <p:spPr>
          <a:xfrm>
            <a:off x="457200" y="-1"/>
            <a:ext cx="7793038" cy="1143002"/>
          </a:xfrm>
          <a:prstGeom prst="rect">
            <a:avLst/>
          </a:prstGeom>
        </p:spPr>
        <p:txBody>
          <a:bodyPr anchor="t">
            <a:normAutofit/>
          </a:bodyPr>
          <a:lstStyle/>
          <a:p>
            <a:pPr>
              <a:defRPr b="1">
                <a:solidFill>
                  <a:srgbClr val="E57300"/>
                </a:solidFill>
              </a:defRPr>
            </a:pPr>
            <a:r>
              <a:t>Primary Scales of Measurement</a:t>
            </a:r>
            <a:br/>
            <a:r>
              <a:t>Ratio Scale</a:t>
            </a:r>
          </a:p>
        </p:txBody>
      </p:sp>
      <p:sp>
        <p:nvSpPr>
          <p:cNvPr id="195" name="Possesses all the properties of the nominal, ordinal, and interval scales.…"/>
          <p:cNvSpPr txBox="1">
            <a:spLocks noGrp="1"/>
          </p:cNvSpPr>
          <p:nvPr>
            <p:ph type="body" idx="4294967295"/>
          </p:nvPr>
        </p:nvSpPr>
        <p:spPr>
          <a:xfrm>
            <a:off x="685800" y="1143000"/>
            <a:ext cx="8077200" cy="4267200"/>
          </a:xfrm>
          <a:prstGeom prst="rect">
            <a:avLst/>
          </a:prstGeom>
        </p:spPr>
        <p:txBody>
          <a:bodyPr>
            <a:normAutofit/>
          </a:bodyPr>
          <a:lstStyle/>
          <a:p>
            <a:pPr>
              <a:lnSpc>
                <a:spcPct val="95000"/>
              </a:lnSpc>
              <a:spcBef>
                <a:spcPts val="1200"/>
              </a:spcBef>
              <a:defRPr>
                <a:solidFill>
                  <a:srgbClr val="994D00"/>
                </a:solidFill>
              </a:defRPr>
            </a:pPr>
            <a:r>
              <a:t>Possesses all the properties of the nominal, ordinal, and interval scales.</a:t>
            </a:r>
          </a:p>
          <a:p>
            <a:pPr>
              <a:lnSpc>
                <a:spcPct val="95000"/>
              </a:lnSpc>
              <a:spcBef>
                <a:spcPts val="1200"/>
              </a:spcBef>
              <a:defRPr>
                <a:solidFill>
                  <a:srgbClr val="994D00"/>
                </a:solidFill>
              </a:defRPr>
            </a:pPr>
            <a:r>
              <a:t>It </a:t>
            </a:r>
            <a:r>
              <a:rPr b="1" u="sng"/>
              <a:t>has an absolute zero point</a:t>
            </a:r>
            <a:r>
              <a:t>.  </a:t>
            </a:r>
          </a:p>
          <a:p>
            <a:pPr>
              <a:lnSpc>
                <a:spcPct val="95000"/>
              </a:lnSpc>
              <a:spcBef>
                <a:spcPts val="1200"/>
              </a:spcBef>
              <a:defRPr>
                <a:solidFill>
                  <a:srgbClr val="994D00"/>
                </a:solidFill>
              </a:defRPr>
            </a:pPr>
            <a:r>
              <a:t>It is meaningful to compute </a:t>
            </a:r>
            <a:r>
              <a:rPr b="1" u="sng"/>
              <a:t>ratios</a:t>
            </a:r>
            <a:r>
              <a:t> of scale values. </a:t>
            </a:r>
          </a:p>
          <a:p>
            <a:pPr marL="742950" lvl="1" indent="-285750">
              <a:lnSpc>
                <a:spcPct val="95000"/>
              </a:lnSpc>
              <a:spcBef>
                <a:spcPts val="1200"/>
              </a:spcBef>
              <a:defRPr sz="2000">
                <a:solidFill>
                  <a:srgbClr val="994D00"/>
                </a:solidFill>
              </a:defRPr>
            </a:pPr>
            <a:r>
              <a:t>E.g. 4 is twice the value of 2. </a:t>
            </a:r>
          </a:p>
          <a:p>
            <a:pPr>
              <a:lnSpc>
                <a:spcPct val="95000"/>
              </a:lnSpc>
              <a:spcBef>
                <a:spcPts val="1200"/>
              </a:spcBef>
              <a:defRPr>
                <a:solidFill>
                  <a:srgbClr val="994D00"/>
                </a:solidFill>
              </a:defRPr>
            </a:pPr>
            <a:r>
              <a:t>All statistical techniques can be applied to ratio data. </a:t>
            </a:r>
          </a:p>
        </p:txBody>
      </p:sp>
      <p:pic>
        <p:nvPicPr>
          <p:cNvPr id="196" name="image.png" descr="image.png"/>
          <p:cNvPicPr>
            <a:picLocks noChangeAspect="1"/>
          </p:cNvPicPr>
          <p:nvPr/>
        </p:nvPicPr>
        <p:blipFill>
          <a:blip r:embed="rId2">
            <a:extLst/>
          </a:blip>
          <a:stretch>
            <a:fillRect/>
          </a:stretch>
        </p:blipFill>
        <p:spPr>
          <a:xfrm>
            <a:off x="3048000" y="4605337"/>
            <a:ext cx="3352800" cy="950913"/>
          </a:xfrm>
          <a:prstGeom prst="rect">
            <a:avLst/>
          </a:prstGeom>
          <a:ln w="12700">
            <a:miter lim="400000"/>
          </a:ln>
        </p:spPr>
      </p:pic>
      <p:pic>
        <p:nvPicPr>
          <p:cNvPr id="197" name="image.png" descr="image.png"/>
          <p:cNvPicPr>
            <a:picLocks noChangeAspect="1"/>
          </p:cNvPicPr>
          <p:nvPr/>
        </p:nvPicPr>
        <p:blipFill>
          <a:blip r:embed="rId3">
            <a:extLst/>
          </a:blip>
          <a:stretch>
            <a:fillRect/>
          </a:stretch>
        </p:blipFill>
        <p:spPr>
          <a:xfrm>
            <a:off x="3124200" y="5562600"/>
            <a:ext cx="3157538" cy="384175"/>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94"/>
                                        </p:tgtEl>
                                        <p:attrNameLst>
                                          <p:attrName>style.visibility</p:attrName>
                                        </p:attrNameLst>
                                      </p:cBhvr>
                                      <p:to>
                                        <p:strVal val="visible"/>
                                      </p:to>
                                    </p:set>
                                    <p:anim calcmode="lin" valueType="num">
                                      <p:cBhvr>
                                        <p:cTn id="7" dur="500" fill="hold"/>
                                        <p:tgtEl>
                                          <p:spTgt spid="194"/>
                                        </p:tgtEl>
                                        <p:attrNameLst>
                                          <p:attrName>ppt_x</p:attrName>
                                        </p:attrNameLst>
                                      </p:cBhvr>
                                      <p:tavLst>
                                        <p:tav tm="0">
                                          <p:val>
                                            <p:strVal val="0-#ppt_w/2"/>
                                          </p:val>
                                        </p:tav>
                                        <p:tav tm="100000">
                                          <p:val>
                                            <p:strVal val="#ppt_x"/>
                                          </p:val>
                                        </p:tav>
                                      </p:tavLst>
                                    </p:anim>
                                    <p:anim calcmode="lin" valueType="num">
                                      <p:cBhvr>
                                        <p:cTn id="8" dur="500" fill="hold"/>
                                        <p:tgtEl>
                                          <p:spTgt spid="19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95"/>
                                        </p:tgtEl>
                                        <p:attrNameLst>
                                          <p:attrName>style.visibility</p:attrName>
                                        </p:attrNameLst>
                                      </p:cBhvr>
                                      <p:to>
                                        <p:strVal val="visible"/>
                                      </p:to>
                                    </p:set>
                                    <p:anim calcmode="lin" valueType="num">
                                      <p:cBhvr>
                                        <p:cTn id="12" dur="500" fill="hold"/>
                                        <p:tgtEl>
                                          <p:spTgt spid="195"/>
                                        </p:tgtEl>
                                        <p:attrNameLst>
                                          <p:attrName>ppt_x</p:attrName>
                                        </p:attrNameLst>
                                      </p:cBhvr>
                                      <p:tavLst>
                                        <p:tav tm="0">
                                          <p:val>
                                            <p:strVal val="0-#ppt_w/2"/>
                                          </p:val>
                                        </p:tav>
                                        <p:tav tm="100000">
                                          <p:val>
                                            <p:strVal val="#ppt_x"/>
                                          </p:val>
                                        </p:tav>
                                      </p:tavLst>
                                    </p:anim>
                                    <p:anim calcmode="lin" valueType="num">
                                      <p:cBhvr>
                                        <p:cTn id="13" dur="500" fill="hold"/>
                                        <p:tgtEl>
                                          <p:spTgt spid="1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animBg="1" advAuto="0"/>
      <p:bldP spid="195"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11</a:t>
            </a:fld>
            <a:endParaRPr/>
          </a:p>
        </p:txBody>
      </p:sp>
      <p:sp>
        <p:nvSpPr>
          <p:cNvPr id="200" name="Illustration of Primary Scales of Measurement"/>
          <p:cNvSpPr txBox="1">
            <a:spLocks noGrp="1"/>
          </p:cNvSpPr>
          <p:nvPr>
            <p:ph type="title" idx="4294967295"/>
          </p:nvPr>
        </p:nvSpPr>
        <p:spPr>
          <a:xfrm>
            <a:off x="304800" y="228600"/>
            <a:ext cx="8486775" cy="990600"/>
          </a:xfrm>
          <a:prstGeom prst="rect">
            <a:avLst/>
          </a:prstGeom>
        </p:spPr>
        <p:txBody>
          <a:bodyPr anchor="t">
            <a:normAutofit/>
          </a:bodyPr>
          <a:lstStyle>
            <a:lvl1pPr>
              <a:defRPr b="1">
                <a:solidFill>
                  <a:srgbClr val="E57300"/>
                </a:solidFill>
              </a:defRPr>
            </a:lvl1pPr>
          </a:lstStyle>
          <a:p>
            <a:r>
              <a:t>Illustration of Primary Scales of Measurement</a:t>
            </a:r>
          </a:p>
        </p:txBody>
      </p:sp>
      <p:grpSp>
        <p:nvGrpSpPr>
          <p:cNvPr id="207" name="Group"/>
          <p:cNvGrpSpPr/>
          <p:nvPr/>
        </p:nvGrpSpPr>
        <p:grpSpPr>
          <a:xfrm>
            <a:off x="228600" y="1112837"/>
            <a:ext cx="8426450" cy="4678363"/>
            <a:chOff x="0" y="0"/>
            <a:chExt cx="8426450" cy="4678362"/>
          </a:xfrm>
        </p:grpSpPr>
        <p:sp>
          <p:nvSpPr>
            <p:cNvPr id="201" name="Nominal                        Ordinal                                      Ratio…"/>
            <p:cNvSpPr/>
            <p:nvPr/>
          </p:nvSpPr>
          <p:spPr>
            <a:xfrm>
              <a:off x="0" y="0"/>
              <a:ext cx="8372475" cy="4208922"/>
            </a:xfrm>
            <a:prstGeom prst="rect">
              <a:avLst/>
            </a:prstGeom>
            <a:solidFill>
              <a:srgbClr val="CCECFF"/>
            </a:solid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lgn="l">
                <a:defRPr sz="2200" b="1">
                  <a:solidFill>
                    <a:srgbClr val="CC0000"/>
                  </a:solidFill>
                  <a:latin typeface="Arial"/>
                  <a:ea typeface="Arial"/>
                  <a:cs typeface="Arial"/>
                  <a:sym typeface="Arial"/>
                </a:defRPr>
              </a:pPr>
              <a:r>
                <a:t>Nominal                        Ordinal                                      Ratio</a:t>
              </a:r>
            </a:p>
            <a:p>
              <a:pPr algn="l">
                <a:defRPr sz="2200" b="1">
                  <a:solidFill>
                    <a:srgbClr val="CC0000"/>
                  </a:solidFill>
                  <a:latin typeface="Arial"/>
                  <a:ea typeface="Arial"/>
                  <a:cs typeface="Arial"/>
                  <a:sym typeface="Arial"/>
                </a:defRPr>
              </a:pPr>
              <a:r>
                <a:t>Scale                              Scale                                        Scale</a:t>
              </a:r>
            </a:p>
            <a:p>
              <a:pPr algn="l">
                <a:defRPr sz="1600">
                  <a:latin typeface="Arial"/>
                  <a:ea typeface="Arial"/>
                  <a:cs typeface="Arial"/>
                  <a:sym typeface="Arial"/>
                </a:defRPr>
              </a:pPr>
              <a:r>
                <a:t>		                   Preference</a:t>
              </a:r>
              <a:r>
                <a:rPr sz="1800"/>
                <a:t>                                              $ spent last                  No.   Store                              </a:t>
              </a:r>
              <a:r>
                <a:t>Rankings   </a:t>
              </a:r>
              <a:r>
                <a:rPr sz="1800"/>
                <a:t>                                              3 months</a:t>
              </a:r>
            </a:p>
            <a:p>
              <a:pPr algn="l">
                <a:defRPr sz="1800" b="1">
                  <a:solidFill>
                    <a:srgbClr val="840218"/>
                  </a:solidFill>
                  <a:latin typeface="Arial"/>
                  <a:ea typeface="Arial"/>
                  <a:cs typeface="Arial"/>
                  <a:sym typeface="Arial"/>
                </a:defRPr>
              </a:pPr>
              <a:br/>
              <a:r>
                <a:rPr>
                  <a:solidFill>
                    <a:srgbClr val="000000"/>
                  </a:solidFill>
                </a:rPr>
                <a:t>1. Parisian</a:t>
              </a:r>
            </a:p>
            <a:p>
              <a:pPr algn="l">
                <a:defRPr sz="1800" b="1">
                  <a:latin typeface="Arial"/>
                  <a:ea typeface="Arial"/>
                  <a:cs typeface="Arial"/>
                  <a:sym typeface="Arial"/>
                </a:defRPr>
              </a:pPr>
              <a:r>
                <a:t>2. Macy’s</a:t>
              </a:r>
            </a:p>
            <a:p>
              <a:pPr algn="l">
                <a:defRPr sz="1800" b="1">
                  <a:latin typeface="Arial"/>
                  <a:ea typeface="Arial"/>
                  <a:cs typeface="Arial"/>
                  <a:sym typeface="Arial"/>
                </a:defRPr>
              </a:pPr>
              <a:r>
                <a:t>3. Kmart</a:t>
              </a:r>
            </a:p>
            <a:p>
              <a:pPr algn="l">
                <a:defRPr sz="1800" b="1">
                  <a:latin typeface="Arial"/>
                  <a:ea typeface="Arial"/>
                  <a:cs typeface="Arial"/>
                  <a:sym typeface="Arial"/>
                </a:defRPr>
              </a:pPr>
              <a:r>
                <a:t>4. Kohl’s</a:t>
              </a:r>
            </a:p>
            <a:p>
              <a:pPr algn="l">
                <a:defRPr sz="1800" b="1">
                  <a:latin typeface="Arial"/>
                  <a:ea typeface="Arial"/>
                  <a:cs typeface="Arial"/>
                  <a:sym typeface="Arial"/>
                </a:defRPr>
              </a:pPr>
              <a:r>
                <a:t>5. J.C. Penney                      </a:t>
              </a:r>
            </a:p>
            <a:p>
              <a:pPr algn="l">
                <a:defRPr sz="1800" b="1">
                  <a:latin typeface="Arial"/>
                  <a:ea typeface="Arial"/>
                  <a:cs typeface="Arial"/>
                  <a:sym typeface="Arial"/>
                </a:defRPr>
              </a:pPr>
              <a:r>
                <a:t>6. Neiman Marcus </a:t>
              </a:r>
            </a:p>
            <a:p>
              <a:pPr algn="l">
                <a:defRPr sz="1800" b="1">
                  <a:latin typeface="Arial"/>
                  <a:ea typeface="Arial"/>
                  <a:cs typeface="Arial"/>
                  <a:sym typeface="Arial"/>
                </a:defRPr>
              </a:pPr>
              <a:r>
                <a:t>7. Marshalls</a:t>
              </a:r>
            </a:p>
            <a:p>
              <a:pPr algn="l">
                <a:defRPr sz="1800" b="1">
                  <a:latin typeface="Arial"/>
                  <a:ea typeface="Arial"/>
                  <a:cs typeface="Arial"/>
                  <a:sym typeface="Arial"/>
                </a:defRPr>
              </a:pPr>
              <a:r>
                <a:t>8. Saks Fifth Avenue </a:t>
              </a:r>
            </a:p>
            <a:p>
              <a:pPr algn="l">
                <a:defRPr sz="1800" b="1">
                  <a:latin typeface="Arial"/>
                  <a:ea typeface="Arial"/>
                  <a:cs typeface="Arial"/>
                  <a:sym typeface="Arial"/>
                </a:defRPr>
              </a:pPr>
              <a:r>
                <a:t>9. Sears </a:t>
              </a:r>
            </a:p>
            <a:p>
              <a:pPr algn="l">
                <a:defRPr sz="1800" b="1">
                  <a:latin typeface="Arial"/>
                  <a:ea typeface="Arial"/>
                  <a:cs typeface="Arial"/>
                  <a:sym typeface="Arial"/>
                </a:defRPr>
              </a:pPr>
              <a:r>
                <a:t>10.Wal-Mart</a:t>
              </a:r>
            </a:p>
          </p:txBody>
        </p:sp>
        <p:sp>
          <p:nvSpPr>
            <p:cNvPr id="202" name="Line"/>
            <p:cNvSpPr/>
            <p:nvPr/>
          </p:nvSpPr>
          <p:spPr>
            <a:xfrm>
              <a:off x="155575" y="4678362"/>
              <a:ext cx="8074025"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grpSp>
          <p:nvGrpSpPr>
            <p:cNvPr id="205" name="Group"/>
            <p:cNvGrpSpPr/>
            <p:nvPr/>
          </p:nvGrpSpPr>
          <p:grpSpPr>
            <a:xfrm>
              <a:off x="0" y="26987"/>
              <a:ext cx="8426450" cy="1527176"/>
              <a:chOff x="0" y="0"/>
              <a:chExt cx="8426450" cy="1527175"/>
            </a:xfrm>
          </p:grpSpPr>
          <p:sp>
            <p:nvSpPr>
              <p:cNvPr id="203" name="Line"/>
              <p:cNvSpPr/>
              <p:nvPr/>
            </p:nvSpPr>
            <p:spPr>
              <a:xfrm>
                <a:off x="0" y="0"/>
                <a:ext cx="8401672" cy="0"/>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04" name="Line"/>
              <p:cNvSpPr/>
              <p:nvPr/>
            </p:nvSpPr>
            <p:spPr>
              <a:xfrm>
                <a:off x="0" y="1527175"/>
                <a:ext cx="8426450" cy="0"/>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grpSp>
        <p:sp>
          <p:nvSpPr>
            <p:cNvPr id="206" name="Interval Scale…"/>
            <p:cNvSpPr txBox="1"/>
            <p:nvPr/>
          </p:nvSpPr>
          <p:spPr>
            <a:xfrm>
              <a:off x="5130800" y="26987"/>
              <a:ext cx="2025650" cy="156715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lgn="l">
                <a:lnSpc>
                  <a:spcPct val="75000"/>
                </a:lnSpc>
                <a:spcBef>
                  <a:spcPts val="1400"/>
                </a:spcBef>
                <a:defRPr sz="2400" b="1">
                  <a:solidFill>
                    <a:srgbClr val="CC0000"/>
                  </a:solidFill>
                  <a:latin typeface="Arial"/>
                  <a:ea typeface="Arial"/>
                  <a:cs typeface="Arial"/>
                  <a:sym typeface="Arial"/>
                </a:defRPr>
              </a:pPr>
              <a:r>
                <a:t>Interval</a:t>
              </a:r>
              <a:br/>
              <a:r>
                <a:t>Scale</a:t>
              </a:r>
              <a:r>
                <a:rPr>
                  <a:solidFill>
                    <a:srgbClr val="000000"/>
                  </a:solidFill>
                </a:rPr>
                <a:t> </a:t>
              </a:r>
            </a:p>
            <a:p>
              <a:pPr algn="l">
                <a:lnSpc>
                  <a:spcPct val="75000"/>
                </a:lnSpc>
                <a:spcBef>
                  <a:spcPts val="1000"/>
                </a:spcBef>
                <a:defRPr sz="1800">
                  <a:latin typeface="Arial"/>
                  <a:ea typeface="Arial"/>
                  <a:cs typeface="Arial"/>
                  <a:sym typeface="Arial"/>
                </a:defRPr>
              </a:pPr>
              <a:r>
                <a:t>Preference Ratings</a:t>
              </a:r>
            </a:p>
            <a:p>
              <a:pPr algn="l">
                <a:lnSpc>
                  <a:spcPct val="75000"/>
                </a:lnSpc>
                <a:spcBef>
                  <a:spcPts val="1000"/>
                </a:spcBef>
                <a:defRPr sz="1800">
                  <a:latin typeface="Arial"/>
                  <a:ea typeface="Arial"/>
                  <a:cs typeface="Arial"/>
                  <a:sym typeface="Arial"/>
                </a:defRPr>
              </a:pPr>
              <a:r>
                <a:t>     1-7</a:t>
              </a:r>
            </a:p>
          </p:txBody>
        </p:sp>
      </p:grpSp>
      <p:graphicFrame>
        <p:nvGraphicFramePr>
          <p:cNvPr id="208" name="Table"/>
          <p:cNvGraphicFramePr/>
          <p:nvPr/>
        </p:nvGraphicFramePr>
        <p:xfrm>
          <a:off x="3048000" y="2667000"/>
          <a:ext cx="5410200" cy="3097213"/>
        </p:xfrm>
        <a:graphic>
          <a:graphicData uri="http://schemas.openxmlformats.org/drawingml/2006/table">
            <a:tbl>
              <a:tblPr>
                <a:tableStyleId>{4C3C2611-4C71-4FC5-86AE-919BDF0F9419}</a:tableStyleId>
              </a:tblPr>
              <a:tblGrid>
                <a:gridCol w="19050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tblGrid>
              <a:tr h="309562">
                <a:tc>
                  <a:txBody>
                    <a:bodyPr/>
                    <a:lstStyle/>
                    <a:p>
                      <a:pPr algn="l">
                        <a:defRPr sz="1800"/>
                      </a:pPr>
                      <a:r>
                        <a:rPr sz="1600">
                          <a:sym typeface="Verdana"/>
                        </a:rPr>
                        <a:t>7</a:t>
                      </a:r>
                    </a:p>
                  </a:txBody>
                  <a:tcPr marL="0" marR="0" marT="0" marB="0" anchor="b" horzOverflow="overflow">
                    <a:solidFill>
                      <a:srgbClr val="FFEFE8"/>
                    </a:solidFill>
                  </a:tcPr>
                </a:tc>
                <a:tc>
                  <a:txBody>
                    <a:bodyPr/>
                    <a:lstStyle/>
                    <a:p>
                      <a:pPr algn="l">
                        <a:defRPr sz="1800"/>
                      </a:pPr>
                      <a:r>
                        <a:rPr sz="1600">
                          <a:sym typeface="Verdana"/>
                        </a:rPr>
                        <a:t>5</a:t>
                      </a:r>
                    </a:p>
                  </a:txBody>
                  <a:tcPr marL="0" marR="0" marT="0" marB="0" anchor="b" horzOverflow="overflow">
                    <a:solidFill>
                      <a:srgbClr val="FFEFE8"/>
                    </a:solidFill>
                  </a:tcPr>
                </a:tc>
                <a:tc>
                  <a:txBody>
                    <a:bodyPr/>
                    <a:lstStyle/>
                    <a:p>
                      <a:pPr algn="l">
                        <a:defRPr sz="1800"/>
                      </a:pPr>
                      <a:r>
                        <a:rPr sz="1600">
                          <a:sym typeface="Verdana"/>
                        </a:rPr>
                        <a:t>$0</a:t>
                      </a:r>
                    </a:p>
                  </a:txBody>
                  <a:tcPr marL="0" marR="0" marT="0" marB="0" anchor="b" horzOverflow="overflow">
                    <a:solidFill>
                      <a:srgbClr val="FFEFE8"/>
                    </a:solidFill>
                  </a:tcPr>
                </a:tc>
                <a:extLst>
                  <a:ext uri="{0D108BD9-81ED-4DB2-BD59-A6C34878D82A}">
                    <a16:rowId xmlns:a16="http://schemas.microsoft.com/office/drawing/2014/main" val="10000"/>
                  </a:ext>
                </a:extLst>
              </a:tr>
              <a:tr h="309562">
                <a:tc>
                  <a:txBody>
                    <a:bodyPr/>
                    <a:lstStyle/>
                    <a:p>
                      <a:pPr algn="l">
                        <a:defRPr sz="1800"/>
                      </a:pPr>
                      <a:r>
                        <a:rPr sz="1600">
                          <a:sym typeface="Verdana"/>
                        </a:rPr>
                        <a:t>2</a:t>
                      </a:r>
                    </a:p>
                  </a:txBody>
                  <a:tcPr marL="0" marR="0" marT="0" marB="0" anchor="b" horzOverflow="overflow">
                    <a:solidFill>
                      <a:srgbClr val="FFEFE8"/>
                    </a:solidFill>
                  </a:tcPr>
                </a:tc>
                <a:tc>
                  <a:txBody>
                    <a:bodyPr/>
                    <a:lstStyle/>
                    <a:p>
                      <a:pPr algn="l">
                        <a:defRPr sz="1800"/>
                      </a:pPr>
                      <a:r>
                        <a:rPr sz="1600">
                          <a:sym typeface="Verdana"/>
                        </a:rPr>
                        <a:t>7</a:t>
                      </a:r>
                    </a:p>
                  </a:txBody>
                  <a:tcPr marL="0" marR="0" marT="0" marB="0" anchor="b" horzOverflow="overflow">
                    <a:solidFill>
                      <a:srgbClr val="FFEFE8"/>
                    </a:solidFill>
                  </a:tcPr>
                </a:tc>
                <a:tc>
                  <a:txBody>
                    <a:bodyPr/>
                    <a:lstStyle/>
                    <a:p>
                      <a:pPr algn="l">
                        <a:defRPr sz="1800"/>
                      </a:pPr>
                      <a:r>
                        <a:rPr sz="1600">
                          <a:sym typeface="Verdana"/>
                        </a:rPr>
                        <a:t>$200</a:t>
                      </a:r>
                    </a:p>
                  </a:txBody>
                  <a:tcPr marL="0" marR="0" marT="0" marB="0" anchor="b" horzOverflow="overflow">
                    <a:solidFill>
                      <a:srgbClr val="FFEFE8"/>
                    </a:solidFill>
                  </a:tcPr>
                </a:tc>
                <a:extLst>
                  <a:ext uri="{0D108BD9-81ED-4DB2-BD59-A6C34878D82A}">
                    <a16:rowId xmlns:a16="http://schemas.microsoft.com/office/drawing/2014/main" val="10001"/>
                  </a:ext>
                </a:extLst>
              </a:tr>
              <a:tr h="309562">
                <a:tc>
                  <a:txBody>
                    <a:bodyPr/>
                    <a:lstStyle/>
                    <a:p>
                      <a:pPr algn="l">
                        <a:defRPr sz="1800"/>
                      </a:pPr>
                      <a:r>
                        <a:rPr sz="1600">
                          <a:sym typeface="Verdana"/>
                        </a:rPr>
                        <a:t>8</a:t>
                      </a:r>
                    </a:p>
                  </a:txBody>
                  <a:tcPr marL="0" marR="0" marT="0" marB="0" anchor="b" horzOverflow="overflow">
                    <a:solidFill>
                      <a:srgbClr val="FFEFE8"/>
                    </a:solidFill>
                  </a:tcPr>
                </a:tc>
                <a:tc>
                  <a:txBody>
                    <a:bodyPr/>
                    <a:lstStyle/>
                    <a:p>
                      <a:pPr algn="l">
                        <a:defRPr sz="1800"/>
                      </a:pPr>
                      <a:r>
                        <a:rPr sz="1600">
                          <a:sym typeface="Verdana"/>
                        </a:rPr>
                        <a:t>4</a:t>
                      </a:r>
                    </a:p>
                  </a:txBody>
                  <a:tcPr marL="0" marR="0" marT="0" marB="0" anchor="b" horzOverflow="overflow">
                    <a:solidFill>
                      <a:srgbClr val="FFEFE8"/>
                    </a:solidFill>
                  </a:tcPr>
                </a:tc>
                <a:tc>
                  <a:txBody>
                    <a:bodyPr/>
                    <a:lstStyle/>
                    <a:p>
                      <a:pPr algn="l">
                        <a:defRPr sz="1800"/>
                      </a:pPr>
                      <a:r>
                        <a:rPr sz="1600">
                          <a:sym typeface="Verdana"/>
                        </a:rPr>
                        <a:t>$0</a:t>
                      </a:r>
                    </a:p>
                  </a:txBody>
                  <a:tcPr marL="0" marR="0" marT="0" marB="0" anchor="b" horzOverflow="overflow">
                    <a:solidFill>
                      <a:srgbClr val="FFEFE8"/>
                    </a:solidFill>
                  </a:tcPr>
                </a:tc>
                <a:extLst>
                  <a:ext uri="{0D108BD9-81ED-4DB2-BD59-A6C34878D82A}">
                    <a16:rowId xmlns:a16="http://schemas.microsoft.com/office/drawing/2014/main" val="10002"/>
                  </a:ext>
                </a:extLst>
              </a:tr>
              <a:tr h="309562">
                <a:tc>
                  <a:txBody>
                    <a:bodyPr/>
                    <a:lstStyle/>
                    <a:p>
                      <a:pPr algn="l">
                        <a:defRPr sz="1800"/>
                      </a:pPr>
                      <a:r>
                        <a:rPr sz="1600">
                          <a:sym typeface="Verdana"/>
                        </a:rPr>
                        <a:t>3</a:t>
                      </a:r>
                    </a:p>
                  </a:txBody>
                  <a:tcPr marL="0" marR="0" marT="0" marB="0" anchor="b" horzOverflow="overflow">
                    <a:solidFill>
                      <a:srgbClr val="FFEFE8"/>
                    </a:solidFill>
                  </a:tcPr>
                </a:tc>
                <a:tc>
                  <a:txBody>
                    <a:bodyPr/>
                    <a:lstStyle/>
                    <a:p>
                      <a:pPr algn="l">
                        <a:defRPr sz="1800"/>
                      </a:pPr>
                      <a:r>
                        <a:rPr sz="1600">
                          <a:sym typeface="Verdana"/>
                        </a:rPr>
                        <a:t>6</a:t>
                      </a:r>
                    </a:p>
                  </a:txBody>
                  <a:tcPr marL="0" marR="0" marT="0" marB="0" anchor="b" horzOverflow="overflow">
                    <a:solidFill>
                      <a:srgbClr val="FFEFE8"/>
                    </a:solidFill>
                  </a:tcPr>
                </a:tc>
                <a:tc>
                  <a:txBody>
                    <a:bodyPr/>
                    <a:lstStyle/>
                    <a:p>
                      <a:pPr algn="l">
                        <a:defRPr sz="1800"/>
                      </a:pPr>
                      <a:r>
                        <a:rPr sz="1600">
                          <a:sym typeface="Verdana"/>
                        </a:rPr>
                        <a:t>$100</a:t>
                      </a:r>
                    </a:p>
                  </a:txBody>
                  <a:tcPr marL="0" marR="0" marT="0" marB="0" anchor="b" horzOverflow="overflow">
                    <a:solidFill>
                      <a:srgbClr val="FFEFE8"/>
                    </a:solidFill>
                  </a:tcPr>
                </a:tc>
                <a:extLst>
                  <a:ext uri="{0D108BD9-81ED-4DB2-BD59-A6C34878D82A}">
                    <a16:rowId xmlns:a16="http://schemas.microsoft.com/office/drawing/2014/main" val="10003"/>
                  </a:ext>
                </a:extLst>
              </a:tr>
              <a:tr h="309562">
                <a:tc>
                  <a:txBody>
                    <a:bodyPr/>
                    <a:lstStyle/>
                    <a:p>
                      <a:pPr algn="l">
                        <a:defRPr sz="1800"/>
                      </a:pPr>
                      <a:r>
                        <a:rPr sz="1600">
                          <a:sym typeface="Verdana"/>
                        </a:rPr>
                        <a:t>1</a:t>
                      </a:r>
                    </a:p>
                  </a:txBody>
                  <a:tcPr marL="0" marR="0" marT="0" marB="0" anchor="b" horzOverflow="overflow">
                    <a:solidFill>
                      <a:srgbClr val="FFEFE8"/>
                    </a:solidFill>
                  </a:tcPr>
                </a:tc>
                <a:tc>
                  <a:txBody>
                    <a:bodyPr/>
                    <a:lstStyle/>
                    <a:p>
                      <a:pPr algn="l">
                        <a:defRPr sz="1800"/>
                      </a:pPr>
                      <a:r>
                        <a:rPr sz="1600">
                          <a:sym typeface="Verdana"/>
                        </a:rPr>
                        <a:t>7</a:t>
                      </a:r>
                    </a:p>
                  </a:txBody>
                  <a:tcPr marL="0" marR="0" marT="0" marB="0" anchor="b" horzOverflow="overflow">
                    <a:solidFill>
                      <a:srgbClr val="FFEFE8"/>
                    </a:solidFill>
                  </a:tcPr>
                </a:tc>
                <a:tc>
                  <a:txBody>
                    <a:bodyPr/>
                    <a:lstStyle/>
                    <a:p>
                      <a:pPr algn="l">
                        <a:defRPr sz="1800"/>
                      </a:pPr>
                      <a:r>
                        <a:rPr sz="1600">
                          <a:sym typeface="Verdana"/>
                        </a:rPr>
                        <a:t>$250</a:t>
                      </a:r>
                    </a:p>
                  </a:txBody>
                  <a:tcPr marL="0" marR="0" marT="0" marB="0" anchor="b" horzOverflow="overflow">
                    <a:solidFill>
                      <a:srgbClr val="FFEFE8"/>
                    </a:solidFill>
                  </a:tcPr>
                </a:tc>
                <a:extLst>
                  <a:ext uri="{0D108BD9-81ED-4DB2-BD59-A6C34878D82A}">
                    <a16:rowId xmlns:a16="http://schemas.microsoft.com/office/drawing/2014/main" val="10004"/>
                  </a:ext>
                </a:extLst>
              </a:tr>
              <a:tr h="311150">
                <a:tc>
                  <a:txBody>
                    <a:bodyPr/>
                    <a:lstStyle/>
                    <a:p>
                      <a:pPr algn="l">
                        <a:defRPr sz="1800"/>
                      </a:pPr>
                      <a:r>
                        <a:rPr sz="1600">
                          <a:sym typeface="Verdana"/>
                        </a:rPr>
                        <a:t>5</a:t>
                      </a:r>
                    </a:p>
                  </a:txBody>
                  <a:tcPr marL="0" marR="0" marT="0" marB="0" anchor="b" horzOverflow="overflow">
                    <a:solidFill>
                      <a:srgbClr val="FFEFE8"/>
                    </a:solidFill>
                  </a:tcPr>
                </a:tc>
                <a:tc>
                  <a:txBody>
                    <a:bodyPr/>
                    <a:lstStyle/>
                    <a:p>
                      <a:pPr algn="l">
                        <a:defRPr sz="1800"/>
                      </a:pPr>
                      <a:r>
                        <a:rPr sz="1600">
                          <a:sym typeface="Verdana"/>
                        </a:rPr>
                        <a:t>5</a:t>
                      </a:r>
                    </a:p>
                  </a:txBody>
                  <a:tcPr marL="0" marR="0" marT="0" marB="0" anchor="b" horzOverflow="overflow">
                    <a:solidFill>
                      <a:srgbClr val="FFEFE8"/>
                    </a:solidFill>
                  </a:tcPr>
                </a:tc>
                <a:tc>
                  <a:txBody>
                    <a:bodyPr/>
                    <a:lstStyle/>
                    <a:p>
                      <a:pPr algn="l">
                        <a:defRPr sz="1800"/>
                      </a:pPr>
                      <a:r>
                        <a:rPr sz="1600">
                          <a:sym typeface="Verdana"/>
                        </a:rPr>
                        <a:t>$75</a:t>
                      </a:r>
                    </a:p>
                  </a:txBody>
                  <a:tcPr marL="0" marR="0" marT="0" marB="0" anchor="b" horzOverflow="overflow">
                    <a:solidFill>
                      <a:srgbClr val="FFEFE8"/>
                    </a:solidFill>
                  </a:tcPr>
                </a:tc>
                <a:extLst>
                  <a:ext uri="{0D108BD9-81ED-4DB2-BD59-A6C34878D82A}">
                    <a16:rowId xmlns:a16="http://schemas.microsoft.com/office/drawing/2014/main" val="10005"/>
                  </a:ext>
                </a:extLst>
              </a:tr>
              <a:tr h="309562">
                <a:tc>
                  <a:txBody>
                    <a:bodyPr/>
                    <a:lstStyle/>
                    <a:p>
                      <a:pPr algn="l">
                        <a:defRPr sz="1800"/>
                      </a:pPr>
                      <a:r>
                        <a:rPr sz="1600">
                          <a:sym typeface="Verdana"/>
                        </a:rPr>
                        <a:t>9</a:t>
                      </a:r>
                    </a:p>
                  </a:txBody>
                  <a:tcPr marL="0" marR="0" marT="0" marB="0" anchor="b" horzOverflow="overflow">
                    <a:solidFill>
                      <a:srgbClr val="FFEFE8"/>
                    </a:solidFill>
                  </a:tcPr>
                </a:tc>
                <a:tc>
                  <a:txBody>
                    <a:bodyPr/>
                    <a:lstStyle/>
                    <a:p>
                      <a:pPr algn="l">
                        <a:defRPr sz="1800"/>
                      </a:pPr>
                      <a:r>
                        <a:rPr sz="1600">
                          <a:sym typeface="Verdana"/>
                        </a:rPr>
                        <a:t>4</a:t>
                      </a:r>
                    </a:p>
                  </a:txBody>
                  <a:tcPr marL="0" marR="0" marT="0" marB="0" anchor="b" horzOverflow="overflow">
                    <a:solidFill>
                      <a:srgbClr val="FFEFE8"/>
                    </a:solidFill>
                  </a:tcPr>
                </a:tc>
                <a:tc>
                  <a:txBody>
                    <a:bodyPr/>
                    <a:lstStyle/>
                    <a:p>
                      <a:pPr algn="l">
                        <a:defRPr sz="1800"/>
                      </a:pPr>
                      <a:r>
                        <a:rPr sz="1600">
                          <a:sym typeface="Verdana"/>
                        </a:rPr>
                        <a:t>$0</a:t>
                      </a:r>
                    </a:p>
                  </a:txBody>
                  <a:tcPr marL="0" marR="0" marT="0" marB="0" anchor="b" horzOverflow="overflow">
                    <a:solidFill>
                      <a:srgbClr val="FFEFE8"/>
                    </a:solidFill>
                  </a:tcPr>
                </a:tc>
                <a:extLst>
                  <a:ext uri="{0D108BD9-81ED-4DB2-BD59-A6C34878D82A}">
                    <a16:rowId xmlns:a16="http://schemas.microsoft.com/office/drawing/2014/main" val="10006"/>
                  </a:ext>
                </a:extLst>
              </a:tr>
              <a:tr h="309562">
                <a:tc>
                  <a:txBody>
                    <a:bodyPr/>
                    <a:lstStyle/>
                    <a:p>
                      <a:pPr algn="l">
                        <a:defRPr sz="1800"/>
                      </a:pPr>
                      <a:r>
                        <a:rPr sz="1600">
                          <a:sym typeface="Verdana"/>
                        </a:rPr>
                        <a:t>6</a:t>
                      </a:r>
                    </a:p>
                  </a:txBody>
                  <a:tcPr marL="0" marR="0" marT="0" marB="0" anchor="b" horzOverflow="overflow">
                    <a:solidFill>
                      <a:srgbClr val="FFEFE8"/>
                    </a:solidFill>
                  </a:tcPr>
                </a:tc>
                <a:tc>
                  <a:txBody>
                    <a:bodyPr/>
                    <a:lstStyle/>
                    <a:p>
                      <a:pPr algn="l">
                        <a:defRPr sz="1800"/>
                      </a:pPr>
                      <a:r>
                        <a:rPr sz="1600">
                          <a:sym typeface="Verdana"/>
                        </a:rPr>
                        <a:t>5</a:t>
                      </a:r>
                    </a:p>
                  </a:txBody>
                  <a:tcPr marL="0" marR="0" marT="0" marB="0" anchor="b" horzOverflow="overflow">
                    <a:solidFill>
                      <a:srgbClr val="FFEFE8"/>
                    </a:solidFill>
                  </a:tcPr>
                </a:tc>
                <a:tc>
                  <a:txBody>
                    <a:bodyPr/>
                    <a:lstStyle/>
                    <a:p>
                      <a:pPr algn="l">
                        <a:defRPr sz="1800"/>
                      </a:pPr>
                      <a:r>
                        <a:rPr sz="1600">
                          <a:sym typeface="Verdana"/>
                        </a:rPr>
                        <a:t>$70</a:t>
                      </a:r>
                    </a:p>
                  </a:txBody>
                  <a:tcPr marL="0" marR="0" marT="0" marB="0" anchor="b" horzOverflow="overflow">
                    <a:solidFill>
                      <a:srgbClr val="FFEFE8"/>
                    </a:solidFill>
                  </a:tcPr>
                </a:tc>
                <a:extLst>
                  <a:ext uri="{0D108BD9-81ED-4DB2-BD59-A6C34878D82A}">
                    <a16:rowId xmlns:a16="http://schemas.microsoft.com/office/drawing/2014/main" val="10007"/>
                  </a:ext>
                </a:extLst>
              </a:tr>
              <a:tr h="309562">
                <a:tc>
                  <a:txBody>
                    <a:bodyPr/>
                    <a:lstStyle/>
                    <a:p>
                      <a:pPr algn="l">
                        <a:defRPr sz="1800"/>
                      </a:pPr>
                      <a:r>
                        <a:rPr sz="1600">
                          <a:sym typeface="Verdana"/>
                        </a:rPr>
                        <a:t>4</a:t>
                      </a:r>
                    </a:p>
                  </a:txBody>
                  <a:tcPr marL="0" marR="0" marT="0" marB="0" anchor="b" horzOverflow="overflow">
                    <a:solidFill>
                      <a:srgbClr val="FFEFE8"/>
                    </a:solidFill>
                  </a:tcPr>
                </a:tc>
                <a:tc>
                  <a:txBody>
                    <a:bodyPr/>
                    <a:lstStyle/>
                    <a:p>
                      <a:pPr algn="l">
                        <a:defRPr sz="1800"/>
                      </a:pPr>
                      <a:r>
                        <a:rPr sz="1600">
                          <a:sym typeface="Verdana"/>
                        </a:rPr>
                        <a:t>6</a:t>
                      </a:r>
                    </a:p>
                  </a:txBody>
                  <a:tcPr marL="0" marR="0" marT="0" marB="0" anchor="b" horzOverflow="overflow">
                    <a:solidFill>
                      <a:srgbClr val="FFEFE8"/>
                    </a:solidFill>
                  </a:tcPr>
                </a:tc>
                <a:tc>
                  <a:txBody>
                    <a:bodyPr/>
                    <a:lstStyle/>
                    <a:p>
                      <a:pPr algn="l">
                        <a:defRPr sz="1800"/>
                      </a:pPr>
                      <a:r>
                        <a:rPr sz="1600">
                          <a:sym typeface="Verdana"/>
                        </a:rPr>
                        <a:t>$100</a:t>
                      </a:r>
                    </a:p>
                  </a:txBody>
                  <a:tcPr marL="0" marR="0" marT="0" marB="0" anchor="b" horzOverflow="overflow">
                    <a:solidFill>
                      <a:srgbClr val="FFEFE8"/>
                    </a:solidFill>
                  </a:tcPr>
                </a:tc>
                <a:extLst>
                  <a:ext uri="{0D108BD9-81ED-4DB2-BD59-A6C34878D82A}">
                    <a16:rowId xmlns:a16="http://schemas.microsoft.com/office/drawing/2014/main" val="10008"/>
                  </a:ext>
                </a:extLst>
              </a:tr>
              <a:tr h="309562">
                <a:tc>
                  <a:txBody>
                    <a:bodyPr/>
                    <a:lstStyle/>
                    <a:p>
                      <a:pPr algn="l">
                        <a:defRPr sz="1800"/>
                      </a:pPr>
                      <a:r>
                        <a:rPr sz="1600">
                          <a:sym typeface="Verdana"/>
                        </a:rPr>
                        <a:t>10</a:t>
                      </a:r>
                    </a:p>
                  </a:txBody>
                  <a:tcPr marL="0" marR="0" marT="0" marB="0" anchor="b" horzOverflow="overflow">
                    <a:solidFill>
                      <a:srgbClr val="FFEFE8"/>
                    </a:solidFill>
                  </a:tcPr>
                </a:tc>
                <a:tc>
                  <a:txBody>
                    <a:bodyPr/>
                    <a:lstStyle/>
                    <a:p>
                      <a:pPr algn="l">
                        <a:defRPr sz="1800"/>
                      </a:pPr>
                      <a:r>
                        <a:rPr sz="1600">
                          <a:sym typeface="Verdana"/>
                        </a:rPr>
                        <a:t>2</a:t>
                      </a:r>
                    </a:p>
                  </a:txBody>
                  <a:tcPr marL="0" marR="0" marT="0" marB="0" anchor="b" horzOverflow="overflow">
                    <a:solidFill>
                      <a:srgbClr val="FFEFE8"/>
                    </a:solidFill>
                  </a:tcPr>
                </a:tc>
                <a:tc>
                  <a:txBody>
                    <a:bodyPr/>
                    <a:lstStyle/>
                    <a:p>
                      <a:pPr algn="l">
                        <a:defRPr sz="1800"/>
                      </a:pPr>
                      <a:r>
                        <a:rPr sz="1600">
                          <a:sym typeface="Verdana"/>
                        </a:rPr>
                        <a:t>$0</a:t>
                      </a:r>
                    </a:p>
                  </a:txBody>
                  <a:tcPr marL="0" marR="0" marT="0" marB="0" anchor="b" horzOverflow="overflow">
                    <a:solidFill>
                      <a:srgbClr val="FFEFE8"/>
                    </a:solidFill>
                  </a:tcPr>
                </a:tc>
                <a:extLst>
                  <a:ext uri="{0D108BD9-81ED-4DB2-BD59-A6C34878D82A}">
                    <a16:rowId xmlns:a16="http://schemas.microsoft.com/office/drawing/2014/main" val="10009"/>
                  </a:ext>
                </a:extLst>
              </a:tr>
            </a:tbl>
          </a:graphicData>
        </a:graphic>
      </p:graphicFrame>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00"/>
                                        </p:tgtEl>
                                        <p:attrNameLst>
                                          <p:attrName>style.visibility</p:attrName>
                                        </p:attrNameLst>
                                      </p:cBhvr>
                                      <p:to>
                                        <p:strVal val="visible"/>
                                      </p:to>
                                    </p:set>
                                    <p:anim calcmode="lin" valueType="num">
                                      <p:cBhvr>
                                        <p:cTn id="7" dur="500" fill="hold"/>
                                        <p:tgtEl>
                                          <p:spTgt spid="200"/>
                                        </p:tgtEl>
                                        <p:attrNameLst>
                                          <p:attrName>ppt_x</p:attrName>
                                        </p:attrNameLst>
                                      </p:cBhvr>
                                      <p:tavLst>
                                        <p:tav tm="0">
                                          <p:val>
                                            <p:strVal val="0-#ppt_w/2"/>
                                          </p:val>
                                        </p:tav>
                                        <p:tav tm="100000">
                                          <p:val>
                                            <p:strVal val="#ppt_x"/>
                                          </p:val>
                                        </p:tav>
                                      </p:tavLst>
                                    </p:anim>
                                    <p:anim calcmode="lin" valueType="num">
                                      <p:cBhvr>
                                        <p:cTn id="8" dur="500" fill="hold"/>
                                        <p:tgtEl>
                                          <p:spTgt spid="20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07"/>
                                        </p:tgtEl>
                                        <p:attrNameLst>
                                          <p:attrName>style.visibility</p:attrName>
                                        </p:attrNameLst>
                                      </p:cBhvr>
                                      <p:to>
                                        <p:strVal val="visible"/>
                                      </p:to>
                                    </p:set>
                                    <p:anim calcmode="lin" valueType="num">
                                      <p:cBhvr>
                                        <p:cTn id="12" dur="500" fill="hold"/>
                                        <p:tgtEl>
                                          <p:spTgt spid="207"/>
                                        </p:tgtEl>
                                        <p:attrNameLst>
                                          <p:attrName>ppt_x</p:attrName>
                                        </p:attrNameLst>
                                      </p:cBhvr>
                                      <p:tavLst>
                                        <p:tav tm="0">
                                          <p:val>
                                            <p:strVal val="0-#ppt_w/2"/>
                                          </p:val>
                                        </p:tav>
                                        <p:tav tm="100000">
                                          <p:val>
                                            <p:strVal val="#ppt_x"/>
                                          </p:val>
                                        </p:tav>
                                      </p:tavLst>
                                    </p:anim>
                                    <p:anim calcmode="lin" valueType="num">
                                      <p:cBhvr>
                                        <p:cTn id="13" dur="500" fill="hold"/>
                                        <p:tgtEl>
                                          <p:spTgt spid="2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0" animBg="1" advAuto="0"/>
      <p:bldP spid="207" grpId="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12</a:t>
            </a:fld>
            <a:endParaRPr/>
          </a:p>
        </p:txBody>
      </p:sp>
      <p:sp>
        <p:nvSpPr>
          <p:cNvPr id="211" name="Primary Scales of Measurement"/>
          <p:cNvSpPr txBox="1">
            <a:spLocks noGrp="1"/>
          </p:cNvSpPr>
          <p:nvPr>
            <p:ph type="title" idx="4294967295"/>
          </p:nvPr>
        </p:nvSpPr>
        <p:spPr>
          <a:xfrm>
            <a:off x="533400" y="228599"/>
            <a:ext cx="7793038" cy="784227"/>
          </a:xfrm>
          <a:prstGeom prst="rect">
            <a:avLst/>
          </a:prstGeom>
        </p:spPr>
        <p:txBody>
          <a:bodyPr anchor="t">
            <a:normAutofit/>
          </a:bodyPr>
          <a:lstStyle>
            <a:lvl1pPr>
              <a:defRPr b="1">
                <a:solidFill>
                  <a:srgbClr val="E57300"/>
                </a:solidFill>
              </a:defRPr>
            </a:lvl1pPr>
          </a:lstStyle>
          <a:p>
            <a:r>
              <a:t>Primary Scales of Measurement</a:t>
            </a:r>
          </a:p>
        </p:txBody>
      </p:sp>
      <p:sp>
        <p:nvSpPr>
          <p:cNvPr id="212" name="Rectangle"/>
          <p:cNvSpPr/>
          <p:nvPr/>
        </p:nvSpPr>
        <p:spPr>
          <a:xfrm>
            <a:off x="6934200" y="1681162"/>
            <a:ext cx="1295400" cy="447676"/>
          </a:xfrm>
          <a:prstGeom prst="rect">
            <a:avLst/>
          </a:prstGeom>
          <a:solidFill>
            <a:srgbClr val="FFFFFF"/>
          </a:solidFill>
          <a:ln w="12700">
            <a:miter lim="400000"/>
          </a:ln>
        </p:spPr>
        <p:txBody>
          <a:bodyPr lIns="45719" rIns="45719" anchor="ctr"/>
          <a:lstStyle/>
          <a:p>
            <a:pPr algn="l">
              <a:defRPr sz="1800">
                <a:solidFill>
                  <a:srgbClr val="FFFFFF"/>
                </a:solidFill>
              </a:defRPr>
            </a:pPr>
            <a:endParaRPr/>
          </a:p>
        </p:txBody>
      </p:sp>
      <p:pic>
        <p:nvPicPr>
          <p:cNvPr id="213" name="image.png" descr="image.png"/>
          <p:cNvPicPr>
            <a:picLocks noChangeAspect="1"/>
          </p:cNvPicPr>
          <p:nvPr/>
        </p:nvPicPr>
        <p:blipFill>
          <a:blip r:embed="rId2">
            <a:extLst/>
          </a:blip>
          <a:stretch>
            <a:fillRect/>
          </a:stretch>
        </p:blipFill>
        <p:spPr>
          <a:xfrm>
            <a:off x="609600" y="1143000"/>
            <a:ext cx="7947025" cy="4572000"/>
          </a:xfrm>
          <a:prstGeom prst="rect">
            <a:avLst/>
          </a:prstGeom>
          <a:ln w="12700">
            <a:miter lim="400000"/>
          </a:ln>
        </p:spPr>
      </p:pic>
      <p:sp>
        <p:nvSpPr>
          <p:cNvPr id="214" name="Rectangle"/>
          <p:cNvSpPr/>
          <p:nvPr/>
        </p:nvSpPr>
        <p:spPr>
          <a:xfrm>
            <a:off x="3657600" y="1142999"/>
            <a:ext cx="3276600" cy="4572002"/>
          </a:xfrm>
          <a:prstGeom prst="rect">
            <a:avLst/>
          </a:prstGeom>
          <a:ln w="38100">
            <a:solidFill>
              <a:srgbClr val="FF0000"/>
            </a:solidFill>
          </a:ln>
        </p:spPr>
        <p:txBody>
          <a:bodyPr lIns="45719" rIns="45719" anchor="ctr"/>
          <a:lstStyle/>
          <a:p>
            <a:pPr algn="l">
              <a:defRPr sz="1800">
                <a:solidFill>
                  <a:srgbClr val="FFFFFF"/>
                </a:solidFill>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11"/>
                                        </p:tgtEl>
                                        <p:attrNameLst>
                                          <p:attrName>style.visibility</p:attrName>
                                        </p:attrNameLst>
                                      </p:cBhvr>
                                      <p:to>
                                        <p:strVal val="visible"/>
                                      </p:to>
                                    </p:set>
                                    <p:anim calcmode="lin" valueType="num">
                                      <p:cBhvr>
                                        <p:cTn id="7" dur="500" fill="hold"/>
                                        <p:tgtEl>
                                          <p:spTgt spid="211"/>
                                        </p:tgtEl>
                                        <p:attrNameLst>
                                          <p:attrName>ppt_x</p:attrName>
                                        </p:attrNameLst>
                                      </p:cBhvr>
                                      <p:tavLst>
                                        <p:tav tm="0">
                                          <p:val>
                                            <p:strVal val="0-#ppt_w/2"/>
                                          </p:val>
                                        </p:tav>
                                        <p:tav tm="100000">
                                          <p:val>
                                            <p:strVal val="#ppt_x"/>
                                          </p:val>
                                        </p:tav>
                                      </p:tavLst>
                                    </p:anim>
                                    <p:anim calcmode="lin" valueType="num">
                                      <p:cBhvr>
                                        <p:cTn id="8" dur="500" fill="hold"/>
                                        <p:tgtEl>
                                          <p:spTgt spid="2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13</a:t>
            </a:fld>
            <a:endParaRPr/>
          </a:p>
        </p:txBody>
      </p:sp>
      <p:sp>
        <p:nvSpPr>
          <p:cNvPr id="217" name="5) A Comparison of Scaling Techniques"/>
          <p:cNvSpPr txBox="1">
            <a:spLocks noGrp="1"/>
          </p:cNvSpPr>
          <p:nvPr>
            <p:ph type="title" idx="4294967295"/>
          </p:nvPr>
        </p:nvSpPr>
        <p:spPr>
          <a:xfrm>
            <a:off x="685800" y="228599"/>
            <a:ext cx="8001000" cy="784227"/>
          </a:xfrm>
          <a:prstGeom prst="rect">
            <a:avLst/>
          </a:prstGeom>
        </p:spPr>
        <p:txBody>
          <a:bodyPr anchor="t">
            <a:normAutofit/>
          </a:bodyPr>
          <a:lstStyle>
            <a:lvl1pPr>
              <a:defRPr b="1">
                <a:solidFill>
                  <a:srgbClr val="E57300"/>
                </a:solidFill>
              </a:defRPr>
            </a:lvl1pPr>
          </a:lstStyle>
          <a:p>
            <a:r>
              <a:t>5) A Comparison of Scaling Techniques</a:t>
            </a:r>
          </a:p>
        </p:txBody>
      </p:sp>
      <p:sp>
        <p:nvSpPr>
          <p:cNvPr id="218" name="Comparative scales involve the direct comparison of objects.  Comparative scale data must be interpreted in relative terms and have only ordinal/rank order properties.…"/>
          <p:cNvSpPr txBox="1">
            <a:spLocks noGrp="1"/>
          </p:cNvSpPr>
          <p:nvPr>
            <p:ph type="body" idx="4294967295"/>
          </p:nvPr>
        </p:nvSpPr>
        <p:spPr>
          <a:xfrm>
            <a:off x="457200" y="1600200"/>
            <a:ext cx="8085138" cy="3733800"/>
          </a:xfrm>
          <a:prstGeom prst="rect">
            <a:avLst/>
          </a:prstGeom>
        </p:spPr>
        <p:txBody>
          <a:bodyPr>
            <a:normAutofit/>
          </a:bodyPr>
          <a:lstStyle/>
          <a:p>
            <a:pPr>
              <a:defRPr b="1">
                <a:solidFill>
                  <a:srgbClr val="800080"/>
                </a:solidFill>
              </a:defRPr>
            </a:pPr>
            <a:r>
              <a:t>Comparative scales</a:t>
            </a:r>
            <a:r>
              <a:rPr b="0">
                <a:solidFill>
                  <a:srgbClr val="994D00"/>
                </a:solidFill>
              </a:rPr>
              <a:t> involve the direct </a:t>
            </a:r>
            <a:r>
              <a:rPr b="0" i="1">
                <a:solidFill>
                  <a:srgbClr val="994D00"/>
                </a:solidFill>
              </a:rPr>
              <a:t>comparison</a:t>
            </a:r>
            <a:r>
              <a:rPr b="0">
                <a:solidFill>
                  <a:srgbClr val="994D00"/>
                </a:solidFill>
              </a:rPr>
              <a:t> of objects.  Comparative scale data must be interpreted in relative terms and have only </a:t>
            </a:r>
            <a:r>
              <a:rPr>
                <a:solidFill>
                  <a:srgbClr val="994D00"/>
                </a:solidFill>
              </a:rPr>
              <a:t>ordinal/rank </a:t>
            </a:r>
            <a:r>
              <a:rPr b="0">
                <a:solidFill>
                  <a:srgbClr val="994D00"/>
                </a:solidFill>
              </a:rPr>
              <a:t>order properties.  </a:t>
            </a:r>
            <a:endParaRPr>
              <a:solidFill>
                <a:srgbClr val="994D00"/>
              </a:solidFill>
            </a:endParaRPr>
          </a:p>
          <a:p>
            <a:pPr>
              <a:buSzTx/>
              <a:buNone/>
              <a:defRPr>
                <a:solidFill>
                  <a:srgbClr val="994D00"/>
                </a:solidFill>
              </a:defRPr>
            </a:pPr>
            <a:r>
              <a:t> </a:t>
            </a:r>
          </a:p>
          <a:p>
            <a:pPr>
              <a:defRPr>
                <a:solidFill>
                  <a:srgbClr val="994D00"/>
                </a:solidFill>
              </a:defRPr>
            </a:pPr>
            <a:r>
              <a:t>In </a:t>
            </a:r>
            <a:r>
              <a:rPr b="1">
                <a:solidFill>
                  <a:srgbClr val="800080"/>
                </a:solidFill>
              </a:rPr>
              <a:t>noncomparative scales</a:t>
            </a:r>
            <a:r>
              <a:rPr>
                <a:solidFill>
                  <a:srgbClr val="800080"/>
                </a:solidFill>
              </a:rPr>
              <a:t>,</a:t>
            </a:r>
            <a:r>
              <a:t> each object is scaled </a:t>
            </a:r>
            <a:r>
              <a:rPr i="1"/>
              <a:t>independently </a:t>
            </a:r>
            <a:r>
              <a:t>of the others in the stimulus set.  The resulting data are generally assumed to be </a:t>
            </a:r>
            <a:r>
              <a:rPr b="1"/>
              <a:t>interval or ratio </a:t>
            </a:r>
            <a:r>
              <a:t>scaled.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17"/>
                                        </p:tgtEl>
                                        <p:attrNameLst>
                                          <p:attrName>style.visibility</p:attrName>
                                        </p:attrNameLst>
                                      </p:cBhvr>
                                      <p:to>
                                        <p:strVal val="visible"/>
                                      </p:to>
                                    </p:set>
                                    <p:anim calcmode="lin" valueType="num">
                                      <p:cBhvr>
                                        <p:cTn id="7" dur="500" fill="hold"/>
                                        <p:tgtEl>
                                          <p:spTgt spid="217"/>
                                        </p:tgtEl>
                                        <p:attrNameLst>
                                          <p:attrName>ppt_x</p:attrName>
                                        </p:attrNameLst>
                                      </p:cBhvr>
                                      <p:tavLst>
                                        <p:tav tm="0">
                                          <p:val>
                                            <p:strVal val="0-#ppt_w/2"/>
                                          </p:val>
                                        </p:tav>
                                        <p:tav tm="100000">
                                          <p:val>
                                            <p:strVal val="#ppt_x"/>
                                          </p:val>
                                        </p:tav>
                                      </p:tavLst>
                                    </p:anim>
                                    <p:anim calcmode="lin" valueType="num">
                                      <p:cBhvr>
                                        <p:cTn id="8" dur="500" fill="hold"/>
                                        <p:tgtEl>
                                          <p:spTgt spid="21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18"/>
                                        </p:tgtEl>
                                        <p:attrNameLst>
                                          <p:attrName>style.visibility</p:attrName>
                                        </p:attrNameLst>
                                      </p:cBhvr>
                                      <p:to>
                                        <p:strVal val="visible"/>
                                      </p:to>
                                    </p:set>
                                    <p:anim calcmode="lin" valueType="num">
                                      <p:cBhvr>
                                        <p:cTn id="12" dur="500" fill="hold"/>
                                        <p:tgtEl>
                                          <p:spTgt spid="218"/>
                                        </p:tgtEl>
                                        <p:attrNameLst>
                                          <p:attrName>ppt_x</p:attrName>
                                        </p:attrNameLst>
                                      </p:cBhvr>
                                      <p:tavLst>
                                        <p:tav tm="0">
                                          <p:val>
                                            <p:strVal val="0-#ppt_w/2"/>
                                          </p:val>
                                        </p:tav>
                                        <p:tav tm="100000">
                                          <p:val>
                                            <p:strVal val="#ppt_x"/>
                                          </p:val>
                                        </p:tav>
                                      </p:tavLst>
                                    </p:anim>
                                    <p:anim calcmode="lin" valueType="num">
                                      <p:cBhvr>
                                        <p:cTn id="13" dur="500" fill="hold"/>
                                        <p:tgtEl>
                                          <p:spTgt spid="2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 grpId="0" animBg="1" advAuto="0"/>
      <p:bldP spid="218"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14</a:t>
            </a:fld>
            <a:endParaRPr/>
          </a:p>
        </p:txBody>
      </p:sp>
      <p:sp>
        <p:nvSpPr>
          <p:cNvPr id="221" name="6) Comparative Scaling Techniques Paired Comparison Scaling"/>
          <p:cNvSpPr txBox="1">
            <a:spLocks noGrp="1"/>
          </p:cNvSpPr>
          <p:nvPr>
            <p:ph type="title" idx="4294967295"/>
          </p:nvPr>
        </p:nvSpPr>
        <p:spPr>
          <a:xfrm>
            <a:off x="457200" y="-22226"/>
            <a:ext cx="7793038" cy="784227"/>
          </a:xfrm>
          <a:prstGeom prst="rect">
            <a:avLst/>
          </a:prstGeom>
        </p:spPr>
        <p:txBody>
          <a:bodyPr anchor="t">
            <a:normAutofit/>
          </a:bodyPr>
          <a:lstStyle/>
          <a:p>
            <a:pPr defTabSz="850391">
              <a:defRPr sz="2232" b="1">
                <a:solidFill>
                  <a:srgbClr val="E57300"/>
                </a:solidFill>
              </a:defRPr>
            </a:pPr>
            <a:r>
              <a:t>6) Comparative Scaling Techniques</a:t>
            </a:r>
            <a:br/>
            <a:r>
              <a:t>Paired Comparison Scaling</a:t>
            </a:r>
          </a:p>
        </p:txBody>
      </p:sp>
      <p:sp>
        <p:nvSpPr>
          <p:cNvPr id="222" name="Paired Comparison Scaling:…"/>
          <p:cNvSpPr txBox="1">
            <a:spLocks noGrp="1"/>
          </p:cNvSpPr>
          <p:nvPr>
            <p:ph type="body" idx="4294967295"/>
          </p:nvPr>
        </p:nvSpPr>
        <p:spPr>
          <a:xfrm>
            <a:off x="304800" y="914400"/>
            <a:ext cx="8305800" cy="4648200"/>
          </a:xfrm>
          <a:prstGeom prst="rect">
            <a:avLst/>
          </a:prstGeom>
        </p:spPr>
        <p:txBody>
          <a:bodyPr>
            <a:normAutofit/>
          </a:bodyPr>
          <a:lstStyle/>
          <a:p>
            <a:pPr>
              <a:spcBef>
                <a:spcPts val="1500"/>
              </a:spcBef>
              <a:buSzTx/>
              <a:buNone/>
              <a:defRPr b="1">
                <a:solidFill>
                  <a:srgbClr val="800080"/>
                </a:solidFill>
              </a:defRPr>
            </a:pPr>
            <a:r>
              <a:t>Paired Comparison Scaling</a:t>
            </a:r>
            <a:r>
              <a:rPr>
                <a:solidFill>
                  <a:srgbClr val="994D00"/>
                </a:solidFill>
              </a:rPr>
              <a:t>:</a:t>
            </a:r>
          </a:p>
          <a:p>
            <a:pPr>
              <a:spcBef>
                <a:spcPts val="1500"/>
              </a:spcBef>
              <a:defRPr>
                <a:solidFill>
                  <a:srgbClr val="994D00"/>
                </a:solidFill>
              </a:defRPr>
            </a:pPr>
            <a:r>
              <a:t>A respondent is presented with two objects and asked to select one according to some criterion. </a:t>
            </a:r>
          </a:p>
          <a:p>
            <a:pPr>
              <a:spcBef>
                <a:spcPts val="1500"/>
              </a:spcBef>
              <a:defRPr>
                <a:solidFill>
                  <a:srgbClr val="994D00"/>
                </a:solidFill>
              </a:defRPr>
            </a:pPr>
            <a:r>
              <a:t>With n brands, [n(n - 1) /2] paired comparisons are required.</a:t>
            </a:r>
          </a:p>
          <a:p>
            <a:pPr marL="742950" lvl="1" indent="-285750">
              <a:spcBef>
                <a:spcPts val="1300"/>
              </a:spcBef>
              <a:defRPr sz="2000">
                <a:solidFill>
                  <a:srgbClr val="994D00"/>
                </a:solidFill>
              </a:defRPr>
            </a:pPr>
            <a:r>
              <a:t>E.g. n=4; 6 comparisons required.</a:t>
            </a:r>
          </a:p>
          <a:p>
            <a:pPr>
              <a:spcBef>
                <a:spcPts val="1500"/>
              </a:spcBef>
              <a:defRPr>
                <a:solidFill>
                  <a:srgbClr val="994D00"/>
                </a:solidFill>
              </a:defRPr>
            </a:pPr>
            <a:r>
              <a:t>Under the assumption of transitivity, it is possible to convert paired comparison data to a rank order. </a:t>
            </a:r>
          </a:p>
          <a:p>
            <a:pPr marL="742950" lvl="1" indent="-285750">
              <a:spcBef>
                <a:spcPts val="1300"/>
              </a:spcBef>
              <a:defRPr sz="2000">
                <a:solidFill>
                  <a:srgbClr val="994D00"/>
                </a:solidFill>
              </a:defRPr>
            </a:pPr>
            <a:r>
              <a:t>E.g. if A is preferred to B, and B is preferred to C, then A is preferred to C.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21"/>
                                        </p:tgtEl>
                                        <p:attrNameLst>
                                          <p:attrName>style.visibility</p:attrName>
                                        </p:attrNameLst>
                                      </p:cBhvr>
                                      <p:to>
                                        <p:strVal val="visible"/>
                                      </p:to>
                                    </p:set>
                                    <p:anim calcmode="lin" valueType="num">
                                      <p:cBhvr>
                                        <p:cTn id="7" dur="500" fill="hold"/>
                                        <p:tgtEl>
                                          <p:spTgt spid="221"/>
                                        </p:tgtEl>
                                        <p:attrNameLst>
                                          <p:attrName>ppt_x</p:attrName>
                                        </p:attrNameLst>
                                      </p:cBhvr>
                                      <p:tavLst>
                                        <p:tav tm="0">
                                          <p:val>
                                            <p:strVal val="0-#ppt_w/2"/>
                                          </p:val>
                                        </p:tav>
                                        <p:tav tm="100000">
                                          <p:val>
                                            <p:strVal val="#ppt_x"/>
                                          </p:val>
                                        </p:tav>
                                      </p:tavLst>
                                    </p:anim>
                                    <p:anim calcmode="lin" valueType="num">
                                      <p:cBhvr>
                                        <p:cTn id="8" dur="500" fill="hold"/>
                                        <p:tgtEl>
                                          <p:spTgt spid="2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22"/>
                                        </p:tgtEl>
                                        <p:attrNameLst>
                                          <p:attrName>style.visibility</p:attrName>
                                        </p:attrNameLst>
                                      </p:cBhvr>
                                      <p:to>
                                        <p:strVal val="visible"/>
                                      </p:to>
                                    </p:set>
                                    <p:anim calcmode="lin" valueType="num">
                                      <p:cBhvr>
                                        <p:cTn id="12" dur="500" fill="hold"/>
                                        <p:tgtEl>
                                          <p:spTgt spid="222"/>
                                        </p:tgtEl>
                                        <p:attrNameLst>
                                          <p:attrName>ppt_x</p:attrName>
                                        </p:attrNameLst>
                                      </p:cBhvr>
                                      <p:tavLst>
                                        <p:tav tm="0">
                                          <p:val>
                                            <p:strVal val="0-#ppt_w/2"/>
                                          </p:val>
                                        </p:tav>
                                        <p:tav tm="100000">
                                          <p:val>
                                            <p:strVal val="#ppt_x"/>
                                          </p:val>
                                        </p:tav>
                                      </p:tavLst>
                                    </p:anim>
                                    <p:anim calcmode="lin" valueType="num">
                                      <p:cBhvr>
                                        <p:cTn id="13" dur="500" fill="hold"/>
                                        <p:tgtEl>
                                          <p:spTgt spid="2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 grpId="0" animBg="1" advAuto="0"/>
      <p:bldP spid="222" grpId="0"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15</a:t>
            </a:fld>
            <a:endParaRPr/>
          </a:p>
        </p:txBody>
      </p:sp>
      <p:sp>
        <p:nvSpPr>
          <p:cNvPr id="225" name="Obtaining Shampoo Preferences Using Paired Comparisons"/>
          <p:cNvSpPr txBox="1">
            <a:spLocks noGrp="1"/>
          </p:cNvSpPr>
          <p:nvPr>
            <p:ph type="title" idx="4294967295"/>
          </p:nvPr>
        </p:nvSpPr>
        <p:spPr>
          <a:xfrm>
            <a:off x="457200" y="-76200"/>
            <a:ext cx="8686800" cy="914400"/>
          </a:xfrm>
          <a:prstGeom prst="rect">
            <a:avLst/>
          </a:prstGeom>
        </p:spPr>
        <p:txBody>
          <a:bodyPr anchor="t">
            <a:normAutofit/>
          </a:bodyPr>
          <a:lstStyle>
            <a:lvl1pPr>
              <a:defRPr b="1">
                <a:solidFill>
                  <a:srgbClr val="E57300"/>
                </a:solidFill>
              </a:defRPr>
            </a:lvl1pPr>
          </a:lstStyle>
          <a:p>
            <a:r>
              <a:t>Obtaining Shampoo Preferences Using Paired Comparisons</a:t>
            </a:r>
          </a:p>
        </p:txBody>
      </p:sp>
      <p:grpSp>
        <p:nvGrpSpPr>
          <p:cNvPr id="231" name="Group"/>
          <p:cNvGrpSpPr/>
          <p:nvPr/>
        </p:nvGrpSpPr>
        <p:grpSpPr>
          <a:xfrm>
            <a:off x="304799" y="1041400"/>
            <a:ext cx="8610602" cy="5198580"/>
            <a:chOff x="0" y="0"/>
            <a:chExt cx="8610600" cy="5198579"/>
          </a:xfrm>
        </p:grpSpPr>
        <p:sp>
          <p:nvSpPr>
            <p:cNvPr id="226" name="Rectangle"/>
            <p:cNvSpPr/>
            <p:nvPr/>
          </p:nvSpPr>
          <p:spPr>
            <a:xfrm>
              <a:off x="0" y="0"/>
              <a:ext cx="8604311" cy="4978400"/>
            </a:xfrm>
            <a:prstGeom prst="rect">
              <a:avLst/>
            </a:prstGeom>
            <a:solidFill>
              <a:srgbClr val="CCECFF"/>
            </a:solidFill>
            <a:ln w="12700" cap="flat">
              <a:solidFill>
                <a:srgbClr val="000000"/>
              </a:solidFill>
              <a:prstDash val="solid"/>
              <a:round/>
            </a:ln>
            <a:effectLst/>
          </p:spPr>
          <p:txBody>
            <a:bodyPr wrap="square" lIns="45719" tIns="45719" rIns="45719" bIns="45719" numCol="1" anchor="t">
              <a:noAutofit/>
            </a:bodyPr>
            <a:lstStyle/>
            <a:p>
              <a:pPr algn="l">
                <a:spcBef>
                  <a:spcPts val="1000"/>
                </a:spcBef>
                <a:defRPr sz="1800" b="1"/>
              </a:pPr>
              <a:endParaRPr/>
            </a:p>
          </p:txBody>
        </p:sp>
        <p:sp>
          <p:nvSpPr>
            <p:cNvPr id="227" name="Instructions: We are going to present you with ten pairs of shampoo brands. For each pair, please indicate which one of the two brands of shampoo you would prefer for personal use.                          Recording Form:"/>
            <p:cNvSpPr txBox="1"/>
            <p:nvPr/>
          </p:nvSpPr>
          <p:spPr>
            <a:xfrm>
              <a:off x="715453" y="75587"/>
              <a:ext cx="7811809" cy="1384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lgn="l">
                <a:spcBef>
                  <a:spcPts val="1400"/>
                </a:spcBef>
                <a:defRPr sz="2400" b="1">
                  <a:solidFill>
                    <a:srgbClr val="800080"/>
                  </a:solidFill>
                </a:defRPr>
              </a:pPr>
              <a:r>
                <a:t>Instructions:</a:t>
              </a:r>
              <a:r>
                <a:rPr>
                  <a:solidFill>
                    <a:srgbClr val="994D00"/>
                  </a:solidFill>
                </a:rPr>
                <a:t> </a:t>
              </a:r>
              <a:r>
                <a:rPr sz="1800" b="0">
                  <a:solidFill>
                    <a:srgbClr val="994D00"/>
                  </a:solidFill>
                </a:rPr>
                <a:t>We are going to present you with ten pairs of shampoo brands. For each pair, please indicate which one of the two brands of shampoo you would prefer for personal use.                         </a:t>
              </a:r>
              <a:br>
                <a:rPr sz="1800" b="0">
                  <a:solidFill>
                    <a:srgbClr val="994D00"/>
                  </a:solidFill>
                </a:rPr>
              </a:br>
              <a:r>
                <a:t>Recording Form</a:t>
              </a:r>
              <a:r>
                <a:rPr b="0"/>
                <a:t>: </a:t>
              </a:r>
            </a:p>
          </p:txBody>
        </p:sp>
        <p:pic>
          <p:nvPicPr>
            <p:cNvPr id="228" name="image.pdf" descr="image.pdf"/>
            <p:cNvPicPr>
              <a:picLocks noChangeAspect="1"/>
            </p:cNvPicPr>
            <p:nvPr/>
          </p:nvPicPr>
          <p:blipFill>
            <a:blip r:embed="rId2">
              <a:extLst/>
            </a:blip>
            <a:stretch>
              <a:fillRect/>
            </a:stretch>
          </p:blipFill>
          <p:spPr>
            <a:xfrm>
              <a:off x="1264230" y="1111580"/>
              <a:ext cx="7207997" cy="2734490"/>
            </a:xfrm>
            <a:prstGeom prst="rect">
              <a:avLst/>
            </a:prstGeom>
            <a:ln w="12700" cap="flat">
              <a:noFill/>
              <a:miter lim="400000"/>
            </a:ln>
            <a:effectLst/>
          </p:spPr>
        </p:pic>
        <p:sp>
          <p:nvSpPr>
            <p:cNvPr id="229" name="aA 1 in a particular box means that the brand in that column was preferred over the brand in the corresponding row. A 0 means that the row brand was preferred over the column brand. bThe number of times a brand was preferred is obtained by summing the 1s in each column."/>
            <p:cNvSpPr txBox="1"/>
            <p:nvPr/>
          </p:nvSpPr>
          <p:spPr>
            <a:xfrm>
              <a:off x="528334" y="3712679"/>
              <a:ext cx="8082267" cy="1485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lgn="l">
                <a:spcBef>
                  <a:spcPts val="1000"/>
                </a:spcBef>
                <a:defRPr sz="1800" b="1" baseline="30000">
                  <a:solidFill>
                    <a:srgbClr val="994D00"/>
                  </a:solidFill>
                </a:defRPr>
              </a:pPr>
              <a:r>
                <a:t>a</a:t>
              </a:r>
              <a:r>
                <a:rPr b="0" baseline="0"/>
                <a:t>A 1 in a particular box means that the brand in that column was preferred over the brand in the corresponding row. A 0 means that the row brand was preferred over the column brand. </a:t>
              </a:r>
              <a:r>
                <a:t>b</a:t>
              </a:r>
              <a:r>
                <a:rPr b="0" baseline="0"/>
                <a:t>The number of times a brand was preferred is obtained by summing the 1s in each column.       </a:t>
              </a:r>
            </a:p>
          </p:txBody>
        </p:sp>
        <p:pic>
          <p:nvPicPr>
            <p:cNvPr id="230" name="image.pdf" descr="image.pdf"/>
            <p:cNvPicPr>
              <a:picLocks noChangeAspect="1"/>
            </p:cNvPicPr>
            <p:nvPr/>
          </p:nvPicPr>
          <p:blipFill>
            <a:blip r:embed="rId3">
              <a:extLst/>
            </a:blip>
            <a:stretch>
              <a:fillRect/>
            </a:stretch>
          </p:blipFill>
          <p:spPr>
            <a:xfrm>
              <a:off x="591231" y="1671817"/>
              <a:ext cx="808228" cy="1702943"/>
            </a:xfrm>
            <a:prstGeom prst="rect">
              <a:avLst/>
            </a:prstGeom>
            <a:ln w="12700" cap="flat">
              <a:noFill/>
              <a:miter lim="400000"/>
            </a:ln>
            <a:effectLst/>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25"/>
                                        </p:tgtEl>
                                        <p:attrNameLst>
                                          <p:attrName>style.visibility</p:attrName>
                                        </p:attrNameLst>
                                      </p:cBhvr>
                                      <p:to>
                                        <p:strVal val="visible"/>
                                      </p:to>
                                    </p:set>
                                    <p:anim calcmode="lin" valueType="num">
                                      <p:cBhvr>
                                        <p:cTn id="7" dur="500" fill="hold"/>
                                        <p:tgtEl>
                                          <p:spTgt spid="225"/>
                                        </p:tgtEl>
                                        <p:attrNameLst>
                                          <p:attrName>ppt_x</p:attrName>
                                        </p:attrNameLst>
                                      </p:cBhvr>
                                      <p:tavLst>
                                        <p:tav tm="0">
                                          <p:val>
                                            <p:strVal val="0-#ppt_w/2"/>
                                          </p:val>
                                        </p:tav>
                                        <p:tav tm="100000">
                                          <p:val>
                                            <p:strVal val="#ppt_x"/>
                                          </p:val>
                                        </p:tav>
                                      </p:tavLst>
                                    </p:anim>
                                    <p:anim calcmode="lin" valueType="num">
                                      <p:cBhvr>
                                        <p:cTn id="8" dur="500" fill="hold"/>
                                        <p:tgtEl>
                                          <p:spTgt spid="22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31"/>
                                        </p:tgtEl>
                                        <p:attrNameLst>
                                          <p:attrName>style.visibility</p:attrName>
                                        </p:attrNameLst>
                                      </p:cBhvr>
                                      <p:to>
                                        <p:strVal val="visible"/>
                                      </p:to>
                                    </p:set>
                                    <p:anim calcmode="lin" valueType="num">
                                      <p:cBhvr>
                                        <p:cTn id="12" dur="500" fill="hold"/>
                                        <p:tgtEl>
                                          <p:spTgt spid="231"/>
                                        </p:tgtEl>
                                        <p:attrNameLst>
                                          <p:attrName>ppt_x</p:attrName>
                                        </p:attrNameLst>
                                      </p:cBhvr>
                                      <p:tavLst>
                                        <p:tav tm="0">
                                          <p:val>
                                            <p:strVal val="0-#ppt_w/2"/>
                                          </p:val>
                                        </p:tav>
                                        <p:tav tm="100000">
                                          <p:val>
                                            <p:strVal val="#ppt_x"/>
                                          </p:val>
                                        </p:tav>
                                      </p:tavLst>
                                    </p:anim>
                                    <p:anim calcmode="lin" valueType="num">
                                      <p:cBhvr>
                                        <p:cTn id="13" dur="500" fill="hold"/>
                                        <p:tgtEl>
                                          <p:spTgt spid="2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0" animBg="1" advAuto="0"/>
      <p:bldP spid="231" grpId="0"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16</a:t>
            </a:fld>
            <a:endParaRPr/>
          </a:p>
        </p:txBody>
      </p:sp>
      <p:sp>
        <p:nvSpPr>
          <p:cNvPr id="234" name="Comparative Scaling Techniques Rank Order Scaling"/>
          <p:cNvSpPr txBox="1">
            <a:spLocks noGrp="1"/>
          </p:cNvSpPr>
          <p:nvPr>
            <p:ph type="title" idx="4294967295"/>
          </p:nvPr>
        </p:nvSpPr>
        <p:spPr>
          <a:xfrm>
            <a:off x="609600" y="76200"/>
            <a:ext cx="7793038" cy="1241425"/>
          </a:xfrm>
          <a:prstGeom prst="rect">
            <a:avLst/>
          </a:prstGeom>
        </p:spPr>
        <p:txBody>
          <a:bodyPr anchor="t">
            <a:normAutofit/>
          </a:bodyPr>
          <a:lstStyle/>
          <a:p>
            <a:pPr>
              <a:defRPr b="1">
                <a:solidFill>
                  <a:srgbClr val="E57300"/>
                </a:solidFill>
              </a:defRPr>
            </a:pPr>
            <a:r>
              <a:t>Comparative Scaling Techniques</a:t>
            </a:r>
            <a:br/>
            <a:r>
              <a:t>Rank Order Scaling</a:t>
            </a:r>
          </a:p>
        </p:txBody>
      </p:sp>
      <p:sp>
        <p:nvSpPr>
          <p:cNvPr id="235" name="Rank Order Scaling:…"/>
          <p:cNvSpPr txBox="1">
            <a:spLocks noGrp="1"/>
          </p:cNvSpPr>
          <p:nvPr>
            <p:ph type="body" idx="4294967295"/>
          </p:nvPr>
        </p:nvSpPr>
        <p:spPr>
          <a:xfrm>
            <a:off x="609600" y="1371600"/>
            <a:ext cx="7543800" cy="4267200"/>
          </a:xfrm>
          <a:prstGeom prst="rect">
            <a:avLst/>
          </a:prstGeom>
        </p:spPr>
        <p:txBody>
          <a:bodyPr>
            <a:normAutofit/>
          </a:bodyPr>
          <a:lstStyle/>
          <a:p>
            <a:pPr>
              <a:spcBef>
                <a:spcPts val="1500"/>
              </a:spcBef>
              <a:buSzTx/>
              <a:buNone/>
              <a:defRPr b="1">
                <a:solidFill>
                  <a:srgbClr val="800080"/>
                </a:solidFill>
              </a:defRPr>
            </a:pPr>
            <a:r>
              <a:t>Rank Order Scaling:</a:t>
            </a:r>
          </a:p>
          <a:p>
            <a:pPr>
              <a:spcBef>
                <a:spcPts val="1500"/>
              </a:spcBef>
              <a:defRPr>
                <a:solidFill>
                  <a:srgbClr val="994D00"/>
                </a:solidFill>
              </a:defRPr>
            </a:pPr>
            <a:r>
              <a:t>Respondents are presented with several objects simultaneously and asked to order or rank them according to some criterion.  </a:t>
            </a:r>
          </a:p>
          <a:p>
            <a:pPr>
              <a:spcBef>
                <a:spcPts val="1500"/>
              </a:spcBef>
              <a:defRPr>
                <a:solidFill>
                  <a:srgbClr val="994D00"/>
                </a:solidFill>
              </a:defRPr>
            </a:pPr>
            <a:r>
              <a:t>However, it is possible that the respondent may dislike the brand ranked 1 in an absolute sense.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34"/>
                                        </p:tgtEl>
                                        <p:attrNameLst>
                                          <p:attrName>style.visibility</p:attrName>
                                        </p:attrNameLst>
                                      </p:cBhvr>
                                      <p:to>
                                        <p:strVal val="visible"/>
                                      </p:to>
                                    </p:set>
                                    <p:anim calcmode="lin" valueType="num">
                                      <p:cBhvr>
                                        <p:cTn id="7" dur="500" fill="hold"/>
                                        <p:tgtEl>
                                          <p:spTgt spid="234"/>
                                        </p:tgtEl>
                                        <p:attrNameLst>
                                          <p:attrName>ppt_x</p:attrName>
                                        </p:attrNameLst>
                                      </p:cBhvr>
                                      <p:tavLst>
                                        <p:tav tm="0">
                                          <p:val>
                                            <p:strVal val="0-#ppt_w/2"/>
                                          </p:val>
                                        </p:tav>
                                        <p:tav tm="100000">
                                          <p:val>
                                            <p:strVal val="#ppt_x"/>
                                          </p:val>
                                        </p:tav>
                                      </p:tavLst>
                                    </p:anim>
                                    <p:anim calcmode="lin" valueType="num">
                                      <p:cBhvr>
                                        <p:cTn id="8" dur="500" fill="hold"/>
                                        <p:tgtEl>
                                          <p:spTgt spid="2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35"/>
                                        </p:tgtEl>
                                        <p:attrNameLst>
                                          <p:attrName>style.visibility</p:attrName>
                                        </p:attrNameLst>
                                      </p:cBhvr>
                                      <p:to>
                                        <p:strVal val="visible"/>
                                      </p:to>
                                    </p:set>
                                    <p:anim calcmode="lin" valueType="num">
                                      <p:cBhvr>
                                        <p:cTn id="12" dur="500" fill="hold"/>
                                        <p:tgtEl>
                                          <p:spTgt spid="235"/>
                                        </p:tgtEl>
                                        <p:attrNameLst>
                                          <p:attrName>ppt_x</p:attrName>
                                        </p:attrNameLst>
                                      </p:cBhvr>
                                      <p:tavLst>
                                        <p:tav tm="0">
                                          <p:val>
                                            <p:strVal val="0-#ppt_w/2"/>
                                          </p:val>
                                        </p:tav>
                                        <p:tav tm="100000">
                                          <p:val>
                                            <p:strVal val="#ppt_x"/>
                                          </p:val>
                                        </p:tav>
                                      </p:tavLst>
                                    </p:anim>
                                    <p:anim calcmode="lin" valueType="num">
                                      <p:cBhvr>
                                        <p:cTn id="13" dur="500" fill="hold"/>
                                        <p:tgtEl>
                                          <p:spTgt spid="2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 grpId="0" animBg="1" advAuto="0"/>
      <p:bldP spid="235" grpId="0"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17</a:t>
            </a:fld>
            <a:endParaRPr/>
          </a:p>
        </p:txBody>
      </p:sp>
      <p:sp>
        <p:nvSpPr>
          <p:cNvPr id="238" name="Preference for Toothpaste Brands  Using Rank Order Scaling"/>
          <p:cNvSpPr txBox="1">
            <a:spLocks noGrp="1"/>
          </p:cNvSpPr>
          <p:nvPr>
            <p:ph type="title" idx="4294967295"/>
          </p:nvPr>
        </p:nvSpPr>
        <p:spPr>
          <a:xfrm>
            <a:off x="457200" y="-76200"/>
            <a:ext cx="7793038" cy="1012825"/>
          </a:xfrm>
          <a:prstGeom prst="rect">
            <a:avLst/>
          </a:prstGeom>
        </p:spPr>
        <p:txBody>
          <a:bodyPr anchor="t">
            <a:normAutofit/>
          </a:bodyPr>
          <a:lstStyle/>
          <a:p>
            <a:pPr>
              <a:defRPr sz="2800" b="1">
                <a:solidFill>
                  <a:srgbClr val="E57300"/>
                </a:solidFill>
              </a:defRPr>
            </a:pPr>
            <a:r>
              <a:t>Preference for Toothpaste Brands </a:t>
            </a:r>
            <a:br/>
            <a:r>
              <a:t>Using Rank Order Scaling</a:t>
            </a:r>
          </a:p>
        </p:txBody>
      </p:sp>
      <p:grpSp>
        <p:nvGrpSpPr>
          <p:cNvPr id="244" name="Group"/>
          <p:cNvGrpSpPr/>
          <p:nvPr/>
        </p:nvGrpSpPr>
        <p:grpSpPr>
          <a:xfrm>
            <a:off x="838199" y="1600200"/>
            <a:ext cx="7839076" cy="4577398"/>
            <a:chOff x="0" y="0"/>
            <a:chExt cx="7839075" cy="4577397"/>
          </a:xfrm>
        </p:grpSpPr>
        <p:pic>
          <p:nvPicPr>
            <p:cNvPr id="239" name="image.pdf" descr="image.pdf"/>
            <p:cNvPicPr>
              <a:picLocks noChangeAspect="1"/>
            </p:cNvPicPr>
            <p:nvPr/>
          </p:nvPicPr>
          <p:blipFill>
            <a:blip r:embed="rId2">
              <a:extLst/>
            </a:blip>
            <a:stretch>
              <a:fillRect/>
            </a:stretch>
          </p:blipFill>
          <p:spPr>
            <a:xfrm>
              <a:off x="4071937" y="1557337"/>
              <a:ext cx="3767138" cy="2078038"/>
            </a:xfrm>
            <a:prstGeom prst="rect">
              <a:avLst/>
            </a:prstGeom>
            <a:ln w="12700" cap="flat">
              <a:noFill/>
              <a:miter lim="400000"/>
            </a:ln>
            <a:effectLst/>
          </p:spPr>
        </p:pic>
        <p:grpSp>
          <p:nvGrpSpPr>
            <p:cNvPr id="243" name="Group"/>
            <p:cNvGrpSpPr/>
            <p:nvPr/>
          </p:nvGrpSpPr>
          <p:grpSpPr>
            <a:xfrm>
              <a:off x="0" y="-1"/>
              <a:ext cx="5554663" cy="4577399"/>
              <a:chOff x="0" y="0"/>
              <a:chExt cx="5554662" cy="4577397"/>
            </a:xfrm>
          </p:grpSpPr>
          <p:sp>
            <p:nvSpPr>
              <p:cNvPr id="240" name="Brand   Rank Order…"/>
              <p:cNvSpPr txBox="1"/>
              <p:nvPr/>
            </p:nvSpPr>
            <p:spPr>
              <a:xfrm>
                <a:off x="0" y="757237"/>
                <a:ext cx="5554663" cy="202565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lgn="l">
                  <a:lnSpc>
                    <a:spcPct val="90000"/>
                  </a:lnSpc>
                  <a:spcBef>
                    <a:spcPts val="900"/>
                  </a:spcBef>
                  <a:defRPr sz="1600" b="1">
                    <a:solidFill>
                      <a:srgbClr val="CC0000"/>
                    </a:solidFill>
                  </a:defRPr>
                </a:pPr>
                <a:r>
                  <a:t>     </a:t>
                </a:r>
                <a:r>
                  <a:rPr u="sng"/>
                  <a:t>Brand	</a:t>
                </a:r>
                <a:r>
                  <a:t> 	</a:t>
                </a:r>
                <a:r>
                  <a:rPr u="sng"/>
                  <a:t>Rank Order</a:t>
                </a:r>
              </a:p>
              <a:p>
                <a:pPr algn="l">
                  <a:lnSpc>
                    <a:spcPct val="90000"/>
                  </a:lnSpc>
                  <a:spcBef>
                    <a:spcPts val="900"/>
                  </a:spcBef>
                  <a:defRPr sz="1600" b="1">
                    <a:solidFill>
                      <a:srgbClr val="CC0000"/>
                    </a:solidFill>
                  </a:defRPr>
                </a:pPr>
                <a:r>
                  <a:t>1.   Crest	  	_________	             </a:t>
                </a:r>
              </a:p>
              <a:p>
                <a:pPr algn="l">
                  <a:lnSpc>
                    <a:spcPct val="90000"/>
                  </a:lnSpc>
                  <a:spcBef>
                    <a:spcPts val="900"/>
                  </a:spcBef>
                  <a:defRPr sz="1600" b="1">
                    <a:solidFill>
                      <a:srgbClr val="CC0000"/>
                    </a:solidFill>
                  </a:defRPr>
                </a:pPr>
                <a:r>
                  <a:t>2.   Colgate         	_________		 </a:t>
                </a:r>
              </a:p>
              <a:p>
                <a:pPr algn="l">
                  <a:lnSpc>
                    <a:spcPct val="90000"/>
                  </a:lnSpc>
                  <a:spcBef>
                    <a:spcPts val="900"/>
                  </a:spcBef>
                  <a:defRPr sz="1600" b="1">
                    <a:solidFill>
                      <a:srgbClr val="CC0000"/>
                    </a:solidFill>
                  </a:defRPr>
                </a:pPr>
                <a:r>
                  <a:t>3.   Aim              	_________		 </a:t>
                </a:r>
              </a:p>
              <a:p>
                <a:pPr algn="l">
                  <a:lnSpc>
                    <a:spcPct val="90000"/>
                  </a:lnSpc>
                  <a:spcBef>
                    <a:spcPts val="900"/>
                  </a:spcBef>
                  <a:defRPr sz="1600" b="1">
                    <a:solidFill>
                      <a:srgbClr val="CC0000"/>
                    </a:solidFill>
                  </a:defRPr>
                </a:pPr>
                <a:r>
                  <a:t>4.   Gleem           	_________                   </a:t>
                </a:r>
              </a:p>
              <a:p>
                <a:pPr algn="l">
                  <a:lnSpc>
                    <a:spcPct val="90000"/>
                  </a:lnSpc>
                  <a:spcBef>
                    <a:spcPts val="900"/>
                  </a:spcBef>
                  <a:defRPr sz="1600" b="1">
                    <a:solidFill>
                      <a:srgbClr val="CC0000"/>
                    </a:solidFill>
                  </a:defRPr>
                </a:pPr>
                <a:r>
                  <a:t>5.   Sensodyne    	_________	</a:t>
                </a:r>
              </a:p>
            </p:txBody>
          </p:sp>
          <p:sp>
            <p:nvSpPr>
              <p:cNvPr id="241" name="6.   Ultra Brite     _________…"/>
              <p:cNvSpPr txBox="1"/>
              <p:nvPr/>
            </p:nvSpPr>
            <p:spPr>
              <a:xfrm>
                <a:off x="0" y="2890837"/>
                <a:ext cx="5086350" cy="168656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marL="457200" indent="-457200" algn="l">
                  <a:lnSpc>
                    <a:spcPct val="90000"/>
                  </a:lnSpc>
                  <a:spcBef>
                    <a:spcPts val="900"/>
                  </a:spcBef>
                  <a:defRPr sz="1600" b="1">
                    <a:solidFill>
                      <a:srgbClr val="CC0000"/>
                    </a:solidFill>
                  </a:defRPr>
                </a:pPr>
                <a:r>
                  <a:t>6.   Ultra Brite    	_________</a:t>
                </a:r>
              </a:p>
              <a:p>
                <a:pPr marL="457200" indent="-457200" algn="l">
                  <a:lnSpc>
                    <a:spcPct val="90000"/>
                  </a:lnSpc>
                  <a:spcBef>
                    <a:spcPts val="900"/>
                  </a:spcBef>
                  <a:defRPr sz="1600" b="1">
                    <a:solidFill>
                      <a:srgbClr val="CC0000"/>
                    </a:solidFill>
                  </a:defRPr>
                </a:pPr>
                <a:r>
                  <a:t>7.   Close Up      	_________</a:t>
                </a:r>
              </a:p>
              <a:p>
                <a:pPr marL="457200" indent="-457200" algn="l">
                  <a:lnSpc>
                    <a:spcPct val="90000"/>
                  </a:lnSpc>
                  <a:spcBef>
                    <a:spcPts val="900"/>
                  </a:spcBef>
                  <a:defRPr sz="1600" b="1">
                    <a:solidFill>
                      <a:srgbClr val="CC0000"/>
                    </a:solidFill>
                  </a:defRPr>
                </a:pPr>
                <a:r>
                  <a:t>8.   Pepsodent     	_________ </a:t>
                </a:r>
              </a:p>
              <a:p>
                <a:pPr marL="457200" indent="-457200" algn="l">
                  <a:lnSpc>
                    <a:spcPct val="90000"/>
                  </a:lnSpc>
                  <a:spcBef>
                    <a:spcPts val="900"/>
                  </a:spcBef>
                  <a:defRPr sz="1600" b="1">
                    <a:solidFill>
                      <a:srgbClr val="CC0000"/>
                    </a:solidFill>
                  </a:defRPr>
                </a:pPr>
                <a:r>
                  <a:t>9.   Plus White    	_________      </a:t>
                </a:r>
              </a:p>
              <a:p>
                <a:pPr marL="457200" indent="-457200" algn="l">
                  <a:lnSpc>
                    <a:spcPct val="90000"/>
                  </a:lnSpc>
                  <a:spcBef>
                    <a:spcPts val="900"/>
                  </a:spcBef>
                  <a:defRPr sz="1600" b="1">
                    <a:solidFill>
                      <a:srgbClr val="CC0000"/>
                    </a:solidFill>
                  </a:defRPr>
                </a:pPr>
                <a:r>
                  <a:t>10. Stripe            	_________</a:t>
                </a:r>
              </a:p>
            </p:txBody>
          </p:sp>
          <p:sp>
            <p:nvSpPr>
              <p:cNvPr id="242" name="Form"/>
              <p:cNvSpPr txBox="1"/>
              <p:nvPr/>
            </p:nvSpPr>
            <p:spPr>
              <a:xfrm>
                <a:off x="0" y="0"/>
                <a:ext cx="1524001" cy="5232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l">
                  <a:spcBef>
                    <a:spcPts val="1600"/>
                  </a:spcBef>
                  <a:defRPr sz="2800" b="1">
                    <a:solidFill>
                      <a:srgbClr val="800080"/>
                    </a:solidFill>
                  </a:defRPr>
                </a:lvl1pPr>
              </a:lstStyle>
              <a:p>
                <a:r>
                  <a:t>Form</a:t>
                </a:r>
              </a:p>
            </p:txBody>
          </p:sp>
        </p:grpSp>
      </p:grpSp>
      <p:sp>
        <p:nvSpPr>
          <p:cNvPr id="245" name="Rank the following brands. No two brands should receive the same rank number."/>
          <p:cNvSpPr txBox="1"/>
          <p:nvPr/>
        </p:nvSpPr>
        <p:spPr>
          <a:xfrm>
            <a:off x="838200" y="990600"/>
            <a:ext cx="7315200" cy="65024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just">
              <a:spcBef>
                <a:spcPts val="1900"/>
              </a:spcBef>
              <a:defRPr sz="1800" b="1">
                <a:solidFill>
                  <a:srgbClr val="994D00"/>
                </a:solidFill>
              </a:defRPr>
            </a:lvl1pPr>
          </a:lstStyle>
          <a:p>
            <a:r>
              <a:t>Rank the following brands. No two brands should receive the same rank number.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38"/>
                                        </p:tgtEl>
                                        <p:attrNameLst>
                                          <p:attrName>style.visibility</p:attrName>
                                        </p:attrNameLst>
                                      </p:cBhvr>
                                      <p:to>
                                        <p:strVal val="visible"/>
                                      </p:to>
                                    </p:set>
                                    <p:anim calcmode="lin" valueType="num">
                                      <p:cBhvr>
                                        <p:cTn id="7" dur="500" fill="hold"/>
                                        <p:tgtEl>
                                          <p:spTgt spid="238"/>
                                        </p:tgtEl>
                                        <p:attrNameLst>
                                          <p:attrName>ppt_x</p:attrName>
                                        </p:attrNameLst>
                                      </p:cBhvr>
                                      <p:tavLst>
                                        <p:tav tm="0">
                                          <p:val>
                                            <p:strVal val="0-#ppt_w/2"/>
                                          </p:val>
                                        </p:tav>
                                        <p:tav tm="100000">
                                          <p:val>
                                            <p:strVal val="#ppt_x"/>
                                          </p:val>
                                        </p:tav>
                                      </p:tavLst>
                                    </p:anim>
                                    <p:anim calcmode="lin" valueType="num">
                                      <p:cBhvr>
                                        <p:cTn id="8" dur="500" fill="hold"/>
                                        <p:tgtEl>
                                          <p:spTgt spid="23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44"/>
                                        </p:tgtEl>
                                        <p:attrNameLst>
                                          <p:attrName>style.visibility</p:attrName>
                                        </p:attrNameLst>
                                      </p:cBhvr>
                                      <p:to>
                                        <p:strVal val="visible"/>
                                      </p:to>
                                    </p:set>
                                    <p:anim calcmode="lin" valueType="num">
                                      <p:cBhvr>
                                        <p:cTn id="12" dur="500" fill="hold"/>
                                        <p:tgtEl>
                                          <p:spTgt spid="244"/>
                                        </p:tgtEl>
                                        <p:attrNameLst>
                                          <p:attrName>ppt_x</p:attrName>
                                        </p:attrNameLst>
                                      </p:cBhvr>
                                      <p:tavLst>
                                        <p:tav tm="0">
                                          <p:val>
                                            <p:strVal val="0-#ppt_w/2"/>
                                          </p:val>
                                        </p:tav>
                                        <p:tav tm="100000">
                                          <p:val>
                                            <p:strVal val="#ppt_x"/>
                                          </p:val>
                                        </p:tav>
                                      </p:tavLst>
                                    </p:anim>
                                    <p:anim calcmode="lin" valueType="num">
                                      <p:cBhvr>
                                        <p:cTn id="13" dur="500" fill="hold"/>
                                        <p:tgtEl>
                                          <p:spTgt spid="2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 grpId="0" animBg="1" advAuto="0"/>
      <p:bldP spid="244" grpId="0"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18</a:t>
            </a:fld>
            <a:endParaRPr/>
          </a:p>
        </p:txBody>
      </p:sp>
      <p:sp>
        <p:nvSpPr>
          <p:cNvPr id="248" name="Comparative Scaling Techniques Constant Sum Scaling"/>
          <p:cNvSpPr txBox="1">
            <a:spLocks noGrp="1"/>
          </p:cNvSpPr>
          <p:nvPr>
            <p:ph type="title" idx="4294967295"/>
          </p:nvPr>
        </p:nvSpPr>
        <p:spPr>
          <a:xfrm>
            <a:off x="457200" y="0"/>
            <a:ext cx="7793038" cy="1089025"/>
          </a:xfrm>
          <a:prstGeom prst="rect">
            <a:avLst/>
          </a:prstGeom>
        </p:spPr>
        <p:txBody>
          <a:bodyPr anchor="t">
            <a:normAutofit/>
          </a:bodyPr>
          <a:lstStyle/>
          <a:p>
            <a:pPr>
              <a:defRPr b="1">
                <a:solidFill>
                  <a:srgbClr val="E57300"/>
                </a:solidFill>
              </a:defRPr>
            </a:pPr>
            <a:r>
              <a:t>Comparative Scaling Techniques</a:t>
            </a:r>
            <a:br/>
            <a:r>
              <a:t>Constant Sum Scaling</a:t>
            </a:r>
          </a:p>
        </p:txBody>
      </p:sp>
      <p:sp>
        <p:nvSpPr>
          <p:cNvPr id="249" name="Constant Sum Scaling:…"/>
          <p:cNvSpPr txBox="1">
            <a:spLocks noGrp="1"/>
          </p:cNvSpPr>
          <p:nvPr>
            <p:ph type="body" idx="4294967295"/>
          </p:nvPr>
        </p:nvSpPr>
        <p:spPr>
          <a:xfrm>
            <a:off x="533400" y="1219200"/>
            <a:ext cx="8153400" cy="4114800"/>
          </a:xfrm>
          <a:prstGeom prst="rect">
            <a:avLst/>
          </a:prstGeom>
        </p:spPr>
        <p:txBody>
          <a:bodyPr>
            <a:normAutofit/>
          </a:bodyPr>
          <a:lstStyle/>
          <a:p>
            <a:pPr marL="305180" indent="-305180" defTabSz="813816">
              <a:spcBef>
                <a:spcPts val="1500"/>
              </a:spcBef>
              <a:buSzTx/>
              <a:buNone/>
              <a:defRPr sz="2136" b="1">
                <a:solidFill>
                  <a:srgbClr val="800080"/>
                </a:solidFill>
              </a:defRPr>
            </a:pPr>
            <a:r>
              <a:t>Constant Sum Scaling:</a:t>
            </a:r>
          </a:p>
          <a:p>
            <a:pPr marL="305180" indent="-305180" defTabSz="813816">
              <a:spcBef>
                <a:spcPts val="1500"/>
              </a:spcBef>
              <a:defRPr sz="2136">
                <a:solidFill>
                  <a:srgbClr val="994D00"/>
                </a:solidFill>
              </a:defRPr>
            </a:pPr>
            <a:r>
              <a:t>Respondents allocate a constant sum of units, such as 100 points to attributes of a product to reflect their importance.</a:t>
            </a:r>
          </a:p>
          <a:p>
            <a:pPr marL="305180" indent="-305180" defTabSz="813816">
              <a:spcBef>
                <a:spcPts val="1500"/>
              </a:spcBef>
              <a:defRPr sz="2136">
                <a:solidFill>
                  <a:srgbClr val="994D00"/>
                </a:solidFill>
              </a:defRPr>
            </a:pPr>
            <a:r>
              <a:t>If an attribute is unimportant, the respondent assigns it zero points.  </a:t>
            </a:r>
          </a:p>
          <a:p>
            <a:pPr marL="305180" indent="-305180" defTabSz="813816">
              <a:spcBef>
                <a:spcPts val="1500"/>
              </a:spcBef>
              <a:defRPr sz="2136">
                <a:solidFill>
                  <a:srgbClr val="994D00"/>
                </a:solidFill>
              </a:defRPr>
            </a:pPr>
            <a:r>
              <a:t>If an attribute is twice as important as some other attribute, it receives twice as many points.  </a:t>
            </a:r>
          </a:p>
          <a:p>
            <a:pPr marL="305180" indent="-305180" defTabSz="813816">
              <a:spcBef>
                <a:spcPts val="1500"/>
              </a:spcBef>
              <a:defRPr sz="2136">
                <a:solidFill>
                  <a:srgbClr val="994D00"/>
                </a:solidFill>
              </a:defRPr>
            </a:pPr>
            <a:r>
              <a:t>The sum of all the points is 100.  Hence, the name of the scale.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48"/>
                                        </p:tgtEl>
                                        <p:attrNameLst>
                                          <p:attrName>style.visibility</p:attrName>
                                        </p:attrNameLst>
                                      </p:cBhvr>
                                      <p:to>
                                        <p:strVal val="visible"/>
                                      </p:to>
                                    </p:set>
                                    <p:anim calcmode="lin" valueType="num">
                                      <p:cBhvr>
                                        <p:cTn id="7" dur="500" fill="hold"/>
                                        <p:tgtEl>
                                          <p:spTgt spid="248"/>
                                        </p:tgtEl>
                                        <p:attrNameLst>
                                          <p:attrName>ppt_x</p:attrName>
                                        </p:attrNameLst>
                                      </p:cBhvr>
                                      <p:tavLst>
                                        <p:tav tm="0">
                                          <p:val>
                                            <p:strVal val="0-#ppt_w/2"/>
                                          </p:val>
                                        </p:tav>
                                        <p:tav tm="100000">
                                          <p:val>
                                            <p:strVal val="#ppt_x"/>
                                          </p:val>
                                        </p:tav>
                                      </p:tavLst>
                                    </p:anim>
                                    <p:anim calcmode="lin" valueType="num">
                                      <p:cBhvr>
                                        <p:cTn id="8" dur="500" fill="hold"/>
                                        <p:tgtEl>
                                          <p:spTgt spid="24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49"/>
                                        </p:tgtEl>
                                        <p:attrNameLst>
                                          <p:attrName>style.visibility</p:attrName>
                                        </p:attrNameLst>
                                      </p:cBhvr>
                                      <p:to>
                                        <p:strVal val="visible"/>
                                      </p:to>
                                    </p:set>
                                    <p:anim calcmode="lin" valueType="num">
                                      <p:cBhvr>
                                        <p:cTn id="12" dur="500" fill="hold"/>
                                        <p:tgtEl>
                                          <p:spTgt spid="249"/>
                                        </p:tgtEl>
                                        <p:attrNameLst>
                                          <p:attrName>ppt_x</p:attrName>
                                        </p:attrNameLst>
                                      </p:cBhvr>
                                      <p:tavLst>
                                        <p:tav tm="0">
                                          <p:val>
                                            <p:strVal val="0-#ppt_w/2"/>
                                          </p:val>
                                        </p:tav>
                                        <p:tav tm="100000">
                                          <p:val>
                                            <p:strVal val="#ppt_x"/>
                                          </p:val>
                                        </p:tav>
                                      </p:tavLst>
                                    </p:anim>
                                    <p:anim calcmode="lin" valueType="num">
                                      <p:cBhvr>
                                        <p:cTn id="13" dur="500" fill="hold"/>
                                        <p:tgtEl>
                                          <p:spTgt spid="2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 grpId="0" animBg="1" advAuto="0"/>
      <p:bldP spid="249" grpId="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19</a:t>
            </a:fld>
            <a:endParaRPr/>
          </a:p>
        </p:txBody>
      </p:sp>
      <p:sp>
        <p:nvSpPr>
          <p:cNvPr id="252" name="Importance of Bathing Soap Attributes Using a Constant Sum Scale"/>
          <p:cNvSpPr txBox="1">
            <a:spLocks noGrp="1"/>
          </p:cNvSpPr>
          <p:nvPr>
            <p:ph type="title" idx="4294967295"/>
          </p:nvPr>
        </p:nvSpPr>
        <p:spPr>
          <a:xfrm>
            <a:off x="457200" y="-76201"/>
            <a:ext cx="8105775" cy="784227"/>
          </a:xfrm>
          <a:prstGeom prst="rect">
            <a:avLst/>
          </a:prstGeom>
        </p:spPr>
        <p:txBody>
          <a:bodyPr anchor="t">
            <a:normAutofit/>
          </a:bodyPr>
          <a:lstStyle/>
          <a:p>
            <a:pPr defTabSz="722376">
              <a:defRPr sz="2212" b="1">
                <a:solidFill>
                  <a:srgbClr val="E57300"/>
                </a:solidFill>
              </a:defRPr>
            </a:pPr>
            <a:r>
              <a:t>Importance of Bathing Soap Attributes</a:t>
            </a:r>
            <a:br/>
            <a:r>
              <a:t>Using a Constant Sum Scale</a:t>
            </a:r>
          </a:p>
        </p:txBody>
      </p:sp>
      <p:grpSp>
        <p:nvGrpSpPr>
          <p:cNvPr id="255" name="Group"/>
          <p:cNvGrpSpPr/>
          <p:nvPr/>
        </p:nvGrpSpPr>
        <p:grpSpPr>
          <a:xfrm>
            <a:off x="533399" y="1219199"/>
            <a:ext cx="8486776" cy="4292601"/>
            <a:chOff x="0" y="0"/>
            <a:chExt cx="8486775" cy="4292600"/>
          </a:xfrm>
        </p:grpSpPr>
        <p:sp>
          <p:nvSpPr>
            <p:cNvPr id="253" name="Instructions…"/>
            <p:cNvSpPr txBox="1"/>
            <p:nvPr/>
          </p:nvSpPr>
          <p:spPr>
            <a:xfrm>
              <a:off x="-1" y="0"/>
              <a:ext cx="6172202" cy="39522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lgn="just">
                <a:spcBef>
                  <a:spcPts val="1400"/>
                </a:spcBef>
                <a:defRPr sz="2400" b="1">
                  <a:solidFill>
                    <a:srgbClr val="800080"/>
                  </a:solidFill>
                </a:defRPr>
              </a:pPr>
              <a:r>
                <a:t>Instructions</a:t>
              </a:r>
            </a:p>
            <a:p>
              <a:pPr algn="just">
                <a:spcBef>
                  <a:spcPts val="1400"/>
                </a:spcBef>
                <a:buSzPct val="100000"/>
                <a:buFont typeface="Arial"/>
                <a:buChar char="•"/>
                <a:defRPr sz="2400">
                  <a:solidFill>
                    <a:srgbClr val="994D00"/>
                  </a:solidFill>
                </a:defRPr>
              </a:pPr>
              <a:r>
                <a:t>On the next slide, there are eight attributes of bathing soaps. </a:t>
              </a:r>
            </a:p>
            <a:p>
              <a:pPr algn="just">
                <a:spcBef>
                  <a:spcPts val="1400"/>
                </a:spcBef>
                <a:buSzPct val="100000"/>
                <a:buFont typeface="Arial"/>
                <a:buChar char="•"/>
                <a:defRPr sz="2400">
                  <a:solidFill>
                    <a:srgbClr val="994D00"/>
                  </a:solidFill>
                </a:defRPr>
              </a:pPr>
              <a:r>
                <a:t>Please allocate 100 points among the attributes so that your allocation reflects the relative importance you attach to each attribute. </a:t>
              </a:r>
            </a:p>
            <a:p>
              <a:pPr algn="just">
                <a:spcBef>
                  <a:spcPts val="1400"/>
                </a:spcBef>
                <a:buSzPct val="100000"/>
                <a:buFont typeface="Arial"/>
                <a:buChar char="•"/>
                <a:defRPr sz="2400">
                  <a:solidFill>
                    <a:srgbClr val="994D00"/>
                  </a:solidFill>
                </a:defRPr>
              </a:pPr>
              <a:r>
                <a:t>The more points an attribute receives, the more important the attribute is. </a:t>
              </a:r>
            </a:p>
          </p:txBody>
        </p:sp>
        <p:pic>
          <p:nvPicPr>
            <p:cNvPr id="254" name="image.pdf" descr="image.pdf"/>
            <p:cNvPicPr>
              <a:picLocks noChangeAspect="1"/>
            </p:cNvPicPr>
            <p:nvPr/>
          </p:nvPicPr>
          <p:blipFill>
            <a:blip r:embed="rId2">
              <a:extLst/>
            </a:blip>
            <a:stretch>
              <a:fillRect/>
            </a:stretch>
          </p:blipFill>
          <p:spPr>
            <a:xfrm>
              <a:off x="6810375" y="1752600"/>
              <a:ext cx="1676400" cy="2540000"/>
            </a:xfrm>
            <a:prstGeom prst="rect">
              <a:avLst/>
            </a:prstGeom>
            <a:ln w="12700" cap="flat">
              <a:noFill/>
              <a:miter lim="400000"/>
            </a:ln>
            <a:effectLst/>
          </p:spPr>
        </p:pic>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252"/>
                                        </p:tgtEl>
                                        <p:attrNameLst>
                                          <p:attrName>style.visibility</p:attrName>
                                        </p:attrNameLst>
                                      </p:cBhvr>
                                      <p:to>
                                        <p:strVal val="visible"/>
                                      </p:to>
                                    </p:set>
                                    <p:anim calcmode="lin" valueType="num">
                                      <p:cBhvr>
                                        <p:cTn id="7" dur="500" fill="hold"/>
                                        <p:tgtEl>
                                          <p:spTgt spid="252"/>
                                        </p:tgtEl>
                                        <p:attrNameLst>
                                          <p:attrName>ppt_x</p:attrName>
                                        </p:attrNameLst>
                                      </p:cBhvr>
                                      <p:tavLst>
                                        <p:tav tm="0">
                                          <p:val>
                                            <p:strVal val="0-#ppt_w/2"/>
                                          </p:val>
                                        </p:tav>
                                        <p:tav tm="100000">
                                          <p:val>
                                            <p:strVal val="#ppt_x"/>
                                          </p:val>
                                        </p:tav>
                                      </p:tavLst>
                                    </p:anim>
                                    <p:anim calcmode="lin" valueType="num">
                                      <p:cBhvr>
                                        <p:cTn id="8" dur="500" fill="hold"/>
                                        <p:tgtEl>
                                          <p:spTgt spid="25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255"/>
                                        </p:tgtEl>
                                        <p:attrNameLst>
                                          <p:attrName>style.visibility</p:attrName>
                                        </p:attrNameLst>
                                      </p:cBhvr>
                                      <p:to>
                                        <p:strVal val="visible"/>
                                      </p:to>
                                    </p:set>
                                    <p:anim calcmode="lin" valueType="num">
                                      <p:cBhvr>
                                        <p:cTn id="12" dur="500" fill="hold"/>
                                        <p:tgtEl>
                                          <p:spTgt spid="255"/>
                                        </p:tgtEl>
                                        <p:attrNameLst>
                                          <p:attrName>ppt_x</p:attrName>
                                        </p:attrNameLst>
                                      </p:cBhvr>
                                      <p:tavLst>
                                        <p:tav tm="0">
                                          <p:val>
                                            <p:strVal val="0-#ppt_w/2"/>
                                          </p:val>
                                        </p:tav>
                                        <p:tav tm="100000">
                                          <p:val>
                                            <p:strVal val="#ppt_x"/>
                                          </p:val>
                                        </p:tav>
                                      </p:tavLst>
                                    </p:anim>
                                    <p:anim calcmode="lin" valueType="num">
                                      <p:cBhvr>
                                        <p:cTn id="13" dur="500" fill="hold"/>
                                        <p:tgtEl>
                                          <p:spTgt spid="2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 grpId="0" animBg="1" advAuto="0"/>
      <p:bldP spid="255"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a:t>
            </a:fld>
            <a:endParaRPr/>
          </a:p>
        </p:txBody>
      </p:sp>
      <p:sp>
        <p:nvSpPr>
          <p:cNvPr id="129" name="1) Chapter Outline"/>
          <p:cNvSpPr txBox="1">
            <a:spLocks noGrp="1"/>
          </p:cNvSpPr>
          <p:nvPr>
            <p:ph type="title" idx="4294967295"/>
          </p:nvPr>
        </p:nvSpPr>
        <p:spPr>
          <a:xfrm>
            <a:off x="1150937" y="358774"/>
            <a:ext cx="7793038" cy="784227"/>
          </a:xfrm>
          <a:prstGeom prst="rect">
            <a:avLst/>
          </a:prstGeom>
        </p:spPr>
        <p:txBody>
          <a:bodyPr anchor="t">
            <a:normAutofit/>
          </a:bodyPr>
          <a:lstStyle>
            <a:lvl1pPr>
              <a:defRPr b="1">
                <a:solidFill>
                  <a:srgbClr val="E57300"/>
                </a:solidFill>
              </a:defRPr>
            </a:lvl1pPr>
          </a:lstStyle>
          <a:p>
            <a:r>
              <a:t>1) Chapter Outline</a:t>
            </a:r>
          </a:p>
        </p:txBody>
      </p:sp>
      <p:sp>
        <p:nvSpPr>
          <p:cNvPr id="130" name="1) Overview…"/>
          <p:cNvSpPr txBox="1">
            <a:spLocks noGrp="1"/>
          </p:cNvSpPr>
          <p:nvPr>
            <p:ph type="body" idx="4294967295"/>
          </p:nvPr>
        </p:nvSpPr>
        <p:spPr>
          <a:xfrm>
            <a:off x="1150937" y="1447800"/>
            <a:ext cx="6934201" cy="4495800"/>
          </a:xfrm>
          <a:prstGeom prst="rect">
            <a:avLst/>
          </a:prstGeom>
        </p:spPr>
        <p:txBody>
          <a:bodyPr>
            <a:normAutofit/>
          </a:bodyPr>
          <a:lstStyle/>
          <a:p>
            <a:pPr marL="660400" indent="-660400">
              <a:spcBef>
                <a:spcPts val="1400"/>
              </a:spcBef>
              <a:buSzTx/>
              <a:buNone/>
              <a:defRPr>
                <a:solidFill>
                  <a:srgbClr val="994D00"/>
                </a:solidFill>
              </a:defRPr>
            </a:pPr>
            <a:r>
              <a:t>1) Overview</a:t>
            </a:r>
          </a:p>
          <a:p>
            <a:pPr marL="660400" indent="-660400">
              <a:spcBef>
                <a:spcPts val="1400"/>
              </a:spcBef>
              <a:buSzTx/>
              <a:buNone/>
              <a:defRPr>
                <a:solidFill>
                  <a:srgbClr val="994D00"/>
                </a:solidFill>
              </a:defRPr>
            </a:pPr>
            <a:r>
              <a:t>2) Measurement and Scaling</a:t>
            </a:r>
          </a:p>
          <a:p>
            <a:pPr marL="660400" indent="-660400">
              <a:spcBef>
                <a:spcPts val="1400"/>
              </a:spcBef>
              <a:buSzTx/>
              <a:buNone/>
              <a:defRPr>
                <a:solidFill>
                  <a:srgbClr val="994D00"/>
                </a:solidFill>
              </a:defRPr>
            </a:pPr>
            <a:r>
              <a:t>3) Scales Characteristics</a:t>
            </a:r>
          </a:p>
          <a:p>
            <a:pPr marL="660400" indent="-660400">
              <a:spcBef>
                <a:spcPts val="1400"/>
              </a:spcBef>
              <a:buSzTx/>
              <a:buNone/>
              <a:defRPr>
                <a:solidFill>
                  <a:srgbClr val="994D00"/>
                </a:solidFill>
              </a:defRPr>
            </a:pPr>
            <a:r>
              <a:t>4) Primary Scales of Measurement                            </a:t>
            </a:r>
          </a:p>
          <a:p>
            <a:pPr marL="660400" indent="-660400">
              <a:spcBef>
                <a:spcPts val="1400"/>
              </a:spcBef>
              <a:buSzTx/>
              <a:buNone/>
              <a:defRPr>
                <a:solidFill>
                  <a:srgbClr val="994D00"/>
                </a:solidFill>
              </a:defRPr>
            </a:pPr>
            <a:r>
              <a:t>5) A Comparison of Scaling Techniques</a:t>
            </a:r>
          </a:p>
          <a:p>
            <a:pPr marL="660400" indent="-660400">
              <a:spcBef>
                <a:spcPts val="1400"/>
              </a:spcBef>
              <a:buSzTx/>
              <a:buNone/>
              <a:defRPr>
                <a:solidFill>
                  <a:srgbClr val="994D00"/>
                </a:solidFill>
              </a:defRPr>
            </a:pPr>
            <a:r>
              <a:t>6) Comparative Scaling Techniques</a:t>
            </a:r>
          </a:p>
        </p:txBody>
      </p:sp>
      <p:pic>
        <p:nvPicPr>
          <p:cNvPr id="131" name="image.pdf" descr="image.pdf"/>
          <p:cNvPicPr>
            <a:picLocks noChangeAspect="1"/>
          </p:cNvPicPr>
          <p:nvPr/>
        </p:nvPicPr>
        <p:blipFill>
          <a:blip r:embed="rId2">
            <a:extLst/>
          </a:blip>
          <a:stretch>
            <a:fillRect/>
          </a:stretch>
        </p:blipFill>
        <p:spPr>
          <a:xfrm>
            <a:off x="6248400" y="990600"/>
            <a:ext cx="2298700" cy="56261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29"/>
                                        </p:tgtEl>
                                        <p:attrNameLst>
                                          <p:attrName>style.visibility</p:attrName>
                                        </p:attrNameLst>
                                      </p:cBhvr>
                                      <p:to>
                                        <p:strVal val="visible"/>
                                      </p:to>
                                    </p:set>
                                    <p:anim calcmode="lin" valueType="num">
                                      <p:cBhvr>
                                        <p:cTn id="7" dur="500" fill="hold"/>
                                        <p:tgtEl>
                                          <p:spTgt spid="129"/>
                                        </p:tgtEl>
                                        <p:attrNameLst>
                                          <p:attrName>ppt_x</p:attrName>
                                        </p:attrNameLst>
                                      </p:cBhvr>
                                      <p:tavLst>
                                        <p:tav tm="0">
                                          <p:val>
                                            <p:strVal val="0-#ppt_w/2"/>
                                          </p:val>
                                        </p:tav>
                                        <p:tav tm="100000">
                                          <p:val>
                                            <p:strVal val="#ppt_x"/>
                                          </p:val>
                                        </p:tav>
                                      </p:tavLst>
                                    </p:anim>
                                    <p:anim calcmode="lin" valueType="num">
                                      <p:cBhvr>
                                        <p:cTn id="8" dur="500" fill="hold"/>
                                        <p:tgtEl>
                                          <p:spTgt spid="129"/>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30"/>
                                        </p:tgtEl>
                                        <p:attrNameLst>
                                          <p:attrName>style.visibility</p:attrName>
                                        </p:attrNameLst>
                                      </p:cBhvr>
                                      <p:to>
                                        <p:strVal val="visible"/>
                                      </p:to>
                                    </p:set>
                                    <p:anim calcmode="lin" valueType="num">
                                      <p:cBhvr>
                                        <p:cTn id="12" dur="500" fill="hold"/>
                                        <p:tgtEl>
                                          <p:spTgt spid="130"/>
                                        </p:tgtEl>
                                        <p:attrNameLst>
                                          <p:attrName>ppt_x</p:attrName>
                                        </p:attrNameLst>
                                      </p:cBhvr>
                                      <p:tavLst>
                                        <p:tav tm="0">
                                          <p:val>
                                            <p:strVal val="0-#ppt_w/2"/>
                                          </p:val>
                                        </p:tav>
                                        <p:tav tm="100000">
                                          <p:val>
                                            <p:strVal val="#ppt_x"/>
                                          </p:val>
                                        </p:tav>
                                      </p:tavLst>
                                    </p:anim>
                                    <p:anim calcmode="lin" valueType="num">
                                      <p:cBhvr>
                                        <p:cTn id="13" dur="500" fill="hold"/>
                                        <p:tgtEl>
                                          <p:spTgt spid="13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iterate>
                                    <p:tmAbs val="0"/>
                                  </p:iterate>
                                  <p:childTnLst>
                                    <p:set>
                                      <p:cBhvr>
                                        <p:cTn id="16" fill="hold"/>
                                        <p:tgtEl>
                                          <p:spTgt spid="131"/>
                                        </p:tgtEl>
                                        <p:attrNameLst>
                                          <p:attrName>style.visibility</p:attrName>
                                        </p:attrNameLst>
                                      </p:cBhvr>
                                      <p:to>
                                        <p:strVal val="visible"/>
                                      </p:to>
                                    </p:set>
                                    <p:anim calcmode="lin" valueType="num">
                                      <p:cBhvr>
                                        <p:cTn id="17" dur="500" fill="hold"/>
                                        <p:tgtEl>
                                          <p:spTgt spid="131"/>
                                        </p:tgtEl>
                                        <p:attrNameLst>
                                          <p:attrName>ppt_x</p:attrName>
                                        </p:attrNameLst>
                                      </p:cBhvr>
                                      <p:tavLst>
                                        <p:tav tm="0">
                                          <p:val>
                                            <p:strVal val="0-#ppt_w/2"/>
                                          </p:val>
                                        </p:tav>
                                        <p:tav tm="100000">
                                          <p:val>
                                            <p:strVal val="#ppt_x"/>
                                          </p:val>
                                        </p:tav>
                                      </p:tavLst>
                                    </p:anim>
                                    <p:anim calcmode="lin" valueType="num">
                                      <p:cBhvr>
                                        <p:cTn id="18" dur="500" fill="hold"/>
                                        <p:tgtEl>
                                          <p:spTgt spid="1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advAuto="0"/>
      <p:bldP spid="130" grpId="0" animBg="1" advAuto="0"/>
      <p:bldP spid="131"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20</a:t>
            </a:fld>
            <a:endParaRPr/>
          </a:p>
        </p:txBody>
      </p:sp>
      <p:grpSp>
        <p:nvGrpSpPr>
          <p:cNvPr id="320" name="Group"/>
          <p:cNvGrpSpPr/>
          <p:nvPr/>
        </p:nvGrpSpPr>
        <p:grpSpPr>
          <a:xfrm>
            <a:off x="152400" y="1135062"/>
            <a:ext cx="9067800" cy="5492765"/>
            <a:chOff x="0" y="0"/>
            <a:chExt cx="9067799" cy="5492763"/>
          </a:xfrm>
        </p:grpSpPr>
        <p:sp>
          <p:nvSpPr>
            <p:cNvPr id="258" name="Rectangle"/>
            <p:cNvSpPr/>
            <p:nvPr/>
          </p:nvSpPr>
          <p:spPr>
            <a:xfrm>
              <a:off x="0" y="0"/>
              <a:ext cx="8909858" cy="5189538"/>
            </a:xfrm>
            <a:prstGeom prst="rect">
              <a:avLst/>
            </a:prstGeom>
            <a:solidFill>
              <a:srgbClr val="CCECFF"/>
            </a:solidFill>
            <a:ln w="12700" cap="flat">
              <a:solidFill>
                <a:srgbClr val="000000"/>
              </a:solidFill>
              <a:prstDash val="solid"/>
              <a:round/>
            </a:ln>
            <a:effectLst/>
          </p:spPr>
          <p:txBody>
            <a:bodyPr wrap="square" lIns="45719" tIns="45719" rIns="45719" bIns="45719" numCol="1" anchor="t">
              <a:noAutofit/>
            </a:bodyPr>
            <a:lstStyle/>
            <a:p>
              <a:pPr algn="l">
                <a:spcBef>
                  <a:spcPts val="1000"/>
                </a:spcBef>
                <a:defRPr sz="1800" b="1"/>
              </a:pPr>
              <a:endParaRPr/>
            </a:p>
          </p:txBody>
        </p:sp>
        <p:sp>
          <p:nvSpPr>
            <p:cNvPr id="259" name="Form…"/>
            <p:cNvSpPr txBox="1"/>
            <p:nvPr/>
          </p:nvSpPr>
          <p:spPr>
            <a:xfrm>
              <a:off x="53732" y="57163"/>
              <a:ext cx="9014068" cy="54356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lgn="l">
                <a:defRPr sz="2800" b="1">
                  <a:solidFill>
                    <a:srgbClr val="800080"/>
                  </a:solidFill>
                </a:defRPr>
              </a:pPr>
              <a:r>
                <a:t>Form</a:t>
              </a:r>
            </a:p>
            <a:p>
              <a:pPr algn="l">
                <a:defRPr sz="2800">
                  <a:solidFill>
                    <a:srgbClr val="800080"/>
                  </a:solidFill>
                </a:defRPr>
              </a:pPr>
              <a:r>
                <a:t>                   Average Responses of Three Segments </a:t>
              </a:r>
              <a:r>
                <a:rPr sz="2400"/>
                <a:t>                                                                               Attribute                 Segment I       Segment II     Segment III</a:t>
              </a:r>
            </a:p>
            <a:p>
              <a:pPr algn="l">
                <a:defRPr sz="2400">
                  <a:solidFill>
                    <a:srgbClr val="CC0000"/>
                  </a:solidFill>
                </a:defRPr>
              </a:pPr>
              <a:r>
                <a:t>1. Mildness</a:t>
              </a:r>
            </a:p>
            <a:p>
              <a:pPr algn="l">
                <a:defRPr sz="2400">
                  <a:solidFill>
                    <a:srgbClr val="CC0000"/>
                  </a:solidFill>
                </a:defRPr>
              </a:pPr>
              <a:r>
                <a:t>2. Lather </a:t>
              </a:r>
            </a:p>
            <a:p>
              <a:pPr algn="l">
                <a:defRPr sz="2400">
                  <a:solidFill>
                    <a:srgbClr val="CC0000"/>
                  </a:solidFill>
                </a:defRPr>
              </a:pPr>
              <a:r>
                <a:t>3. Lasting Power                 </a:t>
              </a:r>
            </a:p>
            <a:p>
              <a:pPr algn="l">
                <a:defRPr sz="2400">
                  <a:solidFill>
                    <a:srgbClr val="CC0000"/>
                  </a:solidFill>
                </a:defRPr>
              </a:pPr>
              <a:r>
                <a:t>4. Price                          </a:t>
              </a:r>
            </a:p>
            <a:p>
              <a:pPr algn="l">
                <a:defRPr sz="2400">
                  <a:solidFill>
                    <a:srgbClr val="CC0000"/>
                  </a:solidFill>
                </a:defRPr>
              </a:pPr>
              <a:r>
                <a:t>5. Fragrance </a:t>
              </a:r>
            </a:p>
            <a:p>
              <a:pPr algn="l">
                <a:defRPr sz="2400">
                  <a:solidFill>
                    <a:srgbClr val="CC0000"/>
                  </a:solidFill>
                </a:defRPr>
              </a:pPr>
              <a:r>
                <a:t>6. Packaging         </a:t>
              </a:r>
            </a:p>
            <a:p>
              <a:pPr algn="l">
                <a:defRPr sz="2400">
                  <a:solidFill>
                    <a:srgbClr val="CC0000"/>
                  </a:solidFill>
                </a:defRPr>
              </a:pPr>
              <a:r>
                <a:t>7. Moisturizing </a:t>
              </a:r>
            </a:p>
            <a:p>
              <a:pPr algn="l">
                <a:defRPr sz="2400">
                  <a:solidFill>
                    <a:srgbClr val="CC0000"/>
                  </a:solidFill>
                </a:defRPr>
              </a:pPr>
              <a:r>
                <a:t>8. Cleaning Power</a:t>
              </a:r>
            </a:p>
            <a:p>
              <a:pPr algn="l">
                <a:defRPr sz="2400">
                  <a:solidFill>
                    <a:srgbClr val="CC0000"/>
                  </a:solidFill>
                </a:defRPr>
              </a:pPr>
              <a:r>
                <a:t> 		</a:t>
              </a:r>
            </a:p>
          </p:txBody>
        </p:sp>
        <p:sp>
          <p:nvSpPr>
            <p:cNvPr id="260" name="Line"/>
            <p:cNvSpPr/>
            <p:nvPr/>
          </p:nvSpPr>
          <p:spPr>
            <a:xfrm>
              <a:off x="76528" y="922343"/>
              <a:ext cx="8755174"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sp>
          <p:nvSpPr>
            <p:cNvPr id="261" name="Line"/>
            <p:cNvSpPr/>
            <p:nvPr/>
          </p:nvSpPr>
          <p:spPr>
            <a:xfrm>
              <a:off x="76528" y="1303950"/>
              <a:ext cx="8755174" cy="1"/>
            </a:xfrm>
            <a:prstGeom prst="line">
              <a:avLst/>
            </a:prstGeom>
            <a:noFill/>
            <a:ln w="25400" cap="flat">
              <a:solidFill>
                <a:srgbClr val="000000"/>
              </a:solidFill>
              <a:prstDash val="solid"/>
              <a:round/>
            </a:ln>
            <a:effectLst/>
          </p:spPr>
          <p:txBody>
            <a:bodyPr wrap="square" lIns="45719" tIns="45719" rIns="45719" bIns="45719" numCol="1" anchor="t">
              <a:noAutofit/>
            </a:bodyPr>
            <a:lstStyle/>
            <a:p>
              <a:endParaRPr/>
            </a:p>
          </p:txBody>
        </p:sp>
        <p:pic>
          <p:nvPicPr>
            <p:cNvPr id="262" name="image.pdf" descr="image.pdf"/>
            <p:cNvPicPr>
              <a:picLocks noChangeAspect="1"/>
            </p:cNvPicPr>
            <p:nvPr/>
          </p:nvPicPr>
          <p:blipFill>
            <a:blip r:embed="rId2">
              <a:extLst/>
            </a:blip>
            <a:stretch>
              <a:fillRect/>
            </a:stretch>
          </p:blipFill>
          <p:spPr>
            <a:xfrm>
              <a:off x="3810136" y="2827285"/>
              <a:ext cx="1625008" cy="2183037"/>
            </a:xfrm>
            <a:prstGeom prst="rect">
              <a:avLst/>
            </a:prstGeom>
            <a:ln w="12700" cap="flat">
              <a:noFill/>
              <a:miter lim="400000"/>
            </a:ln>
            <a:effectLst/>
          </p:spPr>
        </p:pic>
        <p:sp>
          <p:nvSpPr>
            <p:cNvPr id="263" name="Sum"/>
            <p:cNvSpPr txBox="1"/>
            <p:nvPr/>
          </p:nvSpPr>
          <p:spPr>
            <a:xfrm>
              <a:off x="381013" y="4137416"/>
              <a:ext cx="1390538" cy="3708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lgn="l">
                <a:spcBef>
                  <a:spcPts val="1000"/>
                </a:spcBef>
                <a:defRPr sz="1800" b="1">
                  <a:solidFill>
                    <a:srgbClr val="CC0000"/>
                  </a:solidFill>
                </a:defRPr>
              </a:lvl1pPr>
            </a:lstStyle>
            <a:p>
              <a:r>
                <a:t>Sum</a:t>
              </a:r>
            </a:p>
          </p:txBody>
        </p:sp>
        <p:sp>
          <p:nvSpPr>
            <p:cNvPr id="264" name="8"/>
            <p:cNvSpPr txBox="1"/>
            <p:nvPr/>
          </p:nvSpPr>
          <p:spPr>
            <a:xfrm>
              <a:off x="3648938" y="1333304"/>
              <a:ext cx="190327"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8</a:t>
              </a:r>
            </a:p>
          </p:txBody>
        </p:sp>
        <p:sp>
          <p:nvSpPr>
            <p:cNvPr id="265" name="Text"/>
            <p:cNvSpPr txBox="1"/>
            <p:nvPr/>
          </p:nvSpPr>
          <p:spPr>
            <a:xfrm>
              <a:off x="3811764" y="13333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66" name="2"/>
            <p:cNvSpPr txBox="1"/>
            <p:nvPr/>
          </p:nvSpPr>
          <p:spPr>
            <a:xfrm>
              <a:off x="5692409" y="1333304"/>
              <a:ext cx="190327"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2</a:t>
              </a:r>
            </a:p>
          </p:txBody>
        </p:sp>
        <p:sp>
          <p:nvSpPr>
            <p:cNvPr id="267" name="Text"/>
            <p:cNvSpPr txBox="1"/>
            <p:nvPr/>
          </p:nvSpPr>
          <p:spPr>
            <a:xfrm>
              <a:off x="5855235" y="13333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68" name="4"/>
            <p:cNvSpPr txBox="1"/>
            <p:nvPr/>
          </p:nvSpPr>
          <p:spPr>
            <a:xfrm>
              <a:off x="7737508" y="1333304"/>
              <a:ext cx="190327"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4</a:t>
              </a:r>
            </a:p>
          </p:txBody>
        </p:sp>
        <p:sp>
          <p:nvSpPr>
            <p:cNvPr id="269" name="Text"/>
            <p:cNvSpPr txBox="1"/>
            <p:nvPr/>
          </p:nvSpPr>
          <p:spPr>
            <a:xfrm>
              <a:off x="7898706" y="13333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70" name="2"/>
            <p:cNvSpPr txBox="1"/>
            <p:nvPr/>
          </p:nvSpPr>
          <p:spPr>
            <a:xfrm>
              <a:off x="3657079" y="1761259"/>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2</a:t>
              </a:r>
            </a:p>
          </p:txBody>
        </p:sp>
        <p:sp>
          <p:nvSpPr>
            <p:cNvPr id="271" name="Text"/>
            <p:cNvSpPr txBox="1"/>
            <p:nvPr/>
          </p:nvSpPr>
          <p:spPr>
            <a:xfrm>
              <a:off x="3811764" y="16623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72" name="4"/>
            <p:cNvSpPr txBox="1"/>
            <p:nvPr/>
          </p:nvSpPr>
          <p:spPr>
            <a:xfrm>
              <a:off x="5715204" y="1761259"/>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4</a:t>
              </a:r>
            </a:p>
          </p:txBody>
        </p:sp>
        <p:sp>
          <p:nvSpPr>
            <p:cNvPr id="273" name="Text"/>
            <p:cNvSpPr txBox="1"/>
            <p:nvPr/>
          </p:nvSpPr>
          <p:spPr>
            <a:xfrm>
              <a:off x="5855235" y="16623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74" name="17"/>
            <p:cNvSpPr txBox="1"/>
            <p:nvPr/>
          </p:nvSpPr>
          <p:spPr>
            <a:xfrm>
              <a:off x="7543744" y="1761259"/>
              <a:ext cx="367954"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17</a:t>
              </a:r>
            </a:p>
          </p:txBody>
        </p:sp>
        <p:sp>
          <p:nvSpPr>
            <p:cNvPr id="275" name="Text"/>
            <p:cNvSpPr txBox="1"/>
            <p:nvPr/>
          </p:nvSpPr>
          <p:spPr>
            <a:xfrm>
              <a:off x="7898706" y="16623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76" name="3"/>
            <p:cNvSpPr txBox="1"/>
            <p:nvPr/>
          </p:nvSpPr>
          <p:spPr>
            <a:xfrm>
              <a:off x="3657079" y="2141321"/>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3</a:t>
              </a:r>
            </a:p>
          </p:txBody>
        </p:sp>
        <p:sp>
          <p:nvSpPr>
            <p:cNvPr id="277" name="Text"/>
            <p:cNvSpPr txBox="1"/>
            <p:nvPr/>
          </p:nvSpPr>
          <p:spPr>
            <a:xfrm>
              <a:off x="3811764" y="19930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78" name="9"/>
            <p:cNvSpPr txBox="1"/>
            <p:nvPr/>
          </p:nvSpPr>
          <p:spPr>
            <a:xfrm>
              <a:off x="5715204" y="2141321"/>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9</a:t>
              </a:r>
            </a:p>
          </p:txBody>
        </p:sp>
        <p:sp>
          <p:nvSpPr>
            <p:cNvPr id="279" name="Text"/>
            <p:cNvSpPr txBox="1"/>
            <p:nvPr/>
          </p:nvSpPr>
          <p:spPr>
            <a:xfrm>
              <a:off x="5855235" y="19930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80" name="7"/>
            <p:cNvSpPr txBox="1"/>
            <p:nvPr/>
          </p:nvSpPr>
          <p:spPr>
            <a:xfrm>
              <a:off x="7696801" y="2218569"/>
              <a:ext cx="190327"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7</a:t>
              </a:r>
            </a:p>
          </p:txBody>
        </p:sp>
        <p:sp>
          <p:nvSpPr>
            <p:cNvPr id="281" name="Text"/>
            <p:cNvSpPr txBox="1"/>
            <p:nvPr/>
          </p:nvSpPr>
          <p:spPr>
            <a:xfrm>
              <a:off x="7898706" y="19930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82" name="53"/>
            <p:cNvSpPr txBox="1"/>
            <p:nvPr/>
          </p:nvSpPr>
          <p:spPr>
            <a:xfrm>
              <a:off x="3505651" y="2522927"/>
              <a:ext cx="367953"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53</a:t>
              </a:r>
            </a:p>
          </p:txBody>
        </p:sp>
        <p:sp>
          <p:nvSpPr>
            <p:cNvPr id="283" name="Text"/>
            <p:cNvSpPr txBox="1"/>
            <p:nvPr/>
          </p:nvSpPr>
          <p:spPr>
            <a:xfrm>
              <a:off x="3811764" y="23220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84" name="17"/>
            <p:cNvSpPr txBox="1"/>
            <p:nvPr/>
          </p:nvSpPr>
          <p:spPr>
            <a:xfrm>
              <a:off x="5562148" y="2522927"/>
              <a:ext cx="367953"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17</a:t>
              </a:r>
            </a:p>
          </p:txBody>
        </p:sp>
        <p:sp>
          <p:nvSpPr>
            <p:cNvPr id="285" name="Text"/>
            <p:cNvSpPr txBox="1"/>
            <p:nvPr/>
          </p:nvSpPr>
          <p:spPr>
            <a:xfrm>
              <a:off x="5855235" y="23220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86" name="9"/>
            <p:cNvSpPr txBox="1"/>
            <p:nvPr/>
          </p:nvSpPr>
          <p:spPr>
            <a:xfrm>
              <a:off x="7696801" y="2522927"/>
              <a:ext cx="190327"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9</a:t>
              </a:r>
            </a:p>
          </p:txBody>
        </p:sp>
        <p:sp>
          <p:nvSpPr>
            <p:cNvPr id="287" name="Text"/>
            <p:cNvSpPr txBox="1"/>
            <p:nvPr/>
          </p:nvSpPr>
          <p:spPr>
            <a:xfrm>
              <a:off x="7898706" y="23220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88" name="9"/>
            <p:cNvSpPr txBox="1"/>
            <p:nvPr/>
          </p:nvSpPr>
          <p:spPr>
            <a:xfrm>
              <a:off x="3657079" y="2827285"/>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9</a:t>
              </a:r>
            </a:p>
          </p:txBody>
        </p:sp>
        <p:sp>
          <p:nvSpPr>
            <p:cNvPr id="289" name="Text"/>
            <p:cNvSpPr txBox="1"/>
            <p:nvPr/>
          </p:nvSpPr>
          <p:spPr>
            <a:xfrm>
              <a:off x="3811764" y="26527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90" name="0"/>
            <p:cNvSpPr txBox="1"/>
            <p:nvPr/>
          </p:nvSpPr>
          <p:spPr>
            <a:xfrm>
              <a:off x="5715204" y="2827285"/>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0</a:t>
              </a:r>
            </a:p>
          </p:txBody>
        </p:sp>
        <p:sp>
          <p:nvSpPr>
            <p:cNvPr id="291" name="Text"/>
            <p:cNvSpPr txBox="1"/>
            <p:nvPr/>
          </p:nvSpPr>
          <p:spPr>
            <a:xfrm>
              <a:off x="5855235" y="26527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92" name="19"/>
            <p:cNvSpPr txBox="1"/>
            <p:nvPr/>
          </p:nvSpPr>
          <p:spPr>
            <a:xfrm>
              <a:off x="7543744" y="2902989"/>
              <a:ext cx="367954"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19</a:t>
              </a:r>
            </a:p>
          </p:txBody>
        </p:sp>
        <p:sp>
          <p:nvSpPr>
            <p:cNvPr id="293" name="Text"/>
            <p:cNvSpPr txBox="1"/>
            <p:nvPr/>
          </p:nvSpPr>
          <p:spPr>
            <a:xfrm>
              <a:off x="7898706" y="26527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94" name="7"/>
            <p:cNvSpPr txBox="1"/>
            <p:nvPr/>
          </p:nvSpPr>
          <p:spPr>
            <a:xfrm>
              <a:off x="3657079" y="3208892"/>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7</a:t>
              </a:r>
            </a:p>
          </p:txBody>
        </p:sp>
        <p:sp>
          <p:nvSpPr>
            <p:cNvPr id="295" name="Text"/>
            <p:cNvSpPr txBox="1"/>
            <p:nvPr/>
          </p:nvSpPr>
          <p:spPr>
            <a:xfrm>
              <a:off x="3811764" y="29817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96" name="5"/>
            <p:cNvSpPr txBox="1"/>
            <p:nvPr/>
          </p:nvSpPr>
          <p:spPr>
            <a:xfrm>
              <a:off x="5715204" y="3208892"/>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5</a:t>
              </a:r>
            </a:p>
          </p:txBody>
        </p:sp>
        <p:sp>
          <p:nvSpPr>
            <p:cNvPr id="297" name="Text"/>
            <p:cNvSpPr txBox="1"/>
            <p:nvPr/>
          </p:nvSpPr>
          <p:spPr>
            <a:xfrm>
              <a:off x="5855235" y="29817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298" name="9"/>
            <p:cNvSpPr txBox="1"/>
            <p:nvPr/>
          </p:nvSpPr>
          <p:spPr>
            <a:xfrm>
              <a:off x="7696801" y="3284595"/>
              <a:ext cx="190327"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9</a:t>
              </a:r>
            </a:p>
          </p:txBody>
        </p:sp>
        <p:sp>
          <p:nvSpPr>
            <p:cNvPr id="299" name="Text"/>
            <p:cNvSpPr txBox="1"/>
            <p:nvPr/>
          </p:nvSpPr>
          <p:spPr>
            <a:xfrm>
              <a:off x="7898706" y="29817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00" name="5"/>
            <p:cNvSpPr txBox="1"/>
            <p:nvPr/>
          </p:nvSpPr>
          <p:spPr>
            <a:xfrm>
              <a:off x="3657079" y="3588953"/>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5</a:t>
              </a:r>
            </a:p>
          </p:txBody>
        </p:sp>
        <p:sp>
          <p:nvSpPr>
            <p:cNvPr id="301" name="Text"/>
            <p:cNvSpPr txBox="1"/>
            <p:nvPr/>
          </p:nvSpPr>
          <p:spPr>
            <a:xfrm>
              <a:off x="3811764" y="33124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02" name="3"/>
            <p:cNvSpPr txBox="1"/>
            <p:nvPr/>
          </p:nvSpPr>
          <p:spPr>
            <a:xfrm>
              <a:off x="5715204" y="3588953"/>
              <a:ext cx="190328"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3</a:t>
              </a:r>
            </a:p>
          </p:txBody>
        </p:sp>
        <p:sp>
          <p:nvSpPr>
            <p:cNvPr id="303" name="Text"/>
            <p:cNvSpPr txBox="1"/>
            <p:nvPr/>
          </p:nvSpPr>
          <p:spPr>
            <a:xfrm>
              <a:off x="5855235" y="33124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04" name="20"/>
            <p:cNvSpPr txBox="1"/>
            <p:nvPr/>
          </p:nvSpPr>
          <p:spPr>
            <a:xfrm>
              <a:off x="7543744" y="3588953"/>
              <a:ext cx="367954"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20</a:t>
              </a:r>
            </a:p>
          </p:txBody>
        </p:sp>
        <p:sp>
          <p:nvSpPr>
            <p:cNvPr id="305" name="Text"/>
            <p:cNvSpPr txBox="1"/>
            <p:nvPr/>
          </p:nvSpPr>
          <p:spPr>
            <a:xfrm>
              <a:off x="7898706" y="33124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06" name="13"/>
            <p:cNvSpPr txBox="1"/>
            <p:nvPr/>
          </p:nvSpPr>
          <p:spPr>
            <a:xfrm>
              <a:off x="3505651" y="3894856"/>
              <a:ext cx="367953"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13</a:t>
              </a:r>
            </a:p>
          </p:txBody>
        </p:sp>
        <p:sp>
          <p:nvSpPr>
            <p:cNvPr id="307" name="Text"/>
            <p:cNvSpPr txBox="1"/>
            <p:nvPr/>
          </p:nvSpPr>
          <p:spPr>
            <a:xfrm>
              <a:off x="3811764" y="36414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08" name="60"/>
            <p:cNvSpPr txBox="1"/>
            <p:nvPr/>
          </p:nvSpPr>
          <p:spPr>
            <a:xfrm>
              <a:off x="5562148" y="3894856"/>
              <a:ext cx="367953"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60</a:t>
              </a:r>
            </a:p>
          </p:txBody>
        </p:sp>
        <p:sp>
          <p:nvSpPr>
            <p:cNvPr id="309" name="Text"/>
            <p:cNvSpPr txBox="1"/>
            <p:nvPr/>
          </p:nvSpPr>
          <p:spPr>
            <a:xfrm>
              <a:off x="5855235" y="36414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10" name="15"/>
            <p:cNvSpPr txBox="1"/>
            <p:nvPr/>
          </p:nvSpPr>
          <p:spPr>
            <a:xfrm>
              <a:off x="7543744" y="3894856"/>
              <a:ext cx="367954"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15</a:t>
              </a:r>
            </a:p>
          </p:txBody>
        </p:sp>
        <p:sp>
          <p:nvSpPr>
            <p:cNvPr id="311" name="Text"/>
            <p:cNvSpPr txBox="1"/>
            <p:nvPr/>
          </p:nvSpPr>
          <p:spPr>
            <a:xfrm>
              <a:off x="7898706" y="36414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12" name="100"/>
            <p:cNvSpPr txBox="1"/>
            <p:nvPr/>
          </p:nvSpPr>
          <p:spPr>
            <a:xfrm>
              <a:off x="3352594" y="4199214"/>
              <a:ext cx="545580"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100</a:t>
              </a:r>
            </a:p>
          </p:txBody>
        </p:sp>
        <p:sp>
          <p:nvSpPr>
            <p:cNvPr id="313" name="Text"/>
            <p:cNvSpPr txBox="1"/>
            <p:nvPr/>
          </p:nvSpPr>
          <p:spPr>
            <a:xfrm>
              <a:off x="3811764" y="39721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14" name="100"/>
            <p:cNvSpPr txBox="1"/>
            <p:nvPr/>
          </p:nvSpPr>
          <p:spPr>
            <a:xfrm>
              <a:off x="5410719" y="4199214"/>
              <a:ext cx="545580"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100</a:t>
              </a:r>
            </a:p>
          </p:txBody>
        </p:sp>
        <p:sp>
          <p:nvSpPr>
            <p:cNvPr id="315" name="Text"/>
            <p:cNvSpPr txBox="1"/>
            <p:nvPr/>
          </p:nvSpPr>
          <p:spPr>
            <a:xfrm>
              <a:off x="5855235" y="39721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16" name="100"/>
            <p:cNvSpPr txBox="1"/>
            <p:nvPr/>
          </p:nvSpPr>
          <p:spPr>
            <a:xfrm>
              <a:off x="7467216" y="4199214"/>
              <a:ext cx="545580"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100</a:t>
              </a:r>
            </a:p>
          </p:txBody>
        </p:sp>
        <p:sp>
          <p:nvSpPr>
            <p:cNvPr id="317" name="Text"/>
            <p:cNvSpPr txBox="1"/>
            <p:nvPr/>
          </p:nvSpPr>
          <p:spPr>
            <a:xfrm>
              <a:off x="7898706" y="39721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18" name="Text"/>
            <p:cNvSpPr txBox="1"/>
            <p:nvPr/>
          </p:nvSpPr>
          <p:spPr>
            <a:xfrm>
              <a:off x="6405588" y="4301182"/>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sp>
          <p:nvSpPr>
            <p:cNvPr id="319" name="Text"/>
            <p:cNvSpPr txBox="1"/>
            <p:nvPr/>
          </p:nvSpPr>
          <p:spPr>
            <a:xfrm>
              <a:off x="6405588" y="4631804"/>
              <a:ext cx="127001" cy="3429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0" tIns="0" rIns="0" bIns="0" numCol="1" anchor="t">
              <a:spAutoFit/>
            </a:bodyPr>
            <a:lstStyle>
              <a:lvl1pPr algn="l">
                <a:defRPr sz="2200">
                  <a:solidFill>
                    <a:srgbClr val="CC0000"/>
                  </a:solidFill>
                </a:defRPr>
              </a:lvl1pPr>
            </a:lstStyle>
            <a:p>
              <a:r>
                <a:t> </a:t>
              </a:r>
            </a:p>
          </p:txBody>
        </p:sp>
      </p:grpSp>
      <p:sp>
        <p:nvSpPr>
          <p:cNvPr id="321" name="Importance of Bathing Soap Attributes Using a Constant Sum Scale"/>
          <p:cNvSpPr txBox="1">
            <a:spLocks noGrp="1"/>
          </p:cNvSpPr>
          <p:nvPr>
            <p:ph type="title" idx="4294967295"/>
          </p:nvPr>
        </p:nvSpPr>
        <p:spPr>
          <a:xfrm>
            <a:off x="381000" y="-76200"/>
            <a:ext cx="8153400" cy="555625"/>
          </a:xfrm>
          <a:prstGeom prst="rect">
            <a:avLst/>
          </a:prstGeom>
        </p:spPr>
        <p:txBody>
          <a:bodyPr anchor="t">
            <a:normAutofit/>
          </a:bodyPr>
          <a:lstStyle/>
          <a:p>
            <a:pPr defTabSz="502920">
              <a:defRPr sz="1540" b="1">
                <a:solidFill>
                  <a:srgbClr val="E57300"/>
                </a:solidFill>
              </a:defRPr>
            </a:pPr>
            <a:r>
              <a:t>Importance of Bathing Soap Attributes</a:t>
            </a:r>
            <a:br/>
            <a:r>
              <a:t>Using a Constant Sum Scale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321"/>
                                        </p:tgtEl>
                                        <p:attrNameLst>
                                          <p:attrName>style.visibility</p:attrName>
                                        </p:attrNameLst>
                                      </p:cBhvr>
                                      <p:to>
                                        <p:strVal val="visible"/>
                                      </p:to>
                                    </p:set>
                                    <p:anim calcmode="lin" valueType="num">
                                      <p:cBhvr>
                                        <p:cTn id="7" dur="500" fill="hold"/>
                                        <p:tgtEl>
                                          <p:spTgt spid="321"/>
                                        </p:tgtEl>
                                        <p:attrNameLst>
                                          <p:attrName>ppt_x</p:attrName>
                                        </p:attrNameLst>
                                      </p:cBhvr>
                                      <p:tavLst>
                                        <p:tav tm="0">
                                          <p:val>
                                            <p:strVal val="0-#ppt_w/2"/>
                                          </p:val>
                                        </p:tav>
                                        <p:tav tm="100000">
                                          <p:val>
                                            <p:strVal val="#ppt_x"/>
                                          </p:val>
                                        </p:tav>
                                      </p:tavLst>
                                    </p:anim>
                                    <p:anim calcmode="lin" valueType="num">
                                      <p:cBhvr>
                                        <p:cTn id="8" dur="500" fill="hold"/>
                                        <p:tgtEl>
                                          <p:spTgt spid="3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 grpId="0"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Slide Number"/>
          <p:cNvSpPr txBox="1">
            <a:spLocks noGrp="1"/>
          </p:cNvSpPr>
          <p:nvPr>
            <p:ph type="sldNum" sz="quarter" idx="2"/>
          </p:nvPr>
        </p:nvSpPr>
        <p:spPr>
          <a:xfrm>
            <a:off x="8388885" y="6289992"/>
            <a:ext cx="297915"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21</a:t>
            </a:fld>
            <a:endParaRPr/>
          </a:p>
        </p:txBody>
      </p:sp>
      <p:sp>
        <p:nvSpPr>
          <p:cNvPr id="324" name="Thank you!"/>
          <p:cNvSpPr txBox="1">
            <a:spLocks noGrp="1"/>
          </p:cNvSpPr>
          <p:nvPr>
            <p:ph type="body" sz="half" idx="4294967295"/>
          </p:nvPr>
        </p:nvSpPr>
        <p:spPr>
          <a:xfrm>
            <a:off x="533400" y="3581400"/>
            <a:ext cx="8229600" cy="2819400"/>
          </a:xfrm>
          <a:prstGeom prst="rect">
            <a:avLst/>
          </a:prstGeom>
        </p:spPr>
        <p:txBody>
          <a:bodyPr>
            <a:normAutofit/>
          </a:bodyPr>
          <a:lstStyle>
            <a:lvl1pPr marL="0" indent="0" algn="ctr">
              <a:lnSpc>
                <a:spcPct val="80000"/>
              </a:lnSpc>
              <a:spcBef>
                <a:spcPts val="0"/>
              </a:spcBef>
              <a:buSzTx/>
              <a:buNone/>
              <a:defRPr sz="2000">
                <a:solidFill>
                  <a:srgbClr val="994D00"/>
                </a:solidFill>
              </a:defRPr>
            </a:lvl1pPr>
          </a:lstStyle>
          <a:p>
            <a:r>
              <a:t>Thank you!</a:t>
            </a:r>
          </a:p>
        </p:txBody>
      </p:sp>
      <p:sp>
        <p:nvSpPr>
          <p:cNvPr id="325" name="Questions??"/>
          <p:cNvSpPr txBox="1">
            <a:spLocks noGrp="1"/>
          </p:cNvSpPr>
          <p:nvPr>
            <p:ph type="title" idx="4294967295"/>
          </p:nvPr>
        </p:nvSpPr>
        <p:spPr>
          <a:xfrm>
            <a:off x="685800" y="2130425"/>
            <a:ext cx="7772400" cy="1470025"/>
          </a:xfrm>
          <a:prstGeom prst="rect">
            <a:avLst/>
          </a:prstGeom>
        </p:spPr>
        <p:txBody>
          <a:bodyPr anchor="t">
            <a:normAutofit/>
          </a:bodyPr>
          <a:lstStyle>
            <a:lvl1pPr algn="ctr">
              <a:defRPr>
                <a:solidFill>
                  <a:srgbClr val="994D00"/>
                </a:solidFill>
              </a:defRPr>
            </a:lvl1pPr>
          </a:lstStyle>
          <a:p>
            <a:r>
              <a:t>Questions??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3</a:t>
            </a:fld>
            <a:endParaRPr/>
          </a:p>
        </p:txBody>
      </p:sp>
      <p:sp>
        <p:nvSpPr>
          <p:cNvPr id="134" name="2) Measurement and Scaling"/>
          <p:cNvSpPr txBox="1">
            <a:spLocks noGrp="1"/>
          </p:cNvSpPr>
          <p:nvPr>
            <p:ph type="title" idx="4294967295"/>
          </p:nvPr>
        </p:nvSpPr>
        <p:spPr>
          <a:xfrm>
            <a:off x="685800" y="304799"/>
            <a:ext cx="7793038" cy="784227"/>
          </a:xfrm>
          <a:prstGeom prst="rect">
            <a:avLst/>
          </a:prstGeom>
        </p:spPr>
        <p:txBody>
          <a:bodyPr anchor="t">
            <a:normAutofit/>
          </a:bodyPr>
          <a:lstStyle>
            <a:lvl1pPr>
              <a:defRPr b="1">
                <a:solidFill>
                  <a:srgbClr val="E57300"/>
                </a:solidFill>
              </a:defRPr>
            </a:lvl1pPr>
          </a:lstStyle>
          <a:p>
            <a:r>
              <a:t>2) Measurement and Scaling</a:t>
            </a:r>
          </a:p>
        </p:txBody>
      </p:sp>
      <p:pic>
        <p:nvPicPr>
          <p:cNvPr id="135" name="image.png" descr="image.png"/>
          <p:cNvPicPr>
            <a:picLocks noChangeAspect="1"/>
          </p:cNvPicPr>
          <p:nvPr/>
        </p:nvPicPr>
        <p:blipFill>
          <a:blip r:embed="rId2">
            <a:extLst/>
          </a:blip>
          <a:stretch>
            <a:fillRect/>
          </a:stretch>
        </p:blipFill>
        <p:spPr>
          <a:xfrm>
            <a:off x="609600" y="4271962"/>
            <a:ext cx="1076325" cy="1685926"/>
          </a:xfrm>
          <a:prstGeom prst="rect">
            <a:avLst/>
          </a:prstGeom>
          <a:ln w="12700">
            <a:miter lim="400000"/>
          </a:ln>
        </p:spPr>
      </p:pic>
      <p:pic>
        <p:nvPicPr>
          <p:cNvPr id="136" name="image.png" descr="image.png"/>
          <p:cNvPicPr>
            <a:picLocks noChangeAspect="1"/>
          </p:cNvPicPr>
          <p:nvPr/>
        </p:nvPicPr>
        <p:blipFill>
          <a:blip r:embed="rId3">
            <a:extLst/>
          </a:blip>
          <a:stretch>
            <a:fillRect/>
          </a:stretch>
        </p:blipFill>
        <p:spPr>
          <a:xfrm>
            <a:off x="3429000" y="4348162"/>
            <a:ext cx="1019175" cy="1609726"/>
          </a:xfrm>
          <a:prstGeom prst="rect">
            <a:avLst/>
          </a:prstGeom>
          <a:ln w="12700">
            <a:miter lim="400000"/>
          </a:ln>
        </p:spPr>
      </p:pic>
      <p:pic>
        <p:nvPicPr>
          <p:cNvPr id="137" name="image.png" descr="image.png"/>
          <p:cNvPicPr>
            <a:picLocks noChangeAspect="1"/>
          </p:cNvPicPr>
          <p:nvPr/>
        </p:nvPicPr>
        <p:blipFill>
          <a:blip r:embed="rId4">
            <a:extLst/>
          </a:blip>
          <a:stretch>
            <a:fillRect/>
          </a:stretch>
        </p:blipFill>
        <p:spPr>
          <a:xfrm>
            <a:off x="6124575" y="4348162"/>
            <a:ext cx="962025" cy="1628776"/>
          </a:xfrm>
          <a:prstGeom prst="rect">
            <a:avLst/>
          </a:prstGeom>
          <a:ln w="12700">
            <a:miter lim="400000"/>
          </a:ln>
        </p:spPr>
      </p:pic>
      <p:sp>
        <p:nvSpPr>
          <p:cNvPr id="138" name="Measurement means assigning numbers or other symbols to characteristics of objects according to certain pre-specified rules.…"/>
          <p:cNvSpPr txBox="1">
            <a:spLocks noGrp="1"/>
          </p:cNvSpPr>
          <p:nvPr>
            <p:ph type="body" idx="4294967295"/>
          </p:nvPr>
        </p:nvSpPr>
        <p:spPr>
          <a:xfrm>
            <a:off x="762000" y="990600"/>
            <a:ext cx="7696200" cy="3810000"/>
          </a:xfrm>
          <a:prstGeom prst="rect">
            <a:avLst/>
          </a:prstGeom>
        </p:spPr>
        <p:txBody>
          <a:bodyPr>
            <a:normAutofit/>
          </a:bodyPr>
          <a:lstStyle/>
          <a:p>
            <a:pPr marL="0" indent="0" defTabSz="813816">
              <a:spcBef>
                <a:spcPts val="0"/>
              </a:spcBef>
              <a:buSzTx/>
              <a:buNone/>
              <a:defRPr sz="2136" b="1">
                <a:solidFill>
                  <a:srgbClr val="800080"/>
                </a:solidFill>
              </a:defRPr>
            </a:pPr>
            <a:r>
              <a:t>Measurement</a:t>
            </a:r>
            <a:r>
              <a:rPr b="0">
                <a:solidFill>
                  <a:srgbClr val="994D00"/>
                </a:solidFill>
              </a:rPr>
              <a:t> means assigning numbers or other symbols to characteristics of objects according to certain pre-specified rules.  </a:t>
            </a:r>
            <a:endParaRPr>
              <a:solidFill>
                <a:srgbClr val="994D00"/>
              </a:solidFill>
            </a:endParaRPr>
          </a:p>
          <a:p>
            <a:pPr marL="661225" lvl="1" indent="-254317" defTabSz="813816">
              <a:spcBef>
                <a:spcPts val="0"/>
              </a:spcBef>
              <a:buClr>
                <a:srgbClr val="CC0000"/>
              </a:buClr>
              <a:buSzPct val="60000"/>
              <a:defRPr sz="2136">
                <a:solidFill>
                  <a:srgbClr val="994D00"/>
                </a:solidFill>
              </a:defRPr>
            </a:pPr>
            <a:r>
              <a:t>The rules for assigning numbers should be </a:t>
            </a:r>
            <a:r>
              <a:rPr u="sng"/>
              <a:t>standardized, applied uniformly, and must not change over time</a:t>
            </a:r>
            <a:r>
              <a:t>.</a:t>
            </a:r>
          </a:p>
          <a:p>
            <a:pPr marL="661225" lvl="1" indent="-254317" defTabSz="813816">
              <a:spcBef>
                <a:spcPts val="0"/>
              </a:spcBef>
              <a:buClr>
                <a:srgbClr val="CC0000"/>
              </a:buClr>
              <a:buSzPct val="60000"/>
              <a:defRPr sz="2136" b="1">
                <a:solidFill>
                  <a:srgbClr val="800080"/>
                </a:solidFill>
              </a:defRPr>
            </a:pPr>
            <a:r>
              <a:t>Scaling</a:t>
            </a:r>
            <a:r>
              <a:rPr b="0">
                <a:solidFill>
                  <a:srgbClr val="994D00"/>
                </a:solidFill>
              </a:rPr>
              <a:t> = the process of measuring entities with respect to quantitative attributes.</a:t>
            </a:r>
            <a:endParaRPr>
              <a:solidFill>
                <a:srgbClr val="994D00"/>
              </a:solidFill>
            </a:endParaRPr>
          </a:p>
          <a:p>
            <a:pPr marL="0" lvl="2" indent="813816" defTabSz="813816">
              <a:spcBef>
                <a:spcPts val="0"/>
              </a:spcBef>
              <a:buSzTx/>
              <a:buNone/>
              <a:defRPr sz="2492">
                <a:solidFill>
                  <a:srgbClr val="994D00"/>
                </a:solidFill>
              </a:defRPr>
            </a:pPr>
            <a:endParaRPr>
              <a:solidFill>
                <a:srgbClr val="994D00"/>
              </a:solidFill>
            </a:endParaRPr>
          </a:p>
          <a:p>
            <a:pPr marL="0" lvl="2" indent="813816" defTabSz="813816">
              <a:spcBef>
                <a:spcPts val="0"/>
              </a:spcBef>
              <a:buSzTx/>
              <a:buNone/>
              <a:defRPr sz="2492">
                <a:solidFill>
                  <a:srgbClr val="994D00"/>
                </a:solidFill>
              </a:defRPr>
            </a:pPr>
            <a:endParaRPr>
              <a:solidFill>
                <a:srgbClr val="994D00"/>
              </a:solidFill>
            </a:endParaRPr>
          </a:p>
          <a:p>
            <a:pPr marL="0" lvl="2" indent="813816" defTabSz="813816">
              <a:spcBef>
                <a:spcPts val="0"/>
              </a:spcBef>
              <a:buSzTx/>
              <a:buNone/>
              <a:defRPr sz="2492">
                <a:solidFill>
                  <a:srgbClr val="994D00"/>
                </a:solidFill>
              </a:defRPr>
            </a:pPr>
            <a:r>
              <a:t>= 1			= 2			= 3</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34"/>
                                        </p:tgtEl>
                                        <p:attrNameLst>
                                          <p:attrName>style.visibility</p:attrName>
                                        </p:attrNameLst>
                                      </p:cBhvr>
                                      <p:to>
                                        <p:strVal val="visible"/>
                                      </p:to>
                                    </p:set>
                                    <p:anim calcmode="lin" valueType="num">
                                      <p:cBhvr>
                                        <p:cTn id="7" dur="500" fill="hold"/>
                                        <p:tgtEl>
                                          <p:spTgt spid="134"/>
                                        </p:tgtEl>
                                        <p:attrNameLst>
                                          <p:attrName>ppt_x</p:attrName>
                                        </p:attrNameLst>
                                      </p:cBhvr>
                                      <p:tavLst>
                                        <p:tav tm="0">
                                          <p:val>
                                            <p:strVal val="0-#ppt_w/2"/>
                                          </p:val>
                                        </p:tav>
                                        <p:tav tm="100000">
                                          <p:val>
                                            <p:strVal val="#ppt_x"/>
                                          </p:val>
                                        </p:tav>
                                      </p:tavLst>
                                    </p:anim>
                                    <p:anim calcmode="lin" valueType="num">
                                      <p:cBhvr>
                                        <p:cTn id="8" dur="500" fill="hold"/>
                                        <p:tgtEl>
                                          <p:spTgt spid="1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38"/>
                                        </p:tgtEl>
                                        <p:attrNameLst>
                                          <p:attrName>style.visibility</p:attrName>
                                        </p:attrNameLst>
                                      </p:cBhvr>
                                      <p:to>
                                        <p:strVal val="visible"/>
                                      </p:to>
                                    </p:set>
                                    <p:anim calcmode="lin" valueType="num">
                                      <p:cBhvr>
                                        <p:cTn id="12" dur="500" fill="hold"/>
                                        <p:tgtEl>
                                          <p:spTgt spid="138"/>
                                        </p:tgtEl>
                                        <p:attrNameLst>
                                          <p:attrName>ppt_x</p:attrName>
                                        </p:attrNameLst>
                                      </p:cBhvr>
                                      <p:tavLst>
                                        <p:tav tm="0">
                                          <p:val>
                                            <p:strVal val="0-#ppt_w/2"/>
                                          </p:val>
                                        </p:tav>
                                        <p:tav tm="100000">
                                          <p:val>
                                            <p:strVal val="#ppt_x"/>
                                          </p:val>
                                        </p:tav>
                                      </p:tavLst>
                                    </p:anim>
                                    <p:anim calcmode="lin" valueType="num">
                                      <p:cBhvr>
                                        <p:cTn id="13" dur="500" fill="hold"/>
                                        <p:tgtEl>
                                          <p:spTgt spid="1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animBg="1" advAuto="0"/>
      <p:bldP spid="138"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4</a:t>
            </a:fld>
            <a:endParaRPr/>
          </a:p>
        </p:txBody>
      </p:sp>
      <p:sp>
        <p:nvSpPr>
          <p:cNvPr id="141" name="3) Scale Characteristics"/>
          <p:cNvSpPr txBox="1">
            <a:spLocks noGrp="1"/>
          </p:cNvSpPr>
          <p:nvPr>
            <p:ph type="title" idx="4294967295"/>
          </p:nvPr>
        </p:nvSpPr>
        <p:spPr>
          <a:xfrm>
            <a:off x="381000" y="152400"/>
            <a:ext cx="8153400" cy="563563"/>
          </a:xfrm>
          <a:prstGeom prst="rect">
            <a:avLst/>
          </a:prstGeom>
        </p:spPr>
        <p:txBody>
          <a:bodyPr anchor="t">
            <a:normAutofit/>
          </a:bodyPr>
          <a:lstStyle>
            <a:lvl1pPr>
              <a:defRPr b="1">
                <a:solidFill>
                  <a:srgbClr val="E57300"/>
                </a:solidFill>
              </a:defRPr>
            </a:lvl1pPr>
          </a:lstStyle>
          <a:p>
            <a:r>
              <a:t>3) Scale Characteristics</a:t>
            </a:r>
          </a:p>
        </p:txBody>
      </p:sp>
      <p:sp>
        <p:nvSpPr>
          <p:cNvPr id="142" name="Scale characteristics: description, order, distance and origin…"/>
          <p:cNvSpPr txBox="1">
            <a:spLocks noGrp="1"/>
          </p:cNvSpPr>
          <p:nvPr>
            <p:ph type="body" idx="4294967295"/>
          </p:nvPr>
        </p:nvSpPr>
        <p:spPr>
          <a:xfrm>
            <a:off x="457200" y="1219200"/>
            <a:ext cx="8229600" cy="4906963"/>
          </a:xfrm>
          <a:prstGeom prst="rect">
            <a:avLst/>
          </a:prstGeom>
        </p:spPr>
        <p:txBody>
          <a:bodyPr>
            <a:normAutofit/>
          </a:bodyPr>
          <a:lstStyle/>
          <a:p>
            <a:pPr>
              <a:lnSpc>
                <a:spcPct val="80000"/>
              </a:lnSpc>
              <a:buSzTx/>
              <a:buNone/>
              <a:defRPr b="1">
                <a:solidFill>
                  <a:srgbClr val="800080"/>
                </a:solidFill>
              </a:defRPr>
            </a:pPr>
            <a:r>
              <a:t>Scale characteristics: description, order, distance and origin</a:t>
            </a:r>
          </a:p>
          <a:p>
            <a:pPr>
              <a:lnSpc>
                <a:spcPct val="80000"/>
              </a:lnSpc>
              <a:buSzTx/>
              <a:buNone/>
              <a:defRPr b="1">
                <a:solidFill>
                  <a:srgbClr val="800080"/>
                </a:solidFill>
              </a:defRPr>
            </a:pPr>
            <a:endParaRPr/>
          </a:p>
          <a:p>
            <a:pPr>
              <a:lnSpc>
                <a:spcPct val="80000"/>
              </a:lnSpc>
              <a:buSzTx/>
              <a:buNone/>
              <a:defRPr b="1">
                <a:solidFill>
                  <a:srgbClr val="800080"/>
                </a:solidFill>
              </a:defRPr>
            </a:pPr>
            <a:r>
              <a:t>Description</a:t>
            </a:r>
          </a:p>
          <a:p>
            <a:pPr>
              <a:lnSpc>
                <a:spcPct val="80000"/>
              </a:lnSpc>
              <a:buSzTx/>
              <a:buNone/>
              <a:defRPr>
                <a:solidFill>
                  <a:srgbClr val="994D00"/>
                </a:solidFill>
              </a:defRPr>
            </a:pPr>
            <a:r>
              <a:t>	By </a:t>
            </a:r>
            <a:r>
              <a:rPr b="1"/>
              <a:t>description</a:t>
            </a:r>
            <a:r>
              <a:t>, we mean the unique labels that are used to designate each value of the scale.  All scales possess </a:t>
            </a:r>
            <a:r>
              <a:rPr b="1"/>
              <a:t>description</a:t>
            </a:r>
            <a:r>
              <a:t>. </a:t>
            </a:r>
          </a:p>
          <a:p>
            <a:pPr lvl="2">
              <a:lnSpc>
                <a:spcPct val="80000"/>
              </a:lnSpc>
              <a:spcBef>
                <a:spcPts val="0"/>
              </a:spcBef>
              <a:defRPr>
                <a:solidFill>
                  <a:srgbClr val="994D00"/>
                </a:solidFill>
              </a:defRPr>
            </a:pPr>
            <a:r>
              <a:t>E.g. Female = 1; Male = 2</a:t>
            </a:r>
          </a:p>
          <a:p>
            <a:pPr>
              <a:lnSpc>
                <a:spcPct val="80000"/>
              </a:lnSpc>
              <a:buSzTx/>
              <a:buNone/>
              <a:defRPr>
                <a:solidFill>
                  <a:srgbClr val="994D00"/>
                </a:solidFill>
              </a:defRPr>
            </a:pPr>
            <a:endParaRPr/>
          </a:p>
          <a:p>
            <a:pPr>
              <a:lnSpc>
                <a:spcPct val="80000"/>
              </a:lnSpc>
              <a:buSzTx/>
              <a:buNone/>
              <a:defRPr b="1">
                <a:solidFill>
                  <a:srgbClr val="800080"/>
                </a:solidFill>
              </a:defRPr>
            </a:pPr>
            <a:r>
              <a:t>Order</a:t>
            </a:r>
          </a:p>
          <a:p>
            <a:pPr>
              <a:lnSpc>
                <a:spcPct val="80000"/>
              </a:lnSpc>
              <a:buSzTx/>
              <a:buNone/>
              <a:defRPr>
                <a:solidFill>
                  <a:srgbClr val="994D00"/>
                </a:solidFill>
              </a:defRPr>
            </a:pPr>
            <a:r>
              <a:t>	By </a:t>
            </a:r>
            <a:r>
              <a:rPr b="1"/>
              <a:t>order</a:t>
            </a:r>
            <a:r>
              <a:t>, we mean the relative sizes or positions of the descriptors.  </a:t>
            </a:r>
            <a:r>
              <a:rPr b="1"/>
              <a:t>Order</a:t>
            </a:r>
            <a:r>
              <a:t> is denoted by descriptors such as </a:t>
            </a:r>
            <a:r>
              <a:rPr i="1"/>
              <a:t>greater than</a:t>
            </a:r>
            <a:r>
              <a:t>, </a:t>
            </a:r>
            <a:r>
              <a:rPr i="1"/>
              <a:t>less than</a:t>
            </a:r>
            <a:r>
              <a:t>, and </a:t>
            </a:r>
            <a:r>
              <a:rPr i="1"/>
              <a:t>equal to</a:t>
            </a:r>
            <a:r>
              <a:t>. </a:t>
            </a:r>
          </a:p>
        </p:txBody>
      </p:sp>
      <p:pic>
        <p:nvPicPr>
          <p:cNvPr id="143" name="image.png" descr="image.png"/>
          <p:cNvPicPr>
            <a:picLocks noChangeAspect="1"/>
          </p:cNvPicPr>
          <p:nvPr/>
        </p:nvPicPr>
        <p:blipFill>
          <a:blip r:embed="rId2">
            <a:extLst/>
          </a:blip>
          <a:stretch>
            <a:fillRect/>
          </a:stretch>
        </p:blipFill>
        <p:spPr>
          <a:xfrm>
            <a:off x="5334000" y="1627187"/>
            <a:ext cx="3276600" cy="676276"/>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5</a:t>
            </a:fld>
            <a:endParaRPr/>
          </a:p>
        </p:txBody>
      </p:sp>
      <p:sp>
        <p:nvSpPr>
          <p:cNvPr id="146" name="Scale Characteristics"/>
          <p:cNvSpPr txBox="1">
            <a:spLocks noGrp="1"/>
          </p:cNvSpPr>
          <p:nvPr>
            <p:ph type="title" idx="4294967295"/>
          </p:nvPr>
        </p:nvSpPr>
        <p:spPr>
          <a:xfrm>
            <a:off x="381000" y="152400"/>
            <a:ext cx="8153400" cy="563563"/>
          </a:xfrm>
          <a:prstGeom prst="rect">
            <a:avLst/>
          </a:prstGeom>
        </p:spPr>
        <p:txBody>
          <a:bodyPr anchor="t">
            <a:normAutofit/>
          </a:bodyPr>
          <a:lstStyle>
            <a:lvl1pPr>
              <a:defRPr b="1">
                <a:solidFill>
                  <a:srgbClr val="E57300"/>
                </a:solidFill>
              </a:defRPr>
            </a:lvl1pPr>
          </a:lstStyle>
          <a:p>
            <a:r>
              <a:t>Scale Characteristics</a:t>
            </a:r>
          </a:p>
        </p:txBody>
      </p:sp>
      <p:sp>
        <p:nvSpPr>
          <p:cNvPr id="147" name="Distance…"/>
          <p:cNvSpPr txBox="1">
            <a:spLocks noGrp="1"/>
          </p:cNvSpPr>
          <p:nvPr>
            <p:ph type="body" idx="4294967295"/>
          </p:nvPr>
        </p:nvSpPr>
        <p:spPr>
          <a:xfrm>
            <a:off x="762000" y="1066800"/>
            <a:ext cx="7772400" cy="4525963"/>
          </a:xfrm>
          <a:prstGeom prst="rect">
            <a:avLst/>
          </a:prstGeom>
        </p:spPr>
        <p:txBody>
          <a:bodyPr>
            <a:normAutofit/>
          </a:bodyPr>
          <a:lstStyle/>
          <a:p>
            <a:pPr marL="318897" indent="-318897" defTabSz="850391">
              <a:lnSpc>
                <a:spcPct val="90000"/>
              </a:lnSpc>
              <a:buSzTx/>
              <a:buNone/>
              <a:defRPr sz="2232" b="1">
                <a:solidFill>
                  <a:srgbClr val="800080"/>
                </a:solidFill>
              </a:defRPr>
            </a:pPr>
            <a:r>
              <a:t>Distance</a:t>
            </a:r>
          </a:p>
          <a:p>
            <a:pPr marL="318897" indent="-318897" defTabSz="850391">
              <a:lnSpc>
                <a:spcPct val="90000"/>
              </a:lnSpc>
              <a:buSzTx/>
              <a:buNone/>
              <a:defRPr sz="2232">
                <a:solidFill>
                  <a:srgbClr val="994D00"/>
                </a:solidFill>
              </a:defRPr>
            </a:pPr>
            <a:r>
              <a:t>	The characteristic of </a:t>
            </a:r>
            <a:r>
              <a:rPr b="1"/>
              <a:t>distance</a:t>
            </a:r>
            <a:r>
              <a:t> means that absolute differences between the scale descriptors are known and may be expressed in units. </a:t>
            </a:r>
          </a:p>
          <a:p>
            <a:pPr marL="690943" lvl="1" indent="-265747" defTabSz="850391">
              <a:lnSpc>
                <a:spcPct val="90000"/>
              </a:lnSpc>
              <a:spcBef>
                <a:spcPts val="0"/>
              </a:spcBef>
              <a:defRPr sz="1860">
                <a:solidFill>
                  <a:srgbClr val="994D00"/>
                </a:solidFill>
              </a:defRPr>
            </a:pPr>
            <a:r>
              <a:t>E.g. </a:t>
            </a:r>
            <a:r>
              <a:rPr b="1"/>
              <a:t>distance</a:t>
            </a:r>
            <a:r>
              <a:t> between intervals on a Likert scale.</a:t>
            </a:r>
          </a:p>
          <a:p>
            <a:pPr marL="318897" indent="-318897" defTabSz="850391">
              <a:lnSpc>
                <a:spcPct val="90000"/>
              </a:lnSpc>
              <a:buSzTx/>
              <a:buNone/>
              <a:defRPr sz="2232">
                <a:solidFill>
                  <a:srgbClr val="994D00"/>
                </a:solidFill>
              </a:defRPr>
            </a:pPr>
            <a:endParaRPr/>
          </a:p>
          <a:p>
            <a:pPr marL="318897" indent="-318897" defTabSz="850391">
              <a:lnSpc>
                <a:spcPct val="90000"/>
              </a:lnSpc>
              <a:buSzTx/>
              <a:buNone/>
              <a:defRPr sz="2232">
                <a:solidFill>
                  <a:srgbClr val="994D00"/>
                </a:solidFill>
              </a:defRPr>
            </a:pPr>
            <a:endParaRPr/>
          </a:p>
          <a:p>
            <a:pPr marL="318897" indent="-318897" defTabSz="850391">
              <a:lnSpc>
                <a:spcPct val="90000"/>
              </a:lnSpc>
              <a:buSzTx/>
              <a:buNone/>
              <a:defRPr sz="2232">
                <a:solidFill>
                  <a:srgbClr val="994D00"/>
                </a:solidFill>
              </a:defRPr>
            </a:pPr>
            <a:endParaRPr/>
          </a:p>
          <a:p>
            <a:pPr marL="318897" indent="-318897" defTabSz="850391">
              <a:lnSpc>
                <a:spcPct val="90000"/>
              </a:lnSpc>
              <a:buSzTx/>
              <a:buNone/>
              <a:defRPr sz="2232" b="1">
                <a:solidFill>
                  <a:srgbClr val="800080"/>
                </a:solidFill>
              </a:defRPr>
            </a:pPr>
            <a:r>
              <a:t>Origin</a:t>
            </a:r>
          </a:p>
          <a:p>
            <a:pPr marL="318897" indent="-318897" defTabSz="850391">
              <a:lnSpc>
                <a:spcPct val="90000"/>
              </a:lnSpc>
              <a:buSzTx/>
              <a:buNone/>
              <a:defRPr sz="2232">
                <a:solidFill>
                  <a:srgbClr val="994D00"/>
                </a:solidFill>
              </a:defRPr>
            </a:pPr>
            <a:r>
              <a:t>	The </a:t>
            </a:r>
            <a:r>
              <a:rPr b="1"/>
              <a:t>origin</a:t>
            </a:r>
            <a:r>
              <a:t> characteristic means that the scale has a unique or fixed beginning or true zero point. Not all scales have an origin.</a:t>
            </a:r>
          </a:p>
          <a:p>
            <a:pPr marL="690943" lvl="1" indent="-265747" defTabSz="850391">
              <a:lnSpc>
                <a:spcPct val="90000"/>
              </a:lnSpc>
              <a:spcBef>
                <a:spcPts val="0"/>
              </a:spcBef>
              <a:defRPr sz="1860">
                <a:solidFill>
                  <a:srgbClr val="994D00"/>
                </a:solidFill>
              </a:defRPr>
            </a:pPr>
            <a:r>
              <a:t>E.g. income = $0</a:t>
            </a:r>
          </a:p>
        </p:txBody>
      </p:sp>
      <p:pic>
        <p:nvPicPr>
          <p:cNvPr id="148" name="image.png" descr="image.png"/>
          <p:cNvPicPr>
            <a:picLocks noChangeAspect="1"/>
          </p:cNvPicPr>
          <p:nvPr/>
        </p:nvPicPr>
        <p:blipFill>
          <a:blip r:embed="rId2">
            <a:extLst/>
          </a:blip>
          <a:stretch>
            <a:fillRect/>
          </a:stretch>
        </p:blipFill>
        <p:spPr>
          <a:xfrm>
            <a:off x="2895600" y="3657600"/>
            <a:ext cx="4216400" cy="1066800"/>
          </a:xfrm>
          <a:prstGeom prst="rect">
            <a:avLst/>
          </a:prstGeom>
          <a:ln w="12700">
            <a:miter lim="400000"/>
          </a:ln>
        </p:spPr>
      </p:pic>
      <p:sp>
        <p:nvSpPr>
          <p:cNvPr id="149" name="Line"/>
          <p:cNvSpPr/>
          <p:nvPr/>
        </p:nvSpPr>
        <p:spPr>
          <a:xfrm>
            <a:off x="4876798" y="3352799"/>
            <a:ext cx="914402" cy="473519"/>
          </a:xfrm>
          <a:custGeom>
            <a:avLst/>
            <a:gdLst/>
            <a:ahLst/>
            <a:cxnLst>
              <a:cxn ang="0">
                <a:pos x="wd2" y="hd2"/>
              </a:cxn>
              <a:cxn ang="5400000">
                <a:pos x="wd2" y="hd2"/>
              </a:cxn>
              <a:cxn ang="10800000">
                <a:pos x="wd2" y="hd2"/>
              </a:cxn>
              <a:cxn ang="16200000">
                <a:pos x="wd2" y="hd2"/>
              </a:cxn>
            </a:cxnLst>
            <a:rect l="0" t="0" r="r" b="b"/>
            <a:pathLst>
              <a:path w="21468" h="20625" extrusionOk="0">
                <a:moveTo>
                  <a:pt x="6" y="20625"/>
                </a:moveTo>
                <a:cubicBezTo>
                  <a:pt x="-132" y="13430"/>
                  <a:pt x="1833" y="6657"/>
                  <a:pt x="5147" y="2909"/>
                </a:cubicBezTo>
                <a:cubicBezTo>
                  <a:pt x="8461" y="-838"/>
                  <a:pt x="12606" y="-975"/>
                  <a:pt x="15990" y="2550"/>
                </a:cubicBezTo>
                <a:cubicBezTo>
                  <a:pt x="19373" y="6076"/>
                  <a:pt x="21468" y="12715"/>
                  <a:pt x="21468" y="19914"/>
                </a:cubicBezTo>
              </a:path>
            </a:pathLst>
          </a:custGeom>
          <a:ln w="19050">
            <a:solidFill>
              <a:srgbClr val="FF0000"/>
            </a:solidFill>
          </a:ln>
        </p:spPr>
        <p:txBody>
          <a:bodyPr lIns="45719" rIns="45719" anchor="ctr"/>
          <a:lstStyle/>
          <a:p>
            <a:pPr>
              <a:defRPr>
                <a:latin typeface="Tahoma"/>
                <a:ea typeface="Tahoma"/>
                <a:cs typeface="Tahoma"/>
                <a:sym typeface="Tahoma"/>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iterate>
                                    <p:tmAbs val="0"/>
                                  </p:iterate>
                                  <p:childTnLst>
                                    <p:set>
                                      <p:cBhvr>
                                        <p:cTn id="6" fill="hold"/>
                                        <p:tgtEl>
                                          <p:spTgt spid="149"/>
                                        </p:tgtEl>
                                        <p:attrNameLst>
                                          <p:attrName>style.visibility</p:attrName>
                                        </p:attrNameLst>
                                      </p:cBhvr>
                                      <p:to>
                                        <p:strVal val="visible"/>
                                      </p:to>
                                    </p:set>
                                    <p:animEffect transition="in" filter="wipe(down)">
                                      <p:cBhvr>
                                        <p:cTn id="7" dur="500"/>
                                        <p:tgtEl>
                                          <p:spTgt spid="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6</a:t>
            </a:fld>
            <a:endParaRPr/>
          </a:p>
        </p:txBody>
      </p:sp>
      <p:sp>
        <p:nvSpPr>
          <p:cNvPr id="152" name="4) Primary Scales of Measurement"/>
          <p:cNvSpPr txBox="1">
            <a:spLocks noGrp="1"/>
          </p:cNvSpPr>
          <p:nvPr>
            <p:ph type="title" idx="4294967295"/>
          </p:nvPr>
        </p:nvSpPr>
        <p:spPr>
          <a:xfrm>
            <a:off x="685800" y="152400"/>
            <a:ext cx="7793038" cy="609600"/>
          </a:xfrm>
          <a:prstGeom prst="rect">
            <a:avLst/>
          </a:prstGeom>
        </p:spPr>
        <p:txBody>
          <a:bodyPr anchor="t">
            <a:normAutofit/>
          </a:bodyPr>
          <a:lstStyle>
            <a:lvl1pPr>
              <a:defRPr b="1">
                <a:solidFill>
                  <a:srgbClr val="E57300"/>
                </a:solidFill>
              </a:defRPr>
            </a:lvl1pPr>
          </a:lstStyle>
          <a:p>
            <a:r>
              <a:t>4) Primary Scales of Measurement</a:t>
            </a:r>
          </a:p>
        </p:txBody>
      </p:sp>
      <p:grpSp>
        <p:nvGrpSpPr>
          <p:cNvPr id="175" name="Group"/>
          <p:cNvGrpSpPr/>
          <p:nvPr/>
        </p:nvGrpSpPr>
        <p:grpSpPr>
          <a:xfrm>
            <a:off x="228599" y="838200"/>
            <a:ext cx="7658102" cy="5511800"/>
            <a:chOff x="0" y="0"/>
            <a:chExt cx="7658100" cy="5511800"/>
          </a:xfrm>
        </p:grpSpPr>
        <p:sp>
          <p:nvSpPr>
            <p:cNvPr id="153" name="73"/>
            <p:cNvSpPr/>
            <p:nvPr/>
          </p:nvSpPr>
          <p:spPr>
            <a:xfrm>
              <a:off x="4717648" y="1118292"/>
              <a:ext cx="463687" cy="342901"/>
            </a:xfrm>
            <a:prstGeom prst="rect">
              <a:avLst/>
            </a:prstGeom>
            <a:solidFill>
              <a:srgbClr val="CCECFF"/>
            </a:solidFill>
            <a:ln w="127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lgn="l">
                <a:spcBef>
                  <a:spcPts val="900"/>
                </a:spcBef>
                <a:defRPr sz="1600" b="1">
                  <a:solidFill>
                    <a:srgbClr val="994D00"/>
                  </a:solidFill>
                </a:defRPr>
              </a:lvl1pPr>
            </a:lstStyle>
            <a:p>
              <a:r>
                <a:t>73</a:t>
              </a:r>
            </a:p>
          </p:txBody>
        </p:sp>
        <p:sp>
          <p:nvSpPr>
            <p:cNvPr id="154" name="35"/>
            <p:cNvSpPr/>
            <p:nvPr/>
          </p:nvSpPr>
          <p:spPr>
            <a:xfrm>
              <a:off x="7199260" y="1118292"/>
              <a:ext cx="458841" cy="342901"/>
            </a:xfrm>
            <a:prstGeom prst="rect">
              <a:avLst/>
            </a:prstGeom>
            <a:solidFill>
              <a:srgbClr val="CCECFF"/>
            </a:solidFill>
            <a:ln w="127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lgn="l">
                <a:spcBef>
                  <a:spcPts val="900"/>
                </a:spcBef>
                <a:defRPr sz="1600" b="1">
                  <a:solidFill>
                    <a:srgbClr val="994D00"/>
                  </a:solidFill>
                </a:defRPr>
              </a:lvl1pPr>
            </a:lstStyle>
            <a:p>
              <a:r>
                <a:t>35</a:t>
              </a:r>
            </a:p>
          </p:txBody>
        </p:sp>
        <p:sp>
          <p:nvSpPr>
            <p:cNvPr id="155" name="81"/>
            <p:cNvSpPr/>
            <p:nvPr/>
          </p:nvSpPr>
          <p:spPr>
            <a:xfrm>
              <a:off x="5958454" y="1118292"/>
              <a:ext cx="541238" cy="342901"/>
            </a:xfrm>
            <a:prstGeom prst="rect">
              <a:avLst/>
            </a:prstGeom>
            <a:solidFill>
              <a:srgbClr val="CCECFF"/>
            </a:solidFill>
            <a:ln w="12700" cap="flat">
              <a:solidFill>
                <a:srgbClr val="000000"/>
              </a:solidFill>
              <a:prstDash val="solid"/>
              <a:round/>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lvl1pPr algn="l">
                <a:spcBef>
                  <a:spcPts val="900"/>
                </a:spcBef>
                <a:defRPr sz="1600" b="1">
                  <a:solidFill>
                    <a:srgbClr val="994D00"/>
                  </a:solidFill>
                </a:defRPr>
              </a:lvl1pPr>
            </a:lstStyle>
            <a:p>
              <a:r>
                <a:t>81</a:t>
              </a:r>
            </a:p>
          </p:txBody>
        </p:sp>
        <p:pic>
          <p:nvPicPr>
            <p:cNvPr id="156" name="image.pdf" descr="image.pdf"/>
            <p:cNvPicPr>
              <a:picLocks noChangeAspect="1"/>
            </p:cNvPicPr>
            <p:nvPr/>
          </p:nvPicPr>
          <p:blipFill>
            <a:blip r:embed="rId2">
              <a:extLst/>
            </a:blip>
            <a:stretch>
              <a:fillRect/>
            </a:stretch>
          </p:blipFill>
          <p:spPr>
            <a:xfrm>
              <a:off x="6648329" y="596993"/>
              <a:ext cx="672105" cy="902633"/>
            </a:xfrm>
            <a:prstGeom prst="rect">
              <a:avLst/>
            </a:prstGeom>
            <a:ln w="12700" cap="flat">
              <a:noFill/>
              <a:miter lim="400000"/>
            </a:ln>
            <a:effectLst/>
          </p:spPr>
        </p:pic>
        <p:sp>
          <p:nvSpPr>
            <p:cNvPr id="157" name="Scale…"/>
            <p:cNvSpPr txBox="1"/>
            <p:nvPr/>
          </p:nvSpPr>
          <p:spPr>
            <a:xfrm>
              <a:off x="0" y="0"/>
              <a:ext cx="4037467" cy="551180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4450" tIns="44450" rIns="44450" bIns="44450" numCol="1" anchor="t">
              <a:spAutoFit/>
            </a:bodyPr>
            <a:lstStyle/>
            <a:p>
              <a:pPr algn="l">
                <a:defRPr sz="2400" b="1">
                  <a:solidFill>
                    <a:srgbClr val="CC0000"/>
                  </a:solidFill>
                </a:defRPr>
              </a:pPr>
              <a:r>
                <a:t>Scale</a:t>
              </a:r>
              <a:r>
                <a:rPr>
                  <a:solidFill>
                    <a:srgbClr val="994D00"/>
                  </a:solidFill>
                </a:rPr>
                <a:t>		</a:t>
              </a:r>
            </a:p>
            <a:p>
              <a:pPr algn="l">
                <a:defRPr sz="2400" b="1">
                  <a:solidFill>
                    <a:srgbClr val="800080"/>
                  </a:solidFill>
                </a:defRPr>
              </a:pPr>
              <a:r>
                <a:t>Nominal</a:t>
              </a:r>
              <a:r>
                <a:rPr sz="2200" b="0"/>
                <a:t> </a:t>
              </a:r>
              <a:r>
                <a:rPr sz="2200" b="0">
                  <a:solidFill>
                    <a:srgbClr val="994D00"/>
                  </a:solidFill>
                </a:rPr>
                <a:t>	Numbers </a:t>
              </a:r>
              <a:endParaRPr sz="2200">
                <a:solidFill>
                  <a:srgbClr val="994D00"/>
                </a:solidFill>
              </a:endParaRPr>
            </a:p>
            <a:p>
              <a:pPr algn="l">
                <a:defRPr sz="2400">
                  <a:solidFill>
                    <a:srgbClr val="994D00"/>
                  </a:solidFill>
                </a:defRPr>
              </a:pPr>
              <a:r>
                <a:t>		</a:t>
              </a:r>
              <a:r>
                <a:rPr sz="2200"/>
                <a:t>Assigned	 </a:t>
              </a:r>
            </a:p>
            <a:p>
              <a:pPr algn="l">
                <a:defRPr sz="2200">
                  <a:solidFill>
                    <a:srgbClr val="994D00"/>
                  </a:solidFill>
                </a:defRPr>
              </a:pPr>
              <a:r>
                <a:t>		to Runners</a:t>
              </a:r>
              <a:endParaRPr sz="2400"/>
            </a:p>
            <a:p>
              <a:pPr algn="l">
                <a:defRPr sz="2400">
                  <a:solidFill>
                    <a:srgbClr val="994D00"/>
                  </a:solidFill>
                </a:defRPr>
              </a:pPr>
              <a:endParaRPr sz="2400"/>
            </a:p>
            <a:p>
              <a:pPr algn="l">
                <a:defRPr sz="2400" b="1">
                  <a:solidFill>
                    <a:srgbClr val="800080"/>
                  </a:solidFill>
                </a:defRPr>
              </a:pPr>
              <a:r>
                <a:t>Ordinal</a:t>
              </a:r>
              <a:r>
                <a:rPr b="0">
                  <a:solidFill>
                    <a:srgbClr val="994D00"/>
                  </a:solidFill>
                </a:rPr>
                <a:t>	</a:t>
              </a:r>
              <a:r>
                <a:rPr sz="2200" b="0">
                  <a:solidFill>
                    <a:srgbClr val="994D00"/>
                  </a:solidFill>
                </a:rPr>
                <a:t>Rank Order</a:t>
              </a:r>
              <a:endParaRPr>
                <a:solidFill>
                  <a:srgbClr val="994D00"/>
                </a:solidFill>
              </a:endParaRPr>
            </a:p>
            <a:p>
              <a:pPr algn="l">
                <a:defRPr sz="2400">
                  <a:solidFill>
                    <a:srgbClr val="994D00"/>
                  </a:solidFill>
                </a:defRPr>
              </a:pPr>
              <a:r>
                <a:t>		</a:t>
              </a:r>
              <a:r>
                <a:rPr sz="2200"/>
                <a:t>of Winners</a:t>
              </a:r>
            </a:p>
            <a:p>
              <a:pPr algn="l">
                <a:defRPr sz="2400">
                  <a:solidFill>
                    <a:srgbClr val="994D00"/>
                  </a:solidFill>
                </a:defRPr>
              </a:pPr>
              <a:endParaRPr sz="2200"/>
            </a:p>
            <a:p>
              <a:pPr algn="l">
                <a:defRPr sz="2400">
                  <a:solidFill>
                    <a:srgbClr val="994D00"/>
                  </a:solidFill>
                </a:defRPr>
              </a:pPr>
              <a:endParaRPr sz="2200"/>
            </a:p>
            <a:p>
              <a:pPr algn="l">
                <a:defRPr sz="2400" b="1">
                  <a:solidFill>
                    <a:srgbClr val="800080"/>
                  </a:solidFill>
                </a:defRPr>
              </a:pPr>
              <a:r>
                <a:t>Interval</a:t>
              </a:r>
              <a:r>
                <a:rPr b="0">
                  <a:solidFill>
                    <a:srgbClr val="994D00"/>
                  </a:solidFill>
                </a:rPr>
                <a:t>	</a:t>
              </a:r>
              <a:r>
                <a:rPr sz="2200" b="0">
                  <a:solidFill>
                    <a:srgbClr val="994D00"/>
                  </a:solidFill>
                </a:rPr>
                <a:t>Performance</a:t>
              </a:r>
              <a:endParaRPr sz="2200">
                <a:solidFill>
                  <a:srgbClr val="994D00"/>
                </a:solidFill>
              </a:endParaRPr>
            </a:p>
            <a:p>
              <a:pPr algn="l">
                <a:defRPr sz="2200">
                  <a:solidFill>
                    <a:srgbClr val="994D00"/>
                  </a:solidFill>
                </a:defRPr>
              </a:pPr>
              <a:r>
                <a:t>		Rating on a	    </a:t>
              </a:r>
            </a:p>
            <a:p>
              <a:pPr algn="l">
                <a:defRPr sz="2200">
                  <a:solidFill>
                    <a:srgbClr val="994D00"/>
                  </a:solidFill>
                </a:defRPr>
              </a:pPr>
              <a:r>
                <a:t>		0 to 10 Scale</a:t>
              </a:r>
              <a:endParaRPr sz="2400"/>
            </a:p>
            <a:p>
              <a:pPr algn="l">
                <a:defRPr sz="2400">
                  <a:solidFill>
                    <a:srgbClr val="994D00"/>
                  </a:solidFill>
                </a:defRPr>
              </a:pPr>
              <a:endParaRPr sz="2400"/>
            </a:p>
            <a:p>
              <a:pPr algn="l">
                <a:defRPr sz="2400" b="1">
                  <a:solidFill>
                    <a:srgbClr val="800080"/>
                  </a:solidFill>
                </a:defRPr>
              </a:pPr>
              <a:r>
                <a:t>Ratio</a:t>
              </a:r>
              <a:r>
                <a:rPr b="0"/>
                <a:t>	</a:t>
              </a:r>
              <a:r>
                <a:rPr b="0">
                  <a:solidFill>
                    <a:srgbClr val="994D00"/>
                  </a:solidFill>
                </a:rPr>
                <a:t>	</a:t>
              </a:r>
              <a:r>
                <a:rPr sz="2200" b="0">
                  <a:solidFill>
                    <a:srgbClr val="994D00"/>
                  </a:solidFill>
                </a:rPr>
                <a:t>Time to Finish			in Seconds             </a:t>
              </a:r>
            </a:p>
          </p:txBody>
        </p:sp>
        <p:pic>
          <p:nvPicPr>
            <p:cNvPr id="158" name="image.pdf" descr="image.pdf"/>
            <p:cNvPicPr>
              <a:picLocks noChangeAspect="1"/>
            </p:cNvPicPr>
            <p:nvPr/>
          </p:nvPicPr>
          <p:blipFill>
            <a:blip r:embed="rId2">
              <a:extLst/>
            </a:blip>
            <a:stretch>
              <a:fillRect/>
            </a:stretch>
          </p:blipFill>
          <p:spPr>
            <a:xfrm>
              <a:off x="4166717" y="616988"/>
              <a:ext cx="672104" cy="902633"/>
            </a:xfrm>
            <a:prstGeom prst="rect">
              <a:avLst/>
            </a:prstGeom>
            <a:ln w="12700" cap="flat">
              <a:noFill/>
              <a:miter lim="400000"/>
            </a:ln>
            <a:effectLst/>
          </p:spPr>
        </p:pic>
        <p:pic>
          <p:nvPicPr>
            <p:cNvPr id="159" name="image.pdf" descr="image.pdf"/>
            <p:cNvPicPr>
              <a:picLocks noChangeAspect="1"/>
            </p:cNvPicPr>
            <p:nvPr/>
          </p:nvPicPr>
          <p:blipFill>
            <a:blip r:embed="rId2">
              <a:extLst/>
            </a:blip>
            <a:stretch>
              <a:fillRect/>
            </a:stretch>
          </p:blipFill>
          <p:spPr>
            <a:xfrm>
              <a:off x="5407523" y="616988"/>
              <a:ext cx="672104" cy="902633"/>
            </a:xfrm>
            <a:prstGeom prst="rect">
              <a:avLst/>
            </a:prstGeom>
            <a:ln w="12700" cap="flat">
              <a:noFill/>
              <a:miter lim="400000"/>
            </a:ln>
            <a:effectLst/>
          </p:spPr>
        </p:pic>
        <p:grpSp>
          <p:nvGrpSpPr>
            <p:cNvPr id="162" name="Group"/>
            <p:cNvGrpSpPr/>
            <p:nvPr/>
          </p:nvGrpSpPr>
          <p:grpSpPr>
            <a:xfrm>
              <a:off x="4043929" y="1782412"/>
              <a:ext cx="850020" cy="1410368"/>
              <a:chOff x="0" y="0"/>
              <a:chExt cx="850019" cy="1410366"/>
            </a:xfrm>
          </p:grpSpPr>
          <p:pic>
            <p:nvPicPr>
              <p:cNvPr id="160" name="image.pdf" descr="image.pdf"/>
              <p:cNvPicPr>
                <a:picLocks noChangeAspect="1"/>
              </p:cNvPicPr>
              <p:nvPr/>
            </p:nvPicPr>
            <p:blipFill>
              <a:blip r:embed="rId2">
                <a:extLst/>
              </a:blip>
              <a:stretch>
                <a:fillRect/>
              </a:stretch>
            </p:blipFill>
            <p:spPr>
              <a:xfrm>
                <a:off x="122788" y="0"/>
                <a:ext cx="672104" cy="902632"/>
              </a:xfrm>
              <a:prstGeom prst="rect">
                <a:avLst/>
              </a:prstGeom>
              <a:ln w="12700" cap="flat">
                <a:noFill/>
                <a:miter lim="400000"/>
              </a:ln>
              <a:effectLst/>
            </p:spPr>
          </p:pic>
          <p:sp>
            <p:nvSpPr>
              <p:cNvPr id="161" name="Third…"/>
              <p:cNvSpPr txBox="1"/>
              <p:nvPr/>
            </p:nvSpPr>
            <p:spPr>
              <a:xfrm>
                <a:off x="0" y="762666"/>
                <a:ext cx="850020" cy="647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p>
                <a:pPr algn="l">
                  <a:defRPr sz="1800" b="1">
                    <a:solidFill>
                      <a:srgbClr val="994D00"/>
                    </a:solidFill>
                  </a:defRPr>
                </a:pPr>
                <a:r>
                  <a:t>Third</a:t>
                </a:r>
              </a:p>
              <a:p>
                <a:pPr algn="l">
                  <a:defRPr sz="1800" b="1">
                    <a:solidFill>
                      <a:srgbClr val="994D00"/>
                    </a:solidFill>
                  </a:defRPr>
                </a:pPr>
                <a:r>
                  <a:t>place</a:t>
                </a:r>
              </a:p>
            </p:txBody>
          </p:sp>
        </p:grpSp>
        <p:grpSp>
          <p:nvGrpSpPr>
            <p:cNvPr id="165" name="Group"/>
            <p:cNvGrpSpPr/>
            <p:nvPr/>
          </p:nvGrpSpPr>
          <p:grpSpPr>
            <a:xfrm>
              <a:off x="5254038" y="1782412"/>
              <a:ext cx="1108088" cy="1410368"/>
              <a:chOff x="0" y="0"/>
              <a:chExt cx="1108087" cy="1410366"/>
            </a:xfrm>
          </p:grpSpPr>
          <p:pic>
            <p:nvPicPr>
              <p:cNvPr id="163" name="image.pdf" descr="image.pdf"/>
              <p:cNvPicPr>
                <a:picLocks noChangeAspect="1"/>
              </p:cNvPicPr>
              <p:nvPr/>
            </p:nvPicPr>
            <p:blipFill>
              <a:blip r:embed="rId2">
                <a:extLst/>
              </a:blip>
              <a:stretch>
                <a:fillRect/>
              </a:stretch>
            </p:blipFill>
            <p:spPr>
              <a:xfrm>
                <a:off x="153485" y="0"/>
                <a:ext cx="672104" cy="902632"/>
              </a:xfrm>
              <a:prstGeom prst="rect">
                <a:avLst/>
              </a:prstGeom>
              <a:ln w="12700" cap="flat">
                <a:noFill/>
                <a:miter lim="400000"/>
              </a:ln>
              <a:effectLst/>
            </p:spPr>
          </p:pic>
          <p:sp>
            <p:nvSpPr>
              <p:cNvPr id="164" name="Second…"/>
              <p:cNvSpPr txBox="1"/>
              <p:nvPr/>
            </p:nvSpPr>
            <p:spPr>
              <a:xfrm>
                <a:off x="0" y="762666"/>
                <a:ext cx="1108088" cy="647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p>
                <a:pPr algn="l">
                  <a:defRPr sz="1800" b="1">
                    <a:solidFill>
                      <a:srgbClr val="994D00"/>
                    </a:solidFill>
                  </a:defRPr>
                </a:pPr>
                <a:r>
                  <a:t>Second</a:t>
                </a:r>
              </a:p>
              <a:p>
                <a:pPr algn="l">
                  <a:defRPr sz="1800" b="1">
                    <a:solidFill>
                      <a:srgbClr val="994D00"/>
                    </a:solidFill>
                  </a:defRPr>
                </a:pPr>
                <a:r>
                  <a:t>place</a:t>
                </a:r>
              </a:p>
            </p:txBody>
          </p:sp>
        </p:grpSp>
        <p:grpSp>
          <p:nvGrpSpPr>
            <p:cNvPr id="168" name="Group"/>
            <p:cNvGrpSpPr/>
            <p:nvPr/>
          </p:nvGrpSpPr>
          <p:grpSpPr>
            <a:xfrm>
              <a:off x="6499691" y="1782412"/>
              <a:ext cx="820742" cy="1410368"/>
              <a:chOff x="0" y="0"/>
              <a:chExt cx="820741" cy="1410366"/>
            </a:xfrm>
          </p:grpSpPr>
          <p:pic>
            <p:nvPicPr>
              <p:cNvPr id="166" name="image.pdf" descr="image.pdf"/>
              <p:cNvPicPr>
                <a:picLocks noChangeAspect="1"/>
              </p:cNvPicPr>
              <p:nvPr/>
            </p:nvPicPr>
            <p:blipFill>
              <a:blip r:embed="rId2">
                <a:extLst/>
              </a:blip>
              <a:stretch>
                <a:fillRect/>
              </a:stretch>
            </p:blipFill>
            <p:spPr>
              <a:xfrm>
                <a:off x="148638" y="0"/>
                <a:ext cx="672104" cy="902632"/>
              </a:xfrm>
              <a:prstGeom prst="rect">
                <a:avLst/>
              </a:prstGeom>
              <a:ln w="12700" cap="flat">
                <a:noFill/>
                <a:miter lim="400000"/>
              </a:ln>
              <a:effectLst/>
            </p:spPr>
          </p:pic>
          <p:sp>
            <p:nvSpPr>
              <p:cNvPr id="167" name="First…"/>
              <p:cNvSpPr txBox="1"/>
              <p:nvPr/>
            </p:nvSpPr>
            <p:spPr>
              <a:xfrm>
                <a:off x="0" y="762666"/>
                <a:ext cx="778582" cy="6477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p>
                <a:pPr algn="l">
                  <a:defRPr sz="1800" b="1">
                    <a:solidFill>
                      <a:srgbClr val="994D00"/>
                    </a:solidFill>
                  </a:defRPr>
                </a:pPr>
                <a:r>
                  <a:t>First</a:t>
                </a:r>
              </a:p>
              <a:p>
                <a:pPr algn="l">
                  <a:defRPr sz="1800" b="1">
                    <a:solidFill>
                      <a:srgbClr val="994D00"/>
                    </a:solidFill>
                  </a:defRPr>
                </a:pPr>
                <a:r>
                  <a:t>place</a:t>
                </a:r>
              </a:p>
            </p:txBody>
          </p:sp>
        </p:grpSp>
        <p:sp>
          <p:nvSpPr>
            <p:cNvPr id="169" name="8.2"/>
            <p:cNvSpPr txBox="1"/>
            <p:nvPr/>
          </p:nvSpPr>
          <p:spPr>
            <a:xfrm>
              <a:off x="4174795" y="3504839"/>
              <a:ext cx="509241"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lgn="l">
                <a:defRPr sz="1800" b="1">
                  <a:solidFill>
                    <a:srgbClr val="994D00"/>
                  </a:solidFill>
                </a:defRPr>
              </a:lvl1pPr>
            </a:lstStyle>
            <a:p>
              <a:r>
                <a:t>8.2</a:t>
              </a:r>
            </a:p>
          </p:txBody>
        </p:sp>
        <p:sp>
          <p:nvSpPr>
            <p:cNvPr id="170" name="9.1"/>
            <p:cNvSpPr txBox="1"/>
            <p:nvPr/>
          </p:nvSpPr>
          <p:spPr>
            <a:xfrm>
              <a:off x="5493151" y="3504839"/>
              <a:ext cx="509242"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lgn="l">
                <a:defRPr sz="1800" b="1">
                  <a:solidFill>
                    <a:srgbClr val="994D00"/>
                  </a:solidFill>
                </a:defRPr>
              </a:lvl1pPr>
            </a:lstStyle>
            <a:p>
              <a:r>
                <a:t>9.1</a:t>
              </a:r>
            </a:p>
          </p:txBody>
        </p:sp>
        <p:sp>
          <p:nvSpPr>
            <p:cNvPr id="171" name="9.6"/>
            <p:cNvSpPr txBox="1"/>
            <p:nvPr/>
          </p:nvSpPr>
          <p:spPr>
            <a:xfrm>
              <a:off x="6733957" y="3504839"/>
              <a:ext cx="509242"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lgn="l">
                <a:defRPr sz="1800" b="1">
                  <a:solidFill>
                    <a:srgbClr val="994D00"/>
                  </a:solidFill>
                </a:defRPr>
              </a:lvl1pPr>
            </a:lstStyle>
            <a:p>
              <a:r>
                <a:t>9.6</a:t>
              </a:r>
            </a:p>
          </p:txBody>
        </p:sp>
        <p:sp>
          <p:nvSpPr>
            <p:cNvPr id="172" name="15.2"/>
            <p:cNvSpPr txBox="1"/>
            <p:nvPr/>
          </p:nvSpPr>
          <p:spPr>
            <a:xfrm>
              <a:off x="4178026" y="4601708"/>
              <a:ext cx="671762"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lgn="l">
                <a:defRPr sz="1800" b="1">
                  <a:solidFill>
                    <a:srgbClr val="994D00"/>
                  </a:solidFill>
                </a:defRPr>
              </a:lvl1pPr>
            </a:lstStyle>
            <a:p>
              <a:r>
                <a:t>15.2</a:t>
              </a:r>
            </a:p>
          </p:txBody>
        </p:sp>
        <p:sp>
          <p:nvSpPr>
            <p:cNvPr id="173" name="14.1"/>
            <p:cNvSpPr txBox="1"/>
            <p:nvPr/>
          </p:nvSpPr>
          <p:spPr>
            <a:xfrm>
              <a:off x="5496383" y="4601708"/>
              <a:ext cx="671761"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lgn="l">
                <a:defRPr sz="1800" b="1">
                  <a:solidFill>
                    <a:srgbClr val="994D00"/>
                  </a:solidFill>
                </a:defRPr>
              </a:lvl1pPr>
            </a:lstStyle>
            <a:p>
              <a:r>
                <a:t>14.1</a:t>
              </a:r>
            </a:p>
          </p:txBody>
        </p:sp>
        <p:sp>
          <p:nvSpPr>
            <p:cNvPr id="174" name="13.4"/>
            <p:cNvSpPr txBox="1"/>
            <p:nvPr/>
          </p:nvSpPr>
          <p:spPr>
            <a:xfrm>
              <a:off x="6737189" y="4601708"/>
              <a:ext cx="671762" cy="36830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none" lIns="44450" tIns="44450" rIns="44450" bIns="44450" numCol="1" anchor="t">
              <a:spAutoFit/>
            </a:bodyPr>
            <a:lstStyle>
              <a:lvl1pPr algn="l">
                <a:defRPr sz="1800" b="1">
                  <a:solidFill>
                    <a:srgbClr val="994D00"/>
                  </a:solidFill>
                </a:defRPr>
              </a:lvl1pPr>
            </a:lstStyle>
            <a:p>
              <a:r>
                <a:t>13.4</a:t>
              </a:r>
            </a:p>
          </p:txBody>
        </p:sp>
      </p:gr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52"/>
                                        </p:tgtEl>
                                        <p:attrNameLst>
                                          <p:attrName>style.visibility</p:attrName>
                                        </p:attrNameLst>
                                      </p:cBhvr>
                                      <p:to>
                                        <p:strVal val="visible"/>
                                      </p:to>
                                    </p:set>
                                    <p:anim calcmode="lin" valueType="num">
                                      <p:cBhvr>
                                        <p:cTn id="7" dur="500" fill="hold"/>
                                        <p:tgtEl>
                                          <p:spTgt spid="152"/>
                                        </p:tgtEl>
                                        <p:attrNameLst>
                                          <p:attrName>ppt_x</p:attrName>
                                        </p:attrNameLst>
                                      </p:cBhvr>
                                      <p:tavLst>
                                        <p:tav tm="0">
                                          <p:val>
                                            <p:strVal val="0-#ppt_w/2"/>
                                          </p:val>
                                        </p:tav>
                                        <p:tav tm="100000">
                                          <p:val>
                                            <p:strVal val="#ppt_x"/>
                                          </p:val>
                                        </p:tav>
                                      </p:tavLst>
                                    </p:anim>
                                    <p:anim calcmode="lin" valueType="num">
                                      <p:cBhvr>
                                        <p:cTn id="8" dur="500" fill="hold"/>
                                        <p:tgtEl>
                                          <p:spTgt spid="15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75"/>
                                        </p:tgtEl>
                                        <p:attrNameLst>
                                          <p:attrName>style.visibility</p:attrName>
                                        </p:attrNameLst>
                                      </p:cBhvr>
                                      <p:to>
                                        <p:strVal val="visible"/>
                                      </p:to>
                                    </p:set>
                                    <p:anim calcmode="lin" valueType="num">
                                      <p:cBhvr>
                                        <p:cTn id="12" dur="500" fill="hold"/>
                                        <p:tgtEl>
                                          <p:spTgt spid="175"/>
                                        </p:tgtEl>
                                        <p:attrNameLst>
                                          <p:attrName>ppt_x</p:attrName>
                                        </p:attrNameLst>
                                      </p:cBhvr>
                                      <p:tavLst>
                                        <p:tav tm="0">
                                          <p:val>
                                            <p:strVal val="0-#ppt_w/2"/>
                                          </p:val>
                                        </p:tav>
                                        <p:tav tm="100000">
                                          <p:val>
                                            <p:strVal val="#ppt_x"/>
                                          </p:val>
                                        </p:tav>
                                      </p:tavLst>
                                    </p:anim>
                                    <p:anim calcmode="lin" valueType="num">
                                      <p:cBhvr>
                                        <p:cTn id="13" dur="500" fill="hold"/>
                                        <p:tgtEl>
                                          <p:spTgt spid="1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animBg="1" advAuto="0"/>
      <p:bldP spid="175"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7</a:t>
            </a:fld>
            <a:endParaRPr/>
          </a:p>
        </p:txBody>
      </p:sp>
      <p:sp>
        <p:nvSpPr>
          <p:cNvPr id="178" name="Primary Scales of Measurement: Nominal Scale"/>
          <p:cNvSpPr txBox="1">
            <a:spLocks noGrp="1"/>
          </p:cNvSpPr>
          <p:nvPr>
            <p:ph type="title" idx="4294967295"/>
          </p:nvPr>
        </p:nvSpPr>
        <p:spPr>
          <a:xfrm>
            <a:off x="304800" y="-1"/>
            <a:ext cx="7793038" cy="1143002"/>
          </a:xfrm>
          <a:prstGeom prst="rect">
            <a:avLst/>
          </a:prstGeom>
        </p:spPr>
        <p:txBody>
          <a:bodyPr anchor="t">
            <a:normAutofit/>
          </a:bodyPr>
          <a:lstStyle/>
          <a:p>
            <a:pPr>
              <a:defRPr b="1">
                <a:solidFill>
                  <a:srgbClr val="E57300"/>
                </a:solidFill>
              </a:defRPr>
            </a:pPr>
            <a:r>
              <a:t>Primary Scales of Measurement:</a:t>
            </a:r>
            <a:br/>
            <a:r>
              <a:t>Nominal Scale</a:t>
            </a:r>
          </a:p>
        </p:txBody>
      </p:sp>
      <p:sp>
        <p:nvSpPr>
          <p:cNvPr id="179" name="Nominal Scale…"/>
          <p:cNvSpPr txBox="1">
            <a:spLocks noGrp="1"/>
          </p:cNvSpPr>
          <p:nvPr>
            <p:ph type="body" idx="4294967295"/>
          </p:nvPr>
        </p:nvSpPr>
        <p:spPr>
          <a:xfrm>
            <a:off x="457200" y="1066800"/>
            <a:ext cx="8237538" cy="4648200"/>
          </a:xfrm>
          <a:prstGeom prst="rect">
            <a:avLst/>
          </a:prstGeom>
        </p:spPr>
        <p:txBody>
          <a:bodyPr>
            <a:normAutofit/>
          </a:bodyPr>
          <a:lstStyle/>
          <a:p>
            <a:pPr marL="0" indent="0">
              <a:spcBef>
                <a:spcPts val="1700"/>
              </a:spcBef>
              <a:buSzTx/>
              <a:buNone/>
              <a:defRPr b="1">
                <a:solidFill>
                  <a:srgbClr val="800080"/>
                </a:solidFill>
              </a:defRPr>
            </a:pPr>
            <a:r>
              <a:t>Nominal Scale</a:t>
            </a:r>
            <a:endParaRPr u="sng"/>
          </a:p>
          <a:p>
            <a:pPr marL="0" indent="0">
              <a:spcBef>
                <a:spcPts val="1500"/>
              </a:spcBef>
              <a:defRPr sz="2200" b="1" u="sng">
                <a:solidFill>
                  <a:srgbClr val="994D00"/>
                </a:solidFill>
              </a:defRPr>
            </a:pPr>
            <a:r>
              <a:t>The numbers serve only as labels </a:t>
            </a:r>
            <a:r>
              <a:rPr b="0" u="none"/>
              <a:t>for identifying objects.  </a:t>
            </a:r>
          </a:p>
          <a:p>
            <a:pPr marL="0" indent="0">
              <a:spcBef>
                <a:spcPts val="1500"/>
              </a:spcBef>
              <a:defRPr sz="2200" b="1" u="sng">
                <a:solidFill>
                  <a:srgbClr val="994D00"/>
                </a:solidFill>
              </a:defRPr>
            </a:pPr>
            <a:r>
              <a:t>The numbers do not reflect the amount </a:t>
            </a:r>
            <a:r>
              <a:rPr b="0" u="none"/>
              <a:t>of the characteristic possessed by the objects.  </a:t>
            </a:r>
          </a:p>
          <a:p>
            <a:pPr marL="0" indent="0">
              <a:spcBef>
                <a:spcPts val="1500"/>
              </a:spcBef>
              <a:defRPr sz="2200">
                <a:solidFill>
                  <a:srgbClr val="994D00"/>
                </a:solidFill>
              </a:defRPr>
            </a:pPr>
            <a:r>
              <a:t>The only permissible operation on the numbers in a nominal scale is </a:t>
            </a:r>
            <a:r>
              <a:rPr b="1" i="1"/>
              <a:t>counting</a:t>
            </a:r>
            <a:r>
              <a:t>.  </a:t>
            </a:r>
          </a:p>
          <a:p>
            <a:pPr marL="0" indent="0">
              <a:spcBef>
                <a:spcPts val="1500"/>
              </a:spcBef>
              <a:defRPr sz="2200">
                <a:solidFill>
                  <a:srgbClr val="994D00"/>
                </a:solidFill>
              </a:defRPr>
            </a:pPr>
            <a:r>
              <a:t>Only a limited number of statistics, all of which are based on </a:t>
            </a:r>
            <a:r>
              <a:rPr i="1"/>
              <a:t>frequency counts</a:t>
            </a:r>
            <a:r>
              <a:t>, are permissible, e.g., </a:t>
            </a:r>
            <a:r>
              <a:rPr b="1"/>
              <a:t>percentages</a:t>
            </a:r>
            <a:r>
              <a:t>, and </a:t>
            </a:r>
            <a:r>
              <a:rPr b="1"/>
              <a:t>mode</a:t>
            </a:r>
            <a:r>
              <a:t>.</a:t>
            </a:r>
          </a:p>
        </p:txBody>
      </p:sp>
      <p:pic>
        <p:nvPicPr>
          <p:cNvPr id="180" name="image.png" descr="image.png"/>
          <p:cNvPicPr>
            <a:picLocks noChangeAspect="1"/>
          </p:cNvPicPr>
          <p:nvPr/>
        </p:nvPicPr>
        <p:blipFill>
          <a:blip r:embed="rId2">
            <a:extLst/>
          </a:blip>
          <a:stretch>
            <a:fillRect/>
          </a:stretch>
        </p:blipFill>
        <p:spPr>
          <a:xfrm>
            <a:off x="3886200" y="5334000"/>
            <a:ext cx="3609975" cy="990600"/>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78"/>
                                        </p:tgtEl>
                                        <p:attrNameLst>
                                          <p:attrName>style.visibility</p:attrName>
                                        </p:attrNameLst>
                                      </p:cBhvr>
                                      <p:to>
                                        <p:strVal val="visible"/>
                                      </p:to>
                                    </p:set>
                                    <p:anim calcmode="lin" valueType="num">
                                      <p:cBhvr>
                                        <p:cTn id="7" dur="500" fill="hold"/>
                                        <p:tgtEl>
                                          <p:spTgt spid="178"/>
                                        </p:tgtEl>
                                        <p:attrNameLst>
                                          <p:attrName>ppt_x</p:attrName>
                                        </p:attrNameLst>
                                      </p:cBhvr>
                                      <p:tavLst>
                                        <p:tav tm="0">
                                          <p:val>
                                            <p:strVal val="0-#ppt_w/2"/>
                                          </p:val>
                                        </p:tav>
                                        <p:tav tm="100000">
                                          <p:val>
                                            <p:strVal val="#ppt_x"/>
                                          </p:val>
                                        </p:tav>
                                      </p:tavLst>
                                    </p:anim>
                                    <p:anim calcmode="lin" valueType="num">
                                      <p:cBhvr>
                                        <p:cTn id="8" dur="500" fill="hold"/>
                                        <p:tgtEl>
                                          <p:spTgt spid="17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79"/>
                                        </p:tgtEl>
                                        <p:attrNameLst>
                                          <p:attrName>style.visibility</p:attrName>
                                        </p:attrNameLst>
                                      </p:cBhvr>
                                      <p:to>
                                        <p:strVal val="visible"/>
                                      </p:to>
                                    </p:set>
                                    <p:anim calcmode="lin" valueType="num">
                                      <p:cBhvr>
                                        <p:cTn id="12" dur="500" fill="hold"/>
                                        <p:tgtEl>
                                          <p:spTgt spid="179"/>
                                        </p:tgtEl>
                                        <p:attrNameLst>
                                          <p:attrName>ppt_x</p:attrName>
                                        </p:attrNameLst>
                                      </p:cBhvr>
                                      <p:tavLst>
                                        <p:tav tm="0">
                                          <p:val>
                                            <p:strVal val="0-#ppt_w/2"/>
                                          </p:val>
                                        </p:tav>
                                        <p:tav tm="100000">
                                          <p:val>
                                            <p:strVal val="#ppt_x"/>
                                          </p:val>
                                        </p:tav>
                                      </p:tavLst>
                                    </p:anim>
                                    <p:anim calcmode="lin" valueType="num">
                                      <p:cBhvr>
                                        <p:cTn id="13" dur="500" fill="hold"/>
                                        <p:tgtEl>
                                          <p:spTgt spid="1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 grpId="0" animBg="1" advAuto="0"/>
      <p:bldP spid="179"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8</a:t>
            </a:fld>
            <a:endParaRPr/>
          </a:p>
        </p:txBody>
      </p:sp>
      <p:sp>
        <p:nvSpPr>
          <p:cNvPr id="183" name="Primary Scales of Measurement Ordinal Scale"/>
          <p:cNvSpPr txBox="1">
            <a:spLocks noGrp="1"/>
          </p:cNvSpPr>
          <p:nvPr>
            <p:ph type="title" idx="4294967295"/>
          </p:nvPr>
        </p:nvSpPr>
        <p:spPr>
          <a:xfrm>
            <a:off x="457200" y="-1"/>
            <a:ext cx="7793038" cy="1143002"/>
          </a:xfrm>
          <a:prstGeom prst="rect">
            <a:avLst/>
          </a:prstGeom>
        </p:spPr>
        <p:txBody>
          <a:bodyPr anchor="t">
            <a:normAutofit/>
          </a:bodyPr>
          <a:lstStyle/>
          <a:p>
            <a:pPr>
              <a:defRPr b="1">
                <a:solidFill>
                  <a:srgbClr val="E57300"/>
                </a:solidFill>
              </a:defRPr>
            </a:pPr>
            <a:r>
              <a:t>Primary Scales of Measurement</a:t>
            </a:r>
            <a:br/>
            <a:r>
              <a:t>Ordinal Scale</a:t>
            </a:r>
          </a:p>
        </p:txBody>
      </p:sp>
      <p:sp>
        <p:nvSpPr>
          <p:cNvPr id="184" name="Ordinal Scale…"/>
          <p:cNvSpPr txBox="1">
            <a:spLocks noGrp="1"/>
          </p:cNvSpPr>
          <p:nvPr>
            <p:ph type="body" idx="4294967295"/>
          </p:nvPr>
        </p:nvSpPr>
        <p:spPr>
          <a:xfrm>
            <a:off x="533400" y="1143000"/>
            <a:ext cx="8229600" cy="4267200"/>
          </a:xfrm>
          <a:prstGeom prst="rect">
            <a:avLst/>
          </a:prstGeom>
        </p:spPr>
        <p:txBody>
          <a:bodyPr>
            <a:normAutofit/>
          </a:bodyPr>
          <a:lstStyle/>
          <a:p>
            <a:pPr marL="0" indent="0">
              <a:lnSpc>
                <a:spcPct val="90000"/>
              </a:lnSpc>
              <a:spcBef>
                <a:spcPts val="1800"/>
              </a:spcBef>
              <a:buSzTx/>
              <a:buNone/>
              <a:defRPr b="1">
                <a:solidFill>
                  <a:srgbClr val="800080"/>
                </a:solidFill>
              </a:defRPr>
            </a:pPr>
            <a:r>
              <a:t>Ordinal Scale</a:t>
            </a:r>
            <a:endParaRPr u="sng"/>
          </a:p>
          <a:p>
            <a:pPr marL="0" indent="0">
              <a:lnSpc>
                <a:spcPct val="90000"/>
              </a:lnSpc>
              <a:spcBef>
                <a:spcPts val="1700"/>
              </a:spcBef>
              <a:defRPr sz="2200" b="1" u="sng">
                <a:solidFill>
                  <a:srgbClr val="994D00"/>
                </a:solidFill>
              </a:defRPr>
            </a:pPr>
            <a:r>
              <a:t>A ranking scale </a:t>
            </a:r>
            <a:r>
              <a:rPr b="0" u="none"/>
              <a:t>in which numbers are assigned to objects to indicate the relative </a:t>
            </a:r>
            <a:r>
              <a:rPr i="1" u="none"/>
              <a:t>order</a:t>
            </a:r>
            <a:r>
              <a:rPr b="0" u="none"/>
              <a:t>.  </a:t>
            </a:r>
          </a:p>
          <a:p>
            <a:pPr marL="0" indent="0">
              <a:lnSpc>
                <a:spcPct val="90000"/>
              </a:lnSpc>
              <a:spcBef>
                <a:spcPts val="1700"/>
              </a:spcBef>
              <a:defRPr sz="2200" b="1" u="sng">
                <a:solidFill>
                  <a:srgbClr val="994D00"/>
                </a:solidFill>
              </a:defRPr>
            </a:pPr>
            <a:r>
              <a:t>Can determine whether an object has more or less </a:t>
            </a:r>
            <a:r>
              <a:rPr b="0" u="none"/>
              <a:t>of a characteristic than some other object, but not how much more or less.  </a:t>
            </a:r>
          </a:p>
          <a:p>
            <a:pPr marL="0" indent="0">
              <a:lnSpc>
                <a:spcPct val="90000"/>
              </a:lnSpc>
              <a:spcBef>
                <a:spcPts val="1700"/>
              </a:spcBef>
              <a:defRPr sz="2200">
                <a:solidFill>
                  <a:srgbClr val="994D00"/>
                </a:solidFill>
              </a:defRPr>
            </a:pPr>
            <a:r>
              <a:t>In addition to the counting operation allowable for nominal scale data, ordinal scales permit the use of statistics based on centiles, e.g., </a:t>
            </a:r>
            <a:r>
              <a:rPr b="1" i="1"/>
              <a:t>percentile</a:t>
            </a:r>
            <a:r>
              <a:rPr i="1"/>
              <a:t>, </a:t>
            </a:r>
            <a:r>
              <a:rPr b="1" i="1"/>
              <a:t>quartile</a:t>
            </a:r>
            <a:r>
              <a:rPr i="1"/>
              <a:t>, </a:t>
            </a:r>
            <a:r>
              <a:rPr b="1" i="1"/>
              <a:t>median</a:t>
            </a:r>
            <a:r>
              <a:t>.</a:t>
            </a:r>
          </a:p>
        </p:txBody>
      </p:sp>
      <p:pic>
        <p:nvPicPr>
          <p:cNvPr id="185" name="image.png" descr="image.png"/>
          <p:cNvPicPr>
            <a:picLocks noChangeAspect="1"/>
          </p:cNvPicPr>
          <p:nvPr/>
        </p:nvPicPr>
        <p:blipFill>
          <a:blip r:embed="rId2">
            <a:extLst/>
          </a:blip>
          <a:stretch>
            <a:fillRect/>
          </a:stretch>
        </p:blipFill>
        <p:spPr>
          <a:xfrm>
            <a:off x="4267200" y="4953000"/>
            <a:ext cx="2971800" cy="1419225"/>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83"/>
                                        </p:tgtEl>
                                        <p:attrNameLst>
                                          <p:attrName>style.visibility</p:attrName>
                                        </p:attrNameLst>
                                      </p:cBhvr>
                                      <p:to>
                                        <p:strVal val="visible"/>
                                      </p:to>
                                    </p:set>
                                    <p:anim calcmode="lin" valueType="num">
                                      <p:cBhvr>
                                        <p:cTn id="7" dur="500" fill="hold"/>
                                        <p:tgtEl>
                                          <p:spTgt spid="183"/>
                                        </p:tgtEl>
                                        <p:attrNameLst>
                                          <p:attrName>ppt_x</p:attrName>
                                        </p:attrNameLst>
                                      </p:cBhvr>
                                      <p:tavLst>
                                        <p:tav tm="0">
                                          <p:val>
                                            <p:strVal val="0-#ppt_w/2"/>
                                          </p:val>
                                        </p:tav>
                                        <p:tav tm="100000">
                                          <p:val>
                                            <p:strVal val="#ppt_x"/>
                                          </p:val>
                                        </p:tav>
                                      </p:tavLst>
                                    </p:anim>
                                    <p:anim calcmode="lin" valueType="num">
                                      <p:cBhvr>
                                        <p:cTn id="8" dur="500" fill="hold"/>
                                        <p:tgtEl>
                                          <p:spTgt spid="18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84"/>
                                        </p:tgtEl>
                                        <p:attrNameLst>
                                          <p:attrName>style.visibility</p:attrName>
                                        </p:attrNameLst>
                                      </p:cBhvr>
                                      <p:to>
                                        <p:strVal val="visible"/>
                                      </p:to>
                                    </p:set>
                                    <p:anim calcmode="lin" valueType="num">
                                      <p:cBhvr>
                                        <p:cTn id="12" dur="500" fill="hold"/>
                                        <p:tgtEl>
                                          <p:spTgt spid="184"/>
                                        </p:tgtEl>
                                        <p:attrNameLst>
                                          <p:attrName>ppt_x</p:attrName>
                                        </p:attrNameLst>
                                      </p:cBhvr>
                                      <p:tavLst>
                                        <p:tav tm="0">
                                          <p:val>
                                            <p:strVal val="0-#ppt_w/2"/>
                                          </p:val>
                                        </p:tav>
                                        <p:tav tm="100000">
                                          <p:val>
                                            <p:strVal val="#ppt_x"/>
                                          </p:val>
                                        </p:tav>
                                      </p:tavLst>
                                    </p:anim>
                                    <p:anim calcmode="lin" valueType="num">
                                      <p:cBhvr>
                                        <p:cTn id="13" dur="500" fill="hold"/>
                                        <p:tgtEl>
                                          <p:spTgt spid="1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 grpId="0" animBg="1" advAuto="0"/>
      <p:bldP spid="184"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lide Number"/>
          <p:cNvSpPr txBox="1">
            <a:spLocks noGrp="1"/>
          </p:cNvSpPr>
          <p:nvPr>
            <p:ph type="sldNum" sz="quarter" idx="2"/>
          </p:nvPr>
        </p:nvSpPr>
        <p:spPr>
          <a:xfrm>
            <a:off x="8485772" y="6289992"/>
            <a:ext cx="201029" cy="281941"/>
          </a:xfrm>
          <a:prstGeom prst="rect">
            <a:avLst/>
          </a:prstGeom>
          <a:extLst>
            <a:ext uri="{C572A759-6A51-4108-AA02-DFA0A04FC94B}">
              <ma14:wrappingTextBoxFlag xmlns:ma14="http://schemas.microsoft.com/office/mac/drawingml/2011/main" xmlns="" val="1"/>
            </a:ext>
          </a:extLst>
        </p:spPr>
        <p:txBody>
          <a:bodyPr/>
          <a:lstStyle>
            <a:lvl1pPr algn="r">
              <a:defRPr sz="1200">
                <a:solidFill>
                  <a:srgbClr val="898989"/>
                </a:solidFill>
                <a:latin typeface="Verdana"/>
                <a:ea typeface="Verdana"/>
                <a:cs typeface="Verdana"/>
                <a:sym typeface="Verdana"/>
              </a:defRPr>
            </a:lvl1pPr>
          </a:lstStyle>
          <a:p>
            <a:fld id="{86CB4B4D-7CA3-9044-876B-883B54F8677D}" type="slidenum">
              <a:t>9</a:t>
            </a:fld>
            <a:endParaRPr/>
          </a:p>
        </p:txBody>
      </p:sp>
      <p:sp>
        <p:nvSpPr>
          <p:cNvPr id="188" name="Primary Scales of Measurement Interval Scale"/>
          <p:cNvSpPr txBox="1">
            <a:spLocks noGrp="1"/>
          </p:cNvSpPr>
          <p:nvPr>
            <p:ph type="title" idx="4294967295"/>
          </p:nvPr>
        </p:nvSpPr>
        <p:spPr>
          <a:xfrm>
            <a:off x="533400" y="-1"/>
            <a:ext cx="7793038" cy="1143002"/>
          </a:xfrm>
          <a:prstGeom prst="rect">
            <a:avLst/>
          </a:prstGeom>
        </p:spPr>
        <p:txBody>
          <a:bodyPr anchor="t">
            <a:normAutofit/>
          </a:bodyPr>
          <a:lstStyle/>
          <a:p>
            <a:pPr>
              <a:defRPr b="1">
                <a:solidFill>
                  <a:srgbClr val="E57300"/>
                </a:solidFill>
              </a:defRPr>
            </a:pPr>
            <a:r>
              <a:t>Primary Scales of Measurement</a:t>
            </a:r>
            <a:br/>
            <a:r>
              <a:t>Interval Scale</a:t>
            </a:r>
          </a:p>
        </p:txBody>
      </p:sp>
      <p:sp>
        <p:nvSpPr>
          <p:cNvPr id="189" name="Interval Scale…"/>
          <p:cNvSpPr txBox="1">
            <a:spLocks noGrp="1"/>
          </p:cNvSpPr>
          <p:nvPr>
            <p:ph type="body" idx="4294967295"/>
          </p:nvPr>
        </p:nvSpPr>
        <p:spPr>
          <a:xfrm>
            <a:off x="304800" y="1066800"/>
            <a:ext cx="8610600" cy="4876800"/>
          </a:xfrm>
          <a:prstGeom prst="rect">
            <a:avLst/>
          </a:prstGeom>
        </p:spPr>
        <p:txBody>
          <a:bodyPr>
            <a:normAutofit/>
          </a:bodyPr>
          <a:lstStyle/>
          <a:p>
            <a:pPr marL="0" indent="0">
              <a:lnSpc>
                <a:spcPct val="90000"/>
              </a:lnSpc>
              <a:spcBef>
                <a:spcPts val="1500"/>
              </a:spcBef>
              <a:buSzTx/>
              <a:buNone/>
              <a:defRPr b="1">
                <a:solidFill>
                  <a:srgbClr val="800080"/>
                </a:solidFill>
              </a:defRPr>
            </a:pPr>
            <a:r>
              <a:t>Interval Scale</a:t>
            </a:r>
            <a:endParaRPr u="sng"/>
          </a:p>
          <a:p>
            <a:pPr marL="0" indent="0">
              <a:lnSpc>
                <a:spcPct val="90000"/>
              </a:lnSpc>
              <a:spcBef>
                <a:spcPts val="1400"/>
              </a:spcBef>
              <a:defRPr sz="2200" b="1" u="sng">
                <a:solidFill>
                  <a:srgbClr val="994D00"/>
                </a:solidFill>
              </a:defRPr>
            </a:pPr>
            <a:r>
              <a:t>Numerically equal distances </a:t>
            </a:r>
            <a:r>
              <a:rPr b="0" u="none"/>
              <a:t>on the scale represent equal values in the characteristic being measured.  </a:t>
            </a:r>
          </a:p>
          <a:p>
            <a:pPr marL="0" indent="0">
              <a:lnSpc>
                <a:spcPct val="90000"/>
              </a:lnSpc>
              <a:spcBef>
                <a:spcPts val="1400"/>
              </a:spcBef>
              <a:defRPr sz="2200">
                <a:solidFill>
                  <a:srgbClr val="994D00"/>
                </a:solidFill>
              </a:defRPr>
            </a:pPr>
            <a:r>
              <a:t>It </a:t>
            </a:r>
            <a:r>
              <a:rPr b="1" u="sng"/>
              <a:t>permits comparison of the differences </a:t>
            </a:r>
            <a:r>
              <a:t>between objects. </a:t>
            </a:r>
          </a:p>
          <a:p>
            <a:pPr marL="0" indent="0">
              <a:lnSpc>
                <a:spcPct val="90000"/>
              </a:lnSpc>
              <a:spcBef>
                <a:spcPts val="1400"/>
              </a:spcBef>
              <a:defRPr sz="2200">
                <a:solidFill>
                  <a:srgbClr val="994D00"/>
                </a:solidFill>
              </a:defRPr>
            </a:pPr>
            <a:r>
              <a:t>It is </a:t>
            </a:r>
            <a:r>
              <a:rPr b="1" u="sng"/>
              <a:t>not meaningful to take ratios </a:t>
            </a:r>
            <a:r>
              <a:t>of scale values.  </a:t>
            </a:r>
          </a:p>
          <a:p>
            <a:pPr marL="0" indent="0">
              <a:lnSpc>
                <a:spcPct val="90000"/>
              </a:lnSpc>
              <a:spcBef>
                <a:spcPts val="1400"/>
              </a:spcBef>
              <a:defRPr sz="2200">
                <a:solidFill>
                  <a:srgbClr val="994D00"/>
                </a:solidFill>
              </a:defRPr>
            </a:pPr>
            <a:r>
              <a:t>Statistical techniques that may be used include all of those that can be applied to nominal and ordinal data, and in addition the </a:t>
            </a:r>
            <a:r>
              <a:rPr b="1" u="sng"/>
              <a:t>mean</a:t>
            </a:r>
            <a:r>
              <a:t> and </a:t>
            </a:r>
            <a:r>
              <a:rPr b="1" u="sng"/>
              <a:t>standard deviation</a:t>
            </a:r>
            <a:r>
              <a:t>. </a:t>
            </a:r>
          </a:p>
        </p:txBody>
      </p:sp>
      <p:pic>
        <p:nvPicPr>
          <p:cNvPr id="190" name="image.png" descr="image.png"/>
          <p:cNvPicPr>
            <a:picLocks noChangeAspect="1"/>
          </p:cNvPicPr>
          <p:nvPr/>
        </p:nvPicPr>
        <p:blipFill>
          <a:blip r:embed="rId2">
            <a:extLst/>
          </a:blip>
          <a:stretch>
            <a:fillRect/>
          </a:stretch>
        </p:blipFill>
        <p:spPr>
          <a:xfrm>
            <a:off x="3581400" y="5768975"/>
            <a:ext cx="3267075" cy="501650"/>
          </a:xfrm>
          <a:prstGeom prst="rect">
            <a:avLst/>
          </a:prstGeom>
          <a:ln w="12700">
            <a:miter lim="400000"/>
          </a:ln>
        </p:spPr>
      </p:pic>
      <p:pic>
        <p:nvPicPr>
          <p:cNvPr id="191" name="image.png" descr="image.png"/>
          <p:cNvPicPr>
            <a:picLocks noChangeAspect="1"/>
          </p:cNvPicPr>
          <p:nvPr/>
        </p:nvPicPr>
        <p:blipFill>
          <a:blip r:embed="rId3">
            <a:extLst/>
          </a:blip>
          <a:stretch>
            <a:fillRect/>
          </a:stretch>
        </p:blipFill>
        <p:spPr>
          <a:xfrm>
            <a:off x="3352800" y="4800600"/>
            <a:ext cx="3643313" cy="1033463"/>
          </a:xfrm>
          <a:prstGeom prst="rect">
            <a:avLst/>
          </a:prstGeom>
          <a:ln w="12700">
            <a:miter lim="400000"/>
          </a:ln>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iterate>
                                    <p:tmAbs val="0"/>
                                  </p:iterate>
                                  <p:childTnLst>
                                    <p:set>
                                      <p:cBhvr>
                                        <p:cTn id="6" fill="hold"/>
                                        <p:tgtEl>
                                          <p:spTgt spid="188"/>
                                        </p:tgtEl>
                                        <p:attrNameLst>
                                          <p:attrName>style.visibility</p:attrName>
                                        </p:attrNameLst>
                                      </p:cBhvr>
                                      <p:to>
                                        <p:strVal val="visible"/>
                                      </p:to>
                                    </p:set>
                                    <p:anim calcmode="lin" valueType="num">
                                      <p:cBhvr>
                                        <p:cTn id="7" dur="500" fill="hold"/>
                                        <p:tgtEl>
                                          <p:spTgt spid="188"/>
                                        </p:tgtEl>
                                        <p:attrNameLst>
                                          <p:attrName>ppt_x</p:attrName>
                                        </p:attrNameLst>
                                      </p:cBhvr>
                                      <p:tavLst>
                                        <p:tav tm="0">
                                          <p:val>
                                            <p:strVal val="0-#ppt_w/2"/>
                                          </p:val>
                                        </p:tav>
                                        <p:tav tm="100000">
                                          <p:val>
                                            <p:strVal val="#ppt_x"/>
                                          </p:val>
                                        </p:tav>
                                      </p:tavLst>
                                    </p:anim>
                                    <p:anim calcmode="lin" valueType="num">
                                      <p:cBhvr>
                                        <p:cTn id="8" dur="500" fill="hold"/>
                                        <p:tgtEl>
                                          <p:spTgt spid="18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iterate>
                                    <p:tmAbs val="0"/>
                                  </p:iterate>
                                  <p:childTnLst>
                                    <p:set>
                                      <p:cBhvr>
                                        <p:cTn id="11" fill="hold"/>
                                        <p:tgtEl>
                                          <p:spTgt spid="189"/>
                                        </p:tgtEl>
                                        <p:attrNameLst>
                                          <p:attrName>style.visibility</p:attrName>
                                        </p:attrNameLst>
                                      </p:cBhvr>
                                      <p:to>
                                        <p:strVal val="visible"/>
                                      </p:to>
                                    </p:set>
                                    <p:anim calcmode="lin" valueType="num">
                                      <p:cBhvr>
                                        <p:cTn id="12" dur="500" fill="hold"/>
                                        <p:tgtEl>
                                          <p:spTgt spid="189"/>
                                        </p:tgtEl>
                                        <p:attrNameLst>
                                          <p:attrName>ppt_x</p:attrName>
                                        </p:attrNameLst>
                                      </p:cBhvr>
                                      <p:tavLst>
                                        <p:tav tm="0">
                                          <p:val>
                                            <p:strVal val="0-#ppt_w/2"/>
                                          </p:val>
                                        </p:tav>
                                        <p:tav tm="100000">
                                          <p:val>
                                            <p:strVal val="#ppt_x"/>
                                          </p:val>
                                        </p:tav>
                                      </p:tavLst>
                                    </p:anim>
                                    <p:anim calcmode="lin" valueType="num">
                                      <p:cBhvr>
                                        <p:cTn id="13" dur="500" fill="hold"/>
                                        <p:tgtEl>
                                          <p:spTgt spid="18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0" animBg="1" advAuto="0"/>
      <p:bldP spid="189" grpId="0" animBg="1" advAuto="0"/>
    </p:bldLst>
  </p:timing>
</p:sld>
</file>

<file path=ppt/theme/theme1.xml><?xml version="1.0" encoding="utf-8"?>
<a:theme xmlns:a="http://schemas.openxmlformats.org/drawingml/2006/main" name="01103891">
  <a:themeElements>
    <a:clrScheme name="01103891">
      <a:dk1>
        <a:srgbClr val="000000"/>
      </a:dk1>
      <a:lt1>
        <a:srgbClr val="FFFFFF"/>
      </a:lt1>
      <a:dk2>
        <a:srgbClr val="A7A7A7"/>
      </a:dk2>
      <a:lt2>
        <a:srgbClr val="535353"/>
      </a:lt2>
      <a:accent1>
        <a:srgbClr val="FF9933"/>
      </a:accent1>
      <a:accent2>
        <a:srgbClr val="DBA215"/>
      </a:accent2>
      <a:accent3>
        <a:srgbClr val="9BBB59"/>
      </a:accent3>
      <a:accent4>
        <a:srgbClr val="8064A2"/>
      </a:accent4>
      <a:accent5>
        <a:srgbClr val="4BACC6"/>
      </a:accent5>
      <a:accent6>
        <a:srgbClr val="F79646"/>
      </a:accent6>
      <a:hlink>
        <a:srgbClr val="0000FF"/>
      </a:hlink>
      <a:folHlink>
        <a:srgbClr val="FF00FF"/>
      </a:folHlink>
    </a:clrScheme>
    <a:fontScheme name="01103891">
      <a:majorFont>
        <a:latin typeface="Times New Roman"/>
        <a:ea typeface="Times New Roman"/>
        <a:cs typeface="Times New Roman"/>
      </a:majorFont>
      <a:minorFont>
        <a:latin typeface="Helvetica"/>
        <a:ea typeface="Helvetica"/>
        <a:cs typeface="Helvetica"/>
      </a:minorFont>
    </a:fontScheme>
    <a:fmtScheme name="011038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01103891">
  <a:themeElements>
    <a:clrScheme name="01103891">
      <a:dk1>
        <a:srgbClr val="000000"/>
      </a:dk1>
      <a:lt1>
        <a:srgbClr val="FFFFFF"/>
      </a:lt1>
      <a:dk2>
        <a:srgbClr val="A7A7A7"/>
      </a:dk2>
      <a:lt2>
        <a:srgbClr val="535353"/>
      </a:lt2>
      <a:accent1>
        <a:srgbClr val="FF9933"/>
      </a:accent1>
      <a:accent2>
        <a:srgbClr val="DBA215"/>
      </a:accent2>
      <a:accent3>
        <a:srgbClr val="9BBB59"/>
      </a:accent3>
      <a:accent4>
        <a:srgbClr val="8064A2"/>
      </a:accent4>
      <a:accent5>
        <a:srgbClr val="4BACC6"/>
      </a:accent5>
      <a:accent6>
        <a:srgbClr val="F79646"/>
      </a:accent6>
      <a:hlink>
        <a:srgbClr val="0000FF"/>
      </a:hlink>
      <a:folHlink>
        <a:srgbClr val="FF00FF"/>
      </a:folHlink>
    </a:clrScheme>
    <a:fontScheme name="01103891">
      <a:majorFont>
        <a:latin typeface="Times New Roman"/>
        <a:ea typeface="Times New Roman"/>
        <a:cs typeface="Times New Roman"/>
      </a:majorFont>
      <a:minorFont>
        <a:latin typeface="Helvetica"/>
        <a:ea typeface="Helvetica"/>
        <a:cs typeface="Helvetica"/>
      </a:minorFont>
    </a:fontScheme>
    <a:fmtScheme name="011038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ctr">
        <a:spAutoFit/>
      </a:bodyPr>
      <a:lstStyle>
        <a:defPPr marL="0" marR="0" indent="0" algn="ct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01103891</vt:lpstr>
      <vt:lpstr>Chapter Eight</vt:lpstr>
      <vt:lpstr>1) Chapter Outline</vt:lpstr>
      <vt:lpstr>2) Measurement and Scaling</vt:lpstr>
      <vt:lpstr>3) Scale Characteristics</vt:lpstr>
      <vt:lpstr>Scale Characteristics</vt:lpstr>
      <vt:lpstr>4) Primary Scales of Measurement</vt:lpstr>
      <vt:lpstr>Primary Scales of Measurement: Nominal Scale</vt:lpstr>
      <vt:lpstr>Primary Scales of Measurement Ordinal Scale</vt:lpstr>
      <vt:lpstr>Primary Scales of Measurement Interval Scale</vt:lpstr>
      <vt:lpstr>Primary Scales of Measurement Ratio Scale</vt:lpstr>
      <vt:lpstr>Illustration of Primary Scales of Measurement</vt:lpstr>
      <vt:lpstr>Primary Scales of Measurement</vt:lpstr>
      <vt:lpstr>5) A Comparison of Scaling Techniques</vt:lpstr>
      <vt:lpstr>6) Comparative Scaling Techniques Paired Comparison Scaling</vt:lpstr>
      <vt:lpstr>Obtaining Shampoo Preferences Using Paired Comparisons</vt:lpstr>
      <vt:lpstr>Comparative Scaling Techniques Rank Order Scaling</vt:lpstr>
      <vt:lpstr>Preference for Toothpaste Brands  Using Rank Order Scaling</vt:lpstr>
      <vt:lpstr>Comparative Scaling Techniques Constant Sum Scaling</vt:lpstr>
      <vt:lpstr>Importance of Bathing Soap Attributes Using a Constant Sum Scale</vt:lpstr>
      <vt:lpstr>Importance of Bathing Soap Attributes Using a Constant Sum Scale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Eight</dc:title>
  <cp:revision>1</cp:revision>
  <dcterms:modified xsi:type="dcterms:W3CDTF">2017-12-17T11:16:33Z</dcterms:modified>
</cp:coreProperties>
</file>