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6" r:id="rId4"/>
    <p:sldId id="305" r:id="rId5"/>
    <p:sldId id="262" r:id="rId6"/>
    <p:sldId id="263" r:id="rId7"/>
    <p:sldId id="261" r:id="rId8"/>
    <p:sldId id="267" r:id="rId9"/>
    <p:sldId id="392" r:id="rId10"/>
    <p:sldId id="268" r:id="rId11"/>
    <p:sldId id="393" r:id="rId12"/>
    <p:sldId id="269" r:id="rId13"/>
    <p:sldId id="270" r:id="rId14"/>
    <p:sldId id="271" r:id="rId15"/>
    <p:sldId id="272" r:id="rId16"/>
    <p:sldId id="273" r:id="rId17"/>
    <p:sldId id="274" r:id="rId18"/>
    <p:sldId id="275" r:id="rId19"/>
    <p:sldId id="276" r:id="rId20"/>
    <p:sldId id="277" r:id="rId21"/>
    <p:sldId id="281" r:id="rId22"/>
    <p:sldId id="286" r:id="rId23"/>
    <p:sldId id="285" r:id="rId24"/>
    <p:sldId id="264" r:id="rId25"/>
    <p:sldId id="288" r:id="rId26"/>
    <p:sldId id="290" r:id="rId27"/>
    <p:sldId id="289" r:id="rId28"/>
    <p:sldId id="291" r:id="rId29"/>
    <p:sldId id="287" r:id="rId30"/>
    <p:sldId id="292" r:id="rId31"/>
    <p:sldId id="293" r:id="rId32"/>
    <p:sldId id="294" r:id="rId33"/>
    <p:sldId id="295" r:id="rId34"/>
    <p:sldId id="296" r:id="rId35"/>
    <p:sldId id="394" r:id="rId36"/>
    <p:sldId id="297" r:id="rId37"/>
    <p:sldId id="298" r:id="rId38"/>
    <p:sldId id="299" r:id="rId39"/>
    <p:sldId id="300" r:id="rId40"/>
    <p:sldId id="301" r:id="rId41"/>
    <p:sldId id="395" r:id="rId42"/>
    <p:sldId id="265" r:id="rId43"/>
    <p:sldId id="306" r:id="rId44"/>
    <p:sldId id="307" r:id="rId45"/>
    <p:sldId id="303" r:id="rId46"/>
    <p:sldId id="310" r:id="rId47"/>
    <p:sldId id="309" r:id="rId48"/>
    <p:sldId id="311" r:id="rId49"/>
    <p:sldId id="396" r:id="rId50"/>
    <p:sldId id="312" r:id="rId51"/>
    <p:sldId id="314" r:id="rId52"/>
    <p:sldId id="313" r:id="rId53"/>
    <p:sldId id="315" r:id="rId54"/>
    <p:sldId id="266" r:id="rId55"/>
    <p:sldId id="316" r:id="rId56"/>
    <p:sldId id="318" r:id="rId57"/>
    <p:sldId id="397" r:id="rId58"/>
    <p:sldId id="317" r:id="rId59"/>
    <p:sldId id="320" r:id="rId60"/>
    <p:sldId id="319" r:id="rId61"/>
    <p:sldId id="321" r:id="rId62"/>
    <p:sldId id="398" r:id="rId63"/>
    <p:sldId id="322" r:id="rId64"/>
    <p:sldId id="323" r:id="rId65"/>
    <p:sldId id="324" r:id="rId66"/>
    <p:sldId id="325" r:id="rId67"/>
    <p:sldId id="326" r:id="rId68"/>
    <p:sldId id="399" r:id="rId69"/>
    <p:sldId id="327" r:id="rId70"/>
    <p:sldId id="308" r:id="rId71"/>
    <p:sldId id="328" r:id="rId72"/>
    <p:sldId id="334" r:id="rId73"/>
    <p:sldId id="336" r:id="rId74"/>
    <p:sldId id="335" r:id="rId75"/>
    <p:sldId id="338" r:id="rId76"/>
    <p:sldId id="339" r:id="rId77"/>
    <p:sldId id="340" r:id="rId78"/>
    <p:sldId id="341" r:id="rId79"/>
    <p:sldId id="342" r:id="rId80"/>
    <p:sldId id="343" r:id="rId81"/>
    <p:sldId id="344" r:id="rId82"/>
    <p:sldId id="345" r:id="rId83"/>
    <p:sldId id="347" r:id="rId84"/>
    <p:sldId id="346" r:id="rId85"/>
    <p:sldId id="331" r:id="rId86"/>
    <p:sldId id="349" r:id="rId87"/>
    <p:sldId id="337" r:id="rId88"/>
    <p:sldId id="348" r:id="rId89"/>
    <p:sldId id="351" r:id="rId90"/>
    <p:sldId id="352" r:id="rId91"/>
    <p:sldId id="353" r:id="rId92"/>
    <p:sldId id="354" r:id="rId93"/>
    <p:sldId id="330" r:id="rId94"/>
    <p:sldId id="350" r:id="rId95"/>
    <p:sldId id="357" r:id="rId96"/>
    <p:sldId id="356" r:id="rId97"/>
    <p:sldId id="355" r:id="rId98"/>
    <p:sldId id="359" r:id="rId99"/>
    <p:sldId id="360" r:id="rId100"/>
    <p:sldId id="361" r:id="rId101"/>
    <p:sldId id="362" r:id="rId102"/>
    <p:sldId id="363" r:id="rId103"/>
    <p:sldId id="364" r:id="rId104"/>
    <p:sldId id="365" r:id="rId105"/>
    <p:sldId id="400" r:id="rId106"/>
    <p:sldId id="366" r:id="rId107"/>
    <p:sldId id="367" r:id="rId108"/>
    <p:sldId id="368" r:id="rId109"/>
    <p:sldId id="329" r:id="rId110"/>
    <p:sldId id="332" r:id="rId111"/>
    <p:sldId id="358" r:id="rId112"/>
    <p:sldId id="370" r:id="rId113"/>
    <p:sldId id="369" r:id="rId114"/>
    <p:sldId id="371" r:id="rId115"/>
    <p:sldId id="372" r:id="rId116"/>
    <p:sldId id="373" r:id="rId117"/>
    <p:sldId id="374" r:id="rId118"/>
    <p:sldId id="375" r:id="rId119"/>
    <p:sldId id="376" r:id="rId120"/>
    <p:sldId id="377" r:id="rId121"/>
    <p:sldId id="378" r:id="rId122"/>
    <p:sldId id="333" r:id="rId123"/>
    <p:sldId id="379" r:id="rId124"/>
    <p:sldId id="380" r:id="rId125"/>
    <p:sldId id="381" r:id="rId126"/>
    <p:sldId id="382" r:id="rId127"/>
    <p:sldId id="383" r:id="rId128"/>
    <p:sldId id="384" r:id="rId129"/>
    <p:sldId id="385" r:id="rId130"/>
    <p:sldId id="386" r:id="rId131"/>
    <p:sldId id="387" r:id="rId132"/>
    <p:sldId id="401" r:id="rId133"/>
    <p:sldId id="388" r:id="rId134"/>
    <p:sldId id="402" r:id="rId135"/>
    <p:sldId id="389" r:id="rId136"/>
    <p:sldId id="404" r:id="rId137"/>
    <p:sldId id="390" r:id="rId138"/>
    <p:sldId id="405" r:id="rId139"/>
    <p:sldId id="391" r:id="rId140"/>
    <p:sldId id="406" r:id="rId141"/>
    <p:sldId id="259" r:id="rId14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5A2846"/>
    <a:srgbClr val="507864"/>
    <a:srgbClr val="6482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85" autoAdjust="0"/>
    <p:restoredTop sz="94660" autoAdjust="0"/>
  </p:normalViewPr>
  <p:slideViewPr>
    <p:cSldViewPr>
      <p:cViewPr varScale="1">
        <p:scale>
          <a:sx n="78" d="100"/>
          <a:sy n="78" d="100"/>
        </p:scale>
        <p:origin x="-1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E0367C-8BE3-4947-A21E-E22E17874F00}" type="slidenum">
              <a:rPr lang="en-US" altLang="en-US"/>
              <a:pPr/>
              <a:t>‹#›</a:t>
            </a:fld>
            <a:endParaRPr lang="en-US" altLang="en-US"/>
          </a:p>
        </p:txBody>
      </p:sp>
    </p:spTree>
    <p:extLst>
      <p:ext uri="{BB962C8B-B14F-4D97-AF65-F5344CB8AC3E}">
        <p14:creationId xmlns:p14="http://schemas.microsoft.com/office/powerpoint/2010/main" val="293813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E5E412-AC3F-44FC-B288-F993DAAEB5AB}" type="slidenum">
              <a:rPr lang="en-US" altLang="en-US"/>
              <a:pPr/>
              <a:t>‹#›</a:t>
            </a:fld>
            <a:endParaRPr lang="en-US" altLang="en-US"/>
          </a:p>
        </p:txBody>
      </p:sp>
    </p:spTree>
    <p:extLst>
      <p:ext uri="{BB962C8B-B14F-4D97-AF65-F5344CB8AC3E}">
        <p14:creationId xmlns:p14="http://schemas.microsoft.com/office/powerpoint/2010/main" val="199782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531266-AF5E-43D2-9F02-CB7CCBDFFEBF}" type="slidenum">
              <a:rPr lang="en-US" altLang="en-US"/>
              <a:pPr/>
              <a:t>‹#›</a:t>
            </a:fld>
            <a:endParaRPr lang="en-US" altLang="en-US"/>
          </a:p>
        </p:txBody>
      </p:sp>
    </p:spTree>
    <p:extLst>
      <p:ext uri="{BB962C8B-B14F-4D97-AF65-F5344CB8AC3E}">
        <p14:creationId xmlns:p14="http://schemas.microsoft.com/office/powerpoint/2010/main" val="4703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FC6908-2D9A-41E7-B918-1271FC4FDC02}" type="slidenum">
              <a:rPr lang="en-US" altLang="en-US"/>
              <a:pPr/>
              <a:t>‹#›</a:t>
            </a:fld>
            <a:endParaRPr lang="en-US" altLang="en-US"/>
          </a:p>
        </p:txBody>
      </p:sp>
    </p:spTree>
    <p:extLst>
      <p:ext uri="{BB962C8B-B14F-4D97-AF65-F5344CB8AC3E}">
        <p14:creationId xmlns:p14="http://schemas.microsoft.com/office/powerpoint/2010/main" val="413009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9B51E7F-F69A-4824-ADD3-62D5805DCAF3}" type="slidenum">
              <a:rPr lang="en-US" altLang="en-US"/>
              <a:pPr/>
              <a:t>‹#›</a:t>
            </a:fld>
            <a:endParaRPr lang="en-US" altLang="en-US"/>
          </a:p>
        </p:txBody>
      </p:sp>
    </p:spTree>
    <p:extLst>
      <p:ext uri="{BB962C8B-B14F-4D97-AF65-F5344CB8AC3E}">
        <p14:creationId xmlns:p14="http://schemas.microsoft.com/office/powerpoint/2010/main" val="314415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CCA3011-583A-40F6-A086-6BDBC910E16F}" type="slidenum">
              <a:rPr lang="en-US" altLang="en-US"/>
              <a:pPr/>
              <a:t>‹#›</a:t>
            </a:fld>
            <a:endParaRPr lang="en-US" altLang="en-US"/>
          </a:p>
        </p:txBody>
      </p:sp>
    </p:spTree>
    <p:extLst>
      <p:ext uri="{BB962C8B-B14F-4D97-AF65-F5344CB8AC3E}">
        <p14:creationId xmlns:p14="http://schemas.microsoft.com/office/powerpoint/2010/main" val="395764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738701E-FF7D-48F5-B9EE-384392B18486}" type="slidenum">
              <a:rPr lang="en-US" altLang="en-US"/>
              <a:pPr/>
              <a:t>‹#›</a:t>
            </a:fld>
            <a:endParaRPr lang="en-US" altLang="en-US"/>
          </a:p>
        </p:txBody>
      </p:sp>
    </p:spTree>
    <p:extLst>
      <p:ext uri="{BB962C8B-B14F-4D97-AF65-F5344CB8AC3E}">
        <p14:creationId xmlns:p14="http://schemas.microsoft.com/office/powerpoint/2010/main" val="251011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04DEE41-91F5-4178-82B6-F22A414A76E9}" type="slidenum">
              <a:rPr lang="en-US" altLang="en-US"/>
              <a:pPr/>
              <a:t>‹#›</a:t>
            </a:fld>
            <a:endParaRPr lang="en-US" altLang="en-US"/>
          </a:p>
        </p:txBody>
      </p:sp>
    </p:spTree>
    <p:extLst>
      <p:ext uri="{BB962C8B-B14F-4D97-AF65-F5344CB8AC3E}">
        <p14:creationId xmlns:p14="http://schemas.microsoft.com/office/powerpoint/2010/main" val="401852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2F5C5FB-1BCA-42C6-A97E-EC60BFBC8464}" type="slidenum">
              <a:rPr lang="en-US" altLang="en-US"/>
              <a:pPr/>
              <a:t>‹#›</a:t>
            </a:fld>
            <a:endParaRPr lang="en-US" altLang="en-US"/>
          </a:p>
        </p:txBody>
      </p:sp>
    </p:spTree>
    <p:extLst>
      <p:ext uri="{BB962C8B-B14F-4D97-AF65-F5344CB8AC3E}">
        <p14:creationId xmlns:p14="http://schemas.microsoft.com/office/powerpoint/2010/main" val="243228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2048981-A99F-47D6-810F-C33F9B87A3EE}" type="slidenum">
              <a:rPr lang="en-US" altLang="en-US"/>
              <a:pPr/>
              <a:t>‹#›</a:t>
            </a:fld>
            <a:endParaRPr lang="en-US" altLang="en-US"/>
          </a:p>
        </p:txBody>
      </p:sp>
    </p:spTree>
    <p:extLst>
      <p:ext uri="{BB962C8B-B14F-4D97-AF65-F5344CB8AC3E}">
        <p14:creationId xmlns:p14="http://schemas.microsoft.com/office/powerpoint/2010/main" val="256984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42C94F7-0F1E-4396-9A1B-46D609F88F84}" type="slidenum">
              <a:rPr lang="en-US" altLang="en-US"/>
              <a:pPr/>
              <a:t>‹#›</a:t>
            </a:fld>
            <a:endParaRPr lang="en-US" altLang="en-US"/>
          </a:p>
        </p:txBody>
      </p:sp>
    </p:spTree>
    <p:extLst>
      <p:ext uri="{BB962C8B-B14F-4D97-AF65-F5344CB8AC3E}">
        <p14:creationId xmlns:p14="http://schemas.microsoft.com/office/powerpoint/2010/main" val="335088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DA63D55-7AC8-4242-A0BA-1FD34AD1486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Text Box 11"/>
          <p:cNvSpPr txBox="1">
            <a:spLocks noChangeArrowheads="1"/>
          </p:cNvSpPr>
          <p:nvPr/>
        </p:nvSpPr>
        <p:spPr bwMode="auto">
          <a:xfrm>
            <a:off x="2057400" y="2438400"/>
            <a:ext cx="6400800" cy="1446550"/>
          </a:xfrm>
          <a:prstGeom prst="rect">
            <a:avLst/>
          </a:prstGeom>
          <a:noFill/>
          <a:ln w="9525">
            <a:noFill/>
            <a:miter lim="800000"/>
            <a:headEnd/>
            <a:tailEnd/>
          </a:ln>
          <a:effectLst>
            <a:outerShdw dist="35921" dir="2700000" algn="ctr" rotWithShape="0">
              <a:srgbClr val="FFFFFF">
                <a:alpha val="50000"/>
              </a:srgbClr>
            </a:outerShdw>
          </a:effectLst>
        </p:spPr>
        <p:txBody>
          <a:bodyPr>
            <a:spAutoFit/>
          </a:bodyPr>
          <a:lstStyle/>
          <a:p>
            <a:pPr>
              <a:spcBef>
                <a:spcPct val="50000"/>
              </a:spcBef>
              <a:defRPr/>
            </a:pPr>
            <a:r>
              <a:rPr lang="en-US" sz="4400" b="1" dirty="0">
                <a:solidFill>
                  <a:srgbClr val="000000"/>
                </a:solidFill>
                <a:latin typeface="Arial" charset="0"/>
              </a:rPr>
              <a:t>TEKNIK SAMPLING </a:t>
            </a:r>
            <a:r>
              <a:rPr lang="en-US" sz="4400" b="1">
                <a:solidFill>
                  <a:srgbClr val="000000"/>
                </a:solidFill>
                <a:latin typeface="Arial" charset="0"/>
              </a:rPr>
              <a:t>RISET PEMASARAN</a:t>
            </a:r>
            <a:endParaRPr lang="en-US" sz="4400" b="1" dirty="0">
              <a:solidFill>
                <a:srgbClr val="000000"/>
              </a:solidFill>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5"/>
          <p:cNvSpPr>
            <a:spLocks noGrp="1" noChangeArrowheads="1"/>
          </p:cNvSpPr>
          <p:nvPr>
            <p:ph type="title"/>
          </p:nvPr>
        </p:nvSpPr>
        <p:spPr/>
        <p:txBody>
          <a:bodyPr/>
          <a:lstStyle/>
          <a:p>
            <a:pPr algn="l" eaLnBrk="1" hangingPunct="1"/>
            <a:r>
              <a:rPr lang="en-US" altLang="en-US" sz="3200" b="1">
                <a:latin typeface="Arial" panose="020B0604020202020204" pitchFamily="34" charset="0"/>
              </a:rPr>
              <a:t>KERANGKA SAMPLING</a:t>
            </a:r>
            <a:endParaRPr lang="en-US" altLang="en-US" sz="3200">
              <a:latin typeface="Arial" panose="020B0604020202020204" pitchFamily="34" charset="0"/>
            </a:endParaRPr>
          </a:p>
        </p:txBody>
      </p:sp>
      <p:sp>
        <p:nvSpPr>
          <p:cNvPr id="11267" name="Rectangle 16"/>
          <p:cNvSpPr>
            <a:spLocks noGrp="1" noChangeArrowheads="1"/>
          </p:cNvSpPr>
          <p:nvPr>
            <p:ph type="body" idx="1"/>
          </p:nvPr>
        </p:nvSpPr>
        <p:spPr/>
        <p:txBody>
          <a:bodyPr/>
          <a:lstStyle/>
          <a:p>
            <a:pPr eaLnBrk="1" hangingPunct="1"/>
            <a:endParaRPr lang="en-US" altLang="en-US" sz="2400" b="1"/>
          </a:p>
          <a:p>
            <a:pPr eaLnBrk="1" hangingPunct="1"/>
            <a:r>
              <a:rPr lang="en-US" altLang="en-US" sz="2400" b="1"/>
              <a:t>Kerangka sampling (</a:t>
            </a:r>
            <a:r>
              <a:rPr lang="en-US" altLang="en-US" sz="2400" b="1" i="1"/>
              <a:t>frame</a:t>
            </a:r>
            <a:r>
              <a:rPr lang="en-US" altLang="en-US" sz="2400" b="1"/>
              <a:t>) adalah daftar unsur-unsur di mana sampel aktual akan ditarik</a:t>
            </a:r>
            <a:r>
              <a:rPr lang="en-US" altLang="en-US" sz="2400"/>
              <a:t> </a:t>
            </a:r>
          </a:p>
        </p:txBody>
      </p:sp>
      <p:sp>
        <p:nvSpPr>
          <p:cNvPr id="1126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1269" name="Group 7"/>
          <p:cNvGrpSpPr>
            <a:grpSpLocks noChangeAspect="1"/>
          </p:cNvGrpSpPr>
          <p:nvPr/>
        </p:nvGrpSpPr>
        <p:grpSpPr bwMode="auto">
          <a:xfrm>
            <a:off x="5891213" y="6289675"/>
            <a:ext cx="457200" cy="363538"/>
            <a:chOff x="2207" y="1173"/>
            <a:chExt cx="1200" cy="791"/>
          </a:xfrm>
        </p:grpSpPr>
        <p:sp>
          <p:nvSpPr>
            <p:cNvPr id="1127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27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27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27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TEORI GAUSS-MARKOV:</a:t>
            </a:r>
            <a:br>
              <a:rPr lang="en-US" altLang="en-US" sz="3200" b="1">
                <a:latin typeface="Arial" panose="020B0604020202020204" pitchFamily="34" charset="0"/>
              </a:rPr>
            </a:br>
            <a:r>
              <a:rPr lang="en-US" altLang="en-US" sz="3200" b="1">
                <a:latin typeface="Arial" panose="020B0604020202020204" pitchFamily="34" charset="0"/>
              </a:rPr>
              <a:t>Estimator Least-square</a:t>
            </a:r>
          </a:p>
        </p:txBody>
      </p:sp>
      <p:sp>
        <p:nvSpPr>
          <p:cNvPr id="103427"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Menurut teori Gauss-Markov, estimator least-squares adalah BLUE, yaitu </a:t>
            </a:r>
            <a:r>
              <a:rPr lang="en-US" altLang="en-US" sz="2400" b="1" i="1"/>
              <a:t>best linear unbiased estimators </a:t>
            </a:r>
            <a:r>
              <a:rPr lang="en-US" altLang="en-US" sz="2400" b="1"/>
              <a:t>dari parameter populasi yang sebenarnya tanpa melihat bentuk distribusi istilah kesalahan</a:t>
            </a:r>
            <a:r>
              <a:rPr lang="en-US" altLang="en-US" sz="2400"/>
              <a:t> </a:t>
            </a:r>
          </a:p>
        </p:txBody>
      </p:sp>
      <p:sp>
        <p:nvSpPr>
          <p:cNvPr id="10342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03429" name="Group 7"/>
          <p:cNvGrpSpPr>
            <a:grpSpLocks noChangeAspect="1"/>
          </p:cNvGrpSpPr>
          <p:nvPr/>
        </p:nvGrpSpPr>
        <p:grpSpPr bwMode="auto">
          <a:xfrm>
            <a:off x="5891213" y="6289675"/>
            <a:ext cx="457200" cy="363538"/>
            <a:chOff x="2207" y="1173"/>
            <a:chExt cx="1200" cy="791"/>
          </a:xfrm>
        </p:grpSpPr>
        <p:sp>
          <p:nvSpPr>
            <p:cNvPr id="10343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343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343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343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KESALAHAN STANDAR ESTIMASI</a:t>
            </a:r>
          </a:p>
        </p:txBody>
      </p:sp>
      <p:sp>
        <p:nvSpPr>
          <p:cNvPr id="104451"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Kesalahan standar estimasi adalah ukuran absolut dari kurang sesuainya persamaan dengan data</a:t>
            </a:r>
            <a:r>
              <a:rPr lang="en-US" altLang="en-US" sz="2400"/>
              <a:t> </a:t>
            </a:r>
          </a:p>
        </p:txBody>
      </p:sp>
      <p:sp>
        <p:nvSpPr>
          <p:cNvPr id="10445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04453" name="Group 7"/>
          <p:cNvGrpSpPr>
            <a:grpSpLocks noChangeAspect="1"/>
          </p:cNvGrpSpPr>
          <p:nvPr/>
        </p:nvGrpSpPr>
        <p:grpSpPr bwMode="auto">
          <a:xfrm>
            <a:off x="5891213" y="6289675"/>
            <a:ext cx="457200" cy="363538"/>
            <a:chOff x="2207" y="1173"/>
            <a:chExt cx="1200" cy="791"/>
          </a:xfrm>
        </p:grpSpPr>
        <p:sp>
          <p:nvSpPr>
            <p:cNvPr id="10445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445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445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445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KOEFISIEN KORELASI</a:t>
            </a:r>
          </a:p>
        </p:txBody>
      </p:sp>
      <p:sp>
        <p:nvSpPr>
          <p:cNvPr id="105475"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Suatu koefisien korelasi mengukur kekuatan hubungan linear antara Y dan X</a:t>
            </a:r>
            <a:r>
              <a:rPr lang="en-US" altLang="en-US" sz="2400"/>
              <a:t> </a:t>
            </a:r>
          </a:p>
        </p:txBody>
      </p:sp>
      <p:sp>
        <p:nvSpPr>
          <p:cNvPr id="10547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05477" name="Group 7"/>
          <p:cNvGrpSpPr>
            <a:grpSpLocks noChangeAspect="1"/>
          </p:cNvGrpSpPr>
          <p:nvPr/>
        </p:nvGrpSpPr>
        <p:grpSpPr bwMode="auto">
          <a:xfrm>
            <a:off x="5891213" y="6289675"/>
            <a:ext cx="457200" cy="363538"/>
            <a:chOff x="2207" y="1173"/>
            <a:chExt cx="1200" cy="791"/>
          </a:xfrm>
        </p:grpSpPr>
        <p:sp>
          <p:nvSpPr>
            <p:cNvPr id="10547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547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548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548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ANALISIS REGRESI:</a:t>
            </a:r>
            <a:br>
              <a:rPr lang="en-US" altLang="en-US" sz="3200" b="1">
                <a:latin typeface="Arial" panose="020B0604020202020204" pitchFamily="34" charset="0"/>
              </a:rPr>
            </a:br>
            <a:r>
              <a:rPr lang="en-US" altLang="en-US" sz="3200" b="1">
                <a:latin typeface="Arial" panose="020B0604020202020204" pitchFamily="34" charset="0"/>
              </a:rPr>
              <a:t>Sederhana atau Berganda</a:t>
            </a:r>
          </a:p>
        </p:txBody>
      </p:sp>
      <p:sp>
        <p:nvSpPr>
          <p:cNvPr id="106499" name="Rectangle 3"/>
          <p:cNvSpPr>
            <a:spLocks noGrp="1" noChangeArrowheads="1"/>
          </p:cNvSpPr>
          <p:nvPr>
            <p:ph type="body" idx="1"/>
          </p:nvPr>
        </p:nvSpPr>
        <p:spPr/>
        <p:txBody>
          <a:bodyPr/>
          <a:lstStyle/>
          <a:p>
            <a:pPr eaLnBrk="1" hangingPunct="1"/>
            <a:r>
              <a:rPr lang="en-US" altLang="en-US" sz="2400" b="1"/>
              <a:t>Ide dasar di belakang analisis regresi berganda adalah sama seperti yang terdapat di belakang regresi sederhana: Untuk menentukan hubungan antara variabel independen dan dependen, yaitu variabel prediktor dan kriteria</a:t>
            </a:r>
          </a:p>
          <a:p>
            <a:pPr eaLnBrk="1" hangingPunct="1"/>
            <a:endParaRPr lang="en-US" altLang="en-US" sz="2400" b="1"/>
          </a:p>
          <a:p>
            <a:pPr eaLnBrk="1" hangingPunct="1"/>
            <a:r>
              <a:rPr lang="en-US" altLang="en-US" sz="2400" b="1"/>
              <a:t>Dalam analisis regresi berganda, beberapa variabel prediktor digunakan untuk mengestimasi satu variabel kriteria</a:t>
            </a:r>
            <a:r>
              <a:rPr lang="en-US" altLang="en-US" sz="2400"/>
              <a:t> </a:t>
            </a:r>
          </a:p>
        </p:txBody>
      </p:sp>
      <p:sp>
        <p:nvSpPr>
          <p:cNvPr id="10650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06501" name="Group 7"/>
          <p:cNvGrpSpPr>
            <a:grpSpLocks noChangeAspect="1"/>
          </p:cNvGrpSpPr>
          <p:nvPr/>
        </p:nvGrpSpPr>
        <p:grpSpPr bwMode="auto">
          <a:xfrm>
            <a:off x="5891213" y="6289675"/>
            <a:ext cx="457200" cy="363538"/>
            <a:chOff x="2207" y="1173"/>
            <a:chExt cx="1200" cy="791"/>
          </a:xfrm>
        </p:grpSpPr>
        <p:sp>
          <p:nvSpPr>
            <p:cNvPr id="10650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650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650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650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MULTICOLLINEARITAS</a:t>
            </a:r>
          </a:p>
        </p:txBody>
      </p:sp>
      <p:sp>
        <p:nvSpPr>
          <p:cNvPr id="107523"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i="1"/>
              <a:t>Multicollinearitas </a:t>
            </a:r>
            <a:r>
              <a:rPr lang="en-US" altLang="en-US" sz="2400" b="1"/>
              <a:t>dikatakan ada dalam masalah regresi berganda bila variabel prediktor berkorelasi di antara mereka sendiri</a:t>
            </a:r>
            <a:r>
              <a:rPr lang="en-US" altLang="en-US" sz="2400"/>
              <a:t> </a:t>
            </a:r>
          </a:p>
        </p:txBody>
      </p:sp>
      <p:sp>
        <p:nvSpPr>
          <p:cNvPr id="10752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07525" name="Group 7"/>
          <p:cNvGrpSpPr>
            <a:grpSpLocks noChangeAspect="1"/>
          </p:cNvGrpSpPr>
          <p:nvPr/>
        </p:nvGrpSpPr>
        <p:grpSpPr bwMode="auto">
          <a:xfrm>
            <a:off x="5891213" y="6289675"/>
            <a:ext cx="457200" cy="363538"/>
            <a:chOff x="2207" y="1173"/>
            <a:chExt cx="1200" cy="791"/>
          </a:xfrm>
        </p:grpSpPr>
        <p:sp>
          <p:nvSpPr>
            <p:cNvPr id="10752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752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752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752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08547" name="Group 7"/>
          <p:cNvGrpSpPr>
            <a:grpSpLocks noChangeAspect="1"/>
          </p:cNvGrpSpPr>
          <p:nvPr/>
        </p:nvGrpSpPr>
        <p:grpSpPr bwMode="auto">
          <a:xfrm>
            <a:off x="3046413" y="6278563"/>
            <a:ext cx="457200" cy="363537"/>
            <a:chOff x="2207" y="1173"/>
            <a:chExt cx="1200" cy="791"/>
          </a:xfrm>
        </p:grpSpPr>
        <p:sp>
          <p:nvSpPr>
            <p:cNvPr id="10855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855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855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855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
        <p:nvSpPr>
          <p:cNvPr id="108548" name="Text Box 8"/>
          <p:cNvSpPr txBox="1">
            <a:spLocks noChangeArrowheads="1"/>
          </p:cNvSpPr>
          <p:nvPr/>
        </p:nvSpPr>
        <p:spPr bwMode="auto">
          <a:xfrm>
            <a:off x="685800" y="609600"/>
            <a:ext cx="2895600" cy="5486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tx2"/>
                </a:solidFill>
                <a:latin typeface="Arial" panose="020B0604020202020204" pitchFamily="34" charset="0"/>
              </a:rPr>
              <a:t>Multicollinearitas: Iklan TV, Penjualan, dan Staf Representatif</a:t>
            </a:r>
          </a:p>
        </p:txBody>
      </p:sp>
      <p:pic>
        <p:nvPicPr>
          <p:cNvPr id="108549" name="Picture 9" descr="Bab21Hlm271Gb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609600"/>
            <a:ext cx="4805363"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KOEFISIEN REGRESI PARSIAL</a:t>
            </a:r>
          </a:p>
        </p:txBody>
      </p:sp>
      <p:sp>
        <p:nvSpPr>
          <p:cNvPr id="109571"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Bila variabel prediktor tidak saling berkorelasi, masing-masing koefisien regresi-parsial menunjukkan perubahan rata-rata dalam variabel kriteria per perubahan unit, dalam variabel prediktor yang bersangkutan sementara variabel prediktor lainnya tetap konstan</a:t>
            </a:r>
            <a:r>
              <a:rPr lang="en-US" altLang="en-US" sz="2400"/>
              <a:t> </a:t>
            </a:r>
          </a:p>
        </p:txBody>
      </p:sp>
      <p:sp>
        <p:nvSpPr>
          <p:cNvPr id="10957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09573" name="Group 7"/>
          <p:cNvGrpSpPr>
            <a:grpSpLocks noChangeAspect="1"/>
          </p:cNvGrpSpPr>
          <p:nvPr/>
        </p:nvGrpSpPr>
        <p:grpSpPr bwMode="auto">
          <a:xfrm>
            <a:off x="5891213" y="6289675"/>
            <a:ext cx="457200" cy="363538"/>
            <a:chOff x="2207" y="1173"/>
            <a:chExt cx="1200" cy="791"/>
          </a:xfrm>
        </p:grpSpPr>
        <p:sp>
          <p:nvSpPr>
            <p:cNvPr id="10957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957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957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957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KOEFISIEN DETERMINASI:</a:t>
            </a:r>
            <a:br>
              <a:rPr lang="en-US" altLang="en-US" sz="3200" b="1">
                <a:latin typeface="Arial" panose="020B0604020202020204" pitchFamily="34" charset="0"/>
              </a:rPr>
            </a:br>
            <a:r>
              <a:rPr lang="en-US" altLang="en-US" sz="3200" b="1">
                <a:latin typeface="Arial" panose="020B0604020202020204" pitchFamily="34" charset="0"/>
              </a:rPr>
              <a:t>Berganda atau Parsial</a:t>
            </a:r>
          </a:p>
        </p:txBody>
      </p:sp>
      <p:sp>
        <p:nvSpPr>
          <p:cNvPr id="110595"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Koefisien determinasi berganda mengukur proporsi variasi dalam variabel kriteria yang diperhitungkan, atau "dijelaskan," oleh semua variabel prediktor</a:t>
            </a:r>
          </a:p>
          <a:p>
            <a:pPr eaLnBrk="1" hangingPunct="1"/>
            <a:endParaRPr lang="en-US" altLang="en-US" sz="2400" b="1"/>
          </a:p>
          <a:p>
            <a:pPr eaLnBrk="1" hangingPunct="1"/>
            <a:r>
              <a:rPr lang="en-US" altLang="en-US" sz="2400" b="1"/>
              <a:t>Koefisien determinasi parsial mengukur tingkat relatif di mana variabel tertentu menambah pengetahuan kita tentang variabel kriteria di atas apa yang diberikan oleh variabel prediktor lainnya</a:t>
            </a:r>
            <a:r>
              <a:rPr lang="en-US" altLang="en-US" sz="2400"/>
              <a:t> </a:t>
            </a:r>
          </a:p>
        </p:txBody>
      </p:sp>
      <p:sp>
        <p:nvSpPr>
          <p:cNvPr id="11059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10597" name="Group 7"/>
          <p:cNvGrpSpPr>
            <a:grpSpLocks noChangeAspect="1"/>
          </p:cNvGrpSpPr>
          <p:nvPr/>
        </p:nvGrpSpPr>
        <p:grpSpPr bwMode="auto">
          <a:xfrm>
            <a:off x="5891213" y="6289675"/>
            <a:ext cx="457200" cy="363538"/>
            <a:chOff x="2207" y="1173"/>
            <a:chExt cx="1200" cy="791"/>
          </a:xfrm>
        </p:grpSpPr>
        <p:sp>
          <p:nvSpPr>
            <p:cNvPr id="11059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059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060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060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VARIABEL DUMMY/BINARY DAN TRANSFORMASI VARIABEL</a:t>
            </a:r>
          </a:p>
        </p:txBody>
      </p:sp>
      <p:sp>
        <p:nvSpPr>
          <p:cNvPr id="111619"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Variabel </a:t>
            </a:r>
            <a:r>
              <a:rPr lang="en-US" altLang="en-US" sz="2400" b="1" i="1"/>
              <a:t>dummy </a:t>
            </a:r>
            <a:r>
              <a:rPr lang="en-US" altLang="en-US" sz="2400" b="1"/>
              <a:t>atau </a:t>
            </a:r>
            <a:r>
              <a:rPr lang="en-US" altLang="en-US" sz="2400" b="1" i="1"/>
              <a:t>binary </a:t>
            </a:r>
            <a:r>
              <a:rPr lang="en-US" altLang="en-US" sz="2400" b="1"/>
              <a:t>memungkinkan dimasukkannya variabel klasifikasi atau yang diskala, secara nominal, ke dalam persamaan regresi</a:t>
            </a:r>
          </a:p>
          <a:p>
            <a:pPr eaLnBrk="1" hangingPunct="1"/>
            <a:endParaRPr lang="en-US" altLang="en-US" sz="2400" b="1"/>
          </a:p>
          <a:p>
            <a:pPr eaLnBrk="1" hangingPunct="1"/>
            <a:r>
              <a:rPr lang="en-US" altLang="en-US" sz="2400" b="1"/>
              <a:t>Sementara itu, transformasi variabel dapat meningkatkan lingkup model regresi, karena memungkinkan hubungan nonlinear tertentu dipertimbangkan</a:t>
            </a:r>
            <a:r>
              <a:rPr lang="en-US" altLang="en-US" sz="2400"/>
              <a:t> </a:t>
            </a:r>
          </a:p>
        </p:txBody>
      </p:sp>
      <p:sp>
        <p:nvSpPr>
          <p:cNvPr id="11162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11621" name="Group 7"/>
          <p:cNvGrpSpPr>
            <a:grpSpLocks noChangeAspect="1"/>
          </p:cNvGrpSpPr>
          <p:nvPr/>
        </p:nvGrpSpPr>
        <p:grpSpPr bwMode="auto">
          <a:xfrm>
            <a:off x="5891213" y="6289675"/>
            <a:ext cx="457200" cy="363538"/>
            <a:chOff x="2207" y="1173"/>
            <a:chExt cx="1200" cy="791"/>
          </a:xfrm>
        </p:grpSpPr>
        <p:sp>
          <p:nvSpPr>
            <p:cNvPr id="11162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162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162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162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p:txBody>
          <a:bodyPr/>
          <a:lstStyle/>
          <a:p>
            <a:pPr eaLnBrk="1" hangingPunct="1"/>
            <a:r>
              <a:rPr lang="en-US" altLang="en-US" b="1">
                <a:latin typeface="Arial" panose="020B0604020202020204" pitchFamily="34" charset="0"/>
              </a:rPr>
              <a:t>BAGIAN</a:t>
            </a:r>
            <a:br>
              <a:rPr lang="en-US" altLang="en-US" b="1">
                <a:latin typeface="Arial" panose="020B0604020202020204" pitchFamily="34" charset="0"/>
              </a:rPr>
            </a:br>
            <a:r>
              <a:rPr lang="en-US" altLang="en-US" b="1">
                <a:latin typeface="Arial" panose="020B0604020202020204" pitchFamily="34" charset="0"/>
              </a:rPr>
              <a:t>VII</a:t>
            </a:r>
            <a:br>
              <a:rPr lang="en-US" altLang="en-US" b="1">
                <a:latin typeface="Arial" panose="020B0604020202020204" pitchFamily="34" charset="0"/>
              </a:rPr>
            </a:br>
            <a:br>
              <a:rPr lang="en-US" altLang="en-US" b="1">
                <a:latin typeface="Arial" panose="020B0604020202020204" pitchFamily="34" charset="0"/>
              </a:rPr>
            </a:br>
            <a:endParaRPr lang="en-US" altLang="en-US" b="1">
              <a:latin typeface="Arial" panose="020B0604020202020204" pitchFamily="34" charset="0"/>
            </a:endParaRPr>
          </a:p>
        </p:txBody>
      </p:sp>
      <p:sp>
        <p:nvSpPr>
          <p:cNvPr id="112643" name="Rectangle 3"/>
          <p:cNvSpPr>
            <a:spLocks noGrp="1" noChangeArrowheads="1"/>
          </p:cNvSpPr>
          <p:nvPr>
            <p:ph type="subTitle" idx="1"/>
          </p:nvPr>
        </p:nvSpPr>
        <p:spPr/>
        <p:txBody>
          <a:bodyPr/>
          <a:lstStyle/>
          <a:p>
            <a:pPr eaLnBrk="1" hangingPunct="1"/>
            <a:r>
              <a:rPr lang="en-US" altLang="en-US" b="1">
                <a:latin typeface="Arial" panose="020B0604020202020204" pitchFamily="34" charset="0"/>
              </a:rPr>
              <a:t>LAPORAN RISET</a:t>
            </a:r>
          </a:p>
        </p:txBody>
      </p:sp>
      <p:sp>
        <p:nvSpPr>
          <p:cNvPr id="112644"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12645" name="Group 7"/>
          <p:cNvGrpSpPr>
            <a:grpSpLocks noChangeAspect="1"/>
          </p:cNvGrpSpPr>
          <p:nvPr/>
        </p:nvGrpSpPr>
        <p:grpSpPr bwMode="auto">
          <a:xfrm>
            <a:off x="3046413" y="6278563"/>
            <a:ext cx="457200" cy="363537"/>
            <a:chOff x="2207" y="1173"/>
            <a:chExt cx="1200" cy="791"/>
          </a:xfrm>
        </p:grpSpPr>
        <p:sp>
          <p:nvSpPr>
            <p:cNvPr id="11264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264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264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264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2291" name="Group 7"/>
          <p:cNvGrpSpPr>
            <a:grpSpLocks noChangeAspect="1"/>
          </p:cNvGrpSpPr>
          <p:nvPr/>
        </p:nvGrpSpPr>
        <p:grpSpPr bwMode="auto">
          <a:xfrm>
            <a:off x="3046413" y="6278563"/>
            <a:ext cx="457200" cy="363537"/>
            <a:chOff x="2207" y="1173"/>
            <a:chExt cx="1200" cy="791"/>
          </a:xfrm>
        </p:grpSpPr>
        <p:sp>
          <p:nvSpPr>
            <p:cNvPr id="1229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29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29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29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
        <p:nvSpPr>
          <p:cNvPr id="12292" name="Text Box 9"/>
          <p:cNvSpPr txBox="1">
            <a:spLocks noChangeArrowheads="1"/>
          </p:cNvSpPr>
          <p:nvPr/>
        </p:nvSpPr>
        <p:spPr bwMode="auto">
          <a:xfrm>
            <a:off x="685800" y="609600"/>
            <a:ext cx="77724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tx2"/>
                </a:solidFill>
                <a:latin typeface="Arial" panose="020B0604020202020204" pitchFamily="34" charset="0"/>
              </a:rPr>
              <a:t>Klasifikasi Teknik-teknik Sampling</a:t>
            </a:r>
          </a:p>
        </p:txBody>
      </p:sp>
      <p:pic>
        <p:nvPicPr>
          <p:cNvPr id="12293" name="Picture 10" descr="Bab15Gb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7724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p:txBody>
          <a:bodyPr/>
          <a:lstStyle/>
          <a:p>
            <a:pPr eaLnBrk="1" hangingPunct="1"/>
            <a:r>
              <a:rPr lang="en-US" altLang="en-US" b="1">
                <a:latin typeface="Arial" panose="020B0604020202020204" pitchFamily="34" charset="0"/>
              </a:rPr>
              <a:t>Bab</a:t>
            </a:r>
            <a:br>
              <a:rPr lang="en-US" altLang="en-US" b="1">
                <a:latin typeface="Arial" panose="020B0604020202020204" pitchFamily="34" charset="0"/>
              </a:rPr>
            </a:br>
            <a:r>
              <a:rPr lang="en-US" altLang="en-US" b="1">
                <a:latin typeface="Arial" panose="020B0604020202020204" pitchFamily="34" charset="0"/>
              </a:rPr>
              <a:t>22</a:t>
            </a:r>
            <a:br>
              <a:rPr lang="en-US" altLang="en-US" b="1">
                <a:latin typeface="Arial" panose="020B0604020202020204" pitchFamily="34" charset="0"/>
              </a:rPr>
            </a:br>
            <a:br>
              <a:rPr lang="en-US" altLang="en-US" b="1">
                <a:latin typeface="Arial" panose="020B0604020202020204" pitchFamily="34" charset="0"/>
              </a:rPr>
            </a:br>
            <a:endParaRPr lang="en-US" altLang="en-US" b="1">
              <a:latin typeface="Arial" panose="020B0604020202020204" pitchFamily="34" charset="0"/>
            </a:endParaRPr>
          </a:p>
        </p:txBody>
      </p:sp>
      <p:sp>
        <p:nvSpPr>
          <p:cNvPr id="113667" name="Rectangle 3"/>
          <p:cNvSpPr>
            <a:spLocks noGrp="1" noChangeArrowheads="1"/>
          </p:cNvSpPr>
          <p:nvPr>
            <p:ph type="subTitle" idx="1"/>
          </p:nvPr>
        </p:nvSpPr>
        <p:spPr/>
        <p:txBody>
          <a:bodyPr/>
          <a:lstStyle/>
          <a:p>
            <a:pPr eaLnBrk="1" hangingPunct="1"/>
            <a:r>
              <a:rPr lang="en-US" altLang="en-US" b="1">
                <a:latin typeface="Arial" panose="020B0604020202020204" pitchFamily="34" charset="0"/>
              </a:rPr>
              <a:t>Laporan Riset Tertulis</a:t>
            </a:r>
          </a:p>
        </p:txBody>
      </p:sp>
      <p:sp>
        <p:nvSpPr>
          <p:cNvPr id="113668"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13669" name="Group 7"/>
          <p:cNvGrpSpPr>
            <a:grpSpLocks noChangeAspect="1"/>
          </p:cNvGrpSpPr>
          <p:nvPr/>
        </p:nvGrpSpPr>
        <p:grpSpPr bwMode="auto">
          <a:xfrm>
            <a:off x="3046413" y="6278563"/>
            <a:ext cx="457200" cy="363537"/>
            <a:chOff x="2207" y="1173"/>
            <a:chExt cx="1200" cy="791"/>
          </a:xfrm>
        </p:grpSpPr>
        <p:sp>
          <p:nvSpPr>
            <p:cNvPr id="11367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367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367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367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1-4</a:t>
            </a:r>
          </a:p>
        </p:txBody>
      </p:sp>
      <p:sp>
        <p:nvSpPr>
          <p:cNvPr id="114691" name="Rectangle 3"/>
          <p:cNvSpPr>
            <a:spLocks noGrp="1" noChangeArrowheads="1"/>
          </p:cNvSpPr>
          <p:nvPr>
            <p:ph type="body" idx="1"/>
          </p:nvPr>
        </p:nvSpPr>
        <p:spPr/>
        <p:txBody>
          <a:bodyPr/>
          <a:lstStyle/>
          <a:p>
            <a:pPr marL="609600" indent="-609600" eaLnBrk="1" hangingPunct="1">
              <a:buFontTx/>
              <a:buAutoNum type="arabicPeriod"/>
            </a:pPr>
            <a:r>
              <a:rPr lang="en-US" altLang="en-US" sz="2400" b="1"/>
              <a:t>Menentukan kriteria mendasar di mana semua laporan riset dievaluasi </a:t>
            </a:r>
          </a:p>
          <a:p>
            <a:pPr marL="609600" indent="-609600" eaLnBrk="1" hangingPunct="1">
              <a:buFontTx/>
              <a:buAutoNum type="arabicPeriod"/>
            </a:pPr>
            <a:r>
              <a:rPr lang="en-US" altLang="en-US" sz="2400" b="1"/>
              <a:t>Mengidentifikasi dan membahas empat kriteria yang harus dipenuhi oleh suatu laporan agar dapat berkomunikasi secara efektif dengan para pembaca </a:t>
            </a:r>
          </a:p>
          <a:p>
            <a:pPr marL="609600" indent="-609600" eaLnBrk="1" hangingPunct="1">
              <a:buFontTx/>
              <a:buAutoNum type="arabicPeriod"/>
            </a:pPr>
            <a:r>
              <a:rPr lang="en-US" altLang="en-US" sz="2400" b="1"/>
              <a:t>Menjabarkan unsur-unsur utama yang membentuk laporan standar </a:t>
            </a:r>
          </a:p>
          <a:p>
            <a:pPr marL="609600" indent="-609600" eaLnBrk="1" hangingPunct="1">
              <a:buFontTx/>
              <a:buAutoNum type="arabicPeriod"/>
            </a:pPr>
            <a:r>
              <a:rPr lang="en-US" altLang="en-US" sz="2400" b="1"/>
              <a:t>Menjelaskan jenis informasi yang terdapat dalam ikhtisar </a:t>
            </a:r>
          </a:p>
        </p:txBody>
      </p:sp>
      <p:sp>
        <p:nvSpPr>
          <p:cNvPr id="11469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14693" name="Group 7"/>
          <p:cNvGrpSpPr>
            <a:grpSpLocks noChangeAspect="1"/>
          </p:cNvGrpSpPr>
          <p:nvPr/>
        </p:nvGrpSpPr>
        <p:grpSpPr bwMode="auto">
          <a:xfrm>
            <a:off x="5891213" y="6289675"/>
            <a:ext cx="457200" cy="363538"/>
            <a:chOff x="2207" y="1173"/>
            <a:chExt cx="1200" cy="791"/>
          </a:xfrm>
        </p:grpSpPr>
        <p:sp>
          <p:nvSpPr>
            <p:cNvPr id="11469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469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469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469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5-8 </a:t>
            </a:r>
          </a:p>
        </p:txBody>
      </p:sp>
      <p:sp>
        <p:nvSpPr>
          <p:cNvPr id="115715" name="Rectangle 3"/>
          <p:cNvSpPr>
            <a:spLocks noGrp="1" noChangeArrowheads="1"/>
          </p:cNvSpPr>
          <p:nvPr>
            <p:ph type="body" idx="1"/>
          </p:nvPr>
        </p:nvSpPr>
        <p:spPr/>
        <p:txBody>
          <a:bodyPr/>
          <a:lstStyle/>
          <a:p>
            <a:pPr marL="609600" indent="-609600" eaLnBrk="1" hangingPunct="1">
              <a:lnSpc>
                <a:spcPct val="90000"/>
              </a:lnSpc>
              <a:buFontTx/>
              <a:buAutoNum type="arabicPeriod" startAt="5"/>
            </a:pPr>
            <a:r>
              <a:rPr lang="en-US" altLang="en-US" sz="2400" b="1"/>
              <a:t>Membedakan antara kesimpulan dan rekomendasi </a:t>
            </a:r>
          </a:p>
          <a:p>
            <a:pPr marL="609600" indent="-609600" eaLnBrk="1" hangingPunct="1">
              <a:lnSpc>
                <a:spcPct val="90000"/>
              </a:lnSpc>
              <a:buFontTx/>
              <a:buAutoNum type="arabicPeriod" startAt="5"/>
            </a:pPr>
            <a:endParaRPr lang="en-US" altLang="en-US" sz="2400" b="1"/>
          </a:p>
          <a:p>
            <a:pPr marL="609600" indent="-609600" eaLnBrk="1" hangingPunct="1">
              <a:lnSpc>
                <a:spcPct val="90000"/>
              </a:lnSpc>
              <a:buFontTx/>
              <a:buAutoNum type="arabicPeriod" startAt="5"/>
            </a:pPr>
            <a:r>
              <a:rPr lang="en-US" altLang="en-US" sz="2400" b="1"/>
              <a:t>Menggambarkan jenis informasi yang harus dimasukkan dalam pendahuluan</a:t>
            </a:r>
            <a:r>
              <a:rPr lang="en-US" altLang="en-US" sz="2400"/>
              <a:t> </a:t>
            </a:r>
          </a:p>
          <a:p>
            <a:pPr marL="609600" indent="-609600" eaLnBrk="1" hangingPunct="1">
              <a:lnSpc>
                <a:spcPct val="90000"/>
              </a:lnSpc>
              <a:buFontTx/>
              <a:buAutoNum type="arabicPeriod" startAt="5"/>
            </a:pPr>
            <a:endParaRPr lang="en-US" altLang="en-US" sz="2400" b="1"/>
          </a:p>
          <a:p>
            <a:pPr marL="609600" indent="-609600" eaLnBrk="1" hangingPunct="1">
              <a:lnSpc>
                <a:spcPct val="90000"/>
              </a:lnSpc>
              <a:buFontTx/>
              <a:buAutoNum type="arabicPeriod" startAt="5"/>
            </a:pPr>
            <a:r>
              <a:rPr lang="en-US" altLang="en-US" sz="2400" b="1"/>
              <a:t>Menggambarkan jenis informasi yang harus dimasukkan dalam isi</a:t>
            </a:r>
            <a:r>
              <a:rPr lang="en-US" altLang="en-US" sz="2400"/>
              <a:t> </a:t>
            </a:r>
          </a:p>
          <a:p>
            <a:pPr marL="609600" indent="-609600" eaLnBrk="1" hangingPunct="1">
              <a:lnSpc>
                <a:spcPct val="90000"/>
              </a:lnSpc>
              <a:buFontTx/>
              <a:buAutoNum type="arabicPeriod" startAt="5"/>
            </a:pPr>
            <a:endParaRPr lang="en-US" altLang="en-US" sz="2400" b="1"/>
          </a:p>
          <a:p>
            <a:pPr marL="609600" indent="-609600" eaLnBrk="1" hangingPunct="1">
              <a:lnSpc>
                <a:spcPct val="90000"/>
              </a:lnSpc>
              <a:buFontTx/>
              <a:buAutoNum type="arabicPeriod" startAt="5"/>
            </a:pPr>
            <a:r>
              <a:rPr lang="en-US" altLang="en-US" sz="2400" b="1"/>
              <a:t>Menggambarkan jenis informasi yang harus dimasukkan dalam lampiran</a:t>
            </a:r>
            <a:r>
              <a:rPr lang="en-US" altLang="en-US" sz="2400"/>
              <a:t> </a:t>
            </a:r>
          </a:p>
        </p:txBody>
      </p:sp>
      <p:sp>
        <p:nvSpPr>
          <p:cNvPr id="11571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15717" name="Group 7"/>
          <p:cNvGrpSpPr>
            <a:grpSpLocks noChangeAspect="1"/>
          </p:cNvGrpSpPr>
          <p:nvPr/>
        </p:nvGrpSpPr>
        <p:grpSpPr bwMode="auto">
          <a:xfrm>
            <a:off x="5891213" y="6289675"/>
            <a:ext cx="457200" cy="363538"/>
            <a:chOff x="2207" y="1173"/>
            <a:chExt cx="1200" cy="791"/>
          </a:xfrm>
        </p:grpSpPr>
        <p:sp>
          <p:nvSpPr>
            <p:cNvPr id="11571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571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572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572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EVALUASI LAPORAN RISET</a:t>
            </a:r>
          </a:p>
        </p:txBody>
      </p:sp>
      <p:sp>
        <p:nvSpPr>
          <p:cNvPr id="116739"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Laporan riset dievaluasi oleh satu kriteria mendasar, yaitu komunikasi dengan pembaca</a:t>
            </a:r>
          </a:p>
          <a:p>
            <a:pPr eaLnBrk="1" hangingPunct="1"/>
            <a:endParaRPr lang="en-US" altLang="en-US" sz="2400" b="1"/>
          </a:p>
          <a:p>
            <a:pPr eaLnBrk="1" hangingPunct="1"/>
            <a:r>
              <a:rPr lang="en-US" altLang="en-US" sz="2400" b="1"/>
              <a:t>Pembaca bukan merupakan satu-satunya alasan mengapa laporan tersebut dibuat tetapi juga standar untuk mengukur keberhasilannya</a:t>
            </a:r>
            <a:r>
              <a:rPr lang="en-US" altLang="en-US" sz="2400"/>
              <a:t> </a:t>
            </a:r>
          </a:p>
        </p:txBody>
      </p:sp>
      <p:sp>
        <p:nvSpPr>
          <p:cNvPr id="11674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16741" name="Group 7"/>
          <p:cNvGrpSpPr>
            <a:grpSpLocks noChangeAspect="1"/>
          </p:cNvGrpSpPr>
          <p:nvPr/>
        </p:nvGrpSpPr>
        <p:grpSpPr bwMode="auto">
          <a:xfrm>
            <a:off x="5891213" y="6289675"/>
            <a:ext cx="457200" cy="363538"/>
            <a:chOff x="2207" y="1173"/>
            <a:chExt cx="1200" cy="791"/>
          </a:xfrm>
        </p:grpSpPr>
        <p:sp>
          <p:nvSpPr>
            <p:cNvPr id="11674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674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674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674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KOMUNIKASI EFEKTIF</a:t>
            </a:r>
          </a:p>
        </p:txBody>
      </p:sp>
      <p:sp>
        <p:nvSpPr>
          <p:cNvPr id="117763"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Suatu laporan yang mencapai tujuan komunikasi secara efektif dengan pembaca umumnya adalah yang memenuhi kriteria khusus dari:</a:t>
            </a:r>
          </a:p>
          <a:p>
            <a:pPr lvl="1" eaLnBrk="1" hangingPunct="1"/>
            <a:r>
              <a:rPr lang="en-US" altLang="en-US" sz="2400" b="1"/>
              <a:t>Kelengkapan </a:t>
            </a:r>
          </a:p>
          <a:p>
            <a:pPr lvl="1" eaLnBrk="1" hangingPunct="1"/>
            <a:r>
              <a:rPr lang="en-US" altLang="en-US" sz="2400" b="1"/>
              <a:t>Keakuratan </a:t>
            </a:r>
          </a:p>
          <a:p>
            <a:pPr lvl="1" eaLnBrk="1" hangingPunct="1"/>
            <a:r>
              <a:rPr lang="en-US" altLang="en-US" sz="2400" b="1"/>
              <a:t>Kejelasan </a:t>
            </a:r>
          </a:p>
          <a:p>
            <a:pPr lvl="1" eaLnBrk="1" hangingPunct="1"/>
            <a:r>
              <a:rPr lang="en-US" altLang="en-US" sz="2400" b="1"/>
              <a:t>Keringkasan </a:t>
            </a:r>
            <a:endParaRPr lang="en-US" altLang="en-US" sz="2400"/>
          </a:p>
        </p:txBody>
      </p:sp>
      <p:sp>
        <p:nvSpPr>
          <p:cNvPr id="11776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17765" name="Group 7"/>
          <p:cNvGrpSpPr>
            <a:grpSpLocks noChangeAspect="1"/>
          </p:cNvGrpSpPr>
          <p:nvPr/>
        </p:nvGrpSpPr>
        <p:grpSpPr bwMode="auto">
          <a:xfrm>
            <a:off x="5891213" y="6289675"/>
            <a:ext cx="457200" cy="363538"/>
            <a:chOff x="2207" y="1173"/>
            <a:chExt cx="1200" cy="791"/>
          </a:xfrm>
        </p:grpSpPr>
        <p:sp>
          <p:nvSpPr>
            <p:cNvPr id="11776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776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776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776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LAPORAN STANDAR</a:t>
            </a:r>
          </a:p>
        </p:txBody>
      </p:sp>
      <p:sp>
        <p:nvSpPr>
          <p:cNvPr id="118787" name="Rectangle 3"/>
          <p:cNvSpPr>
            <a:spLocks noGrp="1" noChangeArrowheads="1"/>
          </p:cNvSpPr>
          <p:nvPr>
            <p:ph type="body" idx="1"/>
          </p:nvPr>
        </p:nvSpPr>
        <p:spPr/>
        <p:txBody>
          <a:bodyPr/>
          <a:lstStyle/>
          <a:p>
            <a:pPr eaLnBrk="1" hangingPunct="1">
              <a:lnSpc>
                <a:spcPct val="90000"/>
              </a:lnSpc>
            </a:pPr>
            <a:endParaRPr lang="en-US" altLang="en-US" sz="2400" b="1"/>
          </a:p>
          <a:p>
            <a:pPr eaLnBrk="1" hangingPunct="1">
              <a:lnSpc>
                <a:spcPct val="90000"/>
              </a:lnSpc>
            </a:pPr>
            <a:r>
              <a:rPr lang="en-US" altLang="en-US" sz="2400" b="1"/>
              <a:t>Suatu laporan standar umumnya berisi unsur-unsur berikut: </a:t>
            </a:r>
          </a:p>
          <a:p>
            <a:pPr lvl="1" eaLnBrk="1" hangingPunct="1">
              <a:lnSpc>
                <a:spcPct val="90000"/>
              </a:lnSpc>
            </a:pPr>
            <a:r>
              <a:rPr lang="en-US" altLang="en-US" sz="2400" b="1"/>
              <a:t>Halaman judul</a:t>
            </a:r>
          </a:p>
          <a:p>
            <a:pPr lvl="1" eaLnBrk="1" hangingPunct="1">
              <a:lnSpc>
                <a:spcPct val="90000"/>
              </a:lnSpc>
            </a:pPr>
            <a:r>
              <a:rPr lang="en-US" altLang="en-US" sz="2400" b="1"/>
              <a:t>Daftar isi</a:t>
            </a:r>
          </a:p>
          <a:p>
            <a:pPr lvl="1" eaLnBrk="1" hangingPunct="1">
              <a:lnSpc>
                <a:spcPct val="90000"/>
              </a:lnSpc>
            </a:pPr>
            <a:r>
              <a:rPr lang="en-US" altLang="en-US" sz="2400" b="1"/>
              <a:t>Ringkasan </a:t>
            </a:r>
          </a:p>
          <a:p>
            <a:pPr lvl="1" eaLnBrk="1" hangingPunct="1">
              <a:lnSpc>
                <a:spcPct val="90000"/>
              </a:lnSpc>
            </a:pPr>
            <a:r>
              <a:rPr lang="en-US" altLang="en-US" sz="2400" b="1"/>
              <a:t>Pendahuluan </a:t>
            </a:r>
          </a:p>
          <a:p>
            <a:pPr lvl="1" eaLnBrk="1" hangingPunct="1">
              <a:lnSpc>
                <a:spcPct val="90000"/>
              </a:lnSpc>
            </a:pPr>
            <a:r>
              <a:rPr lang="en-US" altLang="en-US" sz="2400" b="1"/>
              <a:t>Isi </a:t>
            </a:r>
          </a:p>
          <a:p>
            <a:pPr lvl="1" eaLnBrk="1" hangingPunct="1">
              <a:lnSpc>
                <a:spcPct val="90000"/>
              </a:lnSpc>
            </a:pPr>
            <a:r>
              <a:rPr lang="en-US" altLang="en-US" sz="2400" b="1"/>
              <a:t>Kesimpulan dan rekomendasi</a:t>
            </a:r>
          </a:p>
          <a:p>
            <a:pPr lvl="1" eaLnBrk="1" hangingPunct="1">
              <a:lnSpc>
                <a:spcPct val="90000"/>
              </a:lnSpc>
            </a:pPr>
            <a:r>
              <a:rPr lang="en-US" altLang="en-US" sz="2400" b="1"/>
              <a:t>Lampiran </a:t>
            </a:r>
            <a:endParaRPr lang="en-US" altLang="en-US" sz="2400"/>
          </a:p>
        </p:txBody>
      </p:sp>
      <p:sp>
        <p:nvSpPr>
          <p:cNvPr id="11878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18789" name="Group 7"/>
          <p:cNvGrpSpPr>
            <a:grpSpLocks noChangeAspect="1"/>
          </p:cNvGrpSpPr>
          <p:nvPr/>
        </p:nvGrpSpPr>
        <p:grpSpPr bwMode="auto">
          <a:xfrm>
            <a:off x="5891213" y="6289675"/>
            <a:ext cx="457200" cy="363538"/>
            <a:chOff x="2207" y="1173"/>
            <a:chExt cx="1200" cy="791"/>
          </a:xfrm>
        </p:grpSpPr>
        <p:sp>
          <p:nvSpPr>
            <p:cNvPr id="11879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879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879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879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IKHTISAR</a:t>
            </a:r>
          </a:p>
        </p:txBody>
      </p:sp>
      <p:sp>
        <p:nvSpPr>
          <p:cNvPr id="119811"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Suatu ikhtisar yang benar menunjukkan poin-poin penting dari seluruh isi laporan, termasuk:</a:t>
            </a:r>
          </a:p>
          <a:p>
            <a:pPr lvl="1" eaLnBrk="1" hangingPunct="1"/>
            <a:r>
              <a:rPr lang="en-US" altLang="en-US" sz="2400" b="1"/>
              <a:t>Informasi mengenai latar belakang yang diperlukan</a:t>
            </a:r>
          </a:p>
          <a:p>
            <a:pPr lvl="1" eaLnBrk="1" hangingPunct="1"/>
            <a:r>
              <a:rPr lang="en-US" altLang="en-US" sz="2400" b="1"/>
              <a:t>Hasil dan kesimpulan yang penting</a:t>
            </a:r>
            <a:r>
              <a:rPr lang="en-US" altLang="en-US" sz="2400"/>
              <a:t> </a:t>
            </a:r>
          </a:p>
        </p:txBody>
      </p:sp>
      <p:sp>
        <p:nvSpPr>
          <p:cNvPr id="11981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19813" name="Group 7"/>
          <p:cNvGrpSpPr>
            <a:grpSpLocks noChangeAspect="1"/>
          </p:cNvGrpSpPr>
          <p:nvPr/>
        </p:nvGrpSpPr>
        <p:grpSpPr bwMode="auto">
          <a:xfrm>
            <a:off x="5891213" y="6289675"/>
            <a:ext cx="457200" cy="363538"/>
            <a:chOff x="2207" y="1173"/>
            <a:chExt cx="1200" cy="791"/>
          </a:xfrm>
        </p:grpSpPr>
        <p:sp>
          <p:nvSpPr>
            <p:cNvPr id="11981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981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981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1981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KESIMPULAN DAN REKOMENDASI</a:t>
            </a:r>
          </a:p>
        </p:txBody>
      </p:sp>
      <p:sp>
        <p:nvSpPr>
          <p:cNvPr id="120835"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Kesimpulan adalah pendapat yang didasarkan atas hasil</a:t>
            </a:r>
          </a:p>
          <a:p>
            <a:pPr eaLnBrk="1" hangingPunct="1"/>
            <a:endParaRPr lang="en-US" altLang="en-US" sz="2400" b="1"/>
          </a:p>
          <a:p>
            <a:pPr eaLnBrk="1" hangingPunct="1"/>
            <a:r>
              <a:rPr lang="en-US" altLang="en-US" sz="2400" b="1"/>
              <a:t>Rekomendasi adalah pendapat mengenai tindakan yang tepat dikemudian hari</a:t>
            </a:r>
            <a:r>
              <a:rPr lang="en-US" altLang="en-US" sz="2400"/>
              <a:t> </a:t>
            </a:r>
          </a:p>
        </p:txBody>
      </p:sp>
      <p:sp>
        <p:nvSpPr>
          <p:cNvPr id="12083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20837" name="Group 7"/>
          <p:cNvGrpSpPr>
            <a:grpSpLocks noChangeAspect="1"/>
          </p:cNvGrpSpPr>
          <p:nvPr/>
        </p:nvGrpSpPr>
        <p:grpSpPr bwMode="auto">
          <a:xfrm>
            <a:off x="5891213" y="6289675"/>
            <a:ext cx="457200" cy="363538"/>
            <a:chOff x="2207" y="1173"/>
            <a:chExt cx="1200" cy="791"/>
          </a:xfrm>
        </p:grpSpPr>
        <p:sp>
          <p:nvSpPr>
            <p:cNvPr id="12083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083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084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084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PENDAHULUAN:</a:t>
            </a:r>
            <a:br>
              <a:rPr lang="en-US" altLang="en-US" sz="3200" b="1">
                <a:latin typeface="Arial" panose="020B0604020202020204" pitchFamily="34" charset="0"/>
              </a:rPr>
            </a:br>
            <a:r>
              <a:rPr lang="en-US" altLang="en-US" sz="3200" b="1">
                <a:latin typeface="Arial" panose="020B0604020202020204" pitchFamily="34" charset="0"/>
              </a:rPr>
              <a:t>Fungsi-fungsi</a:t>
            </a:r>
          </a:p>
        </p:txBody>
      </p:sp>
      <p:sp>
        <p:nvSpPr>
          <p:cNvPr id="121859"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Pendahuluan berfungsi untuk:</a:t>
            </a:r>
          </a:p>
          <a:p>
            <a:pPr lvl="1" eaLnBrk="1" hangingPunct="1"/>
            <a:r>
              <a:rPr lang="en-US" altLang="en-US" sz="2400" b="1"/>
              <a:t>Memberikan informasi mengenai latar belakang</a:t>
            </a:r>
          </a:p>
          <a:p>
            <a:pPr lvl="1" eaLnBrk="1" hangingPunct="1"/>
            <a:r>
              <a:rPr lang="en-US" altLang="en-US" sz="2400" b="1"/>
              <a:t>Mendefinisikan istilah- istilah yang tidak dikenal</a:t>
            </a:r>
          </a:p>
          <a:p>
            <a:pPr lvl="1" eaLnBrk="1" hangingPunct="1"/>
            <a:r>
              <a:rPr lang="en-US" altLang="en-US" sz="2400" b="1"/>
              <a:t>Menggambarkan sejarah yang bersangkutan</a:t>
            </a:r>
          </a:p>
          <a:p>
            <a:pPr lvl="1" eaLnBrk="1" hangingPunct="1"/>
            <a:r>
              <a:rPr lang="en-US" altLang="en-US" sz="2400" b="1"/>
              <a:t>Menyatakan tujuan khusus riset</a:t>
            </a:r>
          </a:p>
        </p:txBody>
      </p:sp>
      <p:sp>
        <p:nvSpPr>
          <p:cNvPr id="12186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21861" name="Group 7"/>
          <p:cNvGrpSpPr>
            <a:grpSpLocks noChangeAspect="1"/>
          </p:cNvGrpSpPr>
          <p:nvPr/>
        </p:nvGrpSpPr>
        <p:grpSpPr bwMode="auto">
          <a:xfrm>
            <a:off x="5891213" y="6289675"/>
            <a:ext cx="457200" cy="363538"/>
            <a:chOff x="2207" y="1173"/>
            <a:chExt cx="1200" cy="791"/>
          </a:xfrm>
        </p:grpSpPr>
        <p:sp>
          <p:nvSpPr>
            <p:cNvPr id="12186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186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186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186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PENDAHULUAN:</a:t>
            </a:r>
            <a:br>
              <a:rPr lang="en-US" altLang="en-US" sz="3200" b="1">
                <a:latin typeface="Arial" panose="020B0604020202020204" pitchFamily="34" charset="0"/>
              </a:rPr>
            </a:br>
            <a:r>
              <a:rPr lang="en-US" altLang="en-US" sz="3200" b="1">
                <a:latin typeface="Arial" panose="020B0604020202020204" pitchFamily="34" charset="0"/>
              </a:rPr>
              <a:t>Kegunaan-kegunaan</a:t>
            </a:r>
          </a:p>
        </p:txBody>
      </p:sp>
      <p:sp>
        <p:nvSpPr>
          <p:cNvPr id="122883"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Dengan semua fungsinya, pendahuluan harus berguna untuk:</a:t>
            </a:r>
          </a:p>
          <a:p>
            <a:pPr lvl="1" eaLnBrk="1" hangingPunct="1"/>
            <a:r>
              <a:rPr lang="en-US" altLang="en-US" sz="2400" b="1"/>
              <a:t>Memperoleh kepercayaan pembaca</a:t>
            </a:r>
          </a:p>
          <a:p>
            <a:pPr lvl="1" eaLnBrk="1" hangingPunct="1"/>
            <a:r>
              <a:rPr lang="en-US" altLang="en-US" sz="2400" b="1"/>
              <a:t>Menghapuskan semua prasangka yang mungkin mereka miliki</a:t>
            </a:r>
            <a:r>
              <a:rPr lang="en-US" altLang="en-US" sz="2400"/>
              <a:t> </a:t>
            </a:r>
          </a:p>
        </p:txBody>
      </p:sp>
      <p:sp>
        <p:nvSpPr>
          <p:cNvPr id="12288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22885" name="Group 7"/>
          <p:cNvGrpSpPr>
            <a:grpSpLocks noChangeAspect="1"/>
          </p:cNvGrpSpPr>
          <p:nvPr/>
        </p:nvGrpSpPr>
        <p:grpSpPr bwMode="auto">
          <a:xfrm>
            <a:off x="5891213" y="6289675"/>
            <a:ext cx="457200" cy="363538"/>
            <a:chOff x="2207" y="1173"/>
            <a:chExt cx="1200" cy="791"/>
          </a:xfrm>
        </p:grpSpPr>
        <p:sp>
          <p:nvSpPr>
            <p:cNvPr id="12288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288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288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288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5"/>
          <p:cNvSpPr>
            <a:spLocks noGrp="1" noChangeArrowheads="1"/>
          </p:cNvSpPr>
          <p:nvPr>
            <p:ph type="title"/>
          </p:nvPr>
        </p:nvSpPr>
        <p:spPr/>
        <p:txBody>
          <a:bodyPr/>
          <a:lstStyle/>
          <a:p>
            <a:pPr algn="l" eaLnBrk="1" hangingPunct="1"/>
            <a:r>
              <a:rPr lang="en-US" altLang="en-US" sz="3200" b="1">
                <a:latin typeface="Arial" panose="020B0604020202020204" pitchFamily="34" charset="0"/>
              </a:rPr>
              <a:t>SAMPEL PROBABILITAS</a:t>
            </a:r>
            <a:endParaRPr lang="en-US" altLang="en-US" sz="3200">
              <a:latin typeface="Arial" panose="020B0604020202020204" pitchFamily="34" charset="0"/>
            </a:endParaRPr>
          </a:p>
        </p:txBody>
      </p:sp>
      <p:sp>
        <p:nvSpPr>
          <p:cNvPr id="13315" name="Rectangle 16"/>
          <p:cNvSpPr>
            <a:spLocks noGrp="1" noChangeArrowheads="1"/>
          </p:cNvSpPr>
          <p:nvPr>
            <p:ph type="body" idx="1"/>
          </p:nvPr>
        </p:nvSpPr>
        <p:spPr/>
        <p:txBody>
          <a:bodyPr/>
          <a:lstStyle/>
          <a:p>
            <a:pPr eaLnBrk="1" hangingPunct="1">
              <a:lnSpc>
                <a:spcPct val="90000"/>
              </a:lnSpc>
            </a:pPr>
            <a:endParaRPr lang="en-US" altLang="en-US" sz="2400" b="1"/>
          </a:p>
          <a:p>
            <a:pPr eaLnBrk="1" hangingPunct="1">
              <a:lnSpc>
                <a:spcPct val="90000"/>
              </a:lnSpc>
            </a:pPr>
            <a:r>
              <a:rPr lang="en-US" altLang="en-US" sz="2400" b="1"/>
              <a:t>Dalam sampel probabilitas, masing-masing anggota populasi mempunyai kesempatan yang besar untuk dimasukkan dalam sampel</a:t>
            </a:r>
          </a:p>
          <a:p>
            <a:pPr eaLnBrk="1" hangingPunct="1">
              <a:lnSpc>
                <a:spcPct val="90000"/>
              </a:lnSpc>
            </a:pPr>
            <a:endParaRPr lang="en-US" altLang="en-US" sz="2400" b="1"/>
          </a:p>
          <a:p>
            <a:pPr eaLnBrk="1" hangingPunct="1">
              <a:lnSpc>
                <a:spcPct val="90000"/>
              </a:lnSpc>
            </a:pPr>
            <a:r>
              <a:rPr lang="en-US" altLang="en-US" sz="2400" b="1"/>
              <a:t>Kesempatan masing-masing anggota populasi untuk dimasukkan dalam sampel mungkin tidak sama, tetapi setiap orang mempunyai probabilitas yang diketahui untuk dimasukkan</a:t>
            </a:r>
            <a:r>
              <a:rPr lang="en-US" altLang="en-US" sz="2400"/>
              <a:t> </a:t>
            </a:r>
          </a:p>
        </p:txBody>
      </p:sp>
      <p:sp>
        <p:nvSpPr>
          <p:cNvPr id="1331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3317" name="Group 7"/>
          <p:cNvGrpSpPr>
            <a:grpSpLocks noChangeAspect="1"/>
          </p:cNvGrpSpPr>
          <p:nvPr/>
        </p:nvGrpSpPr>
        <p:grpSpPr bwMode="auto">
          <a:xfrm>
            <a:off x="5891213" y="6289675"/>
            <a:ext cx="457200" cy="363538"/>
            <a:chOff x="2207" y="1173"/>
            <a:chExt cx="1200" cy="791"/>
          </a:xfrm>
        </p:grpSpPr>
        <p:sp>
          <p:nvSpPr>
            <p:cNvPr id="1331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31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32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32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ISI LAPORAN</a:t>
            </a:r>
          </a:p>
        </p:txBody>
      </p:sp>
      <p:sp>
        <p:nvSpPr>
          <p:cNvPr id="123907"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Rincian riset terdapat dalam isi laporan</a:t>
            </a:r>
          </a:p>
          <a:p>
            <a:pPr eaLnBrk="1" hangingPunct="1"/>
            <a:endParaRPr lang="en-US" altLang="en-US" sz="2400" b="1"/>
          </a:p>
          <a:p>
            <a:pPr eaLnBrk="1" hangingPunct="1"/>
            <a:r>
              <a:rPr lang="en-US" altLang="en-US" sz="2400" b="1"/>
              <a:t>Rincian ini meliputi rincian tentang:</a:t>
            </a:r>
          </a:p>
          <a:p>
            <a:pPr lvl="1" eaLnBrk="1" hangingPunct="1"/>
            <a:r>
              <a:rPr lang="en-US" altLang="en-US" sz="2400" b="1"/>
              <a:t>Metode </a:t>
            </a:r>
          </a:p>
          <a:p>
            <a:pPr lvl="1" eaLnBrk="1" hangingPunct="1"/>
            <a:r>
              <a:rPr lang="en-US" altLang="en-US" sz="2400" b="1"/>
              <a:t>Hasil </a:t>
            </a:r>
          </a:p>
          <a:p>
            <a:pPr lvl="1" eaLnBrk="1" hangingPunct="1"/>
            <a:r>
              <a:rPr lang="en-US" altLang="en-US" sz="2400" b="1"/>
              <a:t>Keterbatasan </a:t>
            </a:r>
            <a:endParaRPr lang="en-US" altLang="en-US" sz="2400"/>
          </a:p>
        </p:txBody>
      </p:sp>
      <p:sp>
        <p:nvSpPr>
          <p:cNvPr id="12390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23909" name="Group 7"/>
          <p:cNvGrpSpPr>
            <a:grpSpLocks noChangeAspect="1"/>
          </p:cNvGrpSpPr>
          <p:nvPr/>
        </p:nvGrpSpPr>
        <p:grpSpPr bwMode="auto">
          <a:xfrm>
            <a:off x="5891213" y="6289675"/>
            <a:ext cx="457200" cy="363538"/>
            <a:chOff x="2207" y="1173"/>
            <a:chExt cx="1200" cy="791"/>
          </a:xfrm>
        </p:grpSpPr>
        <p:sp>
          <p:nvSpPr>
            <p:cNvPr id="12391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391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391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391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LAMPIRAN</a:t>
            </a:r>
          </a:p>
        </p:txBody>
      </p:sp>
      <p:sp>
        <p:nvSpPr>
          <p:cNvPr id="124931" name="Rectangle 3"/>
          <p:cNvSpPr>
            <a:spLocks noGrp="1" noChangeArrowheads="1"/>
          </p:cNvSpPr>
          <p:nvPr>
            <p:ph type="body" idx="1"/>
          </p:nvPr>
        </p:nvSpPr>
        <p:spPr/>
        <p:txBody>
          <a:bodyPr/>
          <a:lstStyle/>
          <a:p>
            <a:pPr eaLnBrk="1" hangingPunct="1"/>
            <a:r>
              <a:rPr lang="en-US" altLang="en-US" sz="2400" b="1"/>
              <a:t>Lampiran berisi materi yang:</a:t>
            </a:r>
          </a:p>
          <a:p>
            <a:pPr lvl="1" eaLnBrk="1" hangingPunct="1"/>
            <a:r>
              <a:rPr lang="en-US" altLang="en-US" sz="2400" b="1"/>
              <a:t>Terlalu rumit</a:t>
            </a:r>
          </a:p>
          <a:p>
            <a:pPr lvl="1" eaLnBrk="1" hangingPunct="1"/>
            <a:r>
              <a:rPr lang="en-US" altLang="en-US" sz="2400" b="1"/>
              <a:t>Terlalu rinci</a:t>
            </a:r>
          </a:p>
          <a:p>
            <a:pPr lvl="1" eaLnBrk="1" hangingPunct="1"/>
            <a:r>
              <a:rPr lang="en-US" altLang="en-US" sz="2400" b="1"/>
              <a:t>Terlalu khusus</a:t>
            </a:r>
          </a:p>
          <a:p>
            <a:pPr lvl="1" eaLnBrk="1" hangingPunct="1"/>
            <a:r>
              <a:rPr lang="en-US" altLang="en-US" sz="2400" b="1"/>
              <a:t>Tidak diperlukan secara absolut dalam teks</a:t>
            </a:r>
          </a:p>
          <a:p>
            <a:pPr eaLnBrk="1" hangingPunct="1"/>
            <a:endParaRPr lang="en-US" altLang="en-US" sz="2800" b="1"/>
          </a:p>
          <a:p>
            <a:pPr eaLnBrk="1" hangingPunct="1"/>
            <a:r>
              <a:rPr lang="en-US" altLang="en-US" sz="2400" b="1"/>
              <a:t>Lampiran biasanya berisi Peraga salinan formulir kuesioner atau observasi yang digunakan untuk mengumpulkan data</a:t>
            </a:r>
            <a:r>
              <a:rPr lang="en-US" altLang="en-US" sz="2400"/>
              <a:t> </a:t>
            </a:r>
          </a:p>
        </p:txBody>
      </p:sp>
      <p:sp>
        <p:nvSpPr>
          <p:cNvPr id="12493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24933" name="Group 7"/>
          <p:cNvGrpSpPr>
            <a:grpSpLocks noChangeAspect="1"/>
          </p:cNvGrpSpPr>
          <p:nvPr/>
        </p:nvGrpSpPr>
        <p:grpSpPr bwMode="auto">
          <a:xfrm>
            <a:off x="5891213" y="6289675"/>
            <a:ext cx="457200" cy="363538"/>
            <a:chOff x="2207" y="1173"/>
            <a:chExt cx="1200" cy="791"/>
          </a:xfrm>
        </p:grpSpPr>
        <p:sp>
          <p:nvSpPr>
            <p:cNvPr id="12493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493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493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493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p:txBody>
          <a:bodyPr/>
          <a:lstStyle/>
          <a:p>
            <a:pPr eaLnBrk="1" hangingPunct="1"/>
            <a:r>
              <a:rPr lang="en-US" altLang="en-US" b="1">
                <a:latin typeface="Arial" panose="020B0604020202020204" pitchFamily="34" charset="0"/>
              </a:rPr>
              <a:t>Bab</a:t>
            </a:r>
            <a:br>
              <a:rPr lang="en-US" altLang="en-US" b="1">
                <a:latin typeface="Arial" panose="020B0604020202020204" pitchFamily="34" charset="0"/>
              </a:rPr>
            </a:br>
            <a:r>
              <a:rPr lang="en-US" altLang="en-US" b="1">
                <a:latin typeface="Arial" panose="020B0604020202020204" pitchFamily="34" charset="0"/>
              </a:rPr>
              <a:t>23</a:t>
            </a:r>
            <a:br>
              <a:rPr lang="en-US" altLang="en-US" b="1">
                <a:latin typeface="Arial" panose="020B0604020202020204" pitchFamily="34" charset="0"/>
              </a:rPr>
            </a:br>
            <a:br>
              <a:rPr lang="en-US" altLang="en-US" b="1">
                <a:latin typeface="Arial" panose="020B0604020202020204" pitchFamily="34" charset="0"/>
              </a:rPr>
            </a:br>
            <a:endParaRPr lang="en-US" altLang="en-US" b="1">
              <a:latin typeface="Arial" panose="020B0604020202020204" pitchFamily="34" charset="0"/>
            </a:endParaRPr>
          </a:p>
        </p:txBody>
      </p:sp>
      <p:sp>
        <p:nvSpPr>
          <p:cNvPr id="125955" name="Rectangle 3"/>
          <p:cNvSpPr>
            <a:spLocks noGrp="1" noChangeArrowheads="1"/>
          </p:cNvSpPr>
          <p:nvPr>
            <p:ph type="subTitle" idx="1"/>
          </p:nvPr>
        </p:nvSpPr>
        <p:spPr/>
        <p:txBody>
          <a:bodyPr/>
          <a:lstStyle/>
          <a:p>
            <a:pPr eaLnBrk="1" hangingPunct="1"/>
            <a:r>
              <a:rPr lang="en-US" altLang="en-US" b="1">
                <a:latin typeface="Arial" panose="020B0604020202020204" pitchFamily="34" charset="0"/>
              </a:rPr>
              <a:t>Laporan Riset Secara Lisan</a:t>
            </a:r>
          </a:p>
        </p:txBody>
      </p:sp>
      <p:sp>
        <p:nvSpPr>
          <p:cNvPr id="125956"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25957" name="Group 7"/>
          <p:cNvGrpSpPr>
            <a:grpSpLocks noChangeAspect="1"/>
          </p:cNvGrpSpPr>
          <p:nvPr/>
        </p:nvGrpSpPr>
        <p:grpSpPr bwMode="auto">
          <a:xfrm>
            <a:off x="3046413" y="6278563"/>
            <a:ext cx="457200" cy="363537"/>
            <a:chOff x="2207" y="1173"/>
            <a:chExt cx="1200" cy="791"/>
          </a:xfrm>
        </p:grpSpPr>
        <p:sp>
          <p:nvSpPr>
            <p:cNvPr id="12595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595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596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596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1-4</a:t>
            </a:r>
          </a:p>
        </p:txBody>
      </p:sp>
      <p:sp>
        <p:nvSpPr>
          <p:cNvPr id="126979" name="Rectangle 3"/>
          <p:cNvSpPr>
            <a:spLocks noGrp="1" noChangeArrowheads="1"/>
          </p:cNvSpPr>
          <p:nvPr>
            <p:ph type="body" idx="1"/>
          </p:nvPr>
        </p:nvSpPr>
        <p:spPr/>
        <p:txBody>
          <a:bodyPr/>
          <a:lstStyle/>
          <a:p>
            <a:pPr marL="609600" indent="-609600" eaLnBrk="1" hangingPunct="1">
              <a:buFontTx/>
              <a:buAutoNum type="arabicPeriod"/>
            </a:pPr>
            <a:r>
              <a:rPr lang="en-US" altLang="en-US" sz="2400" b="1"/>
              <a:t>Menentukan peraturan pertama yang harus diingat ketika menyiapkan laporan lisan</a:t>
            </a:r>
            <a:r>
              <a:rPr lang="en-US" altLang="en-US" sz="2400"/>
              <a:t> </a:t>
            </a:r>
          </a:p>
          <a:p>
            <a:pPr marL="609600" indent="-609600" eaLnBrk="1" hangingPunct="1">
              <a:buFontTx/>
              <a:buAutoNum type="arabicPeriod"/>
            </a:pPr>
            <a:r>
              <a:rPr lang="en-US" altLang="en-US" sz="2400" b="1"/>
              <a:t>Menggambarkan dua bentuk organisasi laporan lisan yang paling umum</a:t>
            </a:r>
            <a:r>
              <a:rPr lang="en-US" altLang="en-US" sz="2400"/>
              <a:t> </a:t>
            </a:r>
          </a:p>
          <a:p>
            <a:pPr marL="609600" indent="-609600" eaLnBrk="1" hangingPunct="1">
              <a:buFontTx/>
              <a:buAutoNum type="arabicPeriod"/>
            </a:pPr>
            <a:r>
              <a:rPr lang="en-US" altLang="en-US" sz="2400" b="1"/>
              <a:t>Membahas poin-poin penting yang harus diingat seorang presenter mengenai pemakaian alat bantu visual</a:t>
            </a:r>
            <a:r>
              <a:rPr lang="en-US" altLang="en-US" sz="2400"/>
              <a:t> </a:t>
            </a:r>
          </a:p>
          <a:p>
            <a:pPr marL="609600" indent="-609600" eaLnBrk="1" hangingPunct="1">
              <a:buFontTx/>
              <a:buAutoNum type="arabicPeriod"/>
            </a:pPr>
            <a:r>
              <a:rPr lang="en-US" altLang="en-US" sz="2400" b="1"/>
              <a:t>Menjelaskan bagaimana waktu yang dibutuhkan untuk melakukan presentasi lisan harus diatur</a:t>
            </a:r>
            <a:r>
              <a:rPr lang="en-US" altLang="en-US" sz="2400"/>
              <a:t> </a:t>
            </a:r>
          </a:p>
        </p:txBody>
      </p:sp>
      <p:sp>
        <p:nvSpPr>
          <p:cNvPr id="12698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26981" name="Group 7"/>
          <p:cNvGrpSpPr>
            <a:grpSpLocks noChangeAspect="1"/>
          </p:cNvGrpSpPr>
          <p:nvPr/>
        </p:nvGrpSpPr>
        <p:grpSpPr bwMode="auto">
          <a:xfrm>
            <a:off x="5891213" y="6289675"/>
            <a:ext cx="457200" cy="363538"/>
            <a:chOff x="2207" y="1173"/>
            <a:chExt cx="1200" cy="791"/>
          </a:xfrm>
        </p:grpSpPr>
        <p:sp>
          <p:nvSpPr>
            <p:cNvPr id="12698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698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698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698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5-9</a:t>
            </a:r>
          </a:p>
        </p:txBody>
      </p:sp>
      <p:sp>
        <p:nvSpPr>
          <p:cNvPr id="128003" name="Rectangle 3"/>
          <p:cNvSpPr>
            <a:spLocks noGrp="1" noChangeArrowheads="1"/>
          </p:cNvSpPr>
          <p:nvPr>
            <p:ph type="body" idx="1"/>
          </p:nvPr>
        </p:nvSpPr>
        <p:spPr/>
        <p:txBody>
          <a:bodyPr/>
          <a:lstStyle/>
          <a:p>
            <a:pPr marL="609600" indent="-609600" eaLnBrk="1" hangingPunct="1">
              <a:buFontTx/>
              <a:buAutoNum type="arabicPeriod" startAt="5"/>
            </a:pPr>
            <a:r>
              <a:rPr lang="en-US" altLang="en-US" sz="2400" b="1"/>
              <a:t>Menggambarkan situasi di mana bagan kue (</a:t>
            </a:r>
            <a:r>
              <a:rPr lang="en-US" altLang="en-US" sz="2400" b="1" i="1"/>
              <a:t>pie chart</a:t>
            </a:r>
            <a:r>
              <a:rPr lang="en-US" altLang="en-US" sz="2400" b="1"/>
              <a:t>) adalah paling efektif</a:t>
            </a:r>
            <a:r>
              <a:rPr lang="en-US" altLang="en-US" sz="2400"/>
              <a:t> </a:t>
            </a:r>
          </a:p>
          <a:p>
            <a:pPr marL="609600" indent="-609600" eaLnBrk="1" hangingPunct="1">
              <a:buFontTx/>
              <a:buAutoNum type="arabicPeriod" startAt="5"/>
            </a:pPr>
            <a:r>
              <a:rPr lang="en-US" altLang="en-US" sz="2400" b="1"/>
              <a:t>Menjelaskan kegunaan bagan garis yang paling baik</a:t>
            </a:r>
            <a:r>
              <a:rPr lang="en-US" altLang="en-US" sz="2400"/>
              <a:t> </a:t>
            </a:r>
          </a:p>
          <a:p>
            <a:pPr marL="609600" indent="-609600" eaLnBrk="1" hangingPunct="1">
              <a:buFontTx/>
              <a:buAutoNum type="arabicPeriod" startAt="5"/>
            </a:pPr>
            <a:r>
              <a:rPr lang="en-US" altLang="en-US" sz="2400" b="1"/>
              <a:t>Menggambarkan situasi di mana bagan stratum adalah paling efektif</a:t>
            </a:r>
            <a:r>
              <a:rPr lang="en-US" altLang="en-US" sz="2400"/>
              <a:t> </a:t>
            </a:r>
          </a:p>
          <a:p>
            <a:pPr marL="609600" indent="-609600" eaLnBrk="1" hangingPunct="1">
              <a:buFontTx/>
              <a:buAutoNum type="arabicPeriod" startAt="5"/>
            </a:pPr>
            <a:r>
              <a:rPr lang="en-US" altLang="en-US" sz="2400" b="1"/>
              <a:t>Menyebutkan alasan mengapa bagan batang (</a:t>
            </a:r>
            <a:r>
              <a:rPr lang="en-US" altLang="en-US" sz="2400" b="1" i="1"/>
              <a:t>bar chart</a:t>
            </a:r>
            <a:r>
              <a:rPr lang="en-US" altLang="en-US" sz="2400" b="1"/>
              <a:t>) digunakan secara luas</a:t>
            </a:r>
            <a:r>
              <a:rPr lang="en-US" altLang="en-US" sz="2400"/>
              <a:t> </a:t>
            </a:r>
          </a:p>
          <a:p>
            <a:pPr marL="609600" indent="-609600" eaLnBrk="1" hangingPunct="1">
              <a:buFontTx/>
              <a:buAutoNum type="arabicPeriod" startAt="5"/>
            </a:pPr>
            <a:r>
              <a:rPr lang="en-US" altLang="en-US" sz="2400" b="1"/>
              <a:t>Menggambarkan situasi di mana bagan batang berkelompok adalah paling efektif</a:t>
            </a:r>
            <a:r>
              <a:rPr lang="en-US" altLang="en-US" sz="2400"/>
              <a:t> </a:t>
            </a:r>
          </a:p>
        </p:txBody>
      </p:sp>
      <p:sp>
        <p:nvSpPr>
          <p:cNvPr id="12800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28005" name="Group 7"/>
          <p:cNvGrpSpPr>
            <a:grpSpLocks noChangeAspect="1"/>
          </p:cNvGrpSpPr>
          <p:nvPr/>
        </p:nvGrpSpPr>
        <p:grpSpPr bwMode="auto">
          <a:xfrm>
            <a:off x="5891213" y="6289675"/>
            <a:ext cx="457200" cy="363538"/>
            <a:chOff x="2207" y="1173"/>
            <a:chExt cx="1200" cy="791"/>
          </a:xfrm>
        </p:grpSpPr>
        <p:sp>
          <p:nvSpPr>
            <p:cNvPr id="12800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800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800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800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LAPORAN LISAN</a:t>
            </a:r>
          </a:p>
        </p:txBody>
      </p:sp>
      <p:sp>
        <p:nvSpPr>
          <p:cNvPr id="129027"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Seperti laporan tertulis, peraturan pertama ketika mempersiapkan laporan lisan adalah mengenal audiens Anda</a:t>
            </a:r>
            <a:r>
              <a:rPr lang="en-US" altLang="en-US" sz="2400"/>
              <a:t> </a:t>
            </a:r>
          </a:p>
        </p:txBody>
      </p:sp>
      <p:sp>
        <p:nvSpPr>
          <p:cNvPr id="12902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29029" name="Group 7"/>
          <p:cNvGrpSpPr>
            <a:grpSpLocks noChangeAspect="1"/>
          </p:cNvGrpSpPr>
          <p:nvPr/>
        </p:nvGrpSpPr>
        <p:grpSpPr bwMode="auto">
          <a:xfrm>
            <a:off x="5891213" y="6289675"/>
            <a:ext cx="457200" cy="363538"/>
            <a:chOff x="2207" y="1173"/>
            <a:chExt cx="1200" cy="791"/>
          </a:xfrm>
        </p:grpSpPr>
        <p:sp>
          <p:nvSpPr>
            <p:cNvPr id="12903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903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903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2903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LAPORAN LISAN:</a:t>
            </a:r>
            <a:br>
              <a:rPr lang="en-US" altLang="en-US" sz="3200" b="1">
                <a:latin typeface="Arial" panose="020B0604020202020204" pitchFamily="34" charset="0"/>
              </a:rPr>
            </a:br>
            <a:r>
              <a:rPr lang="en-US" altLang="en-US" sz="3200" b="1">
                <a:latin typeface="Arial" panose="020B0604020202020204" pitchFamily="34" charset="0"/>
              </a:rPr>
              <a:t>Bentuk Pengorganisasian</a:t>
            </a:r>
          </a:p>
        </p:txBody>
      </p:sp>
      <p:sp>
        <p:nvSpPr>
          <p:cNvPr id="130051"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Ada dua bentuk pengorganisasian laporan lisan yang populer</a:t>
            </a:r>
          </a:p>
          <a:p>
            <a:pPr eaLnBrk="1" hangingPunct="1"/>
            <a:endParaRPr lang="en-US" altLang="en-US" sz="2400" b="1"/>
          </a:p>
          <a:p>
            <a:pPr eaLnBrk="1" hangingPunct="1"/>
            <a:r>
              <a:rPr lang="en-US" altLang="en-US" sz="2400" b="1"/>
              <a:t>Keduanya dimulai dengan menyatakan tujuan umum studi dan tujuan khusus yang telah ditetapkan</a:t>
            </a:r>
          </a:p>
        </p:txBody>
      </p:sp>
      <p:sp>
        <p:nvSpPr>
          <p:cNvPr id="13005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30053" name="Group 7"/>
          <p:cNvGrpSpPr>
            <a:grpSpLocks noChangeAspect="1"/>
          </p:cNvGrpSpPr>
          <p:nvPr/>
        </p:nvGrpSpPr>
        <p:grpSpPr bwMode="auto">
          <a:xfrm>
            <a:off x="5891213" y="6289675"/>
            <a:ext cx="457200" cy="363538"/>
            <a:chOff x="2207" y="1173"/>
            <a:chExt cx="1200" cy="791"/>
          </a:xfrm>
        </p:grpSpPr>
        <p:sp>
          <p:nvSpPr>
            <p:cNvPr id="13005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005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005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005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LAPORAN LISAN:</a:t>
            </a:r>
            <a:br>
              <a:rPr lang="en-US" altLang="en-US" sz="3200" b="1">
                <a:latin typeface="Arial" panose="020B0604020202020204" pitchFamily="34" charset="0"/>
              </a:rPr>
            </a:br>
            <a:r>
              <a:rPr lang="en-US" altLang="en-US" sz="3200" b="1">
                <a:latin typeface="Arial" panose="020B0604020202020204" pitchFamily="34" charset="0"/>
              </a:rPr>
              <a:t>Struktur Terpopuler</a:t>
            </a:r>
          </a:p>
        </p:txBody>
      </p:sp>
      <p:sp>
        <p:nvSpPr>
          <p:cNvPr id="131075"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Dalam struktur yang paling populer, kesimpulan dibuat setelah semua bukti yang mendukung tindakan tertentu disajikan</a:t>
            </a:r>
          </a:p>
          <a:p>
            <a:pPr eaLnBrk="1" hangingPunct="1"/>
            <a:endParaRPr lang="en-US" altLang="en-US" sz="2400" b="1"/>
          </a:p>
          <a:p>
            <a:pPr eaLnBrk="1" hangingPunct="1"/>
            <a:r>
              <a:rPr lang="en-US" altLang="en-US" sz="2400" b="1"/>
              <a:t>Hal ini memungkinkan presenter untuk membangun kasus logis dengan cara berurutan</a:t>
            </a:r>
            <a:endParaRPr lang="en-US" altLang="en-US" sz="2400"/>
          </a:p>
        </p:txBody>
      </p:sp>
      <p:sp>
        <p:nvSpPr>
          <p:cNvPr id="13107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31077" name="Group 7"/>
          <p:cNvGrpSpPr>
            <a:grpSpLocks noChangeAspect="1"/>
          </p:cNvGrpSpPr>
          <p:nvPr/>
        </p:nvGrpSpPr>
        <p:grpSpPr bwMode="auto">
          <a:xfrm>
            <a:off x="5891213" y="6289675"/>
            <a:ext cx="457200" cy="363538"/>
            <a:chOff x="2207" y="1173"/>
            <a:chExt cx="1200" cy="791"/>
          </a:xfrm>
        </p:grpSpPr>
        <p:sp>
          <p:nvSpPr>
            <p:cNvPr id="13107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107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108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108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LAPORAN LISAN:</a:t>
            </a:r>
            <a:br>
              <a:rPr lang="en-US" altLang="en-US" sz="3200" b="1">
                <a:latin typeface="Arial" panose="020B0604020202020204" pitchFamily="34" charset="0"/>
              </a:rPr>
            </a:br>
            <a:r>
              <a:rPr lang="en-US" altLang="en-US" sz="3200" b="1">
                <a:latin typeface="Arial" panose="020B0604020202020204" pitchFamily="34" charset="0"/>
              </a:rPr>
              <a:t>Struktur Alternatif</a:t>
            </a:r>
          </a:p>
        </p:txBody>
      </p:sp>
      <p:sp>
        <p:nvSpPr>
          <p:cNvPr id="132099"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Dalam struktur alternatif, kesimpulan disajikan segera setelah tujuan utama</a:t>
            </a:r>
          </a:p>
          <a:p>
            <a:pPr eaLnBrk="1" hangingPunct="1"/>
            <a:endParaRPr lang="en-US" altLang="en-US" sz="2400" b="1"/>
          </a:p>
          <a:p>
            <a:pPr eaLnBrk="1" hangingPunct="1"/>
            <a:r>
              <a:rPr lang="en-US" altLang="en-US" sz="2400" b="1"/>
              <a:t>Format ini memungkinkan para manajer untuk mengevaluasi kekuatan bukti yang mendukung suatu tindakan, karena mereka sudah tahu kesimpulan yang akan dibuat</a:t>
            </a:r>
            <a:r>
              <a:rPr lang="en-US" altLang="en-US" sz="2400"/>
              <a:t> </a:t>
            </a:r>
          </a:p>
        </p:txBody>
      </p:sp>
      <p:sp>
        <p:nvSpPr>
          <p:cNvPr id="13210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32101" name="Group 7"/>
          <p:cNvGrpSpPr>
            <a:grpSpLocks noChangeAspect="1"/>
          </p:cNvGrpSpPr>
          <p:nvPr/>
        </p:nvGrpSpPr>
        <p:grpSpPr bwMode="auto">
          <a:xfrm>
            <a:off x="5891213" y="6289675"/>
            <a:ext cx="457200" cy="363538"/>
            <a:chOff x="2207" y="1173"/>
            <a:chExt cx="1200" cy="791"/>
          </a:xfrm>
        </p:grpSpPr>
        <p:sp>
          <p:nvSpPr>
            <p:cNvPr id="13210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210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210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210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LAPORAN LISAN:</a:t>
            </a:r>
            <a:br>
              <a:rPr lang="en-US" altLang="en-US" sz="3200" b="1">
                <a:latin typeface="Arial" panose="020B0604020202020204" pitchFamily="34" charset="0"/>
              </a:rPr>
            </a:br>
            <a:r>
              <a:rPr lang="en-US" altLang="en-US" sz="3200" b="1">
                <a:latin typeface="Arial" panose="020B0604020202020204" pitchFamily="34" charset="0"/>
              </a:rPr>
              <a:t>Alat Bantu Visual</a:t>
            </a:r>
          </a:p>
        </p:txBody>
      </p:sp>
      <p:sp>
        <p:nvSpPr>
          <p:cNvPr id="133123"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Alat bantu visual yang digunakan dalam laporan lisan harus mudah dipahami dan harus mudah dilihat oleh mereka yang duduk paling belakang</a:t>
            </a:r>
            <a:r>
              <a:rPr lang="en-US" altLang="en-US" sz="2400"/>
              <a:t> </a:t>
            </a:r>
          </a:p>
        </p:txBody>
      </p:sp>
      <p:sp>
        <p:nvSpPr>
          <p:cNvPr id="13312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33125" name="Group 7"/>
          <p:cNvGrpSpPr>
            <a:grpSpLocks noChangeAspect="1"/>
          </p:cNvGrpSpPr>
          <p:nvPr/>
        </p:nvGrpSpPr>
        <p:grpSpPr bwMode="auto">
          <a:xfrm>
            <a:off x="5891213" y="6289675"/>
            <a:ext cx="457200" cy="363538"/>
            <a:chOff x="2207" y="1173"/>
            <a:chExt cx="1200" cy="791"/>
          </a:xfrm>
        </p:grpSpPr>
        <p:sp>
          <p:nvSpPr>
            <p:cNvPr id="13312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312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312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312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5"/>
          <p:cNvSpPr>
            <a:spLocks noGrp="1" noChangeArrowheads="1"/>
          </p:cNvSpPr>
          <p:nvPr>
            <p:ph type="title"/>
          </p:nvPr>
        </p:nvSpPr>
        <p:spPr/>
        <p:txBody>
          <a:bodyPr/>
          <a:lstStyle/>
          <a:p>
            <a:pPr algn="l" eaLnBrk="1" hangingPunct="1"/>
            <a:r>
              <a:rPr lang="en-US" altLang="en-US" sz="3200" b="1">
                <a:latin typeface="Arial" panose="020B0604020202020204" pitchFamily="34" charset="0"/>
              </a:rPr>
              <a:t>SAMPEL NON PROBABILITAS</a:t>
            </a:r>
            <a:endParaRPr lang="en-US" altLang="en-US" sz="3200">
              <a:latin typeface="Arial" panose="020B0604020202020204" pitchFamily="34" charset="0"/>
            </a:endParaRPr>
          </a:p>
        </p:txBody>
      </p:sp>
      <p:sp>
        <p:nvSpPr>
          <p:cNvPr id="14339" name="Rectangle 16"/>
          <p:cNvSpPr>
            <a:spLocks noGrp="1" noChangeArrowheads="1"/>
          </p:cNvSpPr>
          <p:nvPr>
            <p:ph type="body" idx="1"/>
          </p:nvPr>
        </p:nvSpPr>
        <p:spPr/>
        <p:txBody>
          <a:bodyPr/>
          <a:lstStyle/>
          <a:p>
            <a:pPr eaLnBrk="1" hangingPunct="1"/>
            <a:endParaRPr lang="en-US" altLang="en-US" sz="2400" b="1"/>
          </a:p>
          <a:p>
            <a:pPr eaLnBrk="1" hangingPunct="1"/>
            <a:r>
              <a:rPr lang="en-US" altLang="en-US" sz="2400" b="1"/>
              <a:t>Dengan sampel nonprobabilitas, tidak ada cara untuk mengestimasi probabilitas bahwa setiap unsur populasi akan dimasukkan ke dalam sampel</a:t>
            </a:r>
          </a:p>
          <a:p>
            <a:pPr eaLnBrk="1" hangingPunct="1"/>
            <a:endParaRPr lang="en-US" altLang="en-US" sz="2400" b="1"/>
          </a:p>
          <a:p>
            <a:pPr eaLnBrk="1" hangingPunct="1"/>
            <a:r>
              <a:rPr lang="en-US" altLang="en-US" sz="2400" b="1"/>
              <a:t>Jadi, tidak ada cara untuk menjamin bahwa sampel itu mewakili populasi</a:t>
            </a:r>
          </a:p>
        </p:txBody>
      </p:sp>
      <p:sp>
        <p:nvSpPr>
          <p:cNvPr id="1434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4341" name="Group 7"/>
          <p:cNvGrpSpPr>
            <a:grpSpLocks noChangeAspect="1"/>
          </p:cNvGrpSpPr>
          <p:nvPr/>
        </p:nvGrpSpPr>
        <p:grpSpPr bwMode="auto">
          <a:xfrm>
            <a:off x="5891213" y="6289675"/>
            <a:ext cx="457200" cy="363538"/>
            <a:chOff x="2207" y="1173"/>
            <a:chExt cx="1200" cy="791"/>
          </a:xfrm>
        </p:grpSpPr>
        <p:sp>
          <p:nvSpPr>
            <p:cNvPr id="1434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34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34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34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LAPORAN LISAN:</a:t>
            </a:r>
            <a:br>
              <a:rPr lang="en-US" altLang="en-US" sz="3200" b="1">
                <a:latin typeface="Arial" panose="020B0604020202020204" pitchFamily="34" charset="0"/>
              </a:rPr>
            </a:br>
            <a:r>
              <a:rPr lang="en-US" altLang="en-US" sz="3200" b="1">
                <a:latin typeface="Arial" panose="020B0604020202020204" pitchFamily="34" charset="0"/>
              </a:rPr>
              <a:t>Pengaturan Waktu</a:t>
            </a:r>
          </a:p>
        </p:txBody>
      </p:sp>
      <p:sp>
        <p:nvSpPr>
          <p:cNvPr id="134147"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Hormati batas waktu yang ditetapkan untuk melakukan pertemuan</a:t>
            </a:r>
          </a:p>
          <a:p>
            <a:pPr eaLnBrk="1" hangingPunct="1"/>
            <a:endParaRPr lang="en-US" altLang="en-US" sz="2400" b="1"/>
          </a:p>
          <a:p>
            <a:pPr eaLnBrk="1" hangingPunct="1"/>
            <a:r>
              <a:rPr lang="en-US" altLang="en-US" sz="2400" b="1"/>
              <a:t>Gunakan tidak lebih dari sepertiga sampai setengah waktu untuk presentasi formal</a:t>
            </a:r>
          </a:p>
          <a:p>
            <a:pPr eaLnBrk="1" hangingPunct="1"/>
            <a:endParaRPr lang="en-US" altLang="en-US" sz="2400" b="1"/>
          </a:p>
          <a:p>
            <a:pPr eaLnBrk="1" hangingPunct="1"/>
            <a:r>
              <a:rPr lang="en-US" altLang="en-US" sz="2400" b="1"/>
              <a:t>Gunakanlah sisa waktu untuk pertanyaan dan diskusi</a:t>
            </a:r>
            <a:r>
              <a:rPr lang="en-US" altLang="en-US" sz="2400"/>
              <a:t> </a:t>
            </a:r>
          </a:p>
        </p:txBody>
      </p:sp>
      <p:sp>
        <p:nvSpPr>
          <p:cNvPr id="13414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34149" name="Group 7"/>
          <p:cNvGrpSpPr>
            <a:grpSpLocks noChangeAspect="1"/>
          </p:cNvGrpSpPr>
          <p:nvPr/>
        </p:nvGrpSpPr>
        <p:grpSpPr bwMode="auto">
          <a:xfrm>
            <a:off x="5891213" y="6289675"/>
            <a:ext cx="457200" cy="363538"/>
            <a:chOff x="2207" y="1173"/>
            <a:chExt cx="1200" cy="791"/>
          </a:xfrm>
        </p:grpSpPr>
        <p:sp>
          <p:nvSpPr>
            <p:cNvPr id="13415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415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415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415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BAGAN KUE</a:t>
            </a:r>
          </a:p>
        </p:txBody>
      </p:sp>
      <p:sp>
        <p:nvSpPr>
          <p:cNvPr id="135171"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Sebuah bagan kue adalah bagan satu-skala, yang sangat efektif dalam mengkomunikasikan perbandingan statis</a:t>
            </a:r>
            <a:r>
              <a:rPr lang="en-US" altLang="en-US" sz="2400"/>
              <a:t> </a:t>
            </a:r>
          </a:p>
        </p:txBody>
      </p:sp>
      <p:sp>
        <p:nvSpPr>
          <p:cNvPr id="13517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35173" name="Group 7"/>
          <p:cNvGrpSpPr>
            <a:grpSpLocks noChangeAspect="1"/>
          </p:cNvGrpSpPr>
          <p:nvPr/>
        </p:nvGrpSpPr>
        <p:grpSpPr bwMode="auto">
          <a:xfrm>
            <a:off x="5891213" y="6289675"/>
            <a:ext cx="457200" cy="363538"/>
            <a:chOff x="2207" y="1173"/>
            <a:chExt cx="1200" cy="791"/>
          </a:xfrm>
        </p:grpSpPr>
        <p:sp>
          <p:nvSpPr>
            <p:cNvPr id="13517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517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517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517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36195" name="Group 7"/>
          <p:cNvGrpSpPr>
            <a:grpSpLocks noChangeAspect="1"/>
          </p:cNvGrpSpPr>
          <p:nvPr/>
        </p:nvGrpSpPr>
        <p:grpSpPr bwMode="auto">
          <a:xfrm>
            <a:off x="3046413" y="6278563"/>
            <a:ext cx="457200" cy="363537"/>
            <a:chOff x="2207" y="1173"/>
            <a:chExt cx="1200" cy="791"/>
          </a:xfrm>
        </p:grpSpPr>
        <p:sp>
          <p:nvSpPr>
            <p:cNvPr id="13619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619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620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620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
        <p:nvSpPr>
          <p:cNvPr id="136196" name="Text Box 8"/>
          <p:cNvSpPr txBox="1">
            <a:spLocks noChangeArrowheads="1"/>
          </p:cNvSpPr>
          <p:nvPr/>
        </p:nvSpPr>
        <p:spPr bwMode="auto">
          <a:xfrm>
            <a:off x="685800" y="609600"/>
            <a:ext cx="77724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tx2"/>
                </a:solidFill>
                <a:latin typeface="Arial" panose="020B0604020202020204" pitchFamily="34" charset="0"/>
              </a:rPr>
              <a:t>Bagan Kue</a:t>
            </a:r>
          </a:p>
        </p:txBody>
      </p:sp>
      <p:pic>
        <p:nvPicPr>
          <p:cNvPr id="136197" name="Picture 10" descr="Bab23Hlm380Gb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1413"/>
            <a:ext cx="77724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BAGAN GARIS</a:t>
            </a:r>
          </a:p>
        </p:txBody>
      </p:sp>
      <p:sp>
        <p:nvSpPr>
          <p:cNvPr id="137219"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Sebuah bagan garis adalah bagan dua-dimensi yang sangat berguna dalam menunjukkan hubungan dinamis, seperti fluktuasi </a:t>
            </a:r>
            <a:r>
              <a:rPr lang="en-US" altLang="en-US" sz="2400" b="1" i="1"/>
              <a:t>time-series </a:t>
            </a:r>
            <a:r>
              <a:rPr lang="en-US" altLang="en-US" sz="2400" b="1"/>
              <a:t>dari satu rangkaian atau lebih</a:t>
            </a:r>
            <a:r>
              <a:rPr lang="en-US" altLang="en-US" sz="2400"/>
              <a:t> </a:t>
            </a:r>
          </a:p>
        </p:txBody>
      </p:sp>
      <p:sp>
        <p:nvSpPr>
          <p:cNvPr id="13722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37221" name="Group 7"/>
          <p:cNvGrpSpPr>
            <a:grpSpLocks noChangeAspect="1"/>
          </p:cNvGrpSpPr>
          <p:nvPr/>
        </p:nvGrpSpPr>
        <p:grpSpPr bwMode="auto">
          <a:xfrm>
            <a:off x="5891213" y="6289675"/>
            <a:ext cx="457200" cy="363538"/>
            <a:chOff x="2207" y="1173"/>
            <a:chExt cx="1200" cy="791"/>
          </a:xfrm>
        </p:grpSpPr>
        <p:sp>
          <p:nvSpPr>
            <p:cNvPr id="13722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722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722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722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38243" name="Group 7"/>
          <p:cNvGrpSpPr>
            <a:grpSpLocks noChangeAspect="1"/>
          </p:cNvGrpSpPr>
          <p:nvPr/>
        </p:nvGrpSpPr>
        <p:grpSpPr bwMode="auto">
          <a:xfrm>
            <a:off x="3046413" y="6278563"/>
            <a:ext cx="457200" cy="363537"/>
            <a:chOff x="2207" y="1173"/>
            <a:chExt cx="1200" cy="791"/>
          </a:xfrm>
        </p:grpSpPr>
        <p:sp>
          <p:nvSpPr>
            <p:cNvPr id="13824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824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824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824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
        <p:nvSpPr>
          <p:cNvPr id="138244" name="Text Box 8"/>
          <p:cNvSpPr txBox="1">
            <a:spLocks noChangeArrowheads="1"/>
          </p:cNvSpPr>
          <p:nvPr/>
        </p:nvSpPr>
        <p:spPr bwMode="auto">
          <a:xfrm>
            <a:off x="685800" y="609600"/>
            <a:ext cx="77724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tx2"/>
                </a:solidFill>
                <a:latin typeface="Arial" panose="020B0604020202020204" pitchFamily="34" charset="0"/>
              </a:rPr>
              <a:t>Bagan Garis</a:t>
            </a:r>
          </a:p>
        </p:txBody>
      </p:sp>
      <p:pic>
        <p:nvPicPr>
          <p:cNvPr id="138245" name="Picture 12" descr="Bab23Hlm381Gb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08075"/>
            <a:ext cx="77724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BAGAN STRATUM</a:t>
            </a:r>
          </a:p>
        </p:txBody>
      </p:sp>
      <p:sp>
        <p:nvSpPr>
          <p:cNvPr id="139267"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Sebuah bagan stratum dalam beberapa cara adalah bagan kue yang dinamis, karena dapat digunakan untuk menunjukkan:</a:t>
            </a:r>
          </a:p>
          <a:p>
            <a:pPr lvl="1" eaLnBrk="1" hangingPunct="1"/>
            <a:r>
              <a:rPr lang="en-US" altLang="en-US" sz="2400" b="1"/>
              <a:t>Penekanan relatif menurut sektor </a:t>
            </a:r>
          </a:p>
          <a:p>
            <a:pPr lvl="1" eaLnBrk="1" hangingPunct="1"/>
            <a:r>
              <a:rPr lang="en-US" altLang="en-US" sz="2400" b="1"/>
              <a:t>Perubahan penekanan relatif sepanjang waktu</a:t>
            </a:r>
            <a:r>
              <a:rPr lang="en-US" altLang="en-US" sz="2400"/>
              <a:t> </a:t>
            </a:r>
          </a:p>
        </p:txBody>
      </p:sp>
      <p:sp>
        <p:nvSpPr>
          <p:cNvPr id="13926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39269" name="Group 7"/>
          <p:cNvGrpSpPr>
            <a:grpSpLocks noChangeAspect="1"/>
          </p:cNvGrpSpPr>
          <p:nvPr/>
        </p:nvGrpSpPr>
        <p:grpSpPr bwMode="auto">
          <a:xfrm>
            <a:off x="5891213" y="6289675"/>
            <a:ext cx="457200" cy="363538"/>
            <a:chOff x="2207" y="1173"/>
            <a:chExt cx="1200" cy="791"/>
          </a:xfrm>
        </p:grpSpPr>
        <p:sp>
          <p:nvSpPr>
            <p:cNvPr id="13927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927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927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3927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40291" name="Group 7"/>
          <p:cNvGrpSpPr>
            <a:grpSpLocks noChangeAspect="1"/>
          </p:cNvGrpSpPr>
          <p:nvPr/>
        </p:nvGrpSpPr>
        <p:grpSpPr bwMode="auto">
          <a:xfrm>
            <a:off x="3046413" y="6278563"/>
            <a:ext cx="457200" cy="363537"/>
            <a:chOff x="2207" y="1173"/>
            <a:chExt cx="1200" cy="791"/>
          </a:xfrm>
        </p:grpSpPr>
        <p:sp>
          <p:nvSpPr>
            <p:cNvPr id="14029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029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029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029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
        <p:nvSpPr>
          <p:cNvPr id="140292" name="Text Box 8"/>
          <p:cNvSpPr txBox="1">
            <a:spLocks noChangeArrowheads="1"/>
          </p:cNvSpPr>
          <p:nvPr/>
        </p:nvSpPr>
        <p:spPr bwMode="auto">
          <a:xfrm>
            <a:off x="685800" y="609600"/>
            <a:ext cx="77724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tx2"/>
                </a:solidFill>
                <a:latin typeface="Arial" panose="020B0604020202020204" pitchFamily="34" charset="0"/>
              </a:rPr>
              <a:t>Bagan Stratum</a:t>
            </a:r>
          </a:p>
        </p:txBody>
      </p:sp>
      <p:pic>
        <p:nvPicPr>
          <p:cNvPr id="140293" name="Picture 10" descr="Bab23Hlm383Gb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7724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BAGAN BATANG</a:t>
            </a:r>
          </a:p>
        </p:txBody>
      </p:sp>
      <p:sp>
        <p:nvSpPr>
          <p:cNvPr id="141315"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Bagan batang dapat merupakan bagan satu-skala atau dua-skala</a:t>
            </a:r>
          </a:p>
          <a:p>
            <a:pPr eaLnBrk="1" hangingPunct="1"/>
            <a:endParaRPr lang="en-US" altLang="en-US" sz="2400" b="1"/>
          </a:p>
          <a:p>
            <a:pPr eaLnBrk="1" hangingPunct="1"/>
            <a:r>
              <a:rPr lang="en-US" altLang="en-US" sz="2400" b="1"/>
              <a:t>Fitur ini, ditambah banyak variasi lain yang dimungkinkannya, mungkin menjadi alasan atas pemakaiannya yang luas</a:t>
            </a:r>
            <a:r>
              <a:rPr lang="en-US" altLang="en-US" sz="2400"/>
              <a:t> </a:t>
            </a:r>
          </a:p>
        </p:txBody>
      </p:sp>
      <p:sp>
        <p:nvSpPr>
          <p:cNvPr id="14131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41317" name="Group 7"/>
          <p:cNvGrpSpPr>
            <a:grpSpLocks noChangeAspect="1"/>
          </p:cNvGrpSpPr>
          <p:nvPr/>
        </p:nvGrpSpPr>
        <p:grpSpPr bwMode="auto">
          <a:xfrm>
            <a:off x="5891213" y="6289675"/>
            <a:ext cx="457200" cy="363538"/>
            <a:chOff x="2207" y="1173"/>
            <a:chExt cx="1200" cy="791"/>
          </a:xfrm>
        </p:grpSpPr>
        <p:sp>
          <p:nvSpPr>
            <p:cNvPr id="14131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131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132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132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42339" name="Group 7"/>
          <p:cNvGrpSpPr>
            <a:grpSpLocks noChangeAspect="1"/>
          </p:cNvGrpSpPr>
          <p:nvPr/>
        </p:nvGrpSpPr>
        <p:grpSpPr bwMode="auto">
          <a:xfrm>
            <a:off x="3046413" y="6278563"/>
            <a:ext cx="457200" cy="363537"/>
            <a:chOff x="2207" y="1173"/>
            <a:chExt cx="1200" cy="791"/>
          </a:xfrm>
        </p:grpSpPr>
        <p:sp>
          <p:nvSpPr>
            <p:cNvPr id="14234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234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234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234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
        <p:nvSpPr>
          <p:cNvPr id="142340" name="Text Box 8"/>
          <p:cNvSpPr txBox="1">
            <a:spLocks noChangeArrowheads="1"/>
          </p:cNvSpPr>
          <p:nvPr/>
        </p:nvSpPr>
        <p:spPr bwMode="auto">
          <a:xfrm>
            <a:off x="685800" y="609600"/>
            <a:ext cx="77724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tx2"/>
                </a:solidFill>
                <a:latin typeface="Arial" panose="020B0604020202020204" pitchFamily="34" charset="0"/>
              </a:rPr>
              <a:t>Bagan Batang</a:t>
            </a:r>
          </a:p>
        </p:txBody>
      </p:sp>
      <p:pic>
        <p:nvPicPr>
          <p:cNvPr id="142341" name="Picture 10" descr="Bab23Hlm384Gb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772400"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BAGAN BATANG-BERKELOMPOK</a:t>
            </a:r>
          </a:p>
        </p:txBody>
      </p:sp>
      <p:sp>
        <p:nvSpPr>
          <p:cNvPr id="143363"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Suatu variasi dari bagan batang dasar, yaitu bagan batang-berkelompok, dapat digunakan untuk menangkap perubahan dalam dua rangkaian waktu atau lebih</a:t>
            </a:r>
            <a:r>
              <a:rPr lang="en-US" altLang="en-US" sz="2400"/>
              <a:t> </a:t>
            </a:r>
          </a:p>
        </p:txBody>
      </p:sp>
      <p:sp>
        <p:nvSpPr>
          <p:cNvPr id="14336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43365" name="Group 7"/>
          <p:cNvGrpSpPr>
            <a:grpSpLocks noChangeAspect="1"/>
          </p:cNvGrpSpPr>
          <p:nvPr/>
        </p:nvGrpSpPr>
        <p:grpSpPr bwMode="auto">
          <a:xfrm>
            <a:off x="5891213" y="6289675"/>
            <a:ext cx="457200" cy="363538"/>
            <a:chOff x="2207" y="1173"/>
            <a:chExt cx="1200" cy="791"/>
          </a:xfrm>
        </p:grpSpPr>
        <p:sp>
          <p:nvSpPr>
            <p:cNvPr id="14336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336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336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336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5"/>
          <p:cNvSpPr>
            <a:spLocks noGrp="1" noChangeArrowheads="1"/>
          </p:cNvSpPr>
          <p:nvPr>
            <p:ph type="title"/>
          </p:nvPr>
        </p:nvSpPr>
        <p:spPr/>
        <p:txBody>
          <a:bodyPr/>
          <a:lstStyle/>
          <a:p>
            <a:pPr algn="l" eaLnBrk="1" hangingPunct="1"/>
            <a:r>
              <a:rPr lang="en-US" altLang="en-US" sz="3200" b="1">
                <a:latin typeface="Arial" panose="020B0604020202020204" pitchFamily="34" charset="0"/>
              </a:rPr>
              <a:t>SAMPEL NON PROBABILITAS:</a:t>
            </a:r>
            <a:br>
              <a:rPr lang="en-US" altLang="en-US" sz="3200" b="1">
                <a:latin typeface="Arial" panose="020B0604020202020204" pitchFamily="34" charset="0"/>
              </a:rPr>
            </a:br>
            <a:r>
              <a:rPr lang="en-US" altLang="en-US" sz="3200" b="1">
                <a:latin typeface="Arial" panose="020B0604020202020204" pitchFamily="34" charset="0"/>
              </a:rPr>
              <a:t>Judgment </a:t>
            </a:r>
            <a:endParaRPr lang="en-US" altLang="en-US" sz="3200">
              <a:latin typeface="Arial" panose="020B0604020202020204" pitchFamily="34" charset="0"/>
            </a:endParaRPr>
          </a:p>
        </p:txBody>
      </p:sp>
      <p:sp>
        <p:nvSpPr>
          <p:cNvPr id="15363" name="Rectangle 16"/>
          <p:cNvSpPr>
            <a:spLocks noGrp="1" noChangeArrowheads="1"/>
          </p:cNvSpPr>
          <p:nvPr>
            <p:ph type="body" idx="1"/>
          </p:nvPr>
        </p:nvSpPr>
        <p:spPr/>
        <p:txBody>
          <a:bodyPr/>
          <a:lstStyle/>
          <a:p>
            <a:pPr eaLnBrk="1" hangingPunct="1"/>
            <a:endParaRPr lang="en-US" altLang="en-US" sz="2400" b="1"/>
          </a:p>
          <a:p>
            <a:pPr eaLnBrk="1" hangingPunct="1"/>
            <a:r>
              <a:rPr lang="en-US" altLang="en-US" sz="2400" b="1"/>
              <a:t>Semua sampel nonprobabilitas berpegang pada penilaian atau judgment</a:t>
            </a:r>
            <a:r>
              <a:rPr lang="en-US" altLang="en-US" sz="2400" b="1" i="1"/>
              <a:t> </a:t>
            </a:r>
            <a:r>
              <a:rPr lang="en-US" altLang="en-US" sz="2400" b="1"/>
              <a:t>pribadi pada beberapa titik selama proses pemilihan-sampel</a:t>
            </a:r>
          </a:p>
          <a:p>
            <a:pPr eaLnBrk="1" hangingPunct="1"/>
            <a:endParaRPr lang="en-US" altLang="en-US" sz="2400" b="1"/>
          </a:p>
          <a:p>
            <a:pPr eaLnBrk="1" hangingPunct="1"/>
            <a:r>
              <a:rPr lang="en-US" altLang="en-US" sz="2400" b="1"/>
              <a:t>Meskipun judgment</a:t>
            </a:r>
            <a:r>
              <a:rPr lang="en-US" altLang="en-US" sz="2400" b="1" i="1"/>
              <a:t> </a:t>
            </a:r>
            <a:r>
              <a:rPr lang="en-US" altLang="en-US" sz="2400" b="1"/>
              <a:t>tersebut dapat menghasilkan estimasi yang baik tentang karakteristik populasi, namun tidak ada cara untuk menentukan secara objektif apakah sampel tersebut memadai</a:t>
            </a:r>
            <a:r>
              <a:rPr lang="en-US" altLang="en-US" sz="2400"/>
              <a:t> </a:t>
            </a:r>
          </a:p>
        </p:txBody>
      </p:sp>
      <p:sp>
        <p:nvSpPr>
          <p:cNvPr id="1536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5365" name="Group 7"/>
          <p:cNvGrpSpPr>
            <a:grpSpLocks noChangeAspect="1"/>
          </p:cNvGrpSpPr>
          <p:nvPr/>
        </p:nvGrpSpPr>
        <p:grpSpPr bwMode="auto">
          <a:xfrm>
            <a:off x="5891213" y="6289675"/>
            <a:ext cx="457200" cy="363538"/>
            <a:chOff x="2207" y="1173"/>
            <a:chExt cx="1200" cy="791"/>
          </a:xfrm>
        </p:grpSpPr>
        <p:sp>
          <p:nvSpPr>
            <p:cNvPr id="1536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536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536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536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44387" name="Group 7"/>
          <p:cNvGrpSpPr>
            <a:grpSpLocks noChangeAspect="1"/>
          </p:cNvGrpSpPr>
          <p:nvPr/>
        </p:nvGrpSpPr>
        <p:grpSpPr bwMode="auto">
          <a:xfrm>
            <a:off x="3046413" y="6278563"/>
            <a:ext cx="457200" cy="363537"/>
            <a:chOff x="2207" y="1173"/>
            <a:chExt cx="1200" cy="791"/>
          </a:xfrm>
        </p:grpSpPr>
        <p:sp>
          <p:nvSpPr>
            <p:cNvPr id="14439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439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439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439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
        <p:nvSpPr>
          <p:cNvPr id="144388" name="Text Box 8"/>
          <p:cNvSpPr txBox="1">
            <a:spLocks noChangeArrowheads="1"/>
          </p:cNvSpPr>
          <p:nvPr/>
        </p:nvSpPr>
        <p:spPr bwMode="auto">
          <a:xfrm>
            <a:off x="685800" y="609600"/>
            <a:ext cx="77724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tx2"/>
                </a:solidFill>
                <a:latin typeface="Arial" panose="020B0604020202020204" pitchFamily="34" charset="0"/>
              </a:rPr>
              <a:t>Bagan Batang Berkelompok</a:t>
            </a:r>
          </a:p>
        </p:txBody>
      </p:sp>
      <p:pic>
        <p:nvPicPr>
          <p:cNvPr id="144389" name="Picture 10" descr="Bab23Hlm386Gb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772400"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45411" name="Group 7"/>
          <p:cNvGrpSpPr>
            <a:grpSpLocks noChangeAspect="1"/>
          </p:cNvGrpSpPr>
          <p:nvPr/>
        </p:nvGrpSpPr>
        <p:grpSpPr bwMode="auto">
          <a:xfrm>
            <a:off x="3046413" y="6278563"/>
            <a:ext cx="457200" cy="363537"/>
            <a:chOff x="2207" y="1173"/>
            <a:chExt cx="1200" cy="791"/>
          </a:xfrm>
        </p:grpSpPr>
        <p:sp>
          <p:nvSpPr>
            <p:cNvPr id="145413"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5414"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5415"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45416"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pic>
        <p:nvPicPr>
          <p:cNvPr id="9224" name="Picture 8" descr="SmplDpn"/>
          <p:cNvPicPr>
            <a:picLocks noChangeAspect="1" noChangeArrowheads="1"/>
          </p:cNvPicPr>
          <p:nvPr/>
        </p:nvPicPr>
        <p:blipFill>
          <a:blip r:embed="rId2"/>
          <a:srcRect/>
          <a:stretch>
            <a:fillRect/>
          </a:stretch>
        </p:blipFill>
        <p:spPr bwMode="auto">
          <a:xfrm>
            <a:off x="2768600" y="1103313"/>
            <a:ext cx="3605213" cy="4651375"/>
          </a:xfrm>
          <a:prstGeom prst="rect">
            <a:avLst/>
          </a:prstGeom>
          <a:noFill/>
          <a:effectLst>
            <a:outerShdw dist="35921" dir="2700000" algn="ctr" rotWithShape="0">
              <a:schemeClr val="bg2"/>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5"/>
          <p:cNvSpPr>
            <a:spLocks noGrp="1" noChangeArrowheads="1"/>
          </p:cNvSpPr>
          <p:nvPr>
            <p:ph type="title"/>
          </p:nvPr>
        </p:nvSpPr>
        <p:spPr/>
        <p:txBody>
          <a:bodyPr/>
          <a:lstStyle/>
          <a:p>
            <a:pPr algn="l" eaLnBrk="1" hangingPunct="1"/>
            <a:r>
              <a:rPr lang="en-US" altLang="en-US" sz="3200" b="1">
                <a:latin typeface="Arial" panose="020B0604020202020204" pitchFamily="34" charset="0"/>
              </a:rPr>
              <a:t>SAMPEL TETAP DAN </a:t>
            </a:r>
            <a:br>
              <a:rPr lang="en-US" altLang="en-US" sz="3200" b="1">
                <a:latin typeface="Arial" panose="020B0604020202020204" pitchFamily="34" charset="0"/>
              </a:rPr>
            </a:br>
            <a:r>
              <a:rPr lang="en-US" altLang="en-US" sz="3200" b="1">
                <a:latin typeface="Arial" panose="020B0604020202020204" pitchFamily="34" charset="0"/>
              </a:rPr>
              <a:t>SAMPEL BERURUTAN</a:t>
            </a:r>
            <a:endParaRPr lang="en-US" altLang="en-US" sz="3200">
              <a:latin typeface="Arial" panose="020B0604020202020204" pitchFamily="34" charset="0"/>
            </a:endParaRPr>
          </a:p>
        </p:txBody>
      </p:sp>
      <p:sp>
        <p:nvSpPr>
          <p:cNvPr id="16387" name="Rectangle 16"/>
          <p:cNvSpPr>
            <a:spLocks noGrp="1" noChangeArrowheads="1"/>
          </p:cNvSpPr>
          <p:nvPr>
            <p:ph type="body" idx="1"/>
          </p:nvPr>
        </p:nvSpPr>
        <p:spPr/>
        <p:txBody>
          <a:bodyPr/>
          <a:lstStyle/>
          <a:p>
            <a:pPr eaLnBrk="1" hangingPunct="1">
              <a:lnSpc>
                <a:spcPct val="90000"/>
              </a:lnSpc>
            </a:pPr>
            <a:endParaRPr lang="en-US" altLang="en-US" sz="2400" b="1"/>
          </a:p>
          <a:p>
            <a:pPr eaLnBrk="1" hangingPunct="1">
              <a:lnSpc>
                <a:spcPct val="90000"/>
              </a:lnSpc>
            </a:pPr>
            <a:r>
              <a:rPr lang="en-US" altLang="en-US" sz="2400" b="1"/>
              <a:t>Pada sampel tetap, ukuran sampel diputuskan sebelum studi dimulai, dan semua informasi yang dibutuhkan dikumpulkan sebelum hasilnya dianalisis</a:t>
            </a:r>
          </a:p>
          <a:p>
            <a:pPr eaLnBrk="1" hangingPunct="1">
              <a:lnSpc>
                <a:spcPct val="90000"/>
              </a:lnSpc>
            </a:pPr>
            <a:endParaRPr lang="en-US" altLang="en-US" sz="2400" b="1"/>
          </a:p>
          <a:p>
            <a:pPr eaLnBrk="1" hangingPunct="1">
              <a:lnSpc>
                <a:spcPct val="90000"/>
              </a:lnSpc>
            </a:pPr>
            <a:r>
              <a:rPr lang="en-US" altLang="en-US" sz="2400" b="1"/>
              <a:t>Dalam sampel yang berurutan, jumlah unsur yang akan dijadikan sampel tidak diputuskan di muka tetapi ditentukan oleh serangkaian keputusan ketika data sedang dikumpulkan</a:t>
            </a:r>
            <a:r>
              <a:rPr lang="en-US" altLang="en-US" sz="2400"/>
              <a:t> </a:t>
            </a:r>
          </a:p>
        </p:txBody>
      </p:sp>
      <p:sp>
        <p:nvSpPr>
          <p:cNvPr id="1638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6389" name="Group 7"/>
          <p:cNvGrpSpPr>
            <a:grpSpLocks noChangeAspect="1"/>
          </p:cNvGrpSpPr>
          <p:nvPr/>
        </p:nvGrpSpPr>
        <p:grpSpPr bwMode="auto">
          <a:xfrm>
            <a:off x="5891213" y="6289675"/>
            <a:ext cx="457200" cy="363538"/>
            <a:chOff x="2207" y="1173"/>
            <a:chExt cx="1200" cy="791"/>
          </a:xfrm>
        </p:grpSpPr>
        <p:sp>
          <p:nvSpPr>
            <p:cNvPr id="1639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639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639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639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5"/>
          <p:cNvSpPr>
            <a:spLocks noGrp="1" noChangeArrowheads="1"/>
          </p:cNvSpPr>
          <p:nvPr>
            <p:ph type="title"/>
          </p:nvPr>
        </p:nvSpPr>
        <p:spPr/>
        <p:txBody>
          <a:bodyPr/>
          <a:lstStyle/>
          <a:p>
            <a:pPr algn="l" eaLnBrk="1" hangingPunct="1"/>
            <a:r>
              <a:rPr lang="en-US" altLang="en-US" sz="3200" b="1">
                <a:latin typeface="Arial" panose="020B0604020202020204" pitchFamily="34" charset="0"/>
              </a:rPr>
              <a:t>SAMPEL JUDGMENT</a:t>
            </a:r>
            <a:endParaRPr lang="en-US" altLang="en-US" sz="3200">
              <a:latin typeface="Arial" panose="020B0604020202020204" pitchFamily="34" charset="0"/>
            </a:endParaRPr>
          </a:p>
        </p:txBody>
      </p:sp>
      <p:sp>
        <p:nvSpPr>
          <p:cNvPr id="17411" name="Rectangle 16"/>
          <p:cNvSpPr>
            <a:spLocks noGrp="1" noChangeArrowheads="1"/>
          </p:cNvSpPr>
          <p:nvPr>
            <p:ph type="body" idx="1"/>
          </p:nvPr>
        </p:nvSpPr>
        <p:spPr/>
        <p:txBody>
          <a:bodyPr/>
          <a:lstStyle/>
          <a:p>
            <a:pPr eaLnBrk="1" hangingPunct="1">
              <a:lnSpc>
                <a:spcPct val="90000"/>
              </a:lnSpc>
            </a:pPr>
            <a:endParaRPr lang="en-US" altLang="en-US" sz="2400" b="1"/>
          </a:p>
          <a:p>
            <a:pPr eaLnBrk="1" hangingPunct="1">
              <a:lnSpc>
                <a:spcPct val="90000"/>
              </a:lnSpc>
            </a:pPr>
            <a:r>
              <a:rPr lang="en-US" altLang="en-US" sz="2400" b="1"/>
              <a:t>Suatu sampel judgment adalah sampel di mana unsur-unsur sampel dipilih dengan tangan karena diharapkan dapat memenuhi tujuan riset</a:t>
            </a:r>
          </a:p>
          <a:p>
            <a:pPr eaLnBrk="1" hangingPunct="1">
              <a:lnSpc>
                <a:spcPct val="90000"/>
              </a:lnSpc>
            </a:pPr>
            <a:endParaRPr lang="en-US" altLang="en-US" sz="2400" b="1"/>
          </a:p>
          <a:p>
            <a:pPr eaLnBrk="1" hangingPunct="1">
              <a:lnSpc>
                <a:spcPct val="90000"/>
              </a:lnSpc>
            </a:pPr>
            <a:r>
              <a:rPr lang="en-US" altLang="en-US" sz="2400" b="1"/>
              <a:t>Kadang-kadang, unsur-unsur sampel dipilih karena dianggap mewakili populasi yang diteliti</a:t>
            </a:r>
            <a:r>
              <a:rPr lang="en-US" altLang="en-US" sz="2400"/>
              <a:t> </a:t>
            </a:r>
          </a:p>
        </p:txBody>
      </p:sp>
      <p:sp>
        <p:nvSpPr>
          <p:cNvPr id="1741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7413" name="Group 7"/>
          <p:cNvGrpSpPr>
            <a:grpSpLocks noChangeAspect="1"/>
          </p:cNvGrpSpPr>
          <p:nvPr/>
        </p:nvGrpSpPr>
        <p:grpSpPr bwMode="auto">
          <a:xfrm>
            <a:off x="5891213" y="6289675"/>
            <a:ext cx="457200" cy="363538"/>
            <a:chOff x="2207" y="1173"/>
            <a:chExt cx="1200" cy="791"/>
          </a:xfrm>
        </p:grpSpPr>
        <p:sp>
          <p:nvSpPr>
            <p:cNvPr id="1741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741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741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741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SAMPEL JUDGMENT:</a:t>
            </a:r>
            <a:br>
              <a:rPr lang="en-US" altLang="en-US" sz="3200" b="1">
                <a:latin typeface="Arial" panose="020B0604020202020204" pitchFamily="34" charset="0"/>
              </a:rPr>
            </a:br>
            <a:r>
              <a:rPr lang="en-US" altLang="en-US" sz="3200" b="1">
                <a:latin typeface="Arial" panose="020B0604020202020204" pitchFamily="34" charset="0"/>
              </a:rPr>
              <a:t>Produktif atau Berbahaya</a:t>
            </a:r>
            <a:endParaRPr lang="en-US" altLang="en-US" sz="3200">
              <a:latin typeface="Arial" panose="020B0604020202020204" pitchFamily="34" charset="0"/>
            </a:endParaRPr>
          </a:p>
        </p:txBody>
      </p:sp>
      <p:sp>
        <p:nvSpPr>
          <p:cNvPr id="18435" name="Rectangle 3"/>
          <p:cNvSpPr>
            <a:spLocks noGrp="1" noChangeArrowheads="1"/>
          </p:cNvSpPr>
          <p:nvPr>
            <p:ph type="body" idx="1"/>
          </p:nvPr>
        </p:nvSpPr>
        <p:spPr/>
        <p:txBody>
          <a:bodyPr/>
          <a:lstStyle/>
          <a:p>
            <a:pPr eaLnBrk="1" hangingPunct="1">
              <a:lnSpc>
                <a:spcPct val="90000"/>
              </a:lnSpc>
            </a:pPr>
            <a:endParaRPr lang="en-US" altLang="en-US" sz="2400" b="1"/>
          </a:p>
          <a:p>
            <a:pPr eaLnBrk="1" hangingPunct="1">
              <a:lnSpc>
                <a:spcPct val="90000"/>
              </a:lnSpc>
            </a:pPr>
            <a:r>
              <a:rPr lang="en-US" altLang="en-US" sz="2400" b="1"/>
              <a:t>Selama periset berada pada tahap awal riset, yaitu ketika mencari masukan atau ide —atau ketika periset menyadari keterbatasannya— sampel judgment dapat digunakan secara produktif</a:t>
            </a:r>
          </a:p>
          <a:p>
            <a:pPr eaLnBrk="1" hangingPunct="1">
              <a:lnSpc>
                <a:spcPct val="90000"/>
              </a:lnSpc>
            </a:pPr>
            <a:endParaRPr lang="en-US" altLang="en-US" sz="2400" b="1"/>
          </a:p>
          <a:p>
            <a:pPr eaLnBrk="1" hangingPunct="1">
              <a:lnSpc>
                <a:spcPct val="90000"/>
              </a:lnSpc>
            </a:pPr>
            <a:r>
              <a:rPr lang="en-US" altLang="en-US" sz="2400" b="1"/>
              <a:t>Tetapi akan menjadi berbahaya bila digunakan dalam riset deskriptif atau kausal dan kelemahannya dapat dilupakan dengan mudah</a:t>
            </a:r>
            <a:r>
              <a:rPr lang="en-US" altLang="en-US" sz="2400"/>
              <a:t> </a:t>
            </a:r>
          </a:p>
        </p:txBody>
      </p:sp>
      <p:sp>
        <p:nvSpPr>
          <p:cNvPr id="1843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8437" name="Group 7"/>
          <p:cNvGrpSpPr>
            <a:grpSpLocks noChangeAspect="1"/>
          </p:cNvGrpSpPr>
          <p:nvPr/>
        </p:nvGrpSpPr>
        <p:grpSpPr bwMode="auto">
          <a:xfrm>
            <a:off x="5891213" y="6289675"/>
            <a:ext cx="457200" cy="363538"/>
            <a:chOff x="2207" y="1173"/>
            <a:chExt cx="1200" cy="791"/>
          </a:xfrm>
        </p:grpSpPr>
        <p:sp>
          <p:nvSpPr>
            <p:cNvPr id="1843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843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844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844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SAMPEL KUOTA</a:t>
            </a:r>
            <a:endParaRPr lang="en-US" altLang="en-US" sz="3200">
              <a:latin typeface="Arial" panose="020B0604020202020204" pitchFamily="34" charset="0"/>
            </a:endParaRPr>
          </a:p>
        </p:txBody>
      </p:sp>
      <p:sp>
        <p:nvSpPr>
          <p:cNvPr id="19459" name="Rectangle 3"/>
          <p:cNvSpPr>
            <a:spLocks noGrp="1" noChangeArrowheads="1"/>
          </p:cNvSpPr>
          <p:nvPr>
            <p:ph type="body" idx="1"/>
          </p:nvPr>
        </p:nvSpPr>
        <p:spPr/>
        <p:txBody>
          <a:bodyPr/>
          <a:lstStyle/>
          <a:p>
            <a:pPr eaLnBrk="1" hangingPunct="1">
              <a:lnSpc>
                <a:spcPct val="90000"/>
              </a:lnSpc>
            </a:pPr>
            <a:r>
              <a:rPr lang="en-US" altLang="en-US" sz="2400" b="1"/>
              <a:t>Teknik sampling kuota berusaha memastikan bahwa sampel mewakili populasi dengan memilih unsur-unsur sampel sedemikian rupa sehingga proporsi unsur-unsur sampel memiliki karakteristik tertentu, yang kira-kira sama dengan proporsi unsur-unsur yang memiliki karakteristik serupa dalam populasi</a:t>
            </a:r>
          </a:p>
          <a:p>
            <a:pPr eaLnBrk="1" hangingPunct="1">
              <a:lnSpc>
                <a:spcPct val="90000"/>
              </a:lnSpc>
            </a:pPr>
            <a:endParaRPr lang="en-US" altLang="en-US" sz="2400" b="1"/>
          </a:p>
          <a:p>
            <a:pPr eaLnBrk="1" hangingPunct="1">
              <a:lnSpc>
                <a:spcPct val="90000"/>
              </a:lnSpc>
            </a:pPr>
            <a:r>
              <a:rPr lang="en-US" altLang="en-US" sz="2400" b="1"/>
              <a:t>Ini dilakukan dengan mengenakan kuota kepada masing-masing pekerja lapangan yang menentukan karakteristik orang-orang yang akan dihubungi oleh pewawancara</a:t>
            </a:r>
            <a:r>
              <a:rPr lang="en-US" altLang="en-US" sz="2400"/>
              <a:t> </a:t>
            </a:r>
          </a:p>
        </p:txBody>
      </p:sp>
      <p:sp>
        <p:nvSpPr>
          <p:cNvPr id="1946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9461" name="Group 7"/>
          <p:cNvGrpSpPr>
            <a:grpSpLocks noChangeAspect="1"/>
          </p:cNvGrpSpPr>
          <p:nvPr/>
        </p:nvGrpSpPr>
        <p:grpSpPr bwMode="auto">
          <a:xfrm>
            <a:off x="5891213" y="6289675"/>
            <a:ext cx="457200" cy="363538"/>
            <a:chOff x="2207" y="1173"/>
            <a:chExt cx="1200" cy="791"/>
          </a:xfrm>
        </p:grpSpPr>
        <p:sp>
          <p:nvSpPr>
            <p:cNvPr id="1946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946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946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946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PARAMETER</a:t>
            </a:r>
            <a:endParaRPr lang="en-US" altLang="en-US" sz="3200">
              <a:latin typeface="Arial" panose="020B0604020202020204" pitchFamily="34" charset="0"/>
            </a:endParaRPr>
          </a:p>
        </p:txBody>
      </p:sp>
      <p:sp>
        <p:nvSpPr>
          <p:cNvPr id="20483" name="Rectangle 3"/>
          <p:cNvSpPr>
            <a:spLocks noGrp="1" noChangeArrowheads="1"/>
          </p:cNvSpPr>
          <p:nvPr>
            <p:ph type="body" idx="1"/>
          </p:nvPr>
        </p:nvSpPr>
        <p:spPr/>
        <p:txBody>
          <a:bodyPr/>
          <a:lstStyle/>
          <a:p>
            <a:pPr eaLnBrk="1" hangingPunct="1">
              <a:lnSpc>
                <a:spcPct val="90000"/>
              </a:lnSpc>
            </a:pPr>
            <a:endParaRPr lang="en-US" altLang="en-US" sz="2400" b="1"/>
          </a:p>
          <a:p>
            <a:pPr eaLnBrk="1" hangingPunct="1">
              <a:lnSpc>
                <a:spcPct val="90000"/>
              </a:lnSpc>
            </a:pPr>
            <a:r>
              <a:rPr lang="en-US" altLang="en-US" sz="2400" b="1"/>
              <a:t>Parameter adalah karakteristik dari populasi induk</a:t>
            </a:r>
          </a:p>
          <a:p>
            <a:pPr eaLnBrk="1" hangingPunct="1">
              <a:lnSpc>
                <a:spcPct val="90000"/>
              </a:lnSpc>
            </a:pPr>
            <a:endParaRPr lang="en-US" altLang="en-US" sz="2400" b="1"/>
          </a:p>
          <a:p>
            <a:pPr eaLnBrk="1" hangingPunct="1">
              <a:lnSpc>
                <a:spcPct val="90000"/>
              </a:lnSpc>
            </a:pPr>
            <a:r>
              <a:rPr lang="en-US" altLang="en-US" sz="2400" b="1"/>
              <a:t>Parameter merupakan kuantitas tetap yang membedakan satu populasi dari populasi lainnya</a:t>
            </a:r>
            <a:r>
              <a:rPr lang="en-US" altLang="en-US" sz="2400"/>
              <a:t> </a:t>
            </a:r>
          </a:p>
        </p:txBody>
      </p:sp>
      <p:sp>
        <p:nvSpPr>
          <p:cNvPr id="2048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20485" name="Group 7"/>
          <p:cNvGrpSpPr>
            <a:grpSpLocks noChangeAspect="1"/>
          </p:cNvGrpSpPr>
          <p:nvPr/>
        </p:nvGrpSpPr>
        <p:grpSpPr bwMode="auto">
          <a:xfrm>
            <a:off x="5891213" y="6289675"/>
            <a:ext cx="457200" cy="363538"/>
            <a:chOff x="2207" y="1173"/>
            <a:chExt cx="1200" cy="791"/>
          </a:xfrm>
        </p:grpSpPr>
        <p:sp>
          <p:nvSpPr>
            <p:cNvPr id="2048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048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048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048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5"/>
          <p:cNvSpPr>
            <a:spLocks noGrp="1" noChangeArrowheads="1"/>
          </p:cNvSpPr>
          <p:nvPr>
            <p:ph type="ctrTitle"/>
          </p:nvPr>
        </p:nvSpPr>
        <p:spPr/>
        <p:txBody>
          <a:bodyPr/>
          <a:lstStyle/>
          <a:p>
            <a:pPr eaLnBrk="1" hangingPunct="1"/>
            <a:r>
              <a:rPr lang="en-US" altLang="en-US" b="1">
                <a:latin typeface="Arial" panose="020B0604020202020204" pitchFamily="34" charset="0"/>
              </a:rPr>
              <a:t>BAGIAN</a:t>
            </a:r>
            <a:br>
              <a:rPr lang="en-US" altLang="en-US" b="1">
                <a:latin typeface="Arial" panose="020B0604020202020204" pitchFamily="34" charset="0"/>
              </a:rPr>
            </a:br>
            <a:r>
              <a:rPr lang="en-US" altLang="en-US" b="1">
                <a:latin typeface="Arial" panose="020B0604020202020204" pitchFamily="34" charset="0"/>
              </a:rPr>
              <a:t>V</a:t>
            </a:r>
            <a:br>
              <a:rPr lang="en-US" altLang="en-US" b="1">
                <a:latin typeface="Arial" panose="020B0604020202020204" pitchFamily="34" charset="0"/>
              </a:rPr>
            </a:br>
            <a:br>
              <a:rPr lang="en-US" altLang="en-US" b="1">
                <a:latin typeface="Arial" panose="020B0604020202020204" pitchFamily="34" charset="0"/>
              </a:rPr>
            </a:br>
            <a:endParaRPr lang="en-US" altLang="en-US" b="1">
              <a:latin typeface="Arial" panose="020B0604020202020204" pitchFamily="34" charset="0"/>
            </a:endParaRPr>
          </a:p>
        </p:txBody>
      </p:sp>
      <p:sp>
        <p:nvSpPr>
          <p:cNvPr id="3075" name="Rectangle 16"/>
          <p:cNvSpPr>
            <a:spLocks noGrp="1" noChangeArrowheads="1"/>
          </p:cNvSpPr>
          <p:nvPr>
            <p:ph type="subTitle" idx="1"/>
          </p:nvPr>
        </p:nvSpPr>
        <p:spPr/>
        <p:txBody>
          <a:bodyPr/>
          <a:lstStyle/>
          <a:p>
            <a:pPr eaLnBrk="1" hangingPunct="1"/>
            <a:r>
              <a:rPr lang="en-US" altLang="en-US" b="1">
                <a:latin typeface="Arial" panose="020B0604020202020204" pitchFamily="34" charset="0"/>
              </a:rPr>
              <a:t>SAMPLING DAN </a:t>
            </a:r>
            <a:br>
              <a:rPr lang="en-US" altLang="en-US" b="1">
                <a:latin typeface="Arial" panose="020B0604020202020204" pitchFamily="34" charset="0"/>
              </a:rPr>
            </a:br>
            <a:r>
              <a:rPr lang="en-US" altLang="en-US" b="1">
                <a:latin typeface="Arial" panose="020B0604020202020204" pitchFamily="34" charset="0"/>
              </a:rPr>
              <a:t>PENGUMPULAN DATA</a:t>
            </a:r>
          </a:p>
        </p:txBody>
      </p:sp>
      <p:sp>
        <p:nvSpPr>
          <p:cNvPr id="3076"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3077" name="Group 7"/>
          <p:cNvGrpSpPr>
            <a:grpSpLocks noChangeAspect="1"/>
          </p:cNvGrpSpPr>
          <p:nvPr/>
        </p:nvGrpSpPr>
        <p:grpSpPr bwMode="auto">
          <a:xfrm>
            <a:off x="3046413" y="6278563"/>
            <a:ext cx="457200" cy="363537"/>
            <a:chOff x="2207" y="1173"/>
            <a:chExt cx="1200" cy="791"/>
          </a:xfrm>
        </p:grpSpPr>
        <p:sp>
          <p:nvSpPr>
            <p:cNvPr id="307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07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08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08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POPULASI TURUNAN</a:t>
            </a:r>
            <a:endParaRPr lang="en-US" altLang="en-US" sz="3200">
              <a:latin typeface="Arial" panose="020B0604020202020204" pitchFamily="34" charset="0"/>
            </a:endParaRPr>
          </a:p>
        </p:txBody>
      </p:sp>
      <p:sp>
        <p:nvSpPr>
          <p:cNvPr id="21507" name="Rectangle 3"/>
          <p:cNvSpPr>
            <a:spLocks noGrp="1" noChangeArrowheads="1"/>
          </p:cNvSpPr>
          <p:nvPr>
            <p:ph type="body" idx="1"/>
          </p:nvPr>
        </p:nvSpPr>
        <p:spPr/>
        <p:txBody>
          <a:bodyPr/>
          <a:lstStyle/>
          <a:p>
            <a:pPr eaLnBrk="1" hangingPunct="1">
              <a:lnSpc>
                <a:spcPct val="90000"/>
              </a:lnSpc>
            </a:pPr>
            <a:endParaRPr lang="en-US" altLang="en-US" sz="2400" b="1"/>
          </a:p>
          <a:p>
            <a:pPr eaLnBrk="1" hangingPunct="1">
              <a:lnSpc>
                <a:spcPct val="90000"/>
              </a:lnSpc>
            </a:pPr>
            <a:r>
              <a:rPr lang="en-US" altLang="en-US" sz="2400" b="1"/>
              <a:t>Populasi turunan (</a:t>
            </a:r>
            <a:r>
              <a:rPr lang="en-US" altLang="en-US" sz="2400" b="1" i="1"/>
              <a:t>derived population</a:t>
            </a:r>
            <a:r>
              <a:rPr lang="en-US" altLang="en-US" sz="2400" b="1"/>
              <a:t>) terdiri dari semua sampel yang mungkin yang dapat ditarik dari populasi induk menurut rencana sampling tertentu</a:t>
            </a:r>
            <a:r>
              <a:rPr lang="en-US" altLang="en-US" sz="2400"/>
              <a:t> </a:t>
            </a:r>
          </a:p>
        </p:txBody>
      </p:sp>
      <p:sp>
        <p:nvSpPr>
          <p:cNvPr id="2150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21509" name="Group 7"/>
          <p:cNvGrpSpPr>
            <a:grpSpLocks noChangeAspect="1"/>
          </p:cNvGrpSpPr>
          <p:nvPr/>
        </p:nvGrpSpPr>
        <p:grpSpPr bwMode="auto">
          <a:xfrm>
            <a:off x="5891213" y="6289675"/>
            <a:ext cx="457200" cy="363538"/>
            <a:chOff x="2207" y="1173"/>
            <a:chExt cx="1200" cy="791"/>
          </a:xfrm>
        </p:grpSpPr>
        <p:sp>
          <p:nvSpPr>
            <p:cNvPr id="2151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151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151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151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DISTRIBUSI SAMPLING</a:t>
            </a:r>
            <a:endParaRPr lang="en-US" altLang="en-US" sz="3200">
              <a:latin typeface="Arial" panose="020B0604020202020204" pitchFamily="34" charset="0"/>
            </a:endParaRPr>
          </a:p>
        </p:txBody>
      </p:sp>
      <p:sp>
        <p:nvSpPr>
          <p:cNvPr id="22531" name="Rectangle 3"/>
          <p:cNvSpPr>
            <a:spLocks noGrp="1" noChangeArrowheads="1"/>
          </p:cNvSpPr>
          <p:nvPr>
            <p:ph type="body" idx="1"/>
          </p:nvPr>
        </p:nvSpPr>
        <p:spPr/>
        <p:txBody>
          <a:bodyPr/>
          <a:lstStyle/>
          <a:p>
            <a:pPr eaLnBrk="1" hangingPunct="1">
              <a:lnSpc>
                <a:spcPct val="90000"/>
              </a:lnSpc>
            </a:pPr>
            <a:endParaRPr lang="en-US" altLang="en-US" sz="2400" b="1"/>
          </a:p>
          <a:p>
            <a:pPr eaLnBrk="1" hangingPunct="1">
              <a:lnSpc>
                <a:spcPct val="90000"/>
              </a:lnSpc>
            </a:pPr>
            <a:r>
              <a:rPr lang="en-US" altLang="en-US" sz="2400" b="1"/>
              <a:t>Pengertian tentang distribusi sampling statistik merupakan landasan bagi prosedur kesimpulan statistik</a:t>
            </a:r>
          </a:p>
          <a:p>
            <a:pPr eaLnBrk="1" hangingPunct="1">
              <a:lnSpc>
                <a:spcPct val="90000"/>
              </a:lnSpc>
            </a:pPr>
            <a:endParaRPr lang="en-US" altLang="en-US" sz="2400" b="1"/>
          </a:p>
          <a:p>
            <a:pPr eaLnBrk="1" hangingPunct="1">
              <a:lnSpc>
                <a:spcPct val="90000"/>
              </a:lnSpc>
            </a:pPr>
            <a:r>
              <a:rPr lang="en-US" altLang="en-US" sz="2400" b="1"/>
              <a:t>Bila kita mengetahui distribusi sampling untuk statistik yang bersangkutan, maka kita dapat membuat kesimpulan mengenai parameter populasi yang berkaitan</a:t>
            </a:r>
          </a:p>
        </p:txBody>
      </p:sp>
      <p:sp>
        <p:nvSpPr>
          <p:cNvPr id="2253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22533" name="Group 7"/>
          <p:cNvGrpSpPr>
            <a:grpSpLocks noChangeAspect="1"/>
          </p:cNvGrpSpPr>
          <p:nvPr/>
        </p:nvGrpSpPr>
        <p:grpSpPr bwMode="auto">
          <a:xfrm>
            <a:off x="5891213" y="6289675"/>
            <a:ext cx="457200" cy="363538"/>
            <a:chOff x="2207" y="1173"/>
            <a:chExt cx="1200" cy="791"/>
          </a:xfrm>
        </p:grpSpPr>
        <p:sp>
          <p:nvSpPr>
            <p:cNvPr id="2253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253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253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253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DISTRIBUSI SAMPLING:</a:t>
            </a:r>
            <a:br>
              <a:rPr lang="en-US" altLang="en-US" sz="3200" b="1">
                <a:latin typeface="Arial" panose="020B0604020202020204" pitchFamily="34" charset="0"/>
              </a:rPr>
            </a:br>
            <a:r>
              <a:rPr lang="en-US" altLang="en-US" sz="3200" b="1">
                <a:latin typeface="Arial" panose="020B0604020202020204" pitchFamily="34" charset="0"/>
              </a:rPr>
              <a:t>Tidak Diketahui</a:t>
            </a:r>
            <a:endParaRPr lang="en-US" altLang="en-US" sz="3200">
              <a:latin typeface="Arial" panose="020B0604020202020204" pitchFamily="34" charset="0"/>
            </a:endParaRPr>
          </a:p>
        </p:txBody>
      </p:sp>
      <p:sp>
        <p:nvSpPr>
          <p:cNvPr id="23555" name="Rectangle 3"/>
          <p:cNvSpPr>
            <a:spLocks noGrp="1" noChangeArrowheads="1"/>
          </p:cNvSpPr>
          <p:nvPr>
            <p:ph type="body" idx="1"/>
          </p:nvPr>
        </p:nvSpPr>
        <p:spPr/>
        <p:txBody>
          <a:bodyPr/>
          <a:lstStyle/>
          <a:p>
            <a:pPr eaLnBrk="1" hangingPunct="1">
              <a:lnSpc>
                <a:spcPct val="90000"/>
              </a:lnSpc>
            </a:pPr>
            <a:endParaRPr lang="en-US" altLang="en-US" sz="2400" b="1"/>
          </a:p>
          <a:p>
            <a:pPr eaLnBrk="1" hangingPunct="1">
              <a:lnSpc>
                <a:spcPct val="90000"/>
              </a:lnSpc>
            </a:pPr>
            <a:r>
              <a:rPr lang="en-US" altLang="en-US" sz="2400" b="1"/>
              <a:t>Tidaklah mungkin untuk menggunakan ukuran kesalahan sampling yang berhubungan dengan estimasi tersebut jika kita:</a:t>
            </a:r>
          </a:p>
          <a:p>
            <a:pPr lvl="1" eaLnBrk="1" hangingPunct="1">
              <a:lnSpc>
                <a:spcPct val="90000"/>
              </a:lnSpc>
            </a:pPr>
            <a:r>
              <a:rPr lang="en-US" altLang="en-US" sz="2400" b="1"/>
              <a:t>Hanya mengetahui bahwa estimasi sampel tertentu akan berbeda dengan sampling berulang </a:t>
            </a:r>
          </a:p>
          <a:p>
            <a:pPr lvl="1" eaLnBrk="1" hangingPunct="1">
              <a:lnSpc>
                <a:spcPct val="90000"/>
              </a:lnSpc>
            </a:pPr>
            <a:r>
              <a:rPr lang="en-US" altLang="en-US" sz="2400" b="1"/>
              <a:t>Tidak mempunyai informasi mengenai bagaimana hal itu akan berbeda</a:t>
            </a:r>
          </a:p>
        </p:txBody>
      </p:sp>
      <p:sp>
        <p:nvSpPr>
          <p:cNvPr id="2355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23557" name="Group 7"/>
          <p:cNvGrpSpPr>
            <a:grpSpLocks noChangeAspect="1"/>
          </p:cNvGrpSpPr>
          <p:nvPr/>
        </p:nvGrpSpPr>
        <p:grpSpPr bwMode="auto">
          <a:xfrm>
            <a:off x="5891213" y="6289675"/>
            <a:ext cx="457200" cy="363538"/>
            <a:chOff x="2207" y="1173"/>
            <a:chExt cx="1200" cy="791"/>
          </a:xfrm>
        </p:grpSpPr>
        <p:sp>
          <p:nvSpPr>
            <p:cNvPr id="2355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355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356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356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DISTRIBUSI SAMPLING:</a:t>
            </a:r>
            <a:br>
              <a:rPr lang="en-US" altLang="en-US" sz="3200" b="1">
                <a:latin typeface="Arial" panose="020B0604020202020204" pitchFamily="34" charset="0"/>
              </a:rPr>
            </a:br>
            <a:r>
              <a:rPr lang="en-US" altLang="en-US" sz="3200" b="1">
                <a:latin typeface="Arial" panose="020B0604020202020204" pitchFamily="34" charset="0"/>
              </a:rPr>
              <a:t>Reliabilitas Estimasi</a:t>
            </a:r>
            <a:endParaRPr lang="en-US" altLang="en-US" sz="3200">
              <a:latin typeface="Arial" panose="020B0604020202020204" pitchFamily="34" charset="0"/>
            </a:endParaRPr>
          </a:p>
        </p:txBody>
      </p:sp>
      <p:sp>
        <p:nvSpPr>
          <p:cNvPr id="24579" name="Rectangle 3"/>
          <p:cNvSpPr>
            <a:spLocks noGrp="1" noChangeArrowheads="1"/>
          </p:cNvSpPr>
          <p:nvPr>
            <p:ph type="body" idx="1"/>
          </p:nvPr>
        </p:nvSpPr>
        <p:spPr/>
        <p:txBody>
          <a:bodyPr/>
          <a:lstStyle/>
          <a:p>
            <a:pPr eaLnBrk="1" hangingPunct="1">
              <a:lnSpc>
                <a:spcPct val="90000"/>
              </a:lnSpc>
            </a:pPr>
            <a:endParaRPr lang="en-US" altLang="en-US" sz="2400" b="1"/>
          </a:p>
          <a:p>
            <a:pPr eaLnBrk="1" hangingPunct="1">
              <a:lnSpc>
                <a:spcPct val="90000"/>
              </a:lnSpc>
            </a:pPr>
            <a:r>
              <a:rPr lang="en-US" altLang="en-US" sz="2400" b="1"/>
              <a:t>Distribusi sampling dari suatu estimasi menggambarkan bagaimana estimasi tersebut akan berbeda dengan sampling berulang</a:t>
            </a:r>
          </a:p>
          <a:p>
            <a:pPr eaLnBrk="1" hangingPunct="1">
              <a:lnSpc>
                <a:spcPct val="90000"/>
              </a:lnSpc>
            </a:pPr>
            <a:endParaRPr lang="en-US" altLang="en-US" sz="2400" b="1"/>
          </a:p>
          <a:p>
            <a:pPr eaLnBrk="1" hangingPunct="1">
              <a:lnSpc>
                <a:spcPct val="90000"/>
              </a:lnSpc>
            </a:pPr>
            <a:r>
              <a:rPr lang="en-US" altLang="en-US" sz="2400" b="1"/>
              <a:t>Maka, hal itu menyediakan dasar untuk menentukan reliabilitas estimasi sampel</a:t>
            </a:r>
            <a:r>
              <a:rPr lang="en-US" altLang="en-US" sz="2400"/>
              <a:t> </a:t>
            </a:r>
          </a:p>
        </p:txBody>
      </p:sp>
      <p:sp>
        <p:nvSpPr>
          <p:cNvPr id="2458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24581" name="Group 7"/>
          <p:cNvGrpSpPr>
            <a:grpSpLocks noChangeAspect="1"/>
          </p:cNvGrpSpPr>
          <p:nvPr/>
        </p:nvGrpSpPr>
        <p:grpSpPr bwMode="auto">
          <a:xfrm>
            <a:off x="5891213" y="6289675"/>
            <a:ext cx="457200" cy="363538"/>
            <a:chOff x="2207" y="1173"/>
            <a:chExt cx="1200" cy="791"/>
          </a:xfrm>
        </p:grpSpPr>
        <p:sp>
          <p:nvSpPr>
            <p:cNvPr id="2458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458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458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458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5"/>
          <p:cNvSpPr>
            <a:spLocks noGrp="1" noChangeArrowheads="1"/>
          </p:cNvSpPr>
          <p:nvPr>
            <p:ph type="ctrTitle"/>
          </p:nvPr>
        </p:nvSpPr>
        <p:spPr/>
        <p:txBody>
          <a:bodyPr/>
          <a:lstStyle/>
          <a:p>
            <a:pPr eaLnBrk="1" hangingPunct="1"/>
            <a:r>
              <a:rPr lang="en-US" altLang="en-US" b="1">
                <a:latin typeface="Arial" panose="020B0604020202020204" pitchFamily="34" charset="0"/>
              </a:rPr>
              <a:t>Bab</a:t>
            </a:r>
            <a:br>
              <a:rPr lang="en-US" altLang="en-US" b="1">
                <a:latin typeface="Arial" panose="020B0604020202020204" pitchFamily="34" charset="0"/>
              </a:rPr>
            </a:br>
            <a:r>
              <a:rPr lang="en-US" altLang="en-US" b="1">
                <a:latin typeface="Arial" panose="020B0604020202020204" pitchFamily="34" charset="0"/>
              </a:rPr>
              <a:t>16</a:t>
            </a:r>
            <a:br>
              <a:rPr lang="en-US" altLang="en-US" b="1">
                <a:latin typeface="Arial" panose="020B0604020202020204" pitchFamily="34" charset="0"/>
              </a:rPr>
            </a:br>
            <a:br>
              <a:rPr lang="en-US" altLang="en-US" b="1">
                <a:latin typeface="Arial" panose="020B0604020202020204" pitchFamily="34" charset="0"/>
              </a:rPr>
            </a:br>
            <a:endParaRPr lang="en-US" altLang="en-US" b="1">
              <a:latin typeface="Arial" panose="020B0604020202020204" pitchFamily="34" charset="0"/>
            </a:endParaRPr>
          </a:p>
        </p:txBody>
      </p:sp>
      <p:sp>
        <p:nvSpPr>
          <p:cNvPr id="25603" name="Rectangle 16"/>
          <p:cNvSpPr>
            <a:spLocks noGrp="1" noChangeArrowheads="1"/>
          </p:cNvSpPr>
          <p:nvPr>
            <p:ph type="subTitle" idx="1"/>
          </p:nvPr>
        </p:nvSpPr>
        <p:spPr/>
        <p:txBody>
          <a:bodyPr/>
          <a:lstStyle/>
          <a:p>
            <a:pPr eaLnBrk="1" hangingPunct="1"/>
            <a:r>
              <a:rPr lang="en-US" altLang="en-US" b="1">
                <a:latin typeface="Arial" panose="020B0604020202020204" pitchFamily="34" charset="0"/>
              </a:rPr>
              <a:t>Sampling Berjenjang dan Cluster</a:t>
            </a:r>
          </a:p>
        </p:txBody>
      </p:sp>
      <p:sp>
        <p:nvSpPr>
          <p:cNvPr id="25604"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25605" name="Group 7"/>
          <p:cNvGrpSpPr>
            <a:grpSpLocks noChangeAspect="1"/>
          </p:cNvGrpSpPr>
          <p:nvPr/>
        </p:nvGrpSpPr>
        <p:grpSpPr bwMode="auto">
          <a:xfrm>
            <a:off x="3046413" y="6278563"/>
            <a:ext cx="457200" cy="363537"/>
            <a:chOff x="2207" y="1173"/>
            <a:chExt cx="1200" cy="791"/>
          </a:xfrm>
        </p:grpSpPr>
        <p:sp>
          <p:nvSpPr>
            <p:cNvPr id="2560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560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560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560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1-3 </a:t>
            </a:r>
          </a:p>
        </p:txBody>
      </p:sp>
      <p:sp>
        <p:nvSpPr>
          <p:cNvPr id="26627" name="Rectangle 3"/>
          <p:cNvSpPr>
            <a:spLocks noGrp="1" noChangeArrowheads="1"/>
          </p:cNvSpPr>
          <p:nvPr>
            <p:ph type="body" idx="1"/>
          </p:nvPr>
        </p:nvSpPr>
        <p:spPr/>
        <p:txBody>
          <a:bodyPr/>
          <a:lstStyle/>
          <a:p>
            <a:pPr marL="609600" indent="-609600" eaLnBrk="1" hangingPunct="1">
              <a:buFontTx/>
              <a:buAutoNum type="arabicPeriod"/>
            </a:pPr>
            <a:endParaRPr lang="en-US" altLang="en-US" sz="2400" b="1"/>
          </a:p>
          <a:p>
            <a:pPr marL="609600" indent="-609600" eaLnBrk="1" hangingPunct="1">
              <a:buFontTx/>
              <a:buAutoNum type="arabicPeriod"/>
            </a:pPr>
            <a:r>
              <a:rPr lang="en-US" altLang="en-US" sz="2400" b="1"/>
              <a:t>Menentukan dua prosedur yang membedakan sampel berjenjang</a:t>
            </a:r>
            <a:r>
              <a:rPr lang="en-US" altLang="en-US" sz="2400"/>
              <a:t> </a:t>
            </a:r>
            <a:endParaRPr lang="en-US" altLang="en-US" sz="2400" b="1"/>
          </a:p>
          <a:p>
            <a:pPr marL="609600" indent="-609600" eaLnBrk="1" hangingPunct="1">
              <a:buFontTx/>
              <a:buAutoNum type="arabicPeriod"/>
            </a:pPr>
            <a:r>
              <a:rPr lang="en-US" altLang="en-US" sz="2400" b="1"/>
              <a:t>Menyebutkan 2 alasan mengapa para periset memilih menggunakan sampel berjenjang dan bukan sampel acak sederhana</a:t>
            </a:r>
            <a:r>
              <a:rPr lang="en-US" altLang="en-US" sz="2400"/>
              <a:t> </a:t>
            </a:r>
            <a:endParaRPr lang="en-US" altLang="en-US" sz="2400" b="1"/>
          </a:p>
          <a:p>
            <a:pPr marL="609600" indent="-609600" eaLnBrk="1" hangingPunct="1">
              <a:buFontTx/>
              <a:buAutoNum type="arabicPeriod"/>
            </a:pPr>
            <a:r>
              <a:rPr lang="en-US" altLang="en-US" sz="2400" b="1"/>
              <a:t>Memperhatikan poin-poin apa yang harus diingat oleh investigator ketika membagi populasi ke dalam strata untuk sampel berjenjang</a:t>
            </a:r>
            <a:endParaRPr lang="en-US" altLang="en-US" sz="2400"/>
          </a:p>
        </p:txBody>
      </p:sp>
      <p:sp>
        <p:nvSpPr>
          <p:cNvPr id="2662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26629" name="Group 7"/>
          <p:cNvGrpSpPr>
            <a:grpSpLocks noChangeAspect="1"/>
          </p:cNvGrpSpPr>
          <p:nvPr/>
        </p:nvGrpSpPr>
        <p:grpSpPr bwMode="auto">
          <a:xfrm>
            <a:off x="5891213" y="6289675"/>
            <a:ext cx="457200" cy="363538"/>
            <a:chOff x="2207" y="1173"/>
            <a:chExt cx="1200" cy="791"/>
          </a:xfrm>
        </p:grpSpPr>
        <p:sp>
          <p:nvSpPr>
            <p:cNvPr id="2663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663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663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663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4-7 </a:t>
            </a:r>
          </a:p>
        </p:txBody>
      </p:sp>
      <p:sp>
        <p:nvSpPr>
          <p:cNvPr id="27651" name="Rectangle 3"/>
          <p:cNvSpPr>
            <a:spLocks noGrp="1" noChangeArrowheads="1"/>
          </p:cNvSpPr>
          <p:nvPr>
            <p:ph type="body" idx="1"/>
          </p:nvPr>
        </p:nvSpPr>
        <p:spPr/>
        <p:txBody>
          <a:bodyPr/>
          <a:lstStyle/>
          <a:p>
            <a:pPr marL="609600" indent="-609600" eaLnBrk="1" hangingPunct="1">
              <a:buFontTx/>
              <a:buAutoNum type="arabicPeriod" startAt="4"/>
            </a:pPr>
            <a:endParaRPr lang="en-US" altLang="en-US" sz="2400" b="1"/>
          </a:p>
          <a:p>
            <a:pPr marL="609600" indent="-609600" eaLnBrk="1" hangingPunct="1">
              <a:buFontTx/>
              <a:buAutoNum type="arabicPeriod" startAt="4"/>
            </a:pPr>
            <a:r>
              <a:rPr lang="en-US" altLang="en-US" sz="2400" b="1"/>
              <a:t>Menjelaskan apa yang dimaksud dengan sampel berjenjang yang proporsional</a:t>
            </a:r>
          </a:p>
          <a:p>
            <a:pPr marL="609600" indent="-609600" eaLnBrk="1" hangingPunct="1">
              <a:buFontTx/>
              <a:buAutoNum type="arabicPeriod" startAt="4"/>
            </a:pPr>
            <a:r>
              <a:rPr lang="en-US" altLang="en-US" sz="2400" b="1"/>
              <a:t>Menjelaskan apa yang dimaksud dengan sampel berjenjang yang tidak proporsional </a:t>
            </a:r>
          </a:p>
          <a:p>
            <a:pPr marL="609600" indent="-609600" eaLnBrk="1" hangingPunct="1">
              <a:buFontTx/>
              <a:buAutoNum type="arabicPeriod" startAt="4"/>
            </a:pPr>
            <a:r>
              <a:rPr lang="en-US" altLang="en-US" sz="2400" b="1"/>
              <a:t>Menyebutkan langkah-langkah yang diikuti dalam menarik sampel cluster </a:t>
            </a:r>
          </a:p>
          <a:p>
            <a:pPr marL="609600" indent="-609600" eaLnBrk="1" hangingPunct="1">
              <a:buFontTx/>
              <a:buAutoNum type="arabicPeriod" startAt="4"/>
            </a:pPr>
            <a:r>
              <a:rPr lang="en-US" altLang="en-US" sz="2400" b="1"/>
              <a:t>Menjelaskan perbedaan antara sampel cluster satu-tahap dan sampel cluster dua tahap </a:t>
            </a:r>
          </a:p>
        </p:txBody>
      </p:sp>
      <p:sp>
        <p:nvSpPr>
          <p:cNvPr id="2765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27653" name="Group 7"/>
          <p:cNvGrpSpPr>
            <a:grpSpLocks noChangeAspect="1"/>
          </p:cNvGrpSpPr>
          <p:nvPr/>
        </p:nvGrpSpPr>
        <p:grpSpPr bwMode="auto">
          <a:xfrm>
            <a:off x="5891213" y="6289675"/>
            <a:ext cx="457200" cy="363538"/>
            <a:chOff x="2207" y="1173"/>
            <a:chExt cx="1200" cy="791"/>
          </a:xfrm>
        </p:grpSpPr>
        <p:sp>
          <p:nvSpPr>
            <p:cNvPr id="2765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765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765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765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8 </a:t>
            </a:r>
          </a:p>
        </p:txBody>
      </p:sp>
      <p:sp>
        <p:nvSpPr>
          <p:cNvPr id="28675" name="Rectangle 3"/>
          <p:cNvSpPr>
            <a:spLocks noGrp="1" noChangeArrowheads="1"/>
          </p:cNvSpPr>
          <p:nvPr>
            <p:ph type="body" idx="1"/>
          </p:nvPr>
        </p:nvSpPr>
        <p:spPr/>
        <p:txBody>
          <a:bodyPr/>
          <a:lstStyle/>
          <a:p>
            <a:pPr marL="609600" indent="-609600" eaLnBrk="1" hangingPunct="1">
              <a:buFontTx/>
              <a:buAutoNum type="arabicPeriod" startAt="8"/>
            </a:pPr>
            <a:endParaRPr lang="en-US" altLang="en-US" sz="2400" b="1"/>
          </a:p>
          <a:p>
            <a:pPr marL="609600" indent="-609600" eaLnBrk="1" hangingPunct="1">
              <a:buFontTx/>
              <a:buAutoNum type="arabicPeriod" startAt="8"/>
            </a:pPr>
            <a:r>
              <a:rPr lang="en-US" altLang="en-US" sz="2400" b="1"/>
              <a:t>Menjelaskan mengapa sampling cluster, meskipun secara statistik jauh kurang efisien daripada sampel berjenjang yang sebanding, merupakan prosedur sampling yang paling banyak digunakan dalam survei lapangan berskala-besar yang menggunakan wawancara pribadi </a:t>
            </a:r>
          </a:p>
        </p:txBody>
      </p:sp>
      <p:sp>
        <p:nvSpPr>
          <p:cNvPr id="2867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28677" name="Group 7"/>
          <p:cNvGrpSpPr>
            <a:grpSpLocks noChangeAspect="1"/>
          </p:cNvGrpSpPr>
          <p:nvPr/>
        </p:nvGrpSpPr>
        <p:grpSpPr bwMode="auto">
          <a:xfrm>
            <a:off x="5891213" y="6289675"/>
            <a:ext cx="457200" cy="363538"/>
            <a:chOff x="2207" y="1173"/>
            <a:chExt cx="1200" cy="791"/>
          </a:xfrm>
        </p:grpSpPr>
        <p:sp>
          <p:nvSpPr>
            <p:cNvPr id="2867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867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868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868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9-10 </a:t>
            </a:r>
          </a:p>
        </p:txBody>
      </p:sp>
      <p:sp>
        <p:nvSpPr>
          <p:cNvPr id="29699" name="Rectangle 3"/>
          <p:cNvSpPr>
            <a:spLocks noGrp="1" noChangeArrowheads="1"/>
          </p:cNvSpPr>
          <p:nvPr>
            <p:ph type="body" idx="1"/>
          </p:nvPr>
        </p:nvSpPr>
        <p:spPr/>
        <p:txBody>
          <a:bodyPr/>
          <a:lstStyle/>
          <a:p>
            <a:pPr marL="609600" indent="-609600" eaLnBrk="1" hangingPunct="1">
              <a:buFontTx/>
              <a:buAutoNum type="arabicPeriod" startAt="9"/>
            </a:pPr>
            <a:endParaRPr lang="en-US" altLang="en-US" sz="2400" b="1"/>
          </a:p>
          <a:p>
            <a:pPr marL="609600" indent="-609600" eaLnBrk="1" hangingPunct="1">
              <a:buFontTx/>
              <a:buAutoNum type="arabicPeriod" startAt="9"/>
            </a:pPr>
            <a:r>
              <a:rPr lang="en-US" altLang="en-US" sz="2400" b="1"/>
              <a:t>Membedakan antara sampling area satu-tahap dan sampling area dua-tahap </a:t>
            </a:r>
          </a:p>
          <a:p>
            <a:pPr marL="609600" indent="-609600" eaLnBrk="1" hangingPunct="1">
              <a:buFontTx/>
              <a:buAutoNum type="arabicPeriod" startAt="9"/>
            </a:pPr>
            <a:endParaRPr lang="en-US" altLang="en-US" sz="2400" b="1"/>
          </a:p>
          <a:p>
            <a:pPr marL="609600" indent="-609600" eaLnBrk="1" hangingPunct="1">
              <a:buFontTx/>
              <a:buAutoNum type="arabicPeriod" startAt="9"/>
            </a:pPr>
            <a:r>
              <a:rPr lang="en-US" altLang="en-US" sz="2400" b="1"/>
              <a:t>Memperhatikan kualitas yang membedakan sampling probabilitas yang proporsional dengan ukuran dan menjelaskan kapan sampling ini digunakan</a:t>
            </a:r>
            <a:r>
              <a:rPr lang="en-US" altLang="en-US" sz="2400"/>
              <a:t> </a:t>
            </a:r>
          </a:p>
        </p:txBody>
      </p:sp>
      <p:sp>
        <p:nvSpPr>
          <p:cNvPr id="2970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29701" name="Group 7"/>
          <p:cNvGrpSpPr>
            <a:grpSpLocks noChangeAspect="1"/>
          </p:cNvGrpSpPr>
          <p:nvPr/>
        </p:nvGrpSpPr>
        <p:grpSpPr bwMode="auto">
          <a:xfrm>
            <a:off x="5891213" y="6289675"/>
            <a:ext cx="457200" cy="363538"/>
            <a:chOff x="2207" y="1173"/>
            <a:chExt cx="1200" cy="791"/>
          </a:xfrm>
        </p:grpSpPr>
        <p:sp>
          <p:nvSpPr>
            <p:cNvPr id="2970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970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970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2970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SAMPEL BERJENJANG</a:t>
            </a:r>
          </a:p>
        </p:txBody>
      </p:sp>
      <p:sp>
        <p:nvSpPr>
          <p:cNvPr id="30723"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Sampel berjenjang adalah sampel probabilitas yang dibedakan oleh prosedur dua-langkah berikut: </a:t>
            </a:r>
          </a:p>
          <a:p>
            <a:pPr lvl="1" eaLnBrk="1" hangingPunct="1"/>
            <a:r>
              <a:rPr lang="en-US" altLang="en-US" sz="2400" b="1"/>
              <a:t>Populasi induk dibagi ke dalam subset yang </a:t>
            </a:r>
            <a:r>
              <a:rPr lang="en-US" altLang="en-US" sz="2400" b="1" i="1"/>
              <a:t>mutually exclusive</a:t>
            </a:r>
            <a:r>
              <a:rPr lang="en-US" altLang="en-US" sz="2400" b="1"/>
              <a:t> dan lengkap</a:t>
            </a:r>
          </a:p>
          <a:p>
            <a:pPr lvl="1" eaLnBrk="1" hangingPunct="1"/>
            <a:r>
              <a:rPr lang="en-US" altLang="en-US" sz="2400" b="1"/>
              <a:t>Sampel acak sederhana unsur-unsur dipilih secara independen dari masing-masing kelompok atau subset </a:t>
            </a:r>
          </a:p>
        </p:txBody>
      </p:sp>
      <p:sp>
        <p:nvSpPr>
          <p:cNvPr id="3072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30725" name="Group 7"/>
          <p:cNvGrpSpPr>
            <a:grpSpLocks noChangeAspect="1"/>
          </p:cNvGrpSpPr>
          <p:nvPr/>
        </p:nvGrpSpPr>
        <p:grpSpPr bwMode="auto">
          <a:xfrm>
            <a:off x="5891213" y="6289675"/>
            <a:ext cx="457200" cy="363538"/>
            <a:chOff x="2207" y="1173"/>
            <a:chExt cx="1200" cy="791"/>
          </a:xfrm>
        </p:grpSpPr>
        <p:sp>
          <p:nvSpPr>
            <p:cNvPr id="3072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072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072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072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en-US" b="1">
                <a:latin typeface="Arial" panose="020B0604020202020204" pitchFamily="34" charset="0"/>
              </a:rPr>
              <a:t>Bab</a:t>
            </a:r>
            <a:br>
              <a:rPr lang="en-US" altLang="en-US" b="1">
                <a:latin typeface="Arial" panose="020B0604020202020204" pitchFamily="34" charset="0"/>
              </a:rPr>
            </a:br>
            <a:r>
              <a:rPr lang="en-US" altLang="en-US" b="1">
                <a:latin typeface="Arial" panose="020B0604020202020204" pitchFamily="34" charset="0"/>
              </a:rPr>
              <a:t>15</a:t>
            </a:r>
            <a:br>
              <a:rPr lang="en-US" altLang="en-US" b="1">
                <a:latin typeface="Arial" panose="020B0604020202020204" pitchFamily="34" charset="0"/>
              </a:rPr>
            </a:br>
            <a:br>
              <a:rPr lang="en-US" altLang="en-US" b="1">
                <a:latin typeface="Arial" panose="020B0604020202020204" pitchFamily="34" charset="0"/>
              </a:rPr>
            </a:br>
            <a:endParaRPr lang="en-US" altLang="en-US" b="1">
              <a:latin typeface="Arial" panose="020B0604020202020204" pitchFamily="34" charset="0"/>
            </a:endParaRPr>
          </a:p>
        </p:txBody>
      </p:sp>
      <p:sp>
        <p:nvSpPr>
          <p:cNvPr id="4099" name="Rectangle 3"/>
          <p:cNvSpPr>
            <a:spLocks noGrp="1" noChangeArrowheads="1"/>
          </p:cNvSpPr>
          <p:nvPr>
            <p:ph type="subTitle" idx="1"/>
          </p:nvPr>
        </p:nvSpPr>
        <p:spPr/>
        <p:txBody>
          <a:bodyPr/>
          <a:lstStyle/>
          <a:p>
            <a:pPr eaLnBrk="1" hangingPunct="1"/>
            <a:r>
              <a:rPr lang="en-US" altLang="en-US" b="1">
                <a:latin typeface="Arial" panose="020B0604020202020204" pitchFamily="34" charset="0"/>
              </a:rPr>
              <a:t>Jenis-jenis Sampel dan </a:t>
            </a:r>
            <a:br>
              <a:rPr lang="en-US" altLang="en-US" b="1">
                <a:latin typeface="Arial" panose="020B0604020202020204" pitchFamily="34" charset="0"/>
              </a:rPr>
            </a:br>
            <a:r>
              <a:rPr lang="en-US" altLang="en-US" b="1">
                <a:latin typeface="Arial" panose="020B0604020202020204" pitchFamily="34" charset="0"/>
              </a:rPr>
              <a:t>Simple Random Sampling</a:t>
            </a:r>
          </a:p>
        </p:txBody>
      </p:sp>
      <p:sp>
        <p:nvSpPr>
          <p:cNvPr id="4100"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4101" name="Group 7"/>
          <p:cNvGrpSpPr>
            <a:grpSpLocks noChangeAspect="1"/>
          </p:cNvGrpSpPr>
          <p:nvPr/>
        </p:nvGrpSpPr>
        <p:grpSpPr bwMode="auto">
          <a:xfrm>
            <a:off x="3046413" y="6278563"/>
            <a:ext cx="457200" cy="363537"/>
            <a:chOff x="2207" y="1173"/>
            <a:chExt cx="1200" cy="791"/>
          </a:xfrm>
        </p:grpSpPr>
        <p:sp>
          <p:nvSpPr>
            <p:cNvPr id="410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10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10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10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SAMPEL BERJENJANG VS </a:t>
            </a:r>
            <a:br>
              <a:rPr lang="en-US" altLang="en-US" sz="3200" b="1">
                <a:latin typeface="Arial" panose="020B0604020202020204" pitchFamily="34" charset="0"/>
              </a:rPr>
            </a:br>
            <a:r>
              <a:rPr lang="en-US" altLang="en-US" sz="3200" b="1">
                <a:latin typeface="Arial" panose="020B0604020202020204" pitchFamily="34" charset="0"/>
              </a:rPr>
              <a:t>SAMPEL ACAK SEDERHANA</a:t>
            </a:r>
          </a:p>
        </p:txBody>
      </p:sp>
      <p:sp>
        <p:nvSpPr>
          <p:cNvPr id="31747"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Sampel berjenjang dapat menghasilkan statistik sampel yang lebih tepat, yang berarti bahwa sampel itu mempunyai kesalahan yang lebih kecil dalam sampling, daripada sampel acak sederhana</a:t>
            </a:r>
          </a:p>
          <a:p>
            <a:pPr eaLnBrk="1" hangingPunct="1"/>
            <a:endParaRPr lang="en-US" altLang="en-US" sz="2400" b="1"/>
          </a:p>
          <a:p>
            <a:pPr eaLnBrk="1" hangingPunct="1"/>
            <a:r>
              <a:rPr lang="en-US" altLang="en-US" sz="2400" b="1"/>
              <a:t>Stratifikasi juga memungkinkan penyelidikan atas karakteristik yang diteliti dalam subkelompok-subkelompok tertentu</a:t>
            </a:r>
            <a:r>
              <a:rPr lang="en-US" altLang="en-US" sz="2400"/>
              <a:t> </a:t>
            </a:r>
          </a:p>
        </p:txBody>
      </p:sp>
      <p:sp>
        <p:nvSpPr>
          <p:cNvPr id="3174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31749" name="Group 7"/>
          <p:cNvGrpSpPr>
            <a:grpSpLocks noChangeAspect="1"/>
          </p:cNvGrpSpPr>
          <p:nvPr/>
        </p:nvGrpSpPr>
        <p:grpSpPr bwMode="auto">
          <a:xfrm>
            <a:off x="5891213" y="6289675"/>
            <a:ext cx="457200" cy="363538"/>
            <a:chOff x="2207" y="1173"/>
            <a:chExt cx="1200" cy="791"/>
          </a:xfrm>
        </p:grpSpPr>
        <p:sp>
          <p:nvSpPr>
            <p:cNvPr id="3175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175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175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175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SAMPEL BERJENJANG:</a:t>
            </a:r>
            <a:br>
              <a:rPr lang="en-US" altLang="en-US" sz="3200" b="1">
                <a:latin typeface="Arial" panose="020B0604020202020204" pitchFamily="34" charset="0"/>
              </a:rPr>
            </a:br>
            <a:r>
              <a:rPr lang="en-US" altLang="en-US" sz="3200" b="1">
                <a:latin typeface="Arial" panose="020B0604020202020204" pitchFamily="34" charset="0"/>
              </a:rPr>
              <a:t>Pembagian Populasi Menjadi Strata</a:t>
            </a:r>
          </a:p>
        </p:txBody>
      </p:sp>
      <p:sp>
        <p:nvSpPr>
          <p:cNvPr id="32771"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Para investigator harus membagi populasi ke dalam strata sehingga:</a:t>
            </a:r>
          </a:p>
          <a:p>
            <a:pPr lvl="1" eaLnBrk="1" hangingPunct="1"/>
            <a:r>
              <a:rPr lang="en-US" altLang="en-US" sz="2400" b="1"/>
              <a:t>Unsur-unsur dalam suatu stratum tertentu sedapat mungkin sama nilainya </a:t>
            </a:r>
          </a:p>
          <a:p>
            <a:pPr lvl="1" eaLnBrk="1" hangingPunct="1"/>
            <a:r>
              <a:rPr lang="en-US" altLang="en-US" sz="2400" b="1"/>
              <a:t>Dan dengan demikian nilai di antara dua strata dapat berbeda</a:t>
            </a:r>
            <a:endParaRPr lang="en-US" altLang="en-US" sz="2400"/>
          </a:p>
        </p:txBody>
      </p:sp>
      <p:sp>
        <p:nvSpPr>
          <p:cNvPr id="3277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32773" name="Group 7"/>
          <p:cNvGrpSpPr>
            <a:grpSpLocks noChangeAspect="1"/>
          </p:cNvGrpSpPr>
          <p:nvPr/>
        </p:nvGrpSpPr>
        <p:grpSpPr bwMode="auto">
          <a:xfrm>
            <a:off x="5891213" y="6289675"/>
            <a:ext cx="457200" cy="363538"/>
            <a:chOff x="2207" y="1173"/>
            <a:chExt cx="1200" cy="791"/>
          </a:xfrm>
        </p:grpSpPr>
        <p:sp>
          <p:nvSpPr>
            <p:cNvPr id="3277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277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277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277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SAMPEL BERJENJANG PROPORSIONAL</a:t>
            </a:r>
          </a:p>
        </p:txBody>
      </p:sp>
      <p:sp>
        <p:nvSpPr>
          <p:cNvPr id="33795"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Dengan sampel berjenjang yang proporsional, jumlah observasi dalam seluruh sampel dialokasikan di antara strata, yang sebanding dengan jumlah relatif unsur-unsur pada masing-masing stratum dalam populasi</a:t>
            </a:r>
            <a:r>
              <a:rPr lang="en-US" altLang="en-US" sz="2400"/>
              <a:t> </a:t>
            </a:r>
          </a:p>
        </p:txBody>
      </p:sp>
      <p:sp>
        <p:nvSpPr>
          <p:cNvPr id="3379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33797" name="Group 7"/>
          <p:cNvGrpSpPr>
            <a:grpSpLocks noChangeAspect="1"/>
          </p:cNvGrpSpPr>
          <p:nvPr/>
        </p:nvGrpSpPr>
        <p:grpSpPr bwMode="auto">
          <a:xfrm>
            <a:off x="5891213" y="6289675"/>
            <a:ext cx="457200" cy="363538"/>
            <a:chOff x="2207" y="1173"/>
            <a:chExt cx="1200" cy="791"/>
          </a:xfrm>
        </p:grpSpPr>
        <p:sp>
          <p:nvSpPr>
            <p:cNvPr id="3379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379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380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380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SAMPLING BERJENJANG </a:t>
            </a:r>
            <a:br>
              <a:rPr lang="en-US" altLang="en-US" sz="3200" b="1">
                <a:latin typeface="Arial" panose="020B0604020202020204" pitchFamily="34" charset="0"/>
              </a:rPr>
            </a:br>
            <a:r>
              <a:rPr lang="en-US" altLang="en-US" sz="3200" b="1">
                <a:latin typeface="Arial" panose="020B0604020202020204" pitchFamily="34" charset="0"/>
              </a:rPr>
              <a:t>TIDAK PROPORSIONAL</a:t>
            </a:r>
          </a:p>
        </p:txBody>
      </p:sp>
      <p:sp>
        <p:nvSpPr>
          <p:cNvPr id="34819" name="Rectangle 3"/>
          <p:cNvSpPr>
            <a:spLocks noGrp="1" noChangeArrowheads="1"/>
          </p:cNvSpPr>
          <p:nvPr>
            <p:ph type="body" idx="1"/>
          </p:nvPr>
        </p:nvSpPr>
        <p:spPr/>
        <p:txBody>
          <a:bodyPr/>
          <a:lstStyle/>
          <a:p>
            <a:pPr eaLnBrk="1" hangingPunct="1"/>
            <a:r>
              <a:rPr lang="en-US" altLang="en-US" sz="2400" b="1"/>
              <a:t>Sampling berjenjang yang tidak proporsional melibatkan penyeimbangan dua kriteria, yaitu ukuran strata dan variabilitas</a:t>
            </a:r>
          </a:p>
          <a:p>
            <a:pPr eaLnBrk="1" hangingPunct="1"/>
            <a:r>
              <a:rPr lang="en-US" altLang="en-US" sz="2400" b="1"/>
              <a:t>Dengan ukuran sampel tetap, strata yang menunjukkan lebih banyak variabilitas akan dijadikan sampel secara lebih proporsional terhadap ukuran relatif mereka</a:t>
            </a:r>
          </a:p>
          <a:p>
            <a:pPr eaLnBrk="1" hangingPunct="1"/>
            <a:r>
              <a:rPr lang="en-US" altLang="en-US" sz="2400" b="1"/>
              <a:t>Sebaliknya, strata yang sangat homogen akan dijadikan sampel secara kurang proporsional</a:t>
            </a:r>
            <a:r>
              <a:rPr lang="en-US" altLang="en-US" sz="2400"/>
              <a:t> </a:t>
            </a:r>
          </a:p>
        </p:txBody>
      </p:sp>
      <p:sp>
        <p:nvSpPr>
          <p:cNvPr id="3482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34821" name="Group 7"/>
          <p:cNvGrpSpPr>
            <a:grpSpLocks noChangeAspect="1"/>
          </p:cNvGrpSpPr>
          <p:nvPr/>
        </p:nvGrpSpPr>
        <p:grpSpPr bwMode="auto">
          <a:xfrm>
            <a:off x="5891213" y="6289675"/>
            <a:ext cx="457200" cy="363538"/>
            <a:chOff x="2207" y="1173"/>
            <a:chExt cx="1200" cy="791"/>
          </a:xfrm>
        </p:grpSpPr>
        <p:sp>
          <p:nvSpPr>
            <p:cNvPr id="3482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482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482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482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SAMPLING CLUSTER</a:t>
            </a:r>
          </a:p>
        </p:txBody>
      </p:sp>
      <p:sp>
        <p:nvSpPr>
          <p:cNvPr id="35843"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Sampling cluster meliputi langkah-langkah berikut:</a:t>
            </a:r>
          </a:p>
          <a:p>
            <a:pPr lvl="1" eaLnBrk="1" hangingPunct="1"/>
            <a:r>
              <a:rPr lang="en-US" altLang="en-US" sz="2400" b="1"/>
              <a:t>Populasi induk dibagi ke dalam subset yang </a:t>
            </a:r>
            <a:r>
              <a:rPr lang="en-US" altLang="en-US" sz="2400" b="1" i="1"/>
              <a:t>mutually exclusive</a:t>
            </a:r>
            <a:r>
              <a:rPr lang="en-US" altLang="en-US" sz="2400" b="1"/>
              <a:t> dan lengkap</a:t>
            </a:r>
          </a:p>
          <a:p>
            <a:pPr lvl="1" eaLnBrk="1" hangingPunct="1"/>
            <a:r>
              <a:rPr lang="en-US" altLang="en-US" sz="2400" b="1"/>
              <a:t>Sampel acak dari subset-subset dipilih</a:t>
            </a:r>
            <a:r>
              <a:rPr lang="en-US" altLang="en-US" sz="2400"/>
              <a:t> </a:t>
            </a:r>
          </a:p>
        </p:txBody>
      </p:sp>
      <p:sp>
        <p:nvSpPr>
          <p:cNvPr id="3584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35845" name="Group 7"/>
          <p:cNvGrpSpPr>
            <a:grpSpLocks noChangeAspect="1"/>
          </p:cNvGrpSpPr>
          <p:nvPr/>
        </p:nvGrpSpPr>
        <p:grpSpPr bwMode="auto">
          <a:xfrm>
            <a:off x="5891213" y="6289675"/>
            <a:ext cx="457200" cy="363538"/>
            <a:chOff x="2207" y="1173"/>
            <a:chExt cx="1200" cy="791"/>
          </a:xfrm>
        </p:grpSpPr>
        <p:sp>
          <p:nvSpPr>
            <p:cNvPr id="3584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584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584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584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36867" name="Group 7"/>
          <p:cNvGrpSpPr>
            <a:grpSpLocks noChangeAspect="1"/>
          </p:cNvGrpSpPr>
          <p:nvPr/>
        </p:nvGrpSpPr>
        <p:grpSpPr bwMode="auto">
          <a:xfrm>
            <a:off x="3046413" y="6278563"/>
            <a:ext cx="457200" cy="363537"/>
            <a:chOff x="2207" y="1173"/>
            <a:chExt cx="1200" cy="791"/>
          </a:xfrm>
        </p:grpSpPr>
        <p:sp>
          <p:nvSpPr>
            <p:cNvPr id="3687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687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687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687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
        <p:nvSpPr>
          <p:cNvPr id="36868" name="Text Box 8"/>
          <p:cNvSpPr txBox="1">
            <a:spLocks noChangeArrowheads="1"/>
          </p:cNvSpPr>
          <p:nvPr/>
        </p:nvSpPr>
        <p:spPr bwMode="auto">
          <a:xfrm>
            <a:off x="685800" y="609600"/>
            <a:ext cx="77724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tx2"/>
                </a:solidFill>
                <a:latin typeface="Arial" panose="020B0604020202020204" pitchFamily="34" charset="0"/>
              </a:rPr>
              <a:t>Kemungkinan Sampel Cluster</a:t>
            </a:r>
          </a:p>
        </p:txBody>
      </p:sp>
      <p:pic>
        <p:nvPicPr>
          <p:cNvPr id="36869" name="Picture 10" descr="Bab16Hlm54Prg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772400"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SAMPLING CLUSTER:</a:t>
            </a:r>
            <a:br>
              <a:rPr lang="en-US" altLang="en-US" sz="3200" b="1">
                <a:latin typeface="Arial" panose="020B0604020202020204" pitchFamily="34" charset="0"/>
              </a:rPr>
            </a:br>
            <a:r>
              <a:rPr lang="en-US" altLang="en-US" sz="3200" b="1">
                <a:latin typeface="Arial" panose="020B0604020202020204" pitchFamily="34" charset="0"/>
              </a:rPr>
              <a:t>Satu Tahap atau Dua Tahap</a:t>
            </a:r>
          </a:p>
        </p:txBody>
      </p:sp>
      <p:sp>
        <p:nvSpPr>
          <p:cNvPr id="37891"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Jika investigator menggunakan semua unsur populasi dalam subset yang dipilih sebagai sampel, maka prosedur tersebut adalah sampling cluster satu-tahap</a:t>
            </a:r>
          </a:p>
          <a:p>
            <a:pPr eaLnBrk="1" hangingPunct="1"/>
            <a:endParaRPr lang="en-US" altLang="en-US" sz="2400" b="1"/>
          </a:p>
          <a:p>
            <a:pPr eaLnBrk="1" hangingPunct="1"/>
            <a:r>
              <a:rPr lang="en-US" altLang="en-US" sz="2400" b="1"/>
              <a:t>Sebaliknya, bila sampel unsur-unsur dipilih secara probabilitas dari subset-subset yang dipilih, maka prosedurnya dikenal sebagai sampling cluster dua-tahap</a:t>
            </a:r>
            <a:r>
              <a:rPr lang="en-US" altLang="en-US" sz="2400"/>
              <a:t> </a:t>
            </a:r>
          </a:p>
        </p:txBody>
      </p:sp>
      <p:sp>
        <p:nvSpPr>
          <p:cNvPr id="3789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37893" name="Group 7"/>
          <p:cNvGrpSpPr>
            <a:grpSpLocks noChangeAspect="1"/>
          </p:cNvGrpSpPr>
          <p:nvPr/>
        </p:nvGrpSpPr>
        <p:grpSpPr bwMode="auto">
          <a:xfrm>
            <a:off x="5891213" y="6289675"/>
            <a:ext cx="457200" cy="363538"/>
            <a:chOff x="2207" y="1173"/>
            <a:chExt cx="1200" cy="791"/>
          </a:xfrm>
        </p:grpSpPr>
        <p:sp>
          <p:nvSpPr>
            <p:cNvPr id="3789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789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789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789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SAMPLING CLUSTER:</a:t>
            </a:r>
            <a:br>
              <a:rPr lang="en-US" altLang="en-US" sz="3200" b="1">
                <a:latin typeface="Arial" panose="020B0604020202020204" pitchFamily="34" charset="0"/>
              </a:rPr>
            </a:br>
            <a:r>
              <a:rPr lang="en-US" altLang="en-US" sz="3200" b="1">
                <a:latin typeface="Arial" panose="020B0604020202020204" pitchFamily="34" charset="0"/>
              </a:rPr>
              <a:t>Keunggulan Ekonomis</a:t>
            </a:r>
          </a:p>
        </p:txBody>
      </p:sp>
      <p:sp>
        <p:nvSpPr>
          <p:cNvPr id="38915"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Sampling cluster adalah prosedur sampling yang paling banyak digunakan dalam survei-lapangan berskala besar yang menggunakan wawancara pribadi karena secara ekonomis lebih efisien, yaitu biaya per observasinya rendah</a:t>
            </a:r>
          </a:p>
          <a:p>
            <a:pPr eaLnBrk="1" hangingPunct="1"/>
            <a:endParaRPr lang="en-US" altLang="en-US" sz="2400" b="1"/>
          </a:p>
          <a:p>
            <a:pPr eaLnBrk="1" hangingPunct="1"/>
            <a:r>
              <a:rPr lang="en-US" altLang="en-US" sz="2400" b="1"/>
              <a:t>Keekonomisan ini memungkinkan pemilihan sampel yang lebih besar dengan biaya yang lebih kecil</a:t>
            </a:r>
          </a:p>
        </p:txBody>
      </p:sp>
      <p:sp>
        <p:nvSpPr>
          <p:cNvPr id="3891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38917" name="Group 7"/>
          <p:cNvGrpSpPr>
            <a:grpSpLocks noChangeAspect="1"/>
          </p:cNvGrpSpPr>
          <p:nvPr/>
        </p:nvGrpSpPr>
        <p:grpSpPr bwMode="auto">
          <a:xfrm>
            <a:off x="5891213" y="6289675"/>
            <a:ext cx="457200" cy="363538"/>
            <a:chOff x="2207" y="1173"/>
            <a:chExt cx="1200" cy="791"/>
          </a:xfrm>
        </p:grpSpPr>
        <p:sp>
          <p:nvSpPr>
            <p:cNvPr id="3891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891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892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892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SAMPLING CLUSTER:</a:t>
            </a:r>
            <a:br>
              <a:rPr lang="en-US" altLang="en-US" sz="3200" b="1">
                <a:latin typeface="Arial" panose="020B0604020202020204" pitchFamily="34" charset="0"/>
              </a:rPr>
            </a:br>
            <a:r>
              <a:rPr lang="en-US" altLang="en-US" sz="3200" b="1">
                <a:latin typeface="Arial" panose="020B0604020202020204" pitchFamily="34" charset="0"/>
              </a:rPr>
              <a:t>Keunggulan Estimasi Kesalahan</a:t>
            </a:r>
          </a:p>
        </p:txBody>
      </p:sp>
      <p:sp>
        <p:nvSpPr>
          <p:cNvPr id="39939"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Meskipun sampling cluster memerlukan sampel yang lebih besar untuk mendapatkan tingkat ketepatan yang sama, dan dengan demikian secara statistik kurang efisien, namun biaya yang lebih kecil per observasi memungkinkan sampel yang jauh lebih besar diperoleh sehingga estimasi kesalahan standar yang lebih kecil dapat dihasilkan dengan biaya yang sama</a:t>
            </a:r>
            <a:r>
              <a:rPr lang="en-US" altLang="en-US" sz="2400"/>
              <a:t> </a:t>
            </a:r>
          </a:p>
        </p:txBody>
      </p:sp>
      <p:sp>
        <p:nvSpPr>
          <p:cNvPr id="3994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39941" name="Group 7"/>
          <p:cNvGrpSpPr>
            <a:grpSpLocks noChangeAspect="1"/>
          </p:cNvGrpSpPr>
          <p:nvPr/>
        </p:nvGrpSpPr>
        <p:grpSpPr bwMode="auto">
          <a:xfrm>
            <a:off x="5891213" y="6289675"/>
            <a:ext cx="457200" cy="363538"/>
            <a:chOff x="2207" y="1173"/>
            <a:chExt cx="1200" cy="791"/>
          </a:xfrm>
        </p:grpSpPr>
        <p:sp>
          <p:nvSpPr>
            <p:cNvPr id="3994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994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994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3994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SAMPLING AREA:</a:t>
            </a:r>
            <a:br>
              <a:rPr lang="en-US" altLang="en-US" sz="3200" b="1">
                <a:latin typeface="Arial" panose="020B0604020202020204" pitchFamily="34" charset="0"/>
              </a:rPr>
            </a:br>
            <a:r>
              <a:rPr lang="en-US" altLang="en-US" sz="3200" b="1">
                <a:latin typeface="Arial" panose="020B0604020202020204" pitchFamily="34" charset="0"/>
              </a:rPr>
              <a:t>Satu Tahap atau Dua Tahap</a:t>
            </a:r>
          </a:p>
        </p:txBody>
      </p:sp>
      <p:sp>
        <p:nvSpPr>
          <p:cNvPr id="40963"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Fitur yang membedakan sampel area satu-tahap adalah bahwa semua rumah tangga dalam blok-blok yang dipilih (atau daerah-daerah lainnya) dihitung dan diteliti</a:t>
            </a:r>
          </a:p>
          <a:p>
            <a:pPr eaLnBrk="1" hangingPunct="1"/>
            <a:endParaRPr lang="en-US" altLang="en-US" sz="2400" b="1"/>
          </a:p>
          <a:p>
            <a:pPr eaLnBrk="1" hangingPunct="1"/>
            <a:r>
              <a:rPr lang="en-US" altLang="en-US" sz="2400" b="1"/>
              <a:t>Dengan sampling area dua-tahap yang sederhana, bagian tertentu dari unit sampling tahap-kedua dipilih dari masing-masing unit tahap-pertama</a:t>
            </a:r>
            <a:r>
              <a:rPr lang="en-US" altLang="en-US" sz="2400"/>
              <a:t> </a:t>
            </a:r>
          </a:p>
        </p:txBody>
      </p:sp>
      <p:sp>
        <p:nvSpPr>
          <p:cNvPr id="4096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40965" name="Group 7"/>
          <p:cNvGrpSpPr>
            <a:grpSpLocks noChangeAspect="1"/>
          </p:cNvGrpSpPr>
          <p:nvPr/>
        </p:nvGrpSpPr>
        <p:grpSpPr bwMode="auto">
          <a:xfrm>
            <a:off x="5891213" y="6289675"/>
            <a:ext cx="457200" cy="363538"/>
            <a:chOff x="2207" y="1173"/>
            <a:chExt cx="1200" cy="791"/>
          </a:xfrm>
        </p:grpSpPr>
        <p:sp>
          <p:nvSpPr>
            <p:cNvPr id="4096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096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096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096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1-4 </a:t>
            </a:r>
          </a:p>
        </p:txBody>
      </p:sp>
      <p:sp>
        <p:nvSpPr>
          <p:cNvPr id="5123" name="Rectangle 3"/>
          <p:cNvSpPr>
            <a:spLocks noGrp="1" noChangeArrowheads="1"/>
          </p:cNvSpPr>
          <p:nvPr>
            <p:ph type="body" idx="1"/>
          </p:nvPr>
        </p:nvSpPr>
        <p:spPr/>
        <p:txBody>
          <a:bodyPr/>
          <a:lstStyle/>
          <a:p>
            <a:pPr marL="609600" indent="-609600" eaLnBrk="1" hangingPunct="1">
              <a:buFontTx/>
              <a:buAutoNum type="arabicPeriod"/>
            </a:pPr>
            <a:r>
              <a:rPr lang="en-US" altLang="en-US" sz="2400" b="1"/>
              <a:t>Membedakan antara sensus dan sampel</a:t>
            </a:r>
          </a:p>
          <a:p>
            <a:pPr marL="609600" indent="-609600" eaLnBrk="1" hangingPunct="1">
              <a:buFontTx/>
              <a:buAutoNum type="arabicPeriod"/>
            </a:pPr>
            <a:endParaRPr lang="en-US" altLang="en-US" sz="2400" b="1"/>
          </a:p>
          <a:p>
            <a:pPr marL="609600" indent="-609600" eaLnBrk="1" hangingPunct="1">
              <a:buFontTx/>
              <a:buAutoNum type="arabicPeriod"/>
            </a:pPr>
            <a:r>
              <a:rPr lang="en-US" altLang="en-US" sz="2400" b="1"/>
              <a:t>Menyebutkan enam langkah yang digunakan periset untuk menarik sampel populasi </a:t>
            </a:r>
          </a:p>
          <a:p>
            <a:pPr marL="609600" indent="-609600" eaLnBrk="1" hangingPunct="1">
              <a:buFontTx/>
              <a:buAutoNum type="arabicPeriod"/>
            </a:pPr>
            <a:endParaRPr lang="en-US" altLang="en-US" sz="2400" b="1"/>
          </a:p>
          <a:p>
            <a:pPr marL="609600" indent="-609600" eaLnBrk="1" hangingPunct="1">
              <a:buFontTx/>
              <a:buAutoNum type="arabicPeriod"/>
            </a:pPr>
            <a:r>
              <a:rPr lang="en-US" altLang="en-US" sz="2400" b="1"/>
              <a:t>Mendefinisikan kerangka sampling</a:t>
            </a:r>
          </a:p>
          <a:p>
            <a:pPr marL="609600" indent="-609600" eaLnBrk="1" hangingPunct="1">
              <a:buFontTx/>
              <a:buAutoNum type="arabicPeriod"/>
            </a:pPr>
            <a:endParaRPr lang="en-US" altLang="en-US" sz="2400" b="1"/>
          </a:p>
          <a:p>
            <a:pPr marL="609600" indent="-609600" eaLnBrk="1" hangingPunct="1">
              <a:buFontTx/>
              <a:buAutoNum type="arabicPeriod"/>
            </a:pPr>
            <a:r>
              <a:rPr lang="en-US" altLang="en-US" sz="2400" b="1"/>
              <a:t>Menjelaskan perbedaan antara sampel probabilitas dan sampel nonprobabilitas </a:t>
            </a:r>
          </a:p>
        </p:txBody>
      </p:sp>
      <p:sp>
        <p:nvSpPr>
          <p:cNvPr id="512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5125" name="Group 7"/>
          <p:cNvGrpSpPr>
            <a:grpSpLocks noChangeAspect="1"/>
          </p:cNvGrpSpPr>
          <p:nvPr/>
        </p:nvGrpSpPr>
        <p:grpSpPr bwMode="auto">
          <a:xfrm>
            <a:off x="5891213" y="6289675"/>
            <a:ext cx="457200" cy="363538"/>
            <a:chOff x="2207" y="1173"/>
            <a:chExt cx="1200" cy="791"/>
          </a:xfrm>
        </p:grpSpPr>
        <p:sp>
          <p:nvSpPr>
            <p:cNvPr id="512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12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12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12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SAMPLING PROBABILITAS PROPORSIONAL UKURAN</a:t>
            </a:r>
          </a:p>
        </p:txBody>
      </p:sp>
      <p:sp>
        <p:nvSpPr>
          <p:cNvPr id="41987"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Dengan sampling probabilitas yang proporsional dengan ukuran, sejumlah tetap unit tahap kedua dipilih dari masing-masing unit tahap pertama</a:t>
            </a:r>
          </a:p>
          <a:p>
            <a:pPr eaLnBrk="1" hangingPunct="1"/>
            <a:endParaRPr lang="en-US" altLang="en-US" sz="2400" b="1"/>
          </a:p>
          <a:p>
            <a:pPr eaLnBrk="1" hangingPunct="1"/>
            <a:r>
              <a:rPr lang="en-US" altLang="en-US" sz="2400" b="1"/>
              <a:t>Jenis sampling ini sangat berguna apabila jumlah unit tahap kedua tidak sama dan sampling area dua-tahap yang sederhana dapat menyebabkan bias estimasi</a:t>
            </a:r>
            <a:r>
              <a:rPr lang="en-US" altLang="en-US" sz="2400"/>
              <a:t> </a:t>
            </a:r>
          </a:p>
        </p:txBody>
      </p:sp>
      <p:sp>
        <p:nvSpPr>
          <p:cNvPr id="4198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41989" name="Group 7"/>
          <p:cNvGrpSpPr>
            <a:grpSpLocks noChangeAspect="1"/>
          </p:cNvGrpSpPr>
          <p:nvPr/>
        </p:nvGrpSpPr>
        <p:grpSpPr bwMode="auto">
          <a:xfrm>
            <a:off x="5891213" y="6289675"/>
            <a:ext cx="457200" cy="363538"/>
            <a:chOff x="2207" y="1173"/>
            <a:chExt cx="1200" cy="791"/>
          </a:xfrm>
        </p:grpSpPr>
        <p:sp>
          <p:nvSpPr>
            <p:cNvPr id="4199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199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199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199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43011" name="Group 7"/>
          <p:cNvGrpSpPr>
            <a:grpSpLocks noChangeAspect="1"/>
          </p:cNvGrpSpPr>
          <p:nvPr/>
        </p:nvGrpSpPr>
        <p:grpSpPr bwMode="auto">
          <a:xfrm>
            <a:off x="3046413" y="6278563"/>
            <a:ext cx="457200" cy="363537"/>
            <a:chOff x="2207" y="1173"/>
            <a:chExt cx="1200" cy="791"/>
          </a:xfrm>
        </p:grpSpPr>
        <p:sp>
          <p:nvSpPr>
            <p:cNvPr id="4301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301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301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301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
        <p:nvSpPr>
          <p:cNvPr id="43012" name="Text Box 8"/>
          <p:cNvSpPr txBox="1">
            <a:spLocks noChangeArrowheads="1"/>
          </p:cNvSpPr>
          <p:nvPr/>
        </p:nvSpPr>
        <p:spPr bwMode="auto">
          <a:xfrm>
            <a:off x="685800" y="609600"/>
            <a:ext cx="77724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tx2"/>
                </a:solidFill>
                <a:latin typeface="Arial" panose="020B0604020202020204" pitchFamily="34" charset="0"/>
              </a:rPr>
              <a:t>Ilustrasi Sampling Probabilitas Proporsional Ukuran</a:t>
            </a:r>
          </a:p>
        </p:txBody>
      </p:sp>
      <p:pic>
        <p:nvPicPr>
          <p:cNvPr id="43013" name="Picture 10" descr="Bab16Hlm56Prg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6962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5"/>
          <p:cNvSpPr>
            <a:spLocks noGrp="1" noChangeArrowheads="1"/>
          </p:cNvSpPr>
          <p:nvPr>
            <p:ph type="ctrTitle"/>
          </p:nvPr>
        </p:nvSpPr>
        <p:spPr/>
        <p:txBody>
          <a:bodyPr/>
          <a:lstStyle/>
          <a:p>
            <a:pPr eaLnBrk="1" hangingPunct="1"/>
            <a:r>
              <a:rPr lang="en-US" altLang="en-US" b="1">
                <a:latin typeface="Arial" panose="020B0604020202020204" pitchFamily="34" charset="0"/>
              </a:rPr>
              <a:t>Bab</a:t>
            </a:r>
            <a:br>
              <a:rPr lang="en-US" altLang="en-US" b="1">
                <a:latin typeface="Arial" panose="020B0604020202020204" pitchFamily="34" charset="0"/>
              </a:rPr>
            </a:br>
            <a:r>
              <a:rPr lang="en-US" altLang="en-US" b="1">
                <a:latin typeface="Arial" panose="020B0604020202020204" pitchFamily="34" charset="0"/>
              </a:rPr>
              <a:t>17</a:t>
            </a:r>
            <a:br>
              <a:rPr lang="en-US" altLang="en-US" b="1">
                <a:latin typeface="Arial" panose="020B0604020202020204" pitchFamily="34" charset="0"/>
              </a:rPr>
            </a:br>
            <a:br>
              <a:rPr lang="en-US" altLang="en-US" b="1">
                <a:latin typeface="Arial" panose="020B0604020202020204" pitchFamily="34" charset="0"/>
              </a:rPr>
            </a:br>
            <a:endParaRPr lang="en-US" altLang="en-US" b="1">
              <a:latin typeface="Arial" panose="020B0604020202020204" pitchFamily="34" charset="0"/>
            </a:endParaRPr>
          </a:p>
        </p:txBody>
      </p:sp>
      <p:sp>
        <p:nvSpPr>
          <p:cNvPr id="44035" name="Rectangle 16"/>
          <p:cNvSpPr>
            <a:spLocks noGrp="1" noChangeArrowheads="1"/>
          </p:cNvSpPr>
          <p:nvPr>
            <p:ph type="subTitle" idx="1"/>
          </p:nvPr>
        </p:nvSpPr>
        <p:spPr/>
        <p:txBody>
          <a:bodyPr/>
          <a:lstStyle/>
          <a:p>
            <a:pPr eaLnBrk="1" hangingPunct="1"/>
            <a:r>
              <a:rPr lang="en-US" altLang="en-US" b="1">
                <a:latin typeface="Arial" panose="020B0604020202020204" pitchFamily="34" charset="0"/>
              </a:rPr>
              <a:t>Ukuran Sampel</a:t>
            </a:r>
          </a:p>
        </p:txBody>
      </p:sp>
      <p:sp>
        <p:nvSpPr>
          <p:cNvPr id="44036"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44037" name="Group 7"/>
          <p:cNvGrpSpPr>
            <a:grpSpLocks noChangeAspect="1"/>
          </p:cNvGrpSpPr>
          <p:nvPr/>
        </p:nvGrpSpPr>
        <p:grpSpPr bwMode="auto">
          <a:xfrm>
            <a:off x="3046413" y="6278563"/>
            <a:ext cx="457200" cy="363537"/>
            <a:chOff x="2207" y="1173"/>
            <a:chExt cx="1200" cy="791"/>
          </a:xfrm>
        </p:grpSpPr>
        <p:sp>
          <p:nvSpPr>
            <p:cNvPr id="4403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403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404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404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1-3 </a:t>
            </a:r>
          </a:p>
        </p:txBody>
      </p:sp>
      <p:sp>
        <p:nvSpPr>
          <p:cNvPr id="45059" name="Rectangle 3"/>
          <p:cNvSpPr>
            <a:spLocks noGrp="1" noChangeArrowheads="1"/>
          </p:cNvSpPr>
          <p:nvPr>
            <p:ph type="body" idx="1"/>
          </p:nvPr>
        </p:nvSpPr>
        <p:spPr/>
        <p:txBody>
          <a:bodyPr/>
          <a:lstStyle/>
          <a:p>
            <a:pPr marL="609600" indent="-609600" eaLnBrk="1" hangingPunct="1">
              <a:buFontTx/>
              <a:buAutoNum type="arabicPeriod"/>
            </a:pPr>
            <a:r>
              <a:rPr lang="en-US" altLang="en-US" sz="2400" b="1"/>
              <a:t>Menentukan faktor utama yang harus dipertimbangkan periset dalam mengestimasi ukuran sampel dengan menggunakan prinsip-prinsip statistik </a:t>
            </a:r>
          </a:p>
          <a:p>
            <a:pPr marL="609600" indent="-609600" eaLnBrk="1" hangingPunct="1">
              <a:buFontTx/>
              <a:buAutoNum type="arabicPeriod"/>
            </a:pPr>
            <a:r>
              <a:rPr lang="en-US" altLang="en-US" sz="2400" b="1"/>
              <a:t>Menyebutkan dua faktor lain yang juga harus diperhitungkan periset ketika mengestimasi ukuran sampel dan menjelaskan hubungannya </a:t>
            </a:r>
          </a:p>
          <a:p>
            <a:pPr marL="609600" indent="-609600" eaLnBrk="1" hangingPunct="1">
              <a:buFontTx/>
              <a:buAutoNum type="arabicPeriod"/>
            </a:pPr>
            <a:r>
              <a:rPr lang="en-US" altLang="en-US" sz="2400" b="1"/>
              <a:t>Menjelaskan bagaimana ukuran populasi mempengaruhi ukuran sampel </a:t>
            </a:r>
          </a:p>
        </p:txBody>
      </p:sp>
      <p:sp>
        <p:nvSpPr>
          <p:cNvPr id="4506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45061" name="Group 7"/>
          <p:cNvGrpSpPr>
            <a:grpSpLocks noChangeAspect="1"/>
          </p:cNvGrpSpPr>
          <p:nvPr/>
        </p:nvGrpSpPr>
        <p:grpSpPr bwMode="auto">
          <a:xfrm>
            <a:off x="5891213" y="6289675"/>
            <a:ext cx="457200" cy="363538"/>
            <a:chOff x="2207" y="1173"/>
            <a:chExt cx="1200" cy="791"/>
          </a:xfrm>
        </p:grpSpPr>
        <p:sp>
          <p:nvSpPr>
            <p:cNvPr id="4506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506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506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506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4-6</a:t>
            </a:r>
          </a:p>
        </p:txBody>
      </p:sp>
      <p:sp>
        <p:nvSpPr>
          <p:cNvPr id="46083" name="Rectangle 3"/>
          <p:cNvSpPr>
            <a:spLocks noGrp="1" noChangeArrowheads="1"/>
          </p:cNvSpPr>
          <p:nvPr>
            <p:ph type="body" idx="1"/>
          </p:nvPr>
        </p:nvSpPr>
        <p:spPr/>
        <p:txBody>
          <a:bodyPr/>
          <a:lstStyle/>
          <a:p>
            <a:pPr marL="609600" indent="-609600" eaLnBrk="1" hangingPunct="1">
              <a:buFontTx/>
              <a:buAutoNum type="arabicPeriod" startAt="4"/>
            </a:pPr>
            <a:r>
              <a:rPr lang="en-US" altLang="en-US" sz="2400" b="1"/>
              <a:t>Menentukan situasi di mana faktor koreksi populasi yang terbatas harus digunakan </a:t>
            </a:r>
          </a:p>
          <a:p>
            <a:pPr marL="609600" indent="-609600" eaLnBrk="1" hangingPunct="1">
              <a:buFontTx/>
              <a:buAutoNum type="arabicPeriod" startAt="4"/>
            </a:pPr>
            <a:endParaRPr lang="en-US" altLang="en-US" sz="2400" b="1"/>
          </a:p>
          <a:p>
            <a:pPr marL="609600" indent="-609600" eaLnBrk="1" hangingPunct="1">
              <a:buFontTx/>
              <a:buAutoNum type="arabicPeriod" startAt="4"/>
            </a:pPr>
            <a:r>
              <a:rPr lang="en-US" altLang="en-US" sz="2400" b="1"/>
              <a:t>Menjelaskan dampak biaya terhadap ukuran sampel dalam sampel berjenjang atau sampel cluster </a:t>
            </a:r>
          </a:p>
          <a:p>
            <a:pPr marL="609600" indent="-609600" eaLnBrk="1" hangingPunct="1">
              <a:buFontTx/>
              <a:buAutoNum type="arabicPeriod" startAt="4"/>
            </a:pPr>
            <a:endParaRPr lang="en-US" altLang="en-US" sz="2400" b="1"/>
          </a:p>
          <a:p>
            <a:pPr marL="609600" indent="-609600" eaLnBrk="1" hangingPunct="1">
              <a:buFontTx/>
              <a:buAutoNum type="arabicPeriod" startAt="4"/>
            </a:pPr>
            <a:r>
              <a:rPr lang="en-US" altLang="en-US" sz="2400" b="1"/>
              <a:t>Menyebutkan aturan umum untuk menghitung ukuran sampel apabila digunakan tabel klasifikasi-silang </a:t>
            </a:r>
          </a:p>
        </p:txBody>
      </p:sp>
      <p:sp>
        <p:nvSpPr>
          <p:cNvPr id="4608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46085" name="Group 7"/>
          <p:cNvGrpSpPr>
            <a:grpSpLocks noChangeAspect="1"/>
          </p:cNvGrpSpPr>
          <p:nvPr/>
        </p:nvGrpSpPr>
        <p:grpSpPr bwMode="auto">
          <a:xfrm>
            <a:off x="5891213" y="6289675"/>
            <a:ext cx="457200" cy="363538"/>
            <a:chOff x="2207" y="1173"/>
            <a:chExt cx="1200" cy="791"/>
          </a:xfrm>
        </p:grpSpPr>
        <p:sp>
          <p:nvSpPr>
            <p:cNvPr id="4608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608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608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608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ESTIMASI UKURAN SAMPEL:</a:t>
            </a:r>
            <a:br>
              <a:rPr lang="en-US" altLang="en-US" sz="3200" b="1">
                <a:latin typeface="Arial" panose="020B0604020202020204" pitchFamily="34" charset="0"/>
              </a:rPr>
            </a:br>
            <a:r>
              <a:rPr lang="en-US" altLang="en-US" sz="3200" b="1">
                <a:latin typeface="Arial" panose="020B0604020202020204" pitchFamily="34" charset="0"/>
              </a:rPr>
              <a:t>Kesalahan Standar Estimasi</a:t>
            </a:r>
          </a:p>
        </p:txBody>
      </p:sp>
      <p:sp>
        <p:nvSpPr>
          <p:cNvPr id="47107"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Faktor utama yang harus dipertimbangkan periset dalam mengestimasi ukuran sampel adalah kesalahan standar estimasi yang diperoleh dari distribusi sampling statistik yang diketahui</a:t>
            </a:r>
            <a:r>
              <a:rPr lang="en-US" altLang="en-US" sz="2400"/>
              <a:t> </a:t>
            </a:r>
          </a:p>
        </p:txBody>
      </p:sp>
      <p:sp>
        <p:nvSpPr>
          <p:cNvPr id="4710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47109" name="Group 7"/>
          <p:cNvGrpSpPr>
            <a:grpSpLocks noChangeAspect="1"/>
          </p:cNvGrpSpPr>
          <p:nvPr/>
        </p:nvGrpSpPr>
        <p:grpSpPr bwMode="auto">
          <a:xfrm>
            <a:off x="5891213" y="6289675"/>
            <a:ext cx="457200" cy="363538"/>
            <a:chOff x="2207" y="1173"/>
            <a:chExt cx="1200" cy="791"/>
          </a:xfrm>
        </p:grpSpPr>
        <p:sp>
          <p:nvSpPr>
            <p:cNvPr id="4711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711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711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711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ESTIMASI UKURAN SAMPEL:</a:t>
            </a:r>
            <a:br>
              <a:rPr lang="en-US" altLang="en-US" sz="3200" b="1">
                <a:latin typeface="Arial" panose="020B0604020202020204" pitchFamily="34" charset="0"/>
              </a:rPr>
            </a:br>
            <a:r>
              <a:rPr lang="en-US" altLang="en-US" sz="3200" b="1">
                <a:latin typeface="Arial" panose="020B0604020202020204" pitchFamily="34" charset="0"/>
              </a:rPr>
              <a:t>Ketepatan dan Kepercayaan</a:t>
            </a:r>
          </a:p>
        </p:txBody>
      </p:sp>
      <p:sp>
        <p:nvSpPr>
          <p:cNvPr id="48131"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Ketika mengestimasi ukuran sampel, periset harus mempertimbangkan seberapa tepat estimasi itu seharusnya maupun tingkat kepercayaan yang disyaratkan dalam estimasi</a:t>
            </a:r>
          </a:p>
          <a:p>
            <a:pPr eaLnBrk="1" hangingPunct="1"/>
            <a:r>
              <a:rPr lang="en-US" altLang="en-US" sz="2400" b="1"/>
              <a:t>Kita dapat menetapkan tingkat ketepatan maupun tingkat kepercayaan, namun tidak keduanya</a:t>
            </a:r>
          </a:p>
          <a:p>
            <a:pPr eaLnBrk="1" hangingPunct="1"/>
            <a:r>
              <a:rPr lang="en-US" altLang="en-US" sz="2400" b="1"/>
              <a:t>Penentuan ukuran sampel melibatkan penyeimbangan kedua pertimbangan itu terhadap satu sama lainnya</a:t>
            </a:r>
            <a:r>
              <a:rPr lang="en-US" altLang="en-US" sz="2400"/>
              <a:t> </a:t>
            </a:r>
          </a:p>
        </p:txBody>
      </p:sp>
      <p:sp>
        <p:nvSpPr>
          <p:cNvPr id="4813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48133" name="Group 7"/>
          <p:cNvGrpSpPr>
            <a:grpSpLocks noChangeAspect="1"/>
          </p:cNvGrpSpPr>
          <p:nvPr/>
        </p:nvGrpSpPr>
        <p:grpSpPr bwMode="auto">
          <a:xfrm>
            <a:off x="5891213" y="6289675"/>
            <a:ext cx="457200" cy="363538"/>
            <a:chOff x="2207" y="1173"/>
            <a:chExt cx="1200" cy="791"/>
          </a:xfrm>
        </p:grpSpPr>
        <p:sp>
          <p:nvSpPr>
            <p:cNvPr id="4813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813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813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813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ESTIMASI UKURAN SAMPEL:</a:t>
            </a:r>
            <a:br>
              <a:rPr lang="en-US" altLang="en-US" sz="3200" b="1">
                <a:latin typeface="Arial" panose="020B0604020202020204" pitchFamily="34" charset="0"/>
              </a:rPr>
            </a:br>
            <a:r>
              <a:rPr lang="en-US" altLang="en-US" sz="3200" b="1">
                <a:latin typeface="Arial" panose="020B0604020202020204" pitchFamily="34" charset="0"/>
              </a:rPr>
              <a:t>Tetap atau Bervariasi</a:t>
            </a:r>
          </a:p>
        </p:txBody>
      </p:sp>
      <p:sp>
        <p:nvSpPr>
          <p:cNvPr id="49155"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Dengan ukuran sampel yang tetap, ada trade-off antara tingkat kepercayaan dan tingkat ketepatan</a:t>
            </a:r>
          </a:p>
          <a:p>
            <a:pPr eaLnBrk="1" hangingPunct="1"/>
            <a:endParaRPr lang="en-US" altLang="en-US" sz="2400" b="1"/>
          </a:p>
          <a:p>
            <a:pPr eaLnBrk="1" hangingPunct="1"/>
            <a:r>
              <a:rPr lang="en-US" altLang="en-US" sz="2400" b="1"/>
              <a:t>Hanya bila ukuran sampel bervariasi kita dapat mencapai tingkat ketepatan dan kepercayaan tertentu atas hasil</a:t>
            </a:r>
          </a:p>
        </p:txBody>
      </p:sp>
      <p:sp>
        <p:nvSpPr>
          <p:cNvPr id="4915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49157" name="Group 7"/>
          <p:cNvGrpSpPr>
            <a:grpSpLocks noChangeAspect="1"/>
          </p:cNvGrpSpPr>
          <p:nvPr/>
        </p:nvGrpSpPr>
        <p:grpSpPr bwMode="auto">
          <a:xfrm>
            <a:off x="5891213" y="6289675"/>
            <a:ext cx="457200" cy="363538"/>
            <a:chOff x="2207" y="1173"/>
            <a:chExt cx="1200" cy="791"/>
          </a:xfrm>
        </p:grpSpPr>
        <p:sp>
          <p:nvSpPr>
            <p:cNvPr id="4915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915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916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4916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UKURAN POPULASI DAN</a:t>
            </a:r>
            <a:br>
              <a:rPr lang="en-US" altLang="en-US" sz="3200" b="1">
                <a:latin typeface="Arial" panose="020B0604020202020204" pitchFamily="34" charset="0"/>
              </a:rPr>
            </a:br>
            <a:r>
              <a:rPr lang="en-US" altLang="en-US" sz="3200" b="1">
                <a:latin typeface="Arial" panose="020B0604020202020204" pitchFamily="34" charset="0"/>
              </a:rPr>
              <a:t>UKURAN SAMPEL</a:t>
            </a:r>
          </a:p>
        </p:txBody>
      </p:sp>
      <p:sp>
        <p:nvSpPr>
          <p:cNvPr id="50179"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Dalam sebagian besar contoh, ukuran populasi tidak berpengaruh langsung terhadap ukuran sampel tetapi hanya mempengaruhinya secara tidak langsung melalui variabilitas karakteristik</a:t>
            </a:r>
          </a:p>
          <a:p>
            <a:pPr eaLnBrk="1" hangingPunct="1"/>
            <a:endParaRPr lang="en-US" altLang="en-US" sz="2400" b="1"/>
          </a:p>
          <a:p>
            <a:pPr eaLnBrk="1" hangingPunct="1"/>
            <a:r>
              <a:rPr lang="en-US" altLang="en-US" sz="2400" b="1"/>
              <a:t>Ukuran sampel adalah proporsional secara langsung dengan variabilitas</a:t>
            </a:r>
            <a:r>
              <a:rPr lang="en-US" altLang="en-US" sz="2400"/>
              <a:t> </a:t>
            </a:r>
          </a:p>
        </p:txBody>
      </p:sp>
      <p:sp>
        <p:nvSpPr>
          <p:cNvPr id="5018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50181" name="Group 7"/>
          <p:cNvGrpSpPr>
            <a:grpSpLocks noChangeAspect="1"/>
          </p:cNvGrpSpPr>
          <p:nvPr/>
        </p:nvGrpSpPr>
        <p:grpSpPr bwMode="auto">
          <a:xfrm>
            <a:off x="5891213" y="6289675"/>
            <a:ext cx="457200" cy="363538"/>
            <a:chOff x="2207" y="1173"/>
            <a:chExt cx="1200" cy="791"/>
          </a:xfrm>
        </p:grpSpPr>
        <p:sp>
          <p:nvSpPr>
            <p:cNvPr id="5018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018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018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018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51203" name="Group 7"/>
          <p:cNvGrpSpPr>
            <a:grpSpLocks noChangeAspect="1"/>
          </p:cNvGrpSpPr>
          <p:nvPr/>
        </p:nvGrpSpPr>
        <p:grpSpPr bwMode="auto">
          <a:xfrm>
            <a:off x="3046413" y="6278563"/>
            <a:ext cx="457200" cy="363537"/>
            <a:chOff x="2207" y="1173"/>
            <a:chExt cx="1200" cy="791"/>
          </a:xfrm>
        </p:grpSpPr>
        <p:sp>
          <p:nvSpPr>
            <p:cNvPr id="5120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120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120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120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
        <p:nvSpPr>
          <p:cNvPr id="51204" name="Text Box 8"/>
          <p:cNvSpPr txBox="1">
            <a:spLocks noChangeArrowheads="1"/>
          </p:cNvSpPr>
          <p:nvPr/>
        </p:nvSpPr>
        <p:spPr bwMode="auto">
          <a:xfrm>
            <a:off x="685800" y="609600"/>
            <a:ext cx="77724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tx2"/>
                </a:solidFill>
                <a:latin typeface="Arial" panose="020B0604020202020204" pitchFamily="34" charset="0"/>
              </a:rPr>
              <a:t>Ukuran Sampel Umum untuk Manusia dan Institusi</a:t>
            </a:r>
          </a:p>
        </p:txBody>
      </p:sp>
      <p:pic>
        <p:nvPicPr>
          <p:cNvPr id="51205" name="Picture 10" descr="Bab17Hlm87Pr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7724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5-7</a:t>
            </a:r>
          </a:p>
        </p:txBody>
      </p:sp>
      <p:sp>
        <p:nvSpPr>
          <p:cNvPr id="6147" name="Rectangle 16"/>
          <p:cNvSpPr>
            <a:spLocks noGrp="1" noChangeArrowheads="1"/>
          </p:cNvSpPr>
          <p:nvPr>
            <p:ph type="body" idx="1"/>
          </p:nvPr>
        </p:nvSpPr>
        <p:spPr/>
        <p:txBody>
          <a:bodyPr/>
          <a:lstStyle/>
          <a:p>
            <a:pPr marL="609600" indent="-609600" eaLnBrk="1" hangingPunct="1">
              <a:buFontTx/>
              <a:buAutoNum type="arabicPeriod" startAt="5"/>
            </a:pPr>
            <a:r>
              <a:rPr lang="en-US" altLang="en-US" sz="2400" b="1"/>
              <a:t>Membedakan antara sampel tetap dan sampel yang berurutan </a:t>
            </a:r>
          </a:p>
          <a:p>
            <a:pPr marL="609600" indent="-609600" eaLnBrk="1" hangingPunct="1">
              <a:buFontTx/>
              <a:buAutoNum type="arabicPeriod" startAt="5"/>
            </a:pPr>
            <a:endParaRPr lang="en-US" altLang="en-US" sz="2400" b="1"/>
          </a:p>
          <a:p>
            <a:pPr marL="609600" indent="-609600" eaLnBrk="1" hangingPunct="1">
              <a:buFontTx/>
              <a:buAutoNum type="arabicPeriod" startAt="5"/>
            </a:pPr>
            <a:r>
              <a:rPr lang="en-US" altLang="en-US" sz="2400" b="1"/>
              <a:t>Menjelaskan apa yang dimaksud dengan sampel judgment dan menggambarkan penggunaannya yang terbaik serta bahayanya </a:t>
            </a:r>
          </a:p>
          <a:p>
            <a:pPr marL="609600" indent="-609600" eaLnBrk="1" hangingPunct="1">
              <a:buFontTx/>
              <a:buAutoNum type="arabicPeriod" startAt="5"/>
            </a:pPr>
            <a:endParaRPr lang="en-US" altLang="en-US" sz="2400" b="1"/>
          </a:p>
          <a:p>
            <a:pPr marL="609600" indent="-609600" eaLnBrk="1" hangingPunct="1">
              <a:buFontTx/>
              <a:buAutoNum type="arabicPeriod" startAt="5"/>
            </a:pPr>
            <a:r>
              <a:rPr lang="en-US" altLang="en-US" sz="2400" b="1"/>
              <a:t>Mendefinisikan sampel kuota</a:t>
            </a:r>
            <a:r>
              <a:rPr lang="en-US" altLang="en-US" sz="2400"/>
              <a:t> </a:t>
            </a:r>
            <a:endParaRPr lang="en-US" altLang="en-US" sz="2400" b="1"/>
          </a:p>
        </p:txBody>
      </p:sp>
      <p:sp>
        <p:nvSpPr>
          <p:cNvPr id="614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6149" name="Group 7"/>
          <p:cNvGrpSpPr>
            <a:grpSpLocks noChangeAspect="1"/>
          </p:cNvGrpSpPr>
          <p:nvPr/>
        </p:nvGrpSpPr>
        <p:grpSpPr bwMode="auto">
          <a:xfrm>
            <a:off x="5891213" y="6289675"/>
            <a:ext cx="457200" cy="363538"/>
            <a:chOff x="2207" y="1173"/>
            <a:chExt cx="1200" cy="791"/>
          </a:xfrm>
        </p:grpSpPr>
        <p:sp>
          <p:nvSpPr>
            <p:cNvPr id="615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15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15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15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FAKTOR KOREKSI POPULASI </a:t>
            </a:r>
            <a:br>
              <a:rPr lang="en-US" altLang="en-US" sz="3200" b="1">
                <a:latin typeface="Arial" panose="020B0604020202020204" pitchFamily="34" charset="0"/>
              </a:rPr>
            </a:br>
            <a:r>
              <a:rPr lang="en-US" altLang="en-US" sz="3200" b="1">
                <a:latin typeface="Arial" panose="020B0604020202020204" pitchFamily="34" charset="0"/>
              </a:rPr>
              <a:t>YANG TERBATAS</a:t>
            </a:r>
          </a:p>
        </p:txBody>
      </p:sp>
      <p:sp>
        <p:nvSpPr>
          <p:cNvPr id="52227"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Pada umumnya, apabila sampel yang diestimasi mewakili lebih dari 5 persen populasi, maka ukuran sampel yang dikalkulasi harus dikurangi oleh faktor koreksi populasi yang terbatas</a:t>
            </a:r>
            <a:r>
              <a:rPr lang="en-US" altLang="en-US" sz="2400"/>
              <a:t> </a:t>
            </a:r>
          </a:p>
        </p:txBody>
      </p:sp>
      <p:sp>
        <p:nvSpPr>
          <p:cNvPr id="5222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52229" name="Group 7"/>
          <p:cNvGrpSpPr>
            <a:grpSpLocks noChangeAspect="1"/>
          </p:cNvGrpSpPr>
          <p:nvPr/>
        </p:nvGrpSpPr>
        <p:grpSpPr bwMode="auto">
          <a:xfrm>
            <a:off x="5891213" y="6289675"/>
            <a:ext cx="457200" cy="363538"/>
            <a:chOff x="2207" y="1173"/>
            <a:chExt cx="1200" cy="791"/>
          </a:xfrm>
        </p:grpSpPr>
        <p:sp>
          <p:nvSpPr>
            <p:cNvPr id="5223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223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223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223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UKURAN SAMPEL VS BIAYA</a:t>
            </a:r>
          </a:p>
        </p:txBody>
      </p:sp>
      <p:sp>
        <p:nvSpPr>
          <p:cNvPr id="53251"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Ketika mengkalkulasi ukuran sampel, kita harus mengeluarkan biaya per observasi yang berbeda menurut strata atau menurut cluster</a:t>
            </a:r>
          </a:p>
          <a:p>
            <a:pPr eaLnBrk="1" hangingPunct="1"/>
            <a:endParaRPr lang="en-US" altLang="en-US" sz="2400" b="1"/>
          </a:p>
          <a:p>
            <a:pPr eaLnBrk="1" hangingPunct="1"/>
            <a:r>
              <a:rPr lang="en-US" altLang="en-US" sz="2400" b="1"/>
              <a:t>Dan dalam melaksanakan kalkulasi ukuran sampel, kita harus mempunyai beberapa estimasi awal atas biaya-biaya tersebut</a:t>
            </a:r>
          </a:p>
        </p:txBody>
      </p:sp>
      <p:sp>
        <p:nvSpPr>
          <p:cNvPr id="5325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53253" name="Group 7"/>
          <p:cNvGrpSpPr>
            <a:grpSpLocks noChangeAspect="1"/>
          </p:cNvGrpSpPr>
          <p:nvPr/>
        </p:nvGrpSpPr>
        <p:grpSpPr bwMode="auto">
          <a:xfrm>
            <a:off x="5891213" y="6289675"/>
            <a:ext cx="457200" cy="363538"/>
            <a:chOff x="2207" y="1173"/>
            <a:chExt cx="1200" cy="791"/>
          </a:xfrm>
        </p:grpSpPr>
        <p:sp>
          <p:nvSpPr>
            <p:cNvPr id="5325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325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325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325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UKURAN SAMPEL VS BIAYA:</a:t>
            </a:r>
            <a:br>
              <a:rPr lang="en-US" altLang="en-US" sz="3200" b="1">
                <a:latin typeface="Arial" panose="020B0604020202020204" pitchFamily="34" charset="0"/>
              </a:rPr>
            </a:br>
            <a:r>
              <a:rPr lang="en-US" altLang="en-US" sz="3200" b="1">
                <a:latin typeface="Arial" panose="020B0604020202020204" pitchFamily="34" charset="0"/>
              </a:rPr>
              <a:t>Dampak dan Penyeimbangan</a:t>
            </a:r>
          </a:p>
        </p:txBody>
      </p:sp>
      <p:sp>
        <p:nvSpPr>
          <p:cNvPr id="54275"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Dengan sampel berjenjang atau cluster, biaya memiliki dampak langsung</a:t>
            </a:r>
          </a:p>
          <a:p>
            <a:pPr eaLnBrk="1" hangingPunct="1"/>
            <a:endParaRPr lang="en-US" altLang="en-US" sz="2400" b="1"/>
          </a:p>
          <a:p>
            <a:pPr eaLnBrk="1" hangingPunct="1"/>
            <a:r>
              <a:rPr lang="en-US" altLang="en-US" sz="2400" b="1"/>
              <a:t>Jadi kita harus menyeimbangkan variabilitas terhadap biaya dan menilai fungsi trade-off yang menghubungkan keduanya</a:t>
            </a:r>
            <a:r>
              <a:rPr lang="en-US" altLang="en-US" sz="2400"/>
              <a:t> </a:t>
            </a:r>
          </a:p>
        </p:txBody>
      </p:sp>
      <p:sp>
        <p:nvSpPr>
          <p:cNvPr id="5427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54277" name="Group 7"/>
          <p:cNvGrpSpPr>
            <a:grpSpLocks noChangeAspect="1"/>
          </p:cNvGrpSpPr>
          <p:nvPr/>
        </p:nvGrpSpPr>
        <p:grpSpPr bwMode="auto">
          <a:xfrm>
            <a:off x="5891213" y="6289675"/>
            <a:ext cx="457200" cy="363538"/>
            <a:chOff x="2207" y="1173"/>
            <a:chExt cx="1200" cy="791"/>
          </a:xfrm>
        </p:grpSpPr>
        <p:sp>
          <p:nvSpPr>
            <p:cNvPr id="5427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427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428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428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TABEL KLASIFIKASI-SILANG</a:t>
            </a:r>
          </a:p>
        </p:txBody>
      </p:sp>
      <p:sp>
        <p:nvSpPr>
          <p:cNvPr id="55299"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Ketika mengkalkulasi ukuran sampel dengan menggunakan tabel klasifikasi-silang, aturan umumnya adalah bahwa sampel harus cukup besar sehingga ada:</a:t>
            </a:r>
          </a:p>
          <a:p>
            <a:pPr lvl="1" eaLnBrk="1" hangingPunct="1"/>
            <a:r>
              <a:rPr lang="en-US" altLang="en-US" sz="2400" b="1"/>
              <a:t>100 atau lebih unit dalam masing-masing kategori pecahan mayor </a:t>
            </a:r>
          </a:p>
          <a:p>
            <a:pPr lvl="1" eaLnBrk="1" hangingPunct="1"/>
            <a:r>
              <a:rPr lang="en-US" altLang="en-US" sz="2400" b="1"/>
              <a:t>Minimum 20 hingga 50 dalam pecahan minor</a:t>
            </a:r>
            <a:r>
              <a:rPr lang="en-US" altLang="en-US" sz="2400"/>
              <a:t> </a:t>
            </a:r>
          </a:p>
        </p:txBody>
      </p:sp>
      <p:sp>
        <p:nvSpPr>
          <p:cNvPr id="5530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55301" name="Group 7"/>
          <p:cNvGrpSpPr>
            <a:grpSpLocks noChangeAspect="1"/>
          </p:cNvGrpSpPr>
          <p:nvPr/>
        </p:nvGrpSpPr>
        <p:grpSpPr bwMode="auto">
          <a:xfrm>
            <a:off x="5891213" y="6289675"/>
            <a:ext cx="457200" cy="363538"/>
            <a:chOff x="2207" y="1173"/>
            <a:chExt cx="1200" cy="791"/>
          </a:xfrm>
        </p:grpSpPr>
        <p:sp>
          <p:nvSpPr>
            <p:cNvPr id="5530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530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530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530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5"/>
          <p:cNvSpPr>
            <a:spLocks noGrp="1" noChangeArrowheads="1"/>
          </p:cNvSpPr>
          <p:nvPr>
            <p:ph type="ctrTitle"/>
          </p:nvPr>
        </p:nvSpPr>
        <p:spPr/>
        <p:txBody>
          <a:bodyPr/>
          <a:lstStyle/>
          <a:p>
            <a:pPr eaLnBrk="1" hangingPunct="1"/>
            <a:r>
              <a:rPr lang="en-US" altLang="en-US" b="1">
                <a:latin typeface="Arial" panose="020B0604020202020204" pitchFamily="34" charset="0"/>
              </a:rPr>
              <a:t>Bab</a:t>
            </a:r>
            <a:br>
              <a:rPr lang="en-US" altLang="en-US" b="1">
                <a:latin typeface="Arial" panose="020B0604020202020204" pitchFamily="34" charset="0"/>
              </a:rPr>
            </a:br>
            <a:r>
              <a:rPr lang="en-US" altLang="en-US" b="1">
                <a:latin typeface="Arial" panose="020B0604020202020204" pitchFamily="34" charset="0"/>
              </a:rPr>
              <a:t>18</a:t>
            </a:r>
            <a:br>
              <a:rPr lang="en-US" altLang="en-US" b="1">
                <a:latin typeface="Arial" panose="020B0604020202020204" pitchFamily="34" charset="0"/>
              </a:rPr>
            </a:br>
            <a:br>
              <a:rPr lang="en-US" altLang="en-US" b="1">
                <a:latin typeface="Arial" panose="020B0604020202020204" pitchFamily="34" charset="0"/>
              </a:rPr>
            </a:br>
            <a:endParaRPr lang="en-US" altLang="en-US" b="1">
              <a:latin typeface="Arial" panose="020B0604020202020204" pitchFamily="34" charset="0"/>
            </a:endParaRPr>
          </a:p>
        </p:txBody>
      </p:sp>
      <p:sp>
        <p:nvSpPr>
          <p:cNvPr id="56323" name="Rectangle 16"/>
          <p:cNvSpPr>
            <a:spLocks noGrp="1" noChangeArrowheads="1"/>
          </p:cNvSpPr>
          <p:nvPr>
            <p:ph type="subTitle" idx="1"/>
          </p:nvPr>
        </p:nvSpPr>
        <p:spPr/>
        <p:txBody>
          <a:bodyPr/>
          <a:lstStyle/>
          <a:p>
            <a:pPr eaLnBrk="1" hangingPunct="1"/>
            <a:r>
              <a:rPr lang="en-US" altLang="en-US" b="1">
                <a:latin typeface="Arial" panose="020B0604020202020204" pitchFamily="34" charset="0"/>
              </a:rPr>
              <a:t>Pengumpulan Data:</a:t>
            </a:r>
            <a:br>
              <a:rPr lang="en-US" altLang="en-US" b="1">
                <a:latin typeface="Arial" panose="020B0604020202020204" pitchFamily="34" charset="0"/>
              </a:rPr>
            </a:br>
            <a:r>
              <a:rPr lang="en-US" altLang="en-US" b="1">
                <a:latin typeface="Arial" panose="020B0604020202020204" pitchFamily="34" charset="0"/>
              </a:rPr>
              <a:t>Prosedur Lapangan dan Kesalahan Non Sampling</a:t>
            </a:r>
          </a:p>
        </p:txBody>
      </p:sp>
      <p:sp>
        <p:nvSpPr>
          <p:cNvPr id="56324"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56325" name="Group 7"/>
          <p:cNvGrpSpPr>
            <a:grpSpLocks noChangeAspect="1"/>
          </p:cNvGrpSpPr>
          <p:nvPr/>
        </p:nvGrpSpPr>
        <p:grpSpPr bwMode="auto">
          <a:xfrm>
            <a:off x="3046413" y="6278563"/>
            <a:ext cx="457200" cy="363537"/>
            <a:chOff x="2207" y="1173"/>
            <a:chExt cx="1200" cy="791"/>
          </a:xfrm>
        </p:grpSpPr>
        <p:sp>
          <p:nvSpPr>
            <p:cNvPr id="5632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632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632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632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1-5 </a:t>
            </a:r>
          </a:p>
        </p:txBody>
      </p:sp>
      <p:sp>
        <p:nvSpPr>
          <p:cNvPr id="57347" name="Rectangle 3"/>
          <p:cNvSpPr>
            <a:spLocks noGrp="1" noChangeArrowheads="1"/>
          </p:cNvSpPr>
          <p:nvPr>
            <p:ph type="body" idx="1"/>
          </p:nvPr>
        </p:nvSpPr>
        <p:spPr/>
        <p:txBody>
          <a:bodyPr/>
          <a:lstStyle/>
          <a:p>
            <a:pPr marL="609600" indent="-609600" eaLnBrk="1" hangingPunct="1">
              <a:buFontTx/>
              <a:buAutoNum type="arabicPeriod"/>
            </a:pPr>
            <a:r>
              <a:rPr lang="en-US" altLang="en-US" sz="2400" b="1"/>
              <a:t>Menjelaskan apa yang dimaksud dengan kesalahan sampling </a:t>
            </a:r>
          </a:p>
          <a:p>
            <a:pPr marL="609600" indent="-609600" eaLnBrk="1" hangingPunct="1">
              <a:buFontTx/>
              <a:buAutoNum type="arabicPeriod"/>
            </a:pPr>
            <a:r>
              <a:rPr lang="en-US" altLang="en-US" sz="2400" b="1"/>
              <a:t>Menyebutkan dua jenis dasar kesalahan nonsampling dan menggambarkannya </a:t>
            </a:r>
          </a:p>
          <a:p>
            <a:pPr marL="609600" indent="-609600" eaLnBrk="1" hangingPunct="1">
              <a:buFontTx/>
              <a:buAutoNum type="arabicPeriod"/>
            </a:pPr>
            <a:r>
              <a:rPr lang="en-US" altLang="en-US" sz="2400" b="1"/>
              <a:t>Menyebutkan beberapa cara di mana bias noncoverage dapat dikurangi </a:t>
            </a:r>
          </a:p>
          <a:p>
            <a:pPr marL="609600" indent="-609600" eaLnBrk="1" hangingPunct="1">
              <a:buFontTx/>
              <a:buAutoNum type="arabicPeriod"/>
            </a:pPr>
            <a:r>
              <a:rPr lang="en-US" altLang="en-US" sz="2400" b="1"/>
              <a:t>Menjelaskan kesalahan apa yang disebabkan oleh nonrespons </a:t>
            </a:r>
          </a:p>
          <a:p>
            <a:pPr marL="609600" indent="-609600" eaLnBrk="1" hangingPunct="1">
              <a:buFontTx/>
              <a:buAutoNum type="arabicPeriod"/>
            </a:pPr>
            <a:r>
              <a:rPr lang="en-US" altLang="en-US" sz="2400" b="1"/>
              <a:t>Menyebutkan definisi standar untuk tingkat respons </a:t>
            </a:r>
          </a:p>
        </p:txBody>
      </p:sp>
      <p:sp>
        <p:nvSpPr>
          <p:cNvPr id="5734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57349" name="Group 7"/>
          <p:cNvGrpSpPr>
            <a:grpSpLocks noChangeAspect="1"/>
          </p:cNvGrpSpPr>
          <p:nvPr/>
        </p:nvGrpSpPr>
        <p:grpSpPr bwMode="auto">
          <a:xfrm>
            <a:off x="5891213" y="6289675"/>
            <a:ext cx="457200" cy="363538"/>
            <a:chOff x="2207" y="1173"/>
            <a:chExt cx="1200" cy="791"/>
          </a:xfrm>
        </p:grpSpPr>
        <p:sp>
          <p:nvSpPr>
            <p:cNvPr id="5735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735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735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735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6-10 </a:t>
            </a:r>
          </a:p>
        </p:txBody>
      </p:sp>
      <p:sp>
        <p:nvSpPr>
          <p:cNvPr id="58371" name="Rectangle 3"/>
          <p:cNvSpPr>
            <a:spLocks noGrp="1" noChangeArrowheads="1"/>
          </p:cNvSpPr>
          <p:nvPr>
            <p:ph type="body" idx="1"/>
          </p:nvPr>
        </p:nvSpPr>
        <p:spPr/>
        <p:txBody>
          <a:bodyPr/>
          <a:lstStyle/>
          <a:p>
            <a:pPr marL="609600" indent="-609600" eaLnBrk="1" hangingPunct="1">
              <a:buFontTx/>
              <a:buAutoNum type="arabicPeriod" startAt="6"/>
            </a:pPr>
            <a:r>
              <a:rPr lang="en-US" altLang="en-US" sz="2400" b="1"/>
              <a:t>Mengidentifikasi dua sumber utama bias nonrespons </a:t>
            </a:r>
          </a:p>
          <a:p>
            <a:pPr marL="609600" indent="-609600" eaLnBrk="1" hangingPunct="1">
              <a:buFontTx/>
              <a:buAutoNum type="arabicPeriod" startAt="6"/>
            </a:pPr>
            <a:r>
              <a:rPr lang="en-US" altLang="en-US" sz="2400" b="1"/>
              <a:t>Mendefinisikan tingkat kontak (</a:t>
            </a:r>
            <a:r>
              <a:rPr lang="en-US" altLang="en-US" sz="2400" b="1" i="1"/>
              <a:t>contact rate</a:t>
            </a:r>
            <a:r>
              <a:rPr lang="en-US" altLang="en-US" sz="2400" b="1"/>
              <a:t>) </a:t>
            </a:r>
          </a:p>
          <a:p>
            <a:pPr marL="609600" indent="-609600" eaLnBrk="1" hangingPunct="1">
              <a:buFontTx/>
              <a:buAutoNum type="arabicPeriod" startAt="6"/>
            </a:pPr>
            <a:r>
              <a:rPr lang="en-US" altLang="en-US" sz="2400" b="1"/>
              <a:t>Menyebutkan beberapa faktor yang dapat menyebabkan responden menolak berpartisipasi dalam suatu studi </a:t>
            </a:r>
          </a:p>
          <a:p>
            <a:pPr marL="609600" indent="-609600" eaLnBrk="1" hangingPunct="1">
              <a:buFontTx/>
              <a:buAutoNum type="arabicPeriod" startAt="6"/>
            </a:pPr>
            <a:r>
              <a:rPr lang="en-US" altLang="en-US" sz="2400" b="1"/>
              <a:t>Mengidentifikasi tiga faktor yang dapai menjadi sumber bias dalam interaksi antara pewawancara dan pihak yang diwawancarai </a:t>
            </a:r>
          </a:p>
          <a:p>
            <a:pPr marL="609600" indent="-609600" eaLnBrk="1" hangingPunct="1">
              <a:buFontTx/>
              <a:buAutoNum type="arabicPeriod" startAt="6"/>
            </a:pPr>
            <a:r>
              <a:rPr lang="en-US" altLang="en-US" sz="2400" b="1"/>
              <a:t>Membahas jenis perilaku pewawancara yang dapat menimbulkan bias respons </a:t>
            </a:r>
          </a:p>
        </p:txBody>
      </p:sp>
      <p:sp>
        <p:nvSpPr>
          <p:cNvPr id="5837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58373" name="Group 7"/>
          <p:cNvGrpSpPr>
            <a:grpSpLocks noChangeAspect="1"/>
          </p:cNvGrpSpPr>
          <p:nvPr/>
        </p:nvGrpSpPr>
        <p:grpSpPr bwMode="auto">
          <a:xfrm>
            <a:off x="5891213" y="6289675"/>
            <a:ext cx="457200" cy="363538"/>
            <a:chOff x="2207" y="1173"/>
            <a:chExt cx="1200" cy="791"/>
          </a:xfrm>
        </p:grpSpPr>
        <p:sp>
          <p:nvSpPr>
            <p:cNvPr id="5837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837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837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837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59395" name="Group 7"/>
          <p:cNvGrpSpPr>
            <a:grpSpLocks noChangeAspect="1"/>
          </p:cNvGrpSpPr>
          <p:nvPr/>
        </p:nvGrpSpPr>
        <p:grpSpPr bwMode="auto">
          <a:xfrm>
            <a:off x="3046413" y="6278563"/>
            <a:ext cx="457200" cy="363537"/>
            <a:chOff x="2207" y="1173"/>
            <a:chExt cx="1200" cy="791"/>
          </a:xfrm>
        </p:grpSpPr>
        <p:sp>
          <p:nvSpPr>
            <p:cNvPr id="5939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939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940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5940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
        <p:nvSpPr>
          <p:cNvPr id="59396" name="Text Box 8"/>
          <p:cNvSpPr txBox="1">
            <a:spLocks noChangeArrowheads="1"/>
          </p:cNvSpPr>
          <p:nvPr/>
        </p:nvSpPr>
        <p:spPr bwMode="auto">
          <a:xfrm>
            <a:off x="685800" y="609600"/>
            <a:ext cx="77724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tx2"/>
                </a:solidFill>
                <a:latin typeface="Arial" panose="020B0604020202020204" pitchFamily="34" charset="0"/>
              </a:rPr>
              <a:t>Kesalahan-kesalahan Nonsampling</a:t>
            </a:r>
          </a:p>
        </p:txBody>
      </p:sp>
      <p:pic>
        <p:nvPicPr>
          <p:cNvPr id="59397" name="Picture 10" descr="Bab18Hlm181Gb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772400"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KESALAHAN SAMPLING</a:t>
            </a:r>
          </a:p>
        </p:txBody>
      </p:sp>
      <p:sp>
        <p:nvSpPr>
          <p:cNvPr id="60419"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Kesalahan sampling adalah perbedaan antara nilai-nilai variabel yang diobservasi dan rata-rata jangka panjang-nilai yang diobservasi dalam pengulangan pengukuran</a:t>
            </a:r>
            <a:r>
              <a:rPr lang="en-US" altLang="en-US" sz="2400"/>
              <a:t> </a:t>
            </a:r>
          </a:p>
        </p:txBody>
      </p:sp>
      <p:sp>
        <p:nvSpPr>
          <p:cNvPr id="6042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60421" name="Group 7"/>
          <p:cNvGrpSpPr>
            <a:grpSpLocks noChangeAspect="1"/>
          </p:cNvGrpSpPr>
          <p:nvPr/>
        </p:nvGrpSpPr>
        <p:grpSpPr bwMode="auto">
          <a:xfrm>
            <a:off x="5891213" y="6289675"/>
            <a:ext cx="457200" cy="363538"/>
            <a:chOff x="2207" y="1173"/>
            <a:chExt cx="1200" cy="791"/>
          </a:xfrm>
        </p:grpSpPr>
        <p:sp>
          <p:nvSpPr>
            <p:cNvPr id="6042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042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042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042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KESALAHAN NONSAMPLING</a:t>
            </a:r>
          </a:p>
        </p:txBody>
      </p:sp>
      <p:sp>
        <p:nvSpPr>
          <p:cNvPr id="61443"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Ada 2 jenis dasar kesalahan nonsampling: </a:t>
            </a:r>
          </a:p>
          <a:p>
            <a:pPr lvl="1" eaLnBrk="1" hangingPunct="1"/>
            <a:r>
              <a:rPr lang="en-US" altLang="en-US" sz="2400" b="1"/>
              <a:t>Kesalahan yang disebabkan oleh nonobservasi</a:t>
            </a:r>
          </a:p>
          <a:p>
            <a:pPr lvl="1" eaLnBrk="1" hangingPunct="1"/>
            <a:r>
              <a:rPr lang="en-US" altLang="en-US" sz="2400" b="1"/>
              <a:t>Kesalahan yang disebabkan oleh observasi</a:t>
            </a:r>
          </a:p>
          <a:p>
            <a:pPr eaLnBrk="1" hangingPunct="1"/>
            <a:endParaRPr lang="en-US" altLang="en-US" sz="2400" b="1"/>
          </a:p>
          <a:p>
            <a:pPr eaLnBrk="1" hangingPunct="1"/>
            <a:r>
              <a:rPr lang="en-US" altLang="en-US" sz="2400" b="1"/>
              <a:t>Kesalahan itu terjadi karena bagian dari populasi yang diteliti tidak dimasukkan atau karena beberapa unsur yang dituju untuk dimasukkan dalam sampel tidak memberi respons</a:t>
            </a:r>
          </a:p>
        </p:txBody>
      </p:sp>
      <p:sp>
        <p:nvSpPr>
          <p:cNvPr id="6144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61445" name="Group 7"/>
          <p:cNvGrpSpPr>
            <a:grpSpLocks noChangeAspect="1"/>
          </p:cNvGrpSpPr>
          <p:nvPr/>
        </p:nvGrpSpPr>
        <p:grpSpPr bwMode="auto">
          <a:xfrm>
            <a:off x="5891213" y="6289675"/>
            <a:ext cx="457200" cy="363538"/>
            <a:chOff x="2207" y="1173"/>
            <a:chExt cx="1200" cy="791"/>
          </a:xfrm>
        </p:grpSpPr>
        <p:sp>
          <p:nvSpPr>
            <p:cNvPr id="6144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144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144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144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5"/>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8-10</a:t>
            </a:r>
          </a:p>
        </p:txBody>
      </p:sp>
      <p:sp>
        <p:nvSpPr>
          <p:cNvPr id="7171" name="Rectangle 16"/>
          <p:cNvSpPr>
            <a:spLocks noGrp="1" noChangeArrowheads="1"/>
          </p:cNvSpPr>
          <p:nvPr>
            <p:ph type="body" idx="1"/>
          </p:nvPr>
        </p:nvSpPr>
        <p:spPr/>
        <p:txBody>
          <a:bodyPr/>
          <a:lstStyle/>
          <a:p>
            <a:pPr marL="609600" indent="-609600" eaLnBrk="1" hangingPunct="1">
              <a:buFontTx/>
              <a:buAutoNum type="arabicPeriod" startAt="8"/>
            </a:pPr>
            <a:r>
              <a:rPr lang="en-US" altLang="en-US" sz="2400" b="1"/>
              <a:t>Menjelaskan apa yang dimaksud dengan parameter dalam prosedur sampling </a:t>
            </a:r>
          </a:p>
          <a:p>
            <a:pPr marL="609600" indent="-609600" eaLnBrk="1" hangingPunct="1">
              <a:buFontTx/>
              <a:buAutoNum type="arabicPeriod" startAt="8"/>
            </a:pPr>
            <a:endParaRPr lang="en-US" altLang="en-US" sz="2400" b="1"/>
          </a:p>
          <a:p>
            <a:pPr marL="609600" indent="-609600" eaLnBrk="1" hangingPunct="1">
              <a:buFontTx/>
              <a:buAutoNum type="arabicPeriod" startAt="8"/>
            </a:pPr>
            <a:r>
              <a:rPr lang="en-US" altLang="en-US" sz="2400" b="1"/>
              <a:t>Menjelaskan apa yang dimaksud dengan populasi turunan (</a:t>
            </a:r>
            <a:r>
              <a:rPr lang="en-US" altLang="en-US" sz="2400" b="1" i="1"/>
              <a:t>derived population</a:t>
            </a:r>
            <a:r>
              <a:rPr lang="en-US" altLang="en-US" sz="2400" b="1"/>
              <a:t>)</a:t>
            </a:r>
            <a:r>
              <a:rPr lang="en-US" altLang="en-US" sz="2400"/>
              <a:t> </a:t>
            </a:r>
          </a:p>
          <a:p>
            <a:pPr marL="609600" indent="-609600" eaLnBrk="1" hangingPunct="1">
              <a:buFontTx/>
              <a:buAutoNum type="arabicPeriod" startAt="8"/>
            </a:pPr>
            <a:endParaRPr lang="en-US" altLang="en-US" sz="2400" b="1"/>
          </a:p>
          <a:p>
            <a:pPr marL="609600" indent="-609600" eaLnBrk="1" hangingPunct="1">
              <a:buFontTx/>
              <a:buAutoNum type="arabicPeriod" startAt="8"/>
            </a:pPr>
            <a:r>
              <a:rPr lang="en-US" altLang="en-US" sz="2400" b="1"/>
              <a:t>Menjelaskan mengapa konsep distribusi sampling merupakan konsep yang sangat penting dalam statistik </a:t>
            </a:r>
          </a:p>
        </p:txBody>
      </p:sp>
      <p:sp>
        <p:nvSpPr>
          <p:cNvPr id="717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7173" name="Group 7"/>
          <p:cNvGrpSpPr>
            <a:grpSpLocks noChangeAspect="1"/>
          </p:cNvGrpSpPr>
          <p:nvPr/>
        </p:nvGrpSpPr>
        <p:grpSpPr bwMode="auto">
          <a:xfrm>
            <a:off x="5891213" y="6289675"/>
            <a:ext cx="457200" cy="363538"/>
            <a:chOff x="2207" y="1173"/>
            <a:chExt cx="1200" cy="791"/>
          </a:xfrm>
        </p:grpSpPr>
        <p:sp>
          <p:nvSpPr>
            <p:cNvPr id="717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17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17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17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KESALAHAN NONSAMPLING:</a:t>
            </a:r>
            <a:br>
              <a:rPr lang="en-US" altLang="en-US" sz="3200" b="1">
                <a:latin typeface="Arial" panose="020B0604020202020204" pitchFamily="34" charset="0"/>
              </a:rPr>
            </a:br>
            <a:r>
              <a:rPr lang="en-US" altLang="en-US" sz="3200" b="1">
                <a:latin typeface="Arial" panose="020B0604020202020204" pitchFamily="34" charset="0"/>
              </a:rPr>
              <a:t>Nonobservasi dan Observasi</a:t>
            </a:r>
          </a:p>
        </p:txBody>
      </p:sp>
      <p:sp>
        <p:nvSpPr>
          <p:cNvPr id="62467"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Kesalahan nonobservasi terjadi karena kegagalan untuk memperoleh data dari bagian-bagian populasi sasaran</a:t>
            </a:r>
          </a:p>
          <a:p>
            <a:pPr eaLnBrk="1" hangingPunct="1"/>
            <a:endParaRPr lang="en-US" altLang="en-US" sz="2400" b="1"/>
          </a:p>
          <a:p>
            <a:pPr eaLnBrk="1" hangingPunct="1"/>
            <a:r>
              <a:rPr lang="en-US" altLang="en-US" sz="2400" b="1"/>
              <a:t>Kesalahan observasi terjadi karena informasi yang tidak tepat diperoleh dari unsur-unsur sampel atau karena kesalahan-kesalahan yang terjadi dalam pemrosesan data atau melaporkan temuan</a:t>
            </a:r>
            <a:r>
              <a:rPr lang="en-US" altLang="en-US" sz="2400"/>
              <a:t> </a:t>
            </a:r>
          </a:p>
        </p:txBody>
      </p:sp>
      <p:sp>
        <p:nvSpPr>
          <p:cNvPr id="6246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62469" name="Group 7"/>
          <p:cNvGrpSpPr>
            <a:grpSpLocks noChangeAspect="1"/>
          </p:cNvGrpSpPr>
          <p:nvPr/>
        </p:nvGrpSpPr>
        <p:grpSpPr bwMode="auto">
          <a:xfrm>
            <a:off x="5891213" y="6289675"/>
            <a:ext cx="457200" cy="363538"/>
            <a:chOff x="2207" y="1173"/>
            <a:chExt cx="1200" cy="791"/>
          </a:xfrm>
        </p:grpSpPr>
        <p:sp>
          <p:nvSpPr>
            <p:cNvPr id="6247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247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247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247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KESALAHAN KARENA NONRESPONS</a:t>
            </a:r>
          </a:p>
        </p:txBody>
      </p:sp>
      <p:sp>
        <p:nvSpPr>
          <p:cNvPr id="63491"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Kesalahan yang disebabkan oleh nonrespons menunjukkan kegagalan untuk memperoleh informasi dari beberapa unsur populasi yang dipilih dan dituju untuk menjadi sampel</a:t>
            </a:r>
            <a:r>
              <a:rPr lang="en-US" altLang="en-US" sz="2400"/>
              <a:t> </a:t>
            </a:r>
          </a:p>
        </p:txBody>
      </p:sp>
      <p:sp>
        <p:nvSpPr>
          <p:cNvPr id="6349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63493" name="Group 7"/>
          <p:cNvGrpSpPr>
            <a:grpSpLocks noChangeAspect="1"/>
          </p:cNvGrpSpPr>
          <p:nvPr/>
        </p:nvGrpSpPr>
        <p:grpSpPr bwMode="auto">
          <a:xfrm>
            <a:off x="5891213" y="6289675"/>
            <a:ext cx="457200" cy="363538"/>
            <a:chOff x="2207" y="1173"/>
            <a:chExt cx="1200" cy="791"/>
          </a:xfrm>
        </p:grpSpPr>
        <p:sp>
          <p:nvSpPr>
            <p:cNvPr id="6349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349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349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349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64515" name="Group 7"/>
          <p:cNvGrpSpPr>
            <a:grpSpLocks noChangeAspect="1"/>
          </p:cNvGrpSpPr>
          <p:nvPr/>
        </p:nvGrpSpPr>
        <p:grpSpPr bwMode="auto">
          <a:xfrm>
            <a:off x="3046413" y="6278563"/>
            <a:ext cx="457200" cy="363537"/>
            <a:chOff x="2207" y="1173"/>
            <a:chExt cx="1200" cy="791"/>
          </a:xfrm>
        </p:grpSpPr>
        <p:sp>
          <p:nvSpPr>
            <p:cNvPr id="6451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451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452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452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
        <p:nvSpPr>
          <p:cNvPr id="64516" name="Text Box 8"/>
          <p:cNvSpPr txBox="1">
            <a:spLocks noChangeArrowheads="1"/>
          </p:cNvSpPr>
          <p:nvPr/>
        </p:nvSpPr>
        <p:spPr bwMode="auto">
          <a:xfrm>
            <a:off x="685800" y="609600"/>
            <a:ext cx="77724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tx2"/>
                </a:solidFill>
                <a:latin typeface="Arial" panose="020B0604020202020204" pitchFamily="34" charset="0"/>
              </a:rPr>
              <a:t>Kesalahan Nonrespons pada Survei Telepon</a:t>
            </a:r>
          </a:p>
        </p:txBody>
      </p:sp>
      <p:pic>
        <p:nvPicPr>
          <p:cNvPr id="64517" name="Picture 10" descr="Bab18Hlm185Gb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772400"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TINGKAT NONRESPONS</a:t>
            </a:r>
          </a:p>
        </p:txBody>
      </p:sp>
      <p:sp>
        <p:nvSpPr>
          <p:cNvPr id="65539"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Tingkat respons dapat didefinisikan sebagai jumlah wawancara yang dilakukan dengan unit-unit pemberi respons dibagi dengan jumlah unit-unit pemberi respons yang memenuhi syarat dalam sampel</a:t>
            </a:r>
            <a:r>
              <a:rPr lang="en-US" altLang="en-US" sz="2400"/>
              <a:t> </a:t>
            </a:r>
          </a:p>
        </p:txBody>
      </p:sp>
      <p:sp>
        <p:nvSpPr>
          <p:cNvPr id="6554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65541" name="Group 7"/>
          <p:cNvGrpSpPr>
            <a:grpSpLocks noChangeAspect="1"/>
          </p:cNvGrpSpPr>
          <p:nvPr/>
        </p:nvGrpSpPr>
        <p:grpSpPr bwMode="auto">
          <a:xfrm>
            <a:off x="5891213" y="6289675"/>
            <a:ext cx="457200" cy="363538"/>
            <a:chOff x="2207" y="1173"/>
            <a:chExt cx="1200" cy="791"/>
          </a:xfrm>
        </p:grpSpPr>
        <p:sp>
          <p:nvSpPr>
            <p:cNvPr id="6554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554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554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554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BIAS NONRESPONS</a:t>
            </a:r>
          </a:p>
        </p:txBody>
      </p:sp>
      <p:sp>
        <p:nvSpPr>
          <p:cNvPr id="66563"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Dua sumber utama bias nonrespons adalah:</a:t>
            </a:r>
          </a:p>
          <a:p>
            <a:pPr lvl="1" eaLnBrk="1" hangingPunct="1"/>
            <a:r>
              <a:rPr lang="en-US" altLang="en-US" sz="2400" b="1"/>
              <a:t>Tidak ada di rumah (</a:t>
            </a:r>
            <a:r>
              <a:rPr lang="en-US" altLang="en-US" sz="2400" b="1" i="1"/>
              <a:t>not-at-homes</a:t>
            </a:r>
            <a:r>
              <a:rPr lang="en-US" altLang="en-US" sz="2400" b="1"/>
              <a:t>)</a:t>
            </a:r>
          </a:p>
          <a:p>
            <a:pPr lvl="1" eaLnBrk="1" hangingPunct="1"/>
            <a:r>
              <a:rPr lang="en-US" altLang="en-US" sz="2400" b="1"/>
              <a:t>Penolakan</a:t>
            </a:r>
            <a:r>
              <a:rPr lang="en-US" altLang="en-US" sz="2400"/>
              <a:t> </a:t>
            </a:r>
          </a:p>
        </p:txBody>
      </p:sp>
      <p:sp>
        <p:nvSpPr>
          <p:cNvPr id="6656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66565" name="Group 7"/>
          <p:cNvGrpSpPr>
            <a:grpSpLocks noChangeAspect="1"/>
          </p:cNvGrpSpPr>
          <p:nvPr/>
        </p:nvGrpSpPr>
        <p:grpSpPr bwMode="auto">
          <a:xfrm>
            <a:off x="5891213" y="6289675"/>
            <a:ext cx="457200" cy="363538"/>
            <a:chOff x="2207" y="1173"/>
            <a:chExt cx="1200" cy="791"/>
          </a:xfrm>
        </p:grpSpPr>
        <p:sp>
          <p:nvSpPr>
            <p:cNvPr id="6656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656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656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656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TINGKAT KONTAK</a:t>
            </a:r>
          </a:p>
        </p:txBody>
      </p:sp>
      <p:sp>
        <p:nvSpPr>
          <p:cNvPr id="67587"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Tingkat kontak adalah persentase tugas yang memenuhi syarat di mana pewawancara mengadakan kontak dengan responden yang ditentukan, yaitu:</a:t>
            </a:r>
            <a:br>
              <a:rPr lang="en-US" altLang="en-US" sz="2400" b="1"/>
            </a:br>
            <a:br>
              <a:rPr lang="en-US" altLang="en-US" sz="2400" b="1"/>
            </a:br>
            <a:r>
              <a:rPr lang="en-US" altLang="en-US" sz="2400" b="1"/>
              <a:t>K = Jumlah unit sampel yang dihubungi </a:t>
            </a:r>
            <a:r>
              <a:rPr lang="en-US" altLang="en-US" sz="2400" b="1">
                <a:cs typeface="Times New Roman" panose="02020603050405020304" pitchFamily="18" charset="0"/>
              </a:rPr>
              <a:t>÷ J</a:t>
            </a:r>
            <a:r>
              <a:rPr lang="en-US" altLang="en-US" sz="2400" b="1"/>
              <a:t>umlah total unit sampel yang memenuhi syarat yang didekati</a:t>
            </a:r>
            <a:r>
              <a:rPr lang="en-US" altLang="en-US" sz="2400"/>
              <a:t> </a:t>
            </a:r>
          </a:p>
        </p:txBody>
      </p:sp>
      <p:sp>
        <p:nvSpPr>
          <p:cNvPr id="6758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67589" name="Group 7"/>
          <p:cNvGrpSpPr>
            <a:grpSpLocks noChangeAspect="1"/>
          </p:cNvGrpSpPr>
          <p:nvPr/>
        </p:nvGrpSpPr>
        <p:grpSpPr bwMode="auto">
          <a:xfrm>
            <a:off x="5891213" y="6289675"/>
            <a:ext cx="457200" cy="363538"/>
            <a:chOff x="2207" y="1173"/>
            <a:chExt cx="1200" cy="791"/>
          </a:xfrm>
        </p:grpSpPr>
        <p:sp>
          <p:nvSpPr>
            <p:cNvPr id="6759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759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759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759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TINGKAT PENOLAKAN</a:t>
            </a:r>
          </a:p>
        </p:txBody>
      </p:sp>
      <p:sp>
        <p:nvSpPr>
          <p:cNvPr id="68611" name="Rectangle 3"/>
          <p:cNvSpPr>
            <a:spLocks noGrp="1" noChangeArrowheads="1"/>
          </p:cNvSpPr>
          <p:nvPr>
            <p:ph type="body" idx="1"/>
          </p:nvPr>
        </p:nvSpPr>
        <p:spPr/>
        <p:txBody>
          <a:bodyPr/>
          <a:lstStyle/>
          <a:p>
            <a:pPr eaLnBrk="1" hangingPunct="1"/>
            <a:r>
              <a:rPr lang="en-US" altLang="en-US" sz="2400" b="1"/>
              <a:t>Tingkat penolakan dalam suatu studi akan tergantung pada:</a:t>
            </a:r>
          </a:p>
          <a:p>
            <a:pPr lvl="1" eaLnBrk="1" hangingPunct="1"/>
            <a:r>
              <a:rPr lang="en-US" altLang="en-US" sz="2400" b="1"/>
              <a:t>Sifat responden</a:t>
            </a:r>
          </a:p>
          <a:p>
            <a:pPr lvl="1" eaLnBrk="1" hangingPunct="1"/>
            <a:r>
              <a:rPr lang="en-US" altLang="en-US" sz="2400" b="1"/>
              <a:t>Sifat organisasi yang mensponsori riset</a:t>
            </a:r>
          </a:p>
          <a:p>
            <a:pPr lvl="1" eaLnBrk="1" hangingPunct="1"/>
            <a:r>
              <a:rPr lang="en-US" altLang="en-US" sz="2400" b="1"/>
              <a:t>Situasi kontak</a:t>
            </a:r>
          </a:p>
          <a:p>
            <a:pPr lvl="1" eaLnBrk="1" hangingPunct="1"/>
            <a:r>
              <a:rPr lang="en-US" altLang="en-US" sz="2400" b="1"/>
              <a:t>Sifat subjek yang sedang diteliti</a:t>
            </a:r>
          </a:p>
          <a:p>
            <a:pPr lvl="1" eaLnBrk="1" hangingPunct="1"/>
            <a:r>
              <a:rPr lang="en-US" altLang="en-US" sz="2400" b="1"/>
              <a:t>Keahlian pewawancara</a:t>
            </a:r>
          </a:p>
          <a:p>
            <a:pPr eaLnBrk="1" hangingPunct="1"/>
            <a:r>
              <a:rPr lang="en-US" altLang="en-US" sz="2400" b="1"/>
              <a:t>Metode yang digunakan untuk mengumpulkan data juga dapat membuat perbedaan</a:t>
            </a:r>
            <a:r>
              <a:rPr lang="en-US" altLang="en-US" sz="2400"/>
              <a:t> </a:t>
            </a:r>
          </a:p>
        </p:txBody>
      </p:sp>
      <p:sp>
        <p:nvSpPr>
          <p:cNvPr id="6861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68613" name="Group 7"/>
          <p:cNvGrpSpPr>
            <a:grpSpLocks noChangeAspect="1"/>
          </p:cNvGrpSpPr>
          <p:nvPr/>
        </p:nvGrpSpPr>
        <p:grpSpPr bwMode="auto">
          <a:xfrm>
            <a:off x="5891213" y="6289675"/>
            <a:ext cx="457200" cy="363538"/>
            <a:chOff x="2207" y="1173"/>
            <a:chExt cx="1200" cy="791"/>
          </a:xfrm>
        </p:grpSpPr>
        <p:sp>
          <p:nvSpPr>
            <p:cNvPr id="6861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861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861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861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BIAS</a:t>
            </a:r>
          </a:p>
        </p:txBody>
      </p:sp>
      <p:sp>
        <p:nvSpPr>
          <p:cNvPr id="69635"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Interaksi pewawancara dengan pihak yang diwawancarai dapat menjadi bias, baik dari pihak pewawancara maupun responden atau dari keduanya, oleh:</a:t>
            </a:r>
          </a:p>
          <a:p>
            <a:pPr lvl="1" eaLnBrk="1" hangingPunct="1"/>
            <a:r>
              <a:rPr lang="en-US" altLang="en-US" sz="2400" b="1"/>
              <a:t>Karakteristik latar belakang</a:t>
            </a:r>
          </a:p>
          <a:p>
            <a:pPr lvl="1" eaLnBrk="1" hangingPunct="1"/>
            <a:r>
              <a:rPr lang="en-US" altLang="en-US" sz="2400" b="1"/>
              <a:t>Faktor-faktor psikologis</a:t>
            </a:r>
          </a:p>
          <a:p>
            <a:pPr lvl="1" eaLnBrk="1" hangingPunct="1"/>
            <a:r>
              <a:rPr lang="en-US" altLang="en-US" sz="2400" b="1"/>
              <a:t>Faktor-faktor perilaku</a:t>
            </a:r>
          </a:p>
        </p:txBody>
      </p:sp>
      <p:sp>
        <p:nvSpPr>
          <p:cNvPr id="6963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69637" name="Group 7"/>
          <p:cNvGrpSpPr>
            <a:grpSpLocks noChangeAspect="1"/>
          </p:cNvGrpSpPr>
          <p:nvPr/>
        </p:nvGrpSpPr>
        <p:grpSpPr bwMode="auto">
          <a:xfrm>
            <a:off x="5891213" y="6289675"/>
            <a:ext cx="457200" cy="363538"/>
            <a:chOff x="2207" y="1173"/>
            <a:chExt cx="1200" cy="791"/>
          </a:xfrm>
        </p:grpSpPr>
        <p:sp>
          <p:nvSpPr>
            <p:cNvPr id="6963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963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964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6964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70659" name="Group 7"/>
          <p:cNvGrpSpPr>
            <a:grpSpLocks noChangeAspect="1"/>
          </p:cNvGrpSpPr>
          <p:nvPr/>
        </p:nvGrpSpPr>
        <p:grpSpPr bwMode="auto">
          <a:xfrm>
            <a:off x="3046413" y="6278563"/>
            <a:ext cx="457200" cy="363537"/>
            <a:chOff x="2207" y="1173"/>
            <a:chExt cx="1200" cy="791"/>
          </a:xfrm>
        </p:grpSpPr>
        <p:sp>
          <p:nvSpPr>
            <p:cNvPr id="7066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066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066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066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
        <p:nvSpPr>
          <p:cNvPr id="70660" name="Text Box 8"/>
          <p:cNvSpPr txBox="1">
            <a:spLocks noChangeArrowheads="1"/>
          </p:cNvSpPr>
          <p:nvPr/>
        </p:nvSpPr>
        <p:spPr bwMode="auto">
          <a:xfrm>
            <a:off x="685800" y="609600"/>
            <a:ext cx="77724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tx2"/>
                </a:solidFill>
                <a:latin typeface="Arial" panose="020B0604020202020204" pitchFamily="34" charset="0"/>
              </a:rPr>
              <a:t>Bias pada Wawancara</a:t>
            </a:r>
          </a:p>
        </p:txBody>
      </p:sp>
      <p:pic>
        <p:nvPicPr>
          <p:cNvPr id="70661" name="Picture 10" descr="Bab18Hlm117Gb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7724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BIAS RESPONS</a:t>
            </a:r>
          </a:p>
        </p:txBody>
      </p:sp>
      <p:sp>
        <p:nvSpPr>
          <p:cNvPr id="71683" name="Rectangle 3"/>
          <p:cNvSpPr>
            <a:spLocks noGrp="1" noChangeArrowheads="1"/>
          </p:cNvSpPr>
          <p:nvPr>
            <p:ph type="body" idx="1"/>
          </p:nvPr>
        </p:nvSpPr>
        <p:spPr/>
        <p:txBody>
          <a:bodyPr/>
          <a:lstStyle/>
          <a:p>
            <a:pPr eaLnBrk="1" hangingPunct="1">
              <a:lnSpc>
                <a:spcPct val="90000"/>
              </a:lnSpc>
            </a:pPr>
            <a:endParaRPr lang="en-US" altLang="en-US" sz="2400" b="1"/>
          </a:p>
          <a:p>
            <a:pPr eaLnBrk="1" hangingPunct="1">
              <a:lnSpc>
                <a:spcPct val="90000"/>
              </a:lnSpc>
            </a:pPr>
            <a:r>
              <a:rPr lang="en-US" altLang="en-US" sz="2400" b="1"/>
              <a:t>Sedikitnya, ada tiga perilaku pewawancara yang dapat menimbulkan bias respons:</a:t>
            </a:r>
          </a:p>
          <a:p>
            <a:pPr lvl="1" eaLnBrk="1" hangingPunct="1">
              <a:lnSpc>
                <a:spcPct val="90000"/>
              </a:lnSpc>
            </a:pPr>
            <a:r>
              <a:rPr lang="en-US" altLang="en-US" sz="2400" b="1"/>
              <a:t>Kesalahan dalam mengajukan pertanyaan dan dalam menggali jawaban apabila informasi tambahan dibutuhkan</a:t>
            </a:r>
          </a:p>
          <a:p>
            <a:pPr lvl="1" eaLnBrk="1" hangingPunct="1">
              <a:lnSpc>
                <a:spcPct val="90000"/>
              </a:lnSpc>
            </a:pPr>
            <a:r>
              <a:rPr lang="en-US" altLang="en-US" sz="2400" b="1"/>
              <a:t>Kesalahan dalam mencatat jawaban</a:t>
            </a:r>
          </a:p>
          <a:p>
            <a:pPr lvl="1" eaLnBrk="1" hangingPunct="1">
              <a:lnSpc>
                <a:spcPct val="90000"/>
              </a:lnSpc>
            </a:pPr>
            <a:r>
              <a:rPr lang="en-US" altLang="en-US" sz="2400" b="1"/>
              <a:t>Kesalahan yang disebabkan oleh kecurangan</a:t>
            </a:r>
            <a:r>
              <a:rPr lang="en-US" altLang="en-US" sz="2400"/>
              <a:t> </a:t>
            </a:r>
          </a:p>
        </p:txBody>
      </p:sp>
      <p:sp>
        <p:nvSpPr>
          <p:cNvPr id="7168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71685" name="Group 7"/>
          <p:cNvGrpSpPr>
            <a:grpSpLocks noChangeAspect="1"/>
          </p:cNvGrpSpPr>
          <p:nvPr/>
        </p:nvGrpSpPr>
        <p:grpSpPr bwMode="auto">
          <a:xfrm>
            <a:off x="5891213" y="6289675"/>
            <a:ext cx="457200" cy="363538"/>
            <a:chOff x="2207" y="1173"/>
            <a:chExt cx="1200" cy="791"/>
          </a:xfrm>
        </p:grpSpPr>
        <p:sp>
          <p:nvSpPr>
            <p:cNvPr id="7168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168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168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168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5"/>
          <p:cNvSpPr>
            <a:spLocks noGrp="1" noChangeArrowheads="1"/>
          </p:cNvSpPr>
          <p:nvPr>
            <p:ph type="title"/>
          </p:nvPr>
        </p:nvSpPr>
        <p:spPr/>
        <p:txBody>
          <a:bodyPr/>
          <a:lstStyle/>
          <a:p>
            <a:pPr algn="l" eaLnBrk="1" hangingPunct="1"/>
            <a:r>
              <a:rPr lang="en-US" altLang="en-US" sz="3200" b="1">
                <a:latin typeface="Arial" panose="020B0604020202020204" pitchFamily="34" charset="0"/>
              </a:rPr>
              <a:t>SENSUS DAN SAMPEL</a:t>
            </a:r>
            <a:endParaRPr lang="en-US" altLang="en-US" sz="3200">
              <a:latin typeface="Arial" panose="020B0604020202020204" pitchFamily="34" charset="0"/>
            </a:endParaRPr>
          </a:p>
        </p:txBody>
      </p:sp>
      <p:sp>
        <p:nvSpPr>
          <p:cNvPr id="8195" name="Rectangle 16"/>
          <p:cNvSpPr>
            <a:spLocks noGrp="1" noChangeArrowheads="1"/>
          </p:cNvSpPr>
          <p:nvPr>
            <p:ph type="body" idx="1"/>
          </p:nvPr>
        </p:nvSpPr>
        <p:spPr/>
        <p:txBody>
          <a:bodyPr/>
          <a:lstStyle/>
          <a:p>
            <a:pPr eaLnBrk="1" hangingPunct="1"/>
            <a:endParaRPr lang="en-US" altLang="en-US" sz="2400" b="1"/>
          </a:p>
          <a:p>
            <a:pPr eaLnBrk="1" hangingPunct="1"/>
            <a:r>
              <a:rPr lang="en-US" altLang="en-US" sz="2400" b="1"/>
              <a:t>Penelitian yang cermat atas suatu populasi disebut sensus</a:t>
            </a:r>
          </a:p>
          <a:p>
            <a:pPr eaLnBrk="1" hangingPunct="1"/>
            <a:endParaRPr lang="en-US" altLang="en-US" sz="2400" b="1"/>
          </a:p>
          <a:p>
            <a:pPr eaLnBrk="1" hangingPunct="1"/>
            <a:r>
              <a:rPr lang="en-US" altLang="en-US" sz="2400" b="1"/>
              <a:t>Suatu sampel adalah bagian dari populasi yang diambil dari kelompok yang lebih besar </a:t>
            </a:r>
          </a:p>
        </p:txBody>
      </p:sp>
      <p:sp>
        <p:nvSpPr>
          <p:cNvPr id="819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8197" name="Group 7"/>
          <p:cNvGrpSpPr>
            <a:grpSpLocks noChangeAspect="1"/>
          </p:cNvGrpSpPr>
          <p:nvPr/>
        </p:nvGrpSpPr>
        <p:grpSpPr bwMode="auto">
          <a:xfrm>
            <a:off x="5891213" y="6289675"/>
            <a:ext cx="457200" cy="363538"/>
            <a:chOff x="2207" y="1173"/>
            <a:chExt cx="1200" cy="791"/>
          </a:xfrm>
        </p:grpSpPr>
        <p:sp>
          <p:nvSpPr>
            <p:cNvPr id="819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19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20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20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p:txBody>
          <a:bodyPr/>
          <a:lstStyle/>
          <a:p>
            <a:pPr eaLnBrk="1" hangingPunct="1"/>
            <a:r>
              <a:rPr lang="en-US" altLang="en-US" b="1">
                <a:latin typeface="Arial" panose="020B0604020202020204" pitchFamily="34" charset="0"/>
              </a:rPr>
              <a:t>BAGIAN</a:t>
            </a:r>
            <a:br>
              <a:rPr lang="en-US" altLang="en-US" b="1">
                <a:latin typeface="Arial" panose="020B0604020202020204" pitchFamily="34" charset="0"/>
              </a:rPr>
            </a:br>
            <a:r>
              <a:rPr lang="en-US" altLang="en-US" b="1">
                <a:latin typeface="Arial" panose="020B0604020202020204" pitchFamily="34" charset="0"/>
              </a:rPr>
              <a:t>VI</a:t>
            </a:r>
            <a:br>
              <a:rPr lang="en-US" altLang="en-US" b="1">
                <a:latin typeface="Arial" panose="020B0604020202020204" pitchFamily="34" charset="0"/>
              </a:rPr>
            </a:br>
            <a:br>
              <a:rPr lang="en-US" altLang="en-US" b="1">
                <a:latin typeface="Arial" panose="020B0604020202020204" pitchFamily="34" charset="0"/>
              </a:rPr>
            </a:br>
            <a:endParaRPr lang="en-US" altLang="en-US" b="1">
              <a:latin typeface="Arial" panose="020B0604020202020204" pitchFamily="34" charset="0"/>
            </a:endParaRPr>
          </a:p>
        </p:txBody>
      </p:sp>
      <p:sp>
        <p:nvSpPr>
          <p:cNvPr id="72707" name="Rectangle 3"/>
          <p:cNvSpPr>
            <a:spLocks noGrp="1" noChangeArrowheads="1"/>
          </p:cNvSpPr>
          <p:nvPr>
            <p:ph type="subTitle" idx="1"/>
          </p:nvPr>
        </p:nvSpPr>
        <p:spPr/>
        <p:txBody>
          <a:bodyPr/>
          <a:lstStyle/>
          <a:p>
            <a:pPr eaLnBrk="1" hangingPunct="1"/>
            <a:r>
              <a:rPr lang="en-US" altLang="en-US" b="1">
                <a:latin typeface="Arial" panose="020B0604020202020204" pitchFamily="34" charset="0"/>
              </a:rPr>
              <a:t>ANALISIS DATA</a:t>
            </a:r>
          </a:p>
        </p:txBody>
      </p:sp>
      <p:sp>
        <p:nvSpPr>
          <p:cNvPr id="72708"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72709" name="Group 7"/>
          <p:cNvGrpSpPr>
            <a:grpSpLocks noChangeAspect="1"/>
          </p:cNvGrpSpPr>
          <p:nvPr/>
        </p:nvGrpSpPr>
        <p:grpSpPr bwMode="auto">
          <a:xfrm>
            <a:off x="3046413" y="6278563"/>
            <a:ext cx="457200" cy="363537"/>
            <a:chOff x="2207" y="1173"/>
            <a:chExt cx="1200" cy="791"/>
          </a:xfrm>
        </p:grpSpPr>
        <p:sp>
          <p:nvSpPr>
            <p:cNvPr id="7271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271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271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271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p:txBody>
          <a:bodyPr/>
          <a:lstStyle/>
          <a:p>
            <a:pPr eaLnBrk="1" hangingPunct="1"/>
            <a:r>
              <a:rPr lang="en-US" altLang="en-US" b="1">
                <a:latin typeface="Arial" panose="020B0604020202020204" pitchFamily="34" charset="0"/>
              </a:rPr>
              <a:t>Bab</a:t>
            </a:r>
            <a:br>
              <a:rPr lang="en-US" altLang="en-US" b="1">
                <a:latin typeface="Arial" panose="020B0604020202020204" pitchFamily="34" charset="0"/>
              </a:rPr>
            </a:br>
            <a:r>
              <a:rPr lang="en-US" altLang="en-US" b="1">
                <a:latin typeface="Arial" panose="020B0604020202020204" pitchFamily="34" charset="0"/>
              </a:rPr>
              <a:t>19</a:t>
            </a:r>
            <a:br>
              <a:rPr lang="en-US" altLang="en-US" b="1">
                <a:latin typeface="Arial" panose="020B0604020202020204" pitchFamily="34" charset="0"/>
              </a:rPr>
            </a:br>
            <a:br>
              <a:rPr lang="en-US" altLang="en-US" b="1">
                <a:latin typeface="Arial" panose="020B0604020202020204" pitchFamily="34" charset="0"/>
              </a:rPr>
            </a:br>
            <a:endParaRPr lang="en-US" altLang="en-US" b="1">
              <a:latin typeface="Arial" panose="020B0604020202020204" pitchFamily="34" charset="0"/>
            </a:endParaRPr>
          </a:p>
        </p:txBody>
      </p:sp>
      <p:sp>
        <p:nvSpPr>
          <p:cNvPr id="73731" name="Rectangle 3"/>
          <p:cNvSpPr>
            <a:spLocks noGrp="1" noChangeArrowheads="1"/>
          </p:cNvSpPr>
          <p:nvPr>
            <p:ph type="subTitle" idx="1"/>
          </p:nvPr>
        </p:nvSpPr>
        <p:spPr/>
        <p:txBody>
          <a:bodyPr/>
          <a:lstStyle/>
          <a:p>
            <a:pPr eaLnBrk="1" hangingPunct="1"/>
            <a:r>
              <a:rPr lang="en-US" altLang="en-US" b="1">
                <a:latin typeface="Arial" panose="020B0604020202020204" pitchFamily="34" charset="0"/>
              </a:rPr>
              <a:t>Analisis Data:</a:t>
            </a:r>
            <a:br>
              <a:rPr lang="en-US" altLang="en-US" b="1">
                <a:latin typeface="Arial" panose="020B0604020202020204" pitchFamily="34" charset="0"/>
              </a:rPr>
            </a:br>
            <a:r>
              <a:rPr lang="en-US" altLang="en-US" b="1">
                <a:latin typeface="Arial" panose="020B0604020202020204" pitchFamily="34" charset="0"/>
              </a:rPr>
              <a:t>Langkah-langkah Pendahuluan</a:t>
            </a:r>
          </a:p>
        </p:txBody>
      </p:sp>
      <p:sp>
        <p:nvSpPr>
          <p:cNvPr id="73732"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73733" name="Group 7"/>
          <p:cNvGrpSpPr>
            <a:grpSpLocks noChangeAspect="1"/>
          </p:cNvGrpSpPr>
          <p:nvPr/>
        </p:nvGrpSpPr>
        <p:grpSpPr bwMode="auto">
          <a:xfrm>
            <a:off x="3046413" y="6278563"/>
            <a:ext cx="457200" cy="363537"/>
            <a:chOff x="2207" y="1173"/>
            <a:chExt cx="1200" cy="791"/>
          </a:xfrm>
        </p:grpSpPr>
        <p:sp>
          <p:nvSpPr>
            <p:cNvPr id="7373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373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373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373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1-5 </a:t>
            </a:r>
          </a:p>
        </p:txBody>
      </p:sp>
      <p:sp>
        <p:nvSpPr>
          <p:cNvPr id="74755" name="Rectangle 3"/>
          <p:cNvSpPr>
            <a:spLocks noGrp="1" noChangeArrowheads="1"/>
          </p:cNvSpPr>
          <p:nvPr>
            <p:ph type="body" idx="1"/>
          </p:nvPr>
        </p:nvSpPr>
        <p:spPr/>
        <p:txBody>
          <a:bodyPr/>
          <a:lstStyle/>
          <a:p>
            <a:pPr marL="609600" indent="-609600" eaLnBrk="1" hangingPunct="1">
              <a:buFontTx/>
              <a:buAutoNum type="arabicPeriod"/>
            </a:pPr>
            <a:endParaRPr lang="en-US" altLang="en-US" sz="2400" b="1"/>
          </a:p>
          <a:p>
            <a:pPr marL="609600" indent="-609600" eaLnBrk="1" hangingPunct="1">
              <a:buFontTx/>
              <a:buAutoNum type="arabicPeriod"/>
            </a:pPr>
            <a:r>
              <a:rPr lang="en-US" altLang="en-US" sz="2400" b="1"/>
              <a:t>Menjelaskan tujuan edit lapangan </a:t>
            </a:r>
          </a:p>
          <a:p>
            <a:pPr marL="609600" indent="-609600" eaLnBrk="1" hangingPunct="1">
              <a:buFontTx/>
              <a:buAutoNum type="arabicPeriod"/>
            </a:pPr>
            <a:r>
              <a:rPr lang="en-US" altLang="en-US" sz="2400" b="1"/>
              <a:t>Mendefinisikan apa yang dimaksud dengan pengkodean dalam proses riset </a:t>
            </a:r>
          </a:p>
          <a:p>
            <a:pPr marL="609600" indent="-609600" eaLnBrk="1" hangingPunct="1">
              <a:buFontTx/>
              <a:buAutoNum type="arabicPeriod"/>
            </a:pPr>
            <a:r>
              <a:rPr lang="en-US" altLang="en-US" sz="2400" b="1"/>
              <a:t>Menyebutkan tiga langkah dalam proses pengkodean </a:t>
            </a:r>
          </a:p>
          <a:p>
            <a:pPr marL="609600" indent="-609600" eaLnBrk="1" hangingPunct="1">
              <a:buFontTx/>
              <a:buAutoNum type="arabicPeriod"/>
            </a:pPr>
            <a:r>
              <a:rPr lang="en-US" altLang="en-US" sz="2400" b="1"/>
              <a:t>Menyebutkan konvensi-konvensi yang biasanya diikuti apabila data dianalisis dengan komputer </a:t>
            </a:r>
          </a:p>
          <a:p>
            <a:pPr marL="609600" indent="-609600" eaLnBrk="1" hangingPunct="1">
              <a:buFontTx/>
              <a:buAutoNum type="arabicPeriod"/>
            </a:pPr>
            <a:r>
              <a:rPr lang="en-US" altLang="en-US" sz="2400" b="1"/>
              <a:t>Menguraikan jenis-jenis informasi yang terdapat dalam buku kode </a:t>
            </a:r>
          </a:p>
        </p:txBody>
      </p:sp>
      <p:sp>
        <p:nvSpPr>
          <p:cNvPr id="7475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74757" name="Group 7"/>
          <p:cNvGrpSpPr>
            <a:grpSpLocks noChangeAspect="1"/>
          </p:cNvGrpSpPr>
          <p:nvPr/>
        </p:nvGrpSpPr>
        <p:grpSpPr bwMode="auto">
          <a:xfrm>
            <a:off x="5891213" y="6289675"/>
            <a:ext cx="457200" cy="363538"/>
            <a:chOff x="2207" y="1173"/>
            <a:chExt cx="1200" cy="791"/>
          </a:xfrm>
        </p:grpSpPr>
        <p:sp>
          <p:nvSpPr>
            <p:cNvPr id="7475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475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476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476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6-10 </a:t>
            </a:r>
          </a:p>
        </p:txBody>
      </p:sp>
      <p:sp>
        <p:nvSpPr>
          <p:cNvPr id="75779" name="Rectangle 3"/>
          <p:cNvSpPr>
            <a:spLocks noGrp="1" noChangeArrowheads="1"/>
          </p:cNvSpPr>
          <p:nvPr>
            <p:ph type="body" idx="1"/>
          </p:nvPr>
        </p:nvSpPr>
        <p:spPr/>
        <p:txBody>
          <a:bodyPr/>
          <a:lstStyle/>
          <a:p>
            <a:pPr marL="609600" indent="-609600" eaLnBrk="1" hangingPunct="1">
              <a:buFontTx/>
              <a:buAutoNum type="arabicPeriod" startAt="6"/>
            </a:pPr>
            <a:r>
              <a:rPr lang="en-US" altLang="en-US" sz="2400" b="1"/>
              <a:t>Mendefinisikan apa yang dimaksud dengan tabulasi dan membedakan antara dua jenis tabulasi </a:t>
            </a:r>
          </a:p>
          <a:p>
            <a:pPr marL="609600" indent="-609600" eaLnBrk="1" hangingPunct="1">
              <a:buFontTx/>
              <a:buAutoNum type="arabicPeriod" startAt="6"/>
            </a:pPr>
            <a:r>
              <a:rPr lang="en-US" altLang="en-US" sz="2400" b="1"/>
              <a:t>Menjelaskan berbagai cara di mana tabulasi satu arah dapat digunakan </a:t>
            </a:r>
          </a:p>
          <a:p>
            <a:pPr marL="609600" indent="-609600" eaLnBrk="1" hangingPunct="1">
              <a:buFontTx/>
              <a:buAutoNum type="arabicPeriod" startAt="6"/>
            </a:pPr>
            <a:r>
              <a:rPr lang="en-US" altLang="en-US" sz="2400" b="1"/>
              <a:t>Menilai pentingnya tabulasi silang </a:t>
            </a:r>
          </a:p>
          <a:p>
            <a:pPr marL="609600" indent="-609600" eaLnBrk="1" hangingPunct="1">
              <a:buFontTx/>
              <a:buAutoNum type="arabicPeriod" startAt="6"/>
            </a:pPr>
            <a:r>
              <a:rPr lang="en-US" altLang="en-US" sz="2400" b="1"/>
              <a:t>Menjelaskan metode di mana periset dapat menentukan dampak dari satu variabel terhadap variabel lainnya dalam tabel tabulasi-silang </a:t>
            </a:r>
          </a:p>
          <a:p>
            <a:pPr marL="609600" indent="-609600" eaLnBrk="1" hangingPunct="1">
              <a:buFontTx/>
              <a:buAutoNum type="arabicPeriod" startAt="6"/>
            </a:pPr>
            <a:r>
              <a:rPr lang="en-US" altLang="en-US" sz="2400" b="1"/>
              <a:t>Menjelaskan apa yang dimaksud dengan banner atau spanduk dan apa kegunaannya </a:t>
            </a:r>
          </a:p>
        </p:txBody>
      </p:sp>
      <p:sp>
        <p:nvSpPr>
          <p:cNvPr id="7578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75781" name="Group 7"/>
          <p:cNvGrpSpPr>
            <a:grpSpLocks noChangeAspect="1"/>
          </p:cNvGrpSpPr>
          <p:nvPr/>
        </p:nvGrpSpPr>
        <p:grpSpPr bwMode="auto">
          <a:xfrm>
            <a:off x="5891213" y="6289675"/>
            <a:ext cx="457200" cy="363538"/>
            <a:chOff x="2207" y="1173"/>
            <a:chExt cx="1200" cy="791"/>
          </a:xfrm>
        </p:grpSpPr>
        <p:sp>
          <p:nvSpPr>
            <p:cNvPr id="7578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578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578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578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EDIT LAPANGAN</a:t>
            </a:r>
          </a:p>
        </p:txBody>
      </p:sp>
      <p:sp>
        <p:nvSpPr>
          <p:cNvPr id="76803" name="Rectangle 3"/>
          <p:cNvSpPr>
            <a:spLocks noGrp="1" noChangeArrowheads="1"/>
          </p:cNvSpPr>
          <p:nvPr>
            <p:ph type="body" idx="1"/>
          </p:nvPr>
        </p:nvSpPr>
        <p:spPr/>
        <p:txBody>
          <a:bodyPr/>
          <a:lstStyle/>
          <a:p>
            <a:pPr eaLnBrk="1" hangingPunct="1">
              <a:lnSpc>
                <a:spcPct val="90000"/>
              </a:lnSpc>
            </a:pPr>
            <a:endParaRPr lang="en-US" altLang="en-US" sz="2400" b="1"/>
          </a:p>
          <a:p>
            <a:pPr eaLnBrk="1" hangingPunct="1">
              <a:lnSpc>
                <a:spcPct val="90000"/>
              </a:lnSpc>
            </a:pPr>
            <a:r>
              <a:rPr lang="en-US" altLang="en-US" sz="2400" b="1"/>
              <a:t>Edit lapangan adalah edit pendahuluan yang dirancang untuk mendeteksi kekurangan dan ketidaktepatan data yang paling menyolok</a:t>
            </a:r>
          </a:p>
          <a:p>
            <a:pPr eaLnBrk="1" hangingPunct="1">
              <a:lnSpc>
                <a:spcPct val="90000"/>
              </a:lnSpc>
            </a:pPr>
            <a:endParaRPr lang="en-US" altLang="en-US" sz="2400" b="1"/>
          </a:p>
          <a:p>
            <a:pPr eaLnBrk="1" hangingPunct="1">
              <a:lnSpc>
                <a:spcPct val="90000"/>
              </a:lnSpc>
            </a:pPr>
            <a:r>
              <a:rPr lang="en-US" altLang="en-US" sz="2400" b="1"/>
              <a:t>Edit ini juga bermanfaat dalam membantu mengendalikan tindakan personil lapangan dan untuk menjernihkan kesalahpahaman yang mungkin terjadi mengenai arah, prosedur, pertanyaan khusus, dan sebagainya</a:t>
            </a:r>
            <a:r>
              <a:rPr lang="en-US" altLang="en-US" sz="2400"/>
              <a:t> </a:t>
            </a:r>
          </a:p>
        </p:txBody>
      </p:sp>
      <p:sp>
        <p:nvSpPr>
          <p:cNvPr id="7680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76805" name="Group 7"/>
          <p:cNvGrpSpPr>
            <a:grpSpLocks noChangeAspect="1"/>
          </p:cNvGrpSpPr>
          <p:nvPr/>
        </p:nvGrpSpPr>
        <p:grpSpPr bwMode="auto">
          <a:xfrm>
            <a:off x="5891213" y="6289675"/>
            <a:ext cx="457200" cy="363538"/>
            <a:chOff x="2207" y="1173"/>
            <a:chExt cx="1200" cy="791"/>
          </a:xfrm>
        </p:grpSpPr>
        <p:sp>
          <p:nvSpPr>
            <p:cNvPr id="7680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680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680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680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PENGKODEAN</a:t>
            </a:r>
          </a:p>
        </p:txBody>
      </p:sp>
      <p:sp>
        <p:nvSpPr>
          <p:cNvPr id="77827" name="Rectangle 3"/>
          <p:cNvSpPr>
            <a:spLocks noGrp="1" noChangeArrowheads="1"/>
          </p:cNvSpPr>
          <p:nvPr>
            <p:ph type="body" idx="1"/>
          </p:nvPr>
        </p:nvSpPr>
        <p:spPr/>
        <p:txBody>
          <a:bodyPr/>
          <a:lstStyle/>
          <a:p>
            <a:pPr eaLnBrk="1" hangingPunct="1">
              <a:lnSpc>
                <a:spcPct val="90000"/>
              </a:lnSpc>
            </a:pPr>
            <a:endParaRPr lang="en-US" altLang="en-US" sz="2400" b="1"/>
          </a:p>
          <a:p>
            <a:pPr eaLnBrk="1" hangingPunct="1">
              <a:lnSpc>
                <a:spcPct val="90000"/>
              </a:lnSpc>
            </a:pPr>
            <a:r>
              <a:rPr lang="en-US" altLang="en-US" sz="2400" b="1"/>
              <a:t>Pengkodean adalah prosedur teknis di mana data akan dikategorikan</a:t>
            </a:r>
          </a:p>
          <a:p>
            <a:pPr eaLnBrk="1" hangingPunct="1">
              <a:lnSpc>
                <a:spcPct val="90000"/>
              </a:lnSpc>
            </a:pPr>
            <a:endParaRPr lang="en-US" altLang="en-US" sz="2400" b="1"/>
          </a:p>
          <a:p>
            <a:pPr eaLnBrk="1" hangingPunct="1">
              <a:lnSpc>
                <a:spcPct val="90000"/>
              </a:lnSpc>
            </a:pPr>
            <a:r>
              <a:rPr lang="en-US" altLang="en-US" sz="2400" b="1"/>
              <a:t>Melalui pengkodean, data mentah ditransformasi menjadi simbol-simbol —biasanya berupa angka— yang dapat ditabulasi dan dihitung</a:t>
            </a:r>
          </a:p>
          <a:p>
            <a:pPr eaLnBrk="1" hangingPunct="1">
              <a:lnSpc>
                <a:spcPct val="90000"/>
              </a:lnSpc>
            </a:pPr>
            <a:endParaRPr lang="en-US" altLang="en-US" sz="2400" b="1"/>
          </a:p>
          <a:p>
            <a:pPr eaLnBrk="1" hangingPunct="1">
              <a:lnSpc>
                <a:spcPct val="90000"/>
              </a:lnSpc>
            </a:pPr>
            <a:r>
              <a:rPr lang="en-US" altLang="en-US" sz="2400" b="1"/>
              <a:t>Akan tetapi, transformasinya tidak otomatis; hal itu melibatkan pertimbangan pengkode</a:t>
            </a:r>
            <a:r>
              <a:rPr lang="en-US" altLang="en-US" sz="2400"/>
              <a:t> </a:t>
            </a:r>
          </a:p>
        </p:txBody>
      </p:sp>
      <p:sp>
        <p:nvSpPr>
          <p:cNvPr id="7782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77829" name="Group 7"/>
          <p:cNvGrpSpPr>
            <a:grpSpLocks noChangeAspect="1"/>
          </p:cNvGrpSpPr>
          <p:nvPr/>
        </p:nvGrpSpPr>
        <p:grpSpPr bwMode="auto">
          <a:xfrm>
            <a:off x="5891213" y="6289675"/>
            <a:ext cx="457200" cy="363538"/>
            <a:chOff x="2207" y="1173"/>
            <a:chExt cx="1200" cy="791"/>
          </a:xfrm>
        </p:grpSpPr>
        <p:sp>
          <p:nvSpPr>
            <p:cNvPr id="7783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783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783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783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PENGKODEAN:</a:t>
            </a:r>
            <a:br>
              <a:rPr lang="en-US" altLang="en-US" sz="3200" b="1">
                <a:latin typeface="Arial" panose="020B0604020202020204" pitchFamily="34" charset="0"/>
              </a:rPr>
            </a:br>
            <a:r>
              <a:rPr lang="en-US" altLang="en-US" sz="3200" b="1">
                <a:latin typeface="Arial" panose="020B0604020202020204" pitchFamily="34" charset="0"/>
              </a:rPr>
              <a:t>Langkah-langkah</a:t>
            </a:r>
          </a:p>
        </p:txBody>
      </p:sp>
      <p:sp>
        <p:nvSpPr>
          <p:cNvPr id="78851" name="Rectangle 3"/>
          <p:cNvSpPr>
            <a:spLocks noGrp="1" noChangeArrowheads="1"/>
          </p:cNvSpPr>
          <p:nvPr>
            <p:ph type="body" idx="1"/>
          </p:nvPr>
        </p:nvSpPr>
        <p:spPr/>
        <p:txBody>
          <a:bodyPr/>
          <a:lstStyle/>
          <a:p>
            <a:pPr eaLnBrk="1" hangingPunct="1">
              <a:lnSpc>
                <a:spcPct val="90000"/>
              </a:lnSpc>
            </a:pPr>
            <a:endParaRPr lang="en-US" altLang="en-US" sz="2400" b="1"/>
          </a:p>
          <a:p>
            <a:pPr eaLnBrk="1" hangingPunct="1">
              <a:lnSpc>
                <a:spcPct val="90000"/>
              </a:lnSpc>
            </a:pPr>
            <a:r>
              <a:rPr lang="en-US" altLang="en-US" sz="2400" b="1"/>
              <a:t>Proses pengkodean melibatkan tiga langkah: </a:t>
            </a:r>
          </a:p>
          <a:p>
            <a:pPr lvl="1" eaLnBrk="1" hangingPunct="1">
              <a:lnSpc>
                <a:spcPct val="90000"/>
              </a:lnSpc>
            </a:pPr>
            <a:r>
              <a:rPr lang="en-US" altLang="en-US" sz="2400" b="1"/>
              <a:t>Menentukan kategori atau kelas di mana respons akan ditempatkan</a:t>
            </a:r>
          </a:p>
          <a:p>
            <a:pPr lvl="1" eaLnBrk="1" hangingPunct="1">
              <a:lnSpc>
                <a:spcPct val="90000"/>
              </a:lnSpc>
            </a:pPr>
            <a:r>
              <a:rPr lang="en-US" altLang="en-US" sz="2400" b="1"/>
              <a:t>Mengenakan nomor kode kelas</a:t>
            </a:r>
          </a:p>
          <a:p>
            <a:pPr lvl="1" eaLnBrk="1" hangingPunct="1">
              <a:lnSpc>
                <a:spcPct val="90000"/>
              </a:lnSpc>
            </a:pPr>
            <a:r>
              <a:rPr lang="en-US" altLang="en-US" sz="2400" b="1"/>
              <a:t>Menyusun buku kode</a:t>
            </a:r>
            <a:r>
              <a:rPr lang="en-US" altLang="en-US" sz="2400"/>
              <a:t> </a:t>
            </a:r>
          </a:p>
        </p:txBody>
      </p:sp>
      <p:sp>
        <p:nvSpPr>
          <p:cNvPr id="7885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78853" name="Group 7"/>
          <p:cNvGrpSpPr>
            <a:grpSpLocks noChangeAspect="1"/>
          </p:cNvGrpSpPr>
          <p:nvPr/>
        </p:nvGrpSpPr>
        <p:grpSpPr bwMode="auto">
          <a:xfrm>
            <a:off x="5891213" y="6289675"/>
            <a:ext cx="457200" cy="363538"/>
            <a:chOff x="2207" y="1173"/>
            <a:chExt cx="1200" cy="791"/>
          </a:xfrm>
        </p:grpSpPr>
        <p:sp>
          <p:nvSpPr>
            <p:cNvPr id="7885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885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885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885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PENGKODEAN:</a:t>
            </a:r>
            <a:br>
              <a:rPr lang="en-US" altLang="en-US" sz="3200" b="1">
                <a:latin typeface="Arial" panose="020B0604020202020204" pitchFamily="34" charset="0"/>
              </a:rPr>
            </a:br>
            <a:r>
              <a:rPr lang="en-US" altLang="en-US" sz="3200" b="1">
                <a:latin typeface="Arial" panose="020B0604020202020204" pitchFamily="34" charset="0"/>
              </a:rPr>
              <a:t>Analisis Data dengan Komputer</a:t>
            </a:r>
          </a:p>
        </p:txBody>
      </p:sp>
      <p:sp>
        <p:nvSpPr>
          <p:cNvPr id="79875" name="Rectangle 3"/>
          <p:cNvSpPr>
            <a:spLocks noGrp="1" noChangeArrowheads="1"/>
          </p:cNvSpPr>
          <p:nvPr>
            <p:ph type="body" idx="1"/>
          </p:nvPr>
        </p:nvSpPr>
        <p:spPr/>
        <p:txBody>
          <a:bodyPr/>
          <a:lstStyle/>
          <a:p>
            <a:pPr eaLnBrk="1" hangingPunct="1"/>
            <a:r>
              <a:rPr lang="en-US" altLang="en-US" sz="2400" b="1"/>
              <a:t>Sejumlah konvensi harus diikuti dalam mengenakan nomor kode, antara lain:</a:t>
            </a:r>
          </a:p>
          <a:p>
            <a:pPr lvl="1" eaLnBrk="1" hangingPunct="1"/>
            <a:r>
              <a:rPr lang="en-US" altLang="en-US" sz="2400" b="1"/>
              <a:t>Hanya satu karakter dalam masing-masing kolom</a:t>
            </a:r>
          </a:p>
          <a:p>
            <a:pPr lvl="1" eaLnBrk="1" hangingPunct="1"/>
            <a:r>
              <a:rPr lang="en-US" altLang="en-US" sz="2400" b="1"/>
              <a:t>Menggunakan hanya kode numerik</a:t>
            </a:r>
          </a:p>
          <a:p>
            <a:pPr lvl="1" eaLnBrk="1" hangingPunct="1"/>
            <a:r>
              <a:rPr lang="en-US" altLang="en-US" sz="2400" b="1"/>
              <a:t>Menggunakan sebanyak mungkin kolom yang diperlukan untuk menangkap variabel</a:t>
            </a:r>
          </a:p>
          <a:p>
            <a:pPr lvl="1" eaLnBrk="1" hangingPunct="1"/>
            <a:r>
              <a:rPr lang="en-US" altLang="en-US" sz="2400" b="1"/>
              <a:t>Menggunakan kode standar yang sama untuk "tidak ada informasi"</a:t>
            </a:r>
          </a:p>
          <a:p>
            <a:pPr lvl="1" eaLnBrk="1" hangingPunct="1"/>
            <a:r>
              <a:rPr lang="en-US" altLang="en-US" sz="2400" b="1"/>
              <a:t>Memberi kode nomor identifikasi responden pada masing-masing catatan</a:t>
            </a:r>
            <a:r>
              <a:rPr lang="en-US" altLang="en-US" sz="2400"/>
              <a:t> </a:t>
            </a:r>
          </a:p>
        </p:txBody>
      </p:sp>
      <p:sp>
        <p:nvSpPr>
          <p:cNvPr id="7987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79877" name="Group 7"/>
          <p:cNvGrpSpPr>
            <a:grpSpLocks noChangeAspect="1"/>
          </p:cNvGrpSpPr>
          <p:nvPr/>
        </p:nvGrpSpPr>
        <p:grpSpPr bwMode="auto">
          <a:xfrm>
            <a:off x="5891213" y="6289675"/>
            <a:ext cx="457200" cy="363538"/>
            <a:chOff x="2207" y="1173"/>
            <a:chExt cx="1200" cy="791"/>
          </a:xfrm>
        </p:grpSpPr>
        <p:sp>
          <p:nvSpPr>
            <p:cNvPr id="7987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987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988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7988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BUKU KODE</a:t>
            </a:r>
          </a:p>
        </p:txBody>
      </p:sp>
      <p:sp>
        <p:nvSpPr>
          <p:cNvPr id="80899" name="Rectangle 3"/>
          <p:cNvSpPr>
            <a:spLocks noGrp="1" noChangeArrowheads="1"/>
          </p:cNvSpPr>
          <p:nvPr>
            <p:ph type="body" idx="1"/>
          </p:nvPr>
        </p:nvSpPr>
        <p:spPr/>
        <p:txBody>
          <a:bodyPr/>
          <a:lstStyle/>
          <a:p>
            <a:pPr eaLnBrk="1" hangingPunct="1"/>
            <a:r>
              <a:rPr lang="en-US" altLang="en-US" sz="2400" b="1"/>
              <a:t>Buku kode berisi instruksi-instruksi umum yang menunjukkan bagaimana masing- masing item data diberi kode</a:t>
            </a:r>
          </a:p>
          <a:p>
            <a:pPr eaLnBrk="1" hangingPunct="1"/>
            <a:r>
              <a:rPr lang="en-US" altLang="en-US" sz="2400" b="1"/>
              <a:t>Buku tersebut berisi kode-kode untuk masing-masing variabel dan kategori yang dimasukkan dalam setiap kode</a:t>
            </a:r>
          </a:p>
          <a:p>
            <a:pPr eaLnBrk="1" hangingPunct="1"/>
            <a:r>
              <a:rPr lang="en-US" altLang="en-US" sz="2400" b="1"/>
              <a:t>Ini selanjutnya menunjukkan di mana pada catatan komputer variabel itu berada dan bagaimana variabel itu harus dibaca</a:t>
            </a:r>
            <a:r>
              <a:rPr lang="en-US" altLang="en-US" sz="2400"/>
              <a:t> </a:t>
            </a:r>
          </a:p>
        </p:txBody>
      </p:sp>
      <p:sp>
        <p:nvSpPr>
          <p:cNvPr id="8090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80901" name="Group 7"/>
          <p:cNvGrpSpPr>
            <a:grpSpLocks noChangeAspect="1"/>
          </p:cNvGrpSpPr>
          <p:nvPr/>
        </p:nvGrpSpPr>
        <p:grpSpPr bwMode="auto">
          <a:xfrm>
            <a:off x="5891213" y="6289675"/>
            <a:ext cx="457200" cy="363538"/>
            <a:chOff x="2207" y="1173"/>
            <a:chExt cx="1200" cy="791"/>
          </a:xfrm>
        </p:grpSpPr>
        <p:sp>
          <p:nvSpPr>
            <p:cNvPr id="8090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090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090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090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TABULASI</a:t>
            </a:r>
          </a:p>
        </p:txBody>
      </p:sp>
      <p:sp>
        <p:nvSpPr>
          <p:cNvPr id="81923"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Tabulasi hanya terdiri dari penghitungan jumlah kasus yang terdapat dalam berbagai kategori</a:t>
            </a:r>
          </a:p>
          <a:p>
            <a:pPr eaLnBrk="1" hangingPunct="1"/>
            <a:r>
              <a:rPr lang="en-US" altLang="en-US" sz="2400" b="1"/>
              <a:t>Tabulasi dapat berbentuk tabulasi sederhana atau tabulasi silang</a:t>
            </a:r>
          </a:p>
          <a:p>
            <a:pPr eaLnBrk="1" hangingPunct="1"/>
            <a:r>
              <a:rPr lang="en-US" altLang="en-US" sz="2400" b="1"/>
              <a:t>Tabulasi sederhana melibatkan perhitungan variabel tunggal</a:t>
            </a:r>
          </a:p>
          <a:p>
            <a:pPr eaLnBrk="1" hangingPunct="1"/>
            <a:r>
              <a:rPr lang="en-US" altLang="en-US" sz="2400" b="1"/>
              <a:t>Pada tabulasi silang, dua atau lebih variabel diperlakukan secara serempak</a:t>
            </a:r>
            <a:r>
              <a:rPr lang="en-US" altLang="en-US" sz="2400"/>
              <a:t> </a:t>
            </a:r>
          </a:p>
        </p:txBody>
      </p:sp>
      <p:sp>
        <p:nvSpPr>
          <p:cNvPr id="8192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81925" name="Group 7"/>
          <p:cNvGrpSpPr>
            <a:grpSpLocks noChangeAspect="1"/>
          </p:cNvGrpSpPr>
          <p:nvPr/>
        </p:nvGrpSpPr>
        <p:grpSpPr bwMode="auto">
          <a:xfrm>
            <a:off x="5891213" y="6289675"/>
            <a:ext cx="457200" cy="363538"/>
            <a:chOff x="2207" y="1173"/>
            <a:chExt cx="1200" cy="791"/>
          </a:xfrm>
        </p:grpSpPr>
        <p:sp>
          <p:nvSpPr>
            <p:cNvPr id="8192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192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192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192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5"/>
          <p:cNvSpPr>
            <a:spLocks noGrp="1" noChangeArrowheads="1"/>
          </p:cNvSpPr>
          <p:nvPr>
            <p:ph type="title"/>
          </p:nvPr>
        </p:nvSpPr>
        <p:spPr/>
        <p:txBody>
          <a:bodyPr/>
          <a:lstStyle/>
          <a:p>
            <a:pPr algn="l" eaLnBrk="1" hangingPunct="1"/>
            <a:r>
              <a:rPr lang="en-US" altLang="en-US" sz="3200" b="1">
                <a:latin typeface="Arial" panose="020B0604020202020204" pitchFamily="34" charset="0"/>
              </a:rPr>
              <a:t>MENARIK SAMPEL:</a:t>
            </a:r>
            <a:br>
              <a:rPr lang="en-US" altLang="en-US" sz="3200" b="1">
                <a:latin typeface="Arial" panose="020B0604020202020204" pitchFamily="34" charset="0"/>
              </a:rPr>
            </a:br>
            <a:r>
              <a:rPr lang="en-US" altLang="en-US" sz="3200" b="1">
                <a:latin typeface="Arial" panose="020B0604020202020204" pitchFamily="34" charset="0"/>
              </a:rPr>
              <a:t>Langkah-langkah</a:t>
            </a:r>
            <a:endParaRPr lang="en-US" altLang="en-US" sz="3200">
              <a:latin typeface="Arial" panose="020B0604020202020204" pitchFamily="34" charset="0"/>
            </a:endParaRPr>
          </a:p>
        </p:txBody>
      </p:sp>
      <p:sp>
        <p:nvSpPr>
          <p:cNvPr id="9219" name="Rectangle 16"/>
          <p:cNvSpPr>
            <a:spLocks noGrp="1" noChangeArrowheads="1"/>
          </p:cNvSpPr>
          <p:nvPr>
            <p:ph type="body" idx="1"/>
          </p:nvPr>
        </p:nvSpPr>
        <p:spPr/>
        <p:txBody>
          <a:bodyPr/>
          <a:lstStyle/>
          <a:p>
            <a:pPr marL="609600" indent="-609600" eaLnBrk="1" hangingPunct="1">
              <a:buFontTx/>
              <a:buAutoNum type="arabicPeriod"/>
            </a:pPr>
            <a:endParaRPr lang="en-US" altLang="en-US" sz="2400" b="1"/>
          </a:p>
          <a:p>
            <a:pPr marL="609600" indent="-609600" eaLnBrk="1" hangingPunct="1">
              <a:buFontTx/>
              <a:buAutoNum type="arabicPeriod"/>
            </a:pPr>
            <a:r>
              <a:rPr lang="en-US" altLang="en-US" sz="2400" b="1"/>
              <a:t>Mendefinisikan populasi</a:t>
            </a:r>
          </a:p>
          <a:p>
            <a:pPr marL="609600" indent="-609600" eaLnBrk="1" hangingPunct="1">
              <a:buFontTx/>
              <a:buAutoNum type="arabicPeriod"/>
            </a:pPr>
            <a:r>
              <a:rPr lang="en-US" altLang="en-US" sz="2400" b="1"/>
              <a:t>Mengidentifikasi kerangka sampling</a:t>
            </a:r>
          </a:p>
          <a:p>
            <a:pPr marL="609600" indent="-609600" eaLnBrk="1" hangingPunct="1">
              <a:buFontTx/>
              <a:buAutoNum type="arabicPeriod"/>
            </a:pPr>
            <a:r>
              <a:rPr lang="en-US" altLang="en-US" sz="2400" b="1"/>
              <a:t>Memilih prosedur sampling</a:t>
            </a:r>
          </a:p>
          <a:p>
            <a:pPr marL="609600" indent="-609600" eaLnBrk="1" hangingPunct="1">
              <a:buFontTx/>
              <a:buAutoNum type="arabicPeriod"/>
            </a:pPr>
            <a:r>
              <a:rPr lang="en-US" altLang="en-US" sz="2400" b="1"/>
              <a:t>Menentukan ukuran sampel</a:t>
            </a:r>
          </a:p>
          <a:p>
            <a:pPr marL="609600" indent="-609600" eaLnBrk="1" hangingPunct="1">
              <a:buFontTx/>
              <a:buAutoNum type="arabicPeriod"/>
            </a:pPr>
            <a:r>
              <a:rPr lang="en-US" altLang="en-US" sz="2400" b="1"/>
              <a:t>Memilih unsur-unsur sampel</a:t>
            </a:r>
          </a:p>
          <a:p>
            <a:pPr marL="609600" indent="-609600" eaLnBrk="1" hangingPunct="1">
              <a:buFontTx/>
              <a:buAutoNum type="arabicPeriod"/>
            </a:pPr>
            <a:r>
              <a:rPr lang="en-US" altLang="en-US" sz="2400" b="1"/>
              <a:t>Mengumpulkan data dari unsur-unsur yang ditetapkan</a:t>
            </a:r>
            <a:r>
              <a:rPr lang="en-US" altLang="en-US" sz="2400"/>
              <a:t> </a:t>
            </a:r>
          </a:p>
        </p:txBody>
      </p:sp>
      <p:sp>
        <p:nvSpPr>
          <p:cNvPr id="922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9221" name="Group 7"/>
          <p:cNvGrpSpPr>
            <a:grpSpLocks noChangeAspect="1"/>
          </p:cNvGrpSpPr>
          <p:nvPr/>
        </p:nvGrpSpPr>
        <p:grpSpPr bwMode="auto">
          <a:xfrm>
            <a:off x="5891213" y="6289675"/>
            <a:ext cx="457200" cy="363538"/>
            <a:chOff x="2207" y="1173"/>
            <a:chExt cx="1200" cy="791"/>
          </a:xfrm>
        </p:grpSpPr>
        <p:sp>
          <p:nvSpPr>
            <p:cNvPr id="922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22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22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22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TABULASI SATU-ARAH</a:t>
            </a:r>
          </a:p>
        </p:txBody>
      </p:sp>
      <p:sp>
        <p:nvSpPr>
          <p:cNvPr id="82947"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Selain mengkomunikasikan hasil studi, tabulasi satu-arah juga dapat digunakan untuk:</a:t>
            </a:r>
          </a:p>
          <a:p>
            <a:pPr lvl="1" eaLnBrk="1" hangingPunct="1"/>
            <a:r>
              <a:rPr lang="en-US" altLang="en-US" sz="2400" b="1"/>
              <a:t>Menentukan tingkat nonrespons item</a:t>
            </a:r>
          </a:p>
          <a:p>
            <a:pPr lvl="1" eaLnBrk="1" hangingPunct="1"/>
            <a:r>
              <a:rPr lang="en-US" altLang="en-US" sz="2400" b="1"/>
              <a:t>Menemukan blunder</a:t>
            </a:r>
          </a:p>
          <a:p>
            <a:pPr lvl="1" eaLnBrk="1" hangingPunct="1"/>
            <a:r>
              <a:rPr lang="en-US" altLang="en-US" sz="2400" b="1"/>
              <a:t>Menemukan </a:t>
            </a:r>
            <a:r>
              <a:rPr lang="en-US" altLang="en-US" sz="2400" b="1" i="1"/>
              <a:t>outlier</a:t>
            </a:r>
          </a:p>
          <a:p>
            <a:pPr lvl="1" eaLnBrk="1" hangingPunct="1"/>
            <a:r>
              <a:rPr lang="en-US" altLang="en-US" sz="2400" b="1"/>
              <a:t>Menentukan distribusi empiris dari variabel yang diteliti</a:t>
            </a:r>
          </a:p>
          <a:p>
            <a:pPr lvl="1" eaLnBrk="1" hangingPunct="1"/>
            <a:r>
              <a:rPr lang="en-US" altLang="en-US" sz="2400" b="1"/>
              <a:t>Mengkalkulasi statistik ringkasan</a:t>
            </a:r>
            <a:r>
              <a:rPr lang="en-US" altLang="en-US" sz="2400"/>
              <a:t> </a:t>
            </a:r>
          </a:p>
        </p:txBody>
      </p:sp>
      <p:sp>
        <p:nvSpPr>
          <p:cNvPr id="8294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82949" name="Group 7"/>
          <p:cNvGrpSpPr>
            <a:grpSpLocks noChangeAspect="1"/>
          </p:cNvGrpSpPr>
          <p:nvPr/>
        </p:nvGrpSpPr>
        <p:grpSpPr bwMode="auto">
          <a:xfrm>
            <a:off x="5891213" y="6289675"/>
            <a:ext cx="457200" cy="363538"/>
            <a:chOff x="2207" y="1173"/>
            <a:chExt cx="1200" cy="791"/>
          </a:xfrm>
        </p:grpSpPr>
        <p:sp>
          <p:nvSpPr>
            <p:cNvPr id="8295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295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295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295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TABULASI SILANG</a:t>
            </a:r>
          </a:p>
        </p:txBody>
      </p:sp>
      <p:sp>
        <p:nvSpPr>
          <p:cNvPr id="83971" name="Rectangle 3"/>
          <p:cNvSpPr>
            <a:spLocks noGrp="1" noChangeArrowheads="1"/>
          </p:cNvSpPr>
          <p:nvPr>
            <p:ph type="body" idx="1"/>
          </p:nvPr>
        </p:nvSpPr>
        <p:spPr/>
        <p:txBody>
          <a:bodyPr/>
          <a:lstStyle/>
          <a:p>
            <a:pPr eaLnBrk="1" hangingPunct="1"/>
            <a:r>
              <a:rPr lang="en-US" altLang="en-US" sz="2400" b="1"/>
              <a:t>Tabulasi silang merupakan salah satu alat yang paling berguna untuk mempelajari hubungan di antara variabel-variabel karena hasilnya mudah dikomunikasikan</a:t>
            </a:r>
          </a:p>
          <a:p>
            <a:pPr eaLnBrk="1" hangingPunct="1"/>
            <a:endParaRPr lang="en-US" altLang="en-US" sz="2400" b="1"/>
          </a:p>
          <a:p>
            <a:pPr eaLnBrk="1" hangingPunct="1"/>
            <a:r>
              <a:rPr lang="en-US" altLang="en-US" sz="2400" b="1"/>
              <a:t>Selanjutnya, tabulasi silang dapat memberikan masukan atau pandangan mengenai sifat hubungan, karena penambahan satu atau lebih variabel pada analisis klasifikasi-silang dua-arah adalah sama dengan mempertahankan masing-masing variabel tetap konstan</a:t>
            </a:r>
            <a:r>
              <a:rPr lang="en-US" altLang="en-US" sz="2400"/>
              <a:t> </a:t>
            </a:r>
          </a:p>
        </p:txBody>
      </p:sp>
      <p:sp>
        <p:nvSpPr>
          <p:cNvPr id="8397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83973" name="Group 7"/>
          <p:cNvGrpSpPr>
            <a:grpSpLocks noChangeAspect="1"/>
          </p:cNvGrpSpPr>
          <p:nvPr/>
        </p:nvGrpSpPr>
        <p:grpSpPr bwMode="auto">
          <a:xfrm>
            <a:off x="5891213" y="6289675"/>
            <a:ext cx="457200" cy="363538"/>
            <a:chOff x="2207" y="1173"/>
            <a:chExt cx="1200" cy="791"/>
          </a:xfrm>
        </p:grpSpPr>
        <p:sp>
          <p:nvSpPr>
            <p:cNvPr id="8397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397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397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397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TABEL TABULASI SILANG</a:t>
            </a:r>
          </a:p>
        </p:txBody>
      </p:sp>
      <p:sp>
        <p:nvSpPr>
          <p:cNvPr id="84995" name="Rectangle 3"/>
          <p:cNvSpPr>
            <a:spLocks noGrp="1" noChangeArrowheads="1"/>
          </p:cNvSpPr>
          <p:nvPr>
            <p:ph type="body" idx="1"/>
          </p:nvPr>
        </p:nvSpPr>
        <p:spPr/>
        <p:txBody>
          <a:bodyPr/>
          <a:lstStyle/>
          <a:p>
            <a:pPr eaLnBrk="1" hangingPunct="1"/>
            <a:r>
              <a:rPr lang="en-US" altLang="en-US" sz="2400" b="1"/>
              <a:t>Untuk menentukan pengaruh antar variabel dalam tabel tabulasi-silang, hitunglah perbedaan proporsi di mana variabel dependen muncul sebagai fungsi dari tingkat variabel independen</a:t>
            </a:r>
          </a:p>
          <a:p>
            <a:pPr eaLnBrk="1" hangingPunct="1"/>
            <a:r>
              <a:rPr lang="en-US" altLang="en-US" sz="2400" b="1"/>
              <a:t>Ini dapat dilakukan untuk tabel zero order atau tingkat-nol maupun tabel bersyarat dari tingkat yang lebih tinggi</a:t>
            </a:r>
          </a:p>
          <a:p>
            <a:pPr eaLnBrk="1" hangingPunct="1"/>
            <a:r>
              <a:rPr lang="en-US" altLang="en-US" sz="2400" b="1"/>
              <a:t>Tabel dari tingkat yang lebih tinggi digunakan untuk menghilangkan pengaruh variabel-variabel lainnya yang dapat mempengaruhi variabel dependen</a:t>
            </a:r>
            <a:r>
              <a:rPr lang="en-US" altLang="en-US" sz="2400"/>
              <a:t> </a:t>
            </a:r>
          </a:p>
        </p:txBody>
      </p:sp>
      <p:sp>
        <p:nvSpPr>
          <p:cNvPr id="8499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84997" name="Group 7"/>
          <p:cNvGrpSpPr>
            <a:grpSpLocks noChangeAspect="1"/>
          </p:cNvGrpSpPr>
          <p:nvPr/>
        </p:nvGrpSpPr>
        <p:grpSpPr bwMode="auto">
          <a:xfrm>
            <a:off x="5891213" y="6289675"/>
            <a:ext cx="457200" cy="363538"/>
            <a:chOff x="2207" y="1173"/>
            <a:chExt cx="1200" cy="791"/>
          </a:xfrm>
        </p:grpSpPr>
        <p:sp>
          <p:nvSpPr>
            <p:cNvPr id="8499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499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500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500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BANNER</a:t>
            </a:r>
          </a:p>
        </p:txBody>
      </p:sp>
      <p:sp>
        <p:nvSpPr>
          <p:cNvPr id="86019"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Banner adalah serangkaian tabulasi silang di antara kriteria atau variabel dependen dan beberapa, kadang-kadang banyak, variabel penjelasan dalam satu tabel</a:t>
            </a:r>
          </a:p>
          <a:p>
            <a:pPr eaLnBrk="1" hangingPunct="1"/>
            <a:endParaRPr lang="en-US" altLang="en-US" sz="2400" b="1"/>
          </a:p>
          <a:p>
            <a:pPr eaLnBrk="1" hangingPunct="1"/>
            <a:r>
              <a:rPr lang="en-US" altLang="en-US" sz="2400" b="1"/>
              <a:t>Banner memungkinkan banyak informasi dicantumkan dalam ruang yang sangat terbatas dan mudah dipahami oleh para manajer</a:t>
            </a:r>
            <a:r>
              <a:rPr lang="en-US" altLang="en-US" sz="2400"/>
              <a:t> </a:t>
            </a:r>
          </a:p>
        </p:txBody>
      </p:sp>
      <p:sp>
        <p:nvSpPr>
          <p:cNvPr id="8602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86021" name="Group 7"/>
          <p:cNvGrpSpPr>
            <a:grpSpLocks noChangeAspect="1"/>
          </p:cNvGrpSpPr>
          <p:nvPr/>
        </p:nvGrpSpPr>
        <p:grpSpPr bwMode="auto">
          <a:xfrm>
            <a:off x="5891213" y="6289675"/>
            <a:ext cx="457200" cy="363538"/>
            <a:chOff x="2207" y="1173"/>
            <a:chExt cx="1200" cy="791"/>
          </a:xfrm>
        </p:grpSpPr>
        <p:sp>
          <p:nvSpPr>
            <p:cNvPr id="8602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602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602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602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BANNER:</a:t>
            </a:r>
            <a:br>
              <a:rPr lang="en-US" altLang="en-US" sz="3200" b="1">
                <a:latin typeface="Arial" panose="020B0604020202020204" pitchFamily="34" charset="0"/>
              </a:rPr>
            </a:br>
            <a:r>
              <a:rPr lang="en-US" altLang="en-US" sz="3200" b="1">
                <a:latin typeface="Arial" panose="020B0604020202020204" pitchFamily="34" charset="0"/>
              </a:rPr>
              <a:t>Variabel Dependen dan Prediktor</a:t>
            </a:r>
          </a:p>
        </p:txBody>
      </p:sp>
      <p:sp>
        <p:nvSpPr>
          <p:cNvPr id="87043"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Variabel dependen, atau fenomena yang akan dijelaskan, biasanya berfungsi sebagai variabel baris, yang juga dikenal sebagai </a:t>
            </a:r>
            <a:r>
              <a:rPr lang="en-US" altLang="en-US" sz="2400" b="1" i="1"/>
              <a:t>stub</a:t>
            </a:r>
          </a:p>
          <a:p>
            <a:pPr eaLnBrk="1" hangingPunct="1"/>
            <a:endParaRPr lang="en-US" altLang="en-US" sz="2400" b="1"/>
          </a:p>
          <a:p>
            <a:pPr eaLnBrk="1" hangingPunct="1"/>
            <a:r>
              <a:rPr lang="en-US" altLang="en-US" sz="2400" b="1"/>
              <a:t>Variabel prediktor atau penjelasan, berfungsi sebagai variabel kolom, dengan masing-masing kategori dari variabel ini berfungsi sebagai titik banner</a:t>
            </a:r>
          </a:p>
        </p:txBody>
      </p:sp>
      <p:sp>
        <p:nvSpPr>
          <p:cNvPr id="8704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87045" name="Group 7"/>
          <p:cNvGrpSpPr>
            <a:grpSpLocks noChangeAspect="1"/>
          </p:cNvGrpSpPr>
          <p:nvPr/>
        </p:nvGrpSpPr>
        <p:grpSpPr bwMode="auto">
          <a:xfrm>
            <a:off x="5891213" y="6289675"/>
            <a:ext cx="457200" cy="363538"/>
            <a:chOff x="2207" y="1173"/>
            <a:chExt cx="1200" cy="791"/>
          </a:xfrm>
        </p:grpSpPr>
        <p:sp>
          <p:nvSpPr>
            <p:cNvPr id="8704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704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704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704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p:txBody>
          <a:bodyPr/>
          <a:lstStyle/>
          <a:p>
            <a:pPr eaLnBrk="1" hangingPunct="1"/>
            <a:r>
              <a:rPr lang="en-US" altLang="en-US" b="1">
                <a:latin typeface="Arial" panose="020B0604020202020204" pitchFamily="34" charset="0"/>
              </a:rPr>
              <a:t>Bab</a:t>
            </a:r>
            <a:br>
              <a:rPr lang="en-US" altLang="en-US" b="1">
                <a:latin typeface="Arial" panose="020B0604020202020204" pitchFamily="34" charset="0"/>
              </a:rPr>
            </a:br>
            <a:r>
              <a:rPr lang="en-US" altLang="en-US" b="1">
                <a:latin typeface="Arial" panose="020B0604020202020204" pitchFamily="34" charset="0"/>
              </a:rPr>
              <a:t>20</a:t>
            </a:r>
            <a:br>
              <a:rPr lang="en-US" altLang="en-US" b="1">
                <a:latin typeface="Arial" panose="020B0604020202020204" pitchFamily="34" charset="0"/>
              </a:rPr>
            </a:br>
            <a:br>
              <a:rPr lang="en-US" altLang="en-US" b="1">
                <a:latin typeface="Arial" panose="020B0604020202020204" pitchFamily="34" charset="0"/>
              </a:rPr>
            </a:br>
            <a:endParaRPr lang="en-US" altLang="en-US" b="1">
              <a:latin typeface="Arial" panose="020B0604020202020204" pitchFamily="34" charset="0"/>
            </a:endParaRPr>
          </a:p>
        </p:txBody>
      </p:sp>
      <p:sp>
        <p:nvSpPr>
          <p:cNvPr id="88067" name="Rectangle 3"/>
          <p:cNvSpPr>
            <a:spLocks noGrp="1" noChangeArrowheads="1"/>
          </p:cNvSpPr>
          <p:nvPr>
            <p:ph type="subTitle" idx="1"/>
          </p:nvPr>
        </p:nvSpPr>
        <p:spPr/>
        <p:txBody>
          <a:bodyPr/>
          <a:lstStyle/>
          <a:p>
            <a:pPr eaLnBrk="1" hangingPunct="1"/>
            <a:r>
              <a:rPr lang="en-US" altLang="en-US" b="1">
                <a:latin typeface="Arial" panose="020B0604020202020204" pitchFamily="34" charset="0"/>
              </a:rPr>
              <a:t>Analisis Data:</a:t>
            </a:r>
            <a:br>
              <a:rPr lang="en-US" altLang="en-US" b="1">
                <a:latin typeface="Arial" panose="020B0604020202020204" pitchFamily="34" charset="0"/>
              </a:rPr>
            </a:br>
            <a:r>
              <a:rPr lang="en-US" altLang="en-US" b="1">
                <a:latin typeface="Arial" panose="020B0604020202020204" pitchFamily="34" charset="0"/>
              </a:rPr>
              <a:t>Memeriksa Perbedaan</a:t>
            </a:r>
          </a:p>
        </p:txBody>
      </p:sp>
      <p:sp>
        <p:nvSpPr>
          <p:cNvPr id="88068"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88069" name="Group 7"/>
          <p:cNvGrpSpPr>
            <a:grpSpLocks noChangeAspect="1"/>
          </p:cNvGrpSpPr>
          <p:nvPr/>
        </p:nvGrpSpPr>
        <p:grpSpPr bwMode="auto">
          <a:xfrm>
            <a:off x="3046413" y="6278563"/>
            <a:ext cx="457200" cy="363537"/>
            <a:chOff x="2207" y="1173"/>
            <a:chExt cx="1200" cy="791"/>
          </a:xfrm>
        </p:grpSpPr>
        <p:sp>
          <p:nvSpPr>
            <p:cNvPr id="8807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807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807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807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1-3 </a:t>
            </a:r>
          </a:p>
        </p:txBody>
      </p:sp>
      <p:sp>
        <p:nvSpPr>
          <p:cNvPr id="89091" name="Rectangle 3"/>
          <p:cNvSpPr>
            <a:spLocks noGrp="1" noChangeArrowheads="1"/>
          </p:cNvSpPr>
          <p:nvPr>
            <p:ph type="body" idx="1"/>
          </p:nvPr>
        </p:nvSpPr>
        <p:spPr/>
        <p:txBody>
          <a:bodyPr/>
          <a:lstStyle/>
          <a:p>
            <a:pPr marL="609600" indent="-609600" eaLnBrk="1" hangingPunct="1">
              <a:buFontTx/>
              <a:buAutoNum type="arabicPeriod"/>
            </a:pPr>
            <a:r>
              <a:rPr lang="en-US" altLang="en-US" sz="2400" b="1"/>
              <a:t>Menjelaskan kegunaan dasar dari uji chi-square goodness-of-fit </a:t>
            </a:r>
          </a:p>
          <a:p>
            <a:pPr marL="609600" indent="-609600" eaLnBrk="1" hangingPunct="1">
              <a:buFontTx/>
              <a:buAutoNum type="arabicPeriod"/>
            </a:pPr>
            <a:endParaRPr lang="en-US" altLang="en-US" sz="2400" b="1"/>
          </a:p>
          <a:p>
            <a:pPr marL="609600" indent="-609600" eaLnBrk="1" hangingPunct="1">
              <a:buFontTx/>
              <a:buAutoNum type="arabicPeriod"/>
            </a:pPr>
            <a:r>
              <a:rPr lang="en-US" altLang="en-US" sz="2400" b="1"/>
              <a:t>Membahas persamaan dan perbedaan antara uji chi-square goodness-of-fit dan uji Kolmogorov-Smirnov</a:t>
            </a:r>
            <a:r>
              <a:rPr lang="en-US" altLang="en-US" sz="2400"/>
              <a:t> </a:t>
            </a:r>
          </a:p>
          <a:p>
            <a:pPr marL="609600" indent="-609600" eaLnBrk="1" hangingPunct="1">
              <a:buFontTx/>
              <a:buAutoNum type="arabicPeriod"/>
            </a:pPr>
            <a:endParaRPr lang="en-US" altLang="en-US" sz="2400" b="1"/>
          </a:p>
          <a:p>
            <a:pPr marL="609600" indent="-609600" eaLnBrk="1" hangingPunct="1">
              <a:buFontTx/>
              <a:buAutoNum type="arabicPeriod"/>
            </a:pPr>
            <a:r>
              <a:rPr lang="en-US" altLang="en-US" sz="2400" b="1"/>
              <a:t>Menentukan uji mana yang tepat ketika kita menguji hipotesis mengenai rata-rata tunggal berdasarkan varians yang diketahui. Mana yang tepat bila variansnya tidak diketahui?</a:t>
            </a:r>
          </a:p>
        </p:txBody>
      </p:sp>
      <p:sp>
        <p:nvSpPr>
          <p:cNvPr id="8909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89093" name="Group 7"/>
          <p:cNvGrpSpPr>
            <a:grpSpLocks noChangeAspect="1"/>
          </p:cNvGrpSpPr>
          <p:nvPr/>
        </p:nvGrpSpPr>
        <p:grpSpPr bwMode="auto">
          <a:xfrm>
            <a:off x="5891213" y="6289675"/>
            <a:ext cx="457200" cy="363538"/>
            <a:chOff x="2207" y="1173"/>
            <a:chExt cx="1200" cy="791"/>
          </a:xfrm>
        </p:grpSpPr>
        <p:sp>
          <p:nvSpPr>
            <p:cNvPr id="8909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909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909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8909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4-5 </a:t>
            </a:r>
          </a:p>
        </p:txBody>
      </p:sp>
      <p:sp>
        <p:nvSpPr>
          <p:cNvPr id="90115" name="Rectangle 3"/>
          <p:cNvSpPr>
            <a:spLocks noGrp="1" noChangeArrowheads="1"/>
          </p:cNvSpPr>
          <p:nvPr>
            <p:ph type="body" idx="1"/>
          </p:nvPr>
        </p:nvSpPr>
        <p:spPr/>
        <p:txBody>
          <a:bodyPr/>
          <a:lstStyle/>
          <a:p>
            <a:pPr marL="609600" indent="-609600" eaLnBrk="1" hangingPunct="1">
              <a:buFontTx/>
              <a:buAutoNum type="arabicPeriod" startAt="4"/>
            </a:pPr>
            <a:endParaRPr lang="en-US" altLang="en-US" sz="2400" b="1"/>
          </a:p>
          <a:p>
            <a:pPr marL="609600" indent="-609600" eaLnBrk="1" hangingPunct="1">
              <a:buFontTx/>
              <a:buAutoNum type="arabicPeriod" startAt="4"/>
            </a:pPr>
            <a:r>
              <a:rPr lang="en-US" altLang="en-US" sz="2400" b="1"/>
              <a:t>Mengidentifikasi uji yang tepat jika analisis melibatkan dua rata-rata dari sampel yang independen</a:t>
            </a:r>
            <a:r>
              <a:rPr lang="en-US" altLang="en-US" sz="2400"/>
              <a:t> </a:t>
            </a:r>
          </a:p>
          <a:p>
            <a:pPr marL="609600" indent="-609600" eaLnBrk="1" hangingPunct="1">
              <a:buFontTx/>
              <a:buAutoNum type="arabicPeriod" startAt="4"/>
            </a:pPr>
            <a:endParaRPr lang="en-US" altLang="en-US" sz="2400" b="1"/>
          </a:p>
          <a:p>
            <a:pPr marL="609600" indent="-609600" eaLnBrk="1" hangingPunct="1">
              <a:buFontTx/>
              <a:buAutoNum type="arabicPeriod" startAt="4"/>
            </a:pPr>
            <a:r>
              <a:rPr lang="en-US" altLang="en-US" sz="2400" b="1"/>
              <a:t>Menentukan uji yang tepat jika analisis melibatkan perbedaan antara dua proporsi populasi induk</a:t>
            </a:r>
            <a:r>
              <a:rPr lang="en-US" altLang="en-US" sz="2400"/>
              <a:t> </a:t>
            </a:r>
          </a:p>
        </p:txBody>
      </p:sp>
      <p:sp>
        <p:nvSpPr>
          <p:cNvPr id="9011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90117" name="Group 7"/>
          <p:cNvGrpSpPr>
            <a:grpSpLocks noChangeAspect="1"/>
          </p:cNvGrpSpPr>
          <p:nvPr/>
        </p:nvGrpSpPr>
        <p:grpSpPr bwMode="auto">
          <a:xfrm>
            <a:off x="5891213" y="6289675"/>
            <a:ext cx="457200" cy="363538"/>
            <a:chOff x="2207" y="1173"/>
            <a:chExt cx="1200" cy="791"/>
          </a:xfrm>
        </p:grpSpPr>
        <p:sp>
          <p:nvSpPr>
            <p:cNvPr id="9011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011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012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012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UJI CHI-SQUARE GOODNESS OF FIT</a:t>
            </a:r>
          </a:p>
        </p:txBody>
      </p:sp>
      <p:sp>
        <p:nvSpPr>
          <p:cNvPr id="91139"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Uji chi-square goodness-of-fit adalah tepat bila:</a:t>
            </a:r>
          </a:p>
          <a:p>
            <a:pPr lvl="1" eaLnBrk="1" hangingPunct="1"/>
            <a:r>
              <a:rPr lang="en-US" altLang="en-US" sz="2400" b="1"/>
              <a:t>Suatu variabel, yang diskala secara nominal secara alami, masuk ke dalam dua atau lebih kategori</a:t>
            </a:r>
          </a:p>
          <a:p>
            <a:pPr lvl="1" eaLnBrk="1" hangingPunct="1"/>
            <a:r>
              <a:rPr lang="en-US" altLang="en-US" sz="2400" b="1"/>
              <a:t>Lalu, analis ingin menentukan apakah jumlah kasus, yang diamati dalam masing-masing sel, cocok dengan jumlah yang diharapkan</a:t>
            </a:r>
            <a:r>
              <a:rPr lang="en-US" altLang="en-US" sz="2400"/>
              <a:t> </a:t>
            </a:r>
          </a:p>
        </p:txBody>
      </p:sp>
      <p:sp>
        <p:nvSpPr>
          <p:cNvPr id="9114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91141" name="Group 7"/>
          <p:cNvGrpSpPr>
            <a:grpSpLocks noChangeAspect="1"/>
          </p:cNvGrpSpPr>
          <p:nvPr/>
        </p:nvGrpSpPr>
        <p:grpSpPr bwMode="auto">
          <a:xfrm>
            <a:off x="5891213" y="6289675"/>
            <a:ext cx="457200" cy="363538"/>
            <a:chOff x="2207" y="1173"/>
            <a:chExt cx="1200" cy="791"/>
          </a:xfrm>
        </p:grpSpPr>
        <p:sp>
          <p:nvSpPr>
            <p:cNvPr id="9114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114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114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114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UJI KOLMOGOROV-SMIRNOV</a:t>
            </a:r>
          </a:p>
        </p:txBody>
      </p:sp>
      <p:sp>
        <p:nvSpPr>
          <p:cNvPr id="92163"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Uji Kolmogorov-Smirnov adalah serupa dengan uji chi-square goodness-of-fit karena menggunakan perbandingan antara frekuensi yang diamati dan yang diharapkan untuk menentukan apakah hasil yang diamati sesuai dengan hipotesis nol yang ditentukan</a:t>
            </a:r>
          </a:p>
          <a:p>
            <a:pPr eaLnBrk="1" hangingPunct="1"/>
            <a:endParaRPr lang="en-US" altLang="en-US" sz="2400" b="1"/>
          </a:p>
          <a:p>
            <a:pPr eaLnBrk="1" hangingPunct="1"/>
            <a:r>
              <a:rPr lang="en-US" altLang="en-US" sz="2400" b="1"/>
              <a:t>Namun uji Kolmogorov-Smirnov memanfaatkan sifat ordinal data</a:t>
            </a:r>
            <a:r>
              <a:rPr lang="en-US" altLang="en-US" sz="2400"/>
              <a:t> </a:t>
            </a:r>
          </a:p>
        </p:txBody>
      </p:sp>
      <p:sp>
        <p:nvSpPr>
          <p:cNvPr id="9216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92165" name="Group 7"/>
          <p:cNvGrpSpPr>
            <a:grpSpLocks noChangeAspect="1"/>
          </p:cNvGrpSpPr>
          <p:nvPr/>
        </p:nvGrpSpPr>
        <p:grpSpPr bwMode="auto">
          <a:xfrm>
            <a:off x="5891213" y="6289675"/>
            <a:ext cx="457200" cy="363538"/>
            <a:chOff x="2207" y="1173"/>
            <a:chExt cx="1200" cy="791"/>
          </a:xfrm>
        </p:grpSpPr>
        <p:sp>
          <p:nvSpPr>
            <p:cNvPr id="9216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216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216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216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0243" name="Group 7"/>
          <p:cNvGrpSpPr>
            <a:grpSpLocks noChangeAspect="1"/>
          </p:cNvGrpSpPr>
          <p:nvPr/>
        </p:nvGrpSpPr>
        <p:grpSpPr bwMode="auto">
          <a:xfrm>
            <a:off x="3046413" y="6278563"/>
            <a:ext cx="457200" cy="363537"/>
            <a:chOff x="2207" y="1173"/>
            <a:chExt cx="1200" cy="791"/>
          </a:xfrm>
        </p:grpSpPr>
        <p:sp>
          <p:nvSpPr>
            <p:cNvPr id="1024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24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24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24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pic>
        <p:nvPicPr>
          <p:cNvPr id="10244" name="Picture 9" descr="Bab15Gb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772400"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11"/>
          <p:cNvSpPr txBox="1">
            <a:spLocks noChangeArrowheads="1"/>
          </p:cNvSpPr>
          <p:nvPr/>
        </p:nvSpPr>
        <p:spPr bwMode="auto">
          <a:xfrm>
            <a:off x="685800" y="609600"/>
            <a:ext cx="77724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a:solidFill>
                  <a:schemeClr val="tx2"/>
                </a:solidFill>
                <a:latin typeface="Arial" panose="020B0604020202020204" pitchFamily="34" charset="0"/>
              </a:rPr>
              <a:t>Prosedur Penarikan Sampel</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UJI HIPOTESIS RATA-RATA TUNGGAL</a:t>
            </a:r>
          </a:p>
        </p:txBody>
      </p:sp>
      <p:sp>
        <p:nvSpPr>
          <p:cNvPr id="93187"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Dalam menguji hipotesis mengenai rata-rata tunggal:</a:t>
            </a:r>
          </a:p>
          <a:p>
            <a:pPr lvl="1" eaLnBrk="1" hangingPunct="1"/>
            <a:r>
              <a:rPr lang="en-US" altLang="en-US" sz="2400" b="1"/>
              <a:t>Uji z adalah tepat bila variansnya diketahui</a:t>
            </a:r>
          </a:p>
          <a:p>
            <a:pPr lvl="1" eaLnBrk="1" hangingPunct="1"/>
            <a:r>
              <a:rPr lang="en-US" altLang="en-US" sz="2400" b="1"/>
              <a:t>Uji t akan diterapkan bila variansnya tidak diketahui</a:t>
            </a:r>
            <a:r>
              <a:rPr lang="en-US" altLang="en-US" sz="2400"/>
              <a:t> </a:t>
            </a:r>
          </a:p>
        </p:txBody>
      </p:sp>
      <p:sp>
        <p:nvSpPr>
          <p:cNvPr id="9318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93189" name="Group 7"/>
          <p:cNvGrpSpPr>
            <a:grpSpLocks noChangeAspect="1"/>
          </p:cNvGrpSpPr>
          <p:nvPr/>
        </p:nvGrpSpPr>
        <p:grpSpPr bwMode="auto">
          <a:xfrm>
            <a:off x="5891213" y="6289675"/>
            <a:ext cx="457200" cy="363538"/>
            <a:chOff x="2207" y="1173"/>
            <a:chExt cx="1200" cy="791"/>
          </a:xfrm>
        </p:grpSpPr>
        <p:sp>
          <p:nvSpPr>
            <p:cNvPr id="9319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319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319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319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UJI ANALISIS DUA RATA-RATA DARI SAMPEL INDEPENDEN</a:t>
            </a:r>
          </a:p>
        </p:txBody>
      </p:sp>
      <p:sp>
        <p:nvSpPr>
          <p:cNvPr id="94211"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Dalam suatu analisis yang melibatkan dua rata-rata dari sampel yang independen, uji z digunakan bila variansnya diketahui</a:t>
            </a:r>
          </a:p>
          <a:p>
            <a:pPr eaLnBrk="1" hangingPunct="1"/>
            <a:endParaRPr lang="en-US" altLang="en-US" sz="2400" b="1"/>
          </a:p>
          <a:p>
            <a:pPr eaLnBrk="1" hangingPunct="1"/>
            <a:r>
              <a:rPr lang="en-US" altLang="en-US" sz="2400" b="1"/>
              <a:t>Bila varians tidak diketahui tetapi dianggap sama, maka uji t yang menggunakan varians sampel yang dikelompokkan dapat digunakan</a:t>
            </a:r>
            <a:r>
              <a:rPr lang="en-US" altLang="en-US" sz="2400"/>
              <a:t> </a:t>
            </a:r>
          </a:p>
        </p:txBody>
      </p:sp>
      <p:sp>
        <p:nvSpPr>
          <p:cNvPr id="9421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94213" name="Group 7"/>
          <p:cNvGrpSpPr>
            <a:grpSpLocks noChangeAspect="1"/>
          </p:cNvGrpSpPr>
          <p:nvPr/>
        </p:nvGrpSpPr>
        <p:grpSpPr bwMode="auto">
          <a:xfrm>
            <a:off x="5891213" y="6289675"/>
            <a:ext cx="457200" cy="363538"/>
            <a:chOff x="2207" y="1173"/>
            <a:chExt cx="1200" cy="791"/>
          </a:xfrm>
        </p:grpSpPr>
        <p:sp>
          <p:nvSpPr>
            <p:cNvPr id="9421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421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421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421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UJI ANALISIS PERBEDAAN </a:t>
            </a:r>
            <a:br>
              <a:rPr lang="en-US" altLang="en-US" sz="3200" b="1">
                <a:latin typeface="Arial" panose="020B0604020202020204" pitchFamily="34" charset="0"/>
              </a:rPr>
            </a:br>
            <a:r>
              <a:rPr lang="en-US" altLang="en-US" sz="3200" b="1">
                <a:latin typeface="Arial" panose="020B0604020202020204" pitchFamily="34" charset="0"/>
              </a:rPr>
              <a:t>DUA PROPORSI POPULASI INDUK</a:t>
            </a:r>
          </a:p>
        </p:txBody>
      </p:sp>
      <p:sp>
        <p:nvSpPr>
          <p:cNvPr id="95235"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Uji persamaan proporsi dari dua sampel yang independen melibatkan pengelompokkan"alami" varians sampel</a:t>
            </a:r>
          </a:p>
          <a:p>
            <a:pPr eaLnBrk="1" hangingPunct="1"/>
            <a:endParaRPr lang="en-US" altLang="en-US" sz="2400" b="1"/>
          </a:p>
          <a:p>
            <a:pPr eaLnBrk="1" hangingPunct="1"/>
            <a:r>
              <a:rPr lang="en-US" altLang="en-US" sz="2400" b="1"/>
              <a:t>Uji z dapat digunakan</a:t>
            </a:r>
            <a:r>
              <a:rPr lang="en-US" altLang="en-US" sz="2400"/>
              <a:t> </a:t>
            </a:r>
          </a:p>
        </p:txBody>
      </p:sp>
      <p:sp>
        <p:nvSpPr>
          <p:cNvPr id="9523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95237" name="Group 7"/>
          <p:cNvGrpSpPr>
            <a:grpSpLocks noChangeAspect="1"/>
          </p:cNvGrpSpPr>
          <p:nvPr/>
        </p:nvGrpSpPr>
        <p:grpSpPr bwMode="auto">
          <a:xfrm>
            <a:off x="5891213" y="6289675"/>
            <a:ext cx="457200" cy="363538"/>
            <a:chOff x="2207" y="1173"/>
            <a:chExt cx="1200" cy="791"/>
          </a:xfrm>
        </p:grpSpPr>
        <p:sp>
          <p:nvSpPr>
            <p:cNvPr id="9523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523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524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524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p:txBody>
          <a:bodyPr/>
          <a:lstStyle/>
          <a:p>
            <a:pPr eaLnBrk="1" hangingPunct="1"/>
            <a:r>
              <a:rPr lang="en-US" altLang="en-US" b="1">
                <a:latin typeface="Arial" panose="020B0604020202020204" pitchFamily="34" charset="0"/>
              </a:rPr>
              <a:t>Bab</a:t>
            </a:r>
            <a:br>
              <a:rPr lang="en-US" altLang="en-US" b="1">
                <a:latin typeface="Arial" panose="020B0604020202020204" pitchFamily="34" charset="0"/>
              </a:rPr>
            </a:br>
            <a:r>
              <a:rPr lang="en-US" altLang="en-US" b="1">
                <a:latin typeface="Arial" panose="020B0604020202020204" pitchFamily="34" charset="0"/>
              </a:rPr>
              <a:t>21</a:t>
            </a:r>
            <a:br>
              <a:rPr lang="en-US" altLang="en-US" b="1">
                <a:latin typeface="Arial" panose="020B0604020202020204" pitchFamily="34" charset="0"/>
              </a:rPr>
            </a:br>
            <a:br>
              <a:rPr lang="en-US" altLang="en-US" b="1">
                <a:latin typeface="Arial" panose="020B0604020202020204" pitchFamily="34" charset="0"/>
              </a:rPr>
            </a:br>
            <a:endParaRPr lang="en-US" altLang="en-US" b="1">
              <a:latin typeface="Arial" panose="020B0604020202020204" pitchFamily="34" charset="0"/>
            </a:endParaRPr>
          </a:p>
        </p:txBody>
      </p:sp>
      <p:sp>
        <p:nvSpPr>
          <p:cNvPr id="96259" name="Rectangle 3"/>
          <p:cNvSpPr>
            <a:spLocks noGrp="1" noChangeArrowheads="1"/>
          </p:cNvSpPr>
          <p:nvPr>
            <p:ph type="subTitle" idx="1"/>
          </p:nvPr>
        </p:nvSpPr>
        <p:spPr/>
        <p:txBody>
          <a:bodyPr/>
          <a:lstStyle/>
          <a:p>
            <a:pPr eaLnBrk="1" hangingPunct="1"/>
            <a:r>
              <a:rPr lang="en-US" altLang="en-US" b="1">
                <a:latin typeface="Arial" panose="020B0604020202020204" pitchFamily="34" charset="0"/>
              </a:rPr>
              <a:t>Analisis Data:</a:t>
            </a:r>
            <a:br>
              <a:rPr lang="en-US" altLang="en-US" b="1">
                <a:latin typeface="Arial" panose="020B0604020202020204" pitchFamily="34" charset="0"/>
              </a:rPr>
            </a:br>
            <a:r>
              <a:rPr lang="en-US" altLang="en-US" b="1">
                <a:latin typeface="Arial" panose="020B0604020202020204" pitchFamily="34" charset="0"/>
              </a:rPr>
              <a:t>Menyelidiki Hubungan</a:t>
            </a:r>
          </a:p>
        </p:txBody>
      </p:sp>
      <p:sp>
        <p:nvSpPr>
          <p:cNvPr id="96260" name="Text Box 6"/>
          <p:cNvSpPr txBox="1">
            <a:spLocks noChangeArrowheads="1"/>
          </p:cNvSpPr>
          <p:nvPr/>
        </p:nvSpPr>
        <p:spPr bwMode="auto">
          <a:xfrm>
            <a:off x="3708400" y="6237288"/>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96261" name="Group 7"/>
          <p:cNvGrpSpPr>
            <a:grpSpLocks noChangeAspect="1"/>
          </p:cNvGrpSpPr>
          <p:nvPr/>
        </p:nvGrpSpPr>
        <p:grpSpPr bwMode="auto">
          <a:xfrm>
            <a:off x="3046413" y="6278563"/>
            <a:ext cx="457200" cy="363537"/>
            <a:chOff x="2207" y="1173"/>
            <a:chExt cx="1200" cy="791"/>
          </a:xfrm>
        </p:grpSpPr>
        <p:sp>
          <p:nvSpPr>
            <p:cNvPr id="9626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626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626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626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1-3 </a:t>
            </a:r>
          </a:p>
        </p:txBody>
      </p:sp>
      <p:sp>
        <p:nvSpPr>
          <p:cNvPr id="97283" name="Rectangle 3"/>
          <p:cNvSpPr>
            <a:spLocks noGrp="1" noChangeArrowheads="1"/>
          </p:cNvSpPr>
          <p:nvPr>
            <p:ph type="body" idx="1"/>
          </p:nvPr>
        </p:nvSpPr>
        <p:spPr/>
        <p:txBody>
          <a:bodyPr/>
          <a:lstStyle/>
          <a:p>
            <a:pPr marL="609600" indent="-609600" eaLnBrk="1" hangingPunct="1">
              <a:buFontTx/>
              <a:buAutoNum type="arabicPeriod"/>
            </a:pPr>
            <a:r>
              <a:rPr lang="en-US" altLang="en-US" sz="2400" b="1"/>
              <a:t>Menjelaskan perbedaan antara analisis regresi dan korelasi</a:t>
            </a:r>
            <a:r>
              <a:rPr lang="en-US" altLang="en-US" sz="2400"/>
              <a:t> </a:t>
            </a:r>
            <a:endParaRPr lang="en-US" altLang="en-US" sz="2400" b="1"/>
          </a:p>
          <a:p>
            <a:pPr marL="609600" indent="-609600" eaLnBrk="1" hangingPunct="1">
              <a:buFontTx/>
              <a:buAutoNum type="arabicPeriod"/>
            </a:pPr>
            <a:endParaRPr lang="en-US" altLang="en-US" sz="2400" b="1"/>
          </a:p>
          <a:p>
            <a:pPr marL="609600" indent="-609600" eaLnBrk="1" hangingPunct="1">
              <a:buFontTx/>
              <a:buAutoNum type="arabicPeriod"/>
            </a:pPr>
            <a:r>
              <a:rPr lang="en-US" altLang="en-US" sz="2400" b="1"/>
              <a:t>Menyebutkan tiga asumsi mengenai istilah kesalahan dalam solusi </a:t>
            </a:r>
            <a:r>
              <a:rPr lang="en-US" altLang="en-US" sz="2400" b="1" i="1"/>
              <a:t>least-squares</a:t>
            </a:r>
            <a:r>
              <a:rPr lang="en-US" altLang="en-US" sz="2400" b="1"/>
              <a:t> atas masalah regresi</a:t>
            </a:r>
            <a:r>
              <a:rPr lang="en-US" altLang="en-US" sz="2400"/>
              <a:t> </a:t>
            </a:r>
            <a:endParaRPr lang="en-US" altLang="en-US" sz="2400" b="1"/>
          </a:p>
          <a:p>
            <a:pPr marL="609600" indent="-609600" eaLnBrk="1" hangingPunct="1">
              <a:buFontTx/>
              <a:buAutoNum type="arabicPeriod"/>
            </a:pPr>
            <a:endParaRPr lang="en-US" altLang="en-US" sz="2400" b="1"/>
          </a:p>
          <a:p>
            <a:pPr marL="609600" indent="-609600" eaLnBrk="1" hangingPunct="1">
              <a:buFontTx/>
              <a:buAutoNum type="arabicPeriod"/>
            </a:pPr>
            <a:r>
              <a:rPr lang="en-US" altLang="en-US" sz="2400" b="1"/>
              <a:t>Membahas apa yang dimaksud dengan teori Gauss-Markov mengenai estimator </a:t>
            </a:r>
            <a:r>
              <a:rPr lang="en-US" altLang="en-US" sz="2400" b="1" i="1"/>
              <a:t>least-squares</a:t>
            </a:r>
            <a:r>
              <a:rPr lang="en-US" altLang="en-US" sz="2400" b="1"/>
              <a:t> dari parameter populasi</a:t>
            </a:r>
            <a:r>
              <a:rPr lang="en-US" altLang="en-US" sz="2400"/>
              <a:t> </a:t>
            </a:r>
          </a:p>
        </p:txBody>
      </p:sp>
      <p:sp>
        <p:nvSpPr>
          <p:cNvPr id="9728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97285" name="Group 7"/>
          <p:cNvGrpSpPr>
            <a:grpSpLocks noChangeAspect="1"/>
          </p:cNvGrpSpPr>
          <p:nvPr/>
        </p:nvGrpSpPr>
        <p:grpSpPr bwMode="auto">
          <a:xfrm>
            <a:off x="5891213" y="6289675"/>
            <a:ext cx="457200" cy="363538"/>
            <a:chOff x="2207" y="1173"/>
            <a:chExt cx="1200" cy="791"/>
          </a:xfrm>
        </p:grpSpPr>
        <p:sp>
          <p:nvSpPr>
            <p:cNvPr id="9728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728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728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728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4-7 </a:t>
            </a:r>
          </a:p>
        </p:txBody>
      </p:sp>
      <p:sp>
        <p:nvSpPr>
          <p:cNvPr id="98307" name="Rectangle 3"/>
          <p:cNvSpPr>
            <a:spLocks noGrp="1" noChangeArrowheads="1"/>
          </p:cNvSpPr>
          <p:nvPr>
            <p:ph type="body" idx="1"/>
          </p:nvPr>
        </p:nvSpPr>
        <p:spPr/>
        <p:txBody>
          <a:bodyPr/>
          <a:lstStyle/>
          <a:p>
            <a:pPr marL="609600" indent="-609600" eaLnBrk="1" hangingPunct="1">
              <a:buFontTx/>
              <a:buAutoNum type="arabicPeriod" startAt="4"/>
            </a:pPr>
            <a:endParaRPr lang="en-US" altLang="en-US" sz="2400" b="1"/>
          </a:p>
          <a:p>
            <a:pPr marL="609600" indent="-609600" eaLnBrk="1" hangingPunct="1">
              <a:buFontTx/>
              <a:buAutoNum type="arabicPeriod" startAt="4"/>
            </a:pPr>
            <a:r>
              <a:rPr lang="en-US" altLang="en-US" sz="2400" b="1"/>
              <a:t>Mendefinisikan kesalahan standar estimasi</a:t>
            </a:r>
            <a:r>
              <a:rPr lang="en-US" altLang="en-US" sz="2400"/>
              <a:t> </a:t>
            </a:r>
          </a:p>
          <a:p>
            <a:pPr marL="609600" indent="-609600" eaLnBrk="1" hangingPunct="1">
              <a:buFontTx/>
              <a:buAutoNum type="arabicPeriod" startAt="4"/>
            </a:pPr>
            <a:r>
              <a:rPr lang="en-US" altLang="en-US" sz="2400" b="1"/>
              <a:t>Menetapkan hubungan yang diukur oleh koefisien korelasi</a:t>
            </a:r>
            <a:r>
              <a:rPr lang="en-US" altLang="en-US" sz="2400"/>
              <a:t> </a:t>
            </a:r>
            <a:endParaRPr lang="en-US" altLang="en-US" sz="2400" b="1"/>
          </a:p>
          <a:p>
            <a:pPr marL="609600" indent="-609600" eaLnBrk="1" hangingPunct="1">
              <a:buFontTx/>
              <a:buAutoNum type="arabicPeriod" startAt="4"/>
            </a:pPr>
            <a:r>
              <a:rPr lang="en-US" altLang="en-US" sz="2400" b="1"/>
              <a:t>Membahas perbedaan antara analisis regresi sederhana dan analisis regresi berganda</a:t>
            </a:r>
            <a:r>
              <a:rPr lang="en-US" altLang="en-US" sz="2400"/>
              <a:t> </a:t>
            </a:r>
          </a:p>
          <a:p>
            <a:pPr marL="609600" indent="-609600" eaLnBrk="1" hangingPunct="1">
              <a:buFontTx/>
              <a:buAutoNum type="arabicPeriod" startAt="4"/>
            </a:pPr>
            <a:r>
              <a:rPr lang="en-US" altLang="en-US" sz="2400" b="1"/>
              <a:t>Menjelaskan apa yang dimaksud dengan </a:t>
            </a:r>
            <a:r>
              <a:rPr lang="en-US" altLang="en-US" sz="2400" b="1" i="1"/>
              <a:t>multicollinearitas</a:t>
            </a:r>
            <a:r>
              <a:rPr lang="en-US" altLang="en-US" sz="2400" b="1"/>
              <a:t> dalam masalah regresi berganda</a:t>
            </a:r>
            <a:r>
              <a:rPr lang="en-US" altLang="en-US" sz="2400"/>
              <a:t> </a:t>
            </a:r>
          </a:p>
        </p:txBody>
      </p:sp>
      <p:sp>
        <p:nvSpPr>
          <p:cNvPr id="98308"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98309" name="Group 7"/>
          <p:cNvGrpSpPr>
            <a:grpSpLocks noChangeAspect="1"/>
          </p:cNvGrpSpPr>
          <p:nvPr/>
        </p:nvGrpSpPr>
        <p:grpSpPr bwMode="auto">
          <a:xfrm>
            <a:off x="5891213" y="6289675"/>
            <a:ext cx="457200" cy="363538"/>
            <a:chOff x="2207" y="1173"/>
            <a:chExt cx="1200" cy="791"/>
          </a:xfrm>
        </p:grpSpPr>
        <p:sp>
          <p:nvSpPr>
            <p:cNvPr id="98310"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8311"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8312"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8313"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TUJUAN PEMBELAJARAN 8-10 </a:t>
            </a:r>
          </a:p>
        </p:txBody>
      </p:sp>
      <p:sp>
        <p:nvSpPr>
          <p:cNvPr id="99331" name="Rectangle 3"/>
          <p:cNvSpPr>
            <a:spLocks noGrp="1" noChangeArrowheads="1"/>
          </p:cNvSpPr>
          <p:nvPr>
            <p:ph type="body" idx="1"/>
          </p:nvPr>
        </p:nvSpPr>
        <p:spPr/>
        <p:txBody>
          <a:bodyPr/>
          <a:lstStyle/>
          <a:p>
            <a:pPr marL="609600" indent="-609600" eaLnBrk="1" hangingPunct="1">
              <a:buFontTx/>
              <a:buAutoNum type="arabicPeriod" startAt="8"/>
            </a:pPr>
            <a:r>
              <a:rPr lang="en-US" altLang="en-US" sz="2400" b="1"/>
              <a:t>Menjelaskan kapan koefisien regresi parsial digunakan dan apa yang diukurnya</a:t>
            </a:r>
            <a:r>
              <a:rPr lang="en-US" altLang="en-US" sz="2400"/>
              <a:t> </a:t>
            </a:r>
          </a:p>
          <a:p>
            <a:pPr marL="609600" indent="-609600" eaLnBrk="1" hangingPunct="1">
              <a:buFontTx/>
              <a:buAutoNum type="arabicPeriod" startAt="8"/>
            </a:pPr>
            <a:endParaRPr lang="en-US" altLang="en-US" sz="2400" b="1"/>
          </a:p>
          <a:p>
            <a:pPr marL="609600" indent="-609600" eaLnBrk="1" hangingPunct="1">
              <a:buFontTx/>
              <a:buAutoNum type="arabicPeriod" startAt="8"/>
            </a:pPr>
            <a:r>
              <a:rPr lang="en-US" altLang="en-US" sz="2400" b="1"/>
              <a:t>Menjelaskan perbedaan antara koefisien determinasi berganda dan koefisien determinasi parsial</a:t>
            </a:r>
            <a:r>
              <a:rPr lang="en-US" altLang="en-US" sz="2400"/>
              <a:t> </a:t>
            </a:r>
          </a:p>
          <a:p>
            <a:pPr marL="609600" indent="-609600" eaLnBrk="1" hangingPunct="1">
              <a:buFontTx/>
              <a:buAutoNum type="arabicPeriod" startAt="8"/>
            </a:pPr>
            <a:endParaRPr lang="en-US" altLang="en-US" sz="2400" b="1"/>
          </a:p>
          <a:p>
            <a:pPr marL="609600" indent="-609600" eaLnBrk="1" hangingPunct="1">
              <a:buFontTx/>
              <a:buAutoNum type="arabicPeriod" startAt="8"/>
            </a:pPr>
            <a:r>
              <a:rPr lang="en-US" altLang="en-US" sz="2400" b="1"/>
              <a:t>Menjelaskan bagaimana menggunakan variabel </a:t>
            </a:r>
            <a:r>
              <a:rPr lang="en-US" altLang="en-US" sz="2400" b="1" i="1"/>
              <a:t>dummy</a:t>
            </a:r>
            <a:r>
              <a:rPr lang="en-US" altLang="en-US" sz="2400" b="1"/>
              <a:t> dan transformasi variabel yang memperluas lingkup model regresi</a:t>
            </a:r>
            <a:r>
              <a:rPr lang="en-US" altLang="en-US" sz="2400"/>
              <a:t> </a:t>
            </a:r>
          </a:p>
        </p:txBody>
      </p:sp>
      <p:sp>
        <p:nvSpPr>
          <p:cNvPr id="99332"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99333" name="Group 7"/>
          <p:cNvGrpSpPr>
            <a:grpSpLocks noChangeAspect="1"/>
          </p:cNvGrpSpPr>
          <p:nvPr/>
        </p:nvGrpSpPr>
        <p:grpSpPr bwMode="auto">
          <a:xfrm>
            <a:off x="5891213" y="6289675"/>
            <a:ext cx="457200" cy="363538"/>
            <a:chOff x="2207" y="1173"/>
            <a:chExt cx="1200" cy="791"/>
          </a:xfrm>
        </p:grpSpPr>
        <p:sp>
          <p:nvSpPr>
            <p:cNvPr id="99334"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9335"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9336"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99337"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ANALISIS KORELASI</a:t>
            </a:r>
          </a:p>
        </p:txBody>
      </p:sp>
      <p:sp>
        <p:nvSpPr>
          <p:cNvPr id="100355"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Para analis menggunakan analisis korelasi untuk mengukur kedekatan hubungan antara dua variabel atau lebih</a:t>
            </a:r>
          </a:p>
          <a:p>
            <a:pPr eaLnBrk="1" hangingPunct="1"/>
            <a:endParaRPr lang="en-US" altLang="en-US" sz="2400" b="1"/>
          </a:p>
          <a:p>
            <a:pPr eaLnBrk="1" hangingPunct="1"/>
            <a:r>
              <a:rPr lang="en-US" altLang="en-US" sz="2400" b="1"/>
              <a:t>Teknik tersebut mempertimbangkan variasi gabungan dan dua ukuran, yang tidak dibatasi oleh pelaku eksperimen</a:t>
            </a:r>
          </a:p>
        </p:txBody>
      </p:sp>
      <p:sp>
        <p:nvSpPr>
          <p:cNvPr id="100356"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00357" name="Group 7"/>
          <p:cNvGrpSpPr>
            <a:grpSpLocks noChangeAspect="1"/>
          </p:cNvGrpSpPr>
          <p:nvPr/>
        </p:nvGrpSpPr>
        <p:grpSpPr bwMode="auto">
          <a:xfrm>
            <a:off x="5891213" y="6289675"/>
            <a:ext cx="457200" cy="363538"/>
            <a:chOff x="2207" y="1173"/>
            <a:chExt cx="1200" cy="791"/>
          </a:xfrm>
        </p:grpSpPr>
        <p:sp>
          <p:nvSpPr>
            <p:cNvPr id="100358"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0359"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0360"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0361"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ANALISIS REGRESI</a:t>
            </a:r>
          </a:p>
        </p:txBody>
      </p:sp>
      <p:sp>
        <p:nvSpPr>
          <p:cNvPr id="101379" name="Rectangle 3"/>
          <p:cNvSpPr>
            <a:spLocks noGrp="1" noChangeArrowheads="1"/>
          </p:cNvSpPr>
          <p:nvPr>
            <p:ph type="body" idx="1"/>
          </p:nvPr>
        </p:nvSpPr>
        <p:spPr/>
        <p:txBody>
          <a:bodyPr/>
          <a:lstStyle/>
          <a:p>
            <a:pPr eaLnBrk="1" hangingPunct="1"/>
            <a:r>
              <a:rPr lang="en-US" altLang="en-US" sz="2400" b="1"/>
              <a:t>Analisis regresi mengacu pada teknik yang digunakan untuk memperoleh persamaan yang menghubungkan variabel kriteria dengan satu variabel prediktor atau lebih</a:t>
            </a:r>
          </a:p>
          <a:p>
            <a:pPr eaLnBrk="1" hangingPunct="1"/>
            <a:endParaRPr lang="en-US" altLang="en-US" sz="2400" b="1"/>
          </a:p>
          <a:p>
            <a:pPr eaLnBrk="1" hangingPunct="1"/>
            <a:r>
              <a:rPr lang="en-US" altLang="en-US" sz="2400" b="1"/>
              <a:t>Teknik ini mempertimbangkan distribusi frekuensi dari variabel kriteria bila satu variabel prediktor atau lebih adalah tetap pada berbagai tingkatan</a:t>
            </a:r>
            <a:r>
              <a:rPr lang="en-US" altLang="en-US" sz="2400"/>
              <a:t> </a:t>
            </a:r>
          </a:p>
        </p:txBody>
      </p:sp>
      <p:sp>
        <p:nvSpPr>
          <p:cNvPr id="101380"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01381" name="Group 7"/>
          <p:cNvGrpSpPr>
            <a:grpSpLocks noChangeAspect="1"/>
          </p:cNvGrpSpPr>
          <p:nvPr/>
        </p:nvGrpSpPr>
        <p:grpSpPr bwMode="auto">
          <a:xfrm>
            <a:off x="5891213" y="6289675"/>
            <a:ext cx="457200" cy="363538"/>
            <a:chOff x="2207" y="1173"/>
            <a:chExt cx="1200" cy="791"/>
          </a:xfrm>
        </p:grpSpPr>
        <p:sp>
          <p:nvSpPr>
            <p:cNvPr id="101382"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1383"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1384"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1385"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l" eaLnBrk="1" hangingPunct="1"/>
            <a:r>
              <a:rPr lang="en-US" altLang="en-US" sz="3200" b="1">
                <a:latin typeface="Arial" panose="020B0604020202020204" pitchFamily="34" charset="0"/>
              </a:rPr>
              <a:t>SOLUSI LEAST-SQUARES REGRESI:</a:t>
            </a:r>
            <a:br>
              <a:rPr lang="en-US" altLang="en-US" sz="3200" b="1">
                <a:latin typeface="Arial" panose="020B0604020202020204" pitchFamily="34" charset="0"/>
              </a:rPr>
            </a:br>
            <a:r>
              <a:rPr lang="en-US" altLang="en-US" sz="3200" b="1">
                <a:latin typeface="Arial" panose="020B0604020202020204" pitchFamily="34" charset="0"/>
              </a:rPr>
              <a:t>Asumsi-asumsi Istilah Kesalahan</a:t>
            </a:r>
          </a:p>
        </p:txBody>
      </p:sp>
      <p:sp>
        <p:nvSpPr>
          <p:cNvPr id="102403" name="Rectangle 3"/>
          <p:cNvSpPr>
            <a:spLocks noGrp="1" noChangeArrowheads="1"/>
          </p:cNvSpPr>
          <p:nvPr>
            <p:ph type="body" idx="1"/>
          </p:nvPr>
        </p:nvSpPr>
        <p:spPr/>
        <p:txBody>
          <a:bodyPr/>
          <a:lstStyle/>
          <a:p>
            <a:pPr eaLnBrk="1" hangingPunct="1"/>
            <a:endParaRPr lang="en-US" altLang="en-US" sz="2400" b="1"/>
          </a:p>
          <a:p>
            <a:pPr eaLnBrk="1" hangingPunct="1"/>
            <a:r>
              <a:rPr lang="en-US" altLang="en-US" sz="2400" b="1"/>
              <a:t>Ada tiga asumsi yang menyederhanakan mengenai istilah kesalahan dalam solusi </a:t>
            </a:r>
            <a:r>
              <a:rPr lang="en-US" altLang="en-US" sz="2400" b="1" i="1"/>
              <a:t>least-squares</a:t>
            </a:r>
            <a:r>
              <a:rPr lang="en-US" altLang="en-US" sz="2400" b="1"/>
              <a:t>:</a:t>
            </a:r>
          </a:p>
          <a:p>
            <a:pPr lvl="1" eaLnBrk="1" hangingPunct="1"/>
            <a:r>
              <a:rPr lang="en-US" altLang="en-US" sz="2400" b="1"/>
              <a:t>Nilai rata-rata istilah kesalahan adalah nol</a:t>
            </a:r>
          </a:p>
          <a:p>
            <a:pPr lvl="1" eaLnBrk="1" hangingPunct="1"/>
            <a:r>
              <a:rPr lang="en-US" altLang="en-US" sz="2400" b="1"/>
              <a:t>Varians istilah kesalahan adalah konstan dan tidak bergantung pada nilai-nilai variabel prediktor</a:t>
            </a:r>
          </a:p>
          <a:p>
            <a:pPr lvl="1" eaLnBrk="1" hangingPunct="1"/>
            <a:r>
              <a:rPr lang="en-US" altLang="en-US" sz="2400" b="1"/>
              <a:t>Nilai istilah kesalahan independen satu sama lain</a:t>
            </a:r>
            <a:r>
              <a:rPr lang="en-US" altLang="en-US" sz="2400"/>
              <a:t> </a:t>
            </a:r>
          </a:p>
        </p:txBody>
      </p:sp>
      <p:sp>
        <p:nvSpPr>
          <p:cNvPr id="102404" name="Text Box 6"/>
          <p:cNvSpPr txBox="1">
            <a:spLocks noChangeArrowheads="1"/>
          </p:cNvSpPr>
          <p:nvPr/>
        </p:nvSpPr>
        <p:spPr bwMode="auto">
          <a:xfrm>
            <a:off x="6553200" y="6248400"/>
            <a:ext cx="2357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7F7F7F"/>
                </a:solidFill>
                <a:latin typeface="Arial" panose="020B0604020202020204" pitchFamily="34" charset="0"/>
              </a:rPr>
              <a:t>Penerbit Erlangga</a:t>
            </a:r>
            <a:endParaRPr lang="en-GB" altLang="en-US" sz="2000" b="1">
              <a:solidFill>
                <a:srgbClr val="7F7F7F"/>
              </a:solidFill>
              <a:latin typeface="Arial" panose="020B0604020202020204" pitchFamily="34" charset="0"/>
            </a:endParaRPr>
          </a:p>
        </p:txBody>
      </p:sp>
      <p:grpSp>
        <p:nvGrpSpPr>
          <p:cNvPr id="102405" name="Group 7"/>
          <p:cNvGrpSpPr>
            <a:grpSpLocks noChangeAspect="1"/>
          </p:cNvGrpSpPr>
          <p:nvPr/>
        </p:nvGrpSpPr>
        <p:grpSpPr bwMode="auto">
          <a:xfrm>
            <a:off x="5891213" y="6289675"/>
            <a:ext cx="457200" cy="363538"/>
            <a:chOff x="2207" y="1173"/>
            <a:chExt cx="1200" cy="791"/>
          </a:xfrm>
        </p:grpSpPr>
        <p:sp>
          <p:nvSpPr>
            <p:cNvPr id="102406" name="Freeform 8"/>
            <p:cNvSpPr>
              <a:spLocks noChangeAspect="1"/>
            </p:cNvSpPr>
            <p:nvPr/>
          </p:nvSpPr>
          <p:spPr bwMode="auto">
            <a:xfrm>
              <a:off x="2264" y="1173"/>
              <a:ext cx="1141" cy="568"/>
            </a:xfrm>
            <a:custGeom>
              <a:avLst/>
              <a:gdLst>
                <a:gd name="T0" fmla="*/ 0 w 1689"/>
                <a:gd name="T1" fmla="*/ 343 h 870"/>
                <a:gd name="T2" fmla="*/ 0 w 1689"/>
                <a:gd name="T3" fmla="*/ 200 h 870"/>
                <a:gd name="T4" fmla="*/ 540 w 1689"/>
                <a:gd name="T5" fmla="*/ 423 h 870"/>
                <a:gd name="T6" fmla="*/ 632 w 1689"/>
                <a:gd name="T7" fmla="*/ 373 h 870"/>
                <a:gd name="T8" fmla="*/ 243 w 1689"/>
                <a:gd name="T9" fmla="*/ 201 h 870"/>
                <a:gd name="T10" fmla="*/ 395 w 1689"/>
                <a:gd name="T11" fmla="*/ 123 h 870"/>
                <a:gd name="T12" fmla="*/ 784 w 1689"/>
                <a:gd name="T13" fmla="*/ 290 h 870"/>
                <a:gd name="T14" fmla="*/ 873 w 1689"/>
                <a:gd name="T15" fmla="*/ 243 h 870"/>
                <a:gd name="T16" fmla="*/ 489 w 1689"/>
                <a:gd name="T17" fmla="*/ 68 h 870"/>
                <a:gd name="T18" fmla="*/ 627 w 1689"/>
                <a:gd name="T19" fmla="*/ 0 h 870"/>
                <a:gd name="T20" fmla="*/ 1013 w 1689"/>
                <a:gd name="T21" fmla="*/ 167 h 870"/>
                <a:gd name="T22" fmla="*/ 1140 w 1689"/>
                <a:gd name="T23" fmla="*/ 102 h 870"/>
                <a:gd name="T24" fmla="*/ 1141 w 1689"/>
                <a:gd name="T25" fmla="*/ 249 h 870"/>
                <a:gd name="T26" fmla="*/ 1015 w 1689"/>
                <a:gd name="T27" fmla="*/ 309 h 870"/>
                <a:gd name="T28" fmla="*/ 916 w 1689"/>
                <a:gd name="T29" fmla="*/ 266 h 870"/>
                <a:gd name="T30" fmla="*/ 916 w 1689"/>
                <a:gd name="T31" fmla="*/ 364 h 870"/>
                <a:gd name="T32" fmla="*/ 780 w 1689"/>
                <a:gd name="T33" fmla="*/ 435 h 870"/>
                <a:gd name="T34" fmla="*/ 681 w 1689"/>
                <a:gd name="T35" fmla="*/ 394 h 870"/>
                <a:gd name="T36" fmla="*/ 681 w 1689"/>
                <a:gd name="T37" fmla="*/ 491 h 870"/>
                <a:gd name="T38" fmla="*/ 533 w 1689"/>
                <a:gd name="T39" fmla="*/ 568 h 870"/>
                <a:gd name="T40" fmla="*/ 0 w 1689"/>
                <a:gd name="T41" fmla="*/ 343 h 8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9"/>
                <a:gd name="T64" fmla="*/ 0 h 870"/>
                <a:gd name="T65" fmla="*/ 1689 w 1689"/>
                <a:gd name="T66" fmla="*/ 870 h 8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9" h="870">
                  <a:moveTo>
                    <a:pt x="0" y="525"/>
                  </a:moveTo>
                  <a:lnTo>
                    <a:pt x="0" y="306"/>
                  </a:lnTo>
                  <a:lnTo>
                    <a:pt x="800" y="648"/>
                  </a:lnTo>
                  <a:lnTo>
                    <a:pt x="936" y="572"/>
                  </a:lnTo>
                  <a:lnTo>
                    <a:pt x="360" y="308"/>
                  </a:lnTo>
                  <a:lnTo>
                    <a:pt x="584" y="188"/>
                  </a:lnTo>
                  <a:lnTo>
                    <a:pt x="1160" y="444"/>
                  </a:lnTo>
                  <a:lnTo>
                    <a:pt x="1292" y="372"/>
                  </a:lnTo>
                  <a:lnTo>
                    <a:pt x="724" y="104"/>
                  </a:lnTo>
                  <a:lnTo>
                    <a:pt x="928" y="0"/>
                  </a:lnTo>
                  <a:lnTo>
                    <a:pt x="1500" y="256"/>
                  </a:lnTo>
                  <a:lnTo>
                    <a:pt x="1688" y="156"/>
                  </a:lnTo>
                  <a:lnTo>
                    <a:pt x="1689" y="381"/>
                  </a:lnTo>
                  <a:lnTo>
                    <a:pt x="1503" y="474"/>
                  </a:lnTo>
                  <a:lnTo>
                    <a:pt x="1356" y="408"/>
                  </a:lnTo>
                  <a:lnTo>
                    <a:pt x="1356" y="558"/>
                  </a:lnTo>
                  <a:lnTo>
                    <a:pt x="1155" y="666"/>
                  </a:lnTo>
                  <a:lnTo>
                    <a:pt x="1008" y="604"/>
                  </a:lnTo>
                  <a:lnTo>
                    <a:pt x="1008" y="752"/>
                  </a:lnTo>
                  <a:lnTo>
                    <a:pt x="789" y="870"/>
                  </a:lnTo>
                  <a:lnTo>
                    <a:pt x="0" y="525"/>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2407" name="Freeform 9"/>
            <p:cNvSpPr>
              <a:spLocks noChangeAspect="1"/>
            </p:cNvSpPr>
            <p:nvPr/>
          </p:nvSpPr>
          <p:spPr bwMode="auto">
            <a:xfrm>
              <a:off x="2227" y="1456"/>
              <a:ext cx="1180" cy="384"/>
            </a:xfrm>
            <a:custGeom>
              <a:avLst/>
              <a:gdLst>
                <a:gd name="T0" fmla="*/ 0 w 1746"/>
                <a:gd name="T1" fmla="*/ 143 h 588"/>
                <a:gd name="T2" fmla="*/ 4 w 1746"/>
                <a:gd name="T3" fmla="*/ 125 h 588"/>
                <a:gd name="T4" fmla="*/ 12 w 1746"/>
                <a:gd name="T5" fmla="*/ 116 h 588"/>
                <a:gd name="T6" fmla="*/ 24 w 1746"/>
                <a:gd name="T7" fmla="*/ 106 h 588"/>
                <a:gd name="T8" fmla="*/ 26 w 1746"/>
                <a:gd name="T9" fmla="*/ 104 h 588"/>
                <a:gd name="T10" fmla="*/ 45 w 1746"/>
                <a:gd name="T11" fmla="*/ 100 h 588"/>
                <a:gd name="T12" fmla="*/ 57 w 1746"/>
                <a:gd name="T13" fmla="*/ 104 h 588"/>
                <a:gd name="T14" fmla="*/ 77 w 1746"/>
                <a:gd name="T15" fmla="*/ 114 h 588"/>
                <a:gd name="T16" fmla="*/ 568 w 1746"/>
                <a:gd name="T17" fmla="*/ 323 h 588"/>
                <a:gd name="T18" fmla="*/ 1180 w 1746"/>
                <a:gd name="T19" fmla="*/ 0 h 588"/>
                <a:gd name="T20" fmla="*/ 1180 w 1746"/>
                <a:gd name="T21" fmla="*/ 53 h 588"/>
                <a:gd name="T22" fmla="*/ 566 w 1746"/>
                <a:gd name="T23" fmla="*/ 384 h 588"/>
                <a:gd name="T24" fmla="*/ 566 w 1746"/>
                <a:gd name="T25" fmla="*/ 341 h 588"/>
                <a:gd name="T26" fmla="*/ 215 w 1746"/>
                <a:gd name="T27" fmla="*/ 190 h 588"/>
                <a:gd name="T28" fmla="*/ 193 w 1746"/>
                <a:gd name="T29" fmla="*/ 184 h 588"/>
                <a:gd name="T30" fmla="*/ 170 w 1746"/>
                <a:gd name="T31" fmla="*/ 192 h 588"/>
                <a:gd name="T32" fmla="*/ 158 w 1746"/>
                <a:gd name="T33" fmla="*/ 210 h 588"/>
                <a:gd name="T34" fmla="*/ 0 w 1746"/>
                <a:gd name="T35" fmla="*/ 143 h 5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46"/>
                <a:gd name="T55" fmla="*/ 0 h 588"/>
                <a:gd name="T56" fmla="*/ 1746 w 1746"/>
                <a:gd name="T57" fmla="*/ 588 h 5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46" h="588">
                  <a:moveTo>
                    <a:pt x="0" y="219"/>
                  </a:moveTo>
                  <a:lnTo>
                    <a:pt x="6" y="192"/>
                  </a:lnTo>
                  <a:lnTo>
                    <a:pt x="18" y="177"/>
                  </a:lnTo>
                  <a:cubicBezTo>
                    <a:pt x="23" y="172"/>
                    <a:pt x="33" y="165"/>
                    <a:pt x="36" y="162"/>
                  </a:cubicBezTo>
                  <a:cubicBezTo>
                    <a:pt x="41" y="158"/>
                    <a:pt x="35" y="160"/>
                    <a:pt x="39" y="159"/>
                  </a:cubicBezTo>
                  <a:lnTo>
                    <a:pt x="66" y="153"/>
                  </a:lnTo>
                  <a:lnTo>
                    <a:pt x="84" y="159"/>
                  </a:lnTo>
                  <a:lnTo>
                    <a:pt x="114" y="174"/>
                  </a:lnTo>
                  <a:lnTo>
                    <a:pt x="840" y="495"/>
                  </a:lnTo>
                  <a:lnTo>
                    <a:pt x="1746" y="0"/>
                  </a:lnTo>
                  <a:lnTo>
                    <a:pt x="1746" y="81"/>
                  </a:lnTo>
                  <a:lnTo>
                    <a:pt x="837" y="588"/>
                  </a:lnTo>
                  <a:lnTo>
                    <a:pt x="837" y="522"/>
                  </a:lnTo>
                  <a:lnTo>
                    <a:pt x="318" y="291"/>
                  </a:lnTo>
                  <a:lnTo>
                    <a:pt x="285" y="282"/>
                  </a:lnTo>
                  <a:lnTo>
                    <a:pt x="252" y="294"/>
                  </a:lnTo>
                  <a:lnTo>
                    <a:pt x="234" y="321"/>
                  </a:lnTo>
                  <a:lnTo>
                    <a:pt x="0" y="21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2408" name="Freeform 10"/>
            <p:cNvSpPr>
              <a:spLocks noChangeAspect="1"/>
            </p:cNvSpPr>
            <p:nvPr/>
          </p:nvSpPr>
          <p:spPr bwMode="auto">
            <a:xfrm>
              <a:off x="2208" y="1534"/>
              <a:ext cx="1196" cy="394"/>
            </a:xfrm>
            <a:custGeom>
              <a:avLst/>
              <a:gdLst>
                <a:gd name="T0" fmla="*/ 0 w 1770"/>
                <a:gd name="T1" fmla="*/ 133 h 603"/>
                <a:gd name="T2" fmla="*/ 0 w 1770"/>
                <a:gd name="T3" fmla="*/ 120 h 603"/>
                <a:gd name="T4" fmla="*/ 0 w 1770"/>
                <a:gd name="T5" fmla="*/ 108 h 603"/>
                <a:gd name="T6" fmla="*/ 6 w 1770"/>
                <a:gd name="T7" fmla="*/ 98 h 603"/>
                <a:gd name="T8" fmla="*/ 14 w 1770"/>
                <a:gd name="T9" fmla="*/ 88 h 603"/>
                <a:gd name="T10" fmla="*/ 582 w 1770"/>
                <a:gd name="T11" fmla="*/ 329 h 603"/>
                <a:gd name="T12" fmla="*/ 1196 w 1770"/>
                <a:gd name="T13" fmla="*/ 0 h 603"/>
                <a:gd name="T14" fmla="*/ 1196 w 1770"/>
                <a:gd name="T15" fmla="*/ 69 h 603"/>
                <a:gd name="T16" fmla="*/ 584 w 1770"/>
                <a:gd name="T17" fmla="*/ 394 h 603"/>
                <a:gd name="T18" fmla="*/ 584 w 1770"/>
                <a:gd name="T19" fmla="*/ 349 h 603"/>
                <a:gd name="T20" fmla="*/ 168 w 1770"/>
                <a:gd name="T21" fmla="*/ 171 h 603"/>
                <a:gd name="T22" fmla="*/ 146 w 1770"/>
                <a:gd name="T23" fmla="*/ 204 h 603"/>
                <a:gd name="T24" fmla="*/ 6 w 1770"/>
                <a:gd name="T25" fmla="*/ 143 h 603"/>
                <a:gd name="T26" fmla="*/ 0 w 1770"/>
                <a:gd name="T27" fmla="*/ 133 h 6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0"/>
                <a:gd name="T43" fmla="*/ 0 h 603"/>
                <a:gd name="T44" fmla="*/ 1770 w 1770"/>
                <a:gd name="T45" fmla="*/ 603 h 6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0" h="603">
                  <a:moveTo>
                    <a:pt x="0" y="204"/>
                  </a:moveTo>
                  <a:lnTo>
                    <a:pt x="0" y="183"/>
                  </a:lnTo>
                  <a:lnTo>
                    <a:pt x="0" y="165"/>
                  </a:lnTo>
                  <a:lnTo>
                    <a:pt x="9" y="150"/>
                  </a:lnTo>
                  <a:lnTo>
                    <a:pt x="21" y="135"/>
                  </a:lnTo>
                  <a:lnTo>
                    <a:pt x="861" y="504"/>
                  </a:lnTo>
                  <a:lnTo>
                    <a:pt x="1770" y="0"/>
                  </a:lnTo>
                  <a:lnTo>
                    <a:pt x="1770" y="105"/>
                  </a:lnTo>
                  <a:lnTo>
                    <a:pt x="864" y="603"/>
                  </a:lnTo>
                  <a:lnTo>
                    <a:pt x="864" y="534"/>
                  </a:lnTo>
                  <a:lnTo>
                    <a:pt x="249" y="261"/>
                  </a:lnTo>
                  <a:lnTo>
                    <a:pt x="216" y="312"/>
                  </a:lnTo>
                  <a:lnTo>
                    <a:pt x="9" y="219"/>
                  </a:lnTo>
                  <a:lnTo>
                    <a:pt x="0" y="204"/>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sp>
          <p:nvSpPr>
            <p:cNvPr id="102409" name="Freeform 11"/>
            <p:cNvSpPr>
              <a:spLocks noChangeAspect="1"/>
            </p:cNvSpPr>
            <p:nvPr/>
          </p:nvSpPr>
          <p:spPr bwMode="auto">
            <a:xfrm>
              <a:off x="2207" y="1623"/>
              <a:ext cx="1200" cy="341"/>
            </a:xfrm>
            <a:custGeom>
              <a:avLst/>
              <a:gdLst>
                <a:gd name="T0" fmla="*/ 4 w 1776"/>
                <a:gd name="T1" fmla="*/ 84 h 522"/>
                <a:gd name="T2" fmla="*/ 0 w 1776"/>
                <a:gd name="T3" fmla="*/ 71 h 522"/>
                <a:gd name="T4" fmla="*/ 586 w 1776"/>
                <a:gd name="T5" fmla="*/ 325 h 522"/>
                <a:gd name="T6" fmla="*/ 1198 w 1776"/>
                <a:gd name="T7" fmla="*/ 0 h 522"/>
                <a:gd name="T8" fmla="*/ 1200 w 1776"/>
                <a:gd name="T9" fmla="*/ 18 h 522"/>
                <a:gd name="T10" fmla="*/ 588 w 1776"/>
                <a:gd name="T11" fmla="*/ 341 h 522"/>
                <a:gd name="T12" fmla="*/ 4 w 1776"/>
                <a:gd name="T13" fmla="*/ 84 h 522"/>
                <a:gd name="T14" fmla="*/ 0 60000 65536"/>
                <a:gd name="T15" fmla="*/ 0 60000 65536"/>
                <a:gd name="T16" fmla="*/ 0 60000 65536"/>
                <a:gd name="T17" fmla="*/ 0 60000 65536"/>
                <a:gd name="T18" fmla="*/ 0 60000 65536"/>
                <a:gd name="T19" fmla="*/ 0 60000 65536"/>
                <a:gd name="T20" fmla="*/ 0 60000 65536"/>
                <a:gd name="T21" fmla="*/ 0 w 1776"/>
                <a:gd name="T22" fmla="*/ 0 h 522"/>
                <a:gd name="T23" fmla="*/ 1776 w 1776"/>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6" h="522">
                  <a:moveTo>
                    <a:pt x="6" y="129"/>
                  </a:moveTo>
                  <a:lnTo>
                    <a:pt x="0" y="108"/>
                  </a:lnTo>
                  <a:lnTo>
                    <a:pt x="867" y="498"/>
                  </a:lnTo>
                  <a:lnTo>
                    <a:pt x="1773" y="0"/>
                  </a:lnTo>
                  <a:lnTo>
                    <a:pt x="1776" y="27"/>
                  </a:lnTo>
                  <a:lnTo>
                    <a:pt x="870" y="522"/>
                  </a:lnTo>
                  <a:lnTo>
                    <a:pt x="6" y="129"/>
                  </a:lnTo>
                  <a:close/>
                </a:path>
              </a:pathLst>
            </a:custGeom>
            <a:solidFill>
              <a:srgbClr val="7F7F7F"/>
            </a:solidFill>
            <a:ln w="3175">
              <a:solidFill>
                <a:srgbClr val="7F7F7F"/>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solidFill>
                  <a:srgbClr val="7F7F7F"/>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Default Design">
  <a:themeElements>
    <a:clrScheme name="Default Design 9">
      <a:dk1>
        <a:srgbClr val="FFFFFF"/>
      </a:dk1>
      <a:lt1>
        <a:srgbClr val="FFFFFF"/>
      </a:lt1>
      <a:dk2>
        <a:srgbClr val="E6E682"/>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FFFFFF"/>
        </a:dk1>
        <a:lt1>
          <a:srgbClr val="FFFFFF"/>
        </a:lt1>
        <a:dk2>
          <a:srgbClr val="000000"/>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FFFFFF"/>
        </a:dk1>
        <a:lt1>
          <a:srgbClr val="FFFFFF"/>
        </a:lt1>
        <a:dk2>
          <a:srgbClr val="E6E682"/>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839</TotalTime>
  <Words>4265</Words>
  <Application>Microsoft Office PowerPoint</Application>
  <PresentationFormat>On-screen Show (4:3)</PresentationFormat>
  <Paragraphs>757</Paragraphs>
  <Slides>141</Slides>
  <Notes>0</Notes>
  <HiddenSlides>0</HiddenSlides>
  <MMClips>0</MMClips>
  <ScaleCrop>false</ScaleCrop>
  <HeadingPairs>
    <vt:vector size="4" baseType="variant">
      <vt:variant>
        <vt:lpstr>Theme</vt:lpstr>
      </vt:variant>
      <vt:variant>
        <vt:i4>1</vt:i4>
      </vt:variant>
      <vt:variant>
        <vt:lpstr>Slide Titles</vt:lpstr>
      </vt:variant>
      <vt:variant>
        <vt:i4>141</vt:i4>
      </vt:variant>
    </vt:vector>
  </HeadingPairs>
  <TitlesOfParts>
    <vt:vector size="142" baseType="lpstr">
      <vt:lpstr>Default Design</vt:lpstr>
      <vt:lpstr>PowerPoint Presentation</vt:lpstr>
      <vt:lpstr>BAGIAN V  </vt:lpstr>
      <vt:lpstr>Bab 15  </vt:lpstr>
      <vt:lpstr>TUJUAN PEMBELAJARAN 1-4 </vt:lpstr>
      <vt:lpstr>TUJUAN PEMBELAJARAN 5-7</vt:lpstr>
      <vt:lpstr>TUJUAN PEMBELAJARAN 8-10</vt:lpstr>
      <vt:lpstr>SENSUS DAN SAMPEL</vt:lpstr>
      <vt:lpstr>MENARIK SAMPEL: Langkah-langkah</vt:lpstr>
      <vt:lpstr>PowerPoint Presentation</vt:lpstr>
      <vt:lpstr>KERANGKA SAMPLING</vt:lpstr>
      <vt:lpstr>PowerPoint Presentation</vt:lpstr>
      <vt:lpstr>SAMPEL PROBABILITAS</vt:lpstr>
      <vt:lpstr>SAMPEL NON PROBABILITAS</vt:lpstr>
      <vt:lpstr>SAMPEL NON PROBABILITAS: Judgment </vt:lpstr>
      <vt:lpstr>SAMPEL TETAP DAN  SAMPEL BERURUTAN</vt:lpstr>
      <vt:lpstr>SAMPEL JUDGMENT</vt:lpstr>
      <vt:lpstr>SAMPEL JUDGMENT: Produktif atau Berbahaya</vt:lpstr>
      <vt:lpstr>SAMPEL KUOTA</vt:lpstr>
      <vt:lpstr>PARAMETER</vt:lpstr>
      <vt:lpstr>POPULASI TURUNAN</vt:lpstr>
      <vt:lpstr>DISTRIBUSI SAMPLING</vt:lpstr>
      <vt:lpstr>DISTRIBUSI SAMPLING: Tidak Diketahui</vt:lpstr>
      <vt:lpstr>DISTRIBUSI SAMPLING: Reliabilitas Estimasi</vt:lpstr>
      <vt:lpstr>Bab 16  </vt:lpstr>
      <vt:lpstr>TUJUAN PEMBELAJARAN 1-3 </vt:lpstr>
      <vt:lpstr>TUJUAN PEMBELAJARAN 4-7 </vt:lpstr>
      <vt:lpstr>TUJUAN PEMBELAJARAN 8 </vt:lpstr>
      <vt:lpstr>TUJUAN PEMBELAJARAN 9-10 </vt:lpstr>
      <vt:lpstr>SAMPEL BERJENJANG</vt:lpstr>
      <vt:lpstr>SAMPEL BERJENJANG VS  SAMPEL ACAK SEDERHANA</vt:lpstr>
      <vt:lpstr>SAMPEL BERJENJANG: Pembagian Populasi Menjadi Strata</vt:lpstr>
      <vt:lpstr>SAMPEL BERJENJANG PROPORSIONAL</vt:lpstr>
      <vt:lpstr>SAMPLING BERJENJANG  TIDAK PROPORSIONAL</vt:lpstr>
      <vt:lpstr>SAMPLING CLUSTER</vt:lpstr>
      <vt:lpstr>PowerPoint Presentation</vt:lpstr>
      <vt:lpstr>SAMPLING CLUSTER: Satu Tahap atau Dua Tahap</vt:lpstr>
      <vt:lpstr>SAMPLING CLUSTER: Keunggulan Ekonomis</vt:lpstr>
      <vt:lpstr>SAMPLING CLUSTER: Keunggulan Estimasi Kesalahan</vt:lpstr>
      <vt:lpstr>SAMPLING AREA: Satu Tahap atau Dua Tahap</vt:lpstr>
      <vt:lpstr>SAMPLING PROBABILITAS PROPORSIONAL UKURAN</vt:lpstr>
      <vt:lpstr>PowerPoint Presentation</vt:lpstr>
      <vt:lpstr>Bab 17  </vt:lpstr>
      <vt:lpstr>TUJUAN PEMBELAJARAN 1-3 </vt:lpstr>
      <vt:lpstr>TUJUAN PEMBELAJARAN 4-6</vt:lpstr>
      <vt:lpstr>ESTIMASI UKURAN SAMPEL: Kesalahan Standar Estimasi</vt:lpstr>
      <vt:lpstr>ESTIMASI UKURAN SAMPEL: Ketepatan dan Kepercayaan</vt:lpstr>
      <vt:lpstr>ESTIMASI UKURAN SAMPEL: Tetap atau Bervariasi</vt:lpstr>
      <vt:lpstr>UKURAN POPULASI DAN UKURAN SAMPEL</vt:lpstr>
      <vt:lpstr>PowerPoint Presentation</vt:lpstr>
      <vt:lpstr>FAKTOR KOREKSI POPULASI  YANG TERBATAS</vt:lpstr>
      <vt:lpstr>UKURAN SAMPEL VS BIAYA</vt:lpstr>
      <vt:lpstr>UKURAN SAMPEL VS BIAYA: Dampak dan Penyeimbangan</vt:lpstr>
      <vt:lpstr>TABEL KLASIFIKASI-SILANG</vt:lpstr>
      <vt:lpstr>Bab 18  </vt:lpstr>
      <vt:lpstr>TUJUAN PEMBELAJARAN 1-5 </vt:lpstr>
      <vt:lpstr>TUJUAN PEMBELAJARAN 6-10 </vt:lpstr>
      <vt:lpstr>PowerPoint Presentation</vt:lpstr>
      <vt:lpstr>KESALAHAN SAMPLING</vt:lpstr>
      <vt:lpstr>KESALAHAN NONSAMPLING</vt:lpstr>
      <vt:lpstr>KESALAHAN NONSAMPLING: Nonobservasi dan Observasi</vt:lpstr>
      <vt:lpstr>KESALAHAN KARENA NONRESPONS</vt:lpstr>
      <vt:lpstr>PowerPoint Presentation</vt:lpstr>
      <vt:lpstr>TINGKAT NONRESPONS</vt:lpstr>
      <vt:lpstr>BIAS NONRESPONS</vt:lpstr>
      <vt:lpstr>TINGKAT KONTAK</vt:lpstr>
      <vt:lpstr>TINGKAT PENOLAKAN</vt:lpstr>
      <vt:lpstr>BIAS</vt:lpstr>
      <vt:lpstr>PowerPoint Presentation</vt:lpstr>
      <vt:lpstr>BIAS RESPONS</vt:lpstr>
      <vt:lpstr>BAGIAN VI  </vt:lpstr>
      <vt:lpstr>Bab 19  </vt:lpstr>
      <vt:lpstr>TUJUAN PEMBELAJARAN 1-5 </vt:lpstr>
      <vt:lpstr>TUJUAN PEMBELAJARAN 6-10 </vt:lpstr>
      <vt:lpstr>EDIT LAPANGAN</vt:lpstr>
      <vt:lpstr>PENGKODEAN</vt:lpstr>
      <vt:lpstr>PENGKODEAN: Langkah-langkah</vt:lpstr>
      <vt:lpstr>PENGKODEAN: Analisis Data dengan Komputer</vt:lpstr>
      <vt:lpstr>BUKU KODE</vt:lpstr>
      <vt:lpstr>TABULASI</vt:lpstr>
      <vt:lpstr>TABULASI SATU-ARAH</vt:lpstr>
      <vt:lpstr>TABULASI SILANG</vt:lpstr>
      <vt:lpstr>TABEL TABULASI SILANG</vt:lpstr>
      <vt:lpstr>BANNER</vt:lpstr>
      <vt:lpstr>BANNER: Variabel Dependen dan Prediktor</vt:lpstr>
      <vt:lpstr>Bab 20  </vt:lpstr>
      <vt:lpstr>TUJUAN PEMBELAJARAN 1-3 </vt:lpstr>
      <vt:lpstr>TUJUAN PEMBELAJARAN 4-5 </vt:lpstr>
      <vt:lpstr>UJI CHI-SQUARE GOODNESS OF FIT</vt:lpstr>
      <vt:lpstr>UJI KOLMOGOROV-SMIRNOV</vt:lpstr>
      <vt:lpstr>UJI HIPOTESIS RATA-RATA TUNGGAL</vt:lpstr>
      <vt:lpstr>UJI ANALISIS DUA RATA-RATA DARI SAMPEL INDEPENDEN</vt:lpstr>
      <vt:lpstr>UJI ANALISIS PERBEDAAN  DUA PROPORSI POPULASI INDUK</vt:lpstr>
      <vt:lpstr>Bab 21  </vt:lpstr>
      <vt:lpstr>TUJUAN PEMBELAJARAN 1-3 </vt:lpstr>
      <vt:lpstr>TUJUAN PEMBELAJARAN 4-7 </vt:lpstr>
      <vt:lpstr>TUJUAN PEMBELAJARAN 8-10 </vt:lpstr>
      <vt:lpstr>ANALISIS KORELASI</vt:lpstr>
      <vt:lpstr>ANALISIS REGRESI</vt:lpstr>
      <vt:lpstr>SOLUSI LEAST-SQUARES REGRESI: Asumsi-asumsi Istilah Kesalahan</vt:lpstr>
      <vt:lpstr>TEORI GAUSS-MARKOV: Estimator Least-square</vt:lpstr>
      <vt:lpstr>KESALAHAN STANDAR ESTIMASI</vt:lpstr>
      <vt:lpstr>KOEFISIEN KORELASI</vt:lpstr>
      <vt:lpstr>ANALISIS REGRESI: Sederhana atau Berganda</vt:lpstr>
      <vt:lpstr>MULTICOLLINEARITAS</vt:lpstr>
      <vt:lpstr>PowerPoint Presentation</vt:lpstr>
      <vt:lpstr>KOEFISIEN REGRESI PARSIAL</vt:lpstr>
      <vt:lpstr>KOEFISIEN DETERMINASI: Berganda atau Parsial</vt:lpstr>
      <vt:lpstr>VARIABEL DUMMY/BINARY DAN TRANSFORMASI VARIABEL</vt:lpstr>
      <vt:lpstr>BAGIAN VII  </vt:lpstr>
      <vt:lpstr>Bab 22  </vt:lpstr>
      <vt:lpstr>TUJUAN PEMBELAJARAN 1-4</vt:lpstr>
      <vt:lpstr>TUJUAN PEMBELAJARAN 5-8 </vt:lpstr>
      <vt:lpstr>EVALUASI LAPORAN RISET</vt:lpstr>
      <vt:lpstr>KOMUNIKASI EFEKTIF</vt:lpstr>
      <vt:lpstr>LAPORAN STANDAR</vt:lpstr>
      <vt:lpstr>IKHTISAR</vt:lpstr>
      <vt:lpstr>KESIMPULAN DAN REKOMENDASI</vt:lpstr>
      <vt:lpstr>PENDAHULUAN: Fungsi-fungsi</vt:lpstr>
      <vt:lpstr>PENDAHULUAN: Kegunaan-kegunaan</vt:lpstr>
      <vt:lpstr>ISI LAPORAN</vt:lpstr>
      <vt:lpstr>LAMPIRAN</vt:lpstr>
      <vt:lpstr>Bab 23  </vt:lpstr>
      <vt:lpstr>TUJUAN PEMBELAJARAN 1-4</vt:lpstr>
      <vt:lpstr>TUJUAN PEMBELAJARAN 5-9</vt:lpstr>
      <vt:lpstr>LAPORAN LISAN</vt:lpstr>
      <vt:lpstr>LAPORAN LISAN: Bentuk Pengorganisasian</vt:lpstr>
      <vt:lpstr>LAPORAN LISAN: Struktur Terpopuler</vt:lpstr>
      <vt:lpstr>LAPORAN LISAN: Struktur Alternatif</vt:lpstr>
      <vt:lpstr>LAPORAN LISAN: Alat Bantu Visual</vt:lpstr>
      <vt:lpstr>LAPORAN LISAN: Pengaturan Waktu</vt:lpstr>
      <vt:lpstr>BAGAN KUE</vt:lpstr>
      <vt:lpstr>PowerPoint Presentation</vt:lpstr>
      <vt:lpstr>BAGAN GARIS</vt:lpstr>
      <vt:lpstr>PowerPoint Presentation</vt:lpstr>
      <vt:lpstr>BAGAN STRATUM</vt:lpstr>
      <vt:lpstr>PowerPoint Presentation</vt:lpstr>
      <vt:lpstr>BAGAN BATANG</vt:lpstr>
      <vt:lpstr>PowerPoint Presentation</vt:lpstr>
      <vt:lpstr>BAGAN BATANG-BERKELOMPOK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LENOVO</cp:lastModifiedBy>
  <cp:revision>130</cp:revision>
  <dcterms:created xsi:type="dcterms:W3CDTF">1601-01-01T00:00:00Z</dcterms:created>
  <dcterms:modified xsi:type="dcterms:W3CDTF">2017-12-16T10:28:27Z</dcterms:modified>
</cp:coreProperties>
</file>