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1B6608F7-63E6-418B-996E-4E2EABAAB0F9}" type="datetimeFigureOut">
              <a:rPr lang="id-ID" smtClean="0"/>
              <a:t>25/05/2018</a:t>
            </a:fld>
            <a:endParaRPr lang="id-ID"/>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id-ID"/>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A46C267B-931D-482E-97E1-3DCB722EBA4C}" type="slidenum">
              <a:rPr lang="id-ID" smtClean="0"/>
              <a:t>‹#›</a:t>
            </a:fld>
            <a:endParaRPr lang="id-ID"/>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97069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6608F7-63E6-418B-996E-4E2EABAAB0F9}" type="datetimeFigureOut">
              <a:rPr lang="id-ID" smtClean="0"/>
              <a:t>25/05/2018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46C267B-931D-482E-97E1-3DCB722EBA4C}" type="slidenum">
              <a:rPr lang="id-ID" smtClean="0"/>
              <a:t>‹#›</a:t>
            </a:fld>
            <a:endParaRPr lang="id-ID"/>
          </a:p>
        </p:txBody>
      </p:sp>
    </p:spTree>
    <p:extLst>
      <p:ext uri="{BB962C8B-B14F-4D97-AF65-F5344CB8AC3E}">
        <p14:creationId xmlns:p14="http://schemas.microsoft.com/office/powerpoint/2010/main" val="193632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6608F7-63E6-418B-996E-4E2EABAAB0F9}" type="datetimeFigureOut">
              <a:rPr lang="id-ID" smtClean="0"/>
              <a:t>25/05/2018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46C267B-931D-482E-97E1-3DCB722EBA4C}" type="slidenum">
              <a:rPr lang="id-ID" smtClean="0"/>
              <a:t>‹#›</a:t>
            </a:fld>
            <a:endParaRPr lang="id-ID"/>
          </a:p>
        </p:txBody>
      </p:sp>
    </p:spTree>
    <p:extLst>
      <p:ext uri="{BB962C8B-B14F-4D97-AF65-F5344CB8AC3E}">
        <p14:creationId xmlns:p14="http://schemas.microsoft.com/office/powerpoint/2010/main" val="3904148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6608F7-63E6-418B-996E-4E2EABAAB0F9}" type="datetimeFigureOut">
              <a:rPr lang="id-ID" smtClean="0"/>
              <a:t>25/05/2018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46C267B-931D-482E-97E1-3DCB722EBA4C}" type="slidenum">
              <a:rPr lang="id-ID" smtClean="0"/>
              <a:t>‹#›</a:t>
            </a:fld>
            <a:endParaRPr lang="id-ID"/>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73421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6608F7-63E6-418B-996E-4E2EABAAB0F9}" type="datetimeFigureOut">
              <a:rPr lang="id-ID" smtClean="0"/>
              <a:t>25/05/2018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46C267B-931D-482E-97E1-3DCB722EBA4C}" type="slidenum">
              <a:rPr lang="id-ID" smtClean="0"/>
              <a:t>‹#›</a:t>
            </a:fld>
            <a:endParaRPr lang="id-ID"/>
          </a:p>
        </p:txBody>
      </p:sp>
    </p:spTree>
    <p:extLst>
      <p:ext uri="{BB962C8B-B14F-4D97-AF65-F5344CB8AC3E}">
        <p14:creationId xmlns:p14="http://schemas.microsoft.com/office/powerpoint/2010/main" val="3940827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B6608F7-63E6-418B-996E-4E2EABAAB0F9}" type="datetimeFigureOut">
              <a:rPr lang="id-ID" smtClean="0"/>
              <a:t>25/05/2018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46C267B-931D-482E-97E1-3DCB722EBA4C}" type="slidenum">
              <a:rPr lang="id-ID" smtClean="0"/>
              <a:t>‹#›</a:t>
            </a:fld>
            <a:endParaRPr lang="id-ID"/>
          </a:p>
        </p:txBody>
      </p:sp>
    </p:spTree>
    <p:extLst>
      <p:ext uri="{BB962C8B-B14F-4D97-AF65-F5344CB8AC3E}">
        <p14:creationId xmlns:p14="http://schemas.microsoft.com/office/powerpoint/2010/main" val="4251240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B6608F7-63E6-418B-996E-4E2EABAAB0F9}" type="datetimeFigureOut">
              <a:rPr lang="id-ID" smtClean="0"/>
              <a:t>25/05/2018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46C267B-931D-482E-97E1-3DCB722EBA4C}" type="slidenum">
              <a:rPr lang="id-ID" smtClean="0"/>
              <a:t>‹#›</a:t>
            </a:fld>
            <a:endParaRPr lang="id-ID"/>
          </a:p>
        </p:txBody>
      </p:sp>
    </p:spTree>
    <p:extLst>
      <p:ext uri="{BB962C8B-B14F-4D97-AF65-F5344CB8AC3E}">
        <p14:creationId xmlns:p14="http://schemas.microsoft.com/office/powerpoint/2010/main" val="3287103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6608F7-63E6-418B-996E-4E2EABAAB0F9}" type="datetimeFigureOut">
              <a:rPr lang="id-ID" smtClean="0"/>
              <a:t>25/05/2018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46C267B-931D-482E-97E1-3DCB722EBA4C}" type="slidenum">
              <a:rPr lang="id-ID" smtClean="0"/>
              <a:t>‹#›</a:t>
            </a:fld>
            <a:endParaRPr lang="id-ID"/>
          </a:p>
        </p:txBody>
      </p:sp>
    </p:spTree>
    <p:extLst>
      <p:ext uri="{BB962C8B-B14F-4D97-AF65-F5344CB8AC3E}">
        <p14:creationId xmlns:p14="http://schemas.microsoft.com/office/powerpoint/2010/main" val="318321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6608F7-63E6-418B-996E-4E2EABAAB0F9}" type="datetimeFigureOut">
              <a:rPr lang="id-ID" smtClean="0"/>
              <a:t>25/05/2018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46C267B-931D-482E-97E1-3DCB722EBA4C}" type="slidenum">
              <a:rPr lang="id-ID" smtClean="0"/>
              <a:t>‹#›</a:t>
            </a:fld>
            <a:endParaRPr lang="id-ID"/>
          </a:p>
        </p:txBody>
      </p:sp>
    </p:spTree>
    <p:extLst>
      <p:ext uri="{BB962C8B-B14F-4D97-AF65-F5344CB8AC3E}">
        <p14:creationId xmlns:p14="http://schemas.microsoft.com/office/powerpoint/2010/main" val="1178782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6608F7-63E6-418B-996E-4E2EABAAB0F9}" type="datetimeFigureOut">
              <a:rPr lang="id-ID" smtClean="0"/>
              <a:t>25/05/2018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46C267B-931D-482E-97E1-3DCB722EBA4C}" type="slidenum">
              <a:rPr lang="id-ID" smtClean="0"/>
              <a:t>‹#›</a:t>
            </a:fld>
            <a:endParaRPr lang="id-ID"/>
          </a:p>
        </p:txBody>
      </p:sp>
    </p:spTree>
    <p:extLst>
      <p:ext uri="{BB962C8B-B14F-4D97-AF65-F5344CB8AC3E}">
        <p14:creationId xmlns:p14="http://schemas.microsoft.com/office/powerpoint/2010/main" val="906834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6608F7-63E6-418B-996E-4E2EABAAB0F9}" type="datetimeFigureOut">
              <a:rPr lang="id-ID" smtClean="0"/>
              <a:t>25/05/2018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46C267B-931D-482E-97E1-3DCB722EBA4C}" type="slidenum">
              <a:rPr lang="id-ID" smtClean="0"/>
              <a:t>‹#›</a:t>
            </a:fld>
            <a:endParaRPr lang="id-ID"/>
          </a:p>
        </p:txBody>
      </p:sp>
    </p:spTree>
    <p:extLst>
      <p:ext uri="{BB962C8B-B14F-4D97-AF65-F5344CB8AC3E}">
        <p14:creationId xmlns:p14="http://schemas.microsoft.com/office/powerpoint/2010/main" val="2601118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6608F7-63E6-418B-996E-4E2EABAAB0F9}" type="datetimeFigureOut">
              <a:rPr lang="id-ID" smtClean="0"/>
              <a:t>25/05/2018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46C267B-931D-482E-97E1-3DCB722EBA4C}" type="slidenum">
              <a:rPr lang="id-ID" smtClean="0"/>
              <a:t>‹#›</a:t>
            </a:fld>
            <a:endParaRPr lang="id-ID"/>
          </a:p>
        </p:txBody>
      </p:sp>
    </p:spTree>
    <p:extLst>
      <p:ext uri="{BB962C8B-B14F-4D97-AF65-F5344CB8AC3E}">
        <p14:creationId xmlns:p14="http://schemas.microsoft.com/office/powerpoint/2010/main" val="4184819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6608F7-63E6-418B-996E-4E2EABAAB0F9}" type="datetimeFigureOut">
              <a:rPr lang="id-ID" smtClean="0"/>
              <a:t>25/05/2018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A46C267B-931D-482E-97E1-3DCB722EBA4C}" type="slidenum">
              <a:rPr lang="id-ID" smtClean="0"/>
              <a:t>‹#›</a:t>
            </a:fld>
            <a:endParaRPr lang="id-ID"/>
          </a:p>
        </p:txBody>
      </p:sp>
    </p:spTree>
    <p:extLst>
      <p:ext uri="{BB962C8B-B14F-4D97-AF65-F5344CB8AC3E}">
        <p14:creationId xmlns:p14="http://schemas.microsoft.com/office/powerpoint/2010/main" val="4077643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6608F7-63E6-418B-996E-4E2EABAAB0F9}" type="datetimeFigureOut">
              <a:rPr lang="id-ID" smtClean="0"/>
              <a:t>25/05/2018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46C267B-931D-482E-97E1-3DCB722EBA4C}" type="slidenum">
              <a:rPr lang="id-ID" smtClean="0"/>
              <a:t>‹#›</a:t>
            </a:fld>
            <a:endParaRPr lang="id-ID"/>
          </a:p>
        </p:txBody>
      </p:sp>
    </p:spTree>
    <p:extLst>
      <p:ext uri="{BB962C8B-B14F-4D97-AF65-F5344CB8AC3E}">
        <p14:creationId xmlns:p14="http://schemas.microsoft.com/office/powerpoint/2010/main" val="394661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6608F7-63E6-418B-996E-4E2EABAAB0F9}" type="datetimeFigureOut">
              <a:rPr lang="id-ID" smtClean="0"/>
              <a:t>25/05/2018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A46C267B-931D-482E-97E1-3DCB722EBA4C}" type="slidenum">
              <a:rPr lang="id-ID" smtClean="0"/>
              <a:t>‹#›</a:t>
            </a:fld>
            <a:endParaRPr lang="id-ID"/>
          </a:p>
        </p:txBody>
      </p:sp>
    </p:spTree>
    <p:extLst>
      <p:ext uri="{BB962C8B-B14F-4D97-AF65-F5344CB8AC3E}">
        <p14:creationId xmlns:p14="http://schemas.microsoft.com/office/powerpoint/2010/main" val="1295876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6608F7-63E6-418B-996E-4E2EABAAB0F9}" type="datetimeFigureOut">
              <a:rPr lang="id-ID" smtClean="0"/>
              <a:t>25/05/2018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46C267B-931D-482E-97E1-3DCB722EBA4C}" type="slidenum">
              <a:rPr lang="id-ID" smtClean="0"/>
              <a:t>‹#›</a:t>
            </a:fld>
            <a:endParaRPr lang="id-ID"/>
          </a:p>
        </p:txBody>
      </p:sp>
    </p:spTree>
    <p:extLst>
      <p:ext uri="{BB962C8B-B14F-4D97-AF65-F5344CB8AC3E}">
        <p14:creationId xmlns:p14="http://schemas.microsoft.com/office/powerpoint/2010/main" val="2524286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6608F7-63E6-418B-996E-4E2EABAAB0F9}" type="datetimeFigureOut">
              <a:rPr lang="id-ID" smtClean="0"/>
              <a:t>25/05/2018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46C267B-931D-482E-97E1-3DCB722EBA4C}" type="slidenum">
              <a:rPr lang="id-ID" smtClean="0"/>
              <a:t>‹#›</a:t>
            </a:fld>
            <a:endParaRPr lang="id-ID"/>
          </a:p>
        </p:txBody>
      </p:sp>
    </p:spTree>
    <p:extLst>
      <p:ext uri="{BB962C8B-B14F-4D97-AF65-F5344CB8AC3E}">
        <p14:creationId xmlns:p14="http://schemas.microsoft.com/office/powerpoint/2010/main" val="333118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1B6608F7-63E6-418B-996E-4E2EABAAB0F9}" type="datetimeFigureOut">
              <a:rPr lang="id-ID" smtClean="0"/>
              <a:t>25/05/2018</a:t>
            </a:fld>
            <a:endParaRPr lang="id-ID"/>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id-ID"/>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A46C267B-931D-482E-97E1-3DCB722EBA4C}" type="slidenum">
              <a:rPr lang="id-ID" smtClean="0"/>
              <a:t>‹#›</a:t>
            </a:fld>
            <a:endParaRPr lang="id-ID"/>
          </a:p>
        </p:txBody>
      </p:sp>
    </p:spTree>
    <p:extLst>
      <p:ext uri="{BB962C8B-B14F-4D97-AF65-F5344CB8AC3E}">
        <p14:creationId xmlns:p14="http://schemas.microsoft.com/office/powerpoint/2010/main" val="4644982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9529" y="0"/>
            <a:ext cx="9144000" cy="5137057"/>
          </a:xfrm>
        </p:spPr>
        <p:txBody>
          <a:bodyPr>
            <a:normAutofit fontScale="90000"/>
          </a:bodyPr>
          <a:lstStyle/>
          <a:p>
            <a:r>
              <a:rPr lang="id-ID" dirty="0" smtClean="0"/>
              <a:t/>
            </a:r>
            <a:br>
              <a:rPr lang="id-ID" dirty="0" smtClean="0"/>
            </a:br>
            <a:r>
              <a:rPr lang="id-ID" dirty="0"/>
              <a:t/>
            </a:r>
            <a:br>
              <a:rPr lang="id-ID" dirty="0"/>
            </a:br>
            <a:r>
              <a:rPr lang="id-ID" dirty="0" smtClean="0"/>
              <a:t/>
            </a:r>
            <a:br>
              <a:rPr lang="id-ID" dirty="0" smtClean="0"/>
            </a:br>
            <a:r>
              <a:rPr lang="id-ID" dirty="0"/>
              <a:t/>
            </a:r>
            <a:br>
              <a:rPr lang="id-ID" dirty="0"/>
            </a:br>
            <a:r>
              <a:rPr lang="id-ID" dirty="0" smtClean="0"/>
              <a:t/>
            </a:r>
            <a:br>
              <a:rPr lang="id-ID" dirty="0" smtClean="0"/>
            </a:br>
            <a:r>
              <a:rPr lang="id-ID" dirty="0"/>
              <a:t/>
            </a:r>
            <a:br>
              <a:rPr lang="id-ID" dirty="0"/>
            </a:br>
            <a:r>
              <a:rPr lang="id-ID" dirty="0" smtClean="0"/>
              <a:t/>
            </a:r>
            <a:br>
              <a:rPr lang="id-ID" dirty="0" smtClean="0"/>
            </a:br>
            <a:r>
              <a:rPr lang="id-ID" dirty="0"/>
              <a:t/>
            </a:r>
            <a:br>
              <a:rPr lang="id-ID" dirty="0"/>
            </a:br>
            <a:r>
              <a:rPr lang="id-ID" dirty="0" smtClean="0"/>
              <a:t>“</a:t>
            </a:r>
            <a:r>
              <a:rPr lang="id-ID" dirty="0"/>
              <a:t>Manajemen Komunikasi Pemasaran”</a:t>
            </a:r>
            <a:br>
              <a:rPr lang="id-ID" dirty="0"/>
            </a:br>
            <a:r>
              <a:rPr lang="id-ID" dirty="0"/>
              <a:t> </a:t>
            </a:r>
            <a:br>
              <a:rPr lang="id-ID" dirty="0"/>
            </a:br>
            <a:endParaRPr lang="id-ID" dirty="0"/>
          </a:p>
        </p:txBody>
      </p:sp>
      <p:sp>
        <p:nvSpPr>
          <p:cNvPr id="3" name="Subtitle 2"/>
          <p:cNvSpPr>
            <a:spLocks noGrp="1"/>
          </p:cNvSpPr>
          <p:nvPr>
            <p:ph type="subTitle" idx="1"/>
          </p:nvPr>
        </p:nvSpPr>
        <p:spPr/>
        <p:txBody>
          <a:bodyPr/>
          <a:lstStyle/>
          <a:p>
            <a:r>
              <a:rPr lang="id-ID" dirty="0" smtClean="0"/>
              <a:t>Dr. Hj. Rina marlina, m.si</a:t>
            </a:r>
            <a:endParaRPr lang="id-ID" dirty="0"/>
          </a:p>
        </p:txBody>
      </p:sp>
    </p:spTree>
    <p:extLst>
      <p:ext uri="{BB962C8B-B14F-4D97-AF65-F5344CB8AC3E}">
        <p14:creationId xmlns:p14="http://schemas.microsoft.com/office/powerpoint/2010/main" val="3197800385"/>
      </p:ext>
    </p:extLst>
  </p:cSld>
  <p:clrMapOvr>
    <a:masterClrMapping/>
  </p:clrMapOvr>
  <mc:AlternateContent xmlns:mc="http://schemas.openxmlformats.org/markup-compatibility/2006" xmlns:p14="http://schemas.microsoft.com/office/powerpoint/2010/main">
    <mc:Choice Requires="p14">
      <p:transition spd="slow" p14:dur="40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t>Saluran Komunikasi Pemasaran</a:t>
            </a:r>
            <a:r>
              <a:rPr lang="id-ID" dirty="0"/>
              <a:t/>
            </a:r>
            <a:br>
              <a:rPr lang="id-ID" dirty="0"/>
            </a:br>
            <a:endParaRPr lang="id-ID" dirty="0"/>
          </a:p>
        </p:txBody>
      </p:sp>
      <p:sp>
        <p:nvSpPr>
          <p:cNvPr id="3" name="Content Placeholder 2"/>
          <p:cNvSpPr>
            <a:spLocks noGrp="1"/>
          </p:cNvSpPr>
          <p:nvPr>
            <p:ph sz="quarter" idx="13"/>
          </p:nvPr>
        </p:nvSpPr>
        <p:spPr>
          <a:xfrm>
            <a:off x="685800" y="1398494"/>
            <a:ext cx="10394707" cy="4343400"/>
          </a:xfrm>
        </p:spPr>
        <p:txBody>
          <a:bodyPr>
            <a:normAutofit fontScale="47500" lnSpcReduction="20000"/>
          </a:bodyPr>
          <a:lstStyle/>
          <a:p>
            <a:pPr marL="0" indent="0" algn="just">
              <a:buNone/>
            </a:pPr>
            <a:r>
              <a:rPr lang="id-ID" dirty="0" smtClean="0"/>
              <a:t>	</a:t>
            </a:r>
          </a:p>
          <a:p>
            <a:pPr marL="0" indent="0" algn="just">
              <a:buNone/>
            </a:pPr>
            <a:r>
              <a:rPr lang="id-ID" sz="3300" cap="none" dirty="0" smtClean="0">
                <a:latin typeface="Comic Sans MS" panose="030F0702030302020204" pitchFamily="66" charset="0"/>
              </a:rPr>
              <a:t>	Menurut Nugroho J. Setiadi (2008:249) Saluran Komunikasi Pemasaran Terdiri Atas Dua Jenis, Yaitu:</a:t>
            </a:r>
          </a:p>
          <a:p>
            <a:pPr marL="0" indent="0" algn="just">
              <a:buNone/>
            </a:pPr>
            <a:endParaRPr lang="id-ID" sz="3300" cap="none" dirty="0" smtClean="0">
              <a:latin typeface="Comic Sans MS" panose="030F0702030302020204" pitchFamily="66" charset="0"/>
            </a:endParaRPr>
          </a:p>
          <a:p>
            <a:pPr marL="0" indent="0" algn="just">
              <a:buNone/>
            </a:pPr>
            <a:r>
              <a:rPr lang="id-ID" sz="3300" cap="none" dirty="0" smtClean="0">
                <a:latin typeface="Comic Sans MS" panose="030F0702030302020204" pitchFamily="66" charset="0"/>
              </a:rPr>
              <a:t>1. Saluran Komunikasi Non Personal</a:t>
            </a:r>
          </a:p>
          <a:p>
            <a:pPr marL="0" indent="0" algn="just">
              <a:buNone/>
            </a:pPr>
            <a:r>
              <a:rPr lang="id-ID" sz="3300" cap="none" dirty="0" smtClean="0">
                <a:latin typeface="Comic Sans MS" panose="030F0702030302020204" pitchFamily="66" charset="0"/>
              </a:rPr>
              <a:t>	Saluran Komunikasi Non Personal Menyapaikan Pesan Tanpa Melakukan Kontak Atau Interaksi Pribadi, Tetapi Dilakukan Melalui Media, Atmosfer, Dan Acara.</a:t>
            </a:r>
          </a:p>
          <a:p>
            <a:pPr marL="0" indent="0" algn="just">
              <a:buNone/>
            </a:pPr>
            <a:r>
              <a:rPr lang="id-ID" sz="3300" cap="none" dirty="0" smtClean="0">
                <a:latin typeface="Comic Sans MS" panose="030F0702030302020204" pitchFamily="66" charset="0"/>
              </a:rPr>
              <a:t>2. Saluran Komunikasi Personal</a:t>
            </a:r>
          </a:p>
          <a:p>
            <a:pPr marL="0" indent="0" algn="just">
              <a:buNone/>
            </a:pPr>
            <a:r>
              <a:rPr lang="id-ID" sz="3300" cap="none" dirty="0" smtClean="0">
                <a:latin typeface="Comic Sans MS" panose="030F0702030302020204" pitchFamily="66" charset="0"/>
              </a:rPr>
              <a:t>	Saluran Komunikasi Personal Mencakup Dua Orang Atau Lebih Yang Berkomunikasi Secara Langsung Satu Sama Lain. Mereka Dapat Berkomunikasi Dengan Cara Bertatap Muka, Satu Orang Dengan Banyak (Audience) Melalui Telepon Atau Melalui Surat. Saluran Komunikasi Personal Memperoleh Efektivitasnya Melalui Peluang Untuk Mengindividualkan Penyajian Dan Umpan Baliknya.Salah Satu Contoh Dari Komunikasi Personal Adalah Word Of Mouth Communication.</a:t>
            </a:r>
          </a:p>
          <a:p>
            <a:pPr marL="0" indent="0" algn="just">
              <a:buNone/>
            </a:pPr>
            <a:endParaRPr lang="id-ID" sz="2900" cap="none" dirty="0" smtClean="0">
              <a:latin typeface="Comic Sans MS" panose="030F0702030302020204" pitchFamily="66" charset="0"/>
            </a:endParaRPr>
          </a:p>
          <a:p>
            <a:pPr marL="0" indent="0" algn="just">
              <a:buNone/>
            </a:pPr>
            <a:endParaRPr lang="id-ID" dirty="0"/>
          </a:p>
        </p:txBody>
      </p:sp>
    </p:spTree>
    <p:extLst>
      <p:ext uri="{BB962C8B-B14F-4D97-AF65-F5344CB8AC3E}">
        <p14:creationId xmlns:p14="http://schemas.microsoft.com/office/powerpoint/2010/main" val="4289527404"/>
      </p:ext>
    </p:extLst>
  </p:cSld>
  <p:clrMapOvr>
    <a:masterClrMapping/>
  </p:clrMapOvr>
  <mc:AlternateContent xmlns:mc="http://schemas.openxmlformats.org/markup-compatibility/2006" xmlns:p14="http://schemas.microsoft.com/office/powerpoint/2010/main">
    <mc:Choice Requires="p14">
      <p:transition spd="slow" p14:dur="40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430306"/>
            <a:ext cx="10394707" cy="4944279"/>
          </a:xfrm>
        </p:spPr>
        <p:txBody>
          <a:bodyPr>
            <a:normAutofit/>
            <a:scene3d>
              <a:camera prst="isometricOffAxis1Right"/>
              <a:lightRig rig="threePt" dir="t"/>
            </a:scene3d>
          </a:bodyPr>
          <a:lstStyle/>
          <a:p>
            <a:pPr marL="0" indent="0" algn="ctr">
              <a:buNone/>
            </a:pPr>
            <a:r>
              <a:rPr lang="id-ID" sz="5400" i="1"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Sekian</a:t>
            </a:r>
            <a:endParaRPr lang="id-ID" sz="5400" i="1" dirty="0" smtClean="0">
              <a:solidFill>
                <a:srgbClr val="FF0000"/>
              </a:solidFill>
              <a:latin typeface="Algerian" panose="04020705040A02060702" pitchFamily="82" charset="0"/>
            </a:endParaRPr>
          </a:p>
          <a:p>
            <a:pPr marL="0" indent="0" algn="ctr">
              <a:buNone/>
            </a:pPr>
            <a:r>
              <a:rPr lang="id-ID" sz="5400" i="1"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60000" endA="900" endPos="60000" dist="29997" dir="5400000" sy="-100000" algn="bl" rotWithShape="0"/>
                </a:effectLst>
                <a:latin typeface="Algerian" panose="04020705040A02060702" pitchFamily="82" charset="0"/>
              </a:rPr>
              <a:t>terimakasih</a:t>
            </a:r>
            <a:endParaRPr lang="id-ID" sz="5400" i="1"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60000" endA="900" endPos="60000" dist="29997" dir="5400000" sy="-100000" algn="bl" rotWithShape="0"/>
              </a:effectLst>
              <a:latin typeface="Algerian" panose="04020705040A02060702" pitchFamily="82" charset="0"/>
            </a:endParaRPr>
          </a:p>
        </p:txBody>
      </p:sp>
    </p:spTree>
    <p:extLst>
      <p:ext uri="{BB962C8B-B14F-4D97-AF65-F5344CB8AC3E}">
        <p14:creationId xmlns:p14="http://schemas.microsoft.com/office/powerpoint/2010/main" val="1544233430"/>
      </p:ext>
    </p:extLst>
  </p:cSld>
  <p:clrMapOvr>
    <a:masterClrMapping/>
  </p:clrMapOvr>
  <mc:AlternateContent xmlns:mc="http://schemas.openxmlformats.org/markup-compatibility/2006" xmlns:p14="http://schemas.microsoft.com/office/powerpoint/2010/main">
    <mc:Choice Requires="p14">
      <p:transition spd="slow" p14:dur="4000">
        <p14:reveal/>
        <p:sndAc>
          <p:stSnd>
            <p:snd r:embed="rId2" name="applause.wav"/>
          </p:stSnd>
        </p:sndAc>
      </p:transition>
    </mc:Choice>
    <mc:Fallback xmlns="">
      <p:transition spd="slow">
        <p:fade/>
        <p:sndAc>
          <p:stSnd>
            <p:snd r:embed="rId3" name="applaus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Pengertian Pemasaran</a:t>
            </a:r>
            <a:endParaRPr lang="id-ID" dirty="0"/>
          </a:p>
        </p:txBody>
      </p:sp>
      <p:sp>
        <p:nvSpPr>
          <p:cNvPr id="3" name="Content Placeholder 2"/>
          <p:cNvSpPr>
            <a:spLocks noGrp="1"/>
          </p:cNvSpPr>
          <p:nvPr>
            <p:ph sz="quarter" idx="13"/>
          </p:nvPr>
        </p:nvSpPr>
        <p:spPr>
          <a:xfrm>
            <a:off x="685801" y="1837765"/>
            <a:ext cx="10394707" cy="3747491"/>
          </a:xfrm>
        </p:spPr>
        <p:txBody>
          <a:bodyPr>
            <a:normAutofit fontScale="70000" lnSpcReduction="20000"/>
          </a:bodyPr>
          <a:lstStyle/>
          <a:p>
            <a:pPr marL="0" indent="0" algn="just">
              <a:buNone/>
            </a:pPr>
            <a:r>
              <a:rPr lang="id-ID" dirty="0" smtClean="0"/>
              <a:t>	</a:t>
            </a:r>
            <a:r>
              <a:rPr lang="id-ID" sz="2300" cap="none" dirty="0" smtClean="0">
                <a:latin typeface="Comic Sans MS" panose="030F0702030302020204" pitchFamily="66" charset="0"/>
              </a:rPr>
              <a:t>Definisi Konsep Pemasaran Adalah Fungsi Organisasi Dan Seperangkat Proses Untuk Kreasi, Komunikasi  Dan Penyampaian Nilai Kepada Para Pelanggan Dan Mengelola Hubungan Pelanggan Yang Memberikan Manfaat Bagi Organisasi Dan Para Pemangku Kepentingan (Stakeholders) Yang Memiliki Hubungan Erat Dengan Organisasi (George E. Belch Dan Michael A. Belch 2007:8).</a:t>
            </a:r>
          </a:p>
          <a:p>
            <a:pPr marL="0" indent="0" algn="just">
              <a:buNone/>
            </a:pPr>
            <a:r>
              <a:rPr lang="id-ID" sz="2300" cap="none" dirty="0" smtClean="0">
                <a:latin typeface="Comic Sans MS" panose="030F0702030302020204" pitchFamily="66" charset="0"/>
              </a:rPr>
              <a:t>	Sedangkan Pengertian Pemasaran Menurut Ama (American Marketing Association) Suatu Fungsi Organisasi Dan Serangkaian Proses Untuk Menciptakan, Mengkomunikasikan, Dan Memberikan Nilai Kepada Pelanggan Dan Untuk Mengelola Hubungan Pelanggan Dengan Cara Yang Menguntungkan Organisasi Dan Pemangku Kepentingannya (Kotler Dan Keller 2008:5)</a:t>
            </a:r>
          </a:p>
          <a:p>
            <a:pPr marL="0" indent="0" algn="just">
              <a:buNone/>
            </a:pPr>
            <a:r>
              <a:rPr lang="id-ID" sz="2300" cap="none" dirty="0" smtClean="0">
                <a:latin typeface="Comic Sans MS" panose="030F0702030302020204" pitchFamily="66" charset="0"/>
              </a:rPr>
              <a:t>	Pemasaran Adalah Sebagai Suatu Proses Sosial Dan Managerial Yang Membuat Individu Dan Kelompok Memperoleh Apa Yang Mereka Butuhkan Dan Inginkan Lewat Penciptaan Dan Pertukaran Timbal Balik Produk Dan Nilai Dengan Orang Lain (Philip Kotler Dan  Amstrong 2007:18)</a:t>
            </a:r>
          </a:p>
          <a:p>
            <a:endParaRPr lang="id-ID" sz="2300" dirty="0">
              <a:latin typeface="Comic Sans MS" panose="030F0702030302020204" pitchFamily="66" charset="0"/>
            </a:endParaRPr>
          </a:p>
        </p:txBody>
      </p:sp>
    </p:spTree>
    <p:extLst>
      <p:ext uri="{BB962C8B-B14F-4D97-AF65-F5344CB8AC3E}">
        <p14:creationId xmlns:p14="http://schemas.microsoft.com/office/powerpoint/2010/main" val="2508302735"/>
      </p:ext>
    </p:extLst>
  </p:cSld>
  <p:clrMapOvr>
    <a:masterClrMapping/>
  </p:clrMapOvr>
  <mc:AlternateContent xmlns:mc="http://schemas.openxmlformats.org/markup-compatibility/2006" xmlns:p14="http://schemas.microsoft.com/office/powerpoint/2010/main">
    <mc:Choice Requires="p14">
      <p:transition spd="slow" p14:dur="40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Pengertian Manajemen Pemasaran</a:t>
            </a:r>
            <a:endParaRPr lang="id-ID" dirty="0"/>
          </a:p>
        </p:txBody>
      </p:sp>
      <p:sp>
        <p:nvSpPr>
          <p:cNvPr id="3" name="Content Placeholder 2"/>
          <p:cNvSpPr>
            <a:spLocks noGrp="1"/>
          </p:cNvSpPr>
          <p:nvPr>
            <p:ph sz="quarter" idx="13"/>
          </p:nvPr>
        </p:nvSpPr>
        <p:spPr/>
        <p:txBody>
          <a:bodyPr>
            <a:normAutofit fontScale="92500" lnSpcReduction="10000"/>
          </a:bodyPr>
          <a:lstStyle/>
          <a:p>
            <a:pPr algn="just"/>
            <a:endParaRPr lang="id-ID" dirty="0" smtClean="0"/>
          </a:p>
          <a:p>
            <a:pPr algn="just"/>
            <a:endParaRPr lang="id-ID" dirty="0"/>
          </a:p>
          <a:p>
            <a:pPr marL="0" indent="0" algn="just">
              <a:buNone/>
            </a:pPr>
            <a:r>
              <a:rPr lang="id-ID" dirty="0" smtClean="0"/>
              <a:t>	</a:t>
            </a:r>
            <a:r>
              <a:rPr lang="id-ID" sz="1900" cap="none" dirty="0" smtClean="0">
                <a:latin typeface="Comic Sans MS" panose="030F0702030302020204" pitchFamily="66" charset="0"/>
              </a:rPr>
              <a:t>Manajemen Pemasaran Memegang Peranan Penting Dalam Perusahaan,  Karena Manajemen Pemasaran Mengatur Semua Kegiatan Pemasaran. Manajemen Pemasaran Adalah Merencanakan, Pengarahan, Dan  Pengawasan Seluruh Kegiatan Pemasaran Perusahaan Ataupun Bagian Dari Perusahaan (Philip William J. Shultz Yang Di Kutip Oleh H.Buchari Alma 2005:130).</a:t>
            </a:r>
          </a:p>
          <a:p>
            <a:pPr marL="0" indent="0" algn="just">
              <a:buNone/>
            </a:pPr>
            <a:r>
              <a:rPr lang="id-ID" sz="1900" cap="none" dirty="0" smtClean="0">
                <a:latin typeface="Comic Sans MS" panose="030F0702030302020204" pitchFamily="66" charset="0"/>
              </a:rPr>
              <a:t>	Manajemen Pemasaran Adalah Sebagai Seni Dan Ilmu Memilih Pasar Sasaran Dan Mendapatkan, Menjaga, Dan Menumbuhkan Pelanggan Dengan Menciptakan, Menyerahkan, Dan Mengkomunikasikan Nilai Pelanggan Yang Unggul (Kotler Dan Keller 2008:5).</a:t>
            </a:r>
          </a:p>
          <a:p>
            <a:endParaRPr lang="id-ID" sz="1900" cap="none" dirty="0" smtClean="0">
              <a:latin typeface="Comic Sans MS" panose="030F0702030302020204" pitchFamily="66" charset="0"/>
            </a:endParaRPr>
          </a:p>
          <a:p>
            <a:endParaRPr lang="id-ID" dirty="0"/>
          </a:p>
          <a:p>
            <a:endParaRPr lang="id-ID" dirty="0"/>
          </a:p>
        </p:txBody>
      </p:sp>
    </p:spTree>
    <p:extLst>
      <p:ext uri="{BB962C8B-B14F-4D97-AF65-F5344CB8AC3E}">
        <p14:creationId xmlns:p14="http://schemas.microsoft.com/office/powerpoint/2010/main" val="3255921544"/>
      </p:ext>
    </p:extLst>
  </p:cSld>
  <p:clrMapOvr>
    <a:masterClrMapping/>
  </p:clrMapOvr>
  <mc:AlternateContent xmlns:mc="http://schemas.openxmlformats.org/markup-compatibility/2006" xmlns:p14="http://schemas.microsoft.com/office/powerpoint/2010/main">
    <mc:Choice Requires="p14">
      <p:transition spd="slow" p14:dur="40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551330"/>
            <a:ext cx="10394707" cy="4823256"/>
          </a:xfrm>
        </p:spPr>
        <p:txBody>
          <a:bodyPr>
            <a:normAutofit/>
          </a:bodyPr>
          <a:lstStyle/>
          <a:p>
            <a:pPr marL="0" indent="0" algn="just">
              <a:buNone/>
            </a:pPr>
            <a:r>
              <a:rPr lang="id-ID" dirty="0" smtClean="0"/>
              <a:t>	</a:t>
            </a:r>
            <a:r>
              <a:rPr lang="id-ID" sz="1800" cap="none" dirty="0" smtClean="0">
                <a:latin typeface="Comic Sans MS" panose="030F0702030302020204" pitchFamily="66" charset="0"/>
              </a:rPr>
              <a:t>Manajemen Pemasaran Adalah Suatu Analisis, Perencanaan, Pelaksanaan Serta Kontrol Program-program Yang Telah Direncanakan Dalam Hubungannya Dengan Pertukaran-pertukaran Yang Diinginkan Terhadap Konsumen Yang Dituju Untuk Memperoleh Keuntungan Pribadi Maupun Bersama (Lupiyo Adi 2006:6).</a:t>
            </a:r>
          </a:p>
          <a:p>
            <a:pPr algn="just"/>
            <a:endParaRPr lang="id-ID" sz="1800" cap="none" dirty="0" smtClean="0">
              <a:latin typeface="Comic Sans MS" panose="030F0702030302020204" pitchFamily="66" charset="0"/>
            </a:endParaRPr>
          </a:p>
          <a:p>
            <a:pPr marL="0" indent="0" algn="just">
              <a:buNone/>
            </a:pPr>
            <a:r>
              <a:rPr lang="id-ID" sz="1800" cap="none" dirty="0" smtClean="0">
                <a:latin typeface="Comic Sans MS" panose="030F0702030302020204" pitchFamily="66" charset="0"/>
              </a:rPr>
              <a:t>	Dari Definisi Diatas Dapat Diketahui Bahwa Manajemen Pemasaran Sebagai Proses Yang Mencakup Analisis Perencanaan, Pelaksanaan Dan Pengendalian, Juga Produk Atau Jasa Yang Berdasarkan Pertukaran Dan Bertujuan Untuk Menghasilkan Kepuasan Kepada Pihak–pihak Yang Terlibat Di Dalamnya.</a:t>
            </a:r>
          </a:p>
          <a:p>
            <a:endParaRPr lang="id-ID" dirty="0"/>
          </a:p>
        </p:txBody>
      </p:sp>
    </p:spTree>
    <p:extLst>
      <p:ext uri="{BB962C8B-B14F-4D97-AF65-F5344CB8AC3E}">
        <p14:creationId xmlns:p14="http://schemas.microsoft.com/office/powerpoint/2010/main" val="2512351787"/>
      </p:ext>
    </p:extLst>
  </p:cSld>
  <p:clrMapOvr>
    <a:masterClrMapping/>
  </p:clrMapOvr>
  <mc:AlternateContent xmlns:mc="http://schemas.openxmlformats.org/markup-compatibility/2006" xmlns:p14="http://schemas.microsoft.com/office/powerpoint/2010/main">
    <mc:Choice Requires="p14">
      <p:transition spd="slow" p14:dur="40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Komunikasi Pemasaran</a:t>
            </a:r>
            <a:endParaRPr lang="id-ID" dirty="0"/>
          </a:p>
        </p:txBody>
      </p:sp>
      <p:sp>
        <p:nvSpPr>
          <p:cNvPr id="3" name="Content Placeholder 2"/>
          <p:cNvSpPr>
            <a:spLocks noGrp="1"/>
          </p:cNvSpPr>
          <p:nvPr>
            <p:ph sz="quarter" idx="13"/>
          </p:nvPr>
        </p:nvSpPr>
        <p:spPr/>
        <p:txBody>
          <a:bodyPr>
            <a:normAutofit fontScale="85000" lnSpcReduction="20000"/>
          </a:bodyPr>
          <a:lstStyle/>
          <a:p>
            <a:pPr algn="just"/>
            <a:endParaRPr lang="id-ID" dirty="0" smtClean="0"/>
          </a:p>
          <a:p>
            <a:pPr marL="0" indent="0" algn="just">
              <a:buNone/>
            </a:pPr>
            <a:r>
              <a:rPr lang="id-ID" dirty="0"/>
              <a:t>	</a:t>
            </a:r>
            <a:r>
              <a:rPr lang="id-ID" sz="2100" cap="none" dirty="0" smtClean="0">
                <a:latin typeface="Comic Sans MS" panose="030F0702030302020204" pitchFamily="66" charset="0"/>
              </a:rPr>
              <a:t>Pada Dasarnya Komunikasi Adalah Proses Penyampaian Informasi, Perintah, Dan Ide Dari Seseorang Kepada Orang Lain Agar Diantara Mereka Terdapat Interaksi. Komunikasi Pemasaran Adalah Sarana Dimana Perusahaan Berusaha Menginformasikan, Membujuk, Dan Mengingatkan Konsumen Secara Langsung Maupun Tidak Langsung Tentang Produk Dan Merek Yang Dijual (Kotler Dan Keller 2008:172).</a:t>
            </a:r>
          </a:p>
          <a:p>
            <a:pPr marL="0" indent="0" algn="just">
              <a:buNone/>
            </a:pPr>
            <a:r>
              <a:rPr lang="id-ID" sz="2100" cap="none" dirty="0" smtClean="0">
                <a:latin typeface="Comic Sans MS" panose="030F0702030302020204" pitchFamily="66" charset="0"/>
              </a:rPr>
              <a:t>	Sedangkan Menurut Prisgunanto (2006:8) Menyatakan Komunikasi Pemasaran Adalah Semua-semua Elemen Promosi Dari Marketing Mix Yang Melibatkan Komunikasi Antar Organisasi Dan Target Audiencepada Segala Bentuknya Dan Ditujukan Untuk Performance Pemasaran.</a:t>
            </a:r>
          </a:p>
          <a:p>
            <a:endParaRPr lang="id-ID" dirty="0"/>
          </a:p>
        </p:txBody>
      </p:sp>
    </p:spTree>
    <p:extLst>
      <p:ext uri="{BB962C8B-B14F-4D97-AF65-F5344CB8AC3E}">
        <p14:creationId xmlns:p14="http://schemas.microsoft.com/office/powerpoint/2010/main" val="2630638213"/>
      </p:ext>
    </p:extLst>
  </p:cSld>
  <p:clrMapOvr>
    <a:masterClrMapping/>
  </p:clrMapOvr>
  <mc:AlternateContent xmlns:mc="http://schemas.openxmlformats.org/markup-compatibility/2006" xmlns:p14="http://schemas.microsoft.com/office/powerpoint/2010/main">
    <mc:Choice Requires="p14">
      <p:transition spd="slow" p14:dur="40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38200" y="322729"/>
            <a:ext cx="10515600" cy="5854234"/>
          </a:xfrm>
        </p:spPr>
        <p:txBody>
          <a:bodyPr>
            <a:normAutofit/>
          </a:bodyPr>
          <a:lstStyle/>
          <a:p>
            <a:pPr marL="0" indent="0" algn="just">
              <a:buNone/>
            </a:pPr>
            <a:r>
              <a:rPr lang="id-ID" dirty="0" smtClean="0"/>
              <a:t>	</a:t>
            </a:r>
            <a:r>
              <a:rPr lang="id-ID" sz="1800" cap="none" dirty="0" smtClean="0">
                <a:latin typeface="Comic Sans MS" panose="030F0702030302020204" pitchFamily="66" charset="0"/>
              </a:rPr>
              <a:t>Dari Definisi Di Atas Dapat Disimpulkan Bahwa Komunikasi Pemasaran Merupakan Suatu Alat Yang Digunakan Untuk Menginformasikan, Membujuk Dan Mengingatkan Konsumen Tentang Produk Yang Mereka Jual Dan Ditujukan Untuk Performance Pemasaran.</a:t>
            </a:r>
          </a:p>
          <a:p>
            <a:pPr algn="just"/>
            <a:endParaRPr lang="id-ID" sz="1800" cap="none" dirty="0" smtClean="0">
              <a:latin typeface="Comic Sans MS" panose="030F0702030302020204" pitchFamily="66" charset="0"/>
            </a:endParaRPr>
          </a:p>
          <a:p>
            <a:pPr marL="0" indent="0" algn="just">
              <a:buNone/>
            </a:pPr>
            <a:r>
              <a:rPr lang="id-ID" sz="1800" cap="none" dirty="0" smtClean="0">
                <a:latin typeface="Comic Sans MS" panose="030F0702030302020204" pitchFamily="66" charset="0"/>
              </a:rPr>
              <a:t>	Proses Komunikasi Pemasaran Merupakan Elemen-elemen Dalam Proses Komunikasi Pemasaran Yang Efektif Terdiri Dari Sembilan Unsur. Dua Unsur Diantaranya Pengirim Dan Penerima, Dua Unsur Selanjutnya Adalah Alat Komunikasi Utama, Pesan Dan Media, Sementara Empat Unsur Selanjutnya Merupakan Fungsi Komunikasi Utama, Pengkodean (Encoding), Penguraian Kode  (Decoding). Tanggapan  (Response), Dan Umpan Balik (Feed Back). Unsur Terakhir Dalam Sistem Tersebut Adalah Gangguan (Noise) Yaitu Pesan-pesan Acak Dan Bertentangan Yang Dapat Mengganggu Komunikasi Yang Diharapkan (Kotler Dan Keller 2008:177)</a:t>
            </a:r>
          </a:p>
          <a:p>
            <a:pPr marL="0" indent="0">
              <a:buNone/>
            </a:pPr>
            <a:endParaRPr lang="id-ID" dirty="0"/>
          </a:p>
          <a:p>
            <a:endParaRPr lang="id-ID" dirty="0"/>
          </a:p>
        </p:txBody>
      </p:sp>
    </p:spTree>
    <p:extLst>
      <p:ext uri="{BB962C8B-B14F-4D97-AF65-F5344CB8AC3E}">
        <p14:creationId xmlns:p14="http://schemas.microsoft.com/office/powerpoint/2010/main" val="376947431"/>
      </p:ext>
    </p:extLst>
  </p:cSld>
  <p:clrMapOvr>
    <a:masterClrMapping/>
  </p:clrMapOvr>
  <mc:AlternateContent xmlns:mc="http://schemas.openxmlformats.org/markup-compatibility/2006" xmlns:p14="http://schemas.microsoft.com/office/powerpoint/2010/main">
    <mc:Choice Requires="p14">
      <p:transition spd="slow" p14:dur="40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t>Bauran Komunikasi Pemasaran</a:t>
            </a:r>
            <a:r>
              <a:rPr lang="id-ID" dirty="0"/>
              <a:t/>
            </a:r>
            <a:br>
              <a:rPr lang="id-ID" dirty="0"/>
            </a:br>
            <a:endParaRPr lang="id-ID" dirty="0"/>
          </a:p>
        </p:txBody>
      </p:sp>
      <p:sp>
        <p:nvSpPr>
          <p:cNvPr id="3" name="Content Placeholder 2"/>
          <p:cNvSpPr>
            <a:spLocks noGrp="1"/>
          </p:cNvSpPr>
          <p:nvPr>
            <p:ph sz="quarter" idx="13"/>
          </p:nvPr>
        </p:nvSpPr>
        <p:spPr>
          <a:xfrm>
            <a:off x="685800" y="1837766"/>
            <a:ext cx="10394707" cy="3536820"/>
          </a:xfrm>
        </p:spPr>
        <p:txBody>
          <a:bodyPr>
            <a:normAutofit fontScale="92500" lnSpcReduction="10000"/>
          </a:bodyPr>
          <a:lstStyle/>
          <a:p>
            <a:pPr marL="0" indent="0">
              <a:buNone/>
            </a:pPr>
            <a:r>
              <a:rPr lang="id-ID" dirty="0" smtClean="0"/>
              <a:t>	</a:t>
            </a:r>
          </a:p>
          <a:p>
            <a:pPr marL="0" indent="0" algn="just">
              <a:buNone/>
            </a:pPr>
            <a:r>
              <a:rPr lang="id-ID" dirty="0"/>
              <a:t>	</a:t>
            </a:r>
            <a:r>
              <a:rPr lang="id-ID" cap="none" dirty="0" smtClean="0">
                <a:latin typeface="Comic Sans MS" panose="030F0702030302020204" pitchFamily="66" charset="0"/>
              </a:rPr>
              <a:t>Bauran Komunikasi Pemasaran Yang Dilakukan Suatu Perusahaan Adalah Bertujuan Untuk Mengkomunikasikan Mengenai Produk Yang Dihasilkan Oleh Perusahaan Kepada Konsumen. Menurut Nugroho J. Setiadi (2008:253) Terdapat Beberapa Alat Yang Digunakan Dalam Melakukan Promosi, Yaitu:</a:t>
            </a:r>
          </a:p>
          <a:p>
            <a:pPr marL="0" indent="0" algn="just">
              <a:buNone/>
            </a:pPr>
            <a:endParaRPr lang="id-ID" cap="none" dirty="0" smtClean="0">
              <a:latin typeface="Comic Sans MS" panose="030F0702030302020204" pitchFamily="66" charset="0"/>
            </a:endParaRPr>
          </a:p>
          <a:p>
            <a:pPr algn="just"/>
            <a:r>
              <a:rPr lang="id-ID" cap="none" dirty="0" smtClean="0">
                <a:latin typeface="Comic Sans MS" panose="030F0702030302020204" pitchFamily="66" charset="0"/>
              </a:rPr>
              <a:t>Iklan</a:t>
            </a:r>
          </a:p>
          <a:p>
            <a:pPr marL="0" indent="0" algn="just">
              <a:buNone/>
            </a:pPr>
            <a:r>
              <a:rPr lang="id-ID" cap="none" dirty="0" smtClean="0">
                <a:latin typeface="Comic Sans MS" panose="030F0702030302020204" pitchFamily="66" charset="0"/>
              </a:rPr>
              <a:t>Periklanan Merupakan Segala Bentuk Persentasi Non Pribadi Dan Promosi Gagasan, Barang, Atau Jasa Oleh Sponsor Tertentu Yang Harus Dibayar.</a:t>
            </a:r>
          </a:p>
          <a:p>
            <a:endParaRPr lang="id-ID" dirty="0"/>
          </a:p>
        </p:txBody>
      </p:sp>
    </p:spTree>
    <p:extLst>
      <p:ext uri="{BB962C8B-B14F-4D97-AF65-F5344CB8AC3E}">
        <p14:creationId xmlns:p14="http://schemas.microsoft.com/office/powerpoint/2010/main" val="994059419"/>
      </p:ext>
    </p:extLst>
  </p:cSld>
  <p:clrMapOvr>
    <a:masterClrMapping/>
  </p:clrMapOvr>
  <mc:AlternateContent xmlns:mc="http://schemas.openxmlformats.org/markup-compatibility/2006" xmlns:p14="http://schemas.microsoft.com/office/powerpoint/2010/main">
    <mc:Choice Requires="p14">
      <p:transition spd="slow" p14:dur="40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38200" y="457200"/>
            <a:ext cx="10515600" cy="5719763"/>
          </a:xfrm>
        </p:spPr>
        <p:txBody>
          <a:bodyPr>
            <a:normAutofit/>
          </a:bodyPr>
          <a:lstStyle/>
          <a:p>
            <a:pPr algn="just"/>
            <a:r>
              <a:rPr lang="id-ID" cap="none" dirty="0" smtClean="0">
                <a:latin typeface="Comic Sans MS" panose="030F0702030302020204" pitchFamily="66" charset="0"/>
              </a:rPr>
              <a:t>Promosi Penjualan</a:t>
            </a:r>
          </a:p>
          <a:p>
            <a:pPr marL="0" indent="0" algn="just">
              <a:buNone/>
            </a:pPr>
            <a:r>
              <a:rPr lang="id-ID" cap="none" dirty="0" smtClean="0">
                <a:latin typeface="Comic Sans MS" panose="030F0702030302020204" pitchFamily="66" charset="0"/>
              </a:rPr>
              <a:t>	Promosi Penjualan Adalah Berbagai Kumpulan Alat-alat Insentif Yang Sebagian Besar Berjangka Pendek, Yang Dirancang Untuk Merangsang Pembelian Produk Atau Jasa Tertentu Dengan Lebih Cepat Dan Lebih Besar Oleh Konsumen Atau Pedagang.</a:t>
            </a:r>
          </a:p>
          <a:p>
            <a:pPr algn="just"/>
            <a:r>
              <a:rPr lang="id-ID" cap="none" dirty="0" smtClean="0">
                <a:latin typeface="Comic Sans MS" panose="030F0702030302020204" pitchFamily="66" charset="0"/>
              </a:rPr>
              <a:t>Penjualan Personal</a:t>
            </a:r>
          </a:p>
          <a:p>
            <a:pPr marL="0" indent="0" algn="just">
              <a:buNone/>
            </a:pPr>
            <a:r>
              <a:rPr lang="id-ID" cap="none" dirty="0" smtClean="0">
                <a:latin typeface="Comic Sans MS" panose="030F0702030302020204" pitchFamily="66" charset="0"/>
              </a:rPr>
              <a:t>	Penjualan Personal Merupakan Bentuk Komunikasi Langsung Antara Penjual Dan Calon Pembelinya, Dengan Tujuan Membujuk Calon Pembeli Untuk Membeli Produk Atau Jasa Yang Ditawarkan.</a:t>
            </a:r>
            <a:endParaRPr lang="id-ID" cap="none" dirty="0">
              <a:latin typeface="Comic Sans MS" panose="030F0702030302020204" pitchFamily="66" charset="0"/>
            </a:endParaRPr>
          </a:p>
        </p:txBody>
      </p:sp>
    </p:spTree>
    <p:extLst>
      <p:ext uri="{BB962C8B-B14F-4D97-AF65-F5344CB8AC3E}">
        <p14:creationId xmlns:p14="http://schemas.microsoft.com/office/powerpoint/2010/main" val="1909852671"/>
      </p:ext>
    </p:extLst>
  </p:cSld>
  <p:clrMapOvr>
    <a:masterClrMapping/>
  </p:clrMapOvr>
  <mc:AlternateContent xmlns:mc="http://schemas.openxmlformats.org/markup-compatibility/2006" xmlns:p14="http://schemas.microsoft.com/office/powerpoint/2010/main">
    <mc:Choice Requires="p14">
      <p:transition spd="slow" p14:dur="40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38200" y="699247"/>
            <a:ext cx="10515600" cy="5477716"/>
          </a:xfrm>
        </p:spPr>
        <p:txBody>
          <a:bodyPr/>
          <a:lstStyle/>
          <a:p>
            <a:pPr algn="just"/>
            <a:r>
              <a:rPr lang="id-ID" cap="none" dirty="0" smtClean="0">
                <a:latin typeface="Comic Sans MS" panose="030F0702030302020204" pitchFamily="66" charset="0"/>
              </a:rPr>
              <a:t>Hubungan Masyarakat</a:t>
            </a:r>
          </a:p>
          <a:p>
            <a:pPr marL="0" indent="0" algn="just">
              <a:buNone/>
            </a:pPr>
            <a:r>
              <a:rPr lang="id-ID" cap="none" dirty="0" smtClean="0">
                <a:latin typeface="Comic Sans MS" panose="030F0702030302020204" pitchFamily="66" charset="0"/>
              </a:rPr>
              <a:t>	Hubungan Masyarakat Adalah Upaya Merangsang Minat Yang Positif Terhadap Perusahaan Tertentu Dan Produk-produknya Dengan Mengirimkan Berita Baru Melalui Konfrensi Pers, Melaksanakan Acara-acara Khusus, Dan Mensponsori Aktivitas Yang Layak Diliput Oleh Pihak Ketiga.</a:t>
            </a:r>
          </a:p>
          <a:p>
            <a:pPr marL="0" indent="0" algn="just">
              <a:buNone/>
            </a:pPr>
            <a:endParaRPr lang="id-ID" cap="none" dirty="0" smtClean="0">
              <a:latin typeface="Comic Sans MS" panose="030F0702030302020204" pitchFamily="66" charset="0"/>
            </a:endParaRPr>
          </a:p>
          <a:p>
            <a:pPr algn="just"/>
            <a:r>
              <a:rPr lang="id-ID" cap="none" dirty="0" smtClean="0">
                <a:latin typeface="Comic Sans MS" panose="030F0702030302020204" pitchFamily="66" charset="0"/>
              </a:rPr>
              <a:t> Pemasaran Langsung</a:t>
            </a:r>
          </a:p>
          <a:p>
            <a:pPr marL="0" indent="0" algn="just">
              <a:buNone/>
            </a:pPr>
            <a:r>
              <a:rPr lang="id-ID" cap="none" dirty="0" smtClean="0">
                <a:latin typeface="Comic Sans MS" panose="030F0702030302020204" pitchFamily="66" charset="0"/>
              </a:rPr>
              <a:t>	Komunikasi Satu Arah Dari Suatu Perusahaan Kepada Sejumlah Pelanggan Sasaran Melalui Surat, Telepon, Faks, Atau E-mail.</a:t>
            </a:r>
          </a:p>
          <a:p>
            <a:pPr algn="just"/>
            <a:endParaRPr lang="id-ID" cap="none" dirty="0" smtClean="0">
              <a:latin typeface="Comic Sans MS" panose="030F0702030302020204" pitchFamily="66" charset="0"/>
            </a:endParaRPr>
          </a:p>
          <a:p>
            <a:pPr marL="0" indent="0">
              <a:buNone/>
            </a:pPr>
            <a:endParaRPr lang="id-ID" dirty="0"/>
          </a:p>
          <a:p>
            <a:endParaRPr lang="id-ID" dirty="0"/>
          </a:p>
        </p:txBody>
      </p:sp>
    </p:spTree>
    <p:extLst>
      <p:ext uri="{BB962C8B-B14F-4D97-AF65-F5344CB8AC3E}">
        <p14:creationId xmlns:p14="http://schemas.microsoft.com/office/powerpoint/2010/main" val="193558256"/>
      </p:ext>
    </p:extLst>
  </p:cSld>
  <p:clrMapOvr>
    <a:masterClrMapping/>
  </p:clrMapOvr>
  <mc:AlternateContent xmlns:mc="http://schemas.openxmlformats.org/markup-compatibility/2006" xmlns:p14="http://schemas.microsoft.com/office/powerpoint/2010/main">
    <mc:Choice Requires="p14">
      <p:transition spd="slow" p14:dur="400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54</TotalTime>
  <Words>27</Words>
  <Application>Microsoft Office PowerPoint</Application>
  <PresentationFormat>Widescreen</PresentationFormat>
  <Paragraphs>48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Algerian</vt:lpstr>
      <vt:lpstr>Arial</vt:lpstr>
      <vt:lpstr>Comic Sans MS</vt:lpstr>
      <vt:lpstr>Impact</vt:lpstr>
      <vt:lpstr>Main Event</vt:lpstr>
      <vt:lpstr>        “Manajemen Komunikasi Pemasaran”   </vt:lpstr>
      <vt:lpstr>Pengertian Pemasaran</vt:lpstr>
      <vt:lpstr>Pengertian Manajemen Pemasaran</vt:lpstr>
      <vt:lpstr>PowerPoint Presentation</vt:lpstr>
      <vt:lpstr>Komunikasi Pemasaran</vt:lpstr>
      <vt:lpstr>PowerPoint Presentation</vt:lpstr>
      <vt:lpstr>Bauran Komunikasi Pemasaran </vt:lpstr>
      <vt:lpstr>PowerPoint Presentation</vt:lpstr>
      <vt:lpstr>PowerPoint Presentation</vt:lpstr>
      <vt:lpstr>Saluran Komunikasi Pemasaran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“Manajemen Komunikasi Pemasaran”</dc:title>
  <dc:creator>ACER</dc:creator>
  <cp:lastModifiedBy>ACER</cp:lastModifiedBy>
  <cp:revision>6</cp:revision>
  <dcterms:created xsi:type="dcterms:W3CDTF">2018-03-12T02:33:35Z</dcterms:created>
  <dcterms:modified xsi:type="dcterms:W3CDTF">2018-05-25T06:36:46Z</dcterms:modified>
</cp:coreProperties>
</file>