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78" d="100"/>
          <a:sy n="78" d="100"/>
        </p:scale>
        <p:origin x="34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cap="none" dirty="0" smtClean="0">
                <a:solidFill>
                  <a:schemeClr val="bg1"/>
                </a:solidFill>
              </a:rPr>
              <a:t>Tantangan-tantangan Komunikasi Pemasaran: Meningkatkan Ekuitas Merek, Memengaruhi Perilaku, Dan Menjadi Akuntabel</a:t>
            </a:r>
            <a:endParaRPr lang="id-ID" sz="3600" cap="none" dirty="0">
              <a:solidFill>
                <a:schemeClr val="bg1"/>
              </a:solidFill>
            </a:endParaRPr>
          </a:p>
        </p:txBody>
      </p:sp>
      <p:sp>
        <p:nvSpPr>
          <p:cNvPr id="3" name="Subtitle 2"/>
          <p:cNvSpPr>
            <a:spLocks noGrp="1"/>
          </p:cNvSpPr>
          <p:nvPr>
            <p:ph type="subTitle" idx="1"/>
          </p:nvPr>
        </p:nvSpPr>
        <p:spPr/>
        <p:txBody>
          <a:bodyPr/>
          <a:lstStyle/>
          <a:p>
            <a:r>
              <a:rPr lang="id-ID" dirty="0" smtClean="0"/>
              <a:t>Dr. Hj. Rina Marlina, M.Si</a:t>
            </a:r>
            <a:endParaRPr lang="id-ID" dirty="0"/>
          </a:p>
        </p:txBody>
      </p:sp>
    </p:spTree>
    <p:extLst>
      <p:ext uri="{BB962C8B-B14F-4D97-AF65-F5344CB8AC3E}">
        <p14:creationId xmlns:p14="http://schemas.microsoft.com/office/powerpoint/2010/main" val="464448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990600"/>
            <a:ext cx="8534400" cy="3615267"/>
          </a:xfrm>
        </p:spPr>
        <p:txBody>
          <a:bodyPr/>
          <a:lstStyle/>
          <a:p>
            <a:pPr marL="0" indent="0" algn="ctr">
              <a:buNone/>
            </a:pPr>
            <a:r>
              <a:rPr lang="id-ID" sz="3600" b="1" dirty="0" smtClean="0"/>
              <a:t>TERIMAKASIH</a:t>
            </a:r>
          </a:p>
          <a:p>
            <a:pPr marL="0" indent="0" algn="ctr">
              <a:buNone/>
            </a:pPr>
            <a:r>
              <a:rPr lang="id-ID" sz="1800" dirty="0" smtClean="0"/>
              <a:t>Dr. Hj. Rina Marlina, M.Si</a:t>
            </a:r>
            <a:endParaRPr lang="id-ID" sz="1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202754" y="-159639"/>
            <a:ext cx="2058508" cy="2072640"/>
          </a:xfrm>
          <a:prstGeom prst="rect">
            <a:avLst/>
          </a:prstGeom>
        </p:spPr>
      </p:pic>
    </p:spTree>
    <p:extLst>
      <p:ext uri="{BB962C8B-B14F-4D97-AF65-F5344CB8AC3E}">
        <p14:creationId xmlns:p14="http://schemas.microsoft.com/office/powerpoint/2010/main" val="2861771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524" y="124968"/>
            <a:ext cx="8534400" cy="4995672"/>
          </a:xfrm>
        </p:spPr>
        <p:txBody>
          <a:bodyPr/>
          <a:lstStyle/>
          <a:p>
            <a:r>
              <a:rPr lang="id-ID" sz="3200" b="1" dirty="0" smtClean="0"/>
              <a:t>Ekuitas Merek </a:t>
            </a:r>
          </a:p>
          <a:p>
            <a:pPr marL="0" indent="0" algn="just">
              <a:buNone/>
            </a:pPr>
            <a:r>
              <a:rPr lang="id-ID" dirty="0"/>
              <a:t>	</a:t>
            </a:r>
            <a:r>
              <a:rPr lang="id-ID" sz="2800" dirty="0" smtClean="0"/>
              <a:t>sebuah merek tercipta ketika sebuah entitas pemasaran yakni prodk, outlet eceran, jasa, atau bahkan tempat geografis, seperti bangsa, negara, wilayah, atau kota. Menerima nama, istilah, tanda, simbol, desain, atau kombinasi dari elemen-elemen ini sendiri sebagai sebuah bentuk identifikasi. Tanpa senuah merek yang dikenali, sebuah produk hanya merupakan sebuah komoditas.</a:t>
            </a:r>
            <a:endParaRPr lang="id-ID" sz="2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589008" y="-12192"/>
            <a:ext cx="2058508" cy="2072640"/>
          </a:xfrm>
          <a:prstGeom prst="rect">
            <a:avLst/>
          </a:prstGeom>
        </p:spPr>
      </p:pic>
    </p:spTree>
    <p:extLst>
      <p:ext uri="{BB962C8B-B14F-4D97-AF65-F5344CB8AC3E}">
        <p14:creationId xmlns:p14="http://schemas.microsoft.com/office/powerpoint/2010/main" val="308475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0"/>
            <a:ext cx="8534400" cy="5946648"/>
          </a:xfrm>
        </p:spPr>
        <p:txBody>
          <a:bodyPr/>
          <a:lstStyle/>
          <a:p>
            <a:r>
              <a:rPr lang="id-ID" sz="2800" b="1" dirty="0" smtClean="0"/>
              <a:t>Ekuitas Merek Berdasarkan Persfektif perusahaan</a:t>
            </a:r>
          </a:p>
          <a:p>
            <a:pPr marL="0" indent="0" algn="just">
              <a:buNone/>
            </a:pPr>
            <a:r>
              <a:rPr lang="id-ID" dirty="0"/>
              <a:t>	</a:t>
            </a:r>
            <a:r>
              <a:rPr lang="id-ID" sz="2400" dirty="0" smtClean="0"/>
              <a:t>ekuitas merek berdasarkan sudut pandang perusahaan berfokus pada perluasan hasil dari upaya untuk meningkatkan nilai merek bagi pemegam sahamnya. Semakin nilai, atau ekuitas, sebuah merek meningkat, berbagai hasil positif akan dihasilkan. Hal ini meliputi:</a:t>
            </a:r>
          </a:p>
          <a:p>
            <a:pPr marL="457200" indent="-457200">
              <a:buAutoNum type="arabicPeriod"/>
            </a:pPr>
            <a:r>
              <a:rPr lang="id-ID" sz="2400" dirty="0" smtClean="0"/>
              <a:t>Pencapain pangsa pasar yang lebih tinggi</a:t>
            </a:r>
          </a:p>
          <a:p>
            <a:pPr marL="457200" indent="-457200">
              <a:buAutoNum type="arabicPeriod"/>
            </a:pPr>
            <a:r>
              <a:rPr lang="id-ID" sz="2400" dirty="0" smtClean="0"/>
              <a:t>Peningkatan loyalitas merek</a:t>
            </a:r>
          </a:p>
          <a:p>
            <a:pPr marL="457200" indent="-457200">
              <a:buAutoNum type="arabicPeriod"/>
            </a:pPr>
            <a:r>
              <a:rPr lang="id-ID" sz="2400" dirty="0" smtClean="0"/>
              <a:t>Perusahaan dpat menetapkan harga premium</a:t>
            </a:r>
          </a:p>
          <a:p>
            <a:pPr marL="457200" indent="-457200">
              <a:buAutoNum type="arabicPeriod"/>
            </a:pPr>
            <a:r>
              <a:rPr lang="id-ID" sz="2400" dirty="0" smtClean="0"/>
              <a:t>Memperoleh premium pendapatan.</a:t>
            </a:r>
          </a:p>
          <a:p>
            <a:pPr marL="0" indent="0">
              <a:buNone/>
            </a:pP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589008" y="-12192"/>
            <a:ext cx="2058508" cy="2072640"/>
          </a:xfrm>
          <a:prstGeom prst="rect">
            <a:avLst/>
          </a:prstGeom>
        </p:spPr>
      </p:pic>
    </p:spTree>
    <p:extLst>
      <p:ext uri="{BB962C8B-B14F-4D97-AF65-F5344CB8AC3E}">
        <p14:creationId xmlns:p14="http://schemas.microsoft.com/office/powerpoint/2010/main" val="390861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sz="3200" b="1" dirty="0" smtClean="0"/>
              <a:t>Ekuitas merek berdasarkan persfektif pelanggan</a:t>
            </a:r>
          </a:p>
          <a:p>
            <a:pPr marL="0" indent="0" algn="just">
              <a:buNone/>
            </a:pPr>
            <a:r>
              <a:rPr lang="id-ID" dirty="0"/>
              <a:t>	</a:t>
            </a:r>
            <a:r>
              <a:rPr lang="id-ID" sz="2800" dirty="0"/>
              <a:t>D</a:t>
            </a:r>
            <a:r>
              <a:rPr lang="id-ID" sz="2800" dirty="0" smtClean="0"/>
              <a:t>ari sudut pandang pelanggan, apakah itu pelanggan B2B atau pelanggan B2C, sebuah merek memiliki ekuitas sampai pada tingkat bahwa orang familier dengan merek tersebut dan mempunyai ingatan asosiasi merek yang baik, kuat dan unik.</a:t>
            </a:r>
            <a:endParaRPr lang="id-ID" sz="2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589008" y="-12192"/>
            <a:ext cx="2058508" cy="2072640"/>
          </a:xfrm>
          <a:prstGeom prst="rect">
            <a:avLst/>
          </a:prstGeom>
        </p:spPr>
      </p:pic>
    </p:spTree>
    <p:extLst>
      <p:ext uri="{BB962C8B-B14F-4D97-AF65-F5344CB8AC3E}">
        <p14:creationId xmlns:p14="http://schemas.microsoft.com/office/powerpoint/2010/main" val="57299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smtClean="0"/>
              <a:t>Kesadaran merek</a:t>
            </a:r>
          </a:p>
          <a:p>
            <a:pPr marL="0" indent="0" algn="just">
              <a:buNone/>
            </a:pPr>
            <a:r>
              <a:rPr lang="id-ID" dirty="0"/>
              <a:t>	</a:t>
            </a:r>
            <a:r>
              <a:rPr lang="id-ID" sz="2800" dirty="0" smtClean="0"/>
              <a:t>kesadaran merek merupakan sebuah persoalan mengenai apakah nama sebuah merek akan muncul dalam pikiran ketika konsumen berpikir mengenai suatu kategori produk tertentudan terdapat kemudahan saat nama tersebut dimunculkan</a:t>
            </a:r>
            <a:r>
              <a:rPr lang="id-ID" dirty="0" smtClean="0"/>
              <a:t>.</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589008" y="-12192"/>
            <a:ext cx="2058508" cy="2072640"/>
          </a:xfrm>
          <a:prstGeom prst="rect">
            <a:avLst/>
          </a:prstGeom>
        </p:spPr>
      </p:pic>
    </p:spTree>
    <p:extLst>
      <p:ext uri="{BB962C8B-B14F-4D97-AF65-F5344CB8AC3E}">
        <p14:creationId xmlns:p14="http://schemas.microsoft.com/office/powerpoint/2010/main" val="99755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3200" b="1" dirty="0" smtClean="0"/>
              <a:t>Citra merek</a:t>
            </a:r>
          </a:p>
          <a:p>
            <a:pPr marL="0" indent="0" algn="just">
              <a:buNone/>
            </a:pPr>
            <a:r>
              <a:rPr lang="id-ID" dirty="0"/>
              <a:t>	</a:t>
            </a:r>
            <a:r>
              <a:rPr lang="id-ID" sz="2800" dirty="0" smtClean="0"/>
              <a:t>dimensi kedua dari pengetahuan merek berdasarkan konsumen adalah citra merek. Citra merek merepresentasikan asosiasi-asosiasi yang diaktifkan dalam memoriketika berfikir mengenai merek tertentu.</a:t>
            </a:r>
            <a:endParaRPr lang="id-ID" sz="28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589008" y="-12192"/>
            <a:ext cx="2058508" cy="2072640"/>
          </a:xfrm>
          <a:prstGeom prst="rect">
            <a:avLst/>
          </a:prstGeom>
        </p:spPr>
      </p:pic>
    </p:spTree>
    <p:extLst>
      <p:ext uri="{BB962C8B-B14F-4D97-AF65-F5344CB8AC3E}">
        <p14:creationId xmlns:p14="http://schemas.microsoft.com/office/powerpoint/2010/main" val="162302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4756" y="1962912"/>
            <a:ext cx="2133600" cy="128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Pengetahuan merek (brand knowledge)</a:t>
            </a:r>
            <a:endParaRPr lang="id-ID" sz="1400" dirty="0"/>
          </a:p>
        </p:txBody>
      </p:sp>
      <p:cxnSp>
        <p:nvCxnSpPr>
          <p:cNvPr id="6" name="Straight Connector 5"/>
          <p:cNvCxnSpPr/>
          <p:nvPr/>
        </p:nvCxnSpPr>
        <p:spPr>
          <a:xfrm flipV="1">
            <a:off x="2060448" y="1682496"/>
            <a:ext cx="452564" cy="365760"/>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853184" y="829056"/>
            <a:ext cx="1719072" cy="8534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Kesadaran merek (brand awareness</a:t>
            </a:r>
            <a:r>
              <a:rPr lang="id-ID" sz="1400" dirty="0" smtClean="0"/>
              <a:t>)</a:t>
            </a:r>
            <a:endParaRPr lang="id-ID" sz="1400" dirty="0"/>
          </a:p>
        </p:txBody>
      </p:sp>
      <p:cxnSp>
        <p:nvCxnSpPr>
          <p:cNvPr id="9" name="Straight Connector 8"/>
          <p:cNvCxnSpPr/>
          <p:nvPr/>
        </p:nvCxnSpPr>
        <p:spPr>
          <a:xfrm flipV="1">
            <a:off x="3462528" y="829056"/>
            <a:ext cx="658368" cy="195072"/>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0896" y="353568"/>
            <a:ext cx="1402080" cy="6705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Pengenalan merek (brand recognition)</a:t>
            </a:r>
            <a:endParaRPr lang="id-ID" sz="1200" dirty="0"/>
          </a:p>
        </p:txBody>
      </p:sp>
      <p:cxnSp>
        <p:nvCxnSpPr>
          <p:cNvPr id="11" name="Straight Connector 10"/>
          <p:cNvCxnSpPr/>
          <p:nvPr/>
        </p:nvCxnSpPr>
        <p:spPr>
          <a:xfrm>
            <a:off x="3325368" y="1563624"/>
            <a:ext cx="697992" cy="399288"/>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017866" y="1582674"/>
            <a:ext cx="1477678" cy="6606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Mengingat merek(brand recall)</a:t>
            </a:r>
            <a:endParaRPr lang="id-ID" sz="1200" dirty="0"/>
          </a:p>
        </p:txBody>
      </p:sp>
      <p:cxnSp>
        <p:nvCxnSpPr>
          <p:cNvPr id="15" name="Straight Connector 14"/>
          <p:cNvCxnSpPr/>
          <p:nvPr/>
        </p:nvCxnSpPr>
        <p:spPr>
          <a:xfrm>
            <a:off x="2060448" y="3160776"/>
            <a:ext cx="792480" cy="408432"/>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2620367" y="3287268"/>
            <a:ext cx="1500529" cy="821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Citra merek (brand image)</a:t>
            </a:r>
            <a:endParaRPr lang="id-ID" sz="1200" dirty="0"/>
          </a:p>
        </p:txBody>
      </p:sp>
      <p:cxnSp>
        <p:nvCxnSpPr>
          <p:cNvPr id="20" name="Straight Connector 19"/>
          <p:cNvCxnSpPr/>
          <p:nvPr/>
        </p:nvCxnSpPr>
        <p:spPr>
          <a:xfrm flipV="1">
            <a:off x="3998976" y="3184398"/>
            <a:ext cx="524256" cy="275844"/>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828890" y="4020693"/>
            <a:ext cx="572422" cy="380619"/>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334256" y="2731770"/>
            <a:ext cx="1513268" cy="72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Jenis-jenis</a:t>
            </a:r>
          </a:p>
          <a:p>
            <a:pPr algn="ctr"/>
            <a:r>
              <a:rPr lang="id-ID" sz="1400" dirty="0" smtClean="0"/>
              <a:t>Asosiasi merek</a:t>
            </a:r>
            <a:endParaRPr lang="id-ID" sz="1400" dirty="0"/>
          </a:p>
        </p:txBody>
      </p:sp>
      <p:sp>
        <p:nvSpPr>
          <p:cNvPr id="25" name="Rectangle 24"/>
          <p:cNvSpPr/>
          <p:nvPr/>
        </p:nvSpPr>
        <p:spPr>
          <a:xfrm>
            <a:off x="4298410" y="4108704"/>
            <a:ext cx="1584960" cy="680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200" dirty="0" smtClean="0"/>
              <a:t>Kebaikan, kekuatan, dan keunikan dari asosiasi merek</a:t>
            </a:r>
            <a:endParaRPr lang="id-ID" sz="1200" dirty="0"/>
          </a:p>
        </p:txBody>
      </p:sp>
      <p:cxnSp>
        <p:nvCxnSpPr>
          <p:cNvPr id="30" name="Straight Connector 29"/>
          <p:cNvCxnSpPr/>
          <p:nvPr/>
        </p:nvCxnSpPr>
        <p:spPr>
          <a:xfrm flipV="1">
            <a:off x="5848254" y="2329434"/>
            <a:ext cx="564738" cy="745617"/>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826918" y="3099911"/>
            <a:ext cx="711772" cy="720662"/>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883370" y="3108674"/>
            <a:ext cx="773462" cy="0"/>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412992" y="2082452"/>
            <a:ext cx="829056" cy="560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t>atribut</a:t>
            </a:r>
            <a:endParaRPr lang="id-ID" sz="1600" dirty="0"/>
          </a:p>
        </p:txBody>
      </p:sp>
      <p:sp>
        <p:nvSpPr>
          <p:cNvPr id="38" name="Rectangle 37"/>
          <p:cNvSpPr/>
          <p:nvPr/>
        </p:nvSpPr>
        <p:spPr>
          <a:xfrm>
            <a:off x="6656832" y="2938701"/>
            <a:ext cx="804672" cy="5044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manfaat</a:t>
            </a:r>
            <a:endParaRPr lang="id-ID" sz="1100" dirty="0"/>
          </a:p>
        </p:txBody>
      </p:sp>
      <p:sp>
        <p:nvSpPr>
          <p:cNvPr id="39" name="Rectangle 38"/>
          <p:cNvSpPr/>
          <p:nvPr/>
        </p:nvSpPr>
        <p:spPr>
          <a:xfrm>
            <a:off x="6515401" y="3654028"/>
            <a:ext cx="868680" cy="495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dirty="0" smtClean="0"/>
              <a:t>Evaluasi keseluruhan (sikap)</a:t>
            </a:r>
            <a:endParaRPr lang="id-ID" sz="1100" dirty="0"/>
          </a:p>
        </p:txBody>
      </p:sp>
      <p:cxnSp>
        <p:nvCxnSpPr>
          <p:cNvPr id="42" name="Straight Connector 41"/>
          <p:cNvCxnSpPr/>
          <p:nvPr/>
        </p:nvCxnSpPr>
        <p:spPr>
          <a:xfrm flipV="1">
            <a:off x="7242048" y="1158240"/>
            <a:ext cx="573024" cy="1085088"/>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815072" y="353568"/>
            <a:ext cx="2171636" cy="12291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Terkait non produk (misalnya harga, kemasan, pengguna dan perumpamaan kegunaan)</a:t>
            </a:r>
            <a:endParaRPr lang="id-ID" sz="1400" dirty="0"/>
          </a:p>
        </p:txBody>
      </p:sp>
      <p:cxnSp>
        <p:nvCxnSpPr>
          <p:cNvPr id="45" name="Straight Connector 44"/>
          <p:cNvCxnSpPr/>
          <p:nvPr/>
        </p:nvCxnSpPr>
        <p:spPr>
          <a:xfrm>
            <a:off x="7233762" y="2228756"/>
            <a:ext cx="573024" cy="268224"/>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785450" y="1808132"/>
            <a:ext cx="2074100" cy="10143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dirty="0" smtClean="0"/>
              <a:t>Terkait produk (mislnya, warna, ukuran, fitur-fitur desain)</a:t>
            </a:r>
            <a:endParaRPr lang="id-ID" sz="1400" dirty="0"/>
          </a:p>
        </p:txBody>
      </p:sp>
      <p:cxnSp>
        <p:nvCxnSpPr>
          <p:cNvPr id="48" name="Straight Connector 47"/>
          <p:cNvCxnSpPr/>
          <p:nvPr/>
        </p:nvCxnSpPr>
        <p:spPr>
          <a:xfrm>
            <a:off x="7461504" y="3086862"/>
            <a:ext cx="322102" cy="134398"/>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461504" y="3105818"/>
            <a:ext cx="380872" cy="485535"/>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467709" y="3101768"/>
            <a:ext cx="332834" cy="1109234"/>
          </a:xfrm>
          <a:prstGeom prst="line">
            <a:avLst/>
          </a:prstGeom>
          <a:ln w="28575">
            <a:solidFill>
              <a:schemeClr val="bg1">
                <a:lumMod val="95000"/>
                <a:lumOff val="5000"/>
                <a:alpha val="6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7783606" y="3047906"/>
            <a:ext cx="1645920" cy="373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fungsional</a:t>
            </a:r>
            <a:endParaRPr lang="id-ID" dirty="0"/>
          </a:p>
        </p:txBody>
      </p:sp>
      <p:sp>
        <p:nvSpPr>
          <p:cNvPr id="57" name="Rectangle 56"/>
          <p:cNvSpPr/>
          <p:nvPr/>
        </p:nvSpPr>
        <p:spPr>
          <a:xfrm>
            <a:off x="7815072" y="3531727"/>
            <a:ext cx="1587150" cy="440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simbolis</a:t>
            </a:r>
            <a:endParaRPr lang="id-ID" dirty="0"/>
          </a:p>
        </p:txBody>
      </p:sp>
      <p:sp>
        <p:nvSpPr>
          <p:cNvPr id="60" name="Rectangle 59"/>
          <p:cNvSpPr/>
          <p:nvPr/>
        </p:nvSpPr>
        <p:spPr>
          <a:xfrm>
            <a:off x="7800543" y="4130565"/>
            <a:ext cx="1584339" cy="470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eksperensial</a:t>
            </a:r>
            <a:endParaRPr lang="id-ID" dirty="0"/>
          </a:p>
        </p:txBody>
      </p:sp>
      <p:pic>
        <p:nvPicPr>
          <p:cNvPr id="61" name="Picture 60"/>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202754" y="-159639"/>
            <a:ext cx="2058508" cy="2072640"/>
          </a:xfrm>
          <a:prstGeom prst="rect">
            <a:avLst/>
          </a:prstGeom>
        </p:spPr>
      </p:pic>
    </p:spTree>
    <p:extLst>
      <p:ext uri="{BB962C8B-B14F-4D97-AF65-F5344CB8AC3E}">
        <p14:creationId xmlns:p14="http://schemas.microsoft.com/office/powerpoint/2010/main" val="356880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832104"/>
            <a:ext cx="8534400" cy="3615267"/>
          </a:xfrm>
        </p:spPr>
        <p:txBody>
          <a:bodyPr/>
          <a:lstStyle/>
          <a:p>
            <a:pPr marL="0" indent="0">
              <a:buNone/>
            </a:pPr>
            <a:r>
              <a:rPr lang="id-ID" sz="2800" dirty="0" smtClean="0"/>
              <a:t>Lima dimensi merek sebagai berikut:</a:t>
            </a:r>
          </a:p>
          <a:p>
            <a:r>
              <a:rPr lang="id-ID" sz="2400" dirty="0" smtClean="0"/>
              <a:t>Ketulusan</a:t>
            </a:r>
          </a:p>
          <a:p>
            <a:r>
              <a:rPr lang="id-ID" sz="2400" dirty="0" smtClean="0"/>
              <a:t>Kegembiraan</a:t>
            </a:r>
          </a:p>
          <a:p>
            <a:r>
              <a:rPr lang="id-ID" sz="2400" dirty="0" smtClean="0"/>
              <a:t>Kompetensi</a:t>
            </a:r>
          </a:p>
          <a:p>
            <a:r>
              <a:rPr lang="id-ID" sz="2400" dirty="0" smtClean="0"/>
              <a:t>Kecanggihan</a:t>
            </a:r>
          </a:p>
          <a:p>
            <a:r>
              <a:rPr lang="id-ID" sz="2400" dirty="0" smtClean="0"/>
              <a:t>kekasaran</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9873570" y="0"/>
            <a:ext cx="2058508" cy="2072640"/>
          </a:xfrm>
          <a:prstGeom prst="rect">
            <a:avLst/>
          </a:prstGeom>
        </p:spPr>
      </p:pic>
    </p:spTree>
    <p:extLst>
      <p:ext uri="{BB962C8B-B14F-4D97-AF65-F5344CB8AC3E}">
        <p14:creationId xmlns:p14="http://schemas.microsoft.com/office/powerpoint/2010/main" val="350577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smtClean="0"/>
              <a:t>Meningkatkan ekuitas merek</a:t>
            </a:r>
          </a:p>
          <a:p>
            <a:pPr>
              <a:buFontTx/>
              <a:buChar char="-"/>
            </a:pPr>
            <a:r>
              <a:rPr lang="id-ID" sz="2400" dirty="0" smtClean="0"/>
              <a:t>Meningkatkan ekuitas merek dengan pendekatan speak for itself</a:t>
            </a:r>
          </a:p>
          <a:p>
            <a:pPr>
              <a:buFontTx/>
              <a:buChar char="-"/>
            </a:pPr>
            <a:r>
              <a:rPr lang="id-ID" sz="2400" dirty="0" smtClean="0"/>
              <a:t>Meningkatkan ekuitas merek dengan pembuatan pesan-pesan menarik</a:t>
            </a:r>
          </a:p>
          <a:p>
            <a:pPr>
              <a:buFontTx/>
              <a:buChar char="-"/>
            </a:pPr>
            <a:r>
              <a:rPr lang="id-ID" sz="2400" dirty="0" smtClean="0"/>
              <a:t>Meningkatkan ekuitas merek melalaui pengugkitan (leveraging)</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foregroundMark x1="37014" y1="29943" x2="61899" y2="21705"/>
                        <a14:foregroundMark x1="35812" y1="48182" x2="48284" y2="64034"/>
                        <a14:foregroundMark x1="27517" y1="36420" x2="26945" y2="56989"/>
                        <a14:foregroundMark x1="14531" y1="76989" x2="85011" y2="78182"/>
                        <a14:foregroundMark x1="18078" y1="69943" x2="46510" y2="69318"/>
                      </a14:backgroundRemoval>
                    </a14:imgEffect>
                  </a14:imgLayer>
                </a14:imgProps>
              </a:ext>
              <a:ext uri="{28A0092B-C50C-407E-A947-70E740481C1C}">
                <a14:useLocalDpi xmlns:a14="http://schemas.microsoft.com/office/drawing/2010/main" val="0"/>
              </a:ext>
            </a:extLst>
          </a:blip>
          <a:stretch>
            <a:fillRect/>
          </a:stretch>
        </p:blipFill>
        <p:spPr>
          <a:xfrm>
            <a:off x="10202754" y="-159639"/>
            <a:ext cx="2058508" cy="2072640"/>
          </a:xfrm>
          <a:prstGeom prst="rect">
            <a:avLst/>
          </a:prstGeom>
        </p:spPr>
      </p:pic>
    </p:spTree>
    <p:extLst>
      <p:ext uri="{BB962C8B-B14F-4D97-AF65-F5344CB8AC3E}">
        <p14:creationId xmlns:p14="http://schemas.microsoft.com/office/powerpoint/2010/main" val="138127316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72</TotalTime>
  <Words>160</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3</vt:lpstr>
      <vt:lpstr>Slice</vt:lpstr>
      <vt:lpstr>Tantangan-tantangan Komunikasi Pemasaran: Meningkatkan Ekuitas Merek, Memengaruhi Perilaku, Dan Menjadi Akuntabel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Tantangan-tantangan Komunikasi Pemasaran: Meningkatkan Ekuitas Merek, Memengaruhi Perilaku, Dan Menjadi Akuntabel</dc:title>
  <dc:creator>ACER</dc:creator>
  <cp:lastModifiedBy>ACER</cp:lastModifiedBy>
  <cp:revision>8</cp:revision>
  <dcterms:created xsi:type="dcterms:W3CDTF">2018-05-20T13:14:42Z</dcterms:created>
  <dcterms:modified xsi:type="dcterms:W3CDTF">2018-05-20T14:26:57Z</dcterms:modified>
</cp:coreProperties>
</file>