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5" autoAdjust="0"/>
    <p:restoredTop sz="94660"/>
  </p:normalViewPr>
  <p:slideViewPr>
    <p:cSldViewPr snapToGrid="0">
      <p:cViewPr varScale="1">
        <p:scale>
          <a:sx n="78" d="100"/>
          <a:sy n="78" d="100"/>
        </p:scale>
        <p:origin x="3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5/21/2018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3200" dirty="0" smtClean="0"/>
              <a:t>Manajemen promosi penjualan: promosi penjualan dan peran promosi penjualan</a:t>
            </a:r>
            <a:endParaRPr lang="id-ID" sz="3200" dirty="0"/>
          </a:p>
        </p:txBody>
      </p:sp>
      <p:sp>
        <p:nvSpPr>
          <p:cNvPr id="3" name="Subtitle 2"/>
          <p:cNvSpPr>
            <a:spLocks noGrp="1"/>
          </p:cNvSpPr>
          <p:nvPr>
            <p:ph type="subTitle" idx="1"/>
          </p:nvPr>
        </p:nvSpPr>
        <p:spPr/>
        <p:txBody>
          <a:bodyPr/>
          <a:lstStyle/>
          <a:p>
            <a:r>
              <a:rPr lang="id-ID" dirty="0" smtClean="0"/>
              <a:t>Dr. Hj. Rina Marlina, M.Si</a:t>
            </a:r>
            <a:endParaRPr lang="id-ID"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foregroundMark x1="38158" y1="25852" x2="62872" y2="19261"/>
                        <a14:foregroundMark x1="31293" y1="29489" x2="24657" y2="55398"/>
                        <a14:foregroundMark x1="34497" y1="46761" x2="50515" y2="65852"/>
                        <a14:foregroundMark x1="15961" y1="78352" x2="83009" y2="77443"/>
                        <a14:foregroundMark x1="16190" y1="69261" x2="47311" y2="69261"/>
                      </a14:backgroundRemoval>
                    </a14:imgEffect>
                  </a14:imgLayer>
                </a14:imgProps>
              </a:ext>
              <a:ext uri="{28A0092B-C50C-407E-A947-70E740481C1C}">
                <a14:useLocalDpi xmlns:a14="http://schemas.microsoft.com/office/drawing/2010/main" val="0"/>
              </a:ext>
            </a:extLst>
          </a:blip>
          <a:stretch>
            <a:fillRect/>
          </a:stretch>
        </p:blipFill>
        <p:spPr>
          <a:xfrm>
            <a:off x="9416732" y="-183506"/>
            <a:ext cx="1726756" cy="1738610"/>
          </a:xfrm>
          <a:prstGeom prst="rect">
            <a:avLst/>
          </a:prstGeom>
        </p:spPr>
      </p:pic>
    </p:spTree>
    <p:extLst>
      <p:ext uri="{BB962C8B-B14F-4D97-AF65-F5344CB8AC3E}">
        <p14:creationId xmlns:p14="http://schemas.microsoft.com/office/powerpoint/2010/main" val="4122478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sz="2800" b="1" dirty="0"/>
              <a:t>A. Pengertian Promosi Penjualan</a:t>
            </a:r>
          </a:p>
          <a:p>
            <a:pPr marL="0" indent="0" algn="just">
              <a:buNone/>
            </a:pPr>
            <a:r>
              <a:rPr lang="id-ID" dirty="0" smtClean="0"/>
              <a:t>	</a:t>
            </a:r>
            <a:r>
              <a:rPr lang="id-ID" sz="2400" dirty="0" smtClean="0"/>
              <a:t>promosi </a:t>
            </a:r>
            <a:r>
              <a:rPr lang="id-ID" sz="2400" dirty="0"/>
              <a:t>penjualan adalah menghubungkan antara periklanan, personal selling, dan alat promosi yang lain, juga melengkapi dan mengkoordinir beberapa bidang tersebut. </a:t>
            </a:r>
            <a:endParaRPr lang="id-ID" sz="2400"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foregroundMark x1="38158" y1="25852" x2="62872" y2="19261"/>
                        <a14:foregroundMark x1="31293" y1="29489" x2="24657" y2="55398"/>
                        <a14:foregroundMark x1="34497" y1="46761" x2="50515" y2="65852"/>
                        <a14:foregroundMark x1="15961" y1="78352" x2="83009" y2="77443"/>
                        <a14:foregroundMark x1="16190" y1="69261" x2="47311" y2="69261"/>
                      </a14:backgroundRemoval>
                    </a14:imgEffect>
                  </a14:imgLayer>
                </a14:imgProps>
              </a:ext>
              <a:ext uri="{28A0092B-C50C-407E-A947-70E740481C1C}">
                <a14:useLocalDpi xmlns:a14="http://schemas.microsoft.com/office/drawing/2010/main" val="0"/>
              </a:ext>
            </a:extLst>
          </a:blip>
          <a:stretch>
            <a:fillRect/>
          </a:stretch>
        </p:blipFill>
        <p:spPr>
          <a:xfrm>
            <a:off x="10465244" y="-183505"/>
            <a:ext cx="1726756" cy="1738610"/>
          </a:xfrm>
          <a:prstGeom prst="rect">
            <a:avLst/>
          </a:prstGeom>
        </p:spPr>
      </p:pic>
    </p:spTree>
    <p:extLst>
      <p:ext uri="{BB962C8B-B14F-4D97-AF65-F5344CB8AC3E}">
        <p14:creationId xmlns:p14="http://schemas.microsoft.com/office/powerpoint/2010/main" val="3982199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121920"/>
            <a:ext cx="8534400" cy="6230112"/>
          </a:xfrm>
        </p:spPr>
        <p:txBody>
          <a:bodyPr>
            <a:normAutofit/>
          </a:bodyPr>
          <a:lstStyle/>
          <a:p>
            <a:r>
              <a:rPr lang="id-ID" sz="2800" b="1" dirty="0"/>
              <a:t>B. Tujuan Promosi Penjualan</a:t>
            </a:r>
          </a:p>
          <a:p>
            <a:pPr marL="0" indent="0" algn="just">
              <a:buNone/>
            </a:pPr>
            <a:r>
              <a:rPr lang="id-ID" sz="2400" dirty="0"/>
              <a:t>1. Tujuan Promosi Penjualan Intern</a:t>
            </a:r>
          </a:p>
          <a:p>
            <a:pPr marL="0" indent="0" algn="just">
              <a:buNone/>
            </a:pPr>
            <a:r>
              <a:rPr lang="id-ID" sz="2400" dirty="0" smtClean="0"/>
              <a:t>	Salah </a:t>
            </a:r>
            <a:r>
              <a:rPr lang="id-ID" sz="2400" dirty="0"/>
              <a:t>satu tujuan promosi penjualan adalah untuk mendorong karyawan lebih tertarik pada produk dan promosi perusahaan</a:t>
            </a:r>
            <a:r>
              <a:rPr lang="id-ID" sz="2400" dirty="0" smtClean="0"/>
              <a:t>.</a:t>
            </a:r>
          </a:p>
          <a:p>
            <a:pPr marL="0" indent="0" algn="just">
              <a:buNone/>
            </a:pPr>
            <a:r>
              <a:rPr lang="id-ID" sz="2400" dirty="0"/>
              <a:t>2. Tujuan Promosi Penjualan </a:t>
            </a:r>
            <a:r>
              <a:rPr lang="id-ID" sz="2400" dirty="0" smtClean="0"/>
              <a:t>Perantara</a:t>
            </a:r>
          </a:p>
          <a:p>
            <a:pPr marL="0" indent="0" algn="just">
              <a:buNone/>
            </a:pPr>
            <a:r>
              <a:rPr lang="id-ID" sz="2400" dirty="0"/>
              <a:t>	</a:t>
            </a:r>
            <a:r>
              <a:rPr lang="id-ID" sz="2400" dirty="0" smtClean="0"/>
              <a:t>Usaha-usaha </a:t>
            </a:r>
            <a:r>
              <a:rPr lang="id-ID" sz="2400" dirty="0"/>
              <a:t>promosi penjualan dengan perantara (pedagang besar, pengecer, lembaga perkreditan, dan lembaga jasa) dapat dipakai untuk memperlancar atau mengatasi perubahan-perubahan musiman dalam pesanan, untuk mendorong jumlah pembelian yang lebih besar, untuk mendapatkan dukungan yang luas dalam saluran terhadap usaha promosi, atau untuk memperoleh tempat serta ruang gerak yang lebih baik. </a:t>
            </a:r>
          </a:p>
          <a:p>
            <a:pPr marL="0" indent="0">
              <a:buNone/>
            </a:pPr>
            <a:endParaRPr lang="id-ID"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foregroundMark x1="38158" y1="25852" x2="62872" y2="19261"/>
                        <a14:foregroundMark x1="31293" y1="29489" x2="24657" y2="55398"/>
                        <a14:foregroundMark x1="34497" y1="46761" x2="50515" y2="65852"/>
                        <a14:foregroundMark x1="15961" y1="78352" x2="83009" y2="77443"/>
                        <a14:foregroundMark x1="16190" y1="69261" x2="47311" y2="69261"/>
                      </a14:backgroundRemoval>
                    </a14:imgEffect>
                  </a14:imgLayer>
                </a14:imgProps>
              </a:ext>
              <a:ext uri="{28A0092B-C50C-407E-A947-70E740481C1C}">
                <a14:useLocalDpi xmlns:a14="http://schemas.microsoft.com/office/drawing/2010/main" val="0"/>
              </a:ext>
            </a:extLst>
          </a:blip>
          <a:stretch>
            <a:fillRect/>
          </a:stretch>
        </p:blipFill>
        <p:spPr>
          <a:xfrm>
            <a:off x="10660316" y="-159122"/>
            <a:ext cx="1726756" cy="1738610"/>
          </a:xfrm>
          <a:prstGeom prst="rect">
            <a:avLst/>
          </a:prstGeom>
        </p:spPr>
      </p:pic>
    </p:spTree>
    <p:extLst>
      <p:ext uri="{BB962C8B-B14F-4D97-AF65-F5344CB8AC3E}">
        <p14:creationId xmlns:p14="http://schemas.microsoft.com/office/powerpoint/2010/main" val="555403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295656"/>
            <a:ext cx="8534400" cy="5300472"/>
          </a:xfrm>
        </p:spPr>
        <p:txBody>
          <a:bodyPr>
            <a:normAutofit fontScale="92500" lnSpcReduction="10000"/>
          </a:bodyPr>
          <a:lstStyle/>
          <a:p>
            <a:r>
              <a:rPr lang="id-ID" sz="3000" b="1" dirty="0"/>
              <a:t>3. Tujuan Promosi Penjualan Konsumen</a:t>
            </a:r>
          </a:p>
          <a:p>
            <a:pPr marL="0" indent="0">
              <a:buNone/>
            </a:pPr>
            <a:r>
              <a:rPr lang="id-ID" dirty="0" smtClean="0"/>
              <a:t>	</a:t>
            </a:r>
            <a:r>
              <a:rPr lang="id-ID" sz="2400" dirty="0" smtClean="0"/>
              <a:t>Promosi </a:t>
            </a:r>
            <a:r>
              <a:rPr lang="id-ID" sz="2400" dirty="0"/>
              <a:t>penjualan konsumen dapat dilakukan untuk mendapatkan orang yang bersedia mencoba produk baru, untuk meningkatkan volume penjualan </a:t>
            </a:r>
            <a:endParaRPr lang="id-ID" sz="2400" dirty="0" smtClean="0"/>
          </a:p>
          <a:p>
            <a:r>
              <a:rPr lang="id-ID" sz="3000" b="1" dirty="0"/>
              <a:t>C. Karakteristik Promosi Penjualan</a:t>
            </a:r>
          </a:p>
          <a:p>
            <a:pPr marL="0" indent="0" algn="just">
              <a:buNone/>
            </a:pPr>
            <a:r>
              <a:rPr lang="id-ID" sz="2400" dirty="0" smtClean="0"/>
              <a:t>	Promosi </a:t>
            </a:r>
            <a:r>
              <a:rPr lang="id-ID" sz="2400" dirty="0"/>
              <a:t>penjualan adalah bagian penting dari strategi komunikasi pemasaran perusahaaan, sejalan dengan periklanan, humas dan penjualan personal. Pada intinya promosi penjualan merupakan aktifitas pemasaran yang mengusulkan nilai tambah dari suatu produk (untuk mendapatkan lebih dari sekedar yang ada dari nilai produk) dalam jangka wakttu tertentu guna mendorong pembelian konsumen, efektifitas penjualan, atau mendorong upaya yang dilakukan oleh tenaga penjualan.</a:t>
            </a:r>
            <a:endParaRPr lang="id-ID" sz="2400"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foregroundMark x1="38158" y1="25852" x2="62872" y2="19261"/>
                        <a14:foregroundMark x1="31293" y1="29489" x2="24657" y2="55398"/>
                        <a14:foregroundMark x1="34497" y1="46761" x2="50515" y2="65852"/>
                        <a14:foregroundMark x1="15961" y1="78352" x2="83009" y2="77443"/>
                        <a14:foregroundMark x1="16190" y1="69261" x2="47311" y2="69261"/>
                      </a14:backgroundRemoval>
                    </a14:imgEffect>
                  </a14:imgLayer>
                </a14:imgProps>
              </a:ext>
              <a:ext uri="{28A0092B-C50C-407E-A947-70E740481C1C}">
                <a14:useLocalDpi xmlns:a14="http://schemas.microsoft.com/office/drawing/2010/main" val="0"/>
              </a:ext>
            </a:extLst>
          </a:blip>
          <a:stretch>
            <a:fillRect/>
          </a:stretch>
        </p:blipFill>
        <p:spPr>
          <a:xfrm>
            <a:off x="10660316" y="-159122"/>
            <a:ext cx="1726756" cy="1738610"/>
          </a:xfrm>
          <a:prstGeom prst="rect">
            <a:avLst/>
          </a:prstGeom>
        </p:spPr>
      </p:pic>
    </p:spTree>
    <p:extLst>
      <p:ext uri="{BB962C8B-B14F-4D97-AF65-F5344CB8AC3E}">
        <p14:creationId xmlns:p14="http://schemas.microsoft.com/office/powerpoint/2010/main" val="51229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sz="2800" b="1" dirty="0"/>
              <a:t>D. Keterbatasan Promosi Penjualan</a:t>
            </a:r>
          </a:p>
          <a:p>
            <a:pPr marL="0" indent="0" algn="just">
              <a:buNone/>
            </a:pPr>
            <a:r>
              <a:rPr lang="id-ID" dirty="0" smtClean="0"/>
              <a:t>	</a:t>
            </a:r>
            <a:r>
              <a:rPr lang="id-ID" sz="2400" dirty="0"/>
              <a:t>Promosi penjualan membawa beberapa konsekuensi negatif, terutama dari sisi pesaing yang mungkin akan menjiplak strategi yang diciptakan. Bahkan ada kemungkinan pesaing mengembangkan strategi yang lebih kreatif untuk menarik konsumen dan pedagang, karena tidak adanya hak cipta dalam promosi penjualan. </a:t>
            </a:r>
          </a:p>
          <a:p>
            <a:pPr marL="0" indent="0">
              <a:buNone/>
            </a:pPr>
            <a:endParaRPr lang="id-ID"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foregroundMark x1="38158" y1="25852" x2="62872" y2="19261"/>
                        <a14:foregroundMark x1="31293" y1="29489" x2="24657" y2="55398"/>
                        <a14:foregroundMark x1="34497" y1="46761" x2="50515" y2="65852"/>
                        <a14:foregroundMark x1="15961" y1="78352" x2="83009" y2="77443"/>
                        <a14:foregroundMark x1="16190" y1="69261" x2="47311" y2="69261"/>
                      </a14:backgroundRemoval>
                    </a14:imgEffect>
                  </a14:imgLayer>
                </a14:imgProps>
              </a:ext>
              <a:ext uri="{28A0092B-C50C-407E-A947-70E740481C1C}">
                <a14:useLocalDpi xmlns:a14="http://schemas.microsoft.com/office/drawing/2010/main" val="0"/>
              </a:ext>
            </a:extLst>
          </a:blip>
          <a:stretch>
            <a:fillRect/>
          </a:stretch>
        </p:blipFill>
        <p:spPr>
          <a:xfrm>
            <a:off x="10660316" y="-159122"/>
            <a:ext cx="1726756" cy="1738610"/>
          </a:xfrm>
          <a:prstGeom prst="rect">
            <a:avLst/>
          </a:prstGeom>
        </p:spPr>
      </p:pic>
    </p:spTree>
    <p:extLst>
      <p:ext uri="{BB962C8B-B14F-4D97-AF65-F5344CB8AC3E}">
        <p14:creationId xmlns:p14="http://schemas.microsoft.com/office/powerpoint/2010/main" val="45071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5444" y="121920"/>
            <a:ext cx="8534400" cy="5169408"/>
          </a:xfrm>
        </p:spPr>
        <p:txBody>
          <a:bodyPr>
            <a:normAutofit fontScale="92500" lnSpcReduction="10000"/>
          </a:bodyPr>
          <a:lstStyle/>
          <a:p>
            <a:r>
              <a:rPr lang="id-ID" sz="2800" b="1" dirty="0"/>
              <a:t>E. Metode-metode Promosi Penjualan</a:t>
            </a:r>
          </a:p>
          <a:p>
            <a:pPr marL="0" indent="0">
              <a:buNone/>
            </a:pPr>
            <a:r>
              <a:rPr lang="id-ID" dirty="0"/>
              <a:t>1. </a:t>
            </a:r>
            <a:r>
              <a:rPr lang="id-ID" sz="2400" dirty="0"/>
              <a:t>Kesepakatan Harga</a:t>
            </a:r>
          </a:p>
          <a:p>
            <a:pPr marL="0" indent="0">
              <a:buNone/>
            </a:pPr>
            <a:r>
              <a:rPr lang="id-ID" sz="2400" dirty="0"/>
              <a:t>2. Diskon Harga</a:t>
            </a:r>
          </a:p>
          <a:p>
            <a:pPr marL="0" indent="0">
              <a:buNone/>
            </a:pPr>
            <a:r>
              <a:rPr lang="id-ID" sz="2400" dirty="0"/>
              <a:t>3. Kesepakatan Harga Kemasan</a:t>
            </a:r>
          </a:p>
          <a:p>
            <a:pPr marL="0" indent="0">
              <a:buNone/>
            </a:pPr>
            <a:r>
              <a:rPr lang="id-ID" sz="2400" dirty="0"/>
              <a:t>4. Pengembalian Dana</a:t>
            </a:r>
          </a:p>
          <a:p>
            <a:pPr marL="0" indent="0">
              <a:buNone/>
            </a:pPr>
            <a:r>
              <a:rPr lang="id-ID" sz="2400" dirty="0"/>
              <a:t>5. Kupon dan Nota</a:t>
            </a:r>
          </a:p>
          <a:p>
            <a:pPr marL="0" indent="0">
              <a:buNone/>
            </a:pPr>
            <a:r>
              <a:rPr lang="id-ID" sz="2400" dirty="0"/>
              <a:t>6. Undian dan Kontes</a:t>
            </a:r>
          </a:p>
          <a:p>
            <a:pPr marL="0" indent="0">
              <a:buNone/>
            </a:pPr>
            <a:r>
              <a:rPr lang="id-ID" sz="2400" dirty="0"/>
              <a:t>7. Acara dan Pengalaman</a:t>
            </a:r>
          </a:p>
          <a:p>
            <a:pPr marL="0" indent="0">
              <a:buNone/>
            </a:pPr>
            <a:r>
              <a:rPr lang="id-ID" sz="2400" dirty="0"/>
              <a:t>8. Premium/Hadiah</a:t>
            </a:r>
          </a:p>
          <a:p>
            <a:pPr marL="0" indent="0">
              <a:buNone/>
            </a:pPr>
            <a:r>
              <a:rPr lang="id-ID" sz="2400" dirty="0"/>
              <a:t>9. Pemberian Contoh Barang/Sample</a:t>
            </a:r>
          </a:p>
          <a:p>
            <a:pPr marL="0" indent="0">
              <a:buNone/>
            </a:pPr>
            <a:r>
              <a:rPr lang="id-ID" sz="2400" dirty="0"/>
              <a:t>10. Peragaan/Display</a:t>
            </a:r>
          </a:p>
          <a:p>
            <a:pPr marL="0" indent="0">
              <a:buNone/>
            </a:pPr>
            <a:endParaRPr lang="id-ID"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foregroundMark x1="38158" y1="25852" x2="62872" y2="19261"/>
                        <a14:foregroundMark x1="31293" y1="29489" x2="24657" y2="55398"/>
                        <a14:foregroundMark x1="34497" y1="46761" x2="50515" y2="65852"/>
                        <a14:foregroundMark x1="15961" y1="78352" x2="83009" y2="77443"/>
                        <a14:foregroundMark x1="16190" y1="69261" x2="47311" y2="69261"/>
                      </a14:backgroundRemoval>
                    </a14:imgEffect>
                  </a14:imgLayer>
                </a14:imgProps>
              </a:ext>
              <a:ext uri="{28A0092B-C50C-407E-A947-70E740481C1C}">
                <a14:useLocalDpi xmlns:a14="http://schemas.microsoft.com/office/drawing/2010/main" val="0"/>
              </a:ext>
            </a:extLst>
          </a:blip>
          <a:stretch>
            <a:fillRect/>
          </a:stretch>
        </p:blipFill>
        <p:spPr>
          <a:xfrm>
            <a:off x="10660316" y="-159122"/>
            <a:ext cx="1726756" cy="1738610"/>
          </a:xfrm>
          <a:prstGeom prst="rect">
            <a:avLst/>
          </a:prstGeom>
        </p:spPr>
      </p:pic>
    </p:spTree>
    <p:extLst>
      <p:ext uri="{BB962C8B-B14F-4D97-AF65-F5344CB8AC3E}">
        <p14:creationId xmlns:p14="http://schemas.microsoft.com/office/powerpoint/2010/main" val="2373268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id-ID" sz="3600" b="1" dirty="0" smtClean="0"/>
              <a:t>TERIMAKASIH</a:t>
            </a:r>
          </a:p>
          <a:p>
            <a:pPr marL="0" indent="0" algn="ctr">
              <a:buNone/>
            </a:pPr>
            <a:r>
              <a:rPr lang="id-ID" dirty="0" smtClean="0"/>
              <a:t>Dr. Hj. Rina Marlina, M.Si</a:t>
            </a:r>
            <a:endParaRPr lang="id-ID"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foregroundMark x1="38158" y1="25852" x2="62872" y2="19261"/>
                        <a14:foregroundMark x1="31293" y1="29489" x2="24657" y2="55398"/>
                        <a14:foregroundMark x1="34497" y1="46761" x2="50515" y2="65852"/>
                        <a14:foregroundMark x1="15961" y1="78352" x2="83009" y2="77443"/>
                        <a14:foregroundMark x1="16190" y1="69261" x2="47311" y2="69261"/>
                      </a14:backgroundRemoval>
                    </a14:imgEffect>
                  </a14:imgLayer>
                </a14:imgProps>
              </a:ext>
              <a:ext uri="{28A0092B-C50C-407E-A947-70E740481C1C}">
                <a14:useLocalDpi xmlns:a14="http://schemas.microsoft.com/office/drawing/2010/main" val="0"/>
              </a:ext>
            </a:extLst>
          </a:blip>
          <a:stretch>
            <a:fillRect/>
          </a:stretch>
        </p:blipFill>
        <p:spPr>
          <a:xfrm>
            <a:off x="10660316" y="-159122"/>
            <a:ext cx="1726756" cy="1738610"/>
          </a:xfrm>
          <a:prstGeom prst="rect">
            <a:avLst/>
          </a:prstGeom>
        </p:spPr>
      </p:pic>
    </p:spTree>
    <p:extLst>
      <p:ext uri="{BB962C8B-B14F-4D97-AF65-F5344CB8AC3E}">
        <p14:creationId xmlns:p14="http://schemas.microsoft.com/office/powerpoint/2010/main" val="2691227368"/>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18</TotalTime>
  <Words>102</Words>
  <Application>Microsoft Office PowerPoint</Application>
  <PresentationFormat>Widescreen</PresentationFormat>
  <Paragraphs>28</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Century Gothic</vt:lpstr>
      <vt:lpstr>Wingdings 3</vt:lpstr>
      <vt:lpstr>Slice</vt:lpstr>
      <vt:lpstr>Manajemen promosi penjualan: promosi penjualan dan peran promosi penjualan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promosi penjualan: promosi penjualan dan peran promosi penjualan</dc:title>
  <dc:creator>ACER</dc:creator>
  <cp:lastModifiedBy>ACER</cp:lastModifiedBy>
  <cp:revision>3</cp:revision>
  <dcterms:created xsi:type="dcterms:W3CDTF">2018-05-21T03:25:02Z</dcterms:created>
  <dcterms:modified xsi:type="dcterms:W3CDTF">2018-05-21T03:43:52Z</dcterms:modified>
</cp:coreProperties>
</file>