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5" autoAdjust="0"/>
    <p:restoredTop sz="94660"/>
  </p:normalViewPr>
  <p:slideViewPr>
    <p:cSldViewPr snapToGrid="0">
      <p:cViewPr varScale="1">
        <p:scale>
          <a:sx n="78" d="100"/>
          <a:sy n="7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Manajemen merek dan imbalan pada konsumen</a:t>
            </a:r>
            <a:endParaRPr lang="id-ID" dirty="0"/>
          </a:p>
        </p:txBody>
      </p:sp>
      <p:sp>
        <p:nvSpPr>
          <p:cNvPr id="3" name="Subtitle 2"/>
          <p:cNvSpPr>
            <a:spLocks noGrp="1"/>
          </p:cNvSpPr>
          <p:nvPr>
            <p:ph type="subTitle" idx="1"/>
          </p:nvPr>
        </p:nvSpPr>
        <p:spPr/>
        <p:txBody>
          <a:bodyPr/>
          <a:lstStyle/>
          <a:p>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8685212" y="-109727"/>
            <a:ext cx="2046399" cy="2060448"/>
          </a:xfrm>
          <a:prstGeom prst="rect">
            <a:avLst/>
          </a:prstGeom>
        </p:spPr>
      </p:pic>
    </p:spTree>
    <p:extLst>
      <p:ext uri="{BB962C8B-B14F-4D97-AF65-F5344CB8AC3E}">
        <p14:creationId xmlns:p14="http://schemas.microsoft.com/office/powerpoint/2010/main" val="261187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id-ID" sz="3200" b="1" dirty="0" smtClean="0"/>
              <a:t>TERIMAKASIH</a:t>
            </a:r>
          </a:p>
          <a:p>
            <a:pPr marL="0" indent="0" algn="ctr">
              <a:buNone/>
            </a:pPr>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9953180" y="292609"/>
            <a:ext cx="2046399" cy="2060448"/>
          </a:xfrm>
          <a:prstGeom prst="rect">
            <a:avLst/>
          </a:prstGeom>
        </p:spPr>
      </p:pic>
    </p:spTree>
    <p:extLst>
      <p:ext uri="{BB962C8B-B14F-4D97-AF65-F5344CB8AC3E}">
        <p14:creationId xmlns:p14="http://schemas.microsoft.com/office/powerpoint/2010/main" val="179688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581144"/>
          </a:xfrm>
        </p:spPr>
        <p:txBody>
          <a:bodyPr>
            <a:normAutofit/>
          </a:bodyPr>
          <a:lstStyle/>
          <a:p>
            <a:r>
              <a:rPr lang="id-ID" sz="2800" b="1" dirty="0"/>
              <a:t>Perilaku Pembelian Konsumen</a:t>
            </a:r>
            <a:endParaRPr lang="id-ID" sz="2800" dirty="0"/>
          </a:p>
          <a:p>
            <a:pPr marL="0" indent="0" algn="just">
              <a:buNone/>
            </a:pPr>
            <a:r>
              <a:rPr lang="id-ID" dirty="0" smtClean="0"/>
              <a:t>	</a:t>
            </a:r>
            <a:r>
              <a:rPr lang="id-ID" sz="2400" dirty="0" smtClean="0"/>
              <a:t>Model </a:t>
            </a:r>
            <a:r>
              <a:rPr lang="id-ID" sz="2400" dirty="0"/>
              <a:t>perilaku pembelian konsumen paling sederhana adalah model rangsangan-respons. Menurut model ini, rangsangan pemasaran (empat P) dan kekuatan utama lainnya (ekonomi, teknologi, politik, budaya) memasuki "kotak hitam" konsumen dan menghasilkan respons tertentu. Setelah berada dalam kotak hitam, masukan ini menghasilkan respons pembeli yang dapat diteliti, seperti pilihan produk, pilihan merek, waktu pembelian, dan jumlah pembelian. </a:t>
            </a:r>
          </a:p>
          <a:p>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331132" y="-219455"/>
            <a:ext cx="2046399" cy="2060448"/>
          </a:xfrm>
          <a:prstGeom prst="rect">
            <a:avLst/>
          </a:prstGeom>
        </p:spPr>
      </p:pic>
    </p:spTree>
    <p:extLst>
      <p:ext uri="{BB962C8B-B14F-4D97-AF65-F5344CB8AC3E}">
        <p14:creationId xmlns:p14="http://schemas.microsoft.com/office/powerpoint/2010/main" val="166663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861560"/>
          </a:xfrm>
        </p:spPr>
        <p:txBody>
          <a:bodyPr>
            <a:normAutofit lnSpcReduction="10000"/>
          </a:bodyPr>
          <a:lstStyle/>
          <a:p>
            <a:pPr marL="0" lvl="0" indent="0" fontAlgn="base">
              <a:buNone/>
            </a:pPr>
            <a:r>
              <a:rPr lang="id-ID" sz="2400" b="1" dirty="0" smtClean="0"/>
              <a:t>1. Faktor-faktor </a:t>
            </a:r>
            <a:r>
              <a:rPr lang="id-ID" sz="2400" b="1" dirty="0"/>
              <a:t>Utama:</a:t>
            </a:r>
          </a:p>
          <a:p>
            <a:pPr lvl="0" algn="just" fontAlgn="base"/>
            <a:r>
              <a:rPr lang="id-ID" sz="2400" i="1" dirty="0"/>
              <a:t>Perilaku pembelian konsumen</a:t>
            </a:r>
            <a:r>
              <a:rPr lang="id-ID" sz="2400" dirty="0"/>
              <a:t> dipengaruhi oleh empat kelompok utama karakteristik pembeli: budaya, sosial, pribadi, dan psikologi. </a:t>
            </a:r>
          </a:p>
          <a:p>
            <a:pPr lvl="0" algn="just" fontAlgn="base"/>
            <a:r>
              <a:rPr lang="id-ID" sz="2400" dirty="0"/>
              <a:t>Masing-masing faktor ini memberikan perspektif yang berbeda tentang pemahaman cara kerja kotak hitam pembeli.</a:t>
            </a:r>
          </a:p>
          <a:p>
            <a:pPr lvl="0" algn="just" fontAlgn="base"/>
            <a:r>
              <a:rPr lang="id-ID" sz="2400" dirty="0"/>
              <a:t>Meskipun banyak dari faktor-faktor ini yang tidak dapat dipengaruhi oleh pemasar, faktor-faktor ini berguna dalam mengenali pembeli yang berminat dan membentuk produk dan tampilan untuk melayani kebutuhan konsumen dengan lebih baik.</a:t>
            </a:r>
          </a:p>
          <a:p>
            <a:pPr algn="just"/>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367708" y="-207263"/>
            <a:ext cx="2046399" cy="2060448"/>
          </a:xfrm>
          <a:prstGeom prst="rect">
            <a:avLst/>
          </a:prstGeom>
        </p:spPr>
      </p:pic>
    </p:spTree>
    <p:extLst>
      <p:ext uri="{BB962C8B-B14F-4D97-AF65-F5344CB8AC3E}">
        <p14:creationId xmlns:p14="http://schemas.microsoft.com/office/powerpoint/2010/main" val="30553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764024"/>
          </a:xfrm>
        </p:spPr>
        <p:txBody>
          <a:bodyPr>
            <a:normAutofit fontScale="92500"/>
          </a:bodyPr>
          <a:lstStyle/>
          <a:p>
            <a:pPr marL="0" lvl="0" indent="0" fontAlgn="base">
              <a:buNone/>
            </a:pPr>
            <a:r>
              <a:rPr lang="id-ID" sz="3000" b="1" dirty="0" smtClean="0"/>
              <a:t>2. Faktor </a:t>
            </a:r>
            <a:r>
              <a:rPr lang="id-ID" sz="3000" b="1" dirty="0"/>
              <a:t>Budaya dan Subbudaya </a:t>
            </a:r>
          </a:p>
          <a:p>
            <a:pPr marL="0" indent="0" algn="just">
              <a:buNone/>
            </a:pPr>
            <a:r>
              <a:rPr lang="id-ID" i="1" dirty="0" smtClean="0"/>
              <a:t>	</a:t>
            </a:r>
            <a:r>
              <a:rPr lang="id-ID" sz="2400" i="1" dirty="0" smtClean="0"/>
              <a:t>Budaya</a:t>
            </a:r>
            <a:r>
              <a:rPr lang="id-ID" sz="2400" dirty="0" smtClean="0"/>
              <a:t> </a:t>
            </a:r>
            <a:r>
              <a:rPr lang="id-ID" sz="2400" dirty="0"/>
              <a:t>adalah penentu keinginan dan perilaku seseorang yang paling mendasar. Budaya meliputi nilai-nilai dasar, persepsi, preferensi, dan perilaku yang dipelajari seseorang dari keluarga dan institusi penting lainnya</a:t>
            </a:r>
            <a:r>
              <a:rPr lang="id-ID" sz="2400" dirty="0" smtClean="0"/>
              <a:t>.</a:t>
            </a:r>
          </a:p>
          <a:p>
            <a:pPr marL="0" lvl="0" indent="0" fontAlgn="base">
              <a:buNone/>
            </a:pPr>
            <a:r>
              <a:rPr lang="id-ID" sz="2800" b="1" dirty="0" smtClean="0"/>
              <a:t>3. Faktor </a:t>
            </a:r>
            <a:r>
              <a:rPr lang="id-ID" sz="2800" b="1" dirty="0"/>
              <a:t>Sosial</a:t>
            </a:r>
          </a:p>
          <a:p>
            <a:pPr marL="0" indent="0" algn="just">
              <a:buNone/>
            </a:pPr>
            <a:r>
              <a:rPr lang="id-ID" i="1" dirty="0" smtClean="0"/>
              <a:t>	</a:t>
            </a:r>
            <a:r>
              <a:rPr lang="id-ID" sz="2600" i="1" dirty="0" smtClean="0"/>
              <a:t>Faktor </a:t>
            </a:r>
            <a:r>
              <a:rPr lang="id-ID" sz="2600" i="1" dirty="0"/>
              <a:t>sosial</a:t>
            </a:r>
            <a:r>
              <a:rPr lang="id-ID" sz="2600" dirty="0"/>
              <a:t> juga mempengaruhi perilaku pembeli. </a:t>
            </a:r>
            <a:r>
              <a:rPr lang="id-ID" sz="2600" i="1" dirty="0"/>
              <a:t>Kelompok referensi</a:t>
            </a:r>
            <a:r>
              <a:rPr lang="id-ID" sz="2600" dirty="0"/>
              <a:t> seseorang—keluarga, teman-teman, organisasi sosial, asosiasi profesional—mempengaruhi pilihan produk dan merek dengan kuat.  </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318940" y="-243839"/>
            <a:ext cx="2046399" cy="2060448"/>
          </a:xfrm>
          <a:prstGeom prst="rect">
            <a:avLst/>
          </a:prstGeom>
        </p:spPr>
      </p:pic>
    </p:spTree>
    <p:extLst>
      <p:ext uri="{BB962C8B-B14F-4D97-AF65-F5344CB8AC3E}">
        <p14:creationId xmlns:p14="http://schemas.microsoft.com/office/powerpoint/2010/main" val="308856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020" y="210312"/>
            <a:ext cx="8534400" cy="5666232"/>
          </a:xfrm>
        </p:spPr>
        <p:txBody>
          <a:bodyPr>
            <a:normAutofit lnSpcReduction="10000"/>
          </a:bodyPr>
          <a:lstStyle/>
          <a:p>
            <a:pPr marL="0" lvl="0" indent="0" fontAlgn="base">
              <a:buNone/>
            </a:pPr>
            <a:r>
              <a:rPr lang="id-ID" sz="2400" b="1" dirty="0" smtClean="0"/>
              <a:t>4. Faktor </a:t>
            </a:r>
            <a:r>
              <a:rPr lang="id-ID" sz="2400" b="1" dirty="0"/>
              <a:t>Pribadi</a:t>
            </a:r>
          </a:p>
          <a:p>
            <a:pPr marL="0" indent="0">
              <a:buNone/>
            </a:pPr>
            <a:r>
              <a:rPr lang="id-ID" dirty="0" smtClean="0"/>
              <a:t>	</a:t>
            </a:r>
            <a:r>
              <a:rPr lang="id-ID" sz="2400" dirty="0" smtClean="0"/>
              <a:t>Usia </a:t>
            </a:r>
            <a:r>
              <a:rPr lang="id-ID" sz="2400" dirty="0"/>
              <a:t>pembeli, tahap siklus hidup, pekerjaan, keadaan ekonomi, gaya hidup, kepribadian, dan </a:t>
            </a:r>
            <a:r>
              <a:rPr lang="id-ID" sz="2400" i="1" dirty="0"/>
              <a:t>karakteristik pribadi</a:t>
            </a:r>
            <a:r>
              <a:rPr lang="id-ID" sz="2400" dirty="0"/>
              <a:t> lainnya mempengaruhi keputusan pembeliannya</a:t>
            </a:r>
            <a:r>
              <a:rPr lang="id-ID" sz="2400" dirty="0" smtClean="0"/>
              <a:t>.</a:t>
            </a:r>
          </a:p>
          <a:p>
            <a:pPr marL="0" lvl="0" indent="0" fontAlgn="base">
              <a:buNone/>
            </a:pPr>
            <a:r>
              <a:rPr lang="id-ID" sz="2800" b="1" dirty="0" smtClean="0"/>
              <a:t>5. Faktor </a:t>
            </a:r>
            <a:r>
              <a:rPr lang="id-ID" sz="2800" b="1" dirty="0"/>
              <a:t>Psikologi</a:t>
            </a:r>
          </a:p>
          <a:p>
            <a:pPr marL="0" indent="0">
              <a:buNone/>
            </a:pPr>
            <a:r>
              <a:rPr lang="id-ID" dirty="0" smtClean="0"/>
              <a:t>	</a:t>
            </a:r>
            <a:r>
              <a:rPr lang="id-ID" sz="2400" dirty="0" smtClean="0"/>
              <a:t>Perilaku </a:t>
            </a:r>
            <a:r>
              <a:rPr lang="id-ID" sz="2400" dirty="0"/>
              <a:t>pembelian konsumen dipengaruhi oleh empat </a:t>
            </a:r>
            <a:r>
              <a:rPr lang="id-ID" sz="2400" i="1" dirty="0"/>
              <a:t>faktor psikologi</a:t>
            </a:r>
            <a:r>
              <a:rPr lang="id-ID" sz="2400" dirty="0"/>
              <a:t> utama:</a:t>
            </a:r>
          </a:p>
          <a:p>
            <a:pPr lvl="0" fontAlgn="base"/>
            <a:r>
              <a:rPr lang="id-ID" sz="2400" dirty="0"/>
              <a:t>Motivasi </a:t>
            </a:r>
          </a:p>
          <a:p>
            <a:pPr lvl="0" fontAlgn="base"/>
            <a:r>
              <a:rPr lang="id-ID" sz="2400" dirty="0"/>
              <a:t>Persepsi </a:t>
            </a:r>
          </a:p>
          <a:p>
            <a:pPr lvl="0" fontAlgn="base"/>
            <a:r>
              <a:rPr lang="id-ID" sz="2400" dirty="0"/>
              <a:t>Pembelajaran </a:t>
            </a:r>
          </a:p>
          <a:p>
            <a:pPr lvl="0" fontAlgn="base"/>
            <a:r>
              <a:rPr lang="id-ID" sz="2400" dirty="0"/>
              <a:t>Keyakinan serta sikap</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282364" y="0"/>
            <a:ext cx="2046399" cy="2060448"/>
          </a:xfrm>
          <a:prstGeom prst="rect">
            <a:avLst/>
          </a:prstGeom>
        </p:spPr>
      </p:pic>
    </p:spTree>
    <p:extLst>
      <p:ext uri="{BB962C8B-B14F-4D97-AF65-F5344CB8AC3E}">
        <p14:creationId xmlns:p14="http://schemas.microsoft.com/office/powerpoint/2010/main" val="378387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560832"/>
            <a:ext cx="8534400" cy="4828032"/>
          </a:xfrm>
        </p:spPr>
        <p:txBody>
          <a:bodyPr>
            <a:normAutofit fontScale="85000" lnSpcReduction="20000"/>
          </a:bodyPr>
          <a:lstStyle/>
          <a:p>
            <a:r>
              <a:rPr lang="id-ID" sz="3600" b="1" dirty="0"/>
              <a:t>Tipe Produk dan Keputusan Pembelian</a:t>
            </a:r>
            <a:endParaRPr lang="id-ID" sz="3600" dirty="0"/>
          </a:p>
          <a:p>
            <a:pPr marL="0" indent="0" algn="just">
              <a:buNone/>
            </a:pPr>
            <a:r>
              <a:rPr lang="id-ID" dirty="0" smtClean="0"/>
              <a:t>	</a:t>
            </a:r>
            <a:r>
              <a:rPr lang="id-ID" sz="2400" dirty="0" smtClean="0"/>
              <a:t>Perilaku </a:t>
            </a:r>
            <a:r>
              <a:rPr lang="id-ID" sz="2400" dirty="0"/>
              <a:t>pembelian bisa sangat bervariasi melintasi berbagai tipe produk dan keputusan pembelian, antara lain:</a:t>
            </a:r>
          </a:p>
          <a:p>
            <a:pPr lvl="1" algn="just" fontAlgn="base"/>
            <a:r>
              <a:rPr lang="id-ID" sz="2400" dirty="0"/>
              <a:t>Konsumen mempunyai </a:t>
            </a:r>
            <a:r>
              <a:rPr lang="id-ID" sz="2400" i="1" dirty="0"/>
              <a:t>perilaku pembelian kompleks</a:t>
            </a:r>
            <a:r>
              <a:rPr lang="id-ID" sz="2400" dirty="0"/>
              <a:t> ketika mereka sangat terlibat dalam sebuah pembelian dan melihat perbedaan signifikan di antara merek. </a:t>
            </a:r>
          </a:p>
          <a:p>
            <a:pPr lvl="1" algn="just" fontAlgn="base"/>
            <a:r>
              <a:rPr lang="id-ID" sz="2400" i="1" dirty="0"/>
              <a:t>Perilaku pengurangan disonansi</a:t>
            </a:r>
            <a:r>
              <a:rPr lang="id-ID" sz="2400" dirty="0"/>
              <a:t> terjadi ketika konsumen sangat terlibat tetapi melihat sedikit perbedaan di antara merek. </a:t>
            </a:r>
          </a:p>
          <a:p>
            <a:pPr lvl="1" algn="just" fontAlgn="base"/>
            <a:r>
              <a:rPr lang="id-ID" sz="2400" i="1" dirty="0"/>
              <a:t>Perilaku pembelian kebiasaan</a:t>
            </a:r>
            <a:r>
              <a:rPr lang="id-ID" sz="2400" dirty="0"/>
              <a:t> terjadi dalam kondisi keterlibatan rendah dan sedikit perbedaan merek.</a:t>
            </a:r>
          </a:p>
          <a:p>
            <a:pPr lvl="1" algn="just" fontAlgn="base"/>
            <a:r>
              <a:rPr lang="id-ID" sz="2400" dirty="0"/>
              <a:t>Dalam situasi yang mempunyai karakteristik keterlibatan rendah tetapi anggapan perbedaan merek yang signifikan, konsumen teriibat dalam </a:t>
            </a:r>
            <a:r>
              <a:rPr lang="id-ID" sz="2400" i="1" dirty="0"/>
              <a:t>perilaku pembelian mencari keragaman.</a:t>
            </a:r>
            <a:endParaRPr lang="id-ID" sz="2400" dirty="0"/>
          </a:p>
          <a:p>
            <a:pPr marL="0" indent="0" algn="just">
              <a:buNone/>
            </a:pPr>
            <a:endParaRPr lang="id-ID" sz="2400" dirty="0"/>
          </a:p>
          <a:p>
            <a:pPr algn="just"/>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367708" y="-121919"/>
            <a:ext cx="2046399" cy="2060448"/>
          </a:xfrm>
          <a:prstGeom prst="rect">
            <a:avLst/>
          </a:prstGeom>
        </p:spPr>
      </p:pic>
    </p:spTree>
    <p:extLst>
      <p:ext uri="{BB962C8B-B14F-4D97-AF65-F5344CB8AC3E}">
        <p14:creationId xmlns:p14="http://schemas.microsoft.com/office/powerpoint/2010/main" val="53335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95072"/>
            <a:ext cx="8534400" cy="5779008"/>
          </a:xfrm>
        </p:spPr>
        <p:txBody>
          <a:bodyPr/>
          <a:lstStyle/>
          <a:p>
            <a:r>
              <a:rPr lang="id-ID" sz="2800" b="1" dirty="0"/>
              <a:t>Proses Keputusan Pembe</a:t>
            </a:r>
            <a:r>
              <a:rPr lang="id-ID" b="1" dirty="0"/>
              <a:t>lian</a:t>
            </a:r>
            <a:endParaRPr lang="id-ID" sz="1800" dirty="0"/>
          </a:p>
          <a:p>
            <a:pPr marL="0" indent="0">
              <a:buNone/>
            </a:pPr>
            <a:r>
              <a:rPr lang="id-ID" dirty="0" smtClean="0"/>
              <a:t>	</a:t>
            </a:r>
            <a:r>
              <a:rPr lang="id-ID" sz="2400" dirty="0" smtClean="0"/>
              <a:t>Ketika </a:t>
            </a:r>
            <a:r>
              <a:rPr lang="id-ID" sz="2400" dirty="0"/>
              <a:t>melakukan pembelian, pembeli melalui proses keputusan yang terdiri dari:</a:t>
            </a:r>
          </a:p>
          <a:p>
            <a:pPr lvl="1" fontAlgn="base"/>
            <a:r>
              <a:rPr lang="id-ID" sz="2400" dirty="0"/>
              <a:t>Pengenalan kebutuhan </a:t>
            </a:r>
          </a:p>
          <a:p>
            <a:pPr lvl="1" fontAlgn="base"/>
            <a:r>
              <a:rPr lang="id-ID" sz="2400" dirty="0"/>
              <a:t>Pencarian informasi </a:t>
            </a:r>
          </a:p>
          <a:p>
            <a:pPr lvl="1" fontAlgn="base"/>
            <a:r>
              <a:rPr lang="id-ID" sz="2400" dirty="0"/>
              <a:t>Evaluasi alternatif </a:t>
            </a:r>
          </a:p>
          <a:p>
            <a:pPr lvl="1" fontAlgn="base"/>
            <a:r>
              <a:rPr lang="id-ID" sz="2400" dirty="0"/>
              <a:t>Keputusan pembelian </a:t>
            </a:r>
          </a:p>
          <a:p>
            <a:pPr lvl="1" fontAlgn="base"/>
            <a:r>
              <a:rPr lang="id-ID" sz="2400" dirty="0"/>
              <a:t>Perilaku pascapembelian </a:t>
            </a:r>
          </a:p>
          <a:p>
            <a:pPr marL="0" indent="0">
              <a:buNone/>
            </a:pPr>
            <a:r>
              <a:rPr lang="id-ID" sz="2400" dirty="0" smtClean="0"/>
              <a:t>	Tugas </a:t>
            </a:r>
            <a:r>
              <a:rPr lang="id-ID" sz="2400" dirty="0"/>
              <a:t>pemasar adalah memahami perilaku pembeli pada masing-masing tahap dan pengaruh yang berlaku. </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270172" y="-158495"/>
            <a:ext cx="2046399" cy="2060448"/>
          </a:xfrm>
          <a:prstGeom prst="rect">
            <a:avLst/>
          </a:prstGeom>
        </p:spPr>
      </p:pic>
    </p:spTree>
    <p:extLst>
      <p:ext uri="{BB962C8B-B14F-4D97-AF65-F5344CB8AC3E}">
        <p14:creationId xmlns:p14="http://schemas.microsoft.com/office/powerpoint/2010/main" val="207603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21920"/>
            <a:ext cx="8534400" cy="6108192"/>
          </a:xfrm>
        </p:spPr>
        <p:txBody>
          <a:bodyPr>
            <a:normAutofit fontScale="92500" lnSpcReduction="20000"/>
          </a:bodyPr>
          <a:lstStyle/>
          <a:p>
            <a:r>
              <a:rPr lang="id-ID" sz="3000" b="1" dirty="0"/>
              <a:t>Difusi Produk Baru </a:t>
            </a:r>
          </a:p>
          <a:p>
            <a:pPr marL="0" indent="0">
              <a:buNone/>
            </a:pPr>
            <a:r>
              <a:rPr lang="id-ID" dirty="0" smtClean="0"/>
              <a:t>	</a:t>
            </a:r>
            <a:r>
              <a:rPr lang="id-ID" sz="2400" dirty="0" smtClean="0"/>
              <a:t>Dengan </a:t>
            </a:r>
            <a:r>
              <a:rPr lang="id-ID" sz="2400" dirty="0"/>
              <a:t>memperhatikan difusi produk baru, konsumen merespons pada tingkat yang berbeda, bergantung pada karakteristik konsumen dan karakteristik produk. Konsumen bisa menjadi:</a:t>
            </a:r>
          </a:p>
          <a:p>
            <a:pPr lvl="1" fontAlgn="base"/>
            <a:r>
              <a:rPr lang="id-ID" sz="2400" i="1" dirty="0"/>
              <a:t>Penemu</a:t>
            </a:r>
            <a:r>
              <a:rPr lang="id-ID" sz="2400" dirty="0"/>
              <a:t> bersedia mencoba ide baru yang berisiko </a:t>
            </a:r>
          </a:p>
          <a:p>
            <a:pPr lvl="1" fontAlgn="base"/>
            <a:r>
              <a:rPr lang="id-ID" sz="2400" i="1" dirty="0"/>
              <a:t>Pengadopsi awal</a:t>
            </a:r>
            <a:r>
              <a:rPr lang="id-ID" sz="2400" dirty="0"/>
              <a:t> ; sering kali menjadi pemimpin opini komunitas—menerima ide baru lebih awal tetapi dengan cermat </a:t>
            </a:r>
          </a:p>
          <a:p>
            <a:pPr lvl="1" fontAlgn="base"/>
            <a:r>
              <a:rPr lang="id-ID" sz="2400" i="1" dirty="0"/>
              <a:t>Mayoritas awal </a:t>
            </a:r>
            <a:r>
              <a:rPr lang="id-ID" sz="2400" dirty="0"/>
              <a:t>—jarang menjadi pemimpin— memutuskan untuk mencoba ide baru dengan banyak pertimbangan, melakukan pertimbangan itu sebelum kebanyakan orang melakukannya. </a:t>
            </a:r>
          </a:p>
          <a:p>
            <a:pPr lvl="1" fontAlgn="base"/>
            <a:r>
              <a:rPr lang="id-ID" sz="2400" i="1" dirty="0"/>
              <a:t>Mayoritas akhir</a:t>
            </a:r>
            <a:r>
              <a:rPr lang="id-ID" sz="2400" dirty="0"/>
              <a:t> mencoba sebuah inovasi hanya setelah kebanyakan orang mengadopsinya.</a:t>
            </a:r>
          </a:p>
          <a:p>
            <a:pPr lvl="1" fontAlgn="base"/>
            <a:r>
              <a:rPr lang="id-ID" sz="2400" i="1" dirty="0"/>
              <a:t>Orang yang lambat</a:t>
            </a:r>
            <a:r>
              <a:rPr lang="id-ID" sz="2400" dirty="0"/>
              <a:t> hanya mengadopsi sebuah inovasi setelah inovasi itu menjadi bagian dari tradisi itu sendiri. </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145601" y="-134111"/>
            <a:ext cx="2046399" cy="2060448"/>
          </a:xfrm>
          <a:prstGeom prst="rect">
            <a:avLst/>
          </a:prstGeom>
        </p:spPr>
      </p:pic>
    </p:spTree>
    <p:extLst>
      <p:ext uri="{BB962C8B-B14F-4D97-AF65-F5344CB8AC3E}">
        <p14:creationId xmlns:p14="http://schemas.microsoft.com/office/powerpoint/2010/main" val="1384258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a:t>Respons Produsen</a:t>
            </a:r>
            <a:endParaRPr lang="id-ID" sz="2800" dirty="0"/>
          </a:p>
          <a:p>
            <a:pPr marL="0" indent="0" algn="just">
              <a:buNone/>
            </a:pPr>
            <a:r>
              <a:rPr lang="id-ID" dirty="0" smtClean="0"/>
              <a:t>	</a:t>
            </a:r>
            <a:r>
              <a:rPr lang="id-ID" sz="2400" dirty="0" smtClean="0"/>
              <a:t>Produsen </a:t>
            </a:r>
            <a:r>
              <a:rPr lang="id-ID" sz="2400" dirty="0"/>
              <a:t>mencoba membawa produk mereka agar diperhatikan oleh pengadopsi awal yang potensial, terutama mereka yang menjadi pemimpin opini.</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643" y1="27443" x2="63043" y2="19489"/>
                        <a14:foregroundMark x1="28490" y1="33580" x2="26201" y2="57443"/>
                        <a14:foregroundMark x1="34668" y1="46761" x2="52975" y2="65625"/>
                        <a14:foregroundMark x1="14760" y1="78125" x2="83410" y2="77443"/>
                        <a14:foregroundMark x1="16590" y1="69716" x2="47025" y2="69261"/>
                      </a14:backgroundRemoval>
                    </a14:imgEffect>
                  </a14:imgLayer>
                </a14:imgProps>
              </a:ext>
              <a:ext uri="{28A0092B-C50C-407E-A947-70E740481C1C}">
                <a14:useLocalDpi xmlns:a14="http://schemas.microsoft.com/office/drawing/2010/main" val="0"/>
              </a:ext>
            </a:extLst>
          </a:blip>
          <a:stretch>
            <a:fillRect/>
          </a:stretch>
        </p:blipFill>
        <p:spPr>
          <a:xfrm>
            <a:off x="10318940" y="-97535"/>
            <a:ext cx="2046399" cy="2060448"/>
          </a:xfrm>
          <a:prstGeom prst="rect">
            <a:avLst/>
          </a:prstGeom>
        </p:spPr>
      </p:pic>
    </p:spTree>
    <p:extLst>
      <p:ext uri="{BB962C8B-B14F-4D97-AF65-F5344CB8AC3E}">
        <p14:creationId xmlns:p14="http://schemas.microsoft.com/office/powerpoint/2010/main" val="222954966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TotalTime>
  <Words>122</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3</vt:lpstr>
      <vt:lpstr>Slice</vt:lpstr>
      <vt:lpstr>Manajemen merek dan imbalan pada konsumen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merek dan imbalan pada konsumen</dc:title>
  <dc:creator>ACER</dc:creator>
  <cp:lastModifiedBy>ACER</cp:lastModifiedBy>
  <cp:revision>3</cp:revision>
  <dcterms:created xsi:type="dcterms:W3CDTF">2018-05-21T03:54:48Z</dcterms:created>
  <dcterms:modified xsi:type="dcterms:W3CDTF">2018-05-21T04:19:07Z</dcterms:modified>
</cp:coreProperties>
</file>