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54DC7600-6D7B-4C7B-B917-69167E3D739D}" type="datetimeFigureOut">
              <a:rPr lang="id-ID" smtClean="0"/>
              <a:t>25/05/2018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AD5AB2E-395E-40CC-9FC2-D0BF0CB440BD}" type="slidenum">
              <a:rPr lang="id-ID" smtClean="0"/>
              <a:t>‹#›</a:t>
            </a:fld>
            <a:endParaRPr lang="id-ID"/>
          </a:p>
        </p:txBody>
      </p:sp>
    </p:spTree>
    <p:extLst>
      <p:ext uri="{BB962C8B-B14F-4D97-AF65-F5344CB8AC3E}">
        <p14:creationId xmlns:p14="http://schemas.microsoft.com/office/powerpoint/2010/main" val="2294852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4DC7600-6D7B-4C7B-B917-69167E3D739D}" type="datetimeFigureOut">
              <a:rPr lang="id-ID" smtClean="0"/>
              <a:t>25/05/2018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AD5AB2E-395E-40CC-9FC2-D0BF0CB440BD}" type="slidenum">
              <a:rPr lang="id-ID" smtClean="0"/>
              <a:t>‹#›</a:t>
            </a:fld>
            <a:endParaRPr lang="id-ID"/>
          </a:p>
        </p:txBody>
      </p:sp>
    </p:spTree>
    <p:extLst>
      <p:ext uri="{BB962C8B-B14F-4D97-AF65-F5344CB8AC3E}">
        <p14:creationId xmlns:p14="http://schemas.microsoft.com/office/powerpoint/2010/main" val="2776668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4DC7600-6D7B-4C7B-B917-69167E3D739D}" type="datetimeFigureOut">
              <a:rPr lang="id-ID" smtClean="0"/>
              <a:t>25/05/2018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AD5AB2E-395E-40CC-9FC2-D0BF0CB440BD}" type="slidenum">
              <a:rPr lang="id-ID" smtClean="0"/>
              <a:t>‹#›</a:t>
            </a:fld>
            <a:endParaRPr lang="id-ID"/>
          </a:p>
        </p:txBody>
      </p:sp>
    </p:spTree>
    <p:extLst>
      <p:ext uri="{BB962C8B-B14F-4D97-AF65-F5344CB8AC3E}">
        <p14:creationId xmlns:p14="http://schemas.microsoft.com/office/powerpoint/2010/main" val="14693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4DC7600-6D7B-4C7B-B917-69167E3D739D}" type="datetimeFigureOut">
              <a:rPr lang="id-ID" smtClean="0"/>
              <a:t>25/05/2018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AD5AB2E-395E-40CC-9FC2-D0BF0CB440BD}" type="slidenum">
              <a:rPr lang="id-ID" smtClean="0"/>
              <a:t>‹#›</a:t>
            </a:fld>
            <a:endParaRPr lang="id-ID"/>
          </a:p>
        </p:txBody>
      </p:sp>
    </p:spTree>
    <p:extLst>
      <p:ext uri="{BB962C8B-B14F-4D97-AF65-F5344CB8AC3E}">
        <p14:creationId xmlns:p14="http://schemas.microsoft.com/office/powerpoint/2010/main" val="3888804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DC7600-6D7B-4C7B-B917-69167E3D739D}" type="datetimeFigureOut">
              <a:rPr lang="id-ID" smtClean="0"/>
              <a:t>25/05/2018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AD5AB2E-395E-40CC-9FC2-D0BF0CB440BD}" type="slidenum">
              <a:rPr lang="id-ID" smtClean="0"/>
              <a:t>‹#›</a:t>
            </a:fld>
            <a:endParaRPr lang="id-ID"/>
          </a:p>
        </p:txBody>
      </p:sp>
    </p:spTree>
    <p:extLst>
      <p:ext uri="{BB962C8B-B14F-4D97-AF65-F5344CB8AC3E}">
        <p14:creationId xmlns:p14="http://schemas.microsoft.com/office/powerpoint/2010/main" val="800615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54DC7600-6D7B-4C7B-B917-69167E3D739D}" type="datetimeFigureOut">
              <a:rPr lang="id-ID" smtClean="0"/>
              <a:t>25/05/2018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AD5AB2E-395E-40CC-9FC2-D0BF0CB440BD}" type="slidenum">
              <a:rPr lang="id-ID" smtClean="0"/>
              <a:t>‹#›</a:t>
            </a:fld>
            <a:endParaRPr lang="id-ID"/>
          </a:p>
        </p:txBody>
      </p:sp>
    </p:spTree>
    <p:extLst>
      <p:ext uri="{BB962C8B-B14F-4D97-AF65-F5344CB8AC3E}">
        <p14:creationId xmlns:p14="http://schemas.microsoft.com/office/powerpoint/2010/main" val="332234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54DC7600-6D7B-4C7B-B917-69167E3D739D}" type="datetimeFigureOut">
              <a:rPr lang="id-ID" smtClean="0"/>
              <a:t>25/05/2018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FAD5AB2E-395E-40CC-9FC2-D0BF0CB440BD}" type="slidenum">
              <a:rPr lang="id-ID" smtClean="0"/>
              <a:t>‹#›</a:t>
            </a:fld>
            <a:endParaRPr lang="id-ID"/>
          </a:p>
        </p:txBody>
      </p:sp>
    </p:spTree>
    <p:extLst>
      <p:ext uri="{BB962C8B-B14F-4D97-AF65-F5344CB8AC3E}">
        <p14:creationId xmlns:p14="http://schemas.microsoft.com/office/powerpoint/2010/main" val="1324602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54DC7600-6D7B-4C7B-B917-69167E3D739D}" type="datetimeFigureOut">
              <a:rPr lang="id-ID" smtClean="0"/>
              <a:t>25/05/2018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AD5AB2E-395E-40CC-9FC2-D0BF0CB440BD}" type="slidenum">
              <a:rPr lang="id-ID" smtClean="0"/>
              <a:t>‹#›</a:t>
            </a:fld>
            <a:endParaRPr lang="id-ID"/>
          </a:p>
        </p:txBody>
      </p:sp>
    </p:spTree>
    <p:extLst>
      <p:ext uri="{BB962C8B-B14F-4D97-AF65-F5344CB8AC3E}">
        <p14:creationId xmlns:p14="http://schemas.microsoft.com/office/powerpoint/2010/main" val="3449350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C7600-6D7B-4C7B-B917-69167E3D739D}" type="datetimeFigureOut">
              <a:rPr lang="id-ID" smtClean="0"/>
              <a:t>25/05/2018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FAD5AB2E-395E-40CC-9FC2-D0BF0CB440BD}" type="slidenum">
              <a:rPr lang="id-ID" smtClean="0"/>
              <a:t>‹#›</a:t>
            </a:fld>
            <a:endParaRPr lang="id-ID"/>
          </a:p>
        </p:txBody>
      </p:sp>
    </p:spTree>
    <p:extLst>
      <p:ext uri="{BB962C8B-B14F-4D97-AF65-F5344CB8AC3E}">
        <p14:creationId xmlns:p14="http://schemas.microsoft.com/office/powerpoint/2010/main" val="938194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C7600-6D7B-4C7B-B917-69167E3D739D}" type="datetimeFigureOut">
              <a:rPr lang="id-ID" smtClean="0"/>
              <a:t>25/05/2018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AD5AB2E-395E-40CC-9FC2-D0BF0CB440BD}" type="slidenum">
              <a:rPr lang="id-ID" smtClean="0"/>
              <a:t>‹#›</a:t>
            </a:fld>
            <a:endParaRPr lang="id-ID"/>
          </a:p>
        </p:txBody>
      </p:sp>
    </p:spTree>
    <p:extLst>
      <p:ext uri="{BB962C8B-B14F-4D97-AF65-F5344CB8AC3E}">
        <p14:creationId xmlns:p14="http://schemas.microsoft.com/office/powerpoint/2010/main" val="888638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C7600-6D7B-4C7B-B917-69167E3D739D}" type="datetimeFigureOut">
              <a:rPr lang="id-ID" smtClean="0"/>
              <a:t>25/05/2018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AD5AB2E-395E-40CC-9FC2-D0BF0CB440BD}" type="slidenum">
              <a:rPr lang="id-ID" smtClean="0"/>
              <a:t>‹#›</a:t>
            </a:fld>
            <a:endParaRPr lang="id-ID"/>
          </a:p>
        </p:txBody>
      </p:sp>
    </p:spTree>
    <p:extLst>
      <p:ext uri="{BB962C8B-B14F-4D97-AF65-F5344CB8AC3E}">
        <p14:creationId xmlns:p14="http://schemas.microsoft.com/office/powerpoint/2010/main" val="2260154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C7600-6D7B-4C7B-B917-69167E3D739D}" type="datetimeFigureOut">
              <a:rPr lang="id-ID" smtClean="0"/>
              <a:t>25/05/2018</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5AB2E-395E-40CC-9FC2-D0BF0CB440BD}" type="slidenum">
              <a:rPr lang="id-ID" smtClean="0"/>
              <a:t>‹#›</a:t>
            </a:fld>
            <a:endParaRPr lang="id-ID"/>
          </a:p>
        </p:txBody>
      </p:sp>
    </p:spTree>
    <p:extLst>
      <p:ext uri="{BB962C8B-B14F-4D97-AF65-F5344CB8AC3E}">
        <p14:creationId xmlns:p14="http://schemas.microsoft.com/office/powerpoint/2010/main" val="1805648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audio" Target="../media/audio2.wav"/><Relationship Id="rId5" Type="http://schemas.microsoft.com/office/2007/relationships/hdphoto" Target="../media/hdphoto1.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41611" y="2924269"/>
            <a:ext cx="9144000" cy="2387600"/>
          </a:xfrm>
        </p:spPr>
        <p:txBody>
          <a:bodyPr>
            <a:normAutofit/>
          </a:bodyPr>
          <a:lstStyle/>
          <a:p>
            <a:r>
              <a:rPr lang="id-ID" sz="4000" b="1" smtClean="0">
                <a:latin typeface="Arial Rounded MT Bold" panose="020F0704030504030204" pitchFamily="34" charset="0"/>
              </a:rPr>
              <a:t>Public </a:t>
            </a:r>
            <a:r>
              <a:rPr lang="id-ID" sz="4000" b="1" dirty="0" smtClean="0">
                <a:latin typeface="Arial Rounded MT Bold" panose="020F0704030504030204" pitchFamily="34" charset="0"/>
              </a:rPr>
              <a:t>Relations, and Corporete Communication</a:t>
            </a:r>
            <a:r>
              <a:rPr lang="id-ID" sz="4000" dirty="0" smtClean="0"/>
              <a:t/>
            </a:r>
            <a:br>
              <a:rPr lang="id-ID" sz="4000" dirty="0" smtClean="0"/>
            </a:br>
            <a:endParaRPr lang="id-ID" sz="4000" dirty="0"/>
          </a:p>
        </p:txBody>
      </p:sp>
      <p:sp>
        <p:nvSpPr>
          <p:cNvPr id="3" name="Subtitle 2"/>
          <p:cNvSpPr>
            <a:spLocks noGrp="1"/>
          </p:cNvSpPr>
          <p:nvPr>
            <p:ph type="subTitle" idx="1"/>
          </p:nvPr>
        </p:nvSpPr>
        <p:spPr>
          <a:xfrm>
            <a:off x="1402976" y="5202238"/>
            <a:ext cx="3459309" cy="754809"/>
          </a:xfrm>
        </p:spPr>
        <p:txBody>
          <a:bodyPr/>
          <a:lstStyle/>
          <a:p>
            <a:r>
              <a:rPr lang="id-ID" dirty="0" smtClean="0"/>
              <a:t>Dr. Hj. Rina Marlina, M.Si</a:t>
            </a:r>
            <a:endParaRPr lang="id-ID" dirty="0"/>
          </a:p>
        </p:txBody>
      </p:sp>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15511" b="87670" l="10469" r="89989">
                        <a14:foregroundMark x1="17277" y1="83636" x2="82437" y2="83011"/>
                        <a14:foregroundMark x1="19966" y1="81648" x2="41476" y2="42273"/>
                        <a14:foregroundMark x1="17277" y1="78295" x2="38787" y2="36932"/>
                        <a14:foregroundMark x1="26659" y1="75625" x2="81121" y2="72955"/>
                        <a14:foregroundMark x1="16590" y1="79659" x2="17906" y2="69659"/>
                        <a14:foregroundMark x1="24657" y1="53636" x2="40103" y2="24886"/>
                        <a14:foregroundMark x1="39531" y1="67557" x2="49657" y2="69716"/>
                      </a14:backgroundRemoval>
                    </a14:imgEffect>
                  </a14:imgLayer>
                </a14:imgProps>
              </a:ext>
              <a:ext uri="{28A0092B-C50C-407E-A947-70E740481C1C}">
                <a14:useLocalDpi xmlns:a14="http://schemas.microsoft.com/office/drawing/2010/main" val="0"/>
              </a:ext>
            </a:extLst>
          </a:blip>
          <a:stretch>
            <a:fillRect/>
          </a:stretch>
        </p:blipFill>
        <p:spPr>
          <a:xfrm>
            <a:off x="1241611" y="264793"/>
            <a:ext cx="2000564" cy="2014298"/>
          </a:xfrm>
          <a:prstGeom prst="rect">
            <a:avLst/>
          </a:prstGeom>
        </p:spPr>
      </p:pic>
    </p:spTree>
    <p:extLst>
      <p:ext uri="{BB962C8B-B14F-4D97-AF65-F5344CB8AC3E}">
        <p14:creationId xmlns:p14="http://schemas.microsoft.com/office/powerpoint/2010/main" val="3934714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airplane"/>
        <p:sndAc>
          <p:stSnd>
            <p:snd r:embed="rId2" name="breeze.wav"/>
          </p:stSnd>
        </p:sndAc>
      </p:transition>
    </mc:Choice>
    <mc:Fallback xmlns="">
      <p:transition spd="slow">
        <p:fade/>
        <p:sndAc>
          <p:stSnd>
            <p:snd r:embed="rId6" name="breez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6659" y="1610472"/>
            <a:ext cx="7956176" cy="4351338"/>
          </a:xfrm>
        </p:spPr>
        <p:txBody>
          <a:bodyPr>
            <a:normAutofit/>
          </a:bodyPr>
          <a:lstStyle/>
          <a:p>
            <a:pPr marL="0" indent="0">
              <a:buNone/>
            </a:pPr>
            <a:r>
              <a:rPr lang="id-ID" b="1" dirty="0" smtClean="0"/>
              <a:t>Apakah </a:t>
            </a:r>
            <a:r>
              <a:rPr lang="id-ID" b="1" dirty="0"/>
              <a:t>Perbedaan CSR, PR/Humas, dan Corporate Communication</a:t>
            </a:r>
            <a:r>
              <a:rPr lang="id-ID" b="1" dirty="0" smtClean="0"/>
              <a:t>?</a:t>
            </a:r>
          </a:p>
          <a:p>
            <a:pPr marL="0" indent="0" algn="just">
              <a:lnSpc>
                <a:spcPct val="150000"/>
              </a:lnSpc>
              <a:buNone/>
            </a:pPr>
            <a:r>
              <a:rPr lang="id-ID" dirty="0" smtClean="0"/>
              <a:t>	</a:t>
            </a:r>
            <a:r>
              <a:rPr lang="id-ID" dirty="0" smtClean="0">
                <a:latin typeface="+mj-lt"/>
              </a:rPr>
              <a:t>menjalin </a:t>
            </a:r>
            <a:r>
              <a:rPr lang="id-ID" dirty="0">
                <a:latin typeface="+mj-lt"/>
              </a:rPr>
              <a:t>komunikasi internal dan eksternal, menjaga reputasi perusahaan, mempromosikan produk, mengawasi program Tanggung Jawab Sosial Perusahaan (CSR) maupun mencegah krisis yang mungkin terjadi. </a:t>
            </a:r>
          </a:p>
        </p:txBody>
      </p:sp>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15511" b="87670" l="10469" r="89989">
                        <a14:foregroundMark x1="17277" y1="83636" x2="82437" y2="83011"/>
                        <a14:foregroundMark x1="19966" y1="81648" x2="41476" y2="42273"/>
                        <a14:foregroundMark x1="17277" y1="78295" x2="38787" y2="36932"/>
                        <a14:foregroundMark x1="26659" y1="75625" x2="81121" y2="72955"/>
                        <a14:foregroundMark x1="16590" y1="79659" x2="17906" y2="69659"/>
                        <a14:foregroundMark x1="24657" y1="53636" x2="40103" y2="24886"/>
                        <a14:foregroundMark x1="36156" y1="66818" x2="55034" y2="68977"/>
                      </a14:backgroundRemoval>
                    </a14:imgEffect>
                  </a14:imgLayer>
                </a14:imgProps>
              </a:ext>
              <a:ext uri="{28A0092B-C50C-407E-A947-70E740481C1C}">
                <a14:useLocalDpi xmlns:a14="http://schemas.microsoft.com/office/drawing/2010/main" val="0"/>
              </a:ext>
            </a:extLst>
          </a:blip>
          <a:stretch>
            <a:fillRect/>
          </a:stretch>
        </p:blipFill>
        <p:spPr>
          <a:xfrm>
            <a:off x="626095" y="163193"/>
            <a:ext cx="2000564" cy="2014298"/>
          </a:xfrm>
          <a:prstGeom prst="rect">
            <a:avLst/>
          </a:prstGeom>
        </p:spPr>
      </p:pic>
    </p:spTree>
    <p:extLst>
      <p:ext uri="{BB962C8B-B14F-4D97-AF65-F5344CB8AC3E}">
        <p14:creationId xmlns:p14="http://schemas.microsoft.com/office/powerpoint/2010/main" val="211124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rush"/>
        <p:sndAc>
          <p:stSnd>
            <p:snd r:embed="rId2" name="breeze.wav"/>
          </p:stSnd>
        </p:sndAc>
      </p:transition>
    </mc:Choice>
    <mc:Fallback xmlns="">
      <p:transition spd="slow">
        <p:fade/>
        <p:sndAc>
          <p:stSnd>
            <p:snd r:embed="rId6" name="breez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1657" y="776224"/>
            <a:ext cx="8598263" cy="5500914"/>
          </a:xfrm>
        </p:spPr>
        <p:txBody>
          <a:bodyPr>
            <a:normAutofit fontScale="92500"/>
          </a:bodyPr>
          <a:lstStyle/>
          <a:p>
            <a:pPr marL="0" indent="0">
              <a:buNone/>
            </a:pPr>
            <a:r>
              <a:rPr lang="id-ID" b="1" dirty="0" smtClean="0"/>
              <a:t>Corporate </a:t>
            </a:r>
            <a:r>
              <a:rPr lang="id-ID" b="1" dirty="0"/>
              <a:t>Communication Memiliki Ruang Lingkup Lebih </a:t>
            </a:r>
            <a:r>
              <a:rPr lang="id-ID" b="1" dirty="0" smtClean="0"/>
              <a:t>Luas</a:t>
            </a:r>
          </a:p>
          <a:p>
            <a:pPr marL="0" indent="0" algn="just">
              <a:lnSpc>
                <a:spcPct val="150000"/>
              </a:lnSpc>
              <a:buNone/>
            </a:pPr>
            <a:r>
              <a:rPr lang="id-ID" dirty="0" smtClean="0"/>
              <a:t>	</a:t>
            </a:r>
            <a:r>
              <a:rPr lang="id-ID" dirty="0" smtClean="0">
                <a:latin typeface="+mj-lt"/>
              </a:rPr>
              <a:t>Corporate </a:t>
            </a:r>
            <a:r>
              <a:rPr lang="id-ID" dirty="0">
                <a:latin typeface="+mj-lt"/>
              </a:rPr>
              <a:t>Communication merupakan suatu fungsi manajemen dalam perusahaan yang menangani segala usaha untuk membangun dan mempertahankan image positif perusahaan dengan membangun komunikasi yang efektif secara internal (antara manajemen dengan karyawan maupun secara eksternal (antara perusahaan dengan pihak lain, seperti konsumen, investor, media, maupun pemerintah).</a:t>
            </a:r>
          </a:p>
          <a:p>
            <a:pPr marL="0" indent="0">
              <a:buNone/>
            </a:pPr>
            <a:endParaRPr lang="id-ID" dirty="0"/>
          </a:p>
        </p:txBody>
      </p:sp>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ackgroundRemoval t="15511" b="87670" l="10469" r="89989">
                        <a14:foregroundMark x1="17277" y1="83636" x2="82437" y2="83011"/>
                        <a14:foregroundMark x1="19966" y1="81648" x2="41476" y2="42273"/>
                        <a14:foregroundMark x1="17277" y1="78295" x2="38787" y2="36932"/>
                        <a14:foregroundMark x1="26659" y1="75625" x2="81121" y2="72955"/>
                        <a14:foregroundMark x1="16590" y1="79659" x2="17906" y2="69659"/>
                        <a14:foregroundMark x1="24657" y1="53636" x2="40103" y2="24886"/>
                        <a14:foregroundMark x1="39760" y1="68011" x2="49199" y2="68011"/>
                      </a14:backgroundRemoval>
                    </a14:imgEffect>
                  </a14:imgLayer>
                </a14:imgProps>
              </a:ext>
              <a:ext uri="{28A0092B-C50C-407E-A947-70E740481C1C}">
                <a14:useLocalDpi xmlns:a14="http://schemas.microsoft.com/office/drawing/2010/main" val="0"/>
              </a:ext>
            </a:extLst>
          </a:blip>
          <a:stretch>
            <a:fillRect/>
          </a:stretch>
        </p:blipFill>
        <p:spPr>
          <a:xfrm>
            <a:off x="191093" y="110451"/>
            <a:ext cx="2000564" cy="2014298"/>
          </a:xfrm>
          <a:prstGeom prst="rect">
            <a:avLst/>
          </a:prstGeom>
        </p:spPr>
      </p:pic>
    </p:spTree>
    <p:extLst>
      <p:ext uri="{BB962C8B-B14F-4D97-AF65-F5344CB8AC3E}">
        <p14:creationId xmlns:p14="http://schemas.microsoft.com/office/powerpoint/2010/main" val="1488368260"/>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2" name="breeze.wav"/>
          </p:stSnd>
        </p:sndAc>
      </p:transition>
    </mc:Choice>
    <mc:Fallback xmlns="">
      <p:transition spd="slow">
        <p:fade/>
        <p:sndAc>
          <p:stSnd>
            <p:snd r:embed="rId6" name="breeze.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753" y="914400"/>
            <a:ext cx="7213599" cy="4492752"/>
          </a:xfrm>
        </p:spPr>
        <p:txBody>
          <a:bodyPr>
            <a:normAutofit fontScale="92500" lnSpcReduction="20000"/>
          </a:bodyPr>
          <a:lstStyle/>
          <a:p>
            <a:pPr marL="0" indent="0" algn="just">
              <a:lnSpc>
                <a:spcPct val="150000"/>
              </a:lnSpc>
              <a:buNone/>
            </a:pPr>
            <a:r>
              <a:rPr lang="id-ID" dirty="0" smtClean="0">
                <a:latin typeface="+mj-lt"/>
              </a:rPr>
              <a:t>	</a:t>
            </a:r>
            <a:r>
              <a:rPr lang="id-ID" b="1" dirty="0" smtClean="0">
                <a:latin typeface="+mj-lt"/>
              </a:rPr>
              <a:t>Departemen </a:t>
            </a:r>
            <a:r>
              <a:rPr lang="id-ID" b="1" dirty="0">
                <a:latin typeface="+mj-lt"/>
              </a:rPr>
              <a:t>Corporate Communication </a:t>
            </a:r>
            <a:r>
              <a:rPr lang="id-ID" dirty="0">
                <a:latin typeface="+mj-lt"/>
              </a:rPr>
              <a:t>merupakan ‘payung’ yang membawahi berbagai aspek komunikasi, termasuk Public Relations (PR)/hubungan dengan media, komunikasi internal, hubungan dengan investor, hubungan dengan masyarakat (CSR), maupun hubungan dengan pemerintah. Singkatnya, CSR dan PR/Humas berada di bawah Corporate Communication.</a:t>
            </a:r>
          </a:p>
        </p:txBody>
      </p:sp>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15511" b="87670" l="10469" r="89989">
                        <a14:foregroundMark x1="17277" y1="83636" x2="82437" y2="83011"/>
                        <a14:foregroundMark x1="19966" y1="81648" x2="41476" y2="42273"/>
                        <a14:foregroundMark x1="17277" y1="78295" x2="38787" y2="36932"/>
                        <a14:foregroundMark x1="26659" y1="75625" x2="81121" y2="72955"/>
                        <a14:foregroundMark x1="16590" y1="79659" x2="17906" y2="69659"/>
                        <a14:foregroundMark x1="24657" y1="53636" x2="40103" y2="24886"/>
                        <a14:foregroundMark x1="39073" y1="68750" x2="49943" y2="68750"/>
                      </a14:backgroundRemoval>
                    </a14:imgEffect>
                  </a14:imgLayer>
                </a14:imgProps>
              </a:ext>
              <a:ext uri="{28A0092B-C50C-407E-A947-70E740481C1C}">
                <a14:useLocalDpi xmlns:a14="http://schemas.microsoft.com/office/drawing/2010/main" val="0"/>
              </a:ext>
            </a:extLst>
          </a:blip>
          <a:stretch>
            <a:fillRect/>
          </a:stretch>
        </p:blipFill>
        <p:spPr>
          <a:xfrm>
            <a:off x="191093" y="110451"/>
            <a:ext cx="2000564" cy="2014298"/>
          </a:xfrm>
          <a:prstGeom prst="rect">
            <a:avLst/>
          </a:prstGeom>
        </p:spPr>
      </p:pic>
    </p:spTree>
    <p:extLst>
      <p:ext uri="{BB962C8B-B14F-4D97-AF65-F5344CB8AC3E}">
        <p14:creationId xmlns:p14="http://schemas.microsoft.com/office/powerpoint/2010/main" val="3286549826"/>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breeze.wav"/>
          </p:stSnd>
        </p:sndAc>
      </p:transition>
    </mc:Choice>
    <mc:Fallback xmlns="">
      <p:transition spd="slow">
        <p:fade/>
        <p:sndAc>
          <p:stSnd>
            <p:snd r:embed="rId6" name="breeze.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6868886" y="849086"/>
            <a:ext cx="4604657" cy="5515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endParaRPr lang="id-ID" dirty="0">
              <a:latin typeface="Bell MT" panose="02020503060305020303" pitchFamily="18" charset="0"/>
            </a:endParaRPr>
          </a:p>
        </p:txBody>
      </p:sp>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ackgroundRemoval t="15511" b="87670" l="10469" r="89989">
                        <a14:foregroundMark x1="17277" y1="83636" x2="82437" y2="83011"/>
                        <a14:foregroundMark x1="19966" y1="81648" x2="41476" y2="42273"/>
                        <a14:foregroundMark x1="17277" y1="78295" x2="38787" y2="36932"/>
                        <a14:foregroundMark x1="26659" y1="75625" x2="81121" y2="72955"/>
                        <a14:foregroundMark x1="16590" y1="79659" x2="17906" y2="69659"/>
                        <a14:foregroundMark x1="24657" y1="53636" x2="40103" y2="24886"/>
                        <a14:foregroundMark x1="43535" y1="70511" x2="53661" y2="70511"/>
                        <a14:foregroundMark x1="41362" y1="69091" x2="52975" y2="68352"/>
                      </a14:backgroundRemoval>
                    </a14:imgEffect>
                  </a14:imgLayer>
                </a14:imgProps>
              </a:ext>
              <a:ext uri="{28A0092B-C50C-407E-A947-70E740481C1C}">
                <a14:useLocalDpi xmlns:a14="http://schemas.microsoft.com/office/drawing/2010/main" val="0"/>
              </a:ext>
            </a:extLst>
          </a:blip>
          <a:stretch>
            <a:fillRect/>
          </a:stretch>
        </p:blipFill>
        <p:spPr>
          <a:xfrm>
            <a:off x="159077" y="0"/>
            <a:ext cx="2000564" cy="2014298"/>
          </a:xfrm>
          <a:prstGeom prst="rect">
            <a:avLst/>
          </a:prstGeom>
        </p:spPr>
      </p:pic>
      <p:sp>
        <p:nvSpPr>
          <p:cNvPr id="7" name="Rectangle 6"/>
          <p:cNvSpPr/>
          <p:nvPr/>
        </p:nvSpPr>
        <p:spPr>
          <a:xfrm>
            <a:off x="2572512" y="397549"/>
            <a:ext cx="8046720" cy="5365571"/>
          </a:xfrm>
          <a:prstGeom prst="rect">
            <a:avLst/>
          </a:prstGeom>
        </p:spPr>
        <p:txBody>
          <a:bodyPr wrap="square">
            <a:spAutoFit/>
          </a:bodyPr>
          <a:lstStyle/>
          <a:p>
            <a:pPr algn="just">
              <a:lnSpc>
                <a:spcPct val="150000"/>
              </a:lnSpc>
              <a:spcAft>
                <a:spcPts val="800"/>
              </a:spcAft>
            </a:pPr>
            <a:r>
              <a:rPr lang="id-ID" sz="2800" b="1" dirty="0">
                <a:ea typeface="Times New Roman" panose="02020603050405020304" pitchFamily="18" charset="0"/>
                <a:cs typeface="Times New Roman" panose="02020603050405020304" pitchFamily="18" charset="0"/>
              </a:rPr>
              <a:t>Public Relations Lebih Fokus kepada Media</a:t>
            </a:r>
            <a:endParaRPr lang="id-ID" sz="2800" dirty="0">
              <a:ea typeface="Calibri" panose="020F0502020204030204" pitchFamily="34" charset="0"/>
              <a:cs typeface="Times New Roman" panose="02020603050405020304" pitchFamily="18" charset="0"/>
            </a:endParaRPr>
          </a:p>
          <a:p>
            <a:pPr algn="just">
              <a:lnSpc>
                <a:spcPct val="150000"/>
              </a:lnSpc>
              <a:spcAft>
                <a:spcPts val="800"/>
              </a:spcAft>
            </a:pPr>
            <a:r>
              <a:rPr lang="id-ID" sz="2800" dirty="0" smtClean="0">
                <a:latin typeface="+mj-lt"/>
                <a:ea typeface="Times New Roman" panose="02020603050405020304" pitchFamily="18" charset="0"/>
                <a:cs typeface="Times New Roman" panose="02020603050405020304" pitchFamily="18" charset="0"/>
              </a:rPr>
              <a:t>	CSR</a:t>
            </a:r>
            <a:r>
              <a:rPr lang="id-ID" sz="2800" dirty="0">
                <a:latin typeface="+mj-lt"/>
                <a:ea typeface="Times New Roman" panose="02020603050405020304" pitchFamily="18" charset="0"/>
                <a:cs typeface="Times New Roman" panose="02020603050405020304" pitchFamily="18" charset="0"/>
              </a:rPr>
              <a:t>, PR/humas dan Corporate Communication juga dibedakan oleh faktor tanggung jawabnya. Corporate Communication bertanggung jawab untuk PR maupun CSR. Sementara itu, Public Relation/Humas biasanya merupakan suatu sub-divisi yang bertanggung jawab khusus untuk membangun hubungan perusahaan dengan media.</a:t>
            </a:r>
            <a:endParaRPr lang="id-ID" sz="28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9266012"/>
      </p:ext>
    </p:extLst>
  </p:cSld>
  <p:clrMapOvr>
    <a:masterClrMapping/>
  </p:clrMapOvr>
  <mc:AlternateContent xmlns:mc="http://schemas.openxmlformats.org/markup-compatibility/2006" xmlns:p14="http://schemas.microsoft.com/office/powerpoint/2010/main">
    <mc:Choice Requires="p14">
      <p:transition spd="slow" p14:dur="4000">
        <p:comb/>
        <p:sndAc>
          <p:stSnd>
            <p:snd r:embed="rId2" name="breeze.wav"/>
          </p:stSnd>
        </p:sndAc>
      </p:transition>
    </mc:Choice>
    <mc:Fallback xmlns="">
      <p:transition spd="slow">
        <p:comb/>
        <p:sndAc>
          <p:stSnd>
            <p:snd r:embed="rId6" name="breeze.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1680" y="1007149"/>
            <a:ext cx="9864490" cy="6720114"/>
          </a:xfrm>
        </p:spPr>
        <p:txBody>
          <a:bodyPr>
            <a:normAutofit/>
          </a:bodyPr>
          <a:lstStyle/>
          <a:p>
            <a:pPr marL="0" indent="0" algn="just">
              <a:lnSpc>
                <a:spcPct val="150000"/>
              </a:lnSpc>
              <a:buNone/>
            </a:pPr>
            <a:r>
              <a:rPr lang="id-ID" sz="2000" dirty="0">
                <a:latin typeface="Bell MT" panose="02020503060305020303" pitchFamily="18" charset="0"/>
              </a:rPr>
              <a:t>	</a:t>
            </a:r>
            <a:r>
              <a:rPr lang="id-ID" dirty="0" smtClean="0">
                <a:latin typeface="+mj-lt"/>
              </a:rPr>
              <a:t>Oleh </a:t>
            </a:r>
            <a:r>
              <a:rPr lang="id-ID" dirty="0">
                <a:latin typeface="+mj-lt"/>
              </a:rPr>
              <a:t>sebab itu, Public Relations (humas) bertanggung jawab untuk mengatur publisitas yang berkaitan dengan perusahaan, mengklarifikasi isu negatif yang dapat merusak reputasi, serta mengantisipasi potensi masalah yang belum terlihat namun bisa terjadi di masa mendatang (peran pre-empting). PR juga bertanggung jawab mengelola publisitas atau iklan produk/jasa yang baru diluncurkan perusahaan agar konsumen percaya dan mau mencoba produk/jasa yang ditawarkan.</a:t>
            </a:r>
          </a:p>
        </p:txBody>
      </p:sp>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15511" b="87670" l="10469" r="89989">
                        <a14:foregroundMark x1="17277" y1="83636" x2="82437" y2="83011"/>
                        <a14:foregroundMark x1="19966" y1="81648" x2="41476" y2="42273"/>
                        <a14:foregroundMark x1="17277" y1="78295" x2="38787" y2="36932"/>
                        <a14:foregroundMark x1="26659" y1="75625" x2="81121" y2="72955"/>
                        <a14:foregroundMark x1="16590" y1="79659" x2="17906" y2="69659"/>
                        <a14:foregroundMark x1="24657" y1="53636" x2="40103" y2="24886"/>
                        <a14:foregroundMark x1="41362" y1="69148" x2="49314" y2="69148"/>
                      </a14:backgroundRemoval>
                    </a14:imgEffect>
                  </a14:imgLayer>
                </a14:imgProps>
              </a:ext>
              <a:ext uri="{28A0092B-C50C-407E-A947-70E740481C1C}">
                <a14:useLocalDpi xmlns:a14="http://schemas.microsoft.com/office/drawing/2010/main" val="0"/>
              </a:ext>
            </a:extLst>
          </a:blip>
          <a:stretch>
            <a:fillRect/>
          </a:stretch>
        </p:blipFill>
        <p:spPr>
          <a:xfrm>
            <a:off x="145144" y="0"/>
            <a:ext cx="2000564" cy="2014298"/>
          </a:xfrm>
          <a:prstGeom prst="rect">
            <a:avLst/>
          </a:prstGeom>
        </p:spPr>
      </p:pic>
    </p:spTree>
    <p:extLst>
      <p:ext uri="{BB962C8B-B14F-4D97-AF65-F5344CB8AC3E}">
        <p14:creationId xmlns:p14="http://schemas.microsoft.com/office/powerpoint/2010/main" val="4279974446"/>
      </p:ext>
    </p:extLst>
  </p:cSld>
  <p:clrMapOvr>
    <a:masterClrMapping/>
  </p:clrMapOvr>
  <mc:AlternateContent xmlns:mc="http://schemas.openxmlformats.org/markup-compatibility/2006" xmlns:p14="http://schemas.microsoft.com/office/powerpoint/2010/main">
    <mc:Choice Requires="p14">
      <p:transition spd="slow" p14:dur="4000">
        <p:checker/>
        <p:sndAc>
          <p:stSnd>
            <p:snd r:embed="rId2" name="breeze.wav"/>
          </p:stSnd>
        </p:sndAc>
      </p:transition>
    </mc:Choice>
    <mc:Fallback xmlns="">
      <p:transition spd="slow">
        <p:checker/>
        <p:sndAc>
          <p:stSnd>
            <p:snd r:embed="rId6" name="breeze.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522720"/>
          </a:xfrm>
        </p:spPr>
      </p:pic>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backgroundRemoval t="15511" b="87670" l="10469" r="89989">
                        <a14:foregroundMark x1="17277" y1="83636" x2="82437" y2="83011"/>
                        <a14:foregroundMark x1="19966" y1="81648" x2="41476" y2="42273"/>
                        <a14:foregroundMark x1="17277" y1="78295" x2="38787" y2="36932"/>
                        <a14:foregroundMark x1="26659" y1="75625" x2="81121" y2="72955"/>
                        <a14:foregroundMark x1="16590" y1="79659" x2="17906" y2="69659"/>
                        <a14:foregroundMark x1="24657" y1="53636" x2="40103" y2="24886"/>
                        <a14:foregroundMark x1="41362" y1="69148" x2="49314" y2="69148"/>
                      </a14:backgroundRemoval>
                    </a14:imgEffect>
                  </a14:imgLayer>
                </a14:imgProps>
              </a:ext>
              <a:ext uri="{28A0092B-C50C-407E-A947-70E740481C1C}">
                <a14:useLocalDpi xmlns:a14="http://schemas.microsoft.com/office/drawing/2010/main" val="0"/>
              </a:ext>
            </a:extLst>
          </a:blip>
          <a:stretch>
            <a:fillRect/>
          </a:stretch>
        </p:blipFill>
        <p:spPr>
          <a:xfrm>
            <a:off x="0" y="-146304"/>
            <a:ext cx="2000564" cy="2014298"/>
          </a:xfrm>
          <a:prstGeom prst="rect">
            <a:avLst/>
          </a:prstGeom>
        </p:spPr>
      </p:pic>
      <p:sp>
        <p:nvSpPr>
          <p:cNvPr id="8" name="Rectangle 7"/>
          <p:cNvSpPr/>
          <p:nvPr/>
        </p:nvSpPr>
        <p:spPr>
          <a:xfrm>
            <a:off x="2000564" y="468795"/>
            <a:ext cx="9019892" cy="5801588"/>
          </a:xfrm>
          <a:prstGeom prst="rect">
            <a:avLst/>
          </a:prstGeom>
        </p:spPr>
        <p:txBody>
          <a:bodyPr wrap="square">
            <a:spAutoFit/>
          </a:bodyPr>
          <a:lstStyle/>
          <a:p>
            <a:pPr algn="just">
              <a:lnSpc>
                <a:spcPct val="150000"/>
              </a:lnSpc>
              <a:spcAft>
                <a:spcPts val="800"/>
              </a:spcAft>
            </a:pPr>
            <a:r>
              <a:rPr lang="id-ID" b="1" dirty="0">
                <a:latin typeface="Times New Roman" panose="02020603050405020304" pitchFamily="18" charset="0"/>
                <a:ea typeface="Times New Roman" panose="02020603050405020304" pitchFamily="18" charset="0"/>
                <a:cs typeface="Times New Roman" panose="02020603050405020304" pitchFamily="18" charset="0"/>
              </a:rPr>
              <a:t>CSR adalah Kontrak Perusahaan dengan </a:t>
            </a:r>
            <a:r>
              <a:rPr lang="id-ID" b="1" dirty="0" smtClean="0">
                <a:latin typeface="Times New Roman" panose="02020603050405020304" pitchFamily="18" charset="0"/>
                <a:ea typeface="Times New Roman" panose="02020603050405020304" pitchFamily="18" charset="0"/>
                <a:cs typeface="Times New Roman" panose="02020603050405020304" pitchFamily="18" charset="0"/>
              </a:rPr>
              <a:t>Masyarakat</a:t>
            </a:r>
          </a:p>
          <a:p>
            <a:pPr algn="just">
              <a:lnSpc>
                <a:spcPct val="150000"/>
              </a:lnSpc>
              <a:spcAft>
                <a:spcPts val="800"/>
              </a:spcAft>
            </a:pPr>
            <a:r>
              <a:rPr lang="id-ID" sz="2000" dirty="0" smtClean="0">
                <a:latin typeface="+mj-lt"/>
              </a:rPr>
              <a:t>	Di </a:t>
            </a:r>
            <a:r>
              <a:rPr lang="id-ID" sz="2000" dirty="0">
                <a:latin typeface="+mj-lt"/>
              </a:rPr>
              <a:t>manapun lokasinya, sebuah perusahaan bertanggung jawab secara sosial kepada masyarakat yang ada di skeitarnya. Pasalnya, aktivitas sebuah perusahaan (sekecil apapun itu) akan berdampak secara sosial, ekonomi, maupun lingkungan terhadap masyarakat sekitar. </a:t>
            </a:r>
            <a:endParaRPr lang="id-ID" sz="2000" dirty="0" smtClean="0">
              <a:latin typeface="+mj-lt"/>
            </a:endParaRPr>
          </a:p>
          <a:p>
            <a:pPr algn="just">
              <a:lnSpc>
                <a:spcPct val="150000"/>
              </a:lnSpc>
              <a:spcAft>
                <a:spcPts val="800"/>
              </a:spcAft>
            </a:pPr>
            <a:r>
              <a:rPr lang="id-ID" sz="2000" dirty="0" smtClean="0">
                <a:latin typeface="+mj-lt"/>
              </a:rPr>
              <a:t>	Oleh </a:t>
            </a:r>
            <a:r>
              <a:rPr lang="id-ID" sz="2000" dirty="0">
                <a:latin typeface="+mj-lt"/>
              </a:rPr>
              <a:t>sebab itu, masyarakat berhak mendapat ‘bagian’ dari laba yang diperoleh perusahaan, bukan dalam bentuk bagi hasil laba, melainkan dalam bentuk program-program yang dapat membantu memperbaiki kondisi masyarakat secara sosial, ekonomi, maupun spiritual. Jadi, program Corporate Social Responsibility (CSR) biasanya mencakup program bantuan/stimulasi, atau pemberdayaan ekonomi, program sosial, dan pemeliharan lingkungan.</a:t>
            </a:r>
          </a:p>
          <a:p>
            <a:pPr algn="just">
              <a:lnSpc>
                <a:spcPct val="150000"/>
              </a:lnSpc>
              <a:spcAft>
                <a:spcPts val="800"/>
              </a:spcAft>
            </a:pP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1624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sndAc>
          <p:stSnd>
            <p:snd r:embed="rId2" name="breeze.wav"/>
          </p:stSnd>
        </p:sndAc>
      </p:transition>
    </mc:Choice>
    <mc:Fallback xmlns="">
      <p:transition spd="slow">
        <p:fade/>
        <p:sndAc>
          <p:stSnd>
            <p:snd r:embed="rId6" name="breeze.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backgroundRemoval t="15511" b="87670" l="10469" r="89989">
                        <a14:foregroundMark x1="17277" y1="83636" x2="82437" y2="83011"/>
                        <a14:foregroundMark x1="19966" y1="81648" x2="41476" y2="42273"/>
                        <a14:foregroundMark x1="17277" y1="78295" x2="38787" y2="36932"/>
                        <a14:foregroundMark x1="26659" y1="75625" x2="81121" y2="72955"/>
                        <a14:foregroundMark x1="16590" y1="79659" x2="17906" y2="69659"/>
                        <a14:foregroundMark x1="24657" y1="53636" x2="40103" y2="24886"/>
                        <a14:foregroundMark x1="40618" y1="69091" x2="49314" y2="69091"/>
                      </a14:backgroundRemoval>
                    </a14:imgEffect>
                  </a14:imgLayer>
                </a14:imgProps>
              </a:ext>
              <a:ext uri="{28A0092B-C50C-407E-A947-70E740481C1C}">
                <a14:useLocalDpi xmlns:a14="http://schemas.microsoft.com/office/drawing/2010/main" val="0"/>
              </a:ext>
            </a:extLst>
          </a:blip>
          <a:stretch>
            <a:fillRect/>
          </a:stretch>
        </p:blipFill>
        <p:spPr>
          <a:xfrm>
            <a:off x="4789715" y="596680"/>
            <a:ext cx="2000564" cy="2014298"/>
          </a:xfrm>
          <a:prstGeom prst="rect">
            <a:avLst/>
          </a:prstGeom>
        </p:spPr>
      </p:pic>
      <p:sp>
        <p:nvSpPr>
          <p:cNvPr id="3" name="Rectangle 2"/>
          <p:cNvSpPr/>
          <p:nvPr/>
        </p:nvSpPr>
        <p:spPr>
          <a:xfrm>
            <a:off x="3750015" y="2610978"/>
            <a:ext cx="4079963" cy="687304"/>
          </a:xfrm>
          <a:prstGeom prst="rect">
            <a:avLst/>
          </a:prstGeom>
        </p:spPr>
        <p:txBody>
          <a:bodyPr wrap="none">
            <a:spAutoFit/>
          </a:bodyPr>
          <a:lstStyle/>
          <a:p>
            <a:pPr marL="457200">
              <a:lnSpc>
                <a:spcPct val="107000"/>
              </a:lnSpc>
              <a:spcAft>
                <a:spcPts val="0"/>
              </a:spcAft>
            </a:pPr>
            <a:r>
              <a:rPr lang="id-ID" sz="4000" dirty="0" smtClean="0">
                <a:solidFill>
                  <a:srgbClr val="0070C0"/>
                </a:solidFill>
                <a:effectLst/>
                <a:latin typeface="Showcard Gothic" panose="04020904020102020604" pitchFamily="82" charset="0"/>
                <a:ea typeface="Times New Roman" panose="02020603050405020304" pitchFamily="18" charset="0"/>
                <a:cs typeface="Times New Roman" panose="02020603050405020304" pitchFamily="18" charset="0"/>
              </a:rPr>
              <a:t>TERIMAKASIH</a:t>
            </a:r>
            <a:endParaRPr lang="id-ID" sz="4000" dirty="0">
              <a:solidFill>
                <a:srgbClr val="0070C0"/>
              </a:solidFill>
              <a:effectLst/>
              <a:latin typeface="Showcard Gothic" panose="04020904020102020604" pitchFamily="82" charset="0"/>
              <a:ea typeface="Calibri" panose="020F0502020204030204" pitchFamily="34" charset="0"/>
              <a:cs typeface="Times New Roman" panose="02020603050405020304" pitchFamily="18" charset="0"/>
            </a:endParaRPr>
          </a:p>
        </p:txBody>
      </p:sp>
      <p:sp>
        <p:nvSpPr>
          <p:cNvPr id="4" name="Rectangle 3"/>
          <p:cNvSpPr/>
          <p:nvPr/>
        </p:nvSpPr>
        <p:spPr>
          <a:xfrm>
            <a:off x="4561294" y="3316335"/>
            <a:ext cx="2930802" cy="369332"/>
          </a:xfrm>
          <a:prstGeom prst="rect">
            <a:avLst/>
          </a:prstGeom>
        </p:spPr>
        <p:txBody>
          <a:bodyPr wrap="none">
            <a:spAutoFit/>
          </a:bodyPr>
          <a:lstStyle/>
          <a:p>
            <a:r>
              <a:rPr lang="id-ID" dirty="0" smtClean="0">
                <a:latin typeface="Arial Rounded MT Bold" panose="020F0704030504030204" pitchFamily="34" charset="0"/>
              </a:rPr>
              <a:t>Dr. Hj. Rina Marlina, M.Si</a:t>
            </a:r>
            <a:endParaRPr lang="id-ID" dirty="0">
              <a:latin typeface="Arial Rounded MT Bold" panose="020F0704030504030204" pitchFamily="34" charset="0"/>
            </a:endParaRPr>
          </a:p>
        </p:txBody>
      </p:sp>
    </p:spTree>
    <p:extLst>
      <p:ext uri="{BB962C8B-B14F-4D97-AF65-F5344CB8AC3E}">
        <p14:creationId xmlns:p14="http://schemas.microsoft.com/office/powerpoint/2010/main" val="2108777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applause.wav"/>
          </p:stSnd>
        </p:sndAc>
      </p:transition>
    </mc:Choice>
    <mc:Fallback xmlns="">
      <p:transition spd="slow">
        <p:fade/>
        <p:sndAc>
          <p:stSnd>
            <p:snd r:embed="rId6" name="applause.wav"/>
          </p:stSnd>
        </p:sndAc>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TotalTime>
  <Words>52</Words>
  <Application>Microsoft Office PowerPoint</Application>
  <PresentationFormat>Widescreen</PresentationFormat>
  <Paragraphs>15</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Arial Rounded MT Bold</vt:lpstr>
      <vt:lpstr>Bell MT</vt:lpstr>
      <vt:lpstr>Calibri</vt:lpstr>
      <vt:lpstr>Calibri Light</vt:lpstr>
      <vt:lpstr>Showcard Gothic</vt:lpstr>
      <vt:lpstr>Times New Roman</vt:lpstr>
      <vt:lpstr>Office Theme</vt:lpstr>
      <vt:lpstr>Public Relations, and Corporete Communication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Manajemen komunikasi pemasaran “Teori periklanan, merek dan perumusan strategi komunikasi pemasaran”</dc:title>
  <dc:creator>ACER</dc:creator>
  <cp:lastModifiedBy>ACER</cp:lastModifiedBy>
  <cp:revision>14</cp:revision>
  <dcterms:created xsi:type="dcterms:W3CDTF">2018-03-25T21:47:02Z</dcterms:created>
  <dcterms:modified xsi:type="dcterms:W3CDTF">2018-05-25T06:50:59Z</dcterms:modified>
</cp:coreProperties>
</file>