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5" autoAdjust="0"/>
    <p:restoredTop sz="94660"/>
  </p:normalViewPr>
  <p:slideViewPr>
    <p:cSldViewPr snapToGrid="0">
      <p:cViewPr varScale="1">
        <p:scale>
          <a:sx n="78" d="100"/>
          <a:sy n="78" d="100"/>
        </p:scale>
        <p:origin x="34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5/20/2018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4000" cap="none" dirty="0" smtClean="0"/>
              <a:t>Memfasilitasi Keberhasilan Merek Dagang Baru</a:t>
            </a:r>
            <a:endParaRPr lang="id-ID" sz="4000" cap="none" dirty="0"/>
          </a:p>
        </p:txBody>
      </p:sp>
      <p:sp>
        <p:nvSpPr>
          <p:cNvPr id="3" name="Subtitle 2"/>
          <p:cNvSpPr>
            <a:spLocks noGrp="1"/>
          </p:cNvSpPr>
          <p:nvPr>
            <p:ph type="subTitle" idx="1"/>
          </p:nvPr>
        </p:nvSpPr>
        <p:spPr/>
        <p:txBody>
          <a:bodyPr/>
          <a:lstStyle/>
          <a:p>
            <a:r>
              <a:rPr lang="id-ID" dirty="0" smtClean="0"/>
              <a:t>Dr. Hj. Rina Marlina, M.Si</a:t>
            </a:r>
            <a:endParaRPr lang="id-ID"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37014" y1="29943" x2="61899" y2="21705"/>
                        <a14:foregroundMark x1="35812" y1="48182" x2="48284" y2="64034"/>
                        <a14:foregroundMark x1="27517" y1="36420" x2="26945" y2="56989"/>
                        <a14:foregroundMark x1="14531" y1="76989" x2="85011" y2="78182"/>
                        <a14:foregroundMark x1="18078" y1="69943" x2="46510" y2="69318"/>
                      </a14:backgroundRemoval>
                    </a14:imgEffect>
                  </a14:imgLayer>
                </a14:imgProps>
              </a:ext>
              <a:ext uri="{28A0092B-C50C-407E-A947-70E740481C1C}">
                <a14:useLocalDpi xmlns:a14="http://schemas.microsoft.com/office/drawing/2010/main" val="0"/>
              </a:ext>
            </a:extLst>
          </a:blip>
          <a:stretch>
            <a:fillRect/>
          </a:stretch>
        </p:blipFill>
        <p:spPr>
          <a:xfrm>
            <a:off x="8895034" y="-216069"/>
            <a:ext cx="2058508" cy="2072640"/>
          </a:xfrm>
          <a:prstGeom prst="rect">
            <a:avLst/>
          </a:prstGeom>
        </p:spPr>
      </p:pic>
    </p:spTree>
    <p:extLst>
      <p:ext uri="{BB962C8B-B14F-4D97-AF65-F5344CB8AC3E}">
        <p14:creationId xmlns:p14="http://schemas.microsoft.com/office/powerpoint/2010/main" val="2173523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sz="3200" b="1" dirty="0" smtClean="0"/>
              <a:t>Marcom dan Adopsi Merek</a:t>
            </a:r>
          </a:p>
          <a:p>
            <a:pPr marL="0" indent="0">
              <a:buNone/>
            </a:pPr>
            <a:r>
              <a:rPr lang="id-ID" dirty="0"/>
              <a:t>	</a:t>
            </a:r>
            <a:r>
              <a:rPr lang="id-ID" sz="2800" dirty="0" smtClean="0"/>
              <a:t>penerimaan ide-ide baru, secara tradisional disebut sebagai produk adopsi.</a:t>
            </a:r>
          </a:p>
          <a:p>
            <a:pPr marL="0" indent="0">
              <a:buNone/>
            </a:pPr>
            <a:endParaRPr lang="id-ID" sz="2800"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37014" y1="29943" x2="61899" y2="21705"/>
                        <a14:foregroundMark x1="35812" y1="48182" x2="48284" y2="64034"/>
                        <a14:foregroundMark x1="27517" y1="36420" x2="26945" y2="56989"/>
                        <a14:foregroundMark x1="14531" y1="76989" x2="85011" y2="78182"/>
                        <a14:foregroundMark x1="18078" y1="69943" x2="46510" y2="69318"/>
                      </a14:backgroundRemoval>
                    </a14:imgEffect>
                  </a14:imgLayer>
                </a14:imgProps>
              </a:ext>
              <a:ext uri="{28A0092B-C50C-407E-A947-70E740481C1C}">
                <a14:useLocalDpi xmlns:a14="http://schemas.microsoft.com/office/drawing/2010/main" val="0"/>
              </a:ext>
            </a:extLst>
          </a:blip>
          <a:stretch>
            <a:fillRect/>
          </a:stretch>
        </p:blipFill>
        <p:spPr>
          <a:xfrm>
            <a:off x="10272730" y="-94488"/>
            <a:ext cx="2058508" cy="2072640"/>
          </a:xfrm>
          <a:prstGeom prst="rect">
            <a:avLst/>
          </a:prstGeom>
        </p:spPr>
      </p:pic>
    </p:spTree>
    <p:extLst>
      <p:ext uri="{BB962C8B-B14F-4D97-AF65-F5344CB8AC3E}">
        <p14:creationId xmlns:p14="http://schemas.microsoft.com/office/powerpoint/2010/main" val="915796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id-ID" sz="2800" b="1" dirty="0" smtClean="0"/>
              <a:t>Karakteristik merek yang memfasilitasi adopsi</a:t>
            </a:r>
          </a:p>
          <a:p>
            <a:pPr marL="0" indent="0">
              <a:buNone/>
            </a:pPr>
            <a:r>
              <a:rPr lang="id-ID" sz="2800" b="1" dirty="0"/>
              <a:t>	</a:t>
            </a:r>
            <a:r>
              <a:rPr lang="id-ID" sz="2800" b="1" dirty="0" smtClean="0"/>
              <a:t>berikut karakteristik merek:</a:t>
            </a:r>
          </a:p>
          <a:p>
            <a:pPr marL="457200" indent="-457200">
              <a:buAutoNum type="arabicPeriod"/>
            </a:pPr>
            <a:r>
              <a:rPr lang="id-ID" sz="2400" dirty="0" smtClean="0"/>
              <a:t>Berkaitan dengan manfaat</a:t>
            </a:r>
          </a:p>
          <a:p>
            <a:pPr marL="457200" indent="-457200">
              <a:buAutoNum type="arabicPeriod"/>
            </a:pPr>
            <a:r>
              <a:rPr lang="id-ID" sz="2400" dirty="0" smtClean="0"/>
              <a:t>Keserasian</a:t>
            </a:r>
          </a:p>
          <a:p>
            <a:pPr marL="457200" indent="-457200">
              <a:buAutoNum type="arabicPeriod"/>
            </a:pPr>
            <a:r>
              <a:rPr lang="id-ID" sz="2400" dirty="0" smtClean="0"/>
              <a:t>Kompleksitas</a:t>
            </a:r>
          </a:p>
          <a:p>
            <a:pPr marL="457200" indent="-457200">
              <a:buAutoNum type="arabicPeriod"/>
            </a:pPr>
            <a:r>
              <a:rPr lang="id-ID" sz="2400" dirty="0" smtClean="0"/>
              <a:t>Kemampuan untuk dicoba</a:t>
            </a:r>
          </a:p>
          <a:p>
            <a:pPr marL="457200" indent="-457200">
              <a:buAutoNum type="arabicPeriod"/>
            </a:pPr>
            <a:r>
              <a:rPr lang="id-ID" sz="2400" dirty="0" smtClean="0"/>
              <a:t>Kemampuan untuk di observasi</a:t>
            </a:r>
            <a:endParaRPr lang="id-ID" sz="2400"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37014" y1="29943" x2="61899" y2="21705"/>
                        <a14:foregroundMark x1="35812" y1="48182" x2="48284" y2="64034"/>
                        <a14:foregroundMark x1="27517" y1="36420" x2="26945" y2="56989"/>
                        <a14:foregroundMark x1="14531" y1="76989" x2="85011" y2="78182"/>
                        <a14:foregroundMark x1="18078" y1="69943" x2="46510" y2="69318"/>
                      </a14:backgroundRemoval>
                    </a14:imgEffect>
                  </a14:imgLayer>
                </a14:imgProps>
              </a:ext>
              <a:ext uri="{28A0092B-C50C-407E-A947-70E740481C1C}">
                <a14:useLocalDpi xmlns:a14="http://schemas.microsoft.com/office/drawing/2010/main" val="0"/>
              </a:ext>
            </a:extLst>
          </a:blip>
          <a:stretch>
            <a:fillRect/>
          </a:stretch>
        </p:blipFill>
        <p:spPr>
          <a:xfrm>
            <a:off x="10345882" y="-143256"/>
            <a:ext cx="2058508" cy="2072640"/>
          </a:xfrm>
          <a:prstGeom prst="rect">
            <a:avLst/>
          </a:prstGeom>
        </p:spPr>
      </p:pic>
    </p:spTree>
    <p:extLst>
      <p:ext uri="{BB962C8B-B14F-4D97-AF65-F5344CB8AC3E}">
        <p14:creationId xmlns:p14="http://schemas.microsoft.com/office/powerpoint/2010/main" val="3969545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sz="2800" b="1" dirty="0" smtClean="0"/>
              <a:t>Keuntungan relatif</a:t>
            </a:r>
          </a:p>
          <a:p>
            <a:pPr marL="0" indent="0" algn="just">
              <a:buNone/>
            </a:pPr>
            <a:r>
              <a:rPr lang="id-ID" dirty="0"/>
              <a:t>	</a:t>
            </a:r>
            <a:r>
              <a:rPr lang="id-ID" sz="2400" dirty="0" smtClean="0"/>
              <a:t>keuntungan relatif mewakili derajat persepsi pelanggan terhadap merek baru sebagai produk yang lebih baik dari yang sebelumnya, terkait dengan atribut atau manfaat khusus.</a:t>
            </a:r>
            <a:endParaRPr lang="id-ID" sz="2400"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37014" y1="29943" x2="61899" y2="21705"/>
                        <a14:foregroundMark x1="35812" y1="48182" x2="48284" y2="64034"/>
                        <a14:foregroundMark x1="27517" y1="36420" x2="26945" y2="56989"/>
                        <a14:foregroundMark x1="14531" y1="76989" x2="85011" y2="78182"/>
                        <a14:foregroundMark x1="18078" y1="69943" x2="46510" y2="69318"/>
                      </a14:backgroundRemoval>
                    </a14:imgEffect>
                  </a14:imgLayer>
                </a14:imgProps>
              </a:ext>
              <a:ext uri="{28A0092B-C50C-407E-A947-70E740481C1C}">
                <a14:useLocalDpi xmlns:a14="http://schemas.microsoft.com/office/drawing/2010/main" val="0"/>
              </a:ext>
            </a:extLst>
          </a:blip>
          <a:stretch>
            <a:fillRect/>
          </a:stretch>
        </p:blipFill>
        <p:spPr>
          <a:xfrm>
            <a:off x="10321498" y="-118872"/>
            <a:ext cx="2058508" cy="2072640"/>
          </a:xfrm>
          <a:prstGeom prst="rect">
            <a:avLst/>
          </a:prstGeom>
        </p:spPr>
      </p:pic>
    </p:spTree>
    <p:extLst>
      <p:ext uri="{BB962C8B-B14F-4D97-AF65-F5344CB8AC3E}">
        <p14:creationId xmlns:p14="http://schemas.microsoft.com/office/powerpoint/2010/main" val="3944686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sz="2800" b="1" dirty="0" smtClean="0"/>
              <a:t>Kemampuan mengamati</a:t>
            </a:r>
          </a:p>
          <a:p>
            <a:pPr marL="0" indent="0" algn="just">
              <a:buNone/>
            </a:pPr>
            <a:r>
              <a:rPr lang="id-ID" dirty="0"/>
              <a:t>	</a:t>
            </a:r>
            <a:r>
              <a:rPr lang="id-ID" sz="2400" dirty="0" smtClean="0"/>
              <a:t>kemampuan untuk mengamati merupakan tingkat kemampuan sebuah merek baru untuk dapat di amati pengaruh positifnya atas penggunaan produk baru.</a:t>
            </a:r>
            <a:endParaRPr lang="id-ID" sz="2400"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37014" y1="29943" x2="61899" y2="21705"/>
                        <a14:foregroundMark x1="35812" y1="48182" x2="48284" y2="64034"/>
                        <a14:foregroundMark x1="27517" y1="36420" x2="26945" y2="56989"/>
                        <a14:foregroundMark x1="14531" y1="76989" x2="85011" y2="78182"/>
                        <a14:foregroundMark x1="18078" y1="69943" x2="46510" y2="69318"/>
                      </a14:backgroundRemoval>
                    </a14:imgEffect>
                  </a14:imgLayer>
                </a14:imgProps>
              </a:ext>
              <a:ext uri="{28A0092B-C50C-407E-A947-70E740481C1C}">
                <a14:useLocalDpi xmlns:a14="http://schemas.microsoft.com/office/drawing/2010/main" val="0"/>
              </a:ext>
            </a:extLst>
          </a:blip>
          <a:stretch>
            <a:fillRect/>
          </a:stretch>
        </p:blipFill>
        <p:spPr>
          <a:xfrm>
            <a:off x="10309306" y="-179832"/>
            <a:ext cx="2058508" cy="2072640"/>
          </a:xfrm>
          <a:prstGeom prst="rect">
            <a:avLst/>
          </a:prstGeom>
        </p:spPr>
      </p:pic>
    </p:spTree>
    <p:extLst>
      <p:ext uri="{BB962C8B-B14F-4D97-AF65-F5344CB8AC3E}">
        <p14:creationId xmlns:p14="http://schemas.microsoft.com/office/powerpoint/2010/main" val="1576975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sz="2800" b="1" dirty="0" smtClean="0"/>
              <a:t>Menghitung karakteristik pengaruh adopsi</a:t>
            </a:r>
          </a:p>
          <a:p>
            <a:pPr marL="0" indent="0" algn="just">
              <a:buNone/>
            </a:pPr>
            <a:r>
              <a:rPr lang="id-ID" dirty="0"/>
              <a:t>	</a:t>
            </a:r>
            <a:r>
              <a:rPr lang="id-ID" sz="2400" dirty="0" smtClean="0"/>
              <a:t>hal ini akan berguna untuk menggambarkan dan memiliki prosedur saat lima karakteristik yang dapat di kuantifikasikan kedalam kasus perkasus untuk menentukan apakah konsep produk yang di usulkan memiliki kesempatan yang baik untuk berhasil</a:t>
            </a:r>
            <a:r>
              <a:rPr lang="id-ID" dirty="0" smtClean="0"/>
              <a:t>.</a:t>
            </a:r>
            <a:endParaRPr lang="id-ID"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37014" y1="29943" x2="61899" y2="21705"/>
                        <a14:foregroundMark x1="35812" y1="48182" x2="48284" y2="64034"/>
                        <a14:foregroundMark x1="27517" y1="36420" x2="26945" y2="56989"/>
                        <a14:foregroundMark x1="14531" y1="76989" x2="85011" y2="78182"/>
                        <a14:foregroundMark x1="18078" y1="69943" x2="46510" y2="69318"/>
                      </a14:backgroundRemoval>
                    </a14:imgEffect>
                  </a14:imgLayer>
                </a14:imgProps>
              </a:ext>
              <a:ext uri="{28A0092B-C50C-407E-A947-70E740481C1C}">
                <a14:useLocalDpi xmlns:a14="http://schemas.microsoft.com/office/drawing/2010/main" val="0"/>
              </a:ext>
            </a:extLst>
          </a:blip>
          <a:stretch>
            <a:fillRect/>
          </a:stretch>
        </p:blipFill>
        <p:spPr>
          <a:xfrm>
            <a:off x="10345882" y="-106680"/>
            <a:ext cx="2058508" cy="2072640"/>
          </a:xfrm>
          <a:prstGeom prst="rect">
            <a:avLst/>
          </a:prstGeom>
        </p:spPr>
      </p:pic>
    </p:spTree>
    <p:extLst>
      <p:ext uri="{BB962C8B-B14F-4D97-AF65-F5344CB8AC3E}">
        <p14:creationId xmlns:p14="http://schemas.microsoft.com/office/powerpoint/2010/main" val="1229519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sz="2800" b="1" dirty="0" smtClean="0"/>
              <a:t>Penamaan merek</a:t>
            </a:r>
          </a:p>
          <a:p>
            <a:r>
              <a:rPr lang="id-ID" sz="2800" b="1" dirty="0" smtClean="0"/>
              <a:t>Peran logo</a:t>
            </a:r>
          </a:p>
          <a:p>
            <a:r>
              <a:rPr lang="id-ID" sz="2800" b="1" dirty="0" smtClean="0"/>
              <a:t>Pengemasan</a:t>
            </a:r>
          </a:p>
          <a:p>
            <a:pPr marL="0" indent="0">
              <a:buNone/>
            </a:pPr>
            <a:endParaRPr lang="id-ID" sz="2800" b="1"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37014" y1="29943" x2="61899" y2="21705"/>
                        <a14:foregroundMark x1="35812" y1="48182" x2="48284" y2="64034"/>
                        <a14:foregroundMark x1="27517" y1="36420" x2="26945" y2="56989"/>
                        <a14:foregroundMark x1="14531" y1="76989" x2="85011" y2="78182"/>
                        <a14:foregroundMark x1="18078" y1="69943" x2="46510" y2="69318"/>
                      </a14:backgroundRemoval>
                    </a14:imgEffect>
                  </a14:imgLayer>
                </a14:imgProps>
              </a:ext>
              <a:ext uri="{28A0092B-C50C-407E-A947-70E740481C1C}">
                <a14:useLocalDpi xmlns:a14="http://schemas.microsoft.com/office/drawing/2010/main" val="0"/>
              </a:ext>
            </a:extLst>
          </a:blip>
          <a:stretch>
            <a:fillRect/>
          </a:stretch>
        </p:blipFill>
        <p:spPr>
          <a:xfrm>
            <a:off x="10309306" y="-143256"/>
            <a:ext cx="2058508" cy="2072640"/>
          </a:xfrm>
          <a:prstGeom prst="rect">
            <a:avLst/>
          </a:prstGeom>
        </p:spPr>
      </p:pic>
    </p:spTree>
    <p:extLst>
      <p:ext uri="{BB962C8B-B14F-4D97-AF65-F5344CB8AC3E}">
        <p14:creationId xmlns:p14="http://schemas.microsoft.com/office/powerpoint/2010/main" val="3214843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id-ID" sz="3600" b="1" dirty="0" smtClean="0"/>
              <a:t>TERIMAKASIH</a:t>
            </a:r>
          </a:p>
          <a:p>
            <a:pPr marL="0" indent="0" algn="ctr">
              <a:buNone/>
            </a:pPr>
            <a:r>
              <a:rPr lang="id-ID" dirty="0" smtClean="0"/>
              <a:t>Dr. Hj. Rina Marlina, M.Si</a:t>
            </a:r>
            <a:endParaRPr lang="id-ID"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37014" y1="29943" x2="61899" y2="21705"/>
                        <a14:foregroundMark x1="35812" y1="48182" x2="48284" y2="64034"/>
                        <a14:foregroundMark x1="27517" y1="36420" x2="26945" y2="56989"/>
                        <a14:foregroundMark x1="14531" y1="76989" x2="85011" y2="78182"/>
                        <a14:foregroundMark x1="18078" y1="69943" x2="46510" y2="69318"/>
                      </a14:backgroundRemoval>
                    </a14:imgEffect>
                  </a14:imgLayer>
                </a14:imgProps>
              </a:ext>
              <a:ext uri="{28A0092B-C50C-407E-A947-70E740481C1C}">
                <a14:useLocalDpi xmlns:a14="http://schemas.microsoft.com/office/drawing/2010/main" val="0"/>
              </a:ext>
            </a:extLst>
          </a:blip>
          <a:stretch>
            <a:fillRect/>
          </a:stretch>
        </p:blipFill>
        <p:spPr>
          <a:xfrm>
            <a:off x="10297114" y="-240792"/>
            <a:ext cx="2058508" cy="2072640"/>
          </a:xfrm>
          <a:prstGeom prst="rect">
            <a:avLst/>
          </a:prstGeom>
        </p:spPr>
      </p:pic>
    </p:spTree>
    <p:extLst>
      <p:ext uri="{BB962C8B-B14F-4D97-AF65-F5344CB8AC3E}">
        <p14:creationId xmlns:p14="http://schemas.microsoft.com/office/powerpoint/2010/main" val="4106883195"/>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23</TotalTime>
  <Words>44</Words>
  <Application>Microsoft Office PowerPoint</Application>
  <PresentationFormat>Widescreen</PresentationFormat>
  <Paragraphs>22</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Century Gothic</vt:lpstr>
      <vt:lpstr>Wingdings 3</vt:lpstr>
      <vt:lpstr>Slice</vt:lpstr>
      <vt:lpstr>Memfasilitasi Keberhasilan Merek Dagang Baru</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Memfasilitasi Keberhasilan Merek Dagang Baru</dc:title>
  <dc:creator>ACER</dc:creator>
  <cp:lastModifiedBy>ACER</cp:lastModifiedBy>
  <cp:revision>3</cp:revision>
  <dcterms:created xsi:type="dcterms:W3CDTF">2018-05-20T14:35:16Z</dcterms:created>
  <dcterms:modified xsi:type="dcterms:W3CDTF">2018-05-20T14:59:06Z</dcterms:modified>
</cp:coreProperties>
</file>