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5/25/2018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karkomunikasi.com/komunikasi-pembangunan" TargetMode="External"/><Relationship Id="rId2" Type="http://schemas.openxmlformats.org/officeDocument/2006/relationships/hyperlink" Target="https://pakarkomunikasi.com/teori-difusi-inovasi" TargetMode="External"/><Relationship Id="rId1" Type="http://schemas.openxmlformats.org/officeDocument/2006/relationships/slideLayout" Target="../slideLayouts/slideLayout2.xml"/><Relationship Id="rId4" Type="http://schemas.openxmlformats.org/officeDocument/2006/relationships/hyperlink" Target="https://pakarkomunikasi.com/teori-komunikasi-mass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akarkomunikasi.com/psikologi-komunikasi" TargetMode="External"/><Relationship Id="rId2" Type="http://schemas.openxmlformats.org/officeDocument/2006/relationships/hyperlink" Target="https://pakarkomunikasi.com/komunikasi-organisas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akarkomunikasi.com/teori-komunikasi-persuasi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akarkomunikasi.com/teori-semiotika-roland-barthes" TargetMode="External"/><Relationship Id="rId2" Type="http://schemas.openxmlformats.org/officeDocument/2006/relationships/hyperlink" Target="https://pakarkomunikasi.com/teori-semiotika-ferdinand-de-saussur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cap="none" dirty="0" smtClean="0">
                <a:latin typeface="Bodoni MT Condensed" panose="02070606080606020203" pitchFamily="18" charset="0"/>
              </a:rPr>
              <a:t>Manajemen Komunikasi Pemasaran</a:t>
            </a:r>
            <a:br>
              <a:rPr lang="id-ID" cap="none" dirty="0" smtClean="0">
                <a:latin typeface="Bodoni MT Condensed" panose="02070606080606020203" pitchFamily="18" charset="0"/>
              </a:rPr>
            </a:br>
            <a:r>
              <a:rPr lang="id-ID" cap="none" dirty="0" smtClean="0">
                <a:latin typeface="Bodoni MT Condensed" panose="02070606080606020203" pitchFamily="18" charset="0"/>
              </a:rPr>
              <a:t>“Teori Yang Mendukung Komunikasi Pemasaran”</a:t>
            </a:r>
            <a:endParaRPr lang="id-ID" cap="none" dirty="0">
              <a:latin typeface="Bodoni MT Condensed" panose="02070606080606020203" pitchFamily="18" charset="0"/>
            </a:endParaRPr>
          </a:p>
        </p:txBody>
      </p:sp>
      <p:sp>
        <p:nvSpPr>
          <p:cNvPr id="3" name="Subtitle 2"/>
          <p:cNvSpPr>
            <a:spLocks noGrp="1"/>
          </p:cNvSpPr>
          <p:nvPr>
            <p:ph type="subTitle" idx="1"/>
          </p:nvPr>
        </p:nvSpPr>
        <p:spPr/>
        <p:txBody>
          <a:bodyPr>
            <a:normAutofit/>
          </a:bodyPr>
          <a:lstStyle/>
          <a:p>
            <a:r>
              <a:rPr lang="id-ID" sz="2400" cap="none" dirty="0" smtClean="0">
                <a:latin typeface="Baskerville Old Face" panose="02020602080505020303" pitchFamily="18" charset="0"/>
              </a:rPr>
              <a:t>Dr. Hj. Rina Marlina, M.Si</a:t>
            </a:r>
            <a:endParaRPr lang="id-ID" sz="2400" cap="none" dirty="0">
              <a:latin typeface="Baskerville Old Face" panose="02020602080505020303" pitchFamily="18" charset="0"/>
            </a:endParaRPr>
          </a:p>
        </p:txBody>
      </p:sp>
    </p:spTree>
    <p:extLst>
      <p:ext uri="{BB962C8B-B14F-4D97-AF65-F5344CB8AC3E}">
        <p14:creationId xmlns:p14="http://schemas.microsoft.com/office/powerpoint/2010/main" val="1318938960"/>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cap="none" dirty="0" smtClean="0">
                <a:solidFill>
                  <a:schemeClr val="tx1">
                    <a:lumMod val="95000"/>
                    <a:lumOff val="5000"/>
                  </a:schemeClr>
                </a:solidFill>
                <a:latin typeface="Bodoni MT Condensed" panose="02070606080606020203" pitchFamily="18" charset="0"/>
              </a:rPr>
              <a:t>6. </a:t>
            </a:r>
            <a:r>
              <a:rPr lang="id-ID" b="1" cap="none" dirty="0" smtClean="0">
                <a:solidFill>
                  <a:schemeClr val="tx1">
                    <a:lumMod val="95000"/>
                    <a:lumOff val="5000"/>
                  </a:schemeClr>
                </a:solidFill>
                <a:latin typeface="Bodoni MT Condensed" panose="02070606080606020203" pitchFamily="18" charset="0"/>
                <a:hlinkClick r:id="rId2"/>
              </a:rPr>
              <a:t>Teori Difusi Inovasi</a:t>
            </a:r>
            <a:r>
              <a:rPr lang="id-ID" b="1" cap="none" dirty="0" smtClean="0">
                <a:solidFill>
                  <a:schemeClr val="tx1">
                    <a:lumMod val="95000"/>
                    <a:lumOff val="5000"/>
                  </a:schemeClr>
                </a:solidFill>
                <a:latin typeface="Bodoni MT Condensed" panose="02070606080606020203" pitchFamily="18" charset="0"/>
              </a:rPr>
              <a:t> – </a:t>
            </a:r>
            <a:r>
              <a:rPr lang="id-ID" b="1" i="1" cap="none" dirty="0" smtClean="0">
                <a:solidFill>
                  <a:schemeClr val="tx1">
                    <a:lumMod val="95000"/>
                    <a:lumOff val="5000"/>
                  </a:schemeClr>
                </a:solidFill>
                <a:latin typeface="Bodoni MT Condensed" panose="02070606080606020203" pitchFamily="18" charset="0"/>
              </a:rPr>
              <a:t>Diffusion Of Innovations</a:t>
            </a:r>
            <a:r>
              <a:rPr lang="id-ID" dirty="0"/>
              <a:t/>
            </a:r>
            <a:br>
              <a:rPr lang="id-ID" dirty="0"/>
            </a:br>
            <a:endParaRPr lang="id-ID" dirty="0"/>
          </a:p>
        </p:txBody>
      </p:sp>
      <p:sp>
        <p:nvSpPr>
          <p:cNvPr id="3" name="Content Placeholder 2"/>
          <p:cNvSpPr>
            <a:spLocks noGrp="1"/>
          </p:cNvSpPr>
          <p:nvPr>
            <p:ph sz="quarter" idx="13"/>
          </p:nvPr>
        </p:nvSpPr>
        <p:spPr>
          <a:xfrm>
            <a:off x="913774" y="2111188"/>
            <a:ext cx="10363826" cy="4558553"/>
          </a:xfrm>
        </p:spPr>
        <p:txBody>
          <a:bodyPr/>
          <a:lstStyle/>
          <a:p>
            <a:pPr marL="0" indent="0" algn="just">
              <a:lnSpc>
                <a:spcPct val="150000"/>
              </a:lnSpc>
              <a:buNone/>
            </a:pPr>
            <a:r>
              <a:rPr lang="id-ID" dirty="0" smtClean="0"/>
              <a:t>	</a:t>
            </a:r>
            <a:r>
              <a:rPr lang="id-ID" cap="none" dirty="0" smtClean="0">
                <a:latin typeface="Baskerville Old Face" panose="02020602080505020303" pitchFamily="18" charset="0"/>
              </a:rPr>
              <a:t>Teori Difusi Inovasi Yang Digagas Oleh </a:t>
            </a:r>
            <a:r>
              <a:rPr lang="id-ID" b="1" cap="none" dirty="0" smtClean="0">
                <a:latin typeface="Baskerville Old Face" panose="02020602080505020303" pitchFamily="18" charset="0"/>
              </a:rPr>
              <a:t>Everett M. Rogers</a:t>
            </a:r>
            <a:r>
              <a:rPr lang="id-ID" cap="none" dirty="0" smtClean="0">
                <a:latin typeface="Baskerville Old Face" panose="02020602080505020303" pitchFamily="18" charset="0"/>
              </a:rPr>
              <a:t> Adalah Salah Satu Teori </a:t>
            </a:r>
            <a:r>
              <a:rPr lang="id-ID" u="sng" cap="none" dirty="0" smtClean="0">
                <a:latin typeface="Baskerville Old Face" panose="02020602080505020303" pitchFamily="18" charset="0"/>
                <a:hlinkClick r:id="rId3"/>
              </a:rPr>
              <a:t>Komunikasi Pembangunan</a:t>
            </a:r>
            <a:r>
              <a:rPr lang="id-ID" cap="none" dirty="0" smtClean="0">
                <a:latin typeface="Baskerville Old Face" panose="02020602080505020303" pitchFamily="18" charset="0"/>
              </a:rPr>
              <a:t> Dan </a:t>
            </a:r>
            <a:r>
              <a:rPr lang="id-ID" u="sng" cap="none" dirty="0" smtClean="0">
                <a:latin typeface="Baskerville Old Face" panose="02020602080505020303" pitchFamily="18" charset="0"/>
                <a:hlinkClick r:id="rId4"/>
              </a:rPr>
              <a:t>Teori Komunikasi Massa</a:t>
            </a:r>
            <a:r>
              <a:rPr lang="id-ID" cap="none" dirty="0" smtClean="0">
                <a:latin typeface="Baskerville Old Face" panose="02020602080505020303" pitchFamily="18" charset="0"/>
              </a:rPr>
              <a:t> Yang Diadopsi Ke Dalam Ranah Komunikasi Pemasaran Untuk Menjelaskan Proses Suatu Produk Baru Yang Menyebar Dalam Pasar Melalui Pembelian Oleh Adopter. Proses Melibatkan Beberapa Tahapan Yang Masing-masing Tahapan Memiliki Beberapa Faktor Penting Dalam Perencanaan Komunikasi Pemasaran. Menurut Rogers, Yang Dimaksud Dengan Difusi Adalah Proses Sebuah Inovasi Yang Dikomunikasikan Selama Jangka Waktu Tertentu Diantara Anggota Sebuah Sistem Sosial. Terdapat 5 (Lima) Kategori Pengadopsi Inovasi Yaitu :</a:t>
            </a:r>
          </a:p>
          <a:p>
            <a:pPr marL="0" indent="0">
              <a:buNone/>
            </a:pPr>
            <a:endParaRPr lang="id-ID" dirty="0"/>
          </a:p>
        </p:txBody>
      </p:sp>
    </p:spTree>
    <p:extLst>
      <p:ext uri="{BB962C8B-B14F-4D97-AF65-F5344CB8AC3E}">
        <p14:creationId xmlns:p14="http://schemas.microsoft.com/office/powerpoint/2010/main" val="3756784230"/>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887506"/>
            <a:ext cx="10363826" cy="5459506"/>
          </a:xfrm>
        </p:spPr>
        <p:txBody>
          <a:bodyPr>
            <a:normAutofit/>
          </a:bodyPr>
          <a:lstStyle/>
          <a:p>
            <a:pPr lvl="0" algn="just">
              <a:lnSpc>
                <a:spcPct val="150000"/>
              </a:lnSpc>
            </a:pPr>
            <a:r>
              <a:rPr lang="id-ID" b="1" i="1" cap="none" dirty="0" smtClean="0">
                <a:latin typeface="Baskerville Old Face" panose="02020602080505020303" pitchFamily="18" charset="0"/>
              </a:rPr>
              <a:t>Innovator</a:t>
            </a:r>
            <a:r>
              <a:rPr lang="id-ID" cap="none" dirty="0" smtClean="0">
                <a:latin typeface="Baskerville Old Face" panose="02020602080505020303" pitchFamily="18" charset="0"/>
              </a:rPr>
              <a:t> – Perintis.</a:t>
            </a:r>
          </a:p>
          <a:p>
            <a:pPr lvl="0" algn="just">
              <a:lnSpc>
                <a:spcPct val="150000"/>
              </a:lnSpc>
            </a:pPr>
            <a:r>
              <a:rPr lang="id-ID" b="1" i="1" cap="none" dirty="0" smtClean="0">
                <a:latin typeface="Baskerville Old Face" panose="02020602080505020303" pitchFamily="18" charset="0"/>
              </a:rPr>
              <a:t>Early Adopters</a:t>
            </a:r>
            <a:r>
              <a:rPr lang="id-ID" cap="none" dirty="0" smtClean="0">
                <a:latin typeface="Baskerville Old Face" panose="02020602080505020303" pitchFamily="18" charset="0"/>
              </a:rPr>
              <a:t> – Pelopor, Pemuka Pendapat Yang Berpendidikan Tinggi Dan Terbuka Pada Ide-ide Baru.</a:t>
            </a:r>
          </a:p>
          <a:p>
            <a:pPr lvl="0" algn="just">
              <a:lnSpc>
                <a:spcPct val="150000"/>
              </a:lnSpc>
            </a:pPr>
            <a:r>
              <a:rPr lang="id-ID" b="1" i="1" cap="none" dirty="0" smtClean="0">
                <a:latin typeface="Baskerville Old Face" panose="02020602080505020303" pitchFamily="18" charset="0"/>
              </a:rPr>
              <a:t>Early Majority</a:t>
            </a:r>
            <a:r>
              <a:rPr lang="id-ID" b="1" cap="none" dirty="0" smtClean="0">
                <a:latin typeface="Baskerville Old Face" panose="02020602080505020303" pitchFamily="18" charset="0"/>
              </a:rPr>
              <a:t> </a:t>
            </a:r>
            <a:r>
              <a:rPr lang="id-ID" cap="none" dirty="0" smtClean="0">
                <a:latin typeface="Baskerville Old Face" panose="02020602080505020303" pitchFamily="18" charset="0"/>
              </a:rPr>
              <a:t>– Penganut Dini Yang Bergantung Pada Sumber-sumber Data Informal.</a:t>
            </a:r>
          </a:p>
          <a:p>
            <a:pPr lvl="0" algn="just">
              <a:lnSpc>
                <a:spcPct val="150000"/>
              </a:lnSpc>
            </a:pPr>
            <a:r>
              <a:rPr lang="id-ID" b="1" i="1" cap="none" dirty="0" smtClean="0">
                <a:latin typeface="Baskerville Old Face" panose="02020602080505020303" pitchFamily="18" charset="0"/>
              </a:rPr>
              <a:t>Late Majority</a:t>
            </a:r>
            <a:r>
              <a:rPr lang="id-ID" cap="none" dirty="0" smtClean="0">
                <a:latin typeface="Baskerville Old Face" panose="02020602080505020303" pitchFamily="18" charset="0"/>
              </a:rPr>
              <a:t> – Penganut Lambat Yaitu Mereka Yang Bersikap Skeptic Terhadap Ide-ide Baru Dan Hanya Mengadopsi Produk Baru Untuk Alasan-alasan Ekonomis Dan Sosial.</a:t>
            </a:r>
          </a:p>
          <a:p>
            <a:pPr lvl="0" algn="just">
              <a:lnSpc>
                <a:spcPct val="150000"/>
              </a:lnSpc>
            </a:pPr>
            <a:r>
              <a:rPr lang="id-ID" b="1" i="1" cap="none" dirty="0" smtClean="0">
                <a:latin typeface="Baskerville Old Face" panose="02020602080505020303" pitchFamily="18" charset="0"/>
              </a:rPr>
              <a:t>Laggards</a:t>
            </a:r>
            <a:r>
              <a:rPr lang="id-ID" cap="none" dirty="0" smtClean="0">
                <a:latin typeface="Baskerville Old Face" panose="02020602080505020303" pitchFamily="18" charset="0"/>
              </a:rPr>
              <a:t> – Kaum Kolot Yaitu Mereka Yang Menolak Ide-ide Baru Dengan Pemikiran Yang Tertutup Dan Berpenghasilan Rendah.</a:t>
            </a:r>
          </a:p>
          <a:p>
            <a:pPr marL="0" indent="0" algn="just">
              <a:lnSpc>
                <a:spcPct val="150000"/>
              </a:lnSpc>
              <a:buNone/>
            </a:pPr>
            <a:r>
              <a:rPr lang="id-ID" cap="none" dirty="0" smtClean="0">
                <a:latin typeface="Baskerville Old Face" panose="02020602080505020303" pitchFamily="18" charset="0"/>
              </a:rPr>
              <a:t>	Mereka Yang Perilakunya Sebagian Besar Jatuh Pada Salah Satu Kategori Di Atas Akan Memiliki Perilaku Komunikasi Yang Berbeda Seperti Penggunaan Media Dan Lain-lain.</a:t>
            </a:r>
          </a:p>
          <a:p>
            <a:endParaRPr lang="id-ID" dirty="0"/>
          </a:p>
        </p:txBody>
      </p:sp>
    </p:spTree>
    <p:extLst>
      <p:ext uri="{BB962C8B-B14F-4D97-AF65-F5344CB8AC3E}">
        <p14:creationId xmlns:p14="http://schemas.microsoft.com/office/powerpoint/2010/main" val="3215644206"/>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 </a:t>
            </a:r>
            <a:br>
              <a:rPr lang="id-ID" dirty="0"/>
            </a:br>
            <a:r>
              <a:rPr lang="id-ID" b="1" cap="none" dirty="0" smtClean="0">
                <a:latin typeface="Bodoni MT Condensed" panose="02070606080606020203" pitchFamily="18" charset="0"/>
              </a:rPr>
              <a:t>7. Model Pengetahuan Persuasi – </a:t>
            </a:r>
            <a:r>
              <a:rPr lang="id-ID" b="1" i="1" cap="none" dirty="0" smtClean="0">
                <a:latin typeface="Bodoni MT Condensed" panose="02070606080606020203" pitchFamily="18" charset="0"/>
              </a:rPr>
              <a:t>Persuasion Knowledge Model</a:t>
            </a:r>
            <a:r>
              <a:rPr lang="id-ID" cap="none" dirty="0" smtClean="0">
                <a:latin typeface="Bodoni MT Condensed" panose="02070606080606020203" pitchFamily="18" charset="0"/>
              </a:rPr>
              <a:t/>
            </a:r>
            <a:br>
              <a:rPr lang="id-ID" cap="none" dirty="0" smtClean="0">
                <a:latin typeface="Bodoni MT Condensed" panose="02070606080606020203" pitchFamily="18" charset="0"/>
              </a:rPr>
            </a:br>
            <a:endParaRPr lang="id-ID" dirty="0">
              <a:latin typeface="Bodoni MT Condensed" panose="02070606080606020203" pitchFamily="18" charset="0"/>
            </a:endParaRPr>
          </a:p>
        </p:txBody>
      </p:sp>
      <p:sp>
        <p:nvSpPr>
          <p:cNvPr id="3" name="Content Placeholder 2"/>
          <p:cNvSpPr>
            <a:spLocks noGrp="1"/>
          </p:cNvSpPr>
          <p:nvPr>
            <p:ph sz="quarter" idx="13"/>
          </p:nvPr>
        </p:nvSpPr>
        <p:spPr/>
        <p:txBody>
          <a:bodyPr/>
          <a:lstStyle/>
          <a:p>
            <a:pPr marL="0" indent="0" algn="just">
              <a:lnSpc>
                <a:spcPct val="150000"/>
              </a:lnSpc>
              <a:buNone/>
            </a:pPr>
            <a:r>
              <a:rPr lang="id-ID" dirty="0" smtClean="0"/>
              <a:t>	</a:t>
            </a:r>
            <a:r>
              <a:rPr lang="id-ID" cap="none" dirty="0" smtClean="0">
                <a:latin typeface="Baskerville Old Face" panose="02020602080505020303" pitchFamily="18" charset="0"/>
              </a:rPr>
              <a:t>Model Ini Pertama Kali Dikenalkan Pada Tahun 1994 Oleh </a:t>
            </a:r>
            <a:r>
              <a:rPr lang="id-ID" b="1" cap="none" dirty="0" smtClean="0">
                <a:latin typeface="Baskerville Old Face" panose="02020602080505020303" pitchFamily="18" charset="0"/>
              </a:rPr>
              <a:t>Marian Friestad</a:t>
            </a:r>
            <a:r>
              <a:rPr lang="id-ID" cap="none" dirty="0" smtClean="0">
                <a:latin typeface="Baskerville Old Face" panose="02020602080505020303" pitchFamily="18" charset="0"/>
              </a:rPr>
              <a:t> Dan </a:t>
            </a:r>
            <a:r>
              <a:rPr lang="id-ID" b="1" cap="none" dirty="0" smtClean="0">
                <a:latin typeface="Baskerville Old Face" panose="02020602080505020303" pitchFamily="18" charset="0"/>
              </a:rPr>
              <a:t>Peter Wright</a:t>
            </a:r>
            <a:r>
              <a:rPr lang="id-ID" cap="none" dirty="0" smtClean="0">
                <a:latin typeface="Baskerville Old Face" panose="02020602080505020303" pitchFamily="18" charset="0"/>
              </a:rPr>
              <a:t> Sebagai Sebuah Model Yang Menjelaskan Bagaimana Pengetahuan Taktik Persuasi Pemasar Berdampak Pada Respon Konsumen Terhadap Taktik Tersebut. Model Ini Menegaskan Bahwa Setiap Saat Konsumen Mengembangkan Pengetahuan Tentang Taktik Persuasi Pemasar Dan Karenanya Menjadi Lebih Baik Dalam Beradaptasi Dan Merespon Untuk Usaha Semacam Itu Dalam Rangka Untuk Mencapai Tujuan Pribadi Dirinya.</a:t>
            </a:r>
          </a:p>
          <a:p>
            <a:pPr marL="0" indent="0" algn="just">
              <a:lnSpc>
                <a:spcPct val="150000"/>
              </a:lnSpc>
              <a:buNone/>
            </a:pPr>
            <a:endParaRPr lang="id-ID" cap="none" dirty="0">
              <a:latin typeface="Baskerville Old Face" panose="02020602080505020303" pitchFamily="18" charset="0"/>
            </a:endParaRPr>
          </a:p>
        </p:txBody>
      </p:sp>
    </p:spTree>
    <p:extLst>
      <p:ext uri="{BB962C8B-B14F-4D97-AF65-F5344CB8AC3E}">
        <p14:creationId xmlns:p14="http://schemas.microsoft.com/office/powerpoint/2010/main" val="303871233"/>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id-ID" sz="5400" i="1" dirty="0" smtClean="0">
                <a:latin typeface="Baskerville Old Face" panose="02020602080505020303" pitchFamily="18" charset="0"/>
              </a:rPr>
              <a:t>SEKIAN </a:t>
            </a:r>
          </a:p>
          <a:p>
            <a:pPr marL="0" indent="0" algn="ctr">
              <a:buNone/>
            </a:pPr>
            <a:r>
              <a:rPr lang="id-ID" sz="5400" i="1" dirty="0" smtClean="0">
                <a:latin typeface="Baskerville Old Face" panose="02020602080505020303" pitchFamily="18" charset="0"/>
              </a:rPr>
              <a:t>TERIMAKASIH</a:t>
            </a:r>
            <a:endParaRPr lang="id-ID" sz="5400" i="1" dirty="0">
              <a:latin typeface="Baskerville Old Face" panose="02020602080505020303" pitchFamily="18" charset="0"/>
            </a:endParaRPr>
          </a:p>
        </p:txBody>
      </p:sp>
    </p:spTree>
    <p:extLst>
      <p:ext uri="{BB962C8B-B14F-4D97-AF65-F5344CB8AC3E}">
        <p14:creationId xmlns:p14="http://schemas.microsoft.com/office/powerpoint/2010/main" val="192782642"/>
      </p:ext>
    </p:extLst>
  </p:cSld>
  <p:clrMapOvr>
    <a:masterClrMapping/>
  </p:clrMapOvr>
  <mc:AlternateContent xmlns:mc="http://schemas.openxmlformats.org/markup-compatibility/2006" xmlns:p14="http://schemas.microsoft.com/office/powerpoint/2010/main">
    <mc:Choice Requires="p14">
      <p:transition spd="slow" p14:dur="4000">
        <p:circle/>
        <p:sndAc>
          <p:stSnd>
            <p:snd r:embed="rId2" name="applause.wav"/>
          </p:stSnd>
        </p:sndAc>
      </p:transition>
    </mc:Choice>
    <mc:Fallback xmlns="">
      <p:transition spd="slow">
        <p:circle/>
        <p:sndAc>
          <p:stSnd>
            <p:snd r:embed="rId3"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28600"/>
            <a:ext cx="10363826" cy="6468035"/>
          </a:xfrm>
        </p:spPr>
        <p:txBody>
          <a:bodyPr/>
          <a:lstStyle/>
          <a:p>
            <a:pPr marL="0" indent="0" algn="just">
              <a:lnSpc>
                <a:spcPct val="150000"/>
              </a:lnSpc>
              <a:buNone/>
            </a:pPr>
            <a:r>
              <a:rPr lang="id-ID" dirty="0" smtClean="0"/>
              <a:t>	</a:t>
            </a:r>
            <a:r>
              <a:rPr lang="id-ID" cap="none" dirty="0" smtClean="0">
                <a:latin typeface="Baskerville Old Face" panose="02020602080505020303" pitchFamily="18" charset="0"/>
              </a:rPr>
              <a:t>Komunikasi Pemasaran Sebagai Salah Satu Area Dari </a:t>
            </a:r>
            <a:r>
              <a:rPr lang="id-ID" u="sng" cap="none" dirty="0" smtClean="0">
                <a:latin typeface="Baskerville Old Face" panose="02020602080505020303" pitchFamily="18" charset="0"/>
                <a:hlinkClick r:id="rId2"/>
              </a:rPr>
              <a:t>Komunikasi Organisasi</a:t>
            </a:r>
            <a:r>
              <a:rPr lang="id-ID" cap="none" dirty="0" smtClean="0">
                <a:latin typeface="Baskerville Old Face" panose="02020602080505020303" pitchFamily="18" charset="0"/>
              </a:rPr>
              <a:t> Umumnya Diartikan Sebagai Sarana Untuk Berbagi Informasi, Konsep, Dan Arti Yang Dilakukan Oleh Sumber Pesan Kepada Penerima Pesan Mengenai Berbagai Produk, Layanan Atau Jasa, Serta Organisasi Sebagai Penjual Produk Dan Layanan Tersebut. Sebagai Pemasar, Sejatinya Memiliki Kemampuan Untuk Mempengaruhi Keputusan Dan Sikap Konsumen.</a:t>
            </a:r>
          </a:p>
          <a:p>
            <a:pPr marL="0" indent="0" algn="just">
              <a:lnSpc>
                <a:spcPct val="150000"/>
              </a:lnSpc>
              <a:buNone/>
            </a:pPr>
            <a:r>
              <a:rPr lang="id-ID" cap="none" dirty="0" smtClean="0">
                <a:latin typeface="Baskerville Old Face" panose="02020602080505020303" pitchFamily="18" charset="0"/>
              </a:rPr>
              <a:t>	Sebaliknya, Sebagai Konsumen, Tentunya Kita Mencari, Memilih, Dan Kemudian Memakai Produk Yang Sesuai Dengan Kebutuhan Kita. Konsumsi Produk Adalah Salah Satu Bentuk Produksi Itu Sendiri. Dengan Demikian, Komunikasi Pemasaran Menjadi Memiliki Tujuan. Dari Segi </a:t>
            </a:r>
            <a:r>
              <a:rPr lang="id-ID" u="sng" cap="none" dirty="0" smtClean="0">
                <a:latin typeface="Baskerville Old Face" panose="02020602080505020303" pitchFamily="18" charset="0"/>
                <a:hlinkClick r:id="rId3"/>
              </a:rPr>
              <a:t>Psikologi Komunikasi</a:t>
            </a:r>
            <a:r>
              <a:rPr lang="id-ID" cap="none" dirty="0" smtClean="0">
                <a:latin typeface="Baskerville Old Face" panose="02020602080505020303" pitchFamily="18" charset="0"/>
              </a:rPr>
              <a:t>, Komunikasi Pemasaran Memiliki Tujuan Utama Yaitu Untuk Mempersuasi Target Khalayak Untuk Merubah Sikap Dan Perilaku Terhadap Organisasi. Dapat Dikatakan Bahwa Komunikasi Pemasaran Terkait Erat Dengan Perilaku Konsumen.</a:t>
            </a:r>
          </a:p>
          <a:p>
            <a:pPr marL="0" indent="0" algn="just">
              <a:lnSpc>
                <a:spcPct val="150000"/>
              </a:lnSpc>
              <a:buNone/>
            </a:pPr>
            <a:endParaRPr lang="id-ID" cap="none" dirty="0">
              <a:latin typeface="Baskerville Old Face" panose="02020602080505020303" pitchFamily="18" charset="0"/>
            </a:endParaRPr>
          </a:p>
        </p:txBody>
      </p:sp>
    </p:spTree>
    <p:extLst>
      <p:ext uri="{BB962C8B-B14F-4D97-AF65-F5344CB8AC3E}">
        <p14:creationId xmlns:p14="http://schemas.microsoft.com/office/powerpoint/2010/main" val="1616830589"/>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01706"/>
            <a:ext cx="10363826" cy="6548718"/>
          </a:xfrm>
        </p:spPr>
        <p:txBody>
          <a:bodyPr>
            <a:normAutofit lnSpcReduction="10000"/>
          </a:bodyPr>
          <a:lstStyle/>
          <a:p>
            <a:pPr marL="0" indent="0" algn="just">
              <a:lnSpc>
                <a:spcPct val="150000"/>
              </a:lnSpc>
              <a:buNone/>
            </a:pPr>
            <a:r>
              <a:rPr lang="id-ID" dirty="0" smtClean="0"/>
              <a:t>	</a:t>
            </a:r>
            <a:r>
              <a:rPr lang="id-ID" cap="none" dirty="0" smtClean="0">
                <a:latin typeface="Baskerville Old Face" panose="02020602080505020303" pitchFamily="18" charset="0"/>
              </a:rPr>
              <a:t>Hal Ini Ditegaskan Oleh </a:t>
            </a:r>
            <a:r>
              <a:rPr lang="id-ID" b="1" cap="none" dirty="0" smtClean="0">
                <a:latin typeface="Baskerville Old Face" panose="02020602080505020303" pitchFamily="18" charset="0"/>
              </a:rPr>
              <a:t>Richard J. Varey</a:t>
            </a:r>
            <a:r>
              <a:rPr lang="id-ID" cap="none" dirty="0" smtClean="0">
                <a:latin typeface="Baskerville Old Face" panose="02020602080505020303" pitchFamily="18" charset="0"/>
              </a:rPr>
              <a:t> (2002) Yang Menyatakan Bahwa Konsep Sentral </a:t>
            </a:r>
            <a:r>
              <a:rPr lang="id-ID" i="1" cap="none" dirty="0" smtClean="0">
                <a:latin typeface="Baskerville Old Face" panose="02020602080505020303" pitchFamily="18" charset="0"/>
              </a:rPr>
              <a:t>Marketing</a:t>
            </a:r>
            <a:r>
              <a:rPr lang="id-ID" cap="none" dirty="0" smtClean="0">
                <a:latin typeface="Baskerville Old Face" panose="02020602080505020303" pitchFamily="18" charset="0"/>
              </a:rPr>
              <a:t> Atau Pemasaran Dan Perilaku Konsumen Menitikberatkan Pada Konsep Pertukaran. Pertukaran Yang Dimaksud Adalah Ketika Kita Mencari Produk Yang Sesuai Dengan Kebutuhan Kita, Maka Kita Akan Mencarinya Dan Mendapatkan Dengan Cara Menukarkan Uang Kita Dengan Produk Yang Dimaksud. Dengan Demikian, Secara Umum Uang Diartikan Sebagai Media Pertukaran Yang Kita Gunakan Untuk Memperoleh Kepuasan.</a:t>
            </a:r>
          </a:p>
          <a:p>
            <a:pPr marL="0" indent="0" algn="just">
              <a:lnSpc>
                <a:spcPct val="150000"/>
              </a:lnSpc>
              <a:buNone/>
            </a:pPr>
            <a:r>
              <a:rPr lang="id-ID" cap="none" dirty="0" smtClean="0">
                <a:latin typeface="Baskerville Old Face" panose="02020602080505020303" pitchFamily="18" charset="0"/>
              </a:rPr>
              <a:t>	Untuk Memahami Perilaku Konsumen Maka Diperlukan Teori Komunikasi Pemasaran Yang Dapat Diterapkan Dalam Perilaku Konsumen. Menurut </a:t>
            </a:r>
            <a:r>
              <a:rPr lang="id-ID" b="1" cap="none" dirty="0" smtClean="0">
                <a:latin typeface="Baskerville Old Face" panose="02020602080505020303" pitchFamily="18" charset="0"/>
              </a:rPr>
              <a:t>Chahid Fourali </a:t>
            </a:r>
            <a:r>
              <a:rPr lang="id-ID" cap="none" dirty="0" smtClean="0">
                <a:latin typeface="Baskerville Old Face" panose="02020602080505020303" pitchFamily="18" charset="0"/>
              </a:rPr>
              <a:t>Teori Komunikasi Pemasaran Yang Diterapkan Dalam Perilaku Konsumen Cenderung Untuk Fokus Pada Model-model Persuasi Dibandingkan Dengan Pendekatan Pemasaran. Dengan Demikian, Teori Komunikasi Pemasaran Mengadopsi Teori Komunikasi Persuasi Untuk Menjelaskan Perilaku Konsumen.</a:t>
            </a:r>
          </a:p>
          <a:p>
            <a:pPr marL="0" indent="0" algn="just">
              <a:lnSpc>
                <a:spcPct val="150000"/>
              </a:lnSpc>
              <a:buNone/>
            </a:pPr>
            <a:r>
              <a:rPr lang="id-ID" cap="none" dirty="0" smtClean="0">
                <a:latin typeface="Baskerville Old Face" panose="02020602080505020303" pitchFamily="18" charset="0"/>
              </a:rPr>
              <a:t>	Berikut Adalah Beberapa Teori Komunikasi Pemasaran Menurut Para Ahli Yang Berakar Pada </a:t>
            </a:r>
            <a:r>
              <a:rPr lang="id-ID" u="sng" cap="none" dirty="0" smtClean="0">
                <a:latin typeface="Baskerville Old Face" panose="02020602080505020303" pitchFamily="18" charset="0"/>
                <a:hlinkClick r:id="rId2"/>
              </a:rPr>
              <a:t>Teori Komunikasi Persuasi.</a:t>
            </a:r>
            <a:r>
              <a:rPr lang="id-ID" cap="none" dirty="0" smtClean="0">
                <a:latin typeface="Baskerville Old Face" panose="02020602080505020303" pitchFamily="18" charset="0"/>
              </a:rPr>
              <a:t> </a:t>
            </a:r>
          </a:p>
          <a:p>
            <a:pPr marL="0" indent="0">
              <a:buNone/>
            </a:pPr>
            <a:endParaRPr lang="id-ID" dirty="0"/>
          </a:p>
        </p:txBody>
      </p:sp>
    </p:spTree>
    <p:extLst>
      <p:ext uri="{BB962C8B-B14F-4D97-AF65-F5344CB8AC3E}">
        <p14:creationId xmlns:p14="http://schemas.microsoft.com/office/powerpoint/2010/main" val="1510060633"/>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cap="none" dirty="0" smtClean="0">
                <a:latin typeface="Bodoni MT Condensed" panose="02070606080606020203" pitchFamily="18" charset="0"/>
              </a:rPr>
              <a:t>1. Model- Model Hierarki Efek (</a:t>
            </a:r>
            <a:r>
              <a:rPr lang="id-ID" b="1" i="1" cap="none" dirty="0" smtClean="0">
                <a:latin typeface="Bodoni MT Condensed" panose="02070606080606020203" pitchFamily="18" charset="0"/>
              </a:rPr>
              <a:t>Hierarchy-of-effects Models</a:t>
            </a:r>
            <a:r>
              <a:rPr lang="id-ID" b="1" cap="none" dirty="0" smtClean="0">
                <a:latin typeface="Bodoni MT Condensed" panose="02070606080606020203" pitchFamily="18" charset="0"/>
              </a:rPr>
              <a:t>)</a:t>
            </a:r>
            <a:r>
              <a:rPr lang="id-ID" cap="none" dirty="0" smtClean="0">
                <a:latin typeface="Bodoni MT Condensed" panose="02070606080606020203" pitchFamily="18" charset="0"/>
              </a:rPr>
              <a:t/>
            </a:r>
            <a:br>
              <a:rPr lang="id-ID" cap="none" dirty="0" smtClean="0">
                <a:latin typeface="Bodoni MT Condensed" panose="02070606080606020203" pitchFamily="18" charset="0"/>
              </a:rPr>
            </a:br>
            <a:endParaRPr lang="id-ID" cap="none" dirty="0">
              <a:latin typeface="Bodoni MT Condensed" panose="02070606080606020203" pitchFamily="18" charset="0"/>
            </a:endParaRPr>
          </a:p>
        </p:txBody>
      </p:sp>
      <p:sp>
        <p:nvSpPr>
          <p:cNvPr id="3" name="Content Placeholder 2"/>
          <p:cNvSpPr>
            <a:spLocks noGrp="1"/>
          </p:cNvSpPr>
          <p:nvPr>
            <p:ph sz="quarter" idx="13"/>
          </p:nvPr>
        </p:nvSpPr>
        <p:spPr>
          <a:xfrm>
            <a:off x="913774" y="1761566"/>
            <a:ext cx="10363826" cy="4840940"/>
          </a:xfrm>
        </p:spPr>
        <p:txBody>
          <a:bodyPr>
            <a:normAutofit/>
          </a:bodyPr>
          <a:lstStyle/>
          <a:p>
            <a:pPr marL="0" indent="0" algn="just">
              <a:lnSpc>
                <a:spcPct val="150000"/>
              </a:lnSpc>
              <a:buNone/>
            </a:pPr>
            <a:r>
              <a:rPr lang="id-ID" dirty="0" smtClean="0"/>
              <a:t>	</a:t>
            </a:r>
            <a:r>
              <a:rPr lang="id-ID" cap="none" dirty="0" smtClean="0">
                <a:latin typeface="Baskerville Old Face" panose="02020602080505020303" pitchFamily="18" charset="0"/>
              </a:rPr>
              <a:t>Awalnya Model Ini Diperuntukkan Bagi Penjualan Manual, Kini Model Hirarki Efek Telah Mengalami Modifikasi Dan Telah Digunakan Dalam Berbagai Bentuk. Adapun Bentuk-bentuk Model Hierarki Efek Meliputi Model AIDA, Model Efektivitas Periklanan, Model Tujuan Periklanan, Model Hierarki Komunikasi Persuasi, Model Hierarki Belajar, Model Hierarki Atribusi Disonan, Dan Model Hierarki Pelibatan Yang Rendah. </a:t>
            </a:r>
          </a:p>
          <a:p>
            <a:pPr marL="0" indent="0" algn="just">
              <a:lnSpc>
                <a:spcPct val="150000"/>
              </a:lnSpc>
              <a:buNone/>
            </a:pPr>
            <a:r>
              <a:rPr lang="id-ID" cap="none" dirty="0" smtClean="0">
                <a:latin typeface="Baskerville Old Face" panose="02020602080505020303" pitchFamily="18" charset="0"/>
              </a:rPr>
              <a:t>	Dalam Model Hierarki Belajar, Efek Kognitif Terjadi Lebih Dulu, Kemudian Diikuti Oleh Efek Afektif Dan Selanjutnya Efek Konatif.  Sementara Itu, Dalam Hierarki Pelibatan Yang Rendah, Yang Terjadi Lebih Dulu Adalah Efek Kognitif, Kemudian Efek Konatif, Dan Terakhir Efek Afektif. Terakhir, Pada Hierarki Atribusi Disonan, Yang Terjadi Lebih Dahulu Adalah Efek Konatif, Diikuti Dengan  Efek Afektif, Dan Terakhir Adalah Efek Kognitif.</a:t>
            </a:r>
          </a:p>
          <a:p>
            <a:pPr marL="0" indent="0">
              <a:buNone/>
            </a:pPr>
            <a:endParaRPr lang="id-ID" dirty="0"/>
          </a:p>
        </p:txBody>
      </p:sp>
    </p:spTree>
    <p:extLst>
      <p:ext uri="{BB962C8B-B14F-4D97-AF65-F5344CB8AC3E}">
        <p14:creationId xmlns:p14="http://schemas.microsoft.com/office/powerpoint/2010/main" val="2238202733"/>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74812"/>
            <a:ext cx="10363826" cy="5616387"/>
          </a:xfrm>
        </p:spPr>
        <p:txBody>
          <a:bodyPr/>
          <a:lstStyle/>
          <a:p>
            <a:pPr marL="0" indent="0" algn="just">
              <a:lnSpc>
                <a:spcPct val="150000"/>
              </a:lnSpc>
              <a:buNone/>
            </a:pPr>
            <a:r>
              <a:rPr lang="id-ID" cap="none" dirty="0" smtClean="0">
                <a:latin typeface="Baskerville Old Face" panose="02020602080505020303" pitchFamily="18" charset="0"/>
              </a:rPr>
              <a:t>	Terdapat Beberapa Hal Yang Menyebabkan Yang Menyebabkan Hierarki Ini Terjadi, Diantaranya Adalah Segmen Khalayak, Isu Siklus Hidup, Tingkat Keterlibatan, Berbagai Perbedaan Diantara Alternatif-alternatif, Sifat Dapat Dipercaya, Penolakan, Kekuatan Tuntutan, Dan Penggunaan Aluran Komunikasi Yang Berbeda-beda (Juhi, 1988 : 20).</a:t>
            </a:r>
          </a:p>
          <a:p>
            <a:pPr marL="0" indent="0">
              <a:buNone/>
            </a:pPr>
            <a:r>
              <a:rPr lang="id-ID" sz="3600" b="1" cap="none" dirty="0" smtClean="0">
                <a:latin typeface="Bodoni MT Condensed" panose="02070606080606020203" pitchFamily="18" charset="0"/>
              </a:rPr>
              <a:t>2. Model Kemungkinan Elaborasi – </a:t>
            </a:r>
            <a:r>
              <a:rPr lang="id-ID" sz="3600" b="1" i="1" cap="none" dirty="0" smtClean="0">
                <a:latin typeface="Bodoni MT Condensed" panose="02070606080606020203" pitchFamily="18" charset="0"/>
              </a:rPr>
              <a:t>Elaboration Likelihood Model</a:t>
            </a:r>
            <a:endParaRPr lang="id-ID" sz="3600" cap="none" dirty="0" smtClean="0">
              <a:latin typeface="Bodoni MT Condensed" panose="02070606080606020203" pitchFamily="18" charset="0"/>
            </a:endParaRPr>
          </a:p>
          <a:p>
            <a:pPr marL="0" indent="0" algn="just">
              <a:lnSpc>
                <a:spcPct val="150000"/>
              </a:lnSpc>
              <a:buNone/>
            </a:pPr>
            <a:r>
              <a:rPr lang="id-ID" dirty="0" smtClean="0"/>
              <a:t>	</a:t>
            </a:r>
            <a:r>
              <a:rPr lang="id-ID" cap="none" dirty="0" smtClean="0">
                <a:latin typeface="Baskerville Old Face" panose="02020602080505020303" pitchFamily="18" charset="0"/>
              </a:rPr>
              <a:t>Model Kemungkinan Elaborasi Atau </a:t>
            </a:r>
            <a:r>
              <a:rPr lang="id-ID" i="1" cap="none" dirty="0" smtClean="0">
                <a:latin typeface="Baskerville Old Face" panose="02020602080505020303" pitchFamily="18" charset="0"/>
              </a:rPr>
              <a:t>Elaboration Likelihood Model </a:t>
            </a:r>
            <a:r>
              <a:rPr lang="id-ID" cap="none" dirty="0" smtClean="0">
                <a:latin typeface="Baskerville Old Face" panose="02020602080505020303" pitchFamily="18" charset="0"/>
              </a:rPr>
              <a:t>(ELM) Adalah Salah Satu Teori Proses Ganda Yang Menggambarkan Perubahan Bentuk Sikap. Model Ini Dikembangkan Oleh </a:t>
            </a:r>
            <a:r>
              <a:rPr lang="id-ID" b="1" cap="none" dirty="0" smtClean="0">
                <a:latin typeface="Baskerville Old Face" panose="02020602080505020303" pitchFamily="18" charset="0"/>
              </a:rPr>
              <a:t>Richard E. Petty</a:t>
            </a:r>
            <a:r>
              <a:rPr lang="id-ID" cap="none" dirty="0" smtClean="0">
                <a:latin typeface="Baskerville Old Face" panose="02020602080505020303" pitchFamily="18" charset="0"/>
              </a:rPr>
              <a:t> Dan </a:t>
            </a:r>
            <a:r>
              <a:rPr lang="id-ID" b="1" cap="none" dirty="0" smtClean="0">
                <a:latin typeface="Baskerville Old Face" panose="02020602080505020303" pitchFamily="18" charset="0"/>
              </a:rPr>
              <a:t>John Cacioppo</a:t>
            </a:r>
            <a:r>
              <a:rPr lang="id-ID" cap="none" dirty="0" smtClean="0">
                <a:latin typeface="Baskerville Old Face" panose="02020602080505020303" pitchFamily="18" charset="0"/>
              </a:rPr>
              <a:t> Pada Tahun 1986. Model Ini Bertujuan Untuk Menjelaskan Berbagai Acara Dalam Memproses Rangsangan, Alasan Penggunaannya, Serta Hasilnya Pada Perubahan Sikap.</a:t>
            </a:r>
          </a:p>
          <a:p>
            <a:pPr marL="0" indent="0">
              <a:buNone/>
            </a:pPr>
            <a:endParaRPr lang="id-ID" dirty="0"/>
          </a:p>
        </p:txBody>
      </p:sp>
    </p:spTree>
    <p:extLst>
      <p:ext uri="{BB962C8B-B14F-4D97-AF65-F5344CB8AC3E}">
        <p14:creationId xmlns:p14="http://schemas.microsoft.com/office/powerpoint/2010/main" val="2555817585"/>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61365"/>
            <a:ext cx="10363826" cy="6535269"/>
          </a:xfrm>
        </p:spPr>
        <p:txBody>
          <a:bodyPr>
            <a:normAutofit lnSpcReduction="10000"/>
          </a:bodyPr>
          <a:lstStyle/>
          <a:p>
            <a:pPr marL="0" indent="0" algn="just">
              <a:lnSpc>
                <a:spcPct val="150000"/>
              </a:lnSpc>
              <a:buNone/>
            </a:pPr>
            <a:r>
              <a:rPr lang="id-ID" dirty="0" smtClean="0"/>
              <a:t>	</a:t>
            </a:r>
            <a:r>
              <a:rPr lang="id-ID" cap="none" dirty="0" smtClean="0">
                <a:latin typeface="Baskerville Old Face" panose="02020602080505020303" pitchFamily="18" charset="0"/>
              </a:rPr>
              <a:t>Model Ini Menawarkan Dua Rute Utama Persuasi Yaitu Rute Pusat Dan Rute Perifer. Yang Dimaksud Dengan Rute Pusat Adalah Bahwa Persuasi Kemungkinan Akan Dihasilkan Dari Pertimbangan Yang Hati-hati Dan Bijaksana Dari Seseorang Tentang Manfaat Sebenarnya Dari Informasi Yang Disajikan Untuk Mendukung Advokasi. Rute Pusat Melibatkan Tingkat Tinggi Elaborasi Pesan Dimana Sejumlah Besar Kognisi Tentang Argumen Dihasilkan Oleh Individu Yang Menerima Pesan. Hasil Dari Perubahan Sikap Akan Relatif Lebih Tahan Lama Serta Prediktif Terhadap Perilaku.</a:t>
            </a:r>
          </a:p>
          <a:p>
            <a:pPr marL="0" indent="0" algn="just">
              <a:lnSpc>
                <a:spcPct val="150000"/>
              </a:lnSpc>
              <a:buNone/>
            </a:pPr>
            <a:r>
              <a:rPr lang="id-ID" cap="none" dirty="0" smtClean="0">
                <a:latin typeface="Baskerville Old Face" panose="02020602080505020303" pitchFamily="18" charset="0"/>
              </a:rPr>
              <a:t>	Sementara Itu, Yang Dimaksud Dengan Rute Perifer Adalah Bahwa Persuasi Berasal Dari Hubungan Seseorang Dengan Isyarat Positif Atau Negatif Dalam Stimulus Atau Membuat Kesimpulan Sederhana Tentang Manfaat Dari Posisi Advokasi. Isyarat Yang Diterima Oleh Individu Di Bawah Rute Perifer Umumnya Tidak Terkait Dengan Kualitas Logis Stimulus. Isyarat Ini Akan Melibatkan Faktor-faktor Seperti Kredibilitas Atau Daya Tarik Sumber Pesan, Atau Kualitas Produksi Pesan. Kemungkinan Elaborasi Akan Ditentukan Oleh Motivasi Dan Kemampuan Seseorang Untuk Mengevaluasi Argumen Yang Dipresentasikan.</a:t>
            </a:r>
          </a:p>
          <a:p>
            <a:pPr marL="0" indent="0">
              <a:buNone/>
            </a:pPr>
            <a:endParaRPr lang="id-ID" dirty="0"/>
          </a:p>
        </p:txBody>
      </p:sp>
    </p:spTree>
    <p:extLst>
      <p:ext uri="{BB962C8B-B14F-4D97-AF65-F5344CB8AC3E}">
        <p14:creationId xmlns:p14="http://schemas.microsoft.com/office/powerpoint/2010/main" val="539378236"/>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b="1" cap="none" dirty="0" smtClean="0">
                <a:latin typeface="Bodoni MT Condensed" panose="02070606080606020203" pitchFamily="18" charset="0"/>
              </a:rPr>
              <a:t>3. Teori Semiotika – </a:t>
            </a:r>
            <a:r>
              <a:rPr lang="id-ID" sz="4000" b="1" i="1" cap="none" dirty="0" smtClean="0">
                <a:latin typeface="Bodoni MT Condensed" panose="02070606080606020203" pitchFamily="18" charset="0"/>
              </a:rPr>
              <a:t>Semiotics</a:t>
            </a:r>
            <a:r>
              <a:rPr lang="id-ID" dirty="0" smtClean="0"/>
              <a:t/>
            </a:r>
            <a:br>
              <a:rPr lang="id-ID" dirty="0" smtClean="0"/>
            </a:br>
            <a:endParaRPr lang="id-ID" dirty="0"/>
          </a:p>
        </p:txBody>
      </p:sp>
      <p:sp>
        <p:nvSpPr>
          <p:cNvPr id="3" name="Content Placeholder 2"/>
          <p:cNvSpPr>
            <a:spLocks noGrp="1"/>
          </p:cNvSpPr>
          <p:nvPr>
            <p:ph sz="quarter" idx="13"/>
          </p:nvPr>
        </p:nvSpPr>
        <p:spPr>
          <a:xfrm>
            <a:off x="913774" y="1600200"/>
            <a:ext cx="10363826" cy="5056094"/>
          </a:xfrm>
        </p:spPr>
        <p:txBody>
          <a:bodyPr>
            <a:normAutofit fontScale="92500" lnSpcReduction="20000"/>
          </a:bodyPr>
          <a:lstStyle/>
          <a:p>
            <a:pPr marL="0" indent="0" algn="just">
              <a:buNone/>
            </a:pPr>
            <a:r>
              <a:rPr lang="id-ID" dirty="0" smtClean="0"/>
              <a:t>	</a:t>
            </a:r>
            <a:r>
              <a:rPr lang="id-ID" cap="none" dirty="0" smtClean="0">
                <a:latin typeface="Baskerville Old Face" panose="02020602080505020303" pitchFamily="18" charset="0"/>
              </a:rPr>
              <a:t>Semiotika Adalah Studi Tentang Tanda Dan Simbol-simbol Sebagai Elemen-elemen Perilaku Komunikatif Termasuk Analisis Sistem Komunikasi Seperti Bahasa, Gesture, Atau Pakaian. Semiotika Juga Diartikan Sebagai Teori Umum Tentang Tanda Dan Perlambang Yang Umumnya Dibagi Ke Dalam Beberapa Cabang Seperti Pragmatik, Semantik, Dan Sintaktis. Menurut </a:t>
            </a:r>
            <a:r>
              <a:rPr lang="id-ID" u="sng" cap="none" dirty="0" smtClean="0">
                <a:latin typeface="Baskerville Old Face" panose="02020602080505020303" pitchFamily="18" charset="0"/>
                <a:hlinkClick r:id="rId2"/>
              </a:rPr>
              <a:t>Teori Semiotika Ferdinand De Saussure</a:t>
            </a:r>
            <a:r>
              <a:rPr lang="id-ID" cap="none" dirty="0" smtClean="0">
                <a:latin typeface="Baskerville Old Face" panose="02020602080505020303" pitchFamily="18" charset="0"/>
              </a:rPr>
              <a:t>, Terdapat Dua Bagian Utama Tanda Yaitu </a:t>
            </a:r>
            <a:r>
              <a:rPr lang="id-ID" i="1" cap="none" dirty="0" smtClean="0">
                <a:latin typeface="Baskerville Old Face" panose="02020602080505020303" pitchFamily="18" charset="0"/>
              </a:rPr>
              <a:t>Signifier</a:t>
            </a:r>
            <a:r>
              <a:rPr lang="id-ID" cap="none" dirty="0" smtClean="0">
                <a:latin typeface="Baskerville Old Face" panose="02020602080505020303" pitchFamily="18" charset="0"/>
              </a:rPr>
              <a:t> (Segala Sesuatu Yang Bersifat Keberadaan Secara Fisik) Dan </a:t>
            </a:r>
            <a:r>
              <a:rPr lang="id-ID" i="1" cap="none" dirty="0" smtClean="0">
                <a:latin typeface="Baskerville Old Face" panose="02020602080505020303" pitchFamily="18" charset="0"/>
              </a:rPr>
              <a:t>Signified</a:t>
            </a:r>
            <a:r>
              <a:rPr lang="id-ID" cap="none" dirty="0" smtClean="0">
                <a:latin typeface="Baskerville Old Face" panose="02020602080505020303" pitchFamily="18" charset="0"/>
              </a:rPr>
              <a:t> (Sebuah Konsep Mental). Dalam Komunikasi Pemasaran Dan Periklanan, Semiotika Memainkan Peranan Penting Dalam Menetukan Sukses Tidaknya Setiap Usaha Yang Dilakukan.</a:t>
            </a:r>
          </a:p>
          <a:p>
            <a:pPr marL="0" indent="0" algn="just">
              <a:buNone/>
            </a:pPr>
            <a:r>
              <a:rPr lang="id-ID" cap="none" dirty="0" smtClean="0">
                <a:latin typeface="Baskerville Old Face" panose="02020602080505020303" pitchFamily="18" charset="0"/>
              </a:rPr>
              <a:t>	Sebagai Sebuah Ilmu Tentang Komunikasi Merek Maka Semiotika Dapat Digunakan Sebagai Alat Untuk Meneliti Efektivitas Komunikasi Merek. Untuk Mengidentifikasi Trend Dalam Budaya Pop, Memahami Bagaimana Sikap Serta Perilaku Konsumen Dibentuk Melalui Hubungannya Dengan Budaya Pop Serta Kemampuan Program-program Pemasaran Dan Periklanan Dapat Memenuhi Kebutuhan Konsumen, Maka Diperlukan Metode Dan </a:t>
            </a:r>
            <a:r>
              <a:rPr lang="id-ID" u="sng" cap="none" dirty="0" smtClean="0">
                <a:latin typeface="Baskerville Old Face" panose="02020602080505020303" pitchFamily="18" charset="0"/>
                <a:hlinkClick r:id="rId3"/>
              </a:rPr>
              <a:t>Teori Semiotika Roland Barthes.</a:t>
            </a:r>
            <a:r>
              <a:rPr lang="id-ID" cap="none" dirty="0" smtClean="0">
                <a:latin typeface="Baskerville Old Face" panose="02020602080505020303" pitchFamily="18" charset="0"/>
              </a:rPr>
              <a:t> Hal Ini Dikarenakan Semiotika Melibatkan Studi Tentang Trend Budaya, Bahasa, Petunjuk Nonverbal, Norma-orma Berperilaku, Etika Sosial Dan Ritual Serta Sebagai Studi Untuk Memahami Bagaimana Berbagai Rangsangan Sensor Dan Emosi Dari Suatu Merek Berinteraksi Dengan Setiap Target Sasaran.</a:t>
            </a:r>
          </a:p>
          <a:p>
            <a:pPr marL="0" indent="0">
              <a:lnSpc>
                <a:spcPct val="170000"/>
              </a:lnSpc>
              <a:buNone/>
            </a:pPr>
            <a:endParaRPr lang="id-ID" dirty="0"/>
          </a:p>
        </p:txBody>
      </p:sp>
    </p:spTree>
    <p:extLst>
      <p:ext uri="{BB962C8B-B14F-4D97-AF65-F5344CB8AC3E}">
        <p14:creationId xmlns:p14="http://schemas.microsoft.com/office/powerpoint/2010/main" val="2289049770"/>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b="1" cap="none" dirty="0" smtClean="0">
                <a:latin typeface="Bodoni MT Condensed" panose="02070606080606020203" pitchFamily="18" charset="0"/>
              </a:rPr>
              <a:t>4. Teori Atribusi – </a:t>
            </a:r>
            <a:r>
              <a:rPr lang="id-ID" sz="4000" b="1" i="1" cap="none" dirty="0" smtClean="0">
                <a:latin typeface="Bodoni MT Condensed" panose="02070606080606020203" pitchFamily="18" charset="0"/>
              </a:rPr>
              <a:t>Attribution Theory</a:t>
            </a:r>
            <a:r>
              <a:rPr lang="id-ID" dirty="0"/>
              <a:t/>
            </a:r>
            <a:br>
              <a:rPr lang="id-ID" dirty="0"/>
            </a:br>
            <a:endParaRPr lang="id-ID" dirty="0"/>
          </a:p>
        </p:txBody>
      </p:sp>
      <p:sp>
        <p:nvSpPr>
          <p:cNvPr id="3" name="Content Placeholder 2"/>
          <p:cNvSpPr>
            <a:spLocks noGrp="1"/>
          </p:cNvSpPr>
          <p:nvPr>
            <p:ph sz="quarter" idx="13"/>
          </p:nvPr>
        </p:nvSpPr>
        <p:spPr>
          <a:xfrm>
            <a:off x="913774" y="1532966"/>
            <a:ext cx="10363826" cy="5217458"/>
          </a:xfrm>
        </p:spPr>
        <p:txBody>
          <a:bodyPr>
            <a:normAutofit fontScale="92500" lnSpcReduction="10000"/>
          </a:bodyPr>
          <a:lstStyle/>
          <a:p>
            <a:pPr marL="0" indent="0" algn="just">
              <a:lnSpc>
                <a:spcPct val="150000"/>
              </a:lnSpc>
              <a:buNone/>
            </a:pPr>
            <a:r>
              <a:rPr lang="id-ID" i="1" dirty="0" smtClean="0"/>
              <a:t>	</a:t>
            </a:r>
            <a:r>
              <a:rPr lang="id-ID" i="1" cap="none" dirty="0" smtClean="0">
                <a:latin typeface="Baskerville Old Face" panose="02020602080505020303" pitchFamily="18" charset="0"/>
              </a:rPr>
              <a:t>Attribution Theory</a:t>
            </a:r>
            <a:r>
              <a:rPr lang="id-ID" cap="none" dirty="0" smtClean="0">
                <a:latin typeface="Baskerville Old Face" panose="02020602080505020303" pitchFamily="18" charset="0"/>
              </a:rPr>
              <a:t> Atau Teori Atribusi Menyediakan Suatu Kerangka Kerja Untuk Memahami Bagaimana Orang-orang Menjelaskan Dirinya Dan Perilaku Orang Lain. Entri Ini Melihat Kembali Proses Atribusi Dan Menyelidiki Pentingnya Atribusi Untuk Menentukan Sukses Tidaknya Mengelola Konflik Dalam Hubungan Interpersonal. Selain Itu, Atribusi Digunakan Untuk Menetukan Sikap-sikap Stigma Orang-orang Dan Perilaku Diskriminatif Yang Diakhiri Dengan Informasi Tentang Dasar-dasar Kesalahan Atribusi Dan Teori Persepsi Diri.</a:t>
            </a:r>
          </a:p>
          <a:p>
            <a:pPr marL="0" indent="0" algn="just">
              <a:lnSpc>
                <a:spcPct val="150000"/>
              </a:lnSpc>
              <a:buNone/>
            </a:pPr>
            <a:r>
              <a:rPr lang="id-ID" cap="none" dirty="0" smtClean="0">
                <a:latin typeface="Baskerville Old Face" panose="02020602080505020303" pitchFamily="18" charset="0"/>
              </a:rPr>
              <a:t>	Dasar Teori Atribusi Adalah Orang Akan Melakukan Sesuatu Karena Alasan Tertentu. Dengan Kata Lain, Orang Memiliki Berbagai Lasan Untuk Mengembangkan Kesan Mereka Terhdap Orang Lain. </a:t>
            </a:r>
            <a:r>
              <a:rPr lang="id-ID" b="1" cap="none" dirty="0" smtClean="0">
                <a:latin typeface="Baskerville Old Face" panose="02020602080505020303" pitchFamily="18" charset="0"/>
              </a:rPr>
              <a:t>Fritz Heider</a:t>
            </a:r>
            <a:r>
              <a:rPr lang="id-ID" cap="none" dirty="0" smtClean="0">
                <a:latin typeface="Baskerville Old Face" panose="02020602080505020303" pitchFamily="18" charset="0"/>
              </a:rPr>
              <a:t> Tertarik Pada Bagaimana Seorang Individu Mengembangkan Sebuah Kesan Terhadap Orang Lain. Kesan-kesan Ini Dibangun Dan Dikembangkan Melalui 3 (Tiga) Tahapan Proses Yaitu Pengamatan Perilaku, Determinasi Apakah Perilaku Disengaja, Dan Kategorisasi Perilaku Yang Termotivasi Secara Internal Dan Eksternal.</a:t>
            </a:r>
          </a:p>
          <a:p>
            <a:pPr marL="0" indent="0" algn="just">
              <a:lnSpc>
                <a:spcPct val="150000"/>
              </a:lnSpc>
              <a:buNone/>
            </a:pPr>
            <a:endParaRPr lang="id-ID" cap="none" dirty="0">
              <a:latin typeface="Baskerville Old Face" panose="02020602080505020303" pitchFamily="18" charset="0"/>
            </a:endParaRPr>
          </a:p>
        </p:txBody>
      </p:sp>
    </p:spTree>
    <p:extLst>
      <p:ext uri="{BB962C8B-B14F-4D97-AF65-F5344CB8AC3E}">
        <p14:creationId xmlns:p14="http://schemas.microsoft.com/office/powerpoint/2010/main" val="3653802495"/>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b="1" cap="none" dirty="0" smtClean="0">
                <a:latin typeface="Bodoni MT Condensed" panose="02070606080606020203" pitchFamily="18" charset="0"/>
              </a:rPr>
              <a:t>5. Teori Pertukaran – </a:t>
            </a:r>
            <a:r>
              <a:rPr lang="id-ID" sz="4000" b="1" i="1" cap="none" dirty="0" smtClean="0">
                <a:latin typeface="Bodoni MT Condensed" panose="02070606080606020203" pitchFamily="18" charset="0"/>
              </a:rPr>
              <a:t>Exchange Theory</a:t>
            </a:r>
            <a:r>
              <a:rPr lang="id-ID" dirty="0"/>
              <a:t/>
            </a:r>
            <a:br>
              <a:rPr lang="id-ID" dirty="0"/>
            </a:br>
            <a:endParaRPr lang="id-ID" dirty="0"/>
          </a:p>
        </p:txBody>
      </p:sp>
      <p:sp>
        <p:nvSpPr>
          <p:cNvPr id="3" name="Content Placeholder 2"/>
          <p:cNvSpPr>
            <a:spLocks noGrp="1"/>
          </p:cNvSpPr>
          <p:nvPr>
            <p:ph sz="quarter" idx="13"/>
          </p:nvPr>
        </p:nvSpPr>
        <p:spPr>
          <a:xfrm>
            <a:off x="913774" y="1627094"/>
            <a:ext cx="10363826" cy="5029200"/>
          </a:xfrm>
        </p:spPr>
        <p:txBody>
          <a:bodyPr/>
          <a:lstStyle/>
          <a:p>
            <a:pPr marL="0" indent="0" algn="just">
              <a:lnSpc>
                <a:spcPct val="150000"/>
              </a:lnSpc>
              <a:buNone/>
            </a:pPr>
            <a:r>
              <a:rPr lang="id-ID" dirty="0" smtClean="0"/>
              <a:t>	</a:t>
            </a:r>
            <a:r>
              <a:rPr lang="id-ID" cap="none" dirty="0" smtClean="0">
                <a:latin typeface="Baskerville Old Face" panose="02020602080505020303" pitchFamily="18" charset="0"/>
              </a:rPr>
              <a:t>Teori Yang Digagas Oleh </a:t>
            </a:r>
            <a:r>
              <a:rPr lang="id-ID" b="1" cap="none" dirty="0" smtClean="0">
                <a:latin typeface="Baskerville Old Face" panose="02020602080505020303" pitchFamily="18" charset="0"/>
              </a:rPr>
              <a:t>George C. Homans</a:t>
            </a:r>
            <a:r>
              <a:rPr lang="id-ID" cap="none" dirty="0" smtClean="0">
                <a:latin typeface="Baskerville Old Face" panose="02020602080505020303" pitchFamily="18" charset="0"/>
              </a:rPr>
              <a:t> Menyatakan Bahwa </a:t>
            </a:r>
            <a:r>
              <a:rPr lang="id-ID" i="1" cap="none" dirty="0" smtClean="0">
                <a:latin typeface="Baskerville Old Face" panose="02020602080505020303" pitchFamily="18" charset="0"/>
              </a:rPr>
              <a:t>Exchange</a:t>
            </a:r>
            <a:r>
              <a:rPr lang="id-ID" cap="none" dirty="0" smtClean="0">
                <a:latin typeface="Baskerville Old Face" panose="02020602080505020303" pitchFamily="18" charset="0"/>
              </a:rPr>
              <a:t> Atau Pertukaran Adalah Interaksi Antara Orang-orang Yang Dipertahankan Melalui Penguatan. Yang Dimaksud Dengan Pertukaran Lanjutan Adalah Hal-hal Yang Diharapkan Membawa Manfaat Lebih Dari Yang Diharapkan Dari Berbagai Kegiatan Alternatif. Menurut Homans, Orang Belajar Untuk Mengharapkan Perilaku Tertentu Dari Orang Lain Sebagai Respon Terhadap Tindakan Mereka Sendiri.</a:t>
            </a:r>
          </a:p>
          <a:p>
            <a:pPr marL="0" indent="0" algn="just">
              <a:lnSpc>
                <a:spcPct val="150000"/>
              </a:lnSpc>
              <a:buNone/>
            </a:pPr>
            <a:r>
              <a:rPr lang="id-ID" cap="none" dirty="0" smtClean="0">
                <a:latin typeface="Baskerville Old Face" panose="02020602080505020303" pitchFamily="18" charset="0"/>
              </a:rPr>
              <a:t>	Sebagai Gantinya Adalah Kasih Sayang Dan Hormat Diberikan Kepada Orang-orang Bertindak Sesuai Dengan Cara Yang Dihargai Yang Memperkuat Perilaku Itu. Dengan Demikian, Pertukaran Barang Dan Jasa Untuk Uang Hanyalah Bagian Dari Proses Pertukaran Sosial Yang Jauh Lebih Luas Dan Lebih Dalam.</a:t>
            </a:r>
          </a:p>
          <a:p>
            <a:pPr marL="0" indent="0" algn="just">
              <a:lnSpc>
                <a:spcPct val="150000"/>
              </a:lnSpc>
              <a:buNone/>
            </a:pPr>
            <a:endParaRPr lang="id-ID" cap="none" dirty="0">
              <a:latin typeface="Baskerville Old Face" panose="02020602080505020303" pitchFamily="18" charset="0"/>
            </a:endParaRPr>
          </a:p>
        </p:txBody>
      </p:sp>
    </p:spTree>
    <p:extLst>
      <p:ext uri="{BB962C8B-B14F-4D97-AF65-F5344CB8AC3E}">
        <p14:creationId xmlns:p14="http://schemas.microsoft.com/office/powerpoint/2010/main" val="468838369"/>
      </p:ext>
    </p:extLst>
  </p:cSld>
  <p:clrMapOvr>
    <a:masterClrMapping/>
  </p:clrMapOvr>
  <mc:AlternateContent xmlns:mc="http://schemas.openxmlformats.org/markup-compatibility/2006" xmlns:p14="http://schemas.microsoft.com/office/powerpoint/2010/main">
    <mc:Choice Requires="p14">
      <p:transition spd="slow" p14:dur="40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623</TotalTime>
  <Words>126</Words>
  <Application>Microsoft Office PowerPoint</Application>
  <PresentationFormat>Widescreen</PresentationFormat>
  <Paragraphs>36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Baskerville Old Face</vt:lpstr>
      <vt:lpstr>Bodoni MT Condensed</vt:lpstr>
      <vt:lpstr>Tw Cen MT</vt:lpstr>
      <vt:lpstr>Droplet</vt:lpstr>
      <vt:lpstr>Manajemen Komunikasi Pemasaran “Teori Yang Mendukung Komunikasi Pemasaran”</vt:lpstr>
      <vt:lpstr>PowerPoint Presentation</vt:lpstr>
      <vt:lpstr>PowerPoint Presentation</vt:lpstr>
      <vt:lpstr>1. Model- Model Hierarki Efek (Hierarchy-of-effects Models) </vt:lpstr>
      <vt:lpstr>PowerPoint Presentation</vt:lpstr>
      <vt:lpstr>PowerPoint Presentation</vt:lpstr>
      <vt:lpstr>3. Teori Semiotika – Semiotics </vt:lpstr>
      <vt:lpstr>4. Teori Atribusi – Attribution Theory </vt:lpstr>
      <vt:lpstr>5. Teori Pertukaran – Exchange Theory </vt:lpstr>
      <vt:lpstr>6. Teori Difusi Inovasi – Diffusion Of Innovations </vt:lpstr>
      <vt:lpstr>PowerPoint Presentation</vt:lpstr>
      <vt:lpstr>  7. Model Pengetahuan Persuasi – Persuasion Knowledge Model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Komunikasi Pemasaran “Teori Yang Mendukung Komunikasi Pemasaran”</dc:title>
  <dc:creator>ACER</dc:creator>
  <cp:lastModifiedBy>ACER</cp:lastModifiedBy>
  <cp:revision>5</cp:revision>
  <dcterms:created xsi:type="dcterms:W3CDTF">2018-03-18T13:45:43Z</dcterms:created>
  <dcterms:modified xsi:type="dcterms:W3CDTF">2018-05-25T07:05:31Z</dcterms:modified>
</cp:coreProperties>
</file>