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54DC7600-6D7B-4C7B-B917-69167E3D739D}" type="datetimeFigureOut">
              <a:rPr lang="id-ID" smtClean="0"/>
              <a:t>25/05/2018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AD5AB2E-395E-40CC-9FC2-D0BF0CB440BD}" type="slidenum">
              <a:rPr lang="id-ID" smtClean="0"/>
              <a:t>‹#›</a:t>
            </a:fld>
            <a:endParaRPr lang="id-ID"/>
          </a:p>
        </p:txBody>
      </p:sp>
    </p:spTree>
    <p:extLst>
      <p:ext uri="{BB962C8B-B14F-4D97-AF65-F5344CB8AC3E}">
        <p14:creationId xmlns:p14="http://schemas.microsoft.com/office/powerpoint/2010/main" val="2294852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54DC7600-6D7B-4C7B-B917-69167E3D739D}" type="datetimeFigureOut">
              <a:rPr lang="id-ID" smtClean="0"/>
              <a:t>25/05/2018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AD5AB2E-395E-40CC-9FC2-D0BF0CB440BD}" type="slidenum">
              <a:rPr lang="id-ID" smtClean="0"/>
              <a:t>‹#›</a:t>
            </a:fld>
            <a:endParaRPr lang="id-ID"/>
          </a:p>
        </p:txBody>
      </p:sp>
    </p:spTree>
    <p:extLst>
      <p:ext uri="{BB962C8B-B14F-4D97-AF65-F5344CB8AC3E}">
        <p14:creationId xmlns:p14="http://schemas.microsoft.com/office/powerpoint/2010/main" val="2776668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54DC7600-6D7B-4C7B-B917-69167E3D739D}" type="datetimeFigureOut">
              <a:rPr lang="id-ID" smtClean="0"/>
              <a:t>25/05/2018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AD5AB2E-395E-40CC-9FC2-D0BF0CB440BD}" type="slidenum">
              <a:rPr lang="id-ID" smtClean="0"/>
              <a:t>‹#›</a:t>
            </a:fld>
            <a:endParaRPr lang="id-ID"/>
          </a:p>
        </p:txBody>
      </p:sp>
    </p:spTree>
    <p:extLst>
      <p:ext uri="{BB962C8B-B14F-4D97-AF65-F5344CB8AC3E}">
        <p14:creationId xmlns:p14="http://schemas.microsoft.com/office/powerpoint/2010/main" val="14693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54DC7600-6D7B-4C7B-B917-69167E3D739D}" type="datetimeFigureOut">
              <a:rPr lang="id-ID" smtClean="0"/>
              <a:t>25/05/2018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AD5AB2E-395E-40CC-9FC2-D0BF0CB440BD}" type="slidenum">
              <a:rPr lang="id-ID" smtClean="0"/>
              <a:t>‹#›</a:t>
            </a:fld>
            <a:endParaRPr lang="id-ID"/>
          </a:p>
        </p:txBody>
      </p:sp>
    </p:spTree>
    <p:extLst>
      <p:ext uri="{BB962C8B-B14F-4D97-AF65-F5344CB8AC3E}">
        <p14:creationId xmlns:p14="http://schemas.microsoft.com/office/powerpoint/2010/main" val="3888804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DC7600-6D7B-4C7B-B917-69167E3D739D}" type="datetimeFigureOut">
              <a:rPr lang="id-ID" smtClean="0"/>
              <a:t>25/05/2018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AD5AB2E-395E-40CC-9FC2-D0BF0CB440BD}" type="slidenum">
              <a:rPr lang="id-ID" smtClean="0"/>
              <a:t>‹#›</a:t>
            </a:fld>
            <a:endParaRPr lang="id-ID"/>
          </a:p>
        </p:txBody>
      </p:sp>
    </p:spTree>
    <p:extLst>
      <p:ext uri="{BB962C8B-B14F-4D97-AF65-F5344CB8AC3E}">
        <p14:creationId xmlns:p14="http://schemas.microsoft.com/office/powerpoint/2010/main" val="800615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54DC7600-6D7B-4C7B-B917-69167E3D739D}" type="datetimeFigureOut">
              <a:rPr lang="id-ID" smtClean="0"/>
              <a:t>25/05/2018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AD5AB2E-395E-40CC-9FC2-D0BF0CB440BD}" type="slidenum">
              <a:rPr lang="id-ID" smtClean="0"/>
              <a:t>‹#›</a:t>
            </a:fld>
            <a:endParaRPr lang="id-ID"/>
          </a:p>
        </p:txBody>
      </p:sp>
    </p:spTree>
    <p:extLst>
      <p:ext uri="{BB962C8B-B14F-4D97-AF65-F5344CB8AC3E}">
        <p14:creationId xmlns:p14="http://schemas.microsoft.com/office/powerpoint/2010/main" val="3322340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54DC7600-6D7B-4C7B-B917-69167E3D739D}" type="datetimeFigureOut">
              <a:rPr lang="id-ID" smtClean="0"/>
              <a:t>25/05/2018</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FAD5AB2E-395E-40CC-9FC2-D0BF0CB440BD}" type="slidenum">
              <a:rPr lang="id-ID" smtClean="0"/>
              <a:t>‹#›</a:t>
            </a:fld>
            <a:endParaRPr lang="id-ID"/>
          </a:p>
        </p:txBody>
      </p:sp>
    </p:spTree>
    <p:extLst>
      <p:ext uri="{BB962C8B-B14F-4D97-AF65-F5344CB8AC3E}">
        <p14:creationId xmlns:p14="http://schemas.microsoft.com/office/powerpoint/2010/main" val="1324602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54DC7600-6D7B-4C7B-B917-69167E3D739D}" type="datetimeFigureOut">
              <a:rPr lang="id-ID" smtClean="0"/>
              <a:t>25/05/2018</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FAD5AB2E-395E-40CC-9FC2-D0BF0CB440BD}" type="slidenum">
              <a:rPr lang="id-ID" smtClean="0"/>
              <a:t>‹#›</a:t>
            </a:fld>
            <a:endParaRPr lang="id-ID"/>
          </a:p>
        </p:txBody>
      </p:sp>
    </p:spTree>
    <p:extLst>
      <p:ext uri="{BB962C8B-B14F-4D97-AF65-F5344CB8AC3E}">
        <p14:creationId xmlns:p14="http://schemas.microsoft.com/office/powerpoint/2010/main" val="3449350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DC7600-6D7B-4C7B-B917-69167E3D739D}" type="datetimeFigureOut">
              <a:rPr lang="id-ID" smtClean="0"/>
              <a:t>25/05/2018</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FAD5AB2E-395E-40CC-9FC2-D0BF0CB440BD}" type="slidenum">
              <a:rPr lang="id-ID" smtClean="0"/>
              <a:t>‹#›</a:t>
            </a:fld>
            <a:endParaRPr lang="id-ID"/>
          </a:p>
        </p:txBody>
      </p:sp>
    </p:spTree>
    <p:extLst>
      <p:ext uri="{BB962C8B-B14F-4D97-AF65-F5344CB8AC3E}">
        <p14:creationId xmlns:p14="http://schemas.microsoft.com/office/powerpoint/2010/main" val="938194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C7600-6D7B-4C7B-B917-69167E3D739D}" type="datetimeFigureOut">
              <a:rPr lang="id-ID" smtClean="0"/>
              <a:t>25/05/2018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AD5AB2E-395E-40CC-9FC2-D0BF0CB440BD}" type="slidenum">
              <a:rPr lang="id-ID" smtClean="0"/>
              <a:t>‹#›</a:t>
            </a:fld>
            <a:endParaRPr lang="id-ID"/>
          </a:p>
        </p:txBody>
      </p:sp>
    </p:spTree>
    <p:extLst>
      <p:ext uri="{BB962C8B-B14F-4D97-AF65-F5344CB8AC3E}">
        <p14:creationId xmlns:p14="http://schemas.microsoft.com/office/powerpoint/2010/main" val="888638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C7600-6D7B-4C7B-B917-69167E3D739D}" type="datetimeFigureOut">
              <a:rPr lang="id-ID" smtClean="0"/>
              <a:t>25/05/2018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AD5AB2E-395E-40CC-9FC2-D0BF0CB440BD}" type="slidenum">
              <a:rPr lang="id-ID" smtClean="0"/>
              <a:t>‹#›</a:t>
            </a:fld>
            <a:endParaRPr lang="id-ID"/>
          </a:p>
        </p:txBody>
      </p:sp>
    </p:spTree>
    <p:extLst>
      <p:ext uri="{BB962C8B-B14F-4D97-AF65-F5344CB8AC3E}">
        <p14:creationId xmlns:p14="http://schemas.microsoft.com/office/powerpoint/2010/main" val="2260154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C7600-6D7B-4C7B-B917-69167E3D739D}" type="datetimeFigureOut">
              <a:rPr lang="id-ID" smtClean="0"/>
              <a:t>25/05/2018</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D5AB2E-395E-40CC-9FC2-D0BF0CB440BD}" type="slidenum">
              <a:rPr lang="id-ID" smtClean="0"/>
              <a:t>‹#›</a:t>
            </a:fld>
            <a:endParaRPr lang="id-ID"/>
          </a:p>
        </p:txBody>
      </p:sp>
    </p:spTree>
    <p:extLst>
      <p:ext uri="{BB962C8B-B14F-4D97-AF65-F5344CB8AC3E}">
        <p14:creationId xmlns:p14="http://schemas.microsoft.com/office/powerpoint/2010/main" val="1805648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1.wav"/><Relationship Id="rId5" Type="http://schemas.microsoft.com/office/2007/relationships/hdphoto" Target="../media/hdphoto1.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microsoft.com/office/2007/relationships/hdphoto" Target="../media/hdphoto1.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microsoft.com/office/2007/relationships/hdphoto" Target="../media/hdphoto1.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microsoft.com/office/2007/relationships/hdphoto" Target="../media/hdphoto1.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audio" Target="../media/audio2.wav"/><Relationship Id="rId5" Type="http://schemas.microsoft.com/office/2007/relationships/hdphoto" Target="../media/hdphoto1.wdp"/><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41611" y="2924269"/>
            <a:ext cx="9144000" cy="2387600"/>
          </a:xfrm>
        </p:spPr>
        <p:txBody>
          <a:bodyPr>
            <a:normAutofit/>
          </a:bodyPr>
          <a:lstStyle/>
          <a:p>
            <a:pPr lvl="0"/>
            <a:r>
              <a:rPr lang="id-ID" sz="4000" dirty="0" smtClean="0">
                <a:latin typeface="Arial Rounded MT Bold" panose="020F0704030504030204" pitchFamily="34" charset="0"/>
              </a:rPr>
              <a:t>Teori </a:t>
            </a:r>
            <a:r>
              <a:rPr lang="id-ID" sz="4000" dirty="0">
                <a:latin typeface="Arial Rounded MT Bold" panose="020F0704030504030204" pitchFamily="34" charset="0"/>
              </a:rPr>
              <a:t>periklanan, merek dan perumusan strategi komunikasi </a:t>
            </a:r>
            <a:r>
              <a:rPr lang="id-ID" sz="4000" dirty="0" smtClean="0">
                <a:latin typeface="Arial Rounded MT Bold" panose="020F0704030504030204" pitchFamily="34" charset="0"/>
              </a:rPr>
              <a:t>pemasaran</a:t>
            </a:r>
            <a:r>
              <a:rPr lang="id-ID" sz="4000" dirty="0"/>
              <a:t/>
            </a:r>
            <a:br>
              <a:rPr lang="id-ID" sz="4000" dirty="0"/>
            </a:br>
            <a:endParaRPr lang="id-ID" sz="4000" dirty="0"/>
          </a:p>
        </p:txBody>
      </p:sp>
      <p:sp>
        <p:nvSpPr>
          <p:cNvPr id="3" name="Subtitle 2"/>
          <p:cNvSpPr>
            <a:spLocks noGrp="1"/>
          </p:cNvSpPr>
          <p:nvPr>
            <p:ph type="subTitle" idx="1"/>
          </p:nvPr>
        </p:nvSpPr>
        <p:spPr>
          <a:xfrm>
            <a:off x="1402976" y="5202238"/>
            <a:ext cx="3459309" cy="754809"/>
          </a:xfrm>
        </p:spPr>
        <p:txBody>
          <a:bodyPr/>
          <a:lstStyle/>
          <a:p>
            <a:r>
              <a:rPr lang="id-ID" dirty="0" smtClean="0"/>
              <a:t>Dr. Hj. Rina Marlina, M.Si</a:t>
            </a:r>
            <a:endParaRPr lang="id-ID" dirty="0"/>
          </a:p>
        </p:txBody>
      </p:sp>
      <p:pic>
        <p:nvPicPr>
          <p:cNvPr id="4" name="Picture 3"/>
          <p:cNvPicPr>
            <a:picLocks noChangeAspect="1"/>
          </p:cNvPicPr>
          <p:nvPr/>
        </p:nvPicPr>
        <p:blipFill>
          <a:blip r:embed="rId4" cstate="print">
            <a:extLst>
              <a:ext uri="{BEBA8EAE-BF5A-486C-A8C5-ECC9F3942E4B}">
                <a14:imgProps xmlns:a14="http://schemas.microsoft.com/office/drawing/2010/main">
                  <a14:imgLayer r:embed="rId5">
                    <a14:imgEffect>
                      <a14:backgroundRemoval t="15511" b="87670" l="10469" r="89989">
                        <a14:foregroundMark x1="17277" y1="83636" x2="82437" y2="83011"/>
                        <a14:foregroundMark x1="19966" y1="81648" x2="41476" y2="42273"/>
                        <a14:foregroundMark x1="17277" y1="78295" x2="38787" y2="36932"/>
                        <a14:foregroundMark x1="26659" y1="75625" x2="81121" y2="72955"/>
                        <a14:foregroundMark x1="16590" y1="79659" x2="17906" y2="69659"/>
                        <a14:foregroundMark x1="24657" y1="53636" x2="40103" y2="24886"/>
                        <a14:foregroundMark x1="39531" y1="67557" x2="49657" y2="69716"/>
                      </a14:backgroundRemoval>
                    </a14:imgEffect>
                  </a14:imgLayer>
                </a14:imgProps>
              </a:ext>
              <a:ext uri="{28A0092B-C50C-407E-A947-70E740481C1C}">
                <a14:useLocalDpi xmlns:a14="http://schemas.microsoft.com/office/drawing/2010/main" val="0"/>
              </a:ext>
            </a:extLst>
          </a:blip>
          <a:stretch>
            <a:fillRect/>
          </a:stretch>
        </p:blipFill>
        <p:spPr>
          <a:xfrm>
            <a:off x="1241611" y="264793"/>
            <a:ext cx="2000564" cy="2014298"/>
          </a:xfrm>
          <a:prstGeom prst="rect">
            <a:avLst/>
          </a:prstGeom>
        </p:spPr>
      </p:pic>
    </p:spTree>
    <p:extLst>
      <p:ext uri="{BB962C8B-B14F-4D97-AF65-F5344CB8AC3E}">
        <p14:creationId xmlns:p14="http://schemas.microsoft.com/office/powerpoint/2010/main" val="3934714106"/>
      </p:ext>
    </p:extLst>
  </p:cSld>
  <p:clrMapOvr>
    <a:masterClrMapping/>
  </p:clrMapOvr>
  <mc:AlternateContent xmlns:mc="http://schemas.openxmlformats.org/markup-compatibility/2006" xmlns:p14="http://schemas.microsoft.com/office/powerpoint/2010/main">
    <mc:Choice Requires="p14">
      <p:transition spd="slow" p14:dur="4000">
        <p14:reveal/>
        <p:sndAc>
          <p:stSnd>
            <p:snd r:embed="rId2" name="breeze.wav"/>
          </p:stSnd>
        </p:sndAc>
      </p:transition>
    </mc:Choice>
    <mc:Fallback xmlns="">
      <p:transition spd="slow">
        <p:fade/>
        <p:sndAc>
          <p:stSnd>
            <p:snd r:embed="rId6" name="breeze.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6659" y="1610472"/>
            <a:ext cx="7956176" cy="4351338"/>
          </a:xfrm>
        </p:spPr>
        <p:txBody>
          <a:bodyPr>
            <a:normAutofit fontScale="85000" lnSpcReduction="10000"/>
          </a:bodyPr>
          <a:lstStyle/>
          <a:p>
            <a:pPr marL="0" indent="0" algn="just">
              <a:lnSpc>
                <a:spcPct val="150000"/>
              </a:lnSpc>
              <a:buNone/>
            </a:pPr>
            <a:r>
              <a:rPr lang="id-ID" dirty="0" smtClean="0">
                <a:latin typeface="Bell MT" panose="02020503060305020303" pitchFamily="18" charset="0"/>
              </a:rPr>
              <a:t>	</a:t>
            </a:r>
            <a:r>
              <a:rPr lang="id-ID" sz="3000" b="1" dirty="0" smtClean="0">
                <a:latin typeface="Bell MT" panose="02020503060305020303" pitchFamily="18" charset="0"/>
              </a:rPr>
              <a:t>Teori Periklanan</a:t>
            </a:r>
          </a:p>
          <a:p>
            <a:pPr marL="0" indent="0" algn="just">
              <a:lnSpc>
                <a:spcPct val="150000"/>
              </a:lnSpc>
              <a:buNone/>
            </a:pPr>
            <a:r>
              <a:rPr lang="id-ID" dirty="0">
                <a:latin typeface="Bell MT" panose="02020503060305020303" pitchFamily="18" charset="0"/>
              </a:rPr>
              <a:t>	</a:t>
            </a:r>
            <a:r>
              <a:rPr lang="id-ID" dirty="0" smtClean="0">
                <a:latin typeface="Bell MT" panose="02020503060305020303" pitchFamily="18" charset="0"/>
              </a:rPr>
              <a:t>Biaya </a:t>
            </a:r>
            <a:r>
              <a:rPr lang="id-ID" dirty="0">
                <a:latin typeface="Bell MT" panose="02020503060305020303" pitchFamily="18" charset="0"/>
              </a:rPr>
              <a:t>pemasangan iklan, penjualan dan produk yang diiklankan Teori Efek Minimal korelasi negatif antara biaya pemasangan iklan dengan volume penjualan produksi tidak disadari mengubah bentuk prilaku yang menyimpang dari suatu budaya umum efek yang semula direncanakan untuk khalayak sasaran tertentu tidak tercapai Teori Cutting Edge.</a:t>
            </a:r>
          </a:p>
        </p:txBody>
      </p:sp>
      <p:pic>
        <p:nvPicPr>
          <p:cNvPr id="4" name="Picture 3"/>
          <p:cNvPicPr>
            <a:picLocks noChangeAspect="1"/>
          </p:cNvPicPr>
          <p:nvPr/>
        </p:nvPicPr>
        <p:blipFill>
          <a:blip r:embed="rId4" cstate="print">
            <a:extLst>
              <a:ext uri="{BEBA8EAE-BF5A-486C-A8C5-ECC9F3942E4B}">
                <a14:imgProps xmlns:a14="http://schemas.microsoft.com/office/drawing/2010/main">
                  <a14:imgLayer r:embed="rId5">
                    <a14:imgEffect>
                      <a14:backgroundRemoval t="15511" b="87670" l="10469" r="89989">
                        <a14:foregroundMark x1="17277" y1="83636" x2="82437" y2="83011"/>
                        <a14:foregroundMark x1="19966" y1="81648" x2="41476" y2="42273"/>
                        <a14:foregroundMark x1="17277" y1="78295" x2="38787" y2="36932"/>
                        <a14:foregroundMark x1="26659" y1="75625" x2="81121" y2="72955"/>
                        <a14:foregroundMark x1="16590" y1="79659" x2="17906" y2="69659"/>
                        <a14:foregroundMark x1="24657" y1="53636" x2="40103" y2="24886"/>
                        <a14:foregroundMark x1="36156" y1="66818" x2="55034" y2="68977"/>
                      </a14:backgroundRemoval>
                    </a14:imgEffect>
                  </a14:imgLayer>
                </a14:imgProps>
              </a:ext>
              <a:ext uri="{28A0092B-C50C-407E-A947-70E740481C1C}">
                <a14:useLocalDpi xmlns:a14="http://schemas.microsoft.com/office/drawing/2010/main" val="0"/>
              </a:ext>
            </a:extLst>
          </a:blip>
          <a:stretch>
            <a:fillRect/>
          </a:stretch>
        </p:blipFill>
        <p:spPr>
          <a:xfrm>
            <a:off x="626095" y="163193"/>
            <a:ext cx="2000564" cy="2014298"/>
          </a:xfrm>
          <a:prstGeom prst="rect">
            <a:avLst/>
          </a:prstGeom>
        </p:spPr>
      </p:pic>
    </p:spTree>
    <p:extLst>
      <p:ext uri="{BB962C8B-B14F-4D97-AF65-F5344CB8AC3E}">
        <p14:creationId xmlns:p14="http://schemas.microsoft.com/office/powerpoint/2010/main" val="211124663"/>
      </p:ext>
    </p:extLst>
  </p:cSld>
  <p:clrMapOvr>
    <a:masterClrMapping/>
  </p:clrMapOvr>
  <mc:AlternateContent xmlns:mc="http://schemas.openxmlformats.org/markup-compatibility/2006" xmlns:p14="http://schemas.microsoft.com/office/powerpoint/2010/main">
    <mc:Choice Requires="p14">
      <p:transition spd="slow" p14:dur="4000">
        <p14:reveal/>
        <p:sndAc>
          <p:stSnd>
            <p:snd r:embed="rId2" name="breeze.wav"/>
          </p:stSnd>
        </p:sndAc>
      </p:transition>
    </mc:Choice>
    <mc:Fallback xmlns="">
      <p:transition spd="slow">
        <p:fade/>
        <p:sndAc>
          <p:stSnd>
            <p:snd r:embed="rId6" name="breeze.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91657" y="1117600"/>
            <a:ext cx="4760686" cy="5500914"/>
          </a:xfrm>
        </p:spPr>
        <p:txBody>
          <a:bodyPr>
            <a:normAutofit fontScale="70000" lnSpcReduction="20000"/>
          </a:bodyPr>
          <a:lstStyle/>
          <a:p>
            <a:pPr marL="0" indent="0">
              <a:buNone/>
            </a:pPr>
            <a:r>
              <a:rPr lang="id-ID" dirty="0" smtClean="0">
                <a:latin typeface="Bell MT" panose="02020503060305020303" pitchFamily="18" charset="0"/>
              </a:rPr>
              <a:t>	</a:t>
            </a:r>
            <a:r>
              <a:rPr lang="id-ID" b="1" dirty="0" smtClean="0">
                <a:latin typeface="Bell MT" panose="02020503060305020303" pitchFamily="18" charset="0"/>
              </a:rPr>
              <a:t>Strategi Periklanan</a:t>
            </a:r>
          </a:p>
          <a:p>
            <a:pPr marL="0" indent="0">
              <a:buNone/>
            </a:pPr>
            <a:endParaRPr lang="id-ID" dirty="0" smtClean="0">
              <a:latin typeface="Bell MT" panose="02020503060305020303" pitchFamily="18" charset="0"/>
            </a:endParaRPr>
          </a:p>
          <a:p>
            <a:pPr marL="514350" indent="-514350" algn="just">
              <a:lnSpc>
                <a:spcPct val="160000"/>
              </a:lnSpc>
              <a:buAutoNum type="arabicPeriod"/>
            </a:pPr>
            <a:r>
              <a:rPr lang="id-ID" sz="2600" dirty="0" smtClean="0">
                <a:latin typeface="Bell MT" panose="02020503060305020303" pitchFamily="18" charset="0"/>
              </a:rPr>
              <a:t>Marketing </a:t>
            </a:r>
            <a:r>
              <a:rPr lang="id-ID" sz="2600" dirty="0">
                <a:latin typeface="Bell MT" panose="02020503060305020303" pitchFamily="18" charset="0"/>
              </a:rPr>
              <a:t>Brief (pengetahuan tentang produk), </a:t>
            </a:r>
            <a:r>
              <a:rPr lang="id-ID" sz="2600" dirty="0" smtClean="0">
                <a:latin typeface="Bell MT" panose="02020503060305020303" pitchFamily="18" charset="0"/>
              </a:rPr>
              <a:t>yaitu:</a:t>
            </a:r>
          </a:p>
          <a:p>
            <a:pPr lvl="1" algn="just">
              <a:lnSpc>
                <a:spcPct val="160000"/>
              </a:lnSpc>
              <a:buFontTx/>
              <a:buChar char="-"/>
            </a:pPr>
            <a:r>
              <a:rPr lang="id-ID" sz="2600" dirty="0" smtClean="0">
                <a:latin typeface="Bell MT" panose="02020503060305020303" pitchFamily="18" charset="0"/>
              </a:rPr>
              <a:t>What </a:t>
            </a:r>
            <a:r>
              <a:rPr lang="id-ID" sz="2600" dirty="0">
                <a:latin typeface="Bell MT" panose="02020503060305020303" pitchFamily="18" charset="0"/>
              </a:rPr>
              <a:t>: apa tujuan iklan ? - Informasi Brand - Informasi Product </a:t>
            </a:r>
            <a:r>
              <a:rPr lang="id-ID" sz="2600" dirty="0" smtClean="0">
                <a:latin typeface="Bell MT" panose="02020503060305020303" pitchFamily="18" charset="0"/>
              </a:rPr>
              <a:t>knowledge</a:t>
            </a:r>
          </a:p>
          <a:p>
            <a:pPr lvl="1" algn="just">
              <a:lnSpc>
                <a:spcPct val="160000"/>
              </a:lnSpc>
              <a:buFontTx/>
              <a:buChar char="-"/>
            </a:pPr>
            <a:r>
              <a:rPr lang="id-ID" sz="2600" dirty="0" smtClean="0">
                <a:latin typeface="Bell MT" panose="02020503060305020303" pitchFamily="18" charset="0"/>
              </a:rPr>
              <a:t>Who </a:t>
            </a:r>
            <a:r>
              <a:rPr lang="id-ID" sz="2600" dirty="0">
                <a:latin typeface="Bell MT" panose="02020503060305020303" pitchFamily="18" charset="0"/>
              </a:rPr>
              <a:t>: siapa khalayak/audien yang </a:t>
            </a:r>
            <a:r>
              <a:rPr lang="id-ID" sz="2600" dirty="0" smtClean="0">
                <a:latin typeface="Bell MT" panose="02020503060305020303" pitchFamily="18" charset="0"/>
              </a:rPr>
              <a:t>Informasi </a:t>
            </a:r>
            <a:r>
              <a:rPr lang="id-ID" sz="2600" dirty="0">
                <a:latin typeface="Bell MT" panose="02020503060305020303" pitchFamily="18" charset="0"/>
              </a:rPr>
              <a:t>Differensiasi akan dijangkau ? </a:t>
            </a:r>
            <a:r>
              <a:rPr lang="id-ID" sz="2600" dirty="0" smtClean="0">
                <a:latin typeface="Bell MT" panose="02020503060305020303" pitchFamily="18" charset="0"/>
              </a:rPr>
              <a:t>Informasi </a:t>
            </a:r>
            <a:r>
              <a:rPr lang="id-ID" sz="2600" dirty="0">
                <a:latin typeface="Bell MT" panose="02020503060305020303" pitchFamily="18" charset="0"/>
              </a:rPr>
              <a:t>Target Audience - Informasi Analisis </a:t>
            </a:r>
            <a:r>
              <a:rPr lang="id-ID" sz="2600" dirty="0" smtClean="0">
                <a:latin typeface="Bell MT" panose="02020503060305020303" pitchFamily="18" charset="0"/>
              </a:rPr>
              <a:t>SWOT</a:t>
            </a:r>
          </a:p>
          <a:p>
            <a:pPr lvl="1" algn="just">
              <a:lnSpc>
                <a:spcPct val="160000"/>
              </a:lnSpc>
              <a:buFontTx/>
              <a:buChar char="-"/>
            </a:pPr>
            <a:r>
              <a:rPr lang="id-ID" sz="2600" dirty="0" smtClean="0">
                <a:latin typeface="Bell MT" panose="02020503060305020303" pitchFamily="18" charset="0"/>
              </a:rPr>
              <a:t>When </a:t>
            </a:r>
            <a:r>
              <a:rPr lang="id-ID" sz="2600" dirty="0">
                <a:latin typeface="Bell MT" panose="02020503060305020303" pitchFamily="18" charset="0"/>
              </a:rPr>
              <a:t>: kapan iklan dipasang ? </a:t>
            </a:r>
            <a:r>
              <a:rPr lang="id-ID" sz="2600" dirty="0" smtClean="0">
                <a:latin typeface="Bell MT" panose="02020503060305020303" pitchFamily="18" charset="0"/>
              </a:rPr>
              <a:t>Informasi Kompetitor</a:t>
            </a:r>
          </a:p>
          <a:p>
            <a:pPr lvl="1" algn="just">
              <a:lnSpc>
                <a:spcPct val="160000"/>
              </a:lnSpc>
              <a:buFontTx/>
              <a:buChar char="-"/>
            </a:pPr>
            <a:r>
              <a:rPr lang="id-ID" sz="2600" dirty="0" smtClean="0">
                <a:latin typeface="Bell MT" panose="02020503060305020303" pitchFamily="18" charset="0"/>
              </a:rPr>
              <a:t>Where </a:t>
            </a:r>
            <a:r>
              <a:rPr lang="id-ID" sz="2600" dirty="0">
                <a:latin typeface="Bell MT" panose="02020503060305020303" pitchFamily="18" charset="0"/>
              </a:rPr>
              <a:t>: di mana iklan dipasang ? </a:t>
            </a:r>
          </a:p>
        </p:txBody>
      </p:sp>
      <p:sp>
        <p:nvSpPr>
          <p:cNvPr id="7" name="Content Placeholder 2"/>
          <p:cNvSpPr txBox="1">
            <a:spLocks/>
          </p:cNvSpPr>
          <p:nvPr/>
        </p:nvSpPr>
        <p:spPr>
          <a:xfrm>
            <a:off x="6952343" y="725715"/>
            <a:ext cx="4760686" cy="5500914"/>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d-ID" dirty="0" smtClean="0">
                <a:latin typeface="Bell MT" panose="02020503060305020303" pitchFamily="18" charset="0"/>
              </a:rPr>
              <a:t>	</a:t>
            </a:r>
          </a:p>
          <a:p>
            <a:pPr marL="0" indent="0" algn="just">
              <a:lnSpc>
                <a:spcPct val="150000"/>
              </a:lnSpc>
              <a:buFont typeface="Arial" panose="020B0604020202020204" pitchFamily="34" charset="0"/>
              <a:buNone/>
            </a:pPr>
            <a:r>
              <a:rPr lang="id-ID" dirty="0" smtClean="0">
                <a:latin typeface="Bell MT" panose="02020503060305020303" pitchFamily="18" charset="0"/>
              </a:rPr>
              <a:t>2</a:t>
            </a:r>
            <a:r>
              <a:rPr lang="id-ID" sz="2400" dirty="0" smtClean="0">
                <a:latin typeface="Bell MT" panose="02020503060305020303" pitchFamily="18" charset="0"/>
              </a:rPr>
              <a:t>. Creative Brief</a:t>
            </a:r>
          </a:p>
          <a:p>
            <a:pPr lvl="1" algn="just">
              <a:lnSpc>
                <a:spcPct val="150000"/>
              </a:lnSpc>
              <a:buFontTx/>
              <a:buChar char="-"/>
            </a:pPr>
            <a:r>
              <a:rPr lang="id-ID" dirty="0" smtClean="0">
                <a:latin typeface="Bell MT" panose="02020503060305020303" pitchFamily="18" charset="0"/>
              </a:rPr>
              <a:t>Why : mengapa harus dilakukan Penetapan Tujuan 	demikian ?  Pernyataan Masalah Pemasarannya 	Target Audience</a:t>
            </a:r>
          </a:p>
          <a:p>
            <a:pPr marL="0" indent="0" algn="just">
              <a:lnSpc>
                <a:spcPct val="150000"/>
              </a:lnSpc>
              <a:buFont typeface="Arial" panose="020B0604020202020204" pitchFamily="34" charset="0"/>
              <a:buNone/>
            </a:pPr>
            <a:r>
              <a:rPr lang="id-ID" sz="2400" dirty="0" smtClean="0">
                <a:latin typeface="Bell MT" panose="02020503060305020303" pitchFamily="18" charset="0"/>
              </a:rPr>
              <a:t>       - How : bagaimana bentuk  	iklannya? Keuntungan 	kunci 	atau ide pesan 	utama 	Alasan 	konsumen untuk percaya 	Pilihan 	Gaya 	/ tone 	Dampak yang 	diharapkan</a:t>
            </a:r>
            <a:endParaRPr lang="id-ID" sz="2400" dirty="0">
              <a:latin typeface="Bell MT" panose="02020503060305020303" pitchFamily="18" charset="0"/>
            </a:endParaRPr>
          </a:p>
        </p:txBody>
      </p:sp>
      <p:pic>
        <p:nvPicPr>
          <p:cNvPr id="8" name="Picture 7"/>
          <p:cNvPicPr>
            <a:picLocks noChangeAspect="1"/>
          </p:cNvPicPr>
          <p:nvPr/>
        </p:nvPicPr>
        <p:blipFill>
          <a:blip r:embed="rId4" cstate="print">
            <a:extLst>
              <a:ext uri="{BEBA8EAE-BF5A-486C-A8C5-ECC9F3942E4B}">
                <a14:imgProps xmlns:a14="http://schemas.microsoft.com/office/drawing/2010/main">
                  <a14:imgLayer r:embed="rId5">
                    <a14:imgEffect>
                      <a14:backgroundRemoval t="15511" b="87670" l="10469" r="89989">
                        <a14:foregroundMark x1="17277" y1="83636" x2="82437" y2="83011"/>
                        <a14:foregroundMark x1="19966" y1="81648" x2="41476" y2="42273"/>
                        <a14:foregroundMark x1="17277" y1="78295" x2="38787" y2="36932"/>
                        <a14:foregroundMark x1="26659" y1="75625" x2="81121" y2="72955"/>
                        <a14:foregroundMark x1="16590" y1="79659" x2="17906" y2="69659"/>
                        <a14:foregroundMark x1="24657" y1="53636" x2="40103" y2="24886"/>
                        <a14:foregroundMark x1="39760" y1="68011" x2="49199" y2="68011"/>
                      </a14:backgroundRemoval>
                    </a14:imgEffect>
                  </a14:imgLayer>
                </a14:imgProps>
              </a:ext>
              <a:ext uri="{28A0092B-C50C-407E-A947-70E740481C1C}">
                <a14:useLocalDpi xmlns:a14="http://schemas.microsoft.com/office/drawing/2010/main" val="0"/>
              </a:ext>
            </a:extLst>
          </a:blip>
          <a:stretch>
            <a:fillRect/>
          </a:stretch>
        </p:blipFill>
        <p:spPr>
          <a:xfrm>
            <a:off x="191093" y="110451"/>
            <a:ext cx="2000564" cy="2014298"/>
          </a:xfrm>
          <a:prstGeom prst="rect">
            <a:avLst/>
          </a:prstGeom>
        </p:spPr>
      </p:pic>
    </p:spTree>
    <p:extLst>
      <p:ext uri="{BB962C8B-B14F-4D97-AF65-F5344CB8AC3E}">
        <p14:creationId xmlns:p14="http://schemas.microsoft.com/office/powerpoint/2010/main" val="1488368260"/>
      </p:ext>
    </p:extLst>
  </p:cSld>
  <p:clrMapOvr>
    <a:masterClrMapping/>
  </p:clrMapOvr>
  <mc:AlternateContent xmlns:mc="http://schemas.openxmlformats.org/markup-compatibility/2006" xmlns:p14="http://schemas.microsoft.com/office/powerpoint/2010/main">
    <mc:Choice Requires="p14">
      <p:transition spd="slow" p14:dur="4000">
        <p14:reveal/>
        <p:sndAc>
          <p:stSnd>
            <p:snd r:embed="rId2" name="breeze.wav"/>
          </p:stSnd>
        </p:sndAc>
      </p:transition>
    </mc:Choice>
    <mc:Fallback xmlns="">
      <p:transition spd="slow">
        <p:fade/>
        <p:sndAc>
          <p:stSnd>
            <p:snd r:embed="rId6" name="breeze.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5657" y="0"/>
            <a:ext cx="7213599" cy="6858000"/>
          </a:xfrm>
        </p:spPr>
        <p:txBody>
          <a:bodyPr>
            <a:normAutofit fontScale="85000" lnSpcReduction="10000"/>
          </a:bodyPr>
          <a:lstStyle/>
          <a:p>
            <a:pPr marL="0" indent="0" algn="just">
              <a:lnSpc>
                <a:spcPct val="150000"/>
              </a:lnSpc>
              <a:buNone/>
            </a:pPr>
            <a:r>
              <a:rPr lang="id-ID" sz="2400" dirty="0" smtClean="0">
                <a:latin typeface="Bell MT" panose="02020503060305020303" pitchFamily="18" charset="0"/>
              </a:rPr>
              <a:t>	</a:t>
            </a:r>
            <a:r>
              <a:rPr lang="id-ID" sz="2400" b="1" dirty="0" smtClean="0">
                <a:latin typeface="Bell MT" panose="02020503060305020303" pitchFamily="18" charset="0"/>
              </a:rPr>
              <a:t>Pesan Iklan</a:t>
            </a:r>
          </a:p>
          <a:p>
            <a:pPr marL="0" indent="0" algn="just">
              <a:lnSpc>
                <a:spcPct val="150000"/>
              </a:lnSpc>
              <a:buNone/>
            </a:pPr>
            <a:r>
              <a:rPr lang="id-ID" sz="2400" dirty="0" smtClean="0">
                <a:latin typeface="Bell MT" panose="02020503060305020303" pitchFamily="18" charset="0"/>
              </a:rPr>
              <a:t>	Manfaat </a:t>
            </a:r>
            <a:r>
              <a:rPr lang="id-ID" sz="2400" dirty="0">
                <a:latin typeface="Bell MT" panose="02020503060305020303" pitchFamily="18" charset="0"/>
              </a:rPr>
              <a:t>spesifik yang diberikan produk </a:t>
            </a:r>
            <a:r>
              <a:rPr lang="id-ID" sz="2400" dirty="0" smtClean="0">
                <a:latin typeface="Bell MT" panose="02020503060305020303" pitchFamily="18" charset="0"/>
              </a:rPr>
              <a:t> </a:t>
            </a:r>
            <a:r>
              <a:rPr lang="id-ID" sz="2400" dirty="0">
                <a:latin typeface="Bell MT" panose="02020503060305020303" pitchFamily="18" charset="0"/>
              </a:rPr>
              <a:t>Unik dan keunikan merek </a:t>
            </a:r>
            <a:r>
              <a:rPr lang="id-ID" sz="2400" dirty="0" smtClean="0">
                <a:latin typeface="Bell MT" panose="02020503060305020303" pitchFamily="18" charset="0"/>
              </a:rPr>
              <a:t>menjawab </a:t>
            </a:r>
            <a:r>
              <a:rPr lang="id-ID" sz="2400" dirty="0">
                <a:latin typeface="Bell MT" panose="02020503060305020303" pitchFamily="18" charset="0"/>
              </a:rPr>
              <a:t>pertanyaan “Mengapa konsumen membeli produkmu sebagai ganti produk </a:t>
            </a:r>
            <a:r>
              <a:rPr lang="id-ID" sz="2400" dirty="0" smtClean="0">
                <a:latin typeface="Bell MT" panose="02020503060305020303" pitchFamily="18" charset="0"/>
              </a:rPr>
              <a:t>pesaing” </a:t>
            </a:r>
            <a:r>
              <a:rPr lang="id-ID" sz="2400" dirty="0">
                <a:latin typeface="Bell MT" panose="02020503060305020303" pitchFamily="18" charset="0"/>
              </a:rPr>
              <a:t>harus sangat kuat sehingga mampu menggerakkan konsumen </a:t>
            </a:r>
            <a:r>
              <a:rPr lang="id-ID" sz="2400" dirty="0" smtClean="0">
                <a:latin typeface="Bell MT" panose="02020503060305020303" pitchFamily="18" charset="0"/>
              </a:rPr>
              <a:t>memelihara </a:t>
            </a:r>
            <a:r>
              <a:rPr lang="id-ID" sz="2400" dirty="0">
                <a:latin typeface="Bell MT" panose="02020503060305020303" pitchFamily="18" charset="0"/>
              </a:rPr>
              <a:t>fokus USP adalah pengulangan </a:t>
            </a:r>
            <a:r>
              <a:rPr lang="id-ID" sz="2400" dirty="0" smtClean="0">
                <a:latin typeface="Bell MT" panose="02020503060305020303" pitchFamily="18" charset="0"/>
              </a:rPr>
              <a:t>Produk </a:t>
            </a:r>
            <a:r>
              <a:rPr lang="id-ID" sz="2400" dirty="0">
                <a:latin typeface="Bell MT" panose="02020503060305020303" pitchFamily="18" charset="0"/>
              </a:rPr>
              <a:t>yang diiklankan adalah produk untuk kategori baru (tapi bukan merek baru) </a:t>
            </a:r>
            <a:endParaRPr lang="id-ID" sz="2400" dirty="0" smtClean="0">
              <a:latin typeface="Bell MT" panose="02020503060305020303" pitchFamily="18" charset="0"/>
            </a:endParaRPr>
          </a:p>
          <a:p>
            <a:pPr marL="0" indent="0" algn="just">
              <a:lnSpc>
                <a:spcPct val="160000"/>
              </a:lnSpc>
              <a:buNone/>
            </a:pPr>
            <a:r>
              <a:rPr lang="id-ID" sz="2400" dirty="0" smtClean="0">
                <a:latin typeface="Bell MT" panose="02020503060305020303" pitchFamily="18" charset="0"/>
              </a:rPr>
              <a:t>	Sebuah </a:t>
            </a:r>
            <a:r>
              <a:rPr lang="id-ID" sz="2400" dirty="0">
                <a:latin typeface="Bell MT" panose="02020503060305020303" pitchFamily="18" charset="0"/>
              </a:rPr>
              <a:t>pesan periklanan dengan gaya yang berbeda memiliki nilai-nilai, yaitu- Simple Iklan sebaiknya simple. Kata simple sering diartikan sederhana, sebagai sesuatuyang dapat dimengerti dengan sekali pandang/lihat, </a:t>
            </a:r>
            <a:r>
              <a:rPr lang="id-ID" sz="2400" dirty="0" smtClean="0">
                <a:latin typeface="Bell MT" panose="02020503060305020303" pitchFamily="18" charset="0"/>
              </a:rPr>
              <a:t>komunikatif. Unexpected Memiliki </a:t>
            </a:r>
            <a:r>
              <a:rPr lang="id-ID" sz="2400" dirty="0">
                <a:latin typeface="Bell MT" panose="02020503060305020303" pitchFamily="18" charset="0"/>
              </a:rPr>
              <a:t>keunikan dan tidak terduga-duga memiliki kemampuan untuk menempatkan diri dalam otak manusia mudah diingat</a:t>
            </a:r>
          </a:p>
        </p:txBody>
      </p:sp>
      <p:pic>
        <p:nvPicPr>
          <p:cNvPr id="4" name="Picture 3"/>
          <p:cNvPicPr>
            <a:picLocks noChangeAspect="1"/>
          </p:cNvPicPr>
          <p:nvPr/>
        </p:nvPicPr>
        <p:blipFill>
          <a:blip r:embed="rId4" cstate="print">
            <a:extLst>
              <a:ext uri="{BEBA8EAE-BF5A-486C-A8C5-ECC9F3942E4B}">
                <a14:imgProps xmlns:a14="http://schemas.microsoft.com/office/drawing/2010/main">
                  <a14:imgLayer r:embed="rId5">
                    <a14:imgEffect>
                      <a14:backgroundRemoval t="15511" b="87670" l="10469" r="89989">
                        <a14:foregroundMark x1="17277" y1="83636" x2="82437" y2="83011"/>
                        <a14:foregroundMark x1="19966" y1="81648" x2="41476" y2="42273"/>
                        <a14:foregroundMark x1="17277" y1="78295" x2="38787" y2="36932"/>
                        <a14:foregroundMark x1="26659" y1="75625" x2="81121" y2="72955"/>
                        <a14:foregroundMark x1="16590" y1="79659" x2="17906" y2="69659"/>
                        <a14:foregroundMark x1="24657" y1="53636" x2="40103" y2="24886"/>
                        <a14:foregroundMark x1="39073" y1="68750" x2="49943" y2="68750"/>
                      </a14:backgroundRemoval>
                    </a14:imgEffect>
                  </a14:imgLayer>
                </a14:imgProps>
              </a:ext>
              <a:ext uri="{28A0092B-C50C-407E-A947-70E740481C1C}">
                <a14:useLocalDpi xmlns:a14="http://schemas.microsoft.com/office/drawing/2010/main" val="0"/>
              </a:ext>
            </a:extLst>
          </a:blip>
          <a:stretch>
            <a:fillRect/>
          </a:stretch>
        </p:blipFill>
        <p:spPr>
          <a:xfrm>
            <a:off x="191093" y="110451"/>
            <a:ext cx="2000564" cy="2014298"/>
          </a:xfrm>
          <a:prstGeom prst="rect">
            <a:avLst/>
          </a:prstGeom>
        </p:spPr>
      </p:pic>
    </p:spTree>
    <p:extLst>
      <p:ext uri="{BB962C8B-B14F-4D97-AF65-F5344CB8AC3E}">
        <p14:creationId xmlns:p14="http://schemas.microsoft.com/office/powerpoint/2010/main" val="3286549826"/>
      </p:ext>
    </p:extLst>
  </p:cSld>
  <p:clrMapOvr>
    <a:masterClrMapping/>
  </p:clrMapOvr>
  <mc:AlternateContent xmlns:mc="http://schemas.openxmlformats.org/markup-compatibility/2006" xmlns:p14="http://schemas.microsoft.com/office/powerpoint/2010/main">
    <mc:Choice Requires="p14">
      <p:transition spd="slow" p14:dur="4000">
        <p14:reveal/>
        <p:sndAc>
          <p:stSnd>
            <p:snd r:embed="rId2" name="breeze.wav"/>
          </p:stSnd>
        </p:sndAc>
      </p:transition>
    </mc:Choice>
    <mc:Fallback xmlns="">
      <p:transition spd="slow">
        <p:fade/>
        <p:sndAc>
          <p:stSnd>
            <p:snd r:embed="rId6" name="breeze.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5772" y="493487"/>
            <a:ext cx="4604657" cy="5515429"/>
          </a:xfrm>
        </p:spPr>
        <p:txBody>
          <a:bodyPr>
            <a:normAutofit fontScale="92500"/>
          </a:bodyPr>
          <a:lstStyle/>
          <a:p>
            <a:pPr marL="0" indent="0" algn="just">
              <a:lnSpc>
                <a:spcPct val="150000"/>
              </a:lnSpc>
              <a:buNone/>
            </a:pPr>
            <a:r>
              <a:rPr lang="id-ID" dirty="0" smtClean="0">
                <a:latin typeface="Bell MT" panose="02020503060305020303" pitchFamily="18" charset="0"/>
              </a:rPr>
              <a:t>Menemukan Ide Kreatif</a:t>
            </a:r>
          </a:p>
          <a:p>
            <a:pPr marL="0" indent="0" algn="just">
              <a:lnSpc>
                <a:spcPct val="150000"/>
              </a:lnSpc>
              <a:buNone/>
            </a:pPr>
            <a:r>
              <a:rPr lang="id-ID" dirty="0" smtClean="0">
                <a:latin typeface="Bell MT" panose="02020503060305020303" pitchFamily="18" charset="0"/>
              </a:rPr>
              <a:t>1</a:t>
            </a:r>
            <a:r>
              <a:rPr lang="id-ID" dirty="0">
                <a:latin typeface="Bell MT" panose="02020503060305020303" pitchFamily="18" charset="0"/>
              </a:rPr>
              <a:t>. Convention Analisis terhadap kebiasaan ide iklan produk di kategori yang sama. Berfikir inside the box. Mengetahui lebih dulu seperti apa inside-nya baru dilanjutkan dengaqn mencari outside-nya.</a:t>
            </a:r>
          </a:p>
        </p:txBody>
      </p:sp>
      <p:sp>
        <p:nvSpPr>
          <p:cNvPr id="4" name="Content Placeholder 2"/>
          <p:cNvSpPr txBox="1">
            <a:spLocks/>
          </p:cNvSpPr>
          <p:nvPr/>
        </p:nvSpPr>
        <p:spPr>
          <a:xfrm>
            <a:off x="6868886" y="849086"/>
            <a:ext cx="4604657" cy="55154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Font typeface="Arial" panose="020B0604020202020204" pitchFamily="34" charset="0"/>
              <a:buNone/>
            </a:pPr>
            <a:endParaRPr lang="id-ID" dirty="0">
              <a:latin typeface="Bell MT" panose="02020503060305020303" pitchFamily="18" charset="0"/>
            </a:endParaRPr>
          </a:p>
        </p:txBody>
      </p:sp>
      <p:sp>
        <p:nvSpPr>
          <p:cNvPr id="5" name="Rectangle 4"/>
          <p:cNvSpPr/>
          <p:nvPr/>
        </p:nvSpPr>
        <p:spPr>
          <a:xfrm>
            <a:off x="6386286" y="2169226"/>
            <a:ext cx="5805714" cy="3970318"/>
          </a:xfrm>
          <a:prstGeom prst="rect">
            <a:avLst/>
          </a:prstGeom>
        </p:spPr>
        <p:txBody>
          <a:bodyPr wrap="square">
            <a:spAutoFit/>
          </a:bodyPr>
          <a:lstStyle/>
          <a:p>
            <a:pPr algn="just">
              <a:lnSpc>
                <a:spcPct val="150000"/>
              </a:lnSpc>
            </a:pPr>
            <a:r>
              <a:rPr lang="id-ID" sz="2400" dirty="0" smtClean="0">
                <a:effectLst/>
                <a:latin typeface="Bell MT" panose="02020503060305020303" pitchFamily="18" charset="0"/>
                <a:ea typeface="Times New Roman" panose="02020603050405020304" pitchFamily="18" charset="0"/>
              </a:rPr>
              <a:t>2. Disturbtion Tahapan berfikir, mencari sesuatu yang di luar kebiasaan (outbox thinking)</a:t>
            </a:r>
            <a:r>
              <a:rPr lang="id-ID" sz="2400" dirty="0">
                <a:latin typeface="Bell MT" panose="02020503060305020303" pitchFamily="18" charset="0"/>
              </a:rPr>
              <a:t> </a:t>
            </a:r>
          </a:p>
          <a:p>
            <a:pPr algn="just">
              <a:lnSpc>
                <a:spcPct val="150000"/>
              </a:lnSpc>
            </a:pPr>
            <a:r>
              <a:rPr lang="id-ID" sz="2400" dirty="0" smtClean="0">
                <a:latin typeface="Bell MT" panose="02020503060305020303" pitchFamily="18" charset="0"/>
              </a:rPr>
              <a:t>3</a:t>
            </a:r>
            <a:r>
              <a:rPr lang="id-ID" sz="2400" dirty="0">
                <a:latin typeface="Bell MT" panose="02020503060305020303" pitchFamily="18" charset="0"/>
              </a:rPr>
              <a:t>. Kembali ke visi iklan (Brief yang di buat) Dari daftar ide yang ditemukan, menentukan ide mana yang relevan dengan visi iklan dan sesuai brief </a:t>
            </a:r>
          </a:p>
        </p:txBody>
      </p:sp>
      <p:pic>
        <p:nvPicPr>
          <p:cNvPr id="6" name="Picture 5"/>
          <p:cNvPicPr>
            <a:picLocks noChangeAspect="1"/>
          </p:cNvPicPr>
          <p:nvPr/>
        </p:nvPicPr>
        <p:blipFill>
          <a:blip r:embed="rId4" cstate="print">
            <a:extLst>
              <a:ext uri="{BEBA8EAE-BF5A-486C-A8C5-ECC9F3942E4B}">
                <a14:imgProps xmlns:a14="http://schemas.microsoft.com/office/drawing/2010/main">
                  <a14:imgLayer r:embed="rId5">
                    <a14:imgEffect>
                      <a14:backgroundRemoval t="15511" b="87670" l="10469" r="89989">
                        <a14:foregroundMark x1="17277" y1="83636" x2="82437" y2="83011"/>
                        <a14:foregroundMark x1="19966" y1="81648" x2="41476" y2="42273"/>
                        <a14:foregroundMark x1="17277" y1="78295" x2="38787" y2="36932"/>
                        <a14:foregroundMark x1="26659" y1="75625" x2="81121" y2="72955"/>
                        <a14:foregroundMark x1="16590" y1="79659" x2="17906" y2="69659"/>
                        <a14:foregroundMark x1="24657" y1="53636" x2="40103" y2="24886"/>
                        <a14:foregroundMark x1="43535" y1="70511" x2="53661" y2="70511"/>
                        <a14:foregroundMark x1="41362" y1="69091" x2="52975" y2="68352"/>
                      </a14:backgroundRemoval>
                    </a14:imgEffect>
                  </a14:imgLayer>
                </a14:imgProps>
              </a:ext>
              <a:ext uri="{28A0092B-C50C-407E-A947-70E740481C1C}">
                <a14:useLocalDpi xmlns:a14="http://schemas.microsoft.com/office/drawing/2010/main" val="0"/>
              </a:ext>
            </a:extLst>
          </a:blip>
          <a:stretch>
            <a:fillRect/>
          </a:stretch>
        </p:blipFill>
        <p:spPr>
          <a:xfrm>
            <a:off x="6633029" y="-158063"/>
            <a:ext cx="2000564" cy="2014298"/>
          </a:xfrm>
          <a:prstGeom prst="rect">
            <a:avLst/>
          </a:prstGeom>
        </p:spPr>
      </p:pic>
    </p:spTree>
    <p:extLst>
      <p:ext uri="{BB962C8B-B14F-4D97-AF65-F5344CB8AC3E}">
        <p14:creationId xmlns:p14="http://schemas.microsoft.com/office/powerpoint/2010/main" val="1009266012"/>
      </p:ext>
    </p:extLst>
  </p:cSld>
  <p:clrMapOvr>
    <a:masterClrMapping/>
  </p:clrMapOvr>
  <mc:AlternateContent xmlns:mc="http://schemas.openxmlformats.org/markup-compatibility/2006" xmlns:p14="http://schemas.microsoft.com/office/powerpoint/2010/main">
    <mc:Choice Requires="p14">
      <p:transition spd="slow" p14:dur="4000">
        <p14:reveal/>
        <p:sndAc>
          <p:stSnd>
            <p:snd r:embed="rId2" name="breeze.wav"/>
          </p:stSnd>
        </p:sndAc>
      </p:transition>
    </mc:Choice>
    <mc:Fallback xmlns="">
      <p:transition spd="slow">
        <p:fade/>
        <p:sndAc>
          <p:stSnd>
            <p:snd r:embed="rId6" name="breeze.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755572" y="0"/>
            <a:ext cx="7986486" cy="6720114"/>
          </a:xfrm>
        </p:spPr>
        <p:txBody>
          <a:bodyPr>
            <a:normAutofit lnSpcReduction="10000"/>
          </a:bodyPr>
          <a:lstStyle/>
          <a:p>
            <a:pPr marL="0" indent="0" algn="just">
              <a:lnSpc>
                <a:spcPct val="150000"/>
              </a:lnSpc>
              <a:buNone/>
            </a:pPr>
            <a:r>
              <a:rPr lang="id-ID" sz="2000" dirty="0" smtClean="0">
                <a:latin typeface="Bell MT" panose="02020503060305020303" pitchFamily="18" charset="0"/>
              </a:rPr>
              <a:t>	</a:t>
            </a:r>
            <a:r>
              <a:rPr lang="id-ID" sz="2000" b="1" dirty="0" smtClean="0">
                <a:latin typeface="Bell MT" panose="02020503060305020303" pitchFamily="18" charset="0"/>
              </a:rPr>
              <a:t>Tiga </a:t>
            </a:r>
            <a:r>
              <a:rPr lang="id-ID" sz="2000" b="1" dirty="0">
                <a:latin typeface="Bell MT" panose="02020503060305020303" pitchFamily="18" charset="0"/>
              </a:rPr>
              <a:t>Kode-kode </a:t>
            </a:r>
            <a:r>
              <a:rPr lang="id-ID" sz="2000" b="1" dirty="0" smtClean="0">
                <a:latin typeface="Bell MT" panose="02020503060305020303" pitchFamily="18" charset="0"/>
              </a:rPr>
              <a:t>:</a:t>
            </a:r>
          </a:p>
          <a:p>
            <a:pPr marL="0" indent="0" algn="just">
              <a:lnSpc>
                <a:spcPct val="150000"/>
              </a:lnSpc>
              <a:buNone/>
            </a:pPr>
            <a:r>
              <a:rPr lang="id-ID" sz="2000" dirty="0" smtClean="0">
                <a:latin typeface="Bell MT" panose="02020503060305020303" pitchFamily="18" charset="0"/>
              </a:rPr>
              <a:t>a. Kode </a:t>
            </a:r>
            <a:r>
              <a:rPr lang="id-ID" sz="2000" dirty="0">
                <a:latin typeface="Bell MT" panose="02020503060305020303" pitchFamily="18" charset="0"/>
              </a:rPr>
              <a:t>Sosial: </a:t>
            </a:r>
            <a:r>
              <a:rPr lang="id-ID" sz="2000" dirty="0" smtClean="0">
                <a:latin typeface="Bell MT" panose="02020503060305020303" pitchFamily="18" charset="0"/>
              </a:rPr>
              <a:t>bahasa </a:t>
            </a:r>
            <a:r>
              <a:rPr lang="id-ID" sz="2000" dirty="0">
                <a:latin typeface="Bell MT" panose="02020503060305020303" pitchFamily="18" charset="0"/>
              </a:rPr>
              <a:t>verbal (subkode phonologis, sintaksis, leksikal, prosodic, dan paralinguistik) </a:t>
            </a:r>
            <a:r>
              <a:rPr lang="id-ID" sz="2000" dirty="0" smtClean="0">
                <a:latin typeface="Bell MT" panose="02020503060305020303" pitchFamily="18" charset="0"/>
              </a:rPr>
              <a:t>bahasa </a:t>
            </a:r>
            <a:r>
              <a:rPr lang="id-ID" sz="2000" dirty="0">
                <a:latin typeface="Bell MT" panose="02020503060305020303" pitchFamily="18" charset="0"/>
              </a:rPr>
              <a:t>tubuh (kontak tubuh, kedekatan, orientasi fisik, penampilan, ekspresi wajah, tatapan, anggukan kepala, gestur dan postur) komoditas (fesyen, pakaian, mobil) </a:t>
            </a:r>
            <a:r>
              <a:rPr lang="id-ID" sz="2000" dirty="0" smtClean="0">
                <a:latin typeface="Bell MT" panose="02020503060305020303" pitchFamily="18" charset="0"/>
              </a:rPr>
              <a:t> </a:t>
            </a:r>
            <a:r>
              <a:rPr lang="id-ID" sz="2000" dirty="0">
                <a:latin typeface="Bell MT" panose="02020503060305020303" pitchFamily="18" charset="0"/>
              </a:rPr>
              <a:t>perilaku </a:t>
            </a:r>
            <a:r>
              <a:rPr lang="id-ID" sz="2000" dirty="0" smtClean="0">
                <a:latin typeface="Bell MT" panose="02020503060305020303" pitchFamily="18" charset="0"/>
              </a:rPr>
              <a:t>(protokol</a:t>
            </a:r>
            <a:r>
              <a:rPr lang="id-ID" sz="2000" dirty="0">
                <a:latin typeface="Bell MT" panose="02020503060305020303" pitchFamily="18" charset="0"/>
              </a:rPr>
              <a:t>, ritual, role-playing, games</a:t>
            </a:r>
            <a:r>
              <a:rPr lang="id-ID" sz="2000" dirty="0" smtClean="0">
                <a:latin typeface="Bell MT" panose="02020503060305020303" pitchFamily="18" charset="0"/>
              </a:rPr>
              <a:t>)</a:t>
            </a:r>
          </a:p>
          <a:p>
            <a:pPr marL="0" indent="0" algn="just">
              <a:lnSpc>
                <a:spcPct val="150000"/>
              </a:lnSpc>
              <a:buNone/>
            </a:pPr>
            <a:r>
              <a:rPr lang="id-ID" sz="2000" dirty="0" smtClean="0">
                <a:latin typeface="Bell MT" panose="02020503060305020303" pitchFamily="18" charset="0"/>
              </a:rPr>
              <a:t>b</a:t>
            </a:r>
            <a:r>
              <a:rPr lang="id-ID" sz="2000" dirty="0">
                <a:latin typeface="Bell MT" panose="02020503060305020303" pitchFamily="18" charset="0"/>
              </a:rPr>
              <a:t>. Kode Tekstual: </a:t>
            </a:r>
            <a:r>
              <a:rPr lang="id-ID" sz="2000" dirty="0" smtClean="0">
                <a:latin typeface="Bell MT" panose="02020503060305020303" pitchFamily="18" charset="0"/>
              </a:rPr>
              <a:t>Kode-kode </a:t>
            </a:r>
            <a:r>
              <a:rPr lang="id-ID" sz="2000" dirty="0">
                <a:latin typeface="Bell MT" panose="02020503060305020303" pitchFamily="18" charset="0"/>
              </a:rPr>
              <a:t>ilmiah, termasuk matematika </a:t>
            </a:r>
            <a:r>
              <a:rPr lang="id-ID" sz="2000" dirty="0" smtClean="0">
                <a:latin typeface="Bell MT" panose="02020503060305020303" pitchFamily="18" charset="0"/>
              </a:rPr>
              <a:t>Kode-kode </a:t>
            </a:r>
            <a:r>
              <a:rPr lang="id-ID" sz="2000" dirty="0">
                <a:latin typeface="Bell MT" panose="02020503060305020303" pitchFamily="18" charset="0"/>
              </a:rPr>
              <a:t>estetis termasuk di dalamnya berbagai macam seni (puisi, drama, seni lukis, patung, musik dan lain-lain) </a:t>
            </a:r>
            <a:r>
              <a:rPr lang="id-ID" sz="2000" dirty="0" smtClean="0">
                <a:latin typeface="Bell MT" panose="02020503060305020303" pitchFamily="18" charset="0"/>
              </a:rPr>
              <a:t>termasuk </a:t>
            </a:r>
            <a:r>
              <a:rPr lang="id-ID" sz="2000" dirty="0">
                <a:latin typeface="Bell MT" panose="02020503060305020303" pitchFamily="18" charset="0"/>
              </a:rPr>
              <a:t>klasikisme, romatisisme, realisme. </a:t>
            </a:r>
            <a:r>
              <a:rPr lang="id-ID" sz="2000" dirty="0" smtClean="0">
                <a:latin typeface="Bell MT" panose="02020503060305020303" pitchFamily="18" charset="0"/>
              </a:rPr>
              <a:t> </a:t>
            </a:r>
            <a:r>
              <a:rPr lang="id-ID" sz="2000" dirty="0">
                <a:latin typeface="Bell MT" panose="02020503060305020303" pitchFamily="18" charset="0"/>
              </a:rPr>
              <a:t>Kode-kode genre, rethorical, stylistic; eksposisi, argumen, deskripsi dan narasi, dan seterusnya </a:t>
            </a:r>
            <a:r>
              <a:rPr lang="id-ID" sz="2000" dirty="0" smtClean="0">
                <a:latin typeface="Bell MT" panose="02020503060305020303" pitchFamily="18" charset="0"/>
              </a:rPr>
              <a:t>Kode-kode </a:t>
            </a:r>
            <a:r>
              <a:rPr lang="id-ID" sz="2000" dirty="0">
                <a:latin typeface="Bell MT" panose="02020503060305020303" pitchFamily="18" charset="0"/>
              </a:rPr>
              <a:t>media massa termasuk fotografi, televisual, filmis, radio, surat- kabar, majalah, baik yang bersifat teknis maupun yang bersifat konvensional (termasuk formatnya</a:t>
            </a:r>
            <a:r>
              <a:rPr lang="id-ID" sz="2000" dirty="0" smtClean="0">
                <a:latin typeface="Bell MT" panose="02020503060305020303" pitchFamily="18" charset="0"/>
              </a:rPr>
              <a:t>)</a:t>
            </a:r>
          </a:p>
          <a:p>
            <a:pPr marL="0" indent="0" algn="just">
              <a:lnSpc>
                <a:spcPct val="150000"/>
              </a:lnSpc>
              <a:buNone/>
            </a:pPr>
            <a:r>
              <a:rPr lang="id-ID" sz="2000" dirty="0" smtClean="0">
                <a:latin typeface="Bell MT" panose="02020503060305020303" pitchFamily="18" charset="0"/>
              </a:rPr>
              <a:t>c</a:t>
            </a:r>
            <a:r>
              <a:rPr lang="id-ID" sz="2000" dirty="0">
                <a:latin typeface="Bell MT" panose="02020503060305020303" pitchFamily="18" charset="0"/>
              </a:rPr>
              <a:t>. Kode Interpretatif: </a:t>
            </a:r>
            <a:r>
              <a:rPr lang="id-ID" sz="2000" dirty="0" smtClean="0">
                <a:latin typeface="Bell MT" panose="02020503060305020303" pitchFamily="18" charset="0"/>
              </a:rPr>
              <a:t>Kode-kode </a:t>
            </a:r>
            <a:r>
              <a:rPr lang="id-ID" sz="2000" dirty="0">
                <a:latin typeface="Bell MT" panose="02020503060305020303" pitchFamily="18" charset="0"/>
              </a:rPr>
              <a:t>perceptual (termasuk kode visual) </a:t>
            </a:r>
          </a:p>
        </p:txBody>
      </p:sp>
      <p:pic>
        <p:nvPicPr>
          <p:cNvPr id="4" name="Picture 3"/>
          <p:cNvPicPr>
            <a:picLocks noChangeAspect="1"/>
          </p:cNvPicPr>
          <p:nvPr/>
        </p:nvPicPr>
        <p:blipFill>
          <a:blip r:embed="rId4" cstate="print">
            <a:extLst>
              <a:ext uri="{BEBA8EAE-BF5A-486C-A8C5-ECC9F3942E4B}">
                <a14:imgProps xmlns:a14="http://schemas.microsoft.com/office/drawing/2010/main">
                  <a14:imgLayer r:embed="rId5">
                    <a14:imgEffect>
                      <a14:backgroundRemoval t="15511" b="87670" l="10469" r="89989">
                        <a14:foregroundMark x1="17277" y1="83636" x2="82437" y2="83011"/>
                        <a14:foregroundMark x1="19966" y1="81648" x2="41476" y2="42273"/>
                        <a14:foregroundMark x1="17277" y1="78295" x2="38787" y2="36932"/>
                        <a14:foregroundMark x1="26659" y1="75625" x2="81121" y2="72955"/>
                        <a14:foregroundMark x1="16590" y1="79659" x2="17906" y2="69659"/>
                        <a14:foregroundMark x1="24657" y1="53636" x2="40103" y2="24886"/>
                        <a14:foregroundMark x1="41362" y1="69148" x2="49314" y2="69148"/>
                      </a14:backgroundRemoval>
                    </a14:imgEffect>
                  </a14:imgLayer>
                </a14:imgProps>
              </a:ext>
              <a:ext uri="{28A0092B-C50C-407E-A947-70E740481C1C}">
                <a14:useLocalDpi xmlns:a14="http://schemas.microsoft.com/office/drawing/2010/main" val="0"/>
              </a:ext>
            </a:extLst>
          </a:blip>
          <a:stretch>
            <a:fillRect/>
          </a:stretch>
        </p:blipFill>
        <p:spPr>
          <a:xfrm>
            <a:off x="145144" y="0"/>
            <a:ext cx="2000564" cy="2014298"/>
          </a:xfrm>
          <a:prstGeom prst="rect">
            <a:avLst/>
          </a:prstGeom>
        </p:spPr>
      </p:pic>
    </p:spTree>
    <p:extLst>
      <p:ext uri="{BB962C8B-B14F-4D97-AF65-F5344CB8AC3E}">
        <p14:creationId xmlns:p14="http://schemas.microsoft.com/office/powerpoint/2010/main" val="4279974446"/>
      </p:ext>
    </p:extLst>
  </p:cSld>
  <p:clrMapOvr>
    <a:masterClrMapping/>
  </p:clrMapOvr>
  <mc:AlternateContent xmlns:mc="http://schemas.openxmlformats.org/markup-compatibility/2006" xmlns:p14="http://schemas.microsoft.com/office/powerpoint/2010/main">
    <mc:Choice Requires="p14">
      <p:transition spd="slow" p14:dur="4000">
        <p14:reveal/>
        <p:sndAc>
          <p:stSnd>
            <p:snd r:embed="rId2" name="breeze.wav"/>
          </p:stSnd>
        </p:sndAc>
      </p:transition>
    </mc:Choice>
    <mc:Fallback xmlns="">
      <p:transition spd="slow">
        <p:fade/>
        <p:sndAc>
          <p:stSnd>
            <p:snd r:embed="rId6" name="breeze.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BEBA8EAE-BF5A-486C-A8C5-ECC9F3942E4B}">
                <a14:imgProps xmlns:a14="http://schemas.microsoft.com/office/drawing/2010/main">
                  <a14:imgLayer r:embed="rId5">
                    <a14:imgEffect>
                      <a14:backgroundRemoval t="15511" b="87670" l="10469" r="89989">
                        <a14:foregroundMark x1="17277" y1="83636" x2="82437" y2="83011"/>
                        <a14:foregroundMark x1="19966" y1="81648" x2="41476" y2="42273"/>
                        <a14:foregroundMark x1="17277" y1="78295" x2="38787" y2="36932"/>
                        <a14:foregroundMark x1="26659" y1="75625" x2="81121" y2="72955"/>
                        <a14:foregroundMark x1="16590" y1="79659" x2="17906" y2="69659"/>
                        <a14:foregroundMark x1="24657" y1="53636" x2="40103" y2="24886"/>
                        <a14:foregroundMark x1="40618" y1="69091" x2="49314" y2="69091"/>
                      </a14:backgroundRemoval>
                    </a14:imgEffect>
                  </a14:imgLayer>
                </a14:imgProps>
              </a:ext>
              <a:ext uri="{28A0092B-C50C-407E-A947-70E740481C1C}">
                <a14:useLocalDpi xmlns:a14="http://schemas.microsoft.com/office/drawing/2010/main" val="0"/>
              </a:ext>
            </a:extLst>
          </a:blip>
          <a:stretch>
            <a:fillRect/>
          </a:stretch>
        </p:blipFill>
        <p:spPr>
          <a:xfrm>
            <a:off x="4789715" y="596680"/>
            <a:ext cx="2000564" cy="2014298"/>
          </a:xfrm>
          <a:prstGeom prst="rect">
            <a:avLst/>
          </a:prstGeom>
        </p:spPr>
      </p:pic>
      <p:sp>
        <p:nvSpPr>
          <p:cNvPr id="3" name="Rectangle 2"/>
          <p:cNvSpPr/>
          <p:nvPr/>
        </p:nvSpPr>
        <p:spPr>
          <a:xfrm>
            <a:off x="3750015" y="2610978"/>
            <a:ext cx="4079963" cy="687304"/>
          </a:xfrm>
          <a:prstGeom prst="rect">
            <a:avLst/>
          </a:prstGeom>
        </p:spPr>
        <p:txBody>
          <a:bodyPr wrap="none">
            <a:spAutoFit/>
          </a:bodyPr>
          <a:lstStyle/>
          <a:p>
            <a:pPr marL="457200">
              <a:lnSpc>
                <a:spcPct val="107000"/>
              </a:lnSpc>
              <a:spcAft>
                <a:spcPts val="0"/>
              </a:spcAft>
            </a:pPr>
            <a:r>
              <a:rPr lang="id-ID" sz="4000" dirty="0" smtClean="0">
                <a:solidFill>
                  <a:srgbClr val="0070C0"/>
                </a:solidFill>
                <a:effectLst/>
                <a:latin typeface="Showcard Gothic" panose="04020904020102020604" pitchFamily="82" charset="0"/>
                <a:ea typeface="Times New Roman" panose="02020603050405020304" pitchFamily="18" charset="0"/>
                <a:cs typeface="Times New Roman" panose="02020603050405020304" pitchFamily="18" charset="0"/>
              </a:rPr>
              <a:t>TERIMAKASIH</a:t>
            </a:r>
            <a:endParaRPr lang="id-ID" sz="4000" dirty="0">
              <a:solidFill>
                <a:srgbClr val="0070C0"/>
              </a:solidFill>
              <a:effectLst/>
              <a:latin typeface="Showcard Gothic" panose="04020904020102020604" pitchFamily="82" charset="0"/>
              <a:ea typeface="Calibri" panose="020F0502020204030204" pitchFamily="34" charset="0"/>
              <a:cs typeface="Times New Roman" panose="02020603050405020304" pitchFamily="18" charset="0"/>
            </a:endParaRPr>
          </a:p>
        </p:txBody>
      </p:sp>
      <p:sp>
        <p:nvSpPr>
          <p:cNvPr id="4" name="Rectangle 3"/>
          <p:cNvSpPr/>
          <p:nvPr/>
        </p:nvSpPr>
        <p:spPr>
          <a:xfrm>
            <a:off x="4561294" y="3316335"/>
            <a:ext cx="2930802" cy="369332"/>
          </a:xfrm>
          <a:prstGeom prst="rect">
            <a:avLst/>
          </a:prstGeom>
        </p:spPr>
        <p:txBody>
          <a:bodyPr wrap="none">
            <a:spAutoFit/>
          </a:bodyPr>
          <a:lstStyle/>
          <a:p>
            <a:r>
              <a:rPr lang="id-ID" dirty="0" smtClean="0">
                <a:latin typeface="Arial Rounded MT Bold" panose="020F0704030504030204" pitchFamily="34" charset="0"/>
              </a:rPr>
              <a:t>Dr. Hj. Rina Marlina, M.Si</a:t>
            </a:r>
            <a:endParaRPr lang="id-ID" dirty="0">
              <a:latin typeface="Arial Rounded MT Bold" panose="020F0704030504030204" pitchFamily="34" charset="0"/>
            </a:endParaRPr>
          </a:p>
        </p:txBody>
      </p:sp>
    </p:spTree>
    <p:extLst>
      <p:ext uri="{BB962C8B-B14F-4D97-AF65-F5344CB8AC3E}">
        <p14:creationId xmlns:p14="http://schemas.microsoft.com/office/powerpoint/2010/main" val="2108777982"/>
      </p:ext>
    </p:extLst>
  </p:cSld>
  <p:clrMapOvr>
    <a:masterClrMapping/>
  </p:clrMapOvr>
  <mc:AlternateContent xmlns:mc="http://schemas.openxmlformats.org/markup-compatibility/2006" xmlns:p14="http://schemas.microsoft.com/office/powerpoint/2010/main">
    <mc:Choice Requires="p14">
      <p:transition spd="slow" p14:dur="4000">
        <p14:reveal/>
        <p:sndAc>
          <p:stSnd>
            <p:snd r:embed="rId2" name="applause.wav"/>
          </p:stSnd>
        </p:sndAc>
      </p:transition>
    </mc:Choice>
    <mc:Fallback xmlns="">
      <p:transition spd="slow">
        <p:fade/>
        <p:sndAc>
          <p:stSnd>
            <p:snd r:embed="rId6" name="applause.wav"/>
          </p:stSnd>
        </p:sndAc>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510</TotalTime>
  <Words>105</Words>
  <Application>Microsoft Office PowerPoint</Application>
  <PresentationFormat>Widescreen</PresentationFormat>
  <Paragraphs>28</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Arial Rounded MT Bold</vt:lpstr>
      <vt:lpstr>Bell MT</vt:lpstr>
      <vt:lpstr>Calibri</vt:lpstr>
      <vt:lpstr>Calibri Light</vt:lpstr>
      <vt:lpstr>Showcard Gothic</vt:lpstr>
      <vt:lpstr>Times New Roman</vt:lpstr>
      <vt:lpstr>Office Theme</vt:lpstr>
      <vt:lpstr>Teori periklanan, merek dan perumusan strategi komunikasi pemasaran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Manajemen komunikasi pemasaran “Teori periklanan, merek dan perumusan strategi komunikasi pemasaran”</dc:title>
  <dc:creator>ACER</dc:creator>
  <cp:lastModifiedBy>ACER</cp:lastModifiedBy>
  <cp:revision>8</cp:revision>
  <dcterms:created xsi:type="dcterms:W3CDTF">2018-03-25T21:47:02Z</dcterms:created>
  <dcterms:modified xsi:type="dcterms:W3CDTF">2018-05-25T06:59:14Z</dcterms:modified>
</cp:coreProperties>
</file>