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63" r:id="rId7"/>
    <p:sldId id="264" r:id="rId8"/>
    <p:sldId id="261" r:id="rId9"/>
    <p:sldId id="265" r:id="rId10"/>
    <p:sldId id="266" r:id="rId11"/>
    <p:sldId id="267" r:id="rId12"/>
    <p:sldId id="268" r:id="rId13"/>
    <p:sldId id="269" r:id="rId14"/>
    <p:sldId id="270" r:id="rId15"/>
    <p:sldId id="271" r:id="rId16"/>
    <p:sldId id="272" r:id="rId17"/>
    <p:sldId id="274" r:id="rId18"/>
    <p:sldId id="275" r:id="rId19"/>
    <p:sldId id="277" r:id="rId20"/>
    <p:sldId id="276"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noProof="1" smtClean="0"/>
              <a:t>Model Bisnis Konvensional, Waralaba dan E-Commerce </a:t>
            </a:r>
            <a:endParaRPr lang="en-US" altLang="en-US" sz="4000" b="1" noProof="1"/>
          </a:p>
        </p:txBody>
      </p:sp>
    </p:spTree>
    <p:extLst>
      <p:ext uri="{BB962C8B-B14F-4D97-AF65-F5344CB8AC3E}">
        <p14:creationId xmlns:p14="http://schemas.microsoft.com/office/powerpoint/2010/main" val="125667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err="1"/>
              <a:t>Kekurangan</a:t>
            </a:r>
            <a:r>
              <a:rPr lang="en-US" b="1" dirty="0"/>
              <a:t> </a:t>
            </a:r>
            <a:r>
              <a:rPr lang="en-US" b="1" dirty="0" err="1"/>
              <a:t>Bisnis</a:t>
            </a:r>
            <a:r>
              <a:rPr lang="en-US" b="1" dirty="0"/>
              <a:t> </a:t>
            </a:r>
            <a:r>
              <a:rPr lang="en-US" b="1" dirty="0" err="1"/>
              <a:t>Konvensional</a:t>
            </a:r>
            <a:endParaRPr lang="en-US" dirty="0">
              <a:effectLst>
                <a:outerShdw blurRad="38100" dist="38100" dir="2700000" algn="tl">
                  <a:srgbClr val="C0C0C0"/>
                </a:outerShdw>
              </a:effectLst>
            </a:endParaRPr>
          </a:p>
        </p:txBody>
      </p:sp>
      <p:sp>
        <p:nvSpPr>
          <p:cNvPr id="3" name="Content Placeholder 2"/>
          <p:cNvSpPr>
            <a:spLocks noGrp="1"/>
          </p:cNvSpPr>
          <p:nvPr>
            <p:ph idx="1"/>
          </p:nvPr>
        </p:nvSpPr>
        <p:spPr/>
        <p:txBody>
          <a:bodyPr/>
          <a:lstStyle/>
          <a:p>
            <a:r>
              <a:rPr lang="en-US" dirty="0" err="1"/>
              <a:t>Lingkup</a:t>
            </a:r>
            <a:r>
              <a:rPr lang="en-US" dirty="0"/>
              <a:t> </a:t>
            </a:r>
            <a:r>
              <a:rPr lang="en-US" dirty="0" err="1"/>
              <a:t>pemasarannya</a:t>
            </a:r>
            <a:r>
              <a:rPr lang="en-US" dirty="0"/>
              <a:t> </a:t>
            </a:r>
            <a:r>
              <a:rPr lang="en-US" dirty="0" err="1"/>
              <a:t>terbatas</a:t>
            </a:r>
            <a:endParaRPr lang="en-US" dirty="0"/>
          </a:p>
          <a:p>
            <a:r>
              <a:rPr lang="en-US" dirty="0" err="1"/>
              <a:t>Membutuhkan</a:t>
            </a:r>
            <a:r>
              <a:rPr lang="en-US" dirty="0"/>
              <a:t> modal yang </a:t>
            </a:r>
            <a:r>
              <a:rPr lang="en-US" dirty="0" err="1"/>
              <a:t>cukup</a:t>
            </a:r>
            <a:r>
              <a:rPr lang="en-US" dirty="0"/>
              <a:t> </a:t>
            </a:r>
            <a:r>
              <a:rPr lang="en-US" dirty="0" err="1"/>
              <a:t>besar</a:t>
            </a:r>
            <a:endParaRPr lang="en-US" dirty="0"/>
          </a:p>
          <a:p>
            <a:r>
              <a:rPr lang="en-US" dirty="0" err="1"/>
              <a:t>Memerlukan</a:t>
            </a:r>
            <a:r>
              <a:rPr lang="en-US" dirty="0"/>
              <a:t> </a:t>
            </a:r>
            <a:r>
              <a:rPr lang="en-US" dirty="0" err="1"/>
              <a:t>banyak</a:t>
            </a:r>
            <a:r>
              <a:rPr lang="en-US" dirty="0"/>
              <a:t> </a:t>
            </a:r>
            <a:r>
              <a:rPr lang="en-US" dirty="0" err="1"/>
              <a:t>stok</a:t>
            </a:r>
            <a:endParaRPr lang="en-US" dirty="0"/>
          </a:p>
          <a:p>
            <a:r>
              <a:rPr lang="en-US" dirty="0" err="1"/>
              <a:t>Apabila</a:t>
            </a:r>
            <a:r>
              <a:rPr lang="en-US" dirty="0"/>
              <a:t> </a:t>
            </a:r>
            <a:r>
              <a:rPr lang="en-US" dirty="0" err="1"/>
              <a:t>pembeli</a:t>
            </a:r>
            <a:r>
              <a:rPr lang="en-US" dirty="0"/>
              <a:t> </a:t>
            </a:r>
            <a:r>
              <a:rPr lang="en-US" dirty="0" err="1"/>
              <a:t>ingin</a:t>
            </a:r>
            <a:r>
              <a:rPr lang="en-US" dirty="0"/>
              <a:t> </a:t>
            </a:r>
            <a:r>
              <a:rPr lang="en-US" dirty="0" err="1"/>
              <a:t>membeli</a:t>
            </a:r>
            <a:r>
              <a:rPr lang="en-US" dirty="0"/>
              <a:t> </a:t>
            </a:r>
            <a:r>
              <a:rPr lang="en-US" dirty="0" err="1"/>
              <a:t>barang</a:t>
            </a:r>
            <a:r>
              <a:rPr lang="en-US" dirty="0"/>
              <a:t>, </a:t>
            </a:r>
            <a:r>
              <a:rPr lang="en-US" dirty="0" err="1"/>
              <a:t>maka</a:t>
            </a:r>
            <a:r>
              <a:rPr lang="en-US" dirty="0"/>
              <a:t> </a:t>
            </a:r>
            <a:r>
              <a:rPr lang="en-US" dirty="0" err="1"/>
              <a:t>harus</a:t>
            </a:r>
            <a:r>
              <a:rPr lang="en-US" dirty="0"/>
              <a:t> </a:t>
            </a:r>
            <a:r>
              <a:rPr lang="en-US" dirty="0" err="1"/>
              <a:t>pergi</a:t>
            </a:r>
            <a:r>
              <a:rPr lang="en-US" dirty="0"/>
              <a:t> </a:t>
            </a:r>
            <a:r>
              <a:rPr lang="en-US" dirty="0" err="1"/>
              <a:t>ke</a:t>
            </a:r>
            <a:r>
              <a:rPr lang="en-US" dirty="0"/>
              <a:t> </a:t>
            </a:r>
            <a:r>
              <a:rPr lang="en-US" dirty="0" err="1"/>
              <a:t>toko</a:t>
            </a:r>
            <a:r>
              <a:rPr lang="en-US" dirty="0"/>
              <a:t> </a:t>
            </a:r>
            <a:r>
              <a:rPr lang="en-US" dirty="0" err="1"/>
              <a:t>tempat</a:t>
            </a:r>
            <a:r>
              <a:rPr lang="en-US" dirty="0"/>
              <a:t> </a:t>
            </a:r>
            <a:r>
              <a:rPr lang="en-US" dirty="0" err="1"/>
              <a:t>dijualnya</a:t>
            </a:r>
            <a:r>
              <a:rPr lang="en-US" dirty="0"/>
              <a:t> </a:t>
            </a:r>
            <a:r>
              <a:rPr lang="en-US" dirty="0" err="1"/>
              <a:t>barang</a:t>
            </a:r>
            <a:r>
              <a:rPr lang="en-US" dirty="0"/>
              <a:t> </a:t>
            </a:r>
            <a:r>
              <a:rPr lang="en-US" dirty="0" err="1"/>
              <a:t>tersebut</a:t>
            </a:r>
            <a:r>
              <a:rPr lang="en-US" dirty="0"/>
              <a:t>.</a:t>
            </a:r>
          </a:p>
          <a:p>
            <a:r>
              <a:rPr lang="en-US" dirty="0" err="1"/>
              <a:t>Persaingan</a:t>
            </a:r>
            <a:r>
              <a:rPr lang="en-US" dirty="0"/>
              <a:t> </a:t>
            </a:r>
            <a:r>
              <a:rPr lang="en-US" dirty="0" err="1"/>
              <a:t>Bisnis</a:t>
            </a:r>
            <a:r>
              <a:rPr lang="id-ID" dirty="0"/>
              <a:t> </a:t>
            </a:r>
            <a:r>
              <a:rPr lang="en-US" dirty="0" err="1"/>
              <a:t>konvensional</a:t>
            </a:r>
            <a:r>
              <a:rPr lang="en-US" dirty="0"/>
              <a:t> </a:t>
            </a:r>
            <a:r>
              <a:rPr lang="en-US" dirty="0" err="1"/>
              <a:t>biasanya</a:t>
            </a:r>
            <a:r>
              <a:rPr lang="en-US" dirty="0"/>
              <a:t> </a:t>
            </a:r>
            <a:r>
              <a:rPr lang="en-US" dirty="0" err="1"/>
              <a:t>berada</a:t>
            </a:r>
            <a:r>
              <a:rPr lang="en-US" dirty="0"/>
              <a:t> di </a:t>
            </a:r>
            <a:r>
              <a:rPr lang="en-US" dirty="0" err="1"/>
              <a:t>sekitar</a:t>
            </a:r>
            <a:r>
              <a:rPr lang="en-US" dirty="0"/>
              <a:t> </a:t>
            </a:r>
            <a:r>
              <a:rPr lang="en-US" dirty="0" err="1"/>
              <a:t>lokasi</a:t>
            </a:r>
            <a:r>
              <a:rPr lang="en-US" dirty="0"/>
              <a:t> </a:t>
            </a:r>
            <a:r>
              <a:rPr lang="en-US" dirty="0" err="1"/>
              <a:t>usaha</a:t>
            </a:r>
            <a:r>
              <a:rPr lang="en-US" dirty="0"/>
              <a:t>.</a:t>
            </a:r>
          </a:p>
          <a:p>
            <a:endParaRPr lang="en-US" dirty="0"/>
          </a:p>
          <a:p>
            <a:pPr>
              <a:buFont typeface="Arial" panose="020B0604020202020204" pitchFamily="34" charset="0"/>
              <a:buNone/>
            </a:pPr>
            <a:endParaRPr lang="en-US" dirty="0"/>
          </a:p>
          <a:p>
            <a:endParaRPr lang="en-US" altLang="en-US" dirty="0"/>
          </a:p>
        </p:txBody>
      </p:sp>
    </p:spTree>
    <p:extLst>
      <p:ext uri="{BB962C8B-B14F-4D97-AF65-F5344CB8AC3E}">
        <p14:creationId xmlns:p14="http://schemas.microsoft.com/office/powerpoint/2010/main" val="47752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Bisnis</a:t>
            </a:r>
            <a:r>
              <a:rPr lang="en-US" b="1" dirty="0"/>
              <a:t> </a:t>
            </a:r>
            <a:r>
              <a:rPr lang="id-ID" b="1" dirty="0"/>
              <a:t>Waralaba </a:t>
            </a:r>
            <a:endParaRPr lang="id-ID" dirty="0"/>
          </a:p>
        </p:txBody>
      </p:sp>
      <p:sp>
        <p:nvSpPr>
          <p:cNvPr id="3" name="Content Placeholder 2"/>
          <p:cNvSpPr>
            <a:spLocks noGrp="1"/>
          </p:cNvSpPr>
          <p:nvPr>
            <p:ph idx="1"/>
          </p:nvPr>
        </p:nvSpPr>
        <p:spPr/>
        <p:txBody>
          <a:bodyPr/>
          <a:lstStyle/>
          <a:p>
            <a:pPr marL="0" indent="0">
              <a:buNone/>
            </a:pPr>
            <a:r>
              <a:rPr lang="en-US" dirty="0" err="1"/>
              <a:t>Pemberian</a:t>
            </a:r>
            <a:r>
              <a:rPr lang="en-US" dirty="0"/>
              <a:t> </a:t>
            </a:r>
            <a:r>
              <a:rPr lang="en-US" dirty="0" err="1"/>
              <a:t>hak</a:t>
            </a:r>
            <a:r>
              <a:rPr lang="en-US" dirty="0"/>
              <a:t> </a:t>
            </a:r>
            <a:r>
              <a:rPr lang="en-US" dirty="0" err="1"/>
              <a:t>untuk</a:t>
            </a:r>
            <a:r>
              <a:rPr lang="en-US" dirty="0"/>
              <a:t> </a:t>
            </a:r>
            <a:r>
              <a:rPr lang="en-US" dirty="0" err="1"/>
              <a:t>menjual</a:t>
            </a:r>
            <a:r>
              <a:rPr lang="en-US" dirty="0"/>
              <a:t> </a:t>
            </a:r>
            <a:r>
              <a:rPr lang="en-US" dirty="0" err="1"/>
              <a:t>produk</a:t>
            </a:r>
            <a:r>
              <a:rPr lang="en-US" dirty="0"/>
              <a:t> </a:t>
            </a:r>
            <a:r>
              <a:rPr lang="en-US" dirty="0" err="1"/>
              <a:t>berupa</a:t>
            </a:r>
            <a:r>
              <a:rPr lang="en-US" dirty="0"/>
              <a:t> </a:t>
            </a:r>
            <a:r>
              <a:rPr lang="en-US" dirty="0" err="1"/>
              <a:t>barang</a:t>
            </a:r>
            <a:r>
              <a:rPr lang="en-US" dirty="0"/>
              <a:t> </a:t>
            </a:r>
            <a:r>
              <a:rPr lang="en-US" dirty="0" err="1"/>
              <a:t>atau</a:t>
            </a:r>
            <a:r>
              <a:rPr lang="en-US" dirty="0"/>
              <a:t> </a:t>
            </a:r>
            <a:r>
              <a:rPr lang="en-US" dirty="0" err="1"/>
              <a:t>jasa</a:t>
            </a:r>
            <a:r>
              <a:rPr lang="en-US" dirty="0"/>
              <a:t> </a:t>
            </a:r>
            <a:r>
              <a:rPr lang="en-US" dirty="0" err="1"/>
              <a:t>dengan</a:t>
            </a:r>
            <a:r>
              <a:rPr lang="en-US" dirty="0"/>
              <a:t> </a:t>
            </a:r>
            <a:r>
              <a:rPr lang="en-US" dirty="0" err="1"/>
              <a:t>memanfaatkan</a:t>
            </a:r>
            <a:r>
              <a:rPr lang="en-US" dirty="0"/>
              <a:t> </a:t>
            </a:r>
            <a:r>
              <a:rPr lang="en-US" dirty="0" err="1"/>
              <a:t>merek</a:t>
            </a:r>
            <a:r>
              <a:rPr lang="en-US" dirty="0"/>
              <a:t> </a:t>
            </a:r>
            <a:r>
              <a:rPr lang="en-US" dirty="0" err="1"/>
              <a:t>dagang</a:t>
            </a:r>
            <a:r>
              <a:rPr lang="en-US" dirty="0"/>
              <a:t> Franc</a:t>
            </a:r>
            <a:r>
              <a:rPr lang="id-ID" dirty="0"/>
              <a:t>h</a:t>
            </a:r>
            <a:r>
              <a:rPr lang="en-US" dirty="0" err="1"/>
              <a:t>isor</a:t>
            </a:r>
            <a:r>
              <a:rPr lang="en-US" dirty="0"/>
              <a:t> (</a:t>
            </a:r>
            <a:r>
              <a:rPr lang="en-US" dirty="0" err="1"/>
              <a:t>Pemberi</a:t>
            </a:r>
            <a:r>
              <a:rPr lang="en-US" dirty="0"/>
              <a:t> </a:t>
            </a:r>
            <a:r>
              <a:rPr lang="en-US" dirty="0" err="1"/>
              <a:t>Waralaba</a:t>
            </a:r>
            <a:r>
              <a:rPr lang="en-US" dirty="0"/>
              <a:t>), </a:t>
            </a:r>
            <a:r>
              <a:rPr lang="en-US" dirty="0" err="1"/>
              <a:t>dengan</a:t>
            </a:r>
            <a:r>
              <a:rPr lang="en-US" dirty="0"/>
              <a:t> </a:t>
            </a:r>
            <a:r>
              <a:rPr lang="en-US" dirty="0" err="1"/>
              <a:t>kewajiban</a:t>
            </a:r>
            <a:r>
              <a:rPr lang="en-US" dirty="0"/>
              <a:t> </a:t>
            </a:r>
            <a:r>
              <a:rPr lang="en-US" dirty="0" err="1"/>
              <a:t>pada</a:t>
            </a:r>
            <a:r>
              <a:rPr lang="en-US" dirty="0"/>
              <a:t> </a:t>
            </a:r>
            <a:r>
              <a:rPr lang="en-US" dirty="0" err="1"/>
              <a:t>pihak</a:t>
            </a:r>
            <a:r>
              <a:rPr lang="en-US" dirty="0"/>
              <a:t> Franc</a:t>
            </a:r>
            <a:r>
              <a:rPr lang="id-ID" dirty="0"/>
              <a:t>h</a:t>
            </a:r>
            <a:r>
              <a:rPr lang="en-US" dirty="0" err="1"/>
              <a:t>ise</a:t>
            </a:r>
            <a:r>
              <a:rPr lang="en-US" dirty="0"/>
              <a:t> (</a:t>
            </a:r>
            <a:r>
              <a:rPr lang="en-US" dirty="0" err="1"/>
              <a:t>Penerima</a:t>
            </a:r>
            <a:r>
              <a:rPr lang="en-US" dirty="0"/>
              <a:t> </a:t>
            </a:r>
            <a:r>
              <a:rPr lang="en-US" dirty="0" err="1"/>
              <a:t>Waralaba</a:t>
            </a:r>
            <a:r>
              <a:rPr lang="en-US" dirty="0"/>
              <a:t>) </a:t>
            </a:r>
            <a:r>
              <a:rPr lang="en-US" dirty="0" err="1"/>
              <a:t>untuk</a:t>
            </a:r>
            <a:r>
              <a:rPr lang="en-US" dirty="0"/>
              <a:t> </a:t>
            </a:r>
            <a:r>
              <a:rPr lang="en-US" dirty="0" err="1"/>
              <a:t>mengikuti</a:t>
            </a:r>
            <a:r>
              <a:rPr lang="en-US" dirty="0"/>
              <a:t> </a:t>
            </a:r>
            <a:r>
              <a:rPr lang="en-US" dirty="0" err="1"/>
              <a:t>metode</a:t>
            </a:r>
            <a:r>
              <a:rPr lang="en-US" dirty="0"/>
              <a:t> </a:t>
            </a:r>
            <a:r>
              <a:rPr lang="en-US" dirty="0" err="1"/>
              <a:t>dan</a:t>
            </a:r>
            <a:r>
              <a:rPr lang="en-US" dirty="0"/>
              <a:t> </a:t>
            </a:r>
            <a:r>
              <a:rPr lang="en-US" dirty="0" err="1"/>
              <a:t>tata</a:t>
            </a:r>
            <a:r>
              <a:rPr lang="en-US" dirty="0"/>
              <a:t> </a:t>
            </a:r>
            <a:r>
              <a:rPr lang="en-US" dirty="0" err="1"/>
              <a:t>cara</a:t>
            </a:r>
            <a:r>
              <a:rPr lang="en-US" dirty="0"/>
              <a:t> </a:t>
            </a:r>
            <a:r>
              <a:rPr lang="en-US" dirty="0" err="1"/>
              <a:t>atau</a:t>
            </a:r>
            <a:r>
              <a:rPr lang="en-US" dirty="0"/>
              <a:t> </a:t>
            </a:r>
            <a:r>
              <a:rPr lang="en-US" dirty="0" err="1"/>
              <a:t>prosedur</a:t>
            </a:r>
            <a:r>
              <a:rPr lang="en-US" dirty="0"/>
              <a:t> yang </a:t>
            </a:r>
            <a:r>
              <a:rPr lang="en-US" dirty="0" err="1"/>
              <a:t>telah</a:t>
            </a:r>
            <a:r>
              <a:rPr lang="en-US" dirty="0"/>
              <a:t> </a:t>
            </a:r>
            <a:r>
              <a:rPr lang="en-US" dirty="0" err="1"/>
              <a:t>ditetapkan</a:t>
            </a:r>
            <a:r>
              <a:rPr lang="en-US" dirty="0"/>
              <a:t> </a:t>
            </a:r>
            <a:r>
              <a:rPr lang="en-US" dirty="0" err="1"/>
              <a:t>oleh</a:t>
            </a:r>
            <a:r>
              <a:rPr lang="en-US" dirty="0"/>
              <a:t> </a:t>
            </a:r>
            <a:r>
              <a:rPr lang="en-US" dirty="0" err="1"/>
              <a:t>Pemberi</a:t>
            </a:r>
            <a:r>
              <a:rPr lang="en-US" dirty="0"/>
              <a:t> </a:t>
            </a:r>
            <a:r>
              <a:rPr lang="en-US" dirty="0" err="1"/>
              <a:t>Waralaba</a:t>
            </a:r>
            <a:r>
              <a:rPr lang="en-US" dirty="0"/>
              <a:t>. </a:t>
            </a:r>
          </a:p>
        </p:txBody>
      </p:sp>
    </p:spTree>
    <p:extLst>
      <p:ext uri="{BB962C8B-B14F-4D97-AF65-F5344CB8AC3E}">
        <p14:creationId xmlns:p14="http://schemas.microsoft.com/office/powerpoint/2010/main" val="266111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Bisnis</a:t>
            </a:r>
            <a:r>
              <a:rPr lang="en-US" b="1" dirty="0"/>
              <a:t> </a:t>
            </a:r>
            <a:r>
              <a:rPr lang="id-ID" b="1" dirty="0"/>
              <a:t>Waralaba </a:t>
            </a:r>
            <a:endParaRPr lang="id-ID" dirty="0"/>
          </a:p>
        </p:txBody>
      </p:sp>
      <p:sp>
        <p:nvSpPr>
          <p:cNvPr id="3" name="Content Placeholder 2"/>
          <p:cNvSpPr>
            <a:spLocks noGrp="1"/>
          </p:cNvSpPr>
          <p:nvPr>
            <p:ph idx="1"/>
          </p:nvPr>
        </p:nvSpPr>
        <p:spPr/>
        <p:txBody>
          <a:bodyPr/>
          <a:lstStyle/>
          <a:p>
            <a:pPr marL="0" indent="0">
              <a:buFont typeface="Arial" panose="020B0604020202020204" pitchFamily="34" charset="0"/>
              <a:buNone/>
            </a:pPr>
            <a:r>
              <a:rPr lang="en-US" dirty="0"/>
              <a:t>Martin </a:t>
            </a:r>
            <a:r>
              <a:rPr lang="en-US" dirty="0" err="1"/>
              <a:t>Mandelsohn</a:t>
            </a:r>
            <a:r>
              <a:rPr lang="en-US" dirty="0"/>
              <a:t> </a:t>
            </a:r>
            <a:r>
              <a:rPr lang="en-US" dirty="0" err="1"/>
              <a:t>menyatakan</a:t>
            </a:r>
            <a:r>
              <a:rPr lang="en-US" dirty="0"/>
              <a:t> </a:t>
            </a:r>
            <a:r>
              <a:rPr lang="en-US" dirty="0" err="1"/>
              <a:t>bahwa</a:t>
            </a:r>
            <a:r>
              <a:rPr lang="en-US" dirty="0"/>
              <a:t> </a:t>
            </a:r>
            <a:r>
              <a:rPr lang="en-US" dirty="0" err="1"/>
              <a:t>waralaba</a:t>
            </a:r>
            <a:r>
              <a:rPr lang="en-US" dirty="0"/>
              <a:t> format </a:t>
            </a:r>
            <a:r>
              <a:rPr lang="en-US" dirty="0" err="1"/>
              <a:t>bisnis</a:t>
            </a:r>
            <a:r>
              <a:rPr lang="en-US" dirty="0"/>
              <a:t> </a:t>
            </a:r>
            <a:r>
              <a:rPr lang="en-US" dirty="0" err="1"/>
              <a:t>ini</a:t>
            </a:r>
            <a:r>
              <a:rPr lang="en-US" dirty="0"/>
              <a:t> </a:t>
            </a:r>
            <a:r>
              <a:rPr lang="en-US" dirty="0" err="1"/>
              <a:t>terdiri</a:t>
            </a:r>
            <a:r>
              <a:rPr lang="en-US" dirty="0"/>
              <a:t> </a:t>
            </a:r>
            <a:r>
              <a:rPr lang="en-US" dirty="0" err="1"/>
              <a:t>atas</a:t>
            </a:r>
            <a:r>
              <a:rPr lang="en-US" dirty="0"/>
              <a:t>: </a:t>
            </a:r>
          </a:p>
          <a:p>
            <a:pPr marL="363538" indent="-363538"/>
            <a:r>
              <a:rPr lang="id-ID" dirty="0"/>
              <a:t>K</a:t>
            </a:r>
            <a:r>
              <a:rPr lang="en-US" dirty="0" err="1"/>
              <a:t>onsep</a:t>
            </a:r>
            <a:r>
              <a:rPr lang="en-US" dirty="0"/>
              <a:t> </a:t>
            </a:r>
            <a:r>
              <a:rPr lang="en-US" dirty="0" err="1"/>
              <a:t>bisnis</a:t>
            </a:r>
            <a:r>
              <a:rPr lang="en-US" dirty="0"/>
              <a:t> yang </a:t>
            </a:r>
            <a:r>
              <a:rPr lang="en-US" dirty="0" err="1"/>
              <a:t>menyeluruh</a:t>
            </a:r>
            <a:r>
              <a:rPr lang="en-US" dirty="0"/>
              <a:t> </a:t>
            </a:r>
            <a:r>
              <a:rPr lang="en-US" dirty="0" err="1"/>
              <a:t>dari</a:t>
            </a:r>
            <a:r>
              <a:rPr lang="en-US" dirty="0"/>
              <a:t> </a:t>
            </a:r>
            <a:r>
              <a:rPr lang="en-US" dirty="0" err="1"/>
              <a:t>Pemberi</a:t>
            </a:r>
            <a:r>
              <a:rPr lang="en-US" dirty="0"/>
              <a:t> </a:t>
            </a:r>
            <a:r>
              <a:rPr lang="en-US" dirty="0" err="1"/>
              <a:t>Waralaba</a:t>
            </a:r>
            <a:r>
              <a:rPr lang="id-ID" dirty="0"/>
              <a:t>.</a:t>
            </a:r>
            <a:endParaRPr lang="en-US" dirty="0"/>
          </a:p>
          <a:p>
            <a:pPr marL="363538" indent="-363538"/>
            <a:r>
              <a:rPr lang="id-ID" dirty="0"/>
              <a:t>A</a:t>
            </a:r>
            <a:r>
              <a:rPr lang="en-US" dirty="0" err="1"/>
              <a:t>danya</a:t>
            </a:r>
            <a:r>
              <a:rPr lang="en-US" dirty="0"/>
              <a:t> proses </a:t>
            </a:r>
            <a:r>
              <a:rPr lang="en-US" dirty="0" err="1"/>
              <a:t>permulaan</a:t>
            </a:r>
            <a:r>
              <a:rPr lang="en-US" dirty="0"/>
              <a:t> </a:t>
            </a:r>
            <a:r>
              <a:rPr lang="en-US" dirty="0" err="1"/>
              <a:t>dan</a:t>
            </a:r>
            <a:r>
              <a:rPr lang="en-US" dirty="0"/>
              <a:t> </a:t>
            </a:r>
            <a:r>
              <a:rPr lang="en-US" dirty="0" err="1"/>
              <a:t>pelatihan</a:t>
            </a:r>
            <a:r>
              <a:rPr lang="en-US" dirty="0"/>
              <a:t> </a:t>
            </a:r>
            <a:r>
              <a:rPr lang="en-US" dirty="0" err="1"/>
              <a:t>atas</a:t>
            </a:r>
            <a:r>
              <a:rPr lang="en-US" dirty="0"/>
              <a:t> </a:t>
            </a:r>
            <a:r>
              <a:rPr lang="en-US" dirty="0" err="1"/>
              <a:t>seluruh</a:t>
            </a:r>
            <a:r>
              <a:rPr lang="en-US" dirty="0"/>
              <a:t> </a:t>
            </a:r>
            <a:r>
              <a:rPr lang="en-US" dirty="0" err="1"/>
              <a:t>aspek</a:t>
            </a:r>
            <a:r>
              <a:rPr lang="en-US" dirty="0"/>
              <a:t> </a:t>
            </a:r>
            <a:r>
              <a:rPr lang="en-US" dirty="0" err="1"/>
              <a:t>pengelolaan</a:t>
            </a:r>
            <a:r>
              <a:rPr lang="en-US" dirty="0"/>
              <a:t> </a:t>
            </a:r>
            <a:r>
              <a:rPr lang="en-US" dirty="0" err="1"/>
              <a:t>bisnis</a:t>
            </a:r>
            <a:r>
              <a:rPr lang="en-US" dirty="0"/>
              <a:t>, </a:t>
            </a:r>
            <a:r>
              <a:rPr lang="en-US" dirty="0" err="1"/>
              <a:t>sesuai</a:t>
            </a:r>
            <a:r>
              <a:rPr lang="en-US" dirty="0"/>
              <a:t> </a:t>
            </a:r>
            <a:r>
              <a:rPr lang="en-US" dirty="0" err="1"/>
              <a:t>dengan</a:t>
            </a:r>
            <a:r>
              <a:rPr lang="en-US" dirty="0"/>
              <a:t> </a:t>
            </a:r>
            <a:r>
              <a:rPr lang="en-US" dirty="0" err="1"/>
              <a:t>konsep</a:t>
            </a:r>
            <a:r>
              <a:rPr lang="en-US" dirty="0"/>
              <a:t> </a:t>
            </a:r>
            <a:r>
              <a:rPr lang="en-US" dirty="0" err="1"/>
              <a:t>Pemberi</a:t>
            </a:r>
            <a:r>
              <a:rPr lang="en-US" dirty="0"/>
              <a:t> </a:t>
            </a:r>
            <a:r>
              <a:rPr lang="en-US" dirty="0" err="1"/>
              <a:t>Waralaba</a:t>
            </a:r>
            <a:r>
              <a:rPr lang="id-ID" dirty="0"/>
              <a:t>.</a:t>
            </a:r>
            <a:endParaRPr lang="en-US" dirty="0"/>
          </a:p>
          <a:p>
            <a:pPr marL="363538" indent="-363538"/>
            <a:r>
              <a:rPr lang="id-ID" dirty="0"/>
              <a:t>P</a:t>
            </a:r>
            <a:r>
              <a:rPr lang="en-US" dirty="0"/>
              <a:t>roses </a:t>
            </a:r>
            <a:r>
              <a:rPr lang="en-US" dirty="0" err="1"/>
              <a:t>bantuan</a:t>
            </a:r>
            <a:r>
              <a:rPr lang="en-US" dirty="0"/>
              <a:t> </a:t>
            </a:r>
            <a:r>
              <a:rPr lang="en-US" dirty="0" err="1"/>
              <a:t>dan</a:t>
            </a:r>
            <a:r>
              <a:rPr lang="en-US" dirty="0"/>
              <a:t> </a:t>
            </a:r>
            <a:r>
              <a:rPr lang="en-US" dirty="0" err="1"/>
              <a:t>bimbingan</a:t>
            </a:r>
            <a:r>
              <a:rPr lang="en-US" dirty="0"/>
              <a:t> yang </a:t>
            </a:r>
            <a:r>
              <a:rPr lang="en-US" dirty="0" err="1"/>
              <a:t>terus-menerus</a:t>
            </a:r>
            <a:r>
              <a:rPr lang="en-US" dirty="0"/>
              <a:t> </a:t>
            </a:r>
            <a:r>
              <a:rPr lang="en-US" dirty="0" err="1"/>
              <a:t>dari</a:t>
            </a:r>
            <a:r>
              <a:rPr lang="en-US" dirty="0"/>
              <a:t> </a:t>
            </a:r>
            <a:r>
              <a:rPr lang="en-US" dirty="0" err="1"/>
              <a:t>pihak</a:t>
            </a:r>
            <a:r>
              <a:rPr lang="en-US" dirty="0"/>
              <a:t> </a:t>
            </a:r>
            <a:r>
              <a:rPr lang="en-US" dirty="0" err="1"/>
              <a:t>Pemberi</a:t>
            </a:r>
            <a:r>
              <a:rPr lang="en-US" dirty="0"/>
              <a:t> </a:t>
            </a:r>
            <a:r>
              <a:rPr lang="en-US" dirty="0" err="1"/>
              <a:t>Waralaba</a:t>
            </a:r>
            <a:r>
              <a:rPr lang="en-US" dirty="0"/>
              <a:t>. </a:t>
            </a:r>
          </a:p>
        </p:txBody>
      </p:sp>
    </p:spTree>
    <p:extLst>
      <p:ext uri="{BB962C8B-B14F-4D97-AF65-F5344CB8AC3E}">
        <p14:creationId xmlns:p14="http://schemas.microsoft.com/office/powerpoint/2010/main" val="354495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Bisnis</a:t>
            </a:r>
            <a:r>
              <a:rPr lang="en-US" b="1" dirty="0"/>
              <a:t> </a:t>
            </a:r>
            <a:r>
              <a:rPr lang="id-ID" b="1" dirty="0"/>
              <a:t>Waralaba </a:t>
            </a:r>
            <a:endParaRPr lang="id-ID" dirty="0"/>
          </a:p>
        </p:txBody>
      </p:sp>
      <p:sp>
        <p:nvSpPr>
          <p:cNvPr id="3" name="Content Placeholder 2"/>
          <p:cNvSpPr>
            <a:spLocks noGrp="1"/>
          </p:cNvSpPr>
          <p:nvPr>
            <p:ph idx="1"/>
          </p:nvPr>
        </p:nvSpPr>
        <p:spPr/>
        <p:txBody>
          <a:bodyPr/>
          <a:lstStyle/>
          <a:p>
            <a:pPr marL="0" indent="0">
              <a:buFont typeface="Arial" panose="020B0604020202020204" pitchFamily="34" charset="0"/>
              <a:buNone/>
            </a:pPr>
            <a:r>
              <a:rPr lang="en-US" dirty="0" err="1"/>
              <a:t>Kontrak</a:t>
            </a:r>
            <a:r>
              <a:rPr lang="en-US" dirty="0"/>
              <a:t> yang </a:t>
            </a:r>
            <a:r>
              <a:rPr lang="en-US" dirty="0" err="1"/>
              <a:t>dibuat</a:t>
            </a:r>
            <a:r>
              <a:rPr lang="en-US" dirty="0"/>
              <a:t> </a:t>
            </a:r>
            <a:r>
              <a:rPr lang="en-US" dirty="0" err="1"/>
              <a:t>oleh</a:t>
            </a:r>
            <a:r>
              <a:rPr lang="en-US" dirty="0"/>
              <a:t> </a:t>
            </a:r>
            <a:r>
              <a:rPr lang="en-US" dirty="0" err="1"/>
              <a:t>pihak</a:t>
            </a:r>
            <a:r>
              <a:rPr lang="en-US" dirty="0"/>
              <a:t> franchisor </a:t>
            </a:r>
            <a:r>
              <a:rPr lang="en-US" dirty="0" err="1"/>
              <a:t>dengan</a:t>
            </a:r>
            <a:r>
              <a:rPr lang="en-US" dirty="0"/>
              <a:t> franchisee </a:t>
            </a:r>
            <a:r>
              <a:rPr lang="en-US" dirty="0" err="1"/>
              <a:t>berlaku</a:t>
            </a:r>
            <a:r>
              <a:rPr lang="en-US" dirty="0"/>
              <a:t> </a:t>
            </a:r>
            <a:r>
              <a:rPr lang="en-US" dirty="0" err="1"/>
              <a:t>sebagai</a:t>
            </a:r>
            <a:r>
              <a:rPr lang="en-US" dirty="0"/>
              <a:t> </a:t>
            </a:r>
            <a:r>
              <a:rPr lang="en-US" dirty="0" err="1"/>
              <a:t>undang-undang</a:t>
            </a:r>
            <a:r>
              <a:rPr lang="en-US" dirty="0"/>
              <a:t> </a:t>
            </a:r>
            <a:r>
              <a:rPr lang="en-US" dirty="0" err="1"/>
              <a:t>bagi</a:t>
            </a:r>
            <a:r>
              <a:rPr lang="en-US" dirty="0"/>
              <a:t> </a:t>
            </a:r>
            <a:r>
              <a:rPr lang="en-US" dirty="0" err="1"/>
              <a:t>kedua</a:t>
            </a:r>
            <a:r>
              <a:rPr lang="en-US" dirty="0"/>
              <a:t> </a:t>
            </a:r>
            <a:r>
              <a:rPr lang="en-US" dirty="0" err="1"/>
              <a:t>belah</a:t>
            </a:r>
            <a:r>
              <a:rPr lang="en-US" dirty="0"/>
              <a:t> </a:t>
            </a:r>
            <a:r>
              <a:rPr lang="en-US" dirty="0" err="1"/>
              <a:t>pihak</a:t>
            </a:r>
            <a:r>
              <a:rPr lang="en-US" dirty="0"/>
              <a:t>. </a:t>
            </a:r>
            <a:r>
              <a:rPr lang="en-US" dirty="0" err="1"/>
              <a:t>Sejak</a:t>
            </a:r>
            <a:r>
              <a:rPr lang="en-US" dirty="0"/>
              <a:t> </a:t>
            </a:r>
            <a:r>
              <a:rPr lang="en-US" dirty="0" err="1"/>
              <a:t>penandatanganan</a:t>
            </a:r>
            <a:r>
              <a:rPr lang="en-US" dirty="0"/>
              <a:t> </a:t>
            </a:r>
            <a:r>
              <a:rPr lang="en-US" dirty="0" err="1"/>
              <a:t>kontrak</a:t>
            </a:r>
            <a:r>
              <a:rPr lang="en-US" dirty="0"/>
              <a:t> </a:t>
            </a:r>
            <a:r>
              <a:rPr lang="en-US" dirty="0" err="1"/>
              <a:t>antara</a:t>
            </a:r>
            <a:r>
              <a:rPr lang="en-US" dirty="0"/>
              <a:t> </a:t>
            </a:r>
            <a:r>
              <a:rPr lang="en-US" dirty="0" err="1"/>
              <a:t>kedua</a:t>
            </a:r>
            <a:r>
              <a:rPr lang="en-US" dirty="0"/>
              <a:t> </a:t>
            </a:r>
            <a:r>
              <a:rPr lang="en-US" dirty="0" err="1"/>
              <a:t>belah</a:t>
            </a:r>
            <a:r>
              <a:rPr lang="en-US" dirty="0"/>
              <a:t> </a:t>
            </a:r>
            <a:r>
              <a:rPr lang="en-US" dirty="0" err="1"/>
              <a:t>pihak</a:t>
            </a:r>
            <a:r>
              <a:rPr lang="en-US" dirty="0"/>
              <a:t> </a:t>
            </a:r>
            <a:r>
              <a:rPr lang="en-US" dirty="0" err="1"/>
              <a:t>akan</a:t>
            </a:r>
            <a:r>
              <a:rPr lang="en-US" dirty="0"/>
              <a:t> </a:t>
            </a:r>
            <a:r>
              <a:rPr lang="en-US" dirty="0" err="1"/>
              <a:t>menimbulkan</a:t>
            </a:r>
            <a:r>
              <a:rPr lang="en-US" dirty="0"/>
              <a:t> </a:t>
            </a:r>
            <a:r>
              <a:rPr lang="en-US" dirty="0" err="1"/>
              <a:t>hak</a:t>
            </a:r>
            <a:r>
              <a:rPr lang="en-US" dirty="0"/>
              <a:t> </a:t>
            </a:r>
            <a:r>
              <a:rPr lang="en-US" dirty="0" err="1"/>
              <a:t>dan</a:t>
            </a:r>
            <a:r>
              <a:rPr lang="en-US" dirty="0"/>
              <a:t> </a:t>
            </a:r>
            <a:r>
              <a:rPr lang="en-US" dirty="0" err="1"/>
              <a:t>kewajiban</a:t>
            </a:r>
            <a:r>
              <a:rPr lang="en-US" dirty="0"/>
              <a:t>. </a:t>
            </a:r>
            <a:r>
              <a:rPr lang="en-US" dirty="0" err="1"/>
              <a:t>Kewajiban</a:t>
            </a:r>
            <a:r>
              <a:rPr lang="en-US" dirty="0"/>
              <a:t> </a:t>
            </a:r>
            <a:r>
              <a:rPr lang="en-US" dirty="0" err="1"/>
              <a:t>dari</a:t>
            </a:r>
            <a:r>
              <a:rPr lang="en-US" dirty="0"/>
              <a:t> </a:t>
            </a:r>
            <a:r>
              <a:rPr lang="en-US" dirty="0" err="1"/>
              <a:t>pihak</a:t>
            </a:r>
            <a:r>
              <a:rPr lang="en-US" dirty="0"/>
              <a:t> franchisor </a:t>
            </a:r>
            <a:r>
              <a:rPr lang="en-US" dirty="0" err="1"/>
              <a:t>adalah</a:t>
            </a:r>
            <a:r>
              <a:rPr lang="en-US" dirty="0"/>
              <a:t> </a:t>
            </a:r>
            <a:r>
              <a:rPr lang="en-US" dirty="0" err="1"/>
              <a:t>menyerahkan</a:t>
            </a:r>
            <a:r>
              <a:rPr lang="en-US" dirty="0"/>
              <a:t> </a:t>
            </a:r>
            <a:r>
              <a:rPr lang="en-US" dirty="0" err="1"/>
              <a:t>lisensi</a:t>
            </a:r>
            <a:r>
              <a:rPr lang="en-US" dirty="0"/>
              <a:t> </a:t>
            </a:r>
            <a:r>
              <a:rPr lang="en-US" dirty="0" err="1"/>
              <a:t>kepada</a:t>
            </a:r>
            <a:r>
              <a:rPr lang="en-US" dirty="0"/>
              <a:t> franchisee. </a:t>
            </a:r>
          </a:p>
        </p:txBody>
      </p:sp>
    </p:spTree>
    <p:extLst>
      <p:ext uri="{BB962C8B-B14F-4D97-AF65-F5344CB8AC3E}">
        <p14:creationId xmlns:p14="http://schemas.microsoft.com/office/powerpoint/2010/main" val="37044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Bisnis</a:t>
            </a:r>
            <a:r>
              <a:rPr lang="en-US" b="1" dirty="0"/>
              <a:t> </a:t>
            </a:r>
            <a:r>
              <a:rPr lang="id-ID" b="1" dirty="0"/>
              <a:t>Waralaba </a:t>
            </a:r>
            <a:endParaRPr lang="id-ID" dirty="0"/>
          </a:p>
        </p:txBody>
      </p:sp>
      <p:sp>
        <p:nvSpPr>
          <p:cNvPr id="3" name="Content Placeholder 2"/>
          <p:cNvSpPr>
            <a:spLocks noGrp="1"/>
          </p:cNvSpPr>
          <p:nvPr>
            <p:ph idx="1"/>
          </p:nvPr>
        </p:nvSpPr>
        <p:spPr/>
        <p:txBody>
          <a:bodyPr/>
          <a:lstStyle/>
          <a:p>
            <a:r>
              <a:rPr lang="en-US" dirty="0" err="1"/>
              <a:t>Sedangkan</a:t>
            </a:r>
            <a:r>
              <a:rPr lang="en-US" dirty="0"/>
              <a:t> yang </a:t>
            </a:r>
            <a:r>
              <a:rPr lang="en-US" dirty="0" err="1"/>
              <a:t>menjadi</a:t>
            </a:r>
            <a:r>
              <a:rPr lang="en-US" dirty="0"/>
              <a:t> </a:t>
            </a:r>
            <a:r>
              <a:rPr lang="en-US" dirty="0" err="1" smtClean="0"/>
              <a:t>hak</a:t>
            </a:r>
            <a:r>
              <a:rPr lang="en-US" dirty="0" smtClean="0"/>
              <a:t> </a:t>
            </a:r>
            <a:r>
              <a:rPr lang="en-US" dirty="0"/>
              <a:t>franchise </a:t>
            </a:r>
            <a:r>
              <a:rPr lang="en-US" dirty="0" err="1"/>
              <a:t>adalah</a:t>
            </a:r>
            <a:r>
              <a:rPr lang="en-US" dirty="0"/>
              <a:t> </a:t>
            </a:r>
            <a:r>
              <a:rPr lang="en-US" dirty="0" err="1"/>
              <a:t>sebagai</a:t>
            </a:r>
            <a:r>
              <a:rPr lang="en-US" dirty="0"/>
              <a:t> </a:t>
            </a:r>
            <a:r>
              <a:rPr lang="en-US" dirty="0" err="1"/>
              <a:t>berikut</a:t>
            </a:r>
            <a:r>
              <a:rPr lang="en-US" dirty="0"/>
              <a:t> : </a:t>
            </a:r>
          </a:p>
          <a:p>
            <a:r>
              <a:rPr lang="en-US" dirty="0"/>
              <a:t>Logo </a:t>
            </a:r>
            <a:r>
              <a:rPr lang="en-US" dirty="0" err="1"/>
              <a:t>merek</a:t>
            </a:r>
            <a:r>
              <a:rPr lang="en-US" dirty="0"/>
              <a:t> </a:t>
            </a:r>
            <a:r>
              <a:rPr lang="en-US" dirty="0" err="1"/>
              <a:t>dagang</a:t>
            </a:r>
            <a:r>
              <a:rPr lang="en-US" dirty="0"/>
              <a:t> (trade mark) </a:t>
            </a:r>
          </a:p>
          <a:p>
            <a:r>
              <a:rPr lang="en-US" dirty="0"/>
              <a:t>Format/</a:t>
            </a:r>
            <a:r>
              <a:rPr lang="en-US" dirty="0" err="1"/>
              <a:t>pola</a:t>
            </a:r>
            <a:r>
              <a:rPr lang="en-US" dirty="0"/>
              <a:t> </a:t>
            </a:r>
            <a:r>
              <a:rPr lang="en-US" dirty="0" err="1"/>
              <a:t>usaha</a:t>
            </a:r>
            <a:endParaRPr lang="en-US" dirty="0"/>
          </a:p>
          <a:p>
            <a:r>
              <a:rPr lang="en-US" dirty="0" err="1"/>
              <a:t>Dalam</a:t>
            </a:r>
            <a:r>
              <a:rPr lang="en-US" dirty="0"/>
              <a:t> </a:t>
            </a:r>
            <a:r>
              <a:rPr lang="en-US" dirty="0" err="1"/>
              <a:t>kasus</a:t>
            </a:r>
            <a:r>
              <a:rPr lang="en-US" dirty="0"/>
              <a:t> </a:t>
            </a:r>
            <a:r>
              <a:rPr lang="en-US" dirty="0" err="1"/>
              <a:t>tertentu</a:t>
            </a:r>
            <a:r>
              <a:rPr lang="en-US" dirty="0"/>
              <a:t> </a:t>
            </a:r>
            <a:r>
              <a:rPr lang="en-US" dirty="0" err="1"/>
              <a:t>berupa</a:t>
            </a:r>
            <a:r>
              <a:rPr lang="en-US" dirty="0"/>
              <a:t> </a:t>
            </a:r>
            <a:r>
              <a:rPr lang="en-US" dirty="0" err="1"/>
              <a:t>rumus</a:t>
            </a:r>
            <a:r>
              <a:rPr lang="en-US" dirty="0"/>
              <a:t>, </a:t>
            </a:r>
            <a:r>
              <a:rPr lang="en-US" dirty="0" err="1"/>
              <a:t>resep</a:t>
            </a:r>
            <a:r>
              <a:rPr lang="en-US" dirty="0"/>
              <a:t>, </a:t>
            </a:r>
            <a:r>
              <a:rPr lang="en-US" dirty="0" err="1"/>
              <a:t>desain</a:t>
            </a:r>
            <a:r>
              <a:rPr lang="en-US" dirty="0"/>
              <a:t>, </a:t>
            </a:r>
            <a:r>
              <a:rPr lang="en-US" dirty="0" err="1"/>
              <a:t>dan</a:t>
            </a:r>
            <a:r>
              <a:rPr lang="en-US" dirty="0"/>
              <a:t> program </a:t>
            </a:r>
            <a:r>
              <a:rPr lang="en-US" dirty="0" err="1"/>
              <a:t>khusus</a:t>
            </a:r>
            <a:r>
              <a:rPr lang="en-US" dirty="0"/>
              <a:t>. </a:t>
            </a:r>
          </a:p>
          <a:p>
            <a:r>
              <a:rPr lang="en-US" dirty="0" err="1"/>
              <a:t>Hak</a:t>
            </a:r>
            <a:r>
              <a:rPr lang="en-US" dirty="0"/>
              <a:t> </a:t>
            </a:r>
            <a:r>
              <a:rPr lang="en-US" dirty="0" err="1"/>
              <a:t>cipta</a:t>
            </a:r>
            <a:r>
              <a:rPr lang="en-US" dirty="0"/>
              <a:t> </a:t>
            </a:r>
            <a:r>
              <a:rPr lang="en-US" dirty="0" err="1"/>
              <a:t>atas</a:t>
            </a:r>
            <a:r>
              <a:rPr lang="en-US" dirty="0"/>
              <a:t> </a:t>
            </a:r>
            <a:r>
              <a:rPr lang="en-US" dirty="0" err="1"/>
              <a:t>sebagian</a:t>
            </a:r>
            <a:r>
              <a:rPr lang="en-US" dirty="0"/>
              <a:t> </a:t>
            </a:r>
            <a:r>
              <a:rPr lang="en-US" dirty="0" err="1"/>
              <a:t>dari</a:t>
            </a:r>
            <a:r>
              <a:rPr lang="en-US" dirty="0"/>
              <a:t> </a:t>
            </a:r>
            <a:r>
              <a:rPr lang="en-US" dirty="0" err="1"/>
              <a:t>hal</a:t>
            </a:r>
            <a:r>
              <a:rPr lang="en-US" dirty="0"/>
              <a:t> di </a:t>
            </a:r>
            <a:r>
              <a:rPr lang="en-US" dirty="0" err="1"/>
              <a:t>atas</a:t>
            </a:r>
            <a:r>
              <a:rPr lang="en-US" dirty="0"/>
              <a:t> </a:t>
            </a:r>
            <a:r>
              <a:rPr lang="en-US" dirty="0" err="1"/>
              <a:t>bisa</a:t>
            </a:r>
            <a:r>
              <a:rPr lang="en-US" dirty="0"/>
              <a:t> </a:t>
            </a:r>
            <a:r>
              <a:rPr lang="en-US" dirty="0" err="1"/>
              <a:t>dalam</a:t>
            </a:r>
            <a:r>
              <a:rPr lang="en-US" dirty="0"/>
              <a:t> </a:t>
            </a:r>
            <a:r>
              <a:rPr lang="en-US" dirty="0" err="1"/>
              <a:t>bentuk</a:t>
            </a:r>
            <a:r>
              <a:rPr lang="en-US" dirty="0"/>
              <a:t> </a:t>
            </a:r>
            <a:r>
              <a:rPr lang="en-US" dirty="0" err="1"/>
              <a:t>tertulis</a:t>
            </a:r>
            <a:r>
              <a:rPr lang="en-US" dirty="0"/>
              <a:t> </a:t>
            </a:r>
            <a:r>
              <a:rPr lang="en-US" dirty="0" err="1"/>
              <a:t>dan</a:t>
            </a:r>
            <a:r>
              <a:rPr lang="en-US" dirty="0"/>
              <a:t> </a:t>
            </a:r>
            <a:r>
              <a:rPr lang="en-US" dirty="0" err="1"/>
              <a:t>terlindungi</a:t>
            </a:r>
            <a:r>
              <a:rPr lang="en-US" dirty="0"/>
              <a:t> </a:t>
            </a:r>
            <a:r>
              <a:rPr lang="en-US" dirty="0" err="1"/>
              <a:t>dalam</a:t>
            </a:r>
            <a:r>
              <a:rPr lang="en-US" dirty="0"/>
              <a:t> </a:t>
            </a:r>
            <a:r>
              <a:rPr lang="en-US" dirty="0" err="1"/>
              <a:t>undang-undang</a:t>
            </a:r>
            <a:r>
              <a:rPr lang="en-US" dirty="0"/>
              <a:t> </a:t>
            </a:r>
            <a:r>
              <a:rPr lang="en-US" dirty="0" err="1"/>
              <a:t>hak</a:t>
            </a:r>
            <a:r>
              <a:rPr lang="en-US" dirty="0"/>
              <a:t> </a:t>
            </a:r>
            <a:r>
              <a:rPr lang="en-US" dirty="0" err="1"/>
              <a:t>cipta</a:t>
            </a:r>
            <a:endParaRPr lang="en-US" dirty="0"/>
          </a:p>
        </p:txBody>
      </p:sp>
    </p:spTree>
    <p:extLst>
      <p:ext uri="{BB962C8B-B14F-4D97-AF65-F5344CB8AC3E}">
        <p14:creationId xmlns:p14="http://schemas.microsoft.com/office/powerpoint/2010/main" val="273151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E-Commerce</a:t>
            </a:r>
            <a:endParaRPr lang="en-US" dirty="0"/>
          </a:p>
        </p:txBody>
      </p:sp>
      <p:sp>
        <p:nvSpPr>
          <p:cNvPr id="3" name="Content Placeholder 2"/>
          <p:cNvSpPr>
            <a:spLocks noGrp="1"/>
          </p:cNvSpPr>
          <p:nvPr>
            <p:ph idx="1"/>
          </p:nvPr>
        </p:nvSpPr>
        <p:spPr/>
        <p:txBody>
          <a:bodyPr/>
          <a:lstStyle/>
          <a:p>
            <a:pPr marL="0" indent="0">
              <a:buFont typeface="Arial" panose="020B0604020202020204" pitchFamily="34" charset="0"/>
              <a:buNone/>
            </a:pPr>
            <a:r>
              <a:rPr lang="id-ID" dirty="0"/>
              <a:t>E-Commerce menurut </a:t>
            </a:r>
            <a:r>
              <a:rPr lang="en-US" dirty="0"/>
              <a:t>Martin </a:t>
            </a:r>
            <a:r>
              <a:rPr lang="en-US" dirty="0" err="1"/>
              <a:t>Kütz</a:t>
            </a:r>
            <a:r>
              <a:rPr lang="en-US" dirty="0"/>
              <a:t> </a:t>
            </a:r>
            <a:r>
              <a:rPr lang="id-ID" dirty="0"/>
              <a:t>adalah pertukaran barang dan jasa antara (biasanya) organisasi independen dan / atau orang-orang yang didukung oleh penggunaan sistem  </a:t>
            </a:r>
            <a:r>
              <a:rPr lang="id-ID" i="1" dirty="0"/>
              <a:t>ICT (Information &amp; Commucation Technology)</a:t>
            </a:r>
            <a:r>
              <a:rPr lang="id-ID" dirty="0"/>
              <a:t> yang komprehensif dan infrastruktur jaringan yang standar secara global.</a:t>
            </a:r>
            <a:endParaRPr lang="en-US" dirty="0"/>
          </a:p>
        </p:txBody>
      </p:sp>
    </p:spTree>
    <p:extLst>
      <p:ext uri="{BB962C8B-B14F-4D97-AF65-F5344CB8AC3E}">
        <p14:creationId xmlns:p14="http://schemas.microsoft.com/office/powerpoint/2010/main" val="236020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E-Commerce</a:t>
            </a:r>
            <a:endParaRPr lang="en-US" dirty="0"/>
          </a:p>
        </p:txBody>
      </p:sp>
      <p:sp>
        <p:nvSpPr>
          <p:cNvPr id="3" name="Content Placeholder 2"/>
          <p:cNvSpPr>
            <a:spLocks noGrp="1"/>
          </p:cNvSpPr>
          <p:nvPr>
            <p:ph idx="1"/>
          </p:nvPr>
        </p:nvSpPr>
        <p:spPr/>
        <p:txBody>
          <a:bodyPr>
            <a:normAutofit lnSpcReduction="10000"/>
          </a:bodyPr>
          <a:lstStyle/>
          <a:p>
            <a:pPr marL="0" indent="0">
              <a:buFont typeface="Arial" panose="020B0604020202020204" pitchFamily="34" charset="0"/>
              <a:buNone/>
            </a:pPr>
            <a:r>
              <a:rPr lang="id-ID" dirty="0"/>
              <a:t>Pendekatan lain untuk menjelaskan, apa itu E-Commerce, berasal dari model 5-C (Zwass 2014):</a:t>
            </a:r>
          </a:p>
          <a:p>
            <a:pPr marL="363538" indent="-363538"/>
            <a:r>
              <a:rPr lang="id-ID" i="1" dirty="0"/>
              <a:t>Commerce</a:t>
            </a:r>
            <a:r>
              <a:rPr lang="id-ID" dirty="0"/>
              <a:t> (Perdagangan)</a:t>
            </a:r>
            <a:endParaRPr lang="en-US" dirty="0"/>
          </a:p>
          <a:p>
            <a:pPr marL="363538" indent="-363538"/>
            <a:r>
              <a:rPr lang="id-ID" i="1" dirty="0"/>
              <a:t>Colaboration</a:t>
            </a:r>
            <a:r>
              <a:rPr lang="id-ID" dirty="0"/>
              <a:t> (Kolaborasi)</a:t>
            </a:r>
            <a:endParaRPr lang="en-US" dirty="0"/>
          </a:p>
          <a:p>
            <a:pPr marL="363538" indent="-363538"/>
            <a:r>
              <a:rPr lang="en-US" i="1" dirty="0"/>
              <a:t>Communication</a:t>
            </a:r>
            <a:r>
              <a:rPr lang="en-US" dirty="0"/>
              <a:t> (</a:t>
            </a:r>
            <a:r>
              <a:rPr lang="id-ID" dirty="0"/>
              <a:t>Komunikasi)</a:t>
            </a:r>
            <a:endParaRPr lang="en-US" dirty="0"/>
          </a:p>
          <a:p>
            <a:pPr marL="363538" indent="-363538"/>
            <a:r>
              <a:rPr lang="en-US" i="1" dirty="0"/>
              <a:t>Connection </a:t>
            </a:r>
            <a:r>
              <a:rPr lang="en-US" dirty="0"/>
              <a:t>(</a:t>
            </a:r>
            <a:r>
              <a:rPr lang="id-ID" dirty="0"/>
              <a:t>Koneksi)</a:t>
            </a:r>
            <a:endParaRPr lang="en-US" dirty="0"/>
          </a:p>
          <a:p>
            <a:pPr marL="363538" indent="-363538"/>
            <a:r>
              <a:rPr lang="en-US" i="1" dirty="0"/>
              <a:t>Computation</a:t>
            </a:r>
            <a:r>
              <a:rPr lang="en-US" dirty="0"/>
              <a:t> (</a:t>
            </a:r>
            <a:r>
              <a:rPr lang="id-ID" dirty="0"/>
              <a:t>Komputasi)</a:t>
            </a:r>
            <a:endParaRPr lang="en-US" dirty="0"/>
          </a:p>
        </p:txBody>
      </p:sp>
    </p:spTree>
    <p:extLst>
      <p:ext uri="{BB962C8B-B14F-4D97-AF65-F5344CB8AC3E}">
        <p14:creationId xmlns:p14="http://schemas.microsoft.com/office/powerpoint/2010/main" val="420261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Keuntungan E-Commerce</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id-ID" b="1" dirty="0" smtClean="0"/>
              <a:t>Untuk Pelanggan:</a:t>
            </a:r>
          </a:p>
          <a:p>
            <a:pPr marL="342900" lvl="0" indent="-342900">
              <a:spcAft>
                <a:spcPts val="0"/>
              </a:spcAft>
              <a:buFont typeface="Symbol" charset="2"/>
              <a:buChar char=""/>
            </a:pPr>
            <a:r>
              <a:rPr lang="id-ID" dirty="0"/>
              <a:t>Jam belanja fleksibel (7 ∙ 24h)</a:t>
            </a:r>
            <a:endParaRPr lang="en-US" dirty="0"/>
          </a:p>
          <a:p>
            <a:pPr marL="342900" lvl="0" indent="-342900">
              <a:spcAft>
                <a:spcPts val="0"/>
              </a:spcAft>
              <a:buFont typeface="Symbol" charset="2"/>
              <a:buChar char=""/>
            </a:pPr>
            <a:r>
              <a:rPr lang="id-ID" dirty="0"/>
              <a:t>Tidak ada antrian menunggu (jika jaring tersedia dan perangkat lunak yang dirancang dengan tepat)</a:t>
            </a:r>
            <a:endParaRPr lang="en-US" dirty="0"/>
          </a:p>
          <a:p>
            <a:pPr marL="342900" lvl="0" indent="-342900">
              <a:spcAft>
                <a:spcPts val="0"/>
              </a:spcAft>
              <a:buFont typeface="Symbol" charset="2"/>
              <a:buChar char=""/>
            </a:pPr>
            <a:r>
              <a:rPr lang="id-ID" dirty="0"/>
              <a:t>Berbelanja di rumah (kita tidak harus meninggalkan apartemen kita, mengisi bahan bakar mobil kita atau membeli tiket kereta bawah tanah, mencari tempat parkir, tempat, dll)</a:t>
            </a:r>
            <a:endParaRPr lang="en-US" dirty="0"/>
          </a:p>
          <a:p>
            <a:pPr marL="342900" lvl="0" indent="-342900">
              <a:spcAft>
                <a:spcPts val="0"/>
              </a:spcAft>
              <a:buFont typeface="Symbol" charset="2"/>
              <a:buChar char=""/>
            </a:pPr>
            <a:r>
              <a:rPr lang="id-ID" dirty="0"/>
              <a:t>Kebutuhan individu dapat ditutup (jika</a:t>
            </a:r>
            <a:endParaRPr lang="en-US" dirty="0"/>
          </a:p>
          <a:p>
            <a:pPr marL="457200">
              <a:spcAft>
                <a:spcPts val="0"/>
              </a:spcAft>
            </a:pPr>
            <a:r>
              <a:rPr lang="id-ID" dirty="0"/>
              <a:t>kustomisasi ditawarkan)</a:t>
            </a:r>
            <a:endParaRPr lang="en-US" dirty="0"/>
          </a:p>
          <a:p>
            <a:pPr marL="342900" lvl="0" indent="-342900">
              <a:spcAft>
                <a:spcPts val="0"/>
              </a:spcAft>
              <a:buFont typeface="Symbol" charset="2"/>
              <a:buChar char=""/>
            </a:pPr>
            <a:r>
              <a:rPr lang="id-ID" dirty="0"/>
              <a:t>Global menawarkan, lebih banyak kompetisi, tekanan pada </a:t>
            </a:r>
            <a:r>
              <a:rPr lang="id-ID" dirty="0" smtClean="0"/>
              <a:t>harga</a:t>
            </a:r>
            <a:endParaRPr lang="en-US" dirty="0"/>
          </a:p>
        </p:txBody>
      </p:sp>
    </p:spTree>
    <p:extLst>
      <p:ext uri="{BB962C8B-B14F-4D97-AF65-F5344CB8AC3E}">
        <p14:creationId xmlns:p14="http://schemas.microsoft.com/office/powerpoint/2010/main" val="66292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Keuntungan E-Commerce</a:t>
            </a:r>
            <a:endParaRPr lang="en-US" dirty="0"/>
          </a:p>
        </p:txBody>
      </p:sp>
      <p:sp>
        <p:nvSpPr>
          <p:cNvPr id="4" name="Content Placeholder 3"/>
          <p:cNvSpPr>
            <a:spLocks noGrp="1"/>
          </p:cNvSpPr>
          <p:nvPr>
            <p:ph idx="1"/>
          </p:nvPr>
        </p:nvSpPr>
        <p:spPr/>
        <p:txBody>
          <a:bodyPr>
            <a:normAutofit/>
          </a:bodyPr>
          <a:lstStyle/>
          <a:p>
            <a:pPr marL="0" indent="0">
              <a:buNone/>
            </a:pPr>
            <a:r>
              <a:rPr lang="id-ID" b="1" dirty="0" smtClean="0"/>
              <a:t>Untuk Provider:</a:t>
            </a:r>
          </a:p>
          <a:p>
            <a:pPr marL="342900" lvl="0" indent="-342900">
              <a:spcAft>
                <a:spcPts val="0"/>
              </a:spcAft>
              <a:buFont typeface="Symbol" charset="2"/>
              <a:buChar char=""/>
            </a:pPr>
            <a:r>
              <a:rPr lang="id-ID" dirty="0"/>
              <a:t>Layanan pelanggan yang lebih baik dapat ditawarkan  </a:t>
            </a:r>
            <a:endParaRPr lang="en-US" dirty="0"/>
          </a:p>
          <a:p>
            <a:pPr marL="342900" lvl="0" indent="-342900">
              <a:spcAft>
                <a:spcPts val="0"/>
              </a:spcAft>
              <a:buFont typeface="Symbol" charset="2"/>
              <a:buChar char=""/>
            </a:pPr>
            <a:r>
              <a:rPr lang="id-ID" dirty="0"/>
              <a:t>Komunikasi yang cepat dengan pelanggan </a:t>
            </a:r>
            <a:endParaRPr lang="en-US" dirty="0"/>
          </a:p>
          <a:p>
            <a:pPr marL="342900" lvl="0" indent="-342900">
              <a:spcAft>
                <a:spcPts val="0"/>
              </a:spcAft>
              <a:buFont typeface="Symbol" charset="2"/>
              <a:buChar char=""/>
            </a:pPr>
            <a:r>
              <a:rPr lang="id-ID" dirty="0"/>
              <a:t>Potensi pelanggan baru melalui visibilitas global</a:t>
            </a:r>
            <a:endParaRPr lang="en-US" dirty="0"/>
          </a:p>
          <a:p>
            <a:pPr marL="342900" lvl="0" indent="-342900">
              <a:spcAft>
                <a:spcPts val="0"/>
              </a:spcAft>
              <a:buFont typeface="Symbol" charset="2"/>
              <a:buChar char=""/>
            </a:pPr>
            <a:r>
              <a:rPr lang="id-ID" dirty="0"/>
              <a:t>Tidak ada perantara (tradisional), siapa mengambil margin</a:t>
            </a:r>
            <a:endParaRPr lang="en-US" dirty="0"/>
          </a:p>
        </p:txBody>
      </p:sp>
    </p:spTree>
    <p:extLst>
      <p:ext uri="{BB962C8B-B14F-4D97-AF65-F5344CB8AC3E}">
        <p14:creationId xmlns:p14="http://schemas.microsoft.com/office/powerpoint/2010/main" val="220880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Kekurangan E-Commerce</a:t>
            </a:r>
            <a:endParaRPr lang="en-US" dirty="0"/>
          </a:p>
        </p:txBody>
      </p:sp>
      <p:sp>
        <p:nvSpPr>
          <p:cNvPr id="4" name="Content Placeholder 3"/>
          <p:cNvSpPr>
            <a:spLocks noGrp="1"/>
          </p:cNvSpPr>
          <p:nvPr>
            <p:ph idx="1"/>
          </p:nvPr>
        </p:nvSpPr>
        <p:spPr/>
        <p:txBody>
          <a:bodyPr>
            <a:normAutofit/>
          </a:bodyPr>
          <a:lstStyle/>
          <a:p>
            <a:pPr marL="0" indent="0">
              <a:buNone/>
            </a:pPr>
            <a:r>
              <a:rPr lang="id-ID" b="1" dirty="0" smtClean="0"/>
              <a:t>Untuk Pelanggan:</a:t>
            </a:r>
          </a:p>
          <a:p>
            <a:pPr marL="342900" lvl="0" indent="-342900">
              <a:spcAft>
                <a:spcPts val="0"/>
              </a:spcAft>
              <a:buFont typeface="Symbol" charset="2"/>
              <a:buChar char=""/>
            </a:pPr>
            <a:r>
              <a:rPr lang="id-ID" sz="1800" dirty="0"/>
              <a:t>Risiko keamanan:</a:t>
            </a:r>
            <a:endParaRPr lang="en-US" sz="1800" dirty="0"/>
          </a:p>
          <a:p>
            <a:pPr lvl="1">
              <a:spcAft>
                <a:spcPts val="0"/>
              </a:spcAft>
              <a:buFont typeface="Calibri" charset="0"/>
              <a:buChar char="•"/>
            </a:pPr>
            <a:r>
              <a:rPr lang="id-ID" sz="1800" dirty="0"/>
              <a:t>Pencurian data (misal: mencuri akun atau nomor kartu kredit)</a:t>
            </a:r>
            <a:endParaRPr lang="en-US" sz="1800" dirty="0"/>
          </a:p>
          <a:p>
            <a:pPr lvl="1">
              <a:spcAft>
                <a:spcPts val="0"/>
              </a:spcAft>
              <a:buFont typeface="Calibri" charset="0"/>
              <a:buChar char="•"/>
            </a:pPr>
            <a:r>
              <a:rPr lang="id-ID" sz="1800" dirty="0"/>
              <a:t>Pencurian identitas (berlaku atas nama kami atau identitas pengguna)</a:t>
            </a:r>
            <a:endParaRPr lang="en-US" sz="1800" dirty="0"/>
          </a:p>
          <a:p>
            <a:pPr lvl="1">
              <a:spcAft>
                <a:spcPts val="0"/>
              </a:spcAft>
              <a:buFont typeface="Calibri" charset="0"/>
              <a:buChar char="•"/>
            </a:pPr>
            <a:r>
              <a:rPr lang="id-ID" sz="1800" dirty="0"/>
              <a:t>Penyalahgunaan (misalnya orang ketiga memesan barang dengan identitas kita, membuat mereka dikirim dan kita harus membayarnya)</a:t>
            </a:r>
            <a:endParaRPr lang="en-US" sz="1800" dirty="0"/>
          </a:p>
          <a:p>
            <a:pPr marL="342900" lvl="0" indent="-342900">
              <a:spcAft>
                <a:spcPts val="0"/>
              </a:spcAft>
              <a:buFont typeface="Symbol" charset="2"/>
              <a:buChar char=""/>
            </a:pPr>
            <a:r>
              <a:rPr lang="id-ID" sz="1800" dirty="0"/>
              <a:t>Kejahatan:</a:t>
            </a:r>
            <a:endParaRPr lang="en-US" sz="1800" dirty="0"/>
          </a:p>
          <a:p>
            <a:pPr lvl="1">
              <a:spcAft>
                <a:spcPts val="0"/>
              </a:spcAft>
              <a:buFont typeface="Calibri" charset="0"/>
              <a:buChar char="•"/>
            </a:pPr>
            <a:r>
              <a:rPr lang="id-ID" sz="1800" dirty="0"/>
              <a:t>Penipuan (mis., pesanan diatur, faktur harus dibayar, tapi barang tidak pernah dikirim) </a:t>
            </a:r>
            <a:endParaRPr lang="en-US" sz="1800" dirty="0"/>
          </a:p>
          <a:p>
            <a:pPr marL="342900" lvl="0" indent="-342900">
              <a:spcAft>
                <a:spcPts val="0"/>
              </a:spcAft>
              <a:buFont typeface="Symbol" charset="2"/>
              <a:buChar char=""/>
            </a:pPr>
            <a:r>
              <a:rPr lang="id-ID" sz="1800" dirty="0"/>
              <a:t>Status hukum yang tidak pasti (jika ada yang tidak beres, bisakah kita menuduh provider?)</a:t>
            </a:r>
            <a:endParaRPr lang="en-US" sz="1800" dirty="0"/>
          </a:p>
        </p:txBody>
      </p:sp>
    </p:spTree>
    <p:extLst>
      <p:ext uri="{BB962C8B-B14F-4D97-AF65-F5344CB8AC3E}">
        <p14:creationId xmlns:p14="http://schemas.microsoft.com/office/powerpoint/2010/main" val="317247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Pengertian Bisnis</a:t>
            </a:r>
            <a:endParaRPr lang="id-ID" dirty="0"/>
          </a:p>
        </p:txBody>
      </p:sp>
      <p:sp>
        <p:nvSpPr>
          <p:cNvPr id="3" name="Content Placeholder 2"/>
          <p:cNvSpPr>
            <a:spLocks noGrp="1"/>
          </p:cNvSpPr>
          <p:nvPr>
            <p:ph idx="1"/>
          </p:nvPr>
        </p:nvSpPr>
        <p:spPr/>
        <p:txBody>
          <a:bodyPr/>
          <a:lstStyle/>
          <a:p>
            <a:pPr marL="0" indent="0">
              <a:buNone/>
            </a:pPr>
            <a:r>
              <a:rPr lang="id-ID" sz="3000" dirty="0"/>
              <a:t>Pengertian Bisnis menurut Owen </a:t>
            </a:r>
          </a:p>
          <a:p>
            <a:pPr marL="0" indent="0">
              <a:buNone/>
            </a:pPr>
            <a:r>
              <a:rPr lang="id-ID" sz="3000" dirty="0"/>
              <a:t>Adalah suatu perusahaan yang berhubungan dengan distribusi dan produksi barang-barang yang nantinya dijual ke pasaran ataupun memberikan harga yang sesuai pada setiap jasanya.</a:t>
            </a:r>
            <a:endParaRPr lang="en-US" sz="3000" dirty="0"/>
          </a:p>
          <a:p>
            <a:endParaRPr lang="id-ID" dirty="0"/>
          </a:p>
        </p:txBody>
      </p:sp>
    </p:spTree>
    <p:extLst>
      <p:ext uri="{BB962C8B-B14F-4D97-AF65-F5344CB8AC3E}">
        <p14:creationId xmlns:p14="http://schemas.microsoft.com/office/powerpoint/2010/main" val="98258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Kekurangan E-Commerce</a:t>
            </a:r>
            <a:endParaRPr lang="en-US" dirty="0"/>
          </a:p>
        </p:txBody>
      </p:sp>
      <p:sp>
        <p:nvSpPr>
          <p:cNvPr id="4" name="Content Placeholder 3"/>
          <p:cNvSpPr>
            <a:spLocks noGrp="1"/>
          </p:cNvSpPr>
          <p:nvPr>
            <p:ph idx="1"/>
          </p:nvPr>
        </p:nvSpPr>
        <p:spPr/>
        <p:txBody>
          <a:bodyPr>
            <a:normAutofit/>
          </a:bodyPr>
          <a:lstStyle/>
          <a:p>
            <a:pPr marL="0" indent="0">
              <a:buNone/>
            </a:pPr>
            <a:r>
              <a:rPr lang="id-ID" b="1" dirty="0" smtClean="0"/>
              <a:t>Untuk Provider:</a:t>
            </a:r>
          </a:p>
          <a:p>
            <a:pPr marL="342900" lvl="0" indent="-342900">
              <a:spcAft>
                <a:spcPts val="0"/>
              </a:spcAft>
              <a:buFont typeface="Symbol" charset="2"/>
              <a:buChar char=""/>
            </a:pPr>
            <a:r>
              <a:rPr lang="id-ID" dirty="0"/>
              <a:t>Biaya logistik lebih tinggi (barang harus dikirim ke lokasi pelanggan) </a:t>
            </a:r>
            <a:endParaRPr lang="en-US" dirty="0"/>
          </a:p>
          <a:p>
            <a:pPr marL="342900" lvl="0" indent="-342900">
              <a:spcAft>
                <a:spcPts val="0"/>
              </a:spcAft>
              <a:buFont typeface="Symbol" charset="2"/>
              <a:buChar char=""/>
            </a:pPr>
            <a:r>
              <a:rPr lang="id-ID" dirty="0"/>
              <a:t>Anonimitas pelanggan (bagaimana caranya membuat iklan yang ditargetkan?)</a:t>
            </a:r>
            <a:endParaRPr lang="en-US" dirty="0"/>
          </a:p>
        </p:txBody>
      </p:sp>
    </p:spTree>
    <p:extLst>
      <p:ext uri="{BB962C8B-B14F-4D97-AF65-F5344CB8AC3E}">
        <p14:creationId xmlns:p14="http://schemas.microsoft.com/office/powerpoint/2010/main" val="405901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Terima Kasih</a:t>
            </a:r>
            <a:endParaRPr lang="id-ID" dirty="0"/>
          </a:p>
        </p:txBody>
      </p:sp>
      <p:sp>
        <p:nvSpPr>
          <p:cNvPr id="3" name="Subtitle 2"/>
          <p:cNvSpPr>
            <a:spLocks noGrp="1"/>
          </p:cNvSpPr>
          <p:nvPr>
            <p:ph type="subTitle" idx="1"/>
          </p:nvPr>
        </p:nvSpPr>
        <p:spPr/>
        <p:txBody>
          <a:bodyPr/>
          <a:lstStyle/>
          <a:p>
            <a:r>
              <a:rPr lang="id-ID" sz="2400" dirty="0"/>
              <a:t>Dr. Hj. Rina Marlina</a:t>
            </a:r>
            <a:r>
              <a:rPr lang="id-ID" sz="2400"/>
              <a:t>, </a:t>
            </a:r>
            <a:r>
              <a:rPr lang="id-ID" sz="2400" smtClean="0"/>
              <a:t>M.Si.</a:t>
            </a:r>
            <a:endParaRPr lang="en-US" sz="2400" dirty="0"/>
          </a:p>
          <a:p>
            <a:endParaRPr lang="id-ID" dirty="0"/>
          </a:p>
        </p:txBody>
      </p:sp>
    </p:spTree>
    <p:extLst>
      <p:ext uri="{BB962C8B-B14F-4D97-AF65-F5344CB8AC3E}">
        <p14:creationId xmlns:p14="http://schemas.microsoft.com/office/powerpoint/2010/main" val="262876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Pengertian </a:t>
            </a:r>
            <a:r>
              <a:rPr lang="id-ID" b="1" dirty="0" smtClean="0"/>
              <a:t>Entrepreneur</a:t>
            </a:r>
            <a:endParaRPr lang="id-ID" dirty="0"/>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pPr>
            <a:r>
              <a:rPr lang="en-US" sz="3000" noProof="1" smtClean="0"/>
              <a:t>Menurut Scarborough (2014) entrepreneur, adalah seseorang yang menciptakan sebuah bisnis baru dengan segala risiko dan ketidakpastian untuk tujuan mendapatkan keuntungan dan pertumbuhan usaha yang teridentifikasi dari kemampuannya mendapatkan peluang yang baik dan kecakapan dalam memanfaatkan serta mengelola sumberdaya yang dimiliki. </a:t>
            </a:r>
            <a:endParaRPr lang="en-US" sz="3000" noProof="1"/>
          </a:p>
        </p:txBody>
      </p:sp>
    </p:spTree>
    <p:extLst>
      <p:ext uri="{BB962C8B-B14F-4D97-AF65-F5344CB8AC3E}">
        <p14:creationId xmlns:p14="http://schemas.microsoft.com/office/powerpoint/2010/main" val="93384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Klasifikasi</a:t>
            </a:r>
            <a:r>
              <a:rPr lang="en-US" dirty="0"/>
              <a:t> </a:t>
            </a:r>
            <a:r>
              <a:rPr lang="en-US" dirty="0" err="1" smtClean="0"/>
              <a:t>Bisnis</a:t>
            </a:r>
            <a:endParaRPr lang="id-ID" dirty="0"/>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pPr>
            <a:r>
              <a:rPr lang="id-ID" sz="3000" dirty="0"/>
              <a:t>Beberapa klasifikasi bisnis, antara lain:</a:t>
            </a:r>
            <a:endParaRPr lang="en-US" sz="3000" dirty="0"/>
          </a:p>
          <a:p>
            <a:pPr marL="363538" indent="-363538"/>
            <a:r>
              <a:rPr lang="id-ID" sz="3000" dirty="0"/>
              <a:t>Manufaktur merupakan bisnis yang memproduksi barang yang berasal dari bahan mentah atau komponen-komponen</a:t>
            </a:r>
          </a:p>
          <a:p>
            <a:pPr marL="363538" indent="-363538"/>
            <a:r>
              <a:rPr lang="id-ID" sz="3000" dirty="0"/>
              <a:t>Bisnis jasa yaitu bisnis yang menghasilkan barang intangible dan mendapatkan keuntungan dengan cara meminta bayaran atas jasa yang telah diberikan</a:t>
            </a:r>
            <a:r>
              <a:rPr lang="id-ID" sz="3000" dirty="0" smtClean="0"/>
              <a:t>.</a:t>
            </a:r>
            <a:endParaRPr lang="en-US" sz="3000" dirty="0"/>
          </a:p>
        </p:txBody>
      </p:sp>
    </p:spTree>
    <p:extLst>
      <p:ext uri="{BB962C8B-B14F-4D97-AF65-F5344CB8AC3E}">
        <p14:creationId xmlns:p14="http://schemas.microsoft.com/office/powerpoint/2010/main" val="396060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Klasifikasi</a:t>
            </a:r>
            <a:r>
              <a:rPr lang="en-US" dirty="0"/>
              <a:t> </a:t>
            </a:r>
            <a:r>
              <a:rPr lang="en-US" dirty="0" err="1" smtClean="0"/>
              <a:t>Bisnis</a:t>
            </a:r>
            <a:endParaRPr lang="id-ID" dirty="0"/>
          </a:p>
        </p:txBody>
      </p:sp>
      <p:sp>
        <p:nvSpPr>
          <p:cNvPr id="3" name="Content Placeholder 2"/>
          <p:cNvSpPr>
            <a:spLocks noGrp="1"/>
          </p:cNvSpPr>
          <p:nvPr>
            <p:ph idx="1"/>
          </p:nvPr>
        </p:nvSpPr>
        <p:spPr/>
        <p:txBody>
          <a:bodyPr>
            <a:normAutofit/>
          </a:bodyPr>
          <a:lstStyle/>
          <a:p>
            <a:r>
              <a:rPr lang="id-ID" sz="3200" dirty="0"/>
              <a:t>Pengecer atau distributor merupakan pihak yang berperan sebagai perantara antara produsen dan konsumen.</a:t>
            </a:r>
            <a:endParaRPr lang="en-US" sz="3200" dirty="0"/>
          </a:p>
          <a:p>
            <a:r>
              <a:rPr lang="id-ID" sz="3200" dirty="0"/>
              <a:t>Usaha pertambangan dan pertanian </a:t>
            </a:r>
          </a:p>
          <a:p>
            <a:r>
              <a:rPr lang="id-ID" sz="3200" dirty="0"/>
              <a:t>Bisnis keuangan adalah bisnis yang mendapatkan keuntungan dari investasi dan pengelolaan modal.</a:t>
            </a:r>
            <a:endParaRPr lang="en-US" sz="3200" dirty="0"/>
          </a:p>
        </p:txBody>
      </p:sp>
    </p:spTree>
    <p:extLst>
      <p:ext uri="{BB962C8B-B14F-4D97-AF65-F5344CB8AC3E}">
        <p14:creationId xmlns:p14="http://schemas.microsoft.com/office/powerpoint/2010/main" val="85139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Klasifikasi</a:t>
            </a:r>
            <a:r>
              <a:rPr lang="en-US" dirty="0"/>
              <a:t> </a:t>
            </a:r>
            <a:r>
              <a:rPr lang="en-US" dirty="0" err="1" smtClean="0"/>
              <a:t>Bisnis</a:t>
            </a:r>
            <a:endParaRPr lang="id-ID" dirty="0"/>
          </a:p>
        </p:txBody>
      </p:sp>
      <p:sp>
        <p:nvSpPr>
          <p:cNvPr id="3" name="Content Placeholder 2"/>
          <p:cNvSpPr>
            <a:spLocks noGrp="1"/>
          </p:cNvSpPr>
          <p:nvPr>
            <p:ph idx="1"/>
          </p:nvPr>
        </p:nvSpPr>
        <p:spPr/>
        <p:txBody>
          <a:bodyPr>
            <a:normAutofit fontScale="92500"/>
          </a:bodyPr>
          <a:lstStyle/>
          <a:p>
            <a:r>
              <a:rPr lang="id-ID" sz="3200" dirty="0"/>
              <a:t>Informasi bisnis adalah bisnis yang mendapatkan keuntungan dari penjualan kembali properti intelektual.</a:t>
            </a:r>
            <a:endParaRPr lang="en-US" sz="3200" dirty="0"/>
          </a:p>
          <a:p>
            <a:r>
              <a:rPr lang="id-ID" sz="3200" dirty="0"/>
              <a:t>Utilitas adalah sebuah bisnis yang menjalankan layanan publik</a:t>
            </a:r>
            <a:endParaRPr lang="en-US" sz="3200" dirty="0"/>
          </a:p>
          <a:p>
            <a:r>
              <a:rPr lang="id-ID" sz="3200" dirty="0"/>
              <a:t>Bisnis real estate yaitu bisnis yang mendapatkan keuntungan dengan menjual, menyewakan dan </a:t>
            </a:r>
            <a:r>
              <a:rPr lang="id-ID" sz="3200" dirty="0" smtClean="0"/>
              <a:t>mengembangkan properti</a:t>
            </a:r>
            <a:r>
              <a:rPr lang="id-ID" sz="3200" dirty="0"/>
              <a:t>.</a:t>
            </a:r>
            <a:endParaRPr lang="en-US" sz="3200" dirty="0"/>
          </a:p>
        </p:txBody>
      </p:sp>
    </p:spTree>
    <p:extLst>
      <p:ext uri="{BB962C8B-B14F-4D97-AF65-F5344CB8AC3E}">
        <p14:creationId xmlns:p14="http://schemas.microsoft.com/office/powerpoint/2010/main" val="237687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Klasifikasi</a:t>
            </a:r>
            <a:r>
              <a:rPr lang="en-US" dirty="0"/>
              <a:t> </a:t>
            </a:r>
            <a:r>
              <a:rPr lang="en-US" dirty="0" err="1" smtClean="0"/>
              <a:t>Bisnis</a:t>
            </a:r>
            <a:endParaRPr lang="id-ID" dirty="0"/>
          </a:p>
        </p:txBody>
      </p:sp>
      <p:sp>
        <p:nvSpPr>
          <p:cNvPr id="3" name="Content Placeholder 2"/>
          <p:cNvSpPr>
            <a:spLocks noGrp="1"/>
          </p:cNvSpPr>
          <p:nvPr>
            <p:ph idx="1"/>
          </p:nvPr>
        </p:nvSpPr>
        <p:spPr/>
        <p:txBody>
          <a:bodyPr>
            <a:normAutofit/>
          </a:bodyPr>
          <a:lstStyle/>
          <a:p>
            <a:r>
              <a:rPr lang="id-ID" sz="3200" dirty="0"/>
              <a:t>Bisnis Transportasi adalah bisnis yang mendapatkan keuntungan dengan cara mengantarkan barang atau individu dari sebuah lokasi ke lokasi tujuan.</a:t>
            </a:r>
            <a:endParaRPr lang="en-US" sz="3200" dirty="0"/>
          </a:p>
          <a:p>
            <a:r>
              <a:rPr lang="id-ID" sz="3200" dirty="0"/>
              <a:t>Bisnis Online yaitu bisnis yang dilakukan secara online dengan memanfaatkan kemajuan teknologi.</a:t>
            </a:r>
            <a:endParaRPr lang="en-US" sz="3200" dirty="0"/>
          </a:p>
        </p:txBody>
      </p:sp>
    </p:spTree>
    <p:extLst>
      <p:ext uri="{BB962C8B-B14F-4D97-AF65-F5344CB8AC3E}">
        <p14:creationId xmlns:p14="http://schemas.microsoft.com/office/powerpoint/2010/main" val="387747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Bisnis</a:t>
            </a:r>
            <a:r>
              <a:rPr lang="en-US" b="1" dirty="0"/>
              <a:t> </a:t>
            </a:r>
            <a:r>
              <a:rPr lang="en-US" b="1" dirty="0" err="1"/>
              <a:t>Konvensional</a:t>
            </a:r>
            <a:r>
              <a:rPr lang="en-US" b="1" dirty="0"/>
              <a:t> </a:t>
            </a:r>
            <a:endParaRPr lang="id-ID" dirty="0"/>
          </a:p>
        </p:txBody>
      </p:sp>
      <p:sp>
        <p:nvSpPr>
          <p:cNvPr id="3" name="Content Placeholder 2"/>
          <p:cNvSpPr>
            <a:spLocks noGrp="1"/>
          </p:cNvSpPr>
          <p:nvPr>
            <p:ph idx="1"/>
          </p:nvPr>
        </p:nvSpPr>
        <p:spPr/>
        <p:txBody>
          <a:bodyPr>
            <a:normAutofit/>
          </a:bodyPr>
          <a:lstStyle/>
          <a:p>
            <a:pPr marL="0" indent="0">
              <a:buNone/>
            </a:pPr>
            <a:r>
              <a:rPr lang="en-US" sz="3000" dirty="0" err="1"/>
              <a:t>Bisnis</a:t>
            </a:r>
            <a:r>
              <a:rPr lang="en-US" sz="3000" dirty="0"/>
              <a:t> </a:t>
            </a:r>
            <a:r>
              <a:rPr lang="en-US" sz="3000" dirty="0" err="1"/>
              <a:t>Konvensional</a:t>
            </a:r>
            <a:r>
              <a:rPr lang="en-US" sz="3000" dirty="0"/>
              <a:t> </a:t>
            </a:r>
            <a:r>
              <a:rPr lang="en-US" sz="3000" dirty="0" err="1"/>
              <a:t>adalah</a:t>
            </a:r>
            <a:r>
              <a:rPr lang="en-US" sz="3000" dirty="0"/>
              <a:t> </a:t>
            </a:r>
            <a:r>
              <a:rPr lang="en-US" sz="3000" dirty="0" err="1"/>
              <a:t>kegiatan</a:t>
            </a:r>
            <a:r>
              <a:rPr lang="en-US" sz="3000" dirty="0"/>
              <a:t> </a:t>
            </a:r>
            <a:r>
              <a:rPr lang="en-US" sz="3000" dirty="0" err="1"/>
              <a:t>atau</a:t>
            </a:r>
            <a:r>
              <a:rPr lang="en-US" sz="3000" dirty="0"/>
              <a:t> </a:t>
            </a:r>
            <a:r>
              <a:rPr lang="en-US" sz="3000" dirty="0" err="1"/>
              <a:t>transaksi</a:t>
            </a:r>
            <a:r>
              <a:rPr lang="en-US" sz="3000" dirty="0"/>
              <a:t> </a:t>
            </a:r>
            <a:r>
              <a:rPr lang="en-US" sz="3000" dirty="0" err="1"/>
              <a:t>jual-beli</a:t>
            </a:r>
            <a:r>
              <a:rPr lang="en-US" sz="3000" dirty="0"/>
              <a:t> yang </a:t>
            </a:r>
            <a:r>
              <a:rPr lang="en-US" sz="3000" dirty="0" err="1"/>
              <a:t>dilakukan</a:t>
            </a:r>
            <a:r>
              <a:rPr lang="en-US" sz="3000" dirty="0"/>
              <a:t> </a:t>
            </a:r>
            <a:r>
              <a:rPr lang="en-US" sz="3000" dirty="0" err="1"/>
              <a:t>secara</a:t>
            </a:r>
            <a:r>
              <a:rPr lang="en-US" sz="3000" dirty="0"/>
              <a:t> </a:t>
            </a:r>
            <a:r>
              <a:rPr lang="en-US" sz="3000" dirty="0" err="1"/>
              <a:t>langsung</a:t>
            </a:r>
            <a:r>
              <a:rPr lang="en-US" sz="3000" dirty="0"/>
              <a:t>, </a:t>
            </a:r>
            <a:r>
              <a:rPr lang="en-US" sz="3000" dirty="0" err="1"/>
              <a:t>bertatap</a:t>
            </a:r>
            <a:r>
              <a:rPr lang="en-US" sz="3000" dirty="0"/>
              <a:t> </a:t>
            </a:r>
            <a:r>
              <a:rPr lang="en-US" sz="3000" dirty="0" err="1"/>
              <a:t>muka</a:t>
            </a:r>
            <a:r>
              <a:rPr lang="en-US" sz="3000" dirty="0"/>
              <a:t> </a:t>
            </a:r>
            <a:r>
              <a:rPr lang="en-US" sz="3000" dirty="0" err="1"/>
              <a:t>antara</a:t>
            </a:r>
            <a:r>
              <a:rPr lang="en-US" sz="3000" dirty="0"/>
              <a:t> </a:t>
            </a:r>
            <a:r>
              <a:rPr lang="en-US" sz="3000" dirty="0" err="1"/>
              <a:t>penjual</a:t>
            </a:r>
            <a:r>
              <a:rPr lang="en-US" sz="3000" dirty="0"/>
              <a:t> </a:t>
            </a:r>
            <a:r>
              <a:rPr lang="en-US" sz="3000" dirty="0" err="1"/>
              <a:t>dengan</a:t>
            </a:r>
            <a:r>
              <a:rPr lang="en-US" sz="3000" dirty="0"/>
              <a:t/>
            </a:r>
            <a:br>
              <a:rPr lang="en-US" sz="3000" dirty="0"/>
            </a:br>
            <a:r>
              <a:rPr lang="en-US" sz="3000" dirty="0" err="1"/>
              <a:t>pembeli</a:t>
            </a:r>
            <a:r>
              <a:rPr lang="en-US" sz="3000" dirty="0" smtClean="0"/>
              <a:t>.</a:t>
            </a:r>
            <a:endParaRPr lang="en-US" altLang="en-US" sz="3000" dirty="0"/>
          </a:p>
        </p:txBody>
      </p:sp>
    </p:spTree>
    <p:extLst>
      <p:ext uri="{BB962C8B-B14F-4D97-AF65-F5344CB8AC3E}">
        <p14:creationId xmlns:p14="http://schemas.microsoft.com/office/powerpoint/2010/main" val="200164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effectLst>
                  <a:outerShdw blurRad="38100" dist="38100" dir="2700000" algn="tl">
                    <a:srgbClr val="C0C0C0"/>
                  </a:outerShdw>
                </a:effectLst>
              </a:rPr>
              <a:t>Kelebihan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Bisnis</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Konvensiona</a:t>
            </a:r>
            <a:r>
              <a:rPr lang="id-ID" dirty="0">
                <a:effectLst>
                  <a:outerShdw blurRad="38100" dist="38100" dir="2700000" algn="tl">
                    <a:srgbClr val="C0C0C0"/>
                  </a:outerShdw>
                </a:effectLst>
              </a:rPr>
              <a:t>l </a:t>
            </a:r>
            <a:r>
              <a:rPr lang="id-ID" dirty="0" smtClean="0">
                <a:effectLst>
                  <a:outerShdw blurRad="38100" dist="38100" dir="2700000" algn="tl">
                    <a:srgbClr val="C0C0C0"/>
                  </a:outerShdw>
                </a:effectLst>
              </a:rPr>
              <a:t>:</a:t>
            </a:r>
            <a:endParaRPr lang="id-ID" dirty="0"/>
          </a:p>
        </p:txBody>
      </p:sp>
      <p:sp>
        <p:nvSpPr>
          <p:cNvPr id="3" name="Content Placeholder 2"/>
          <p:cNvSpPr>
            <a:spLocks noGrp="1"/>
          </p:cNvSpPr>
          <p:nvPr>
            <p:ph idx="1"/>
          </p:nvPr>
        </p:nvSpPr>
        <p:spPr/>
        <p:txBody>
          <a:bodyPr/>
          <a:lstStyle/>
          <a:p>
            <a:pPr marL="0" indent="0">
              <a:buFont typeface="Arial" panose="020B0604020202020204" pitchFamily="34" charset="0"/>
              <a:buNone/>
            </a:pPr>
            <a:r>
              <a:rPr lang="en-US" dirty="0" err="1"/>
              <a:t>Kelebihan</a:t>
            </a:r>
            <a:r>
              <a:rPr lang="en-US" dirty="0"/>
              <a:t> </a:t>
            </a:r>
            <a:r>
              <a:rPr lang="en-US" dirty="0" err="1"/>
              <a:t>dalam</a:t>
            </a:r>
            <a:r>
              <a:rPr lang="en-US" dirty="0"/>
              <a:t> </a:t>
            </a:r>
            <a:r>
              <a:rPr lang="en-US" dirty="0" err="1"/>
              <a:t>bisnis</a:t>
            </a:r>
            <a:r>
              <a:rPr lang="en-US" dirty="0"/>
              <a:t> </a:t>
            </a:r>
            <a:r>
              <a:rPr lang="en-US" dirty="0" err="1"/>
              <a:t>konvensiona</a:t>
            </a:r>
            <a:r>
              <a:rPr lang="id-ID" dirty="0"/>
              <a:t>l :</a:t>
            </a:r>
          </a:p>
          <a:p>
            <a:pPr marL="0" indent="0"/>
            <a:r>
              <a:rPr lang="en-US" dirty="0" err="1"/>
              <a:t>Pembeli</a:t>
            </a:r>
            <a:r>
              <a:rPr lang="en-US" dirty="0"/>
              <a:t> </a:t>
            </a:r>
            <a:r>
              <a:rPr lang="en-US" dirty="0" err="1"/>
              <a:t>langsung</a:t>
            </a:r>
            <a:r>
              <a:rPr lang="en-US" dirty="0"/>
              <a:t> </a:t>
            </a:r>
            <a:r>
              <a:rPr lang="en-US" dirty="0" err="1"/>
              <a:t>dapat</a:t>
            </a:r>
            <a:r>
              <a:rPr lang="en-US" dirty="0"/>
              <a:t> </a:t>
            </a:r>
            <a:r>
              <a:rPr lang="en-US" dirty="0" err="1"/>
              <a:t>melihat</a:t>
            </a:r>
            <a:r>
              <a:rPr lang="en-US" dirty="0"/>
              <a:t> </a:t>
            </a:r>
            <a:r>
              <a:rPr lang="en-US" dirty="0" err="1"/>
              <a:t>produk</a:t>
            </a:r>
            <a:r>
              <a:rPr lang="en-US" dirty="0"/>
              <a:t> yang </a:t>
            </a:r>
            <a:r>
              <a:rPr lang="en-US" dirty="0" err="1"/>
              <a:t>akan</a:t>
            </a:r>
            <a:r>
              <a:rPr lang="en-US" dirty="0"/>
              <a:t> </a:t>
            </a:r>
            <a:r>
              <a:rPr lang="en-US" dirty="0" err="1"/>
              <a:t>dibeli</a:t>
            </a:r>
            <a:r>
              <a:rPr lang="en-US" dirty="0"/>
              <a:t> </a:t>
            </a:r>
            <a:r>
              <a:rPr lang="id-ID" dirty="0"/>
              <a:t> </a:t>
            </a:r>
            <a:endParaRPr lang="en-US" dirty="0"/>
          </a:p>
          <a:p>
            <a:pPr marL="0" indent="0"/>
            <a:r>
              <a:rPr lang="en-US" dirty="0" err="1"/>
              <a:t>Memiliki</a:t>
            </a:r>
            <a:r>
              <a:rPr lang="en-US" dirty="0"/>
              <a:t> </a:t>
            </a:r>
            <a:r>
              <a:rPr lang="en-US" dirty="0" err="1"/>
              <a:t>tempat</a:t>
            </a:r>
            <a:r>
              <a:rPr lang="en-US" dirty="0"/>
              <a:t> </a:t>
            </a:r>
            <a:r>
              <a:rPr lang="en-US" dirty="0" err="1"/>
              <a:t>atau</a:t>
            </a:r>
            <a:r>
              <a:rPr lang="en-US" dirty="0"/>
              <a:t> </a:t>
            </a:r>
            <a:r>
              <a:rPr lang="en-US" dirty="0" err="1"/>
              <a:t>kios</a:t>
            </a:r>
            <a:r>
              <a:rPr lang="en-US" dirty="0"/>
              <a:t> </a:t>
            </a:r>
            <a:r>
              <a:rPr lang="en-US" dirty="0" err="1"/>
              <a:t>sendiri</a:t>
            </a:r>
            <a:r>
              <a:rPr lang="en-US" dirty="0"/>
              <a:t> </a:t>
            </a:r>
            <a:r>
              <a:rPr lang="en-US" dirty="0" err="1"/>
              <a:t>sehingga</a:t>
            </a:r>
            <a:r>
              <a:rPr lang="en-US" dirty="0"/>
              <a:t> </a:t>
            </a:r>
            <a:r>
              <a:rPr lang="en-US" dirty="0" err="1"/>
              <a:t>pembeli</a:t>
            </a:r>
            <a:r>
              <a:rPr lang="en-US" dirty="0"/>
              <a:t> </a:t>
            </a:r>
            <a:r>
              <a:rPr lang="en-US" dirty="0" err="1"/>
              <a:t>dapat</a:t>
            </a:r>
            <a:r>
              <a:rPr lang="en-US" dirty="0"/>
              <a:t> </a:t>
            </a:r>
            <a:r>
              <a:rPr lang="en-US" dirty="0" err="1"/>
              <a:t>mengunjungi</a:t>
            </a:r>
            <a:r>
              <a:rPr lang="en-US" dirty="0"/>
              <a:t> </a:t>
            </a:r>
            <a:r>
              <a:rPr lang="en-US" dirty="0" err="1"/>
              <a:t>kios</a:t>
            </a:r>
            <a:r>
              <a:rPr lang="en-US" dirty="0"/>
              <a:t> </a:t>
            </a:r>
            <a:r>
              <a:rPr lang="en-US" dirty="0" err="1"/>
              <a:t>dan</a:t>
            </a:r>
            <a:r>
              <a:rPr lang="en-US" dirty="0"/>
              <a:t> </a:t>
            </a:r>
            <a:r>
              <a:rPr lang="en-US" dirty="0" err="1"/>
              <a:t>dapat</a:t>
            </a:r>
            <a:r>
              <a:rPr lang="en-US" dirty="0"/>
              <a:t> </a:t>
            </a:r>
            <a:r>
              <a:rPr lang="en-US" dirty="0" err="1"/>
              <a:t>secara</a:t>
            </a:r>
            <a:r>
              <a:rPr lang="en-US" dirty="0"/>
              <a:t> </a:t>
            </a:r>
            <a:r>
              <a:rPr lang="en-US" dirty="0" err="1"/>
              <a:t>langsung</a:t>
            </a:r>
            <a:r>
              <a:rPr lang="en-US" dirty="0"/>
              <a:t> </a:t>
            </a:r>
            <a:r>
              <a:rPr lang="en-US" dirty="0" err="1"/>
              <a:t>bertemu</a:t>
            </a:r>
            <a:r>
              <a:rPr lang="en-US" dirty="0"/>
              <a:t> </a:t>
            </a:r>
            <a:r>
              <a:rPr lang="en-US" dirty="0" err="1"/>
              <a:t>dnengan</a:t>
            </a:r>
            <a:r>
              <a:rPr lang="en-US" dirty="0"/>
              <a:t> </a:t>
            </a:r>
            <a:r>
              <a:rPr lang="en-US" dirty="0" err="1"/>
              <a:t>penjual</a:t>
            </a:r>
            <a:r>
              <a:rPr lang="en-US" dirty="0"/>
              <a:t>. </a:t>
            </a:r>
          </a:p>
          <a:p>
            <a:pPr marL="0" indent="0"/>
            <a:r>
              <a:rPr lang="en-US" dirty="0" err="1"/>
              <a:t>Memiliki</a:t>
            </a:r>
            <a:r>
              <a:rPr lang="en-US" dirty="0"/>
              <a:t> </a:t>
            </a:r>
            <a:r>
              <a:rPr lang="en-US" dirty="0" err="1"/>
              <a:t>banyak</a:t>
            </a:r>
            <a:r>
              <a:rPr lang="en-US" dirty="0"/>
              <a:t> </a:t>
            </a:r>
            <a:r>
              <a:rPr lang="en-US" dirty="0" err="1"/>
              <a:t>stok</a:t>
            </a:r>
            <a:endParaRPr lang="en-US" dirty="0"/>
          </a:p>
          <a:p>
            <a:pPr marL="0" indent="0"/>
            <a:r>
              <a:rPr lang="en-US" dirty="0" err="1"/>
              <a:t>Terjamin</a:t>
            </a:r>
            <a:r>
              <a:rPr lang="en-US" dirty="0"/>
              <a:t>, </a:t>
            </a:r>
            <a:r>
              <a:rPr lang="en-US" dirty="0" err="1"/>
              <a:t>pembeli</a:t>
            </a:r>
            <a:r>
              <a:rPr lang="en-US" dirty="0"/>
              <a:t> </a:t>
            </a:r>
            <a:r>
              <a:rPr lang="en-US" dirty="0" err="1"/>
              <a:t>dapat</a:t>
            </a:r>
            <a:r>
              <a:rPr lang="en-US" dirty="0"/>
              <a:t> </a:t>
            </a:r>
            <a:r>
              <a:rPr lang="en-US" dirty="0" err="1"/>
              <a:t>mengetahui</a:t>
            </a:r>
            <a:r>
              <a:rPr lang="en-US" dirty="0"/>
              <a:t> </a:t>
            </a:r>
            <a:r>
              <a:rPr lang="en-US" dirty="0" err="1"/>
              <a:t>penjual</a:t>
            </a:r>
            <a:r>
              <a:rPr lang="en-US" dirty="0"/>
              <a:t> </a:t>
            </a:r>
            <a:r>
              <a:rPr lang="en-US" dirty="0" err="1"/>
              <a:t>secara</a:t>
            </a:r>
            <a:r>
              <a:rPr lang="en-US" dirty="0"/>
              <a:t> </a:t>
            </a:r>
            <a:r>
              <a:rPr lang="en-US" dirty="0" err="1"/>
              <a:t>langsung</a:t>
            </a:r>
            <a:r>
              <a:rPr lang="en-US" dirty="0"/>
              <a:t>  (</a:t>
            </a:r>
            <a:r>
              <a:rPr lang="en-US" i="1" dirty="0"/>
              <a:t>face to face</a:t>
            </a:r>
            <a:r>
              <a:rPr lang="en-US" dirty="0" smtClean="0"/>
              <a:t>).</a:t>
            </a:r>
            <a:endParaRPr lang="en-US" dirty="0"/>
          </a:p>
        </p:txBody>
      </p:sp>
    </p:spTree>
    <p:extLst>
      <p:ext uri="{BB962C8B-B14F-4D97-AF65-F5344CB8AC3E}">
        <p14:creationId xmlns:p14="http://schemas.microsoft.com/office/powerpoint/2010/main" val="6160170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TotalTime>
  <Words>804</Words>
  <Application>Microsoft Office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Garamond</vt:lpstr>
      <vt:lpstr>Symbol</vt:lpstr>
      <vt:lpstr>Organic</vt:lpstr>
      <vt:lpstr>Model Bisnis Konvensional, Waralaba dan E-Commerce </vt:lpstr>
      <vt:lpstr>Pengertian Bisnis</vt:lpstr>
      <vt:lpstr>Pengertian Entrepreneur</vt:lpstr>
      <vt:lpstr>Klasifikasi Bisnis</vt:lpstr>
      <vt:lpstr>Klasifikasi Bisnis</vt:lpstr>
      <vt:lpstr>Klasifikasi Bisnis</vt:lpstr>
      <vt:lpstr>Klasifikasi Bisnis</vt:lpstr>
      <vt:lpstr>Bisnis Konvensional </vt:lpstr>
      <vt:lpstr>Kelebihan Bisnis Konvensional :</vt:lpstr>
      <vt:lpstr>Kekurangan Bisnis Konvensional</vt:lpstr>
      <vt:lpstr>Bisnis Waralaba </vt:lpstr>
      <vt:lpstr>Bisnis Waralaba </vt:lpstr>
      <vt:lpstr>Bisnis Waralaba </vt:lpstr>
      <vt:lpstr>Bisnis Waralaba </vt:lpstr>
      <vt:lpstr>E-Commerce</vt:lpstr>
      <vt:lpstr>E-Commerce</vt:lpstr>
      <vt:lpstr>Keuntungan E-Commerce</vt:lpstr>
      <vt:lpstr>Keuntungan E-Commerce</vt:lpstr>
      <vt:lpstr>Kekurangan E-Commerce</vt:lpstr>
      <vt:lpstr>Kekurangan E-Commerce</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Bisnis Konvensional, Waralaba dan E-Commerce</dc:title>
  <dc:creator>ACER</dc:creator>
  <cp:lastModifiedBy>ACER</cp:lastModifiedBy>
  <cp:revision>4</cp:revision>
  <dcterms:created xsi:type="dcterms:W3CDTF">2018-05-25T08:48:31Z</dcterms:created>
  <dcterms:modified xsi:type="dcterms:W3CDTF">2018-05-25T09:00:55Z</dcterms:modified>
</cp:coreProperties>
</file>