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1" d="100"/>
          <a:sy n="71" d="100"/>
        </p:scale>
        <p:origin x="4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FA34F22-C792-4728-91CC-22000061B1D6}"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B2F7EC3-5A21-45FB-93C6-20B8CAFBEBC5}" type="slidenum">
              <a:rPr lang="id-ID" smtClean="0"/>
              <a:t>‹#›</a:t>
            </a:fld>
            <a:endParaRPr lang="id-ID"/>
          </a:p>
        </p:txBody>
      </p:sp>
    </p:spTree>
    <p:extLst>
      <p:ext uri="{BB962C8B-B14F-4D97-AF65-F5344CB8AC3E}">
        <p14:creationId xmlns:p14="http://schemas.microsoft.com/office/powerpoint/2010/main" val="3075843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FA34F22-C792-4728-91CC-22000061B1D6}"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B2F7EC3-5A21-45FB-93C6-20B8CAFBEBC5}" type="slidenum">
              <a:rPr lang="id-ID" smtClean="0"/>
              <a:t>‹#›</a:t>
            </a:fld>
            <a:endParaRPr lang="id-ID"/>
          </a:p>
        </p:txBody>
      </p:sp>
    </p:spTree>
    <p:extLst>
      <p:ext uri="{BB962C8B-B14F-4D97-AF65-F5344CB8AC3E}">
        <p14:creationId xmlns:p14="http://schemas.microsoft.com/office/powerpoint/2010/main" val="1978693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FA34F22-C792-4728-91CC-22000061B1D6}"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B2F7EC3-5A21-45FB-93C6-20B8CAFBEBC5}" type="slidenum">
              <a:rPr lang="id-ID" smtClean="0"/>
              <a:t>‹#›</a:t>
            </a:fld>
            <a:endParaRPr lang="id-ID"/>
          </a:p>
        </p:txBody>
      </p:sp>
    </p:spTree>
    <p:extLst>
      <p:ext uri="{BB962C8B-B14F-4D97-AF65-F5344CB8AC3E}">
        <p14:creationId xmlns:p14="http://schemas.microsoft.com/office/powerpoint/2010/main" val="371118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FA34F22-C792-4728-91CC-22000061B1D6}"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B2F7EC3-5A21-45FB-93C6-20B8CAFBEBC5}" type="slidenum">
              <a:rPr lang="id-ID" smtClean="0"/>
              <a:t>‹#›</a:t>
            </a:fld>
            <a:endParaRPr lang="id-ID"/>
          </a:p>
        </p:txBody>
      </p:sp>
    </p:spTree>
    <p:extLst>
      <p:ext uri="{BB962C8B-B14F-4D97-AF65-F5344CB8AC3E}">
        <p14:creationId xmlns:p14="http://schemas.microsoft.com/office/powerpoint/2010/main" val="115369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A34F22-C792-4728-91CC-22000061B1D6}" type="datetimeFigureOut">
              <a:rPr lang="id-ID" smtClean="0"/>
              <a:t>25/05/2018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B2F7EC3-5A21-45FB-93C6-20B8CAFBEBC5}" type="slidenum">
              <a:rPr lang="id-ID" smtClean="0"/>
              <a:t>‹#›</a:t>
            </a:fld>
            <a:endParaRPr lang="id-ID"/>
          </a:p>
        </p:txBody>
      </p:sp>
    </p:spTree>
    <p:extLst>
      <p:ext uri="{BB962C8B-B14F-4D97-AF65-F5344CB8AC3E}">
        <p14:creationId xmlns:p14="http://schemas.microsoft.com/office/powerpoint/2010/main" val="55394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FA34F22-C792-4728-91CC-22000061B1D6}" type="datetimeFigureOut">
              <a:rPr lang="id-ID" smtClean="0"/>
              <a:t>25/05/2018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B2F7EC3-5A21-45FB-93C6-20B8CAFBEBC5}" type="slidenum">
              <a:rPr lang="id-ID" smtClean="0"/>
              <a:t>‹#›</a:t>
            </a:fld>
            <a:endParaRPr lang="id-ID"/>
          </a:p>
        </p:txBody>
      </p:sp>
    </p:spTree>
    <p:extLst>
      <p:ext uri="{BB962C8B-B14F-4D97-AF65-F5344CB8AC3E}">
        <p14:creationId xmlns:p14="http://schemas.microsoft.com/office/powerpoint/2010/main" val="381372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FA34F22-C792-4728-91CC-22000061B1D6}" type="datetimeFigureOut">
              <a:rPr lang="id-ID" smtClean="0"/>
              <a:t>25/05/2018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B2F7EC3-5A21-45FB-93C6-20B8CAFBEBC5}" type="slidenum">
              <a:rPr lang="id-ID" smtClean="0"/>
              <a:t>‹#›</a:t>
            </a:fld>
            <a:endParaRPr lang="id-ID"/>
          </a:p>
        </p:txBody>
      </p:sp>
    </p:spTree>
    <p:extLst>
      <p:ext uri="{BB962C8B-B14F-4D97-AF65-F5344CB8AC3E}">
        <p14:creationId xmlns:p14="http://schemas.microsoft.com/office/powerpoint/2010/main" val="328890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FA34F22-C792-4728-91CC-22000061B1D6}" type="datetimeFigureOut">
              <a:rPr lang="id-ID" smtClean="0"/>
              <a:t>25/05/2018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B2F7EC3-5A21-45FB-93C6-20B8CAFBEBC5}" type="slidenum">
              <a:rPr lang="id-ID" smtClean="0"/>
              <a:t>‹#›</a:t>
            </a:fld>
            <a:endParaRPr lang="id-ID"/>
          </a:p>
        </p:txBody>
      </p:sp>
    </p:spTree>
    <p:extLst>
      <p:ext uri="{BB962C8B-B14F-4D97-AF65-F5344CB8AC3E}">
        <p14:creationId xmlns:p14="http://schemas.microsoft.com/office/powerpoint/2010/main" val="44775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34F22-C792-4728-91CC-22000061B1D6}" type="datetimeFigureOut">
              <a:rPr lang="id-ID" smtClean="0"/>
              <a:t>25/05/2018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B2F7EC3-5A21-45FB-93C6-20B8CAFBEBC5}" type="slidenum">
              <a:rPr lang="id-ID" smtClean="0"/>
              <a:t>‹#›</a:t>
            </a:fld>
            <a:endParaRPr lang="id-ID"/>
          </a:p>
        </p:txBody>
      </p:sp>
    </p:spTree>
    <p:extLst>
      <p:ext uri="{BB962C8B-B14F-4D97-AF65-F5344CB8AC3E}">
        <p14:creationId xmlns:p14="http://schemas.microsoft.com/office/powerpoint/2010/main" val="9025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A34F22-C792-4728-91CC-22000061B1D6}" type="datetimeFigureOut">
              <a:rPr lang="id-ID" smtClean="0"/>
              <a:t>25/05/2018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B2F7EC3-5A21-45FB-93C6-20B8CAFBEBC5}" type="slidenum">
              <a:rPr lang="id-ID" smtClean="0"/>
              <a:t>‹#›</a:t>
            </a:fld>
            <a:endParaRPr lang="id-ID"/>
          </a:p>
        </p:txBody>
      </p:sp>
    </p:spTree>
    <p:extLst>
      <p:ext uri="{BB962C8B-B14F-4D97-AF65-F5344CB8AC3E}">
        <p14:creationId xmlns:p14="http://schemas.microsoft.com/office/powerpoint/2010/main" val="271138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A34F22-C792-4728-91CC-22000061B1D6}" type="datetimeFigureOut">
              <a:rPr lang="id-ID" smtClean="0"/>
              <a:t>25/05/2018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B2F7EC3-5A21-45FB-93C6-20B8CAFBEBC5}" type="slidenum">
              <a:rPr lang="id-ID" smtClean="0"/>
              <a:t>‹#›</a:t>
            </a:fld>
            <a:endParaRPr lang="id-ID"/>
          </a:p>
        </p:txBody>
      </p:sp>
    </p:spTree>
    <p:extLst>
      <p:ext uri="{BB962C8B-B14F-4D97-AF65-F5344CB8AC3E}">
        <p14:creationId xmlns:p14="http://schemas.microsoft.com/office/powerpoint/2010/main" val="839249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34F22-C792-4728-91CC-22000061B1D6}" type="datetimeFigureOut">
              <a:rPr lang="id-ID" smtClean="0"/>
              <a:t>25/05/2018</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F7EC3-5A21-45FB-93C6-20B8CAFBEBC5}" type="slidenum">
              <a:rPr lang="id-ID" smtClean="0"/>
              <a:t>‹#›</a:t>
            </a:fld>
            <a:endParaRPr lang="id-ID"/>
          </a:p>
        </p:txBody>
      </p:sp>
    </p:spTree>
    <p:extLst>
      <p:ext uri="{BB962C8B-B14F-4D97-AF65-F5344CB8AC3E}">
        <p14:creationId xmlns:p14="http://schemas.microsoft.com/office/powerpoint/2010/main" val="2743480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microsoft.com/office/2007/relationships/hdphoto" Target="../media/hdphoto2.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834" y="0"/>
            <a:ext cx="7303391" cy="6858000"/>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8330" y1="26420" x2="60240" y2="18920"/>
                        <a14:foregroundMark x1="28947" y1="32955" x2="25686" y2="53750"/>
                        <a14:foregroundMark x1="33238" y1="46989" x2="47883" y2="62045"/>
                        <a14:foregroundMark x1="15847" y1="69830" x2="46110" y2="70057"/>
                        <a14:foregroundMark x1="16876" y1="77045" x2="34783" y2="77330"/>
                        <a14:foregroundMark x1="41362" y1="77045" x2="82494" y2="75795"/>
                      </a14:backgroundRemoval>
                    </a14:imgEffect>
                  </a14:imgLayer>
                </a14:imgProps>
              </a:ext>
              <a:ext uri="{28A0092B-C50C-407E-A947-70E740481C1C}">
                <a14:useLocalDpi xmlns:a14="http://schemas.microsoft.com/office/drawing/2010/main" val="0"/>
              </a:ext>
            </a:extLst>
          </a:blip>
          <a:stretch>
            <a:fillRect/>
          </a:stretch>
        </p:blipFill>
        <p:spPr>
          <a:xfrm>
            <a:off x="-158317" y="-261769"/>
            <a:ext cx="2223225" cy="2238487"/>
          </a:xfrm>
          <a:prstGeom prst="rect">
            <a:avLst/>
          </a:prstGeom>
        </p:spPr>
      </p:pic>
      <p:sp>
        <p:nvSpPr>
          <p:cNvPr id="6" name="Rectangle 5"/>
          <p:cNvSpPr/>
          <p:nvPr/>
        </p:nvSpPr>
        <p:spPr>
          <a:xfrm>
            <a:off x="5614313" y="1332838"/>
            <a:ext cx="3336171" cy="2721258"/>
          </a:xfrm>
          <a:prstGeom prst="rect">
            <a:avLst/>
          </a:prstGeom>
        </p:spPr>
        <p:txBody>
          <a:bodyPr wrap="none">
            <a:spAutoFit/>
          </a:bodyPr>
          <a:lstStyle/>
          <a:p>
            <a:pPr algn="ctr">
              <a:lnSpc>
                <a:spcPct val="150000"/>
              </a:lnSpc>
              <a:spcAft>
                <a:spcPts val="800"/>
              </a:spcAft>
            </a:pPr>
            <a:r>
              <a:rPr lang="id-ID" sz="3600" b="1" dirty="0" smtClean="0">
                <a:solidFill>
                  <a:schemeClr val="accent1"/>
                </a:solidFill>
                <a:effectLst/>
                <a:latin typeface="Monotype Corsiva" panose="03010101010201010101" pitchFamily="66" charset="0"/>
                <a:ea typeface="Calibri" panose="020F0502020204030204" pitchFamily="34" charset="0"/>
                <a:cs typeface="Times New Roman" panose="02020603050405020304" pitchFamily="18" charset="0"/>
              </a:rPr>
              <a:t>Promosi Penjualan </a:t>
            </a:r>
          </a:p>
          <a:p>
            <a:pPr algn="ctr">
              <a:lnSpc>
                <a:spcPct val="150000"/>
              </a:lnSpc>
              <a:spcAft>
                <a:spcPts val="800"/>
              </a:spcAft>
            </a:pPr>
            <a:r>
              <a:rPr lang="id-ID" sz="3600" b="1" dirty="0" smtClean="0">
                <a:solidFill>
                  <a:schemeClr val="accent1"/>
                </a:solidFill>
                <a:effectLst/>
                <a:latin typeface="Monotype Corsiva" panose="03010101010201010101" pitchFamily="66" charset="0"/>
                <a:ea typeface="Calibri" panose="020F0502020204030204" pitchFamily="34" charset="0"/>
                <a:cs typeface="Times New Roman" panose="02020603050405020304" pitchFamily="18" charset="0"/>
              </a:rPr>
              <a:t>Dan </a:t>
            </a:r>
          </a:p>
          <a:p>
            <a:pPr algn="ctr">
              <a:lnSpc>
                <a:spcPct val="150000"/>
              </a:lnSpc>
              <a:spcAft>
                <a:spcPts val="800"/>
              </a:spcAft>
            </a:pPr>
            <a:r>
              <a:rPr lang="id-ID" sz="3600" b="1" i="1" dirty="0" smtClean="0">
                <a:solidFill>
                  <a:schemeClr val="accent1"/>
                </a:solidFill>
                <a:effectLst/>
                <a:latin typeface="Monotype Corsiva" panose="03010101010201010101" pitchFamily="66" charset="0"/>
                <a:ea typeface="Calibri" panose="020F0502020204030204" pitchFamily="34" charset="0"/>
                <a:cs typeface="Times New Roman" panose="02020603050405020304" pitchFamily="18" charset="0"/>
              </a:rPr>
              <a:t>Direct Marketing</a:t>
            </a:r>
            <a:endParaRPr lang="id-ID" sz="3600" dirty="0">
              <a:solidFill>
                <a:schemeClr val="accent1"/>
              </a:solidFill>
              <a:effectLst/>
              <a:latin typeface="Monotype Corsiva" panose="03010101010201010101" pitchFamily="66" charset="0"/>
              <a:ea typeface="Calibri" panose="020F0502020204030204" pitchFamily="34" charset="0"/>
              <a:cs typeface="Times New Roman" panose="02020603050405020304" pitchFamily="18" charset="0"/>
            </a:endParaRPr>
          </a:p>
        </p:txBody>
      </p:sp>
      <p:sp>
        <p:nvSpPr>
          <p:cNvPr id="7" name="Rectangle 6"/>
          <p:cNvSpPr/>
          <p:nvPr/>
        </p:nvSpPr>
        <p:spPr>
          <a:xfrm>
            <a:off x="4190057" y="4948216"/>
            <a:ext cx="3058850" cy="417230"/>
          </a:xfrm>
          <a:prstGeom prst="rect">
            <a:avLst/>
          </a:prstGeom>
        </p:spPr>
        <p:txBody>
          <a:bodyPr wrap="none">
            <a:spAutoFit/>
          </a:bodyPr>
          <a:lstStyle/>
          <a:p>
            <a:pPr algn="ctr">
              <a:lnSpc>
                <a:spcPct val="150000"/>
              </a:lnSpc>
              <a:spcAft>
                <a:spcPts val="800"/>
              </a:spcAft>
            </a:pPr>
            <a:r>
              <a:rPr lang="id-ID" sz="1600" b="1" dirty="0" smtClean="0">
                <a:solidFill>
                  <a:schemeClr val="tx2">
                    <a:lumMod val="75000"/>
                  </a:schemeClr>
                </a:solidFill>
                <a:effectLst/>
                <a:latin typeface="Sitka Small" panose="02000505000000020004" pitchFamily="2" charset="0"/>
                <a:ea typeface="Calibri" panose="020F0502020204030204" pitchFamily="34" charset="0"/>
                <a:cs typeface="Times New Roman" panose="02020603050405020304" pitchFamily="18" charset="0"/>
              </a:rPr>
              <a:t>Dr. Hj. Rina Marlina, M.Si</a:t>
            </a:r>
            <a:endParaRPr lang="id-ID" sz="1600" dirty="0">
              <a:solidFill>
                <a:schemeClr val="tx2">
                  <a:lumMod val="75000"/>
                </a:schemeClr>
              </a:solidFill>
              <a:effectLst/>
              <a:latin typeface="Sitka Small" panose="0200050500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8116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origami"/>
        <p:sndAc>
          <p:stSnd>
            <p:snd r:embed="rId2" name="suction.wav"/>
          </p:stSnd>
        </p:sndAc>
      </p:transition>
    </mc:Choice>
    <mc:Fallback xmlns="">
      <p:transition spd="slow">
        <p:fade/>
        <p:sndAc>
          <p:stSnd>
            <p:snd r:embed="rId6" name="suction.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1834" y="201706"/>
            <a:ext cx="8310283" cy="6858000"/>
          </a:xfr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8330" y1="26420" x2="60240" y2="18920"/>
                        <a14:foregroundMark x1="28947" y1="32955" x2="25686" y2="53750"/>
                        <a14:foregroundMark x1="33238" y1="46989" x2="47883" y2="62045"/>
                        <a14:foregroundMark x1="15847" y1="69830" x2="46110" y2="70057"/>
                        <a14:foregroundMark x1="16876" y1="77045" x2="34783" y2="77330"/>
                        <a14:foregroundMark x1="41362" y1="77045" x2="82494" y2="75795"/>
                      </a14:backgroundRemoval>
                    </a14:imgEffect>
                  </a14:imgLayer>
                </a14:imgProps>
              </a:ext>
              <a:ext uri="{28A0092B-C50C-407E-A947-70E740481C1C}">
                <a14:useLocalDpi xmlns:a14="http://schemas.microsoft.com/office/drawing/2010/main" val="0"/>
              </a:ext>
            </a:extLst>
          </a:blip>
          <a:stretch>
            <a:fillRect/>
          </a:stretch>
        </p:blipFill>
        <p:spPr>
          <a:xfrm>
            <a:off x="-158317" y="-261769"/>
            <a:ext cx="2223225" cy="2238487"/>
          </a:xfrm>
          <a:prstGeom prst="rect">
            <a:avLst/>
          </a:prstGeom>
        </p:spPr>
      </p:pic>
      <p:sp>
        <p:nvSpPr>
          <p:cNvPr id="6" name="Rectangle 5"/>
          <p:cNvSpPr/>
          <p:nvPr/>
        </p:nvSpPr>
        <p:spPr>
          <a:xfrm>
            <a:off x="3260910" y="857474"/>
            <a:ext cx="6952130" cy="5386090"/>
          </a:xfrm>
          <a:prstGeom prst="rect">
            <a:avLst/>
          </a:prstGeom>
        </p:spPr>
        <p:txBody>
          <a:bodyPr wrap="square">
            <a:spAutoFit/>
          </a:bodyPr>
          <a:lstStyle/>
          <a:p>
            <a:pPr algn="just">
              <a:lnSpc>
                <a:spcPct val="150000"/>
              </a:lnSpc>
              <a:spcAft>
                <a:spcPts val="800"/>
              </a:spcAft>
            </a:pPr>
            <a:r>
              <a:rPr lang="id-ID" b="1" dirty="0" smtClean="0">
                <a:effectLst/>
                <a:latin typeface="Sitka Small" panose="02000505000000020004" pitchFamily="2" charset="0"/>
                <a:ea typeface="Times New Roman" panose="02020603050405020304" pitchFamily="18" charset="0"/>
                <a:cs typeface="Times New Roman" panose="02020603050405020304" pitchFamily="18" charset="0"/>
              </a:rPr>
              <a:t>Keuntungan Dan Kerugian Direct Marketing</a:t>
            </a:r>
            <a:endParaRPr lang="id-ID" sz="1600" b="1" dirty="0" smtClean="0">
              <a:effectLst/>
              <a:latin typeface="Sitka Small" panose="02000505000000020004" pitchFamily="2" charset="0"/>
              <a:ea typeface="Calibri" panose="020F0502020204030204" pitchFamily="34" charset="0"/>
              <a:cs typeface="Times New Roman" panose="02020603050405020304" pitchFamily="18" charset="0"/>
            </a:endParaRPr>
          </a:p>
          <a:p>
            <a:pPr algn="just">
              <a:lnSpc>
                <a:spcPct val="150000"/>
              </a:lnSpc>
              <a:spcAft>
                <a:spcPts val="800"/>
              </a:spcAft>
            </a:pPr>
            <a:r>
              <a:rPr lang="id-ID" sz="2000" dirty="0" smtClean="0">
                <a:effectLst/>
                <a:latin typeface="Sitka Small" panose="02000505000000020004" pitchFamily="2" charset="0"/>
                <a:ea typeface="Times New Roman" panose="02020603050405020304" pitchFamily="18" charset="0"/>
                <a:cs typeface="Times New Roman" panose="02020603050405020304" pitchFamily="18" charset="0"/>
              </a:rPr>
              <a:t>Keuntungan</a:t>
            </a:r>
            <a:endParaRPr lang="id-ID" sz="2000" dirty="0" smtClean="0">
              <a:effectLst/>
              <a:latin typeface="Sitka Small" panose="02000505000000020004" pitchFamily="2" charset="0"/>
              <a:ea typeface="Calibri" panose="020F0502020204030204" pitchFamily="34" charset="0"/>
              <a:cs typeface="Times New Roman" panose="02020603050405020304" pitchFamily="18" charset="0"/>
            </a:endParaRPr>
          </a:p>
          <a:p>
            <a:pPr algn="just">
              <a:lnSpc>
                <a:spcPct val="150000"/>
              </a:lnSpc>
              <a:spcAft>
                <a:spcPts val="800"/>
              </a:spcAft>
            </a:pPr>
            <a:r>
              <a:rPr lang="id-ID" dirty="0" smtClean="0">
                <a:effectLst/>
                <a:latin typeface="Comic Sans MS" panose="030F0702030302020204" pitchFamily="66" charset="0"/>
                <a:ea typeface="Times New Roman" panose="02020603050405020304" pitchFamily="18" charset="0"/>
                <a:cs typeface="Times New Roman" panose="02020603050405020304" pitchFamily="18" charset="0"/>
              </a:rPr>
              <a:t>• Selective reach. Direct marketing memberikan kesempatan bagi advertiser untuk meraih konsumen dalam jumlah besar dan mengurangi terbuangnya jumlah coverage yang tidak terjangkau. Coverage yang intensif dapat ditingkatkan melalui iklan di media broadcast atau surat. </a:t>
            </a:r>
            <a:endParaRPr lang="id-ID" sz="16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pPr>
            <a:r>
              <a:rPr lang="id-ID" dirty="0" smtClean="0">
                <a:effectLst/>
                <a:latin typeface="Comic Sans MS" panose="030F0702030302020204" pitchFamily="66" charset="0"/>
                <a:ea typeface="Times New Roman" panose="02020603050405020304" pitchFamily="18" charset="0"/>
              </a:rPr>
              <a:t>• Segmentation capabilities. Para marketer dapat membeli daftar pembeli tetap suatu produk, pembeli mobil, dan lain-lain.</a:t>
            </a:r>
          </a:p>
          <a:p>
            <a:pPr algn="just">
              <a:lnSpc>
                <a:spcPct val="150000"/>
              </a:lnSpc>
            </a:pPr>
            <a:r>
              <a:rPr lang="id-ID" dirty="0" smtClean="0">
                <a:latin typeface="Comic Sans MS" panose="030F0702030302020204" pitchFamily="66" charset="0"/>
              </a:rPr>
              <a:t>    Frequency</a:t>
            </a:r>
            <a:r>
              <a:rPr lang="id-ID" dirty="0">
                <a:latin typeface="Comic Sans MS" panose="030F0702030302020204" pitchFamily="66" charset="0"/>
              </a:rPr>
              <a:t>. Direct marketing memungkinkan untuk membangun tingkat frekuensi tergantung pada media yang digunakan.</a:t>
            </a:r>
          </a:p>
        </p:txBody>
      </p:sp>
      <p:sp>
        <p:nvSpPr>
          <p:cNvPr id="7" name="Oval 6"/>
          <p:cNvSpPr/>
          <p:nvPr/>
        </p:nvSpPr>
        <p:spPr>
          <a:xfrm flipH="1">
            <a:off x="3455895" y="509643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762027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wind"/>
        <p:sndAc>
          <p:stSnd>
            <p:snd r:embed="rId2" name="suction.wav"/>
          </p:stSnd>
        </p:sndAc>
      </p:transition>
    </mc:Choice>
    <mc:Fallback xmlns="">
      <p:transition spd="slow">
        <p:fade/>
        <p:sndAc>
          <p:stSnd>
            <p:snd r:embed="rId6" name="suction.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2519" y="0"/>
            <a:ext cx="8431306" cy="6858000"/>
          </a:xfr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8330" y1="26420" x2="60240" y2="18920"/>
                        <a14:foregroundMark x1="28947" y1="32955" x2="25686" y2="53750"/>
                        <a14:foregroundMark x1="33238" y1="46989" x2="47883" y2="62045"/>
                        <a14:foregroundMark x1="15847" y1="69830" x2="46110" y2="70057"/>
                        <a14:foregroundMark x1="16876" y1="77045" x2="34783" y2="77330"/>
                        <a14:foregroundMark x1="41362" y1="77045" x2="82494" y2="75795"/>
                      </a14:backgroundRemoval>
                    </a14:imgEffect>
                  </a14:imgLayer>
                </a14:imgProps>
              </a:ext>
              <a:ext uri="{28A0092B-C50C-407E-A947-70E740481C1C}">
                <a14:useLocalDpi xmlns:a14="http://schemas.microsoft.com/office/drawing/2010/main" val="0"/>
              </a:ext>
            </a:extLst>
          </a:blip>
          <a:stretch>
            <a:fillRect/>
          </a:stretch>
        </p:blipFill>
        <p:spPr>
          <a:xfrm>
            <a:off x="-158317" y="-261769"/>
            <a:ext cx="2223225" cy="2238487"/>
          </a:xfrm>
          <a:prstGeom prst="rect">
            <a:avLst/>
          </a:prstGeom>
        </p:spPr>
      </p:pic>
      <p:sp>
        <p:nvSpPr>
          <p:cNvPr id="6" name="Rectangle 5"/>
          <p:cNvSpPr/>
          <p:nvPr/>
        </p:nvSpPr>
        <p:spPr>
          <a:xfrm>
            <a:off x="3482790" y="646401"/>
            <a:ext cx="6790764" cy="5909310"/>
          </a:xfrm>
          <a:prstGeom prst="rect">
            <a:avLst/>
          </a:prstGeom>
        </p:spPr>
        <p:txBody>
          <a:bodyPr wrap="square">
            <a:spAutoFit/>
          </a:bodyPr>
          <a:lstStyle/>
          <a:p>
            <a:pPr algn="just">
              <a:lnSpc>
                <a:spcPct val="150000"/>
              </a:lnSpc>
            </a:pPr>
            <a:r>
              <a:rPr lang="id-ID" dirty="0" smtClean="0">
                <a:effectLst/>
                <a:latin typeface="Comic Sans MS" panose="030F0702030302020204" pitchFamily="66" charset="0"/>
                <a:ea typeface="Times New Roman" panose="02020603050405020304" pitchFamily="18" charset="0"/>
              </a:rPr>
              <a:t>• Flexibility. Direct marketing bisa menggunakan berbagai macam pola-pola kreatif. </a:t>
            </a:r>
          </a:p>
          <a:p>
            <a:pPr algn="just">
              <a:lnSpc>
                <a:spcPct val="150000"/>
              </a:lnSpc>
            </a:pPr>
            <a:r>
              <a:rPr lang="id-ID" dirty="0">
                <a:latin typeface="Comic Sans MS" panose="030F0702030302020204" pitchFamily="66" charset="0"/>
              </a:rPr>
              <a:t>• Timing. Sementara banyak media membutuhkan perencanaan yang lama dan batas waktu yang lama, iklan dengan respon secara langsung bisa lebih cepat</a:t>
            </a:r>
            <a:r>
              <a:rPr lang="id-ID" dirty="0" smtClean="0">
                <a:latin typeface="Comic Sans MS" panose="030F0702030302020204" pitchFamily="66" charset="0"/>
              </a:rPr>
              <a:t>.</a:t>
            </a:r>
          </a:p>
          <a:p>
            <a:pPr algn="just">
              <a:lnSpc>
                <a:spcPct val="150000"/>
              </a:lnSpc>
            </a:pPr>
            <a:r>
              <a:rPr lang="id-ID" dirty="0">
                <a:latin typeface="Comic Sans MS" panose="030F0702030302020204" pitchFamily="66" charset="0"/>
              </a:rPr>
              <a:t>• Personalization. Tidak ada medium advertising yang bisa mengirim pesan secara personal seperti direct media</a:t>
            </a:r>
            <a:r>
              <a:rPr lang="id-ID" dirty="0" smtClean="0">
                <a:latin typeface="Comic Sans MS" panose="030F0702030302020204" pitchFamily="66" charset="0"/>
              </a:rPr>
              <a:t>.</a:t>
            </a:r>
          </a:p>
          <a:p>
            <a:pPr algn="just">
              <a:lnSpc>
                <a:spcPct val="150000"/>
              </a:lnSpc>
            </a:pPr>
            <a:r>
              <a:rPr lang="id-ID" dirty="0">
                <a:latin typeface="Comic Sans MS" panose="030F0702030302020204" pitchFamily="66" charset="0"/>
              </a:rPr>
              <a:t>• Cost. Sementara CPM untuk direct mail kemungkinan sangat tinggi, kemampuan direct mail untuk menspesifikkan target audience dan mengurangi coverage yang terbuang dapat menurunkan angka CPM. </a:t>
            </a:r>
            <a:endParaRPr lang="id-ID" dirty="0" smtClean="0">
              <a:latin typeface="Comic Sans MS" panose="030F0702030302020204" pitchFamily="66" charset="0"/>
            </a:endParaRPr>
          </a:p>
          <a:p>
            <a:pPr algn="just">
              <a:lnSpc>
                <a:spcPct val="150000"/>
              </a:lnSpc>
            </a:pPr>
            <a:r>
              <a:rPr lang="id-ID" dirty="0">
                <a:latin typeface="Comic Sans MS" panose="030F0702030302020204" pitchFamily="66" charset="0"/>
              </a:rPr>
              <a:t>• Measure of effectiveness. Tidak ada medium lain yang bisa mengukur keefektifan usaha-usaha advertising seperti direct respon.</a:t>
            </a:r>
          </a:p>
        </p:txBody>
      </p:sp>
    </p:spTree>
    <p:extLst>
      <p:ext uri="{BB962C8B-B14F-4D97-AF65-F5344CB8AC3E}">
        <p14:creationId xmlns:p14="http://schemas.microsoft.com/office/powerpoint/2010/main" val="1615606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prestige"/>
        <p:sndAc>
          <p:stSnd>
            <p:snd r:embed="rId2" name="suction.wav"/>
          </p:stSnd>
        </p:sndAc>
      </p:transition>
    </mc:Choice>
    <mc:Fallback xmlns="">
      <p:transition spd="slow">
        <p:fade/>
        <p:sndAc>
          <p:stSnd>
            <p:snd r:embed="rId6" name="suction.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9411" y="0"/>
            <a:ext cx="8780929" cy="6858000"/>
          </a:xfr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8330" y1="26420" x2="60240" y2="18920"/>
                        <a14:foregroundMark x1="28947" y1="32955" x2="25686" y2="53750"/>
                        <a14:foregroundMark x1="33238" y1="46989" x2="47883" y2="62045"/>
                        <a14:foregroundMark x1="15847" y1="69830" x2="46110" y2="70057"/>
                        <a14:foregroundMark x1="16876" y1="77045" x2="34783" y2="77330"/>
                        <a14:foregroundMark x1="41362" y1="77045" x2="82494" y2="75795"/>
                      </a14:backgroundRemoval>
                    </a14:imgEffect>
                  </a14:imgLayer>
                </a14:imgProps>
              </a:ext>
              <a:ext uri="{28A0092B-C50C-407E-A947-70E740481C1C}">
                <a14:useLocalDpi xmlns:a14="http://schemas.microsoft.com/office/drawing/2010/main" val="0"/>
              </a:ext>
            </a:extLst>
          </a:blip>
          <a:stretch>
            <a:fillRect/>
          </a:stretch>
        </p:blipFill>
        <p:spPr>
          <a:xfrm>
            <a:off x="-158317" y="-261769"/>
            <a:ext cx="2223225" cy="2238487"/>
          </a:xfrm>
          <a:prstGeom prst="rect">
            <a:avLst/>
          </a:prstGeom>
        </p:spPr>
      </p:pic>
      <p:sp>
        <p:nvSpPr>
          <p:cNvPr id="6" name="Rectangle 5"/>
          <p:cNvSpPr/>
          <p:nvPr/>
        </p:nvSpPr>
        <p:spPr>
          <a:xfrm>
            <a:off x="4031875" y="812297"/>
            <a:ext cx="6096000" cy="5642570"/>
          </a:xfrm>
          <a:prstGeom prst="rect">
            <a:avLst/>
          </a:prstGeom>
        </p:spPr>
        <p:txBody>
          <a:bodyPr>
            <a:spAutoFit/>
          </a:bodyPr>
          <a:lstStyle/>
          <a:p>
            <a:pPr algn="just">
              <a:lnSpc>
                <a:spcPct val="150000"/>
              </a:lnSpc>
              <a:spcAft>
                <a:spcPts val="800"/>
              </a:spcAft>
            </a:pPr>
            <a:r>
              <a:rPr lang="id-ID"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2000" dirty="0" smtClean="0">
                <a:effectLst/>
                <a:latin typeface="Sitka Small" panose="02000505000000020004" pitchFamily="2" charset="0"/>
                <a:ea typeface="Times New Roman" panose="02020603050405020304" pitchFamily="18" charset="0"/>
                <a:cs typeface="Times New Roman" panose="02020603050405020304" pitchFamily="18" charset="0"/>
              </a:rPr>
              <a:t>Kerugian </a:t>
            </a:r>
            <a:endParaRPr lang="id-ID" sz="2000" dirty="0" smtClean="0">
              <a:effectLst/>
              <a:latin typeface="Sitka Small" panose="02000505000000020004" pitchFamily="2" charset="0"/>
              <a:ea typeface="Calibri" panose="020F0502020204030204" pitchFamily="34" charset="0"/>
              <a:cs typeface="Times New Roman" panose="02020603050405020304" pitchFamily="18" charset="0"/>
            </a:endParaRPr>
          </a:p>
          <a:p>
            <a:pPr algn="just">
              <a:lnSpc>
                <a:spcPct val="150000"/>
              </a:lnSpc>
            </a:pPr>
            <a:r>
              <a:rPr lang="id-ID" dirty="0" smtClean="0">
                <a:effectLst/>
                <a:latin typeface="Comic Sans MS" panose="030F0702030302020204" pitchFamily="66" charset="0"/>
                <a:ea typeface="Times New Roman" panose="02020603050405020304" pitchFamily="18" charset="0"/>
              </a:rPr>
              <a:t>• Image factors. Direct mail sering dianggap sebagai junk mail (pesan yang tidak penting) oleh konsumen. </a:t>
            </a:r>
          </a:p>
          <a:p>
            <a:pPr algn="just">
              <a:lnSpc>
                <a:spcPct val="150000"/>
              </a:lnSpc>
            </a:pPr>
            <a:r>
              <a:rPr lang="id-ID" dirty="0">
                <a:latin typeface="Comic Sans MS" panose="030F0702030302020204" pitchFamily="66" charset="0"/>
              </a:rPr>
              <a:t>• Accuracy. Salah satu keuntungan direct mail dan telemarketing adalah dapat menargetkan konsumen potensial secara spesifik. </a:t>
            </a:r>
            <a:endParaRPr lang="id-ID" dirty="0" smtClean="0">
              <a:latin typeface="Comic Sans MS" panose="030F0702030302020204" pitchFamily="66" charset="0"/>
            </a:endParaRPr>
          </a:p>
          <a:p>
            <a:pPr algn="just">
              <a:lnSpc>
                <a:spcPct val="150000"/>
              </a:lnSpc>
            </a:pPr>
            <a:r>
              <a:rPr lang="id-ID" dirty="0">
                <a:latin typeface="Comic Sans MS" panose="030F0702030302020204" pitchFamily="66" charset="0"/>
              </a:rPr>
              <a:t> • Content support. Pembuatan direct respon advertising dibatasi oleh program-program yang ada dan editorial content. </a:t>
            </a:r>
          </a:p>
          <a:p>
            <a:pPr algn="just">
              <a:lnSpc>
                <a:spcPct val="150000"/>
              </a:lnSpc>
            </a:pPr>
            <a:r>
              <a:rPr lang="id-ID" dirty="0">
                <a:latin typeface="Comic Sans MS" panose="030F0702030302020204" pitchFamily="66" charset="0"/>
              </a:rPr>
              <a:t>• Rising cost. Ketika postal rate meningkat, keuntungan dan dampak direct mail dapat diketahui secara langsung.</a:t>
            </a:r>
          </a:p>
          <a:p>
            <a:pPr algn="just">
              <a:lnSpc>
                <a:spcPct val="150000"/>
              </a:lnSpc>
            </a:pPr>
            <a:endParaRPr lang="id-ID" dirty="0">
              <a:latin typeface="Comic Sans MS" panose="030F0702030302020204" pitchFamily="66" charset="0"/>
            </a:endParaRPr>
          </a:p>
        </p:txBody>
      </p:sp>
    </p:spTree>
    <p:extLst>
      <p:ext uri="{BB962C8B-B14F-4D97-AF65-F5344CB8AC3E}">
        <p14:creationId xmlns:p14="http://schemas.microsoft.com/office/powerpoint/2010/main" val="3002404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crush"/>
        <p:sndAc>
          <p:stSnd>
            <p:snd r:embed="rId2" name="suction.wav"/>
          </p:stSnd>
        </p:sndAc>
      </p:transition>
    </mc:Choice>
    <mc:Fallback xmlns="">
      <p:transition spd="slow">
        <p:fade/>
        <p:sndAc>
          <p:stSnd>
            <p:snd r:embed="rId6" name="suction.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6590" y="0"/>
            <a:ext cx="8554628" cy="6858000"/>
          </a:xfr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97806" l="0" r="99250"/>
                    </a14:imgEffect>
                  </a14:imgLayer>
                </a14:imgProps>
              </a:ext>
              <a:ext uri="{28A0092B-C50C-407E-A947-70E740481C1C}">
                <a14:useLocalDpi xmlns:a14="http://schemas.microsoft.com/office/drawing/2010/main" val="0"/>
              </a:ext>
            </a:extLst>
          </a:blip>
          <a:stretch>
            <a:fillRect/>
          </a:stretch>
        </p:blipFill>
        <p:spPr>
          <a:xfrm>
            <a:off x="2822084" y="107857"/>
            <a:ext cx="2570186" cy="2049723"/>
          </a:xfrm>
          <a:prstGeom prst="rect">
            <a:avLst/>
          </a:prstGeom>
        </p:spPr>
      </p:pic>
    </p:spTree>
    <p:extLst>
      <p:ext uri="{BB962C8B-B14F-4D97-AF65-F5344CB8AC3E}">
        <p14:creationId xmlns:p14="http://schemas.microsoft.com/office/powerpoint/2010/main" val="3358191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airplane"/>
        <p:sndAc>
          <p:stSnd>
            <p:snd r:embed="rId2" name="applause.wav"/>
          </p:stSnd>
        </p:sndAc>
      </p:transition>
    </mc:Choice>
    <mc:Fallback xmlns="">
      <p:transition spd="slow">
        <p:fade/>
        <p:sndAc>
          <p:stSnd>
            <p:snd r:embed="rId6"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23129" y="0"/>
            <a:ext cx="7906871" cy="6858000"/>
          </a:xfr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8330" y1="26420" x2="60240" y2="18920"/>
                        <a14:foregroundMark x1="28947" y1="32955" x2="25686" y2="53750"/>
                        <a14:foregroundMark x1="33238" y1="46989" x2="47883" y2="62045"/>
                        <a14:foregroundMark x1="15847" y1="69830" x2="46110" y2="70057"/>
                        <a14:foregroundMark x1="16876" y1="77045" x2="34783" y2="77330"/>
                        <a14:foregroundMark x1="41362" y1="77045" x2="82494" y2="75795"/>
                      </a14:backgroundRemoval>
                    </a14:imgEffect>
                  </a14:imgLayer>
                </a14:imgProps>
              </a:ext>
              <a:ext uri="{28A0092B-C50C-407E-A947-70E740481C1C}">
                <a14:useLocalDpi xmlns:a14="http://schemas.microsoft.com/office/drawing/2010/main" val="0"/>
              </a:ext>
            </a:extLst>
          </a:blip>
          <a:stretch>
            <a:fillRect/>
          </a:stretch>
        </p:blipFill>
        <p:spPr>
          <a:xfrm>
            <a:off x="-158317" y="-261769"/>
            <a:ext cx="2223225" cy="2238487"/>
          </a:xfrm>
          <a:prstGeom prst="rect">
            <a:avLst/>
          </a:prstGeom>
        </p:spPr>
      </p:pic>
      <p:sp>
        <p:nvSpPr>
          <p:cNvPr id="6" name="Rectangle 5"/>
          <p:cNvSpPr/>
          <p:nvPr/>
        </p:nvSpPr>
        <p:spPr>
          <a:xfrm>
            <a:off x="4428564" y="857474"/>
            <a:ext cx="6096000" cy="5119607"/>
          </a:xfrm>
          <a:prstGeom prst="rect">
            <a:avLst/>
          </a:prstGeom>
        </p:spPr>
        <p:txBody>
          <a:bodyPr>
            <a:spAutoFit/>
          </a:bodyPr>
          <a:lstStyle/>
          <a:p>
            <a:pPr indent="457200" algn="just">
              <a:lnSpc>
                <a:spcPct val="150000"/>
              </a:lnSpc>
              <a:spcAft>
                <a:spcPts val="800"/>
              </a:spcAft>
            </a:pPr>
            <a:r>
              <a:rPr lang="id-ID" sz="2000" dirty="0" smtClean="0">
                <a:effectLst/>
                <a:latin typeface="Comic Sans MS" panose="030F0702030302020204" pitchFamily="66" charset="0"/>
                <a:ea typeface="Calibri" panose="020F0502020204030204" pitchFamily="34" charset="0"/>
                <a:cs typeface="Times New Roman" panose="02020603050405020304" pitchFamily="18" charset="0"/>
              </a:rPr>
              <a:t>Globalisasi telah menembus dinding pembatas antar negara dan menggantinya dengan perdagangan bebas lintas batas oleh karena itu persaingan semakin ketat antara produk-produk dalam satu kategori saling bersaing untuk memuaskan kebutuhan konsumen. Banyak sekali produk dengan merek baru yang bermunculan dan bersaing untuk mendapatkan tempat di hati konsumen untuk menjadi produk unggulan sebagai pilihan utama konsumen.</a:t>
            </a:r>
            <a:endParaRPr lang="id-ID" sz="20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8987479"/>
      </p:ext>
    </p:extLst>
  </p:cSld>
  <p:clrMapOvr>
    <a:masterClrMapping/>
  </p:clrMapOvr>
  <mc:AlternateContent xmlns:mc="http://schemas.openxmlformats.org/markup-compatibility/2006" xmlns:p14="http://schemas.microsoft.com/office/powerpoint/2010/main">
    <mc:Choice Requires="p14">
      <p:transition spd="slow" p14:dur="4500">
        <p14:ripple/>
        <p:sndAc>
          <p:stSnd>
            <p:snd r:embed="rId2" name="suction.wav"/>
          </p:stSnd>
        </p:sndAc>
      </p:transition>
    </mc:Choice>
    <mc:Fallback xmlns="">
      <p:transition spd="slow">
        <p:fade/>
        <p:sndAc>
          <p:stSnd>
            <p:snd r:embed="rId6" name="suction.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5211" y="0"/>
            <a:ext cx="7974107" cy="6858000"/>
          </a:xfr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8330" y1="26420" x2="60240" y2="18920"/>
                        <a14:foregroundMark x1="28947" y1="32955" x2="25686" y2="53750"/>
                        <a14:foregroundMark x1="33238" y1="46989" x2="47883" y2="62045"/>
                        <a14:foregroundMark x1="15847" y1="69830" x2="46110" y2="70057"/>
                        <a14:foregroundMark x1="16876" y1="77045" x2="34783" y2="77330"/>
                        <a14:foregroundMark x1="41362" y1="77045" x2="82494" y2="75795"/>
                      </a14:backgroundRemoval>
                    </a14:imgEffect>
                  </a14:imgLayer>
                </a14:imgProps>
              </a:ext>
              <a:ext uri="{28A0092B-C50C-407E-A947-70E740481C1C}">
                <a14:useLocalDpi xmlns:a14="http://schemas.microsoft.com/office/drawing/2010/main" val="0"/>
              </a:ext>
            </a:extLst>
          </a:blip>
          <a:stretch>
            <a:fillRect/>
          </a:stretch>
        </p:blipFill>
        <p:spPr>
          <a:xfrm>
            <a:off x="-158317" y="-261769"/>
            <a:ext cx="2223225" cy="2238487"/>
          </a:xfrm>
          <a:prstGeom prst="rect">
            <a:avLst/>
          </a:prstGeom>
        </p:spPr>
      </p:pic>
      <p:sp>
        <p:nvSpPr>
          <p:cNvPr id="6" name="Rectangle 5"/>
          <p:cNvSpPr/>
          <p:nvPr/>
        </p:nvSpPr>
        <p:spPr>
          <a:xfrm>
            <a:off x="4314264" y="857474"/>
            <a:ext cx="6096000" cy="5119607"/>
          </a:xfrm>
          <a:prstGeom prst="rect">
            <a:avLst/>
          </a:prstGeom>
        </p:spPr>
        <p:txBody>
          <a:bodyPr>
            <a:spAutoFit/>
          </a:bodyPr>
          <a:lstStyle/>
          <a:p>
            <a:pPr algn="just">
              <a:lnSpc>
                <a:spcPct val="150000"/>
              </a:lnSpc>
              <a:spcAft>
                <a:spcPts val="800"/>
              </a:spcAft>
            </a:pPr>
            <a:r>
              <a:rPr lang="id-ID"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id-ID" sz="2000" dirty="0" smtClean="0">
                <a:effectLst/>
                <a:latin typeface="Comic Sans MS" panose="030F0702030302020204" pitchFamily="66" charset="0"/>
                <a:ea typeface="Calibri" panose="020F0502020204030204" pitchFamily="34" charset="0"/>
                <a:cs typeface="Times New Roman" panose="02020603050405020304" pitchFamily="18" charset="0"/>
              </a:rPr>
              <a:t>Promosi merupakan salah satu variabel dalam bauran pemasaran yang sangat penting dilaksanakan oleh perusahaan dalam memasarkan produk atau jasa. Kegiatan promosi bukan saja berfungsi sebagai alat komunikasi antara perusahaan dengan konsumen. melainkan juga sebagai alat untuk mempengaruhi konsumen dalam kegiatan pembelian atau penggunaan jasa sesuai dengan keinnginan dan kebutuhannya. Suatu kegiatan promosi yang terdiri dari lima variabel bauran promosi yang meliputi</a:t>
            </a:r>
            <a:endParaRPr lang="id-ID" sz="20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6603875"/>
      </p:ext>
    </p:extLst>
  </p:cSld>
  <p:clrMapOvr>
    <a:masterClrMapping/>
  </p:clrMapOvr>
  <mc:AlternateContent xmlns:mc="http://schemas.openxmlformats.org/markup-compatibility/2006" xmlns:p14="http://schemas.microsoft.com/office/powerpoint/2010/main">
    <mc:Choice Requires="p14">
      <p:transition spd="slow" p14:dur="4500">
        <p14:honeycomb/>
        <p:sndAc>
          <p:stSnd>
            <p:snd r:embed="rId2" name="suction.wav"/>
          </p:stSnd>
        </p:sndAc>
      </p:transition>
    </mc:Choice>
    <mc:Fallback xmlns="">
      <p:transition spd="slow">
        <p:fade/>
        <p:sndAc>
          <p:stSnd>
            <p:snd r:embed="rId6" name="suction.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8319" y="0"/>
            <a:ext cx="7933764" cy="6858000"/>
          </a:xfr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8330" y1="26420" x2="60240" y2="18920"/>
                        <a14:foregroundMark x1="28947" y1="32955" x2="25686" y2="53750"/>
                        <a14:foregroundMark x1="33238" y1="46989" x2="47883" y2="62045"/>
                        <a14:foregroundMark x1="15847" y1="69830" x2="46110" y2="70057"/>
                        <a14:foregroundMark x1="16876" y1="77045" x2="34783" y2="77330"/>
                        <a14:foregroundMark x1="41362" y1="77045" x2="82494" y2="75795"/>
                      </a14:backgroundRemoval>
                    </a14:imgEffect>
                  </a14:imgLayer>
                </a14:imgProps>
              </a:ext>
              <a:ext uri="{28A0092B-C50C-407E-A947-70E740481C1C}">
                <a14:useLocalDpi xmlns:a14="http://schemas.microsoft.com/office/drawing/2010/main" val="0"/>
              </a:ext>
            </a:extLst>
          </a:blip>
          <a:stretch>
            <a:fillRect/>
          </a:stretch>
        </p:blipFill>
        <p:spPr>
          <a:xfrm>
            <a:off x="-158317" y="-261769"/>
            <a:ext cx="2223225" cy="2238487"/>
          </a:xfrm>
          <a:prstGeom prst="rect">
            <a:avLst/>
          </a:prstGeom>
        </p:spPr>
      </p:pic>
      <p:sp>
        <p:nvSpPr>
          <p:cNvPr id="6" name="Rectangle 5"/>
          <p:cNvSpPr/>
          <p:nvPr/>
        </p:nvSpPr>
        <p:spPr>
          <a:xfrm>
            <a:off x="4267201" y="857474"/>
            <a:ext cx="6096000" cy="5170903"/>
          </a:xfrm>
          <a:prstGeom prst="rect">
            <a:avLst/>
          </a:prstGeom>
        </p:spPr>
        <p:txBody>
          <a:bodyPr>
            <a:spAutoFit/>
          </a:bodyPr>
          <a:lstStyle/>
          <a:p>
            <a:pPr algn="just">
              <a:lnSpc>
                <a:spcPct val="150000"/>
              </a:lnSpc>
              <a:spcAft>
                <a:spcPts val="800"/>
              </a:spcAft>
            </a:pPr>
            <a:r>
              <a:rPr lang="id-ID" sz="2000" dirty="0" smtClean="0">
                <a:effectLst/>
                <a:latin typeface="Comic Sans MS" panose="030F0702030302020204" pitchFamily="66" charset="0"/>
                <a:ea typeface="Calibri" panose="020F0502020204030204" pitchFamily="34" charset="0"/>
                <a:cs typeface="Times New Roman" panose="02020603050405020304" pitchFamily="18" charset="0"/>
              </a:rPr>
              <a:t>1. Variabel periklanan (advertising)</a:t>
            </a:r>
          </a:p>
          <a:p>
            <a:pPr algn="just">
              <a:lnSpc>
                <a:spcPct val="150000"/>
              </a:lnSpc>
              <a:spcAft>
                <a:spcPts val="800"/>
              </a:spcAft>
            </a:pPr>
            <a:r>
              <a:rPr lang="id-ID" sz="2000" dirty="0" smtClean="0">
                <a:effectLst/>
                <a:latin typeface="Comic Sans MS" panose="030F0702030302020204" pitchFamily="66" charset="0"/>
                <a:ea typeface="Calibri" panose="020F0502020204030204" pitchFamily="34" charset="0"/>
                <a:cs typeface="Times New Roman" panose="02020603050405020304" pitchFamily="18" charset="0"/>
              </a:rPr>
              <a:t>2. Promosi penjualan (sates promotion)</a:t>
            </a:r>
          </a:p>
          <a:p>
            <a:pPr algn="just">
              <a:lnSpc>
                <a:spcPct val="150000"/>
              </a:lnSpc>
              <a:spcAft>
                <a:spcPts val="800"/>
              </a:spcAft>
            </a:pPr>
            <a:r>
              <a:rPr lang="id-ID" sz="2000" dirty="0" smtClean="0">
                <a:effectLst/>
                <a:latin typeface="Comic Sans MS" panose="030F0702030302020204" pitchFamily="66" charset="0"/>
                <a:ea typeface="Calibri" panose="020F0502020204030204" pitchFamily="34" charset="0"/>
                <a:cs typeface="Times New Roman" panose="02020603050405020304" pitchFamily="18" charset="0"/>
              </a:rPr>
              <a:t>3. Hubungan masyarakal (public relations) dan publisitas (publicity)</a:t>
            </a:r>
          </a:p>
          <a:p>
            <a:pPr algn="just">
              <a:lnSpc>
                <a:spcPct val="150000"/>
              </a:lnSpc>
              <a:spcAft>
                <a:spcPts val="800"/>
              </a:spcAft>
            </a:pPr>
            <a:r>
              <a:rPr lang="id-ID" sz="2000" dirty="0" smtClean="0">
                <a:effectLst/>
                <a:latin typeface="Comic Sans MS" panose="030F0702030302020204" pitchFamily="66" charset="0"/>
                <a:ea typeface="Calibri" panose="020F0502020204030204" pitchFamily="34" charset="0"/>
                <a:cs typeface="Times New Roman" panose="02020603050405020304" pitchFamily="18" charset="0"/>
              </a:rPr>
              <a:t>4. Peniualan pribadi (personal selling)</a:t>
            </a:r>
          </a:p>
          <a:p>
            <a:pPr algn="just">
              <a:lnSpc>
                <a:spcPct val="150000"/>
              </a:lnSpc>
              <a:spcAft>
                <a:spcPts val="800"/>
              </a:spcAft>
            </a:pPr>
            <a:r>
              <a:rPr lang="id-ID" sz="2000" dirty="0" smtClean="0">
                <a:effectLst/>
                <a:latin typeface="Comic Sans MS" panose="030F0702030302020204" pitchFamily="66" charset="0"/>
                <a:ea typeface="Calibri" panose="020F0502020204030204" pitchFamily="34" charset="0"/>
                <a:cs typeface="Times New Roman" panose="02020603050405020304" pitchFamily="18" charset="0"/>
              </a:rPr>
              <a:t>5. Pemasaran langsung (direct marketing)</a:t>
            </a:r>
          </a:p>
          <a:p>
            <a:pPr algn="just">
              <a:lnSpc>
                <a:spcPct val="150000"/>
              </a:lnSpc>
              <a:spcAft>
                <a:spcPts val="800"/>
              </a:spcAft>
            </a:pPr>
            <a:r>
              <a:rPr lang="id-ID" sz="2000" dirty="0" smtClean="0">
                <a:effectLst/>
                <a:latin typeface="Comic Sans MS" panose="030F0702030302020204" pitchFamily="66" charset="0"/>
                <a:ea typeface="Calibri" panose="020F0502020204030204" pitchFamily="34" charset="0"/>
                <a:cs typeface="Times New Roman" panose="02020603050405020304" pitchFamily="18" charset="0"/>
              </a:rPr>
              <a:t>Jika dilaksanakan secara efektif dapat mempengaruhi keputusan konsumen untuk membeli produk atau menggunakan jasa yang dipromosikan itu</a:t>
            </a:r>
            <a:endParaRPr lang="id-ID" sz="20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3337763"/>
      </p:ext>
    </p:extLst>
  </p:cSld>
  <p:clrMapOvr>
    <a:masterClrMapping/>
  </p:clrMapOvr>
  <mc:AlternateContent xmlns:mc="http://schemas.openxmlformats.org/markup-compatibility/2006" xmlns:p14="http://schemas.microsoft.com/office/powerpoint/2010/main">
    <mc:Choice Requires="p14">
      <p:transition spd="slow" p14:dur="4500">
        <p14:glitter pattern="hexagon"/>
        <p:sndAc>
          <p:stSnd>
            <p:snd r:embed="rId2" name="suction.wav"/>
          </p:stSnd>
        </p:sndAc>
      </p:transition>
    </mc:Choice>
    <mc:Fallback xmlns="">
      <p:transition spd="slow">
        <p:fade/>
        <p:sndAc>
          <p:stSnd>
            <p:snd r:embed="rId6" name="suction.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81082" y="0"/>
            <a:ext cx="7866530" cy="6858000"/>
          </a:xfr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8330" y1="26420" x2="60240" y2="18920"/>
                        <a14:foregroundMark x1="28947" y1="32955" x2="25686" y2="53750"/>
                        <a14:foregroundMark x1="33238" y1="46989" x2="47883" y2="62045"/>
                        <a14:foregroundMark x1="15847" y1="69830" x2="46110" y2="70057"/>
                        <a14:foregroundMark x1="16876" y1="77045" x2="34783" y2="77330"/>
                        <a14:foregroundMark x1="41362" y1="77045" x2="82494" y2="75795"/>
                      </a14:backgroundRemoval>
                    </a14:imgEffect>
                  </a14:imgLayer>
                </a14:imgProps>
              </a:ext>
              <a:ext uri="{28A0092B-C50C-407E-A947-70E740481C1C}">
                <a14:useLocalDpi xmlns:a14="http://schemas.microsoft.com/office/drawing/2010/main" val="0"/>
              </a:ext>
            </a:extLst>
          </a:blip>
          <a:stretch>
            <a:fillRect/>
          </a:stretch>
        </p:blipFill>
        <p:spPr>
          <a:xfrm>
            <a:off x="-158317" y="-261769"/>
            <a:ext cx="2223225" cy="2238487"/>
          </a:xfrm>
          <a:prstGeom prst="rect">
            <a:avLst/>
          </a:prstGeom>
        </p:spPr>
      </p:pic>
      <p:sp>
        <p:nvSpPr>
          <p:cNvPr id="6" name="Rectangle 5"/>
          <p:cNvSpPr/>
          <p:nvPr/>
        </p:nvSpPr>
        <p:spPr>
          <a:xfrm>
            <a:off x="4056529" y="382210"/>
            <a:ext cx="6096000" cy="6299160"/>
          </a:xfrm>
          <a:prstGeom prst="rect">
            <a:avLst/>
          </a:prstGeom>
        </p:spPr>
        <p:txBody>
          <a:bodyPr>
            <a:spAutoFit/>
          </a:bodyPr>
          <a:lstStyle/>
          <a:p>
            <a:pPr algn="ctr">
              <a:lnSpc>
                <a:spcPct val="150000"/>
              </a:lnSpc>
              <a:spcAft>
                <a:spcPts val="800"/>
              </a:spcAft>
            </a:pPr>
            <a:r>
              <a:rPr lang="id-ID" sz="2000" b="1" kern="1800" dirty="0" smtClean="0">
                <a:effectLst/>
                <a:latin typeface="Sitka Small" panose="02000505000000020004" pitchFamily="2" charset="0"/>
                <a:ea typeface="Times New Roman" panose="02020603050405020304" pitchFamily="18" charset="0"/>
                <a:cs typeface="Times New Roman" panose="02020603050405020304" pitchFamily="18" charset="0"/>
              </a:rPr>
              <a:t>Direct Marketing</a:t>
            </a:r>
            <a:endParaRPr lang="id-ID" sz="1600" dirty="0" smtClean="0">
              <a:effectLst/>
              <a:latin typeface="Sitka Small" panose="02000505000000020004" pitchFamily="2" charset="0"/>
              <a:ea typeface="Calibri" panose="020F0502020204030204" pitchFamily="34" charset="0"/>
              <a:cs typeface="Times New Roman" panose="02020603050405020304" pitchFamily="18" charset="0"/>
            </a:endParaRPr>
          </a:p>
          <a:p>
            <a:pPr algn="just">
              <a:lnSpc>
                <a:spcPct val="150000"/>
              </a:lnSpc>
              <a:spcAft>
                <a:spcPts val="800"/>
              </a:spcAft>
            </a:pPr>
            <a:r>
              <a:rPr lang="id-ID" sz="2000" b="1" dirty="0" smtClean="0">
                <a:effectLst/>
                <a:latin typeface="Comic Sans MS" panose="030F0702030302020204" pitchFamily="66" charset="0"/>
                <a:ea typeface="Times New Roman" panose="02020603050405020304" pitchFamily="18" charset="0"/>
                <a:cs typeface="Times New Roman" panose="02020603050405020304" pitchFamily="18" charset="0"/>
              </a:rPr>
              <a:t>Definisi Direct Marketing</a:t>
            </a:r>
            <a:endParaRPr lang="id-ID" sz="2000" b="1"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pPr>
            <a:r>
              <a:rPr lang="id-ID" sz="2000" dirty="0" smtClean="0">
                <a:effectLst/>
                <a:latin typeface="Comic Sans MS" panose="030F0702030302020204" pitchFamily="66" charset="0"/>
                <a:ea typeface="Times New Roman" panose="02020603050405020304" pitchFamily="18" charset="0"/>
              </a:rPr>
              <a:t>	</a:t>
            </a:r>
            <a:r>
              <a:rPr lang="id-ID" dirty="0" smtClean="0">
                <a:effectLst/>
                <a:latin typeface="Comic Sans MS" panose="030F0702030302020204" pitchFamily="66" charset="0"/>
                <a:ea typeface="Times New Roman" panose="02020603050405020304" pitchFamily="18" charset="0"/>
              </a:rPr>
              <a:t>Direct Marketing adalah sistem marketing dimana organisasi berkomunikasi secara langsung dengan target customer untuk menghasilkan respons atau transaksi.</a:t>
            </a:r>
          </a:p>
          <a:p>
            <a:pPr algn="just">
              <a:lnSpc>
                <a:spcPct val="150000"/>
              </a:lnSpc>
            </a:pPr>
            <a:r>
              <a:rPr lang="id-ID" dirty="0" smtClean="0">
                <a:latin typeface="Comic Sans MS" panose="030F0702030302020204" pitchFamily="66" charset="0"/>
              </a:rPr>
              <a:t>	Direct </a:t>
            </a:r>
            <a:r>
              <a:rPr lang="id-ID" dirty="0">
                <a:latin typeface="Comic Sans MS" panose="030F0702030302020204" pitchFamily="66" charset="0"/>
              </a:rPr>
              <a:t>marketing adalah aspek dari total marketing yang melibatkan marketing research, segmentation, evaluation, dll. Direct marketing menggunakan direct-response media, termasuk direct mail, telemarketing, interactive TV, print, internet, dan media lain. Media-media ini adalah alat dimana direct marketing mengimplementasikan proses komunikasi.</a:t>
            </a:r>
          </a:p>
          <a:p>
            <a:pPr algn="just">
              <a:lnSpc>
                <a:spcPct val="150000"/>
              </a:lnSpc>
            </a:pPr>
            <a:endParaRPr lang="id-ID" sz="2000" dirty="0">
              <a:latin typeface="Comic Sans MS" panose="030F0702030302020204" pitchFamily="66" charset="0"/>
            </a:endParaRPr>
          </a:p>
        </p:txBody>
      </p:sp>
    </p:spTree>
    <p:extLst>
      <p:ext uri="{BB962C8B-B14F-4D97-AF65-F5344CB8AC3E}">
        <p14:creationId xmlns:p14="http://schemas.microsoft.com/office/powerpoint/2010/main" val="587938389"/>
      </p:ext>
    </p:extLst>
  </p:cSld>
  <p:clrMapOvr>
    <a:masterClrMapping/>
  </p:clrMapOvr>
  <mc:AlternateContent xmlns:mc="http://schemas.openxmlformats.org/markup-compatibility/2006" xmlns:p14="http://schemas.microsoft.com/office/powerpoint/2010/main">
    <mc:Choice Requires="p14">
      <p:transition spd="slow" p14:dur="4500">
        <p14:vortex dir="r"/>
        <p:sndAc>
          <p:stSnd>
            <p:snd r:embed="rId2" name="suction.wav"/>
          </p:stSnd>
        </p:sndAc>
      </p:transition>
    </mc:Choice>
    <mc:Fallback xmlns="">
      <p:transition spd="slow">
        <p:fade/>
        <p:sndAc>
          <p:stSnd>
            <p:snd r:embed="rId6" name="suction.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0"/>
            <a:ext cx="7947212" cy="6858000"/>
          </a:xfr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8330" y1="26420" x2="60240" y2="18920"/>
                        <a14:foregroundMark x1="28947" y1="32955" x2="25686" y2="53750"/>
                        <a14:foregroundMark x1="33238" y1="46989" x2="47883" y2="62045"/>
                        <a14:foregroundMark x1="15847" y1="69830" x2="46110" y2="70057"/>
                        <a14:foregroundMark x1="16876" y1="77045" x2="34783" y2="77330"/>
                        <a14:foregroundMark x1="41362" y1="77045" x2="82494" y2="75795"/>
                      </a14:backgroundRemoval>
                    </a14:imgEffect>
                  </a14:imgLayer>
                </a14:imgProps>
              </a:ext>
              <a:ext uri="{28A0092B-C50C-407E-A947-70E740481C1C}">
                <a14:useLocalDpi xmlns:a14="http://schemas.microsoft.com/office/drawing/2010/main" val="0"/>
              </a:ext>
            </a:extLst>
          </a:blip>
          <a:stretch>
            <a:fillRect/>
          </a:stretch>
        </p:blipFill>
        <p:spPr>
          <a:xfrm>
            <a:off x="-158317" y="-261769"/>
            <a:ext cx="2223225" cy="2238487"/>
          </a:xfrm>
          <a:prstGeom prst="rect">
            <a:avLst/>
          </a:prstGeom>
        </p:spPr>
      </p:pic>
      <p:sp>
        <p:nvSpPr>
          <p:cNvPr id="6" name="Rectangle 5"/>
          <p:cNvSpPr/>
          <p:nvPr/>
        </p:nvSpPr>
        <p:spPr>
          <a:xfrm>
            <a:off x="4110318" y="857474"/>
            <a:ext cx="6096000" cy="5534849"/>
          </a:xfrm>
          <a:prstGeom prst="rect">
            <a:avLst/>
          </a:prstGeom>
        </p:spPr>
        <p:txBody>
          <a:bodyPr>
            <a:spAutoFit/>
          </a:bodyPr>
          <a:lstStyle/>
          <a:p>
            <a:pPr algn="just">
              <a:lnSpc>
                <a:spcPct val="150000"/>
              </a:lnSpc>
              <a:spcAft>
                <a:spcPts val="800"/>
              </a:spcAft>
            </a:pPr>
            <a:r>
              <a:rPr lang="id-ID" sz="2000" dirty="0" smtClean="0">
                <a:effectLst/>
                <a:latin typeface="Sitka Small" panose="02000505000000020004" pitchFamily="2" charset="0"/>
                <a:ea typeface="Times New Roman" panose="02020603050405020304" pitchFamily="18" charset="0"/>
                <a:cs typeface="Times New Roman" panose="02020603050405020304" pitchFamily="18" charset="0"/>
              </a:rPr>
              <a:t>Direct Marketing Strategies And Media</a:t>
            </a:r>
            <a:endParaRPr lang="id-ID" sz="2000" dirty="0" smtClean="0">
              <a:effectLst/>
              <a:latin typeface="Sitka Small" panose="02000505000000020004" pitchFamily="2" charset="0"/>
              <a:ea typeface="Calibri" panose="020F0502020204030204" pitchFamily="34" charset="0"/>
              <a:cs typeface="Times New Roman" panose="02020603050405020304" pitchFamily="18" charset="0"/>
            </a:endParaRPr>
          </a:p>
          <a:p>
            <a:pPr indent="457200" algn="just">
              <a:lnSpc>
                <a:spcPct val="150000"/>
              </a:lnSpc>
              <a:spcAft>
                <a:spcPts val="800"/>
              </a:spcAft>
            </a:pPr>
            <a:r>
              <a:rPr lang="id-ID" sz="2000" dirty="0" smtClean="0">
                <a:effectLst/>
                <a:latin typeface="Comic Sans MS" panose="030F0702030302020204" pitchFamily="66" charset="0"/>
                <a:ea typeface="Times New Roman" panose="02020603050405020304" pitchFamily="18" charset="0"/>
                <a:cs typeface="Times New Roman" panose="02020603050405020304" pitchFamily="18" charset="0"/>
              </a:rPr>
              <a:t>Direct marketing menggunakan bermacam-macam media, seperti direct mail, telemarketing, direct-response broadcasting, dll. Setiap media mempunyai beberapa fungsi, tapi pada dasarnya mengikuti dua pendekatan ini:</a:t>
            </a:r>
            <a:endParaRPr lang="id-ID" sz="2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800"/>
              </a:spcAft>
            </a:pPr>
            <a:r>
              <a:rPr lang="id-ID" sz="2000" dirty="0" smtClean="0">
                <a:effectLst/>
                <a:latin typeface="Comic Sans MS" panose="030F0702030302020204" pitchFamily="66" charset="0"/>
                <a:ea typeface="Times New Roman" panose="02020603050405020304" pitchFamily="18" charset="0"/>
                <a:cs typeface="Times New Roman" panose="02020603050405020304" pitchFamily="18" charset="0"/>
              </a:rPr>
              <a:t>• one-step approach, yaitu media digunakan secara langsung untuk memenuhi tujuan</a:t>
            </a:r>
            <a:endParaRPr lang="id-ID" sz="2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800"/>
              </a:spcAft>
            </a:pPr>
            <a:r>
              <a:rPr lang="id-ID" sz="2000" dirty="0" smtClean="0">
                <a:effectLst/>
                <a:latin typeface="Comic Sans MS" panose="030F0702030302020204" pitchFamily="66" charset="0"/>
                <a:ea typeface="Times New Roman" panose="02020603050405020304" pitchFamily="18" charset="0"/>
                <a:cs typeface="Times New Roman" panose="02020603050405020304" pitchFamily="18" charset="0"/>
              </a:rPr>
              <a:t>• two-step approach, yaitu menggunakan beberapa macam medium untuk mencapai tujuan.</a:t>
            </a:r>
            <a:endParaRPr lang="id-ID" sz="2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800"/>
              </a:spcAft>
            </a:pPr>
            <a:r>
              <a:rPr lang="id-ID"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205061"/>
      </p:ext>
    </p:extLst>
  </p:cSld>
  <p:clrMapOvr>
    <a:masterClrMapping/>
  </p:clrMapOvr>
  <mc:AlternateContent xmlns:mc="http://schemas.openxmlformats.org/markup-compatibility/2006" xmlns:p14="http://schemas.microsoft.com/office/powerpoint/2010/main">
    <mc:Choice Requires="p14">
      <p:transition spd="slow" p14:dur="4500">
        <p14:shred/>
        <p:sndAc>
          <p:stSnd>
            <p:snd r:embed="rId2" name="suction.wav"/>
          </p:stSnd>
        </p:sndAc>
      </p:transition>
    </mc:Choice>
    <mc:Fallback xmlns="">
      <p:transition spd="slow">
        <p:fade/>
        <p:sndAc>
          <p:stSnd>
            <p:snd r:embed="rId6" name="suction.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8012" y="0"/>
            <a:ext cx="8296835" cy="6858000"/>
          </a:xfr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8330" y1="26420" x2="60240" y2="18920"/>
                        <a14:foregroundMark x1="28947" y1="32955" x2="25686" y2="53750"/>
                        <a14:foregroundMark x1="33238" y1="46989" x2="47883" y2="62045"/>
                        <a14:foregroundMark x1="15847" y1="69830" x2="46110" y2="70057"/>
                        <a14:foregroundMark x1="16876" y1="77045" x2="34783" y2="77330"/>
                        <a14:foregroundMark x1="41362" y1="77045" x2="82494" y2="75795"/>
                      </a14:backgroundRemoval>
                    </a14:imgEffect>
                  </a14:imgLayer>
                </a14:imgProps>
              </a:ext>
              <a:ext uri="{28A0092B-C50C-407E-A947-70E740481C1C}">
                <a14:useLocalDpi xmlns:a14="http://schemas.microsoft.com/office/drawing/2010/main" val="0"/>
              </a:ext>
            </a:extLst>
          </a:blip>
          <a:stretch>
            <a:fillRect/>
          </a:stretch>
        </p:blipFill>
        <p:spPr>
          <a:xfrm>
            <a:off x="-158317" y="-261769"/>
            <a:ext cx="2223225" cy="2238487"/>
          </a:xfrm>
          <a:prstGeom prst="rect">
            <a:avLst/>
          </a:prstGeom>
        </p:spPr>
      </p:pic>
      <p:sp>
        <p:nvSpPr>
          <p:cNvPr id="6" name="Rectangle 5"/>
          <p:cNvSpPr/>
          <p:nvPr/>
        </p:nvSpPr>
        <p:spPr>
          <a:xfrm>
            <a:off x="4150659" y="718167"/>
            <a:ext cx="6096000" cy="5180905"/>
          </a:xfrm>
          <a:prstGeom prst="rect">
            <a:avLst/>
          </a:prstGeom>
        </p:spPr>
        <p:txBody>
          <a:bodyPr>
            <a:spAutoFit/>
          </a:bodyPr>
          <a:lstStyle/>
          <a:p>
            <a:pPr algn="just">
              <a:lnSpc>
                <a:spcPct val="150000"/>
              </a:lnSpc>
              <a:spcAft>
                <a:spcPts val="800"/>
              </a:spcAft>
            </a:pPr>
            <a:r>
              <a:rPr lang="id-ID" dirty="0" smtClean="0">
                <a:effectLst/>
                <a:latin typeface="Comic Sans MS" panose="030F0702030302020204" pitchFamily="66" charset="0"/>
                <a:ea typeface="Times New Roman" panose="02020603050405020304" pitchFamily="18" charset="0"/>
                <a:cs typeface="Times New Roman" panose="02020603050405020304" pitchFamily="18" charset="0"/>
              </a:rPr>
              <a:t>- Direct mail</a:t>
            </a:r>
            <a:endParaRPr lang="id-ID" sz="16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50000"/>
              </a:lnSpc>
            </a:pPr>
            <a:r>
              <a:rPr lang="id-ID" dirty="0" smtClean="0">
                <a:effectLst/>
                <a:latin typeface="Comic Sans MS" panose="030F0702030302020204" pitchFamily="66" charset="0"/>
                <a:ea typeface="Times New Roman" panose="02020603050405020304" pitchFamily="18" charset="0"/>
              </a:rPr>
              <a:t>	Sering disebut sebagai junk mail atau surat yang tidak kita harapkan kedatangannya. </a:t>
            </a:r>
          </a:p>
          <a:p>
            <a:pPr algn="just">
              <a:lnSpc>
                <a:spcPct val="150000"/>
              </a:lnSpc>
            </a:pPr>
            <a:r>
              <a:rPr lang="id-ID" dirty="0" smtClean="0">
                <a:latin typeface="Comic Sans MS" panose="030F0702030302020204" pitchFamily="66" charset="0"/>
              </a:rPr>
              <a:t>- Catalog</a:t>
            </a:r>
            <a:endParaRPr lang="id-ID" dirty="0">
              <a:latin typeface="Comic Sans MS" panose="030F0702030302020204" pitchFamily="66" charset="0"/>
            </a:endParaRPr>
          </a:p>
          <a:p>
            <a:pPr algn="just">
              <a:lnSpc>
                <a:spcPct val="150000"/>
              </a:lnSpc>
            </a:pPr>
            <a:r>
              <a:rPr lang="id-ID" dirty="0" smtClean="0">
                <a:latin typeface="Comic Sans MS" panose="030F0702030302020204" pitchFamily="66" charset="0"/>
              </a:rPr>
              <a:t>	Katalog </a:t>
            </a:r>
            <a:r>
              <a:rPr lang="id-ID" dirty="0">
                <a:latin typeface="Comic Sans MS" panose="030F0702030302020204" pitchFamily="66" charset="0"/>
              </a:rPr>
              <a:t>cukup banyak digunakan oleh perusahaan dalam direct marketing, bahkan ada yang sepenuhnya tergantung pada katalog. Banyak perusahaan menggabungkan katalog dengan strategi promosi mereka.</a:t>
            </a:r>
          </a:p>
          <a:p>
            <a:pPr algn="just">
              <a:lnSpc>
                <a:spcPct val="150000"/>
              </a:lnSpc>
            </a:pPr>
            <a:r>
              <a:rPr lang="id-ID" dirty="0" smtClean="0">
                <a:latin typeface="Comic Sans MS" panose="030F0702030302020204" pitchFamily="66" charset="0"/>
              </a:rPr>
              <a:t>- Broadcast </a:t>
            </a:r>
            <a:r>
              <a:rPr lang="id-ID" dirty="0">
                <a:latin typeface="Comic Sans MS" panose="030F0702030302020204" pitchFamily="66" charset="0"/>
              </a:rPr>
              <a:t>media</a:t>
            </a:r>
          </a:p>
          <a:p>
            <a:pPr algn="just">
              <a:lnSpc>
                <a:spcPct val="150000"/>
              </a:lnSpc>
            </a:pPr>
            <a:r>
              <a:rPr lang="id-ID" dirty="0" smtClean="0">
                <a:latin typeface="Comic Sans MS" panose="030F0702030302020204" pitchFamily="66" charset="0"/>
              </a:rPr>
              <a:t>	Media </a:t>
            </a:r>
            <a:r>
              <a:rPr lang="id-ID" dirty="0">
                <a:latin typeface="Comic Sans MS" panose="030F0702030302020204" pitchFamily="66" charset="0"/>
              </a:rPr>
              <a:t>yang paling digandrungi para direct marketers adalah TV dan radio. </a:t>
            </a:r>
          </a:p>
        </p:txBody>
      </p:sp>
    </p:spTree>
    <p:extLst>
      <p:ext uri="{BB962C8B-B14F-4D97-AF65-F5344CB8AC3E}">
        <p14:creationId xmlns:p14="http://schemas.microsoft.com/office/powerpoint/2010/main" val="263737847"/>
      </p:ext>
    </p:extLst>
  </p:cSld>
  <p:clrMapOvr>
    <a:masterClrMapping/>
  </p:clrMapOvr>
  <mc:AlternateContent xmlns:mc="http://schemas.openxmlformats.org/markup-compatibility/2006" xmlns:p14="http://schemas.microsoft.com/office/powerpoint/2010/main">
    <mc:Choice Requires="p14">
      <p:transition spd="slow" p14:dur="4500">
        <p14:ferris dir="l"/>
        <p:sndAc>
          <p:stSnd>
            <p:snd r:embed="rId2" name="suction.wav"/>
          </p:stSnd>
        </p:sndAc>
      </p:transition>
    </mc:Choice>
    <mc:Fallback xmlns="">
      <p:transition spd="slow">
        <p:fade/>
        <p:sndAc>
          <p:stSnd>
            <p:snd r:embed="rId6" name="suction.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0"/>
            <a:ext cx="8162365" cy="6858000"/>
          </a:xfr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8330" y1="26420" x2="60240" y2="18920"/>
                        <a14:foregroundMark x1="28947" y1="32955" x2="25686" y2="53750"/>
                        <a14:foregroundMark x1="33238" y1="46989" x2="47883" y2="62045"/>
                        <a14:foregroundMark x1="15847" y1="69830" x2="46110" y2="70057"/>
                        <a14:foregroundMark x1="16876" y1="77045" x2="34783" y2="77330"/>
                        <a14:foregroundMark x1="41362" y1="77045" x2="82494" y2="75795"/>
                      </a14:backgroundRemoval>
                    </a14:imgEffect>
                  </a14:imgLayer>
                </a14:imgProps>
              </a:ext>
              <a:ext uri="{28A0092B-C50C-407E-A947-70E740481C1C}">
                <a14:useLocalDpi xmlns:a14="http://schemas.microsoft.com/office/drawing/2010/main" val="0"/>
              </a:ext>
            </a:extLst>
          </a:blip>
          <a:stretch>
            <a:fillRect/>
          </a:stretch>
        </p:blipFill>
        <p:spPr>
          <a:xfrm>
            <a:off x="-158317" y="-261769"/>
            <a:ext cx="2223225" cy="2238487"/>
          </a:xfrm>
          <a:prstGeom prst="rect">
            <a:avLst/>
          </a:prstGeom>
        </p:spPr>
      </p:pic>
      <p:sp>
        <p:nvSpPr>
          <p:cNvPr id="6" name="Rectangle 5"/>
          <p:cNvSpPr/>
          <p:nvPr/>
        </p:nvSpPr>
        <p:spPr>
          <a:xfrm>
            <a:off x="4298577" y="857474"/>
            <a:ext cx="6096000" cy="4914166"/>
          </a:xfrm>
          <a:prstGeom prst="rect">
            <a:avLst/>
          </a:prstGeom>
        </p:spPr>
        <p:txBody>
          <a:bodyPr>
            <a:spAutoFit/>
          </a:bodyPr>
          <a:lstStyle/>
          <a:p>
            <a:pPr algn="just">
              <a:lnSpc>
                <a:spcPct val="150000"/>
              </a:lnSpc>
              <a:spcAft>
                <a:spcPts val="800"/>
              </a:spcAft>
            </a:pPr>
            <a:r>
              <a:rPr lang="id-ID" dirty="0" smtClean="0">
                <a:effectLst/>
                <a:latin typeface="Comic Sans MS" panose="030F0702030302020204" pitchFamily="66" charset="0"/>
                <a:ea typeface="Times New Roman" panose="02020603050405020304" pitchFamily="18" charset="0"/>
                <a:cs typeface="Times New Roman" panose="02020603050405020304" pitchFamily="18" charset="0"/>
              </a:rPr>
              <a:t>- Infomercial</a:t>
            </a:r>
            <a:endParaRPr lang="id-ID" sz="16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spcAft>
                <a:spcPts val="800"/>
              </a:spcAft>
            </a:pPr>
            <a:r>
              <a:rPr lang="id-ID" dirty="0" smtClean="0">
                <a:effectLst/>
                <a:latin typeface="Comic Sans MS" panose="030F0702030302020204" pitchFamily="66" charset="0"/>
                <a:ea typeface="Times New Roman" panose="02020603050405020304" pitchFamily="18" charset="0"/>
                <a:cs typeface="Times New Roman" panose="02020603050405020304" pitchFamily="18" charset="0"/>
              </a:rPr>
              <a:t>	Adalah iklan komersial yang berdurasi lama , mencapai 30-60 menit. Bentuk acaranya seperti program TV biasa. </a:t>
            </a:r>
          </a:p>
          <a:p>
            <a:pPr algn="just">
              <a:lnSpc>
                <a:spcPct val="150000"/>
              </a:lnSpc>
            </a:pPr>
            <a:r>
              <a:rPr lang="id-ID" sz="1600" dirty="0" smtClean="0">
                <a:latin typeface="Comic Sans MS" panose="030F0702030302020204" pitchFamily="66" charset="0"/>
              </a:rPr>
              <a:t>- Tv </a:t>
            </a:r>
            <a:r>
              <a:rPr lang="id-ID" sz="1600" dirty="0">
                <a:latin typeface="Comic Sans MS" panose="030F0702030302020204" pitchFamily="66" charset="0"/>
              </a:rPr>
              <a:t>advertorial</a:t>
            </a:r>
          </a:p>
          <a:p>
            <a:pPr algn="just">
              <a:lnSpc>
                <a:spcPct val="150000"/>
              </a:lnSpc>
            </a:pPr>
            <a:r>
              <a:rPr lang="id-ID" sz="1600" dirty="0" smtClean="0">
                <a:latin typeface="Comic Sans MS" panose="030F0702030302020204" pitchFamily="66" charset="0"/>
              </a:rPr>
              <a:t>	Advertorial </a:t>
            </a:r>
            <a:r>
              <a:rPr lang="id-ID" sz="1600" dirty="0">
                <a:latin typeface="Comic Sans MS" panose="030F0702030302020204" pitchFamily="66" charset="0"/>
              </a:rPr>
              <a:t>digunakan untuk menunjukkan pada pemirsa tentang seluk-beluk produk dalam acara TV sepanjang beberapa menit.</a:t>
            </a:r>
          </a:p>
          <a:p>
            <a:pPr algn="just">
              <a:lnSpc>
                <a:spcPct val="150000"/>
              </a:lnSpc>
            </a:pPr>
            <a:r>
              <a:rPr lang="id-ID" sz="1600" dirty="0" smtClean="0">
                <a:latin typeface="Comic Sans MS" panose="030F0702030302020204" pitchFamily="66" charset="0"/>
              </a:rPr>
              <a:t>- Teleshopping</a:t>
            </a:r>
            <a:endParaRPr lang="id-ID" sz="1600" dirty="0">
              <a:latin typeface="Comic Sans MS" panose="030F0702030302020204" pitchFamily="66" charset="0"/>
            </a:endParaRPr>
          </a:p>
          <a:p>
            <a:pPr algn="just">
              <a:lnSpc>
                <a:spcPct val="150000"/>
              </a:lnSpc>
            </a:pPr>
            <a:r>
              <a:rPr lang="id-ID" sz="1600" dirty="0" smtClean="0">
                <a:latin typeface="Comic Sans MS" panose="030F0702030302020204" pitchFamily="66" charset="0"/>
              </a:rPr>
              <a:t>	Penggunaan </a:t>
            </a:r>
            <a:r>
              <a:rPr lang="id-ID" sz="1600" dirty="0">
                <a:latin typeface="Comic Sans MS" panose="030F0702030302020204" pitchFamily="66" charset="0"/>
              </a:rPr>
              <a:t>saluran telepon gratis dikombinasikan dengan kartu kredit membuat peningkatan yang cukup signifikan pada pembelanjaan melalui televisi. </a:t>
            </a:r>
            <a:endParaRPr lang="id-ID" sz="16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6820441"/>
      </p:ext>
    </p:extLst>
  </p:cSld>
  <p:clrMapOvr>
    <a:masterClrMapping/>
  </p:clrMapOvr>
  <mc:AlternateContent xmlns:mc="http://schemas.openxmlformats.org/markup-compatibility/2006" xmlns:p14="http://schemas.microsoft.com/office/powerpoint/2010/main">
    <mc:Choice Requires="p14">
      <p:transition spd="slow" p14:dur="4500">
        <p14:conveyor dir="l"/>
        <p:sndAc>
          <p:stSnd>
            <p:snd r:embed="rId2" name="suction.wav"/>
          </p:stSnd>
        </p:sndAc>
      </p:transition>
    </mc:Choice>
    <mc:Fallback xmlns="">
      <p:transition spd="slow">
        <p:fade/>
        <p:sndAc>
          <p:stSnd>
            <p:snd r:embed="rId6" name="suction.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2518" y="0"/>
            <a:ext cx="8296835" cy="6858000"/>
          </a:xfr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8330" y1="26420" x2="60240" y2="18920"/>
                        <a14:foregroundMark x1="28947" y1="32955" x2="25686" y2="53750"/>
                        <a14:foregroundMark x1="33238" y1="46989" x2="47883" y2="62045"/>
                        <a14:foregroundMark x1="15847" y1="69830" x2="46110" y2="70057"/>
                        <a14:foregroundMark x1="16876" y1="77045" x2="34783" y2="77330"/>
                        <a14:foregroundMark x1="41362" y1="77045" x2="82494" y2="75795"/>
                      </a14:backgroundRemoval>
                    </a14:imgEffect>
                  </a14:imgLayer>
                </a14:imgProps>
              </a:ext>
              <a:ext uri="{28A0092B-C50C-407E-A947-70E740481C1C}">
                <a14:useLocalDpi xmlns:a14="http://schemas.microsoft.com/office/drawing/2010/main" val="0"/>
              </a:ext>
            </a:extLst>
          </a:blip>
          <a:stretch>
            <a:fillRect/>
          </a:stretch>
        </p:blipFill>
        <p:spPr>
          <a:xfrm>
            <a:off x="-158317" y="-261769"/>
            <a:ext cx="2223225" cy="2238487"/>
          </a:xfrm>
          <a:prstGeom prst="rect">
            <a:avLst/>
          </a:prstGeom>
        </p:spPr>
      </p:pic>
      <p:sp>
        <p:nvSpPr>
          <p:cNvPr id="6" name="Rectangle 5"/>
          <p:cNvSpPr/>
          <p:nvPr/>
        </p:nvSpPr>
        <p:spPr>
          <a:xfrm>
            <a:off x="3294529" y="857474"/>
            <a:ext cx="7032811" cy="5227072"/>
          </a:xfrm>
          <a:prstGeom prst="rect">
            <a:avLst/>
          </a:prstGeom>
        </p:spPr>
        <p:txBody>
          <a:bodyPr wrap="square">
            <a:spAutoFit/>
          </a:bodyPr>
          <a:lstStyle/>
          <a:p>
            <a:pPr algn="just">
              <a:lnSpc>
                <a:spcPct val="150000"/>
              </a:lnSpc>
              <a:spcAft>
                <a:spcPts val="800"/>
              </a:spcAft>
            </a:pPr>
            <a:r>
              <a:rPr lang="id-ID" dirty="0" smtClean="0">
                <a:effectLst/>
                <a:latin typeface="Comic Sans MS" panose="030F0702030302020204" pitchFamily="66" charset="0"/>
                <a:ea typeface="Times New Roman" panose="02020603050405020304" pitchFamily="18" charset="0"/>
                <a:cs typeface="Times New Roman" panose="02020603050405020304" pitchFamily="18" charset="0"/>
              </a:rPr>
              <a:t>- Print media</a:t>
            </a:r>
            <a:endParaRPr lang="id-ID" sz="16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50000"/>
              </a:lnSpc>
            </a:pPr>
            <a:r>
              <a:rPr lang="id-ID" dirty="0" smtClean="0">
                <a:effectLst/>
                <a:latin typeface="Comic Sans MS" panose="030F0702030302020204" pitchFamily="66" charset="0"/>
                <a:ea typeface="Times New Roman" panose="02020603050405020304" pitchFamily="18" charset="0"/>
              </a:rPr>
              <a:t>	Koran dan majalah merupakan media yang sulit untuk digunakan sebagai alat direct marketing. Hal ini dikarenakan harganya cukup mahal sementara kemungkinan adanya respons dan keuntungannya lebih sedikit dari media lain.</a:t>
            </a:r>
          </a:p>
          <a:p>
            <a:pPr algn="just">
              <a:lnSpc>
                <a:spcPct val="150000"/>
              </a:lnSpc>
            </a:pPr>
            <a:r>
              <a:rPr lang="id-ID" sz="1600" dirty="0" smtClean="0">
                <a:latin typeface="Comic Sans MS" panose="030F0702030302020204" pitchFamily="66" charset="0"/>
              </a:rPr>
              <a:t>- Telemarketing</a:t>
            </a:r>
            <a:endParaRPr lang="id-ID" sz="1600" dirty="0">
              <a:latin typeface="Comic Sans MS" panose="030F0702030302020204" pitchFamily="66" charset="0"/>
            </a:endParaRPr>
          </a:p>
          <a:p>
            <a:pPr algn="just">
              <a:lnSpc>
                <a:spcPct val="150000"/>
              </a:lnSpc>
            </a:pPr>
            <a:r>
              <a:rPr lang="id-ID" sz="1600" dirty="0" smtClean="0">
                <a:latin typeface="Comic Sans MS" panose="030F0702030302020204" pitchFamily="66" charset="0"/>
              </a:rPr>
              <a:t>	Merupakan </a:t>
            </a:r>
            <a:r>
              <a:rPr lang="id-ID" sz="1600" dirty="0">
                <a:latin typeface="Comic Sans MS" panose="030F0702030302020204" pitchFamily="66" charset="0"/>
              </a:rPr>
              <a:t>sales lewat telepon. Perkembangannya cukup pesat, karena itu berkembanglah audiotex atau telemedia</a:t>
            </a:r>
            <a:r>
              <a:rPr lang="id-ID" sz="1600" dirty="0" smtClean="0">
                <a:latin typeface="Comic Sans MS" panose="030F0702030302020204" pitchFamily="66" charset="0"/>
              </a:rPr>
              <a:t>.</a:t>
            </a:r>
          </a:p>
          <a:p>
            <a:pPr algn="just">
              <a:lnSpc>
                <a:spcPct val="150000"/>
              </a:lnSpc>
            </a:pPr>
            <a:r>
              <a:rPr lang="id-ID" sz="1600" dirty="0" smtClean="0">
                <a:latin typeface="Comic Sans MS" panose="030F0702030302020204" pitchFamily="66" charset="0"/>
                <a:sym typeface="Symbol" panose="05050102010706020507" pitchFamily="18" charset="2"/>
              </a:rPr>
              <a:t>-</a:t>
            </a:r>
            <a:r>
              <a:rPr lang="id-ID" sz="1600" dirty="0" smtClean="0">
                <a:latin typeface="Comic Sans MS" panose="030F0702030302020204" pitchFamily="66" charset="0"/>
              </a:rPr>
              <a:t> </a:t>
            </a:r>
            <a:r>
              <a:rPr lang="id-ID" sz="1600" dirty="0">
                <a:latin typeface="Comic Sans MS" panose="030F0702030302020204" pitchFamily="66" charset="0"/>
              </a:rPr>
              <a:t>Electronic teleshopping</a:t>
            </a:r>
          </a:p>
          <a:p>
            <a:pPr algn="just">
              <a:lnSpc>
                <a:spcPct val="150000"/>
              </a:lnSpc>
            </a:pPr>
            <a:r>
              <a:rPr lang="id-ID" sz="1600" dirty="0" smtClean="0">
                <a:latin typeface="Comic Sans MS" panose="030F0702030302020204" pitchFamily="66" charset="0"/>
              </a:rPr>
              <a:t>	Merupakan </a:t>
            </a:r>
            <a:r>
              <a:rPr lang="id-ID" sz="1600" dirty="0">
                <a:latin typeface="Comic Sans MS" panose="030F0702030302020204" pitchFamily="66" charset="0"/>
              </a:rPr>
              <a:t>belanja online dan penerimaan layanan informasi melalui PC. Internet shopping adalah media direct response yang digunakan oleh direct marketing tradisional sekalipun.</a:t>
            </a:r>
          </a:p>
          <a:p>
            <a:pPr algn="just">
              <a:lnSpc>
                <a:spcPct val="150000"/>
              </a:lnSpc>
            </a:pPr>
            <a:endParaRPr lang="id-ID" sz="1600" dirty="0">
              <a:latin typeface="Comic Sans MS" panose="030F0702030302020204" pitchFamily="66" charset="0"/>
            </a:endParaRPr>
          </a:p>
        </p:txBody>
      </p:sp>
    </p:spTree>
    <p:extLst>
      <p:ext uri="{BB962C8B-B14F-4D97-AF65-F5344CB8AC3E}">
        <p14:creationId xmlns:p14="http://schemas.microsoft.com/office/powerpoint/2010/main" val="40563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curtains"/>
        <p:sndAc>
          <p:stSnd>
            <p:snd r:embed="rId2" name="suction.wav"/>
          </p:stSnd>
        </p:sndAc>
      </p:transition>
    </mc:Choice>
    <mc:Fallback xmlns="">
      <p:transition spd="slow">
        <p:fade/>
        <p:sndAc>
          <p:stSnd>
            <p:snd r:embed="rId6" name="suction.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405</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Comic Sans MS</vt:lpstr>
      <vt:lpstr>Monotype Corsiva</vt:lpstr>
      <vt:lpstr>Sitka Small</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9</cp:revision>
  <dcterms:created xsi:type="dcterms:W3CDTF">2018-04-11T11:02:22Z</dcterms:created>
  <dcterms:modified xsi:type="dcterms:W3CDTF">2018-05-25T06:39:14Z</dcterms:modified>
</cp:coreProperties>
</file>