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7600-6D7B-4C7B-B917-69167E3D739D}" type="datetimeFigureOut">
              <a:rPr lang="id-ID" smtClean="0"/>
              <a:t>25/05/2018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AB2E-395E-40CC-9FC2-D0BF0CB440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485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7600-6D7B-4C7B-B917-69167E3D739D}" type="datetimeFigureOut">
              <a:rPr lang="id-ID" smtClean="0"/>
              <a:t>25/05/2018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AB2E-395E-40CC-9FC2-D0BF0CB440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666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7600-6D7B-4C7B-B917-69167E3D739D}" type="datetimeFigureOut">
              <a:rPr lang="id-ID" smtClean="0"/>
              <a:t>25/05/2018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AB2E-395E-40CC-9FC2-D0BF0CB440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9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7600-6D7B-4C7B-B917-69167E3D739D}" type="datetimeFigureOut">
              <a:rPr lang="id-ID" smtClean="0"/>
              <a:t>25/05/2018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AB2E-395E-40CC-9FC2-D0BF0CB440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880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7600-6D7B-4C7B-B917-69167E3D739D}" type="datetimeFigureOut">
              <a:rPr lang="id-ID" smtClean="0"/>
              <a:t>25/05/2018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AB2E-395E-40CC-9FC2-D0BF0CB440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061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7600-6D7B-4C7B-B917-69167E3D739D}" type="datetimeFigureOut">
              <a:rPr lang="id-ID" smtClean="0"/>
              <a:t>25/05/2018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AB2E-395E-40CC-9FC2-D0BF0CB440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234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7600-6D7B-4C7B-B917-69167E3D739D}" type="datetimeFigureOut">
              <a:rPr lang="id-ID" smtClean="0"/>
              <a:t>25/05/2018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AB2E-395E-40CC-9FC2-D0BF0CB440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460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7600-6D7B-4C7B-B917-69167E3D739D}" type="datetimeFigureOut">
              <a:rPr lang="id-ID" smtClean="0"/>
              <a:t>25/05/2018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AB2E-395E-40CC-9FC2-D0BF0CB440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935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7600-6D7B-4C7B-B917-69167E3D739D}" type="datetimeFigureOut">
              <a:rPr lang="id-ID" smtClean="0"/>
              <a:t>25/05/2018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AB2E-395E-40CC-9FC2-D0BF0CB440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819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7600-6D7B-4C7B-B917-69167E3D739D}" type="datetimeFigureOut">
              <a:rPr lang="id-ID" smtClean="0"/>
              <a:t>25/05/2018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AB2E-395E-40CC-9FC2-D0BF0CB440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863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7600-6D7B-4C7B-B917-69167E3D739D}" type="datetimeFigureOut">
              <a:rPr lang="id-ID" smtClean="0"/>
              <a:t>25/05/2018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AB2E-395E-40CC-9FC2-D0BF0CB440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015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C7600-6D7B-4C7B-B917-69167E3D739D}" type="datetimeFigureOut">
              <a:rPr lang="id-ID" smtClean="0"/>
              <a:t>25/05/2018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5AB2E-395E-40CC-9FC2-D0BF0CB440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564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1611" y="2924269"/>
            <a:ext cx="9144000" cy="2387600"/>
          </a:xfrm>
        </p:spPr>
        <p:txBody>
          <a:bodyPr>
            <a:normAutofit/>
          </a:bodyPr>
          <a:lstStyle/>
          <a:p>
            <a:pPr lvl="0"/>
            <a:r>
              <a:rPr lang="en-US" sz="4000" dirty="0" err="1" smtClean="0">
                <a:latin typeface="Arial Rounded MT Bold" panose="020F0704030504030204" pitchFamily="34" charset="0"/>
              </a:rPr>
              <a:t>Pengelolaan</a:t>
            </a:r>
            <a:r>
              <a:rPr lang="en-US" sz="4000" dirty="0" smtClean="0"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latin typeface="Arial Rounded MT Bold" panose="020F0704030504030204" pitchFamily="34" charset="0"/>
              </a:rPr>
              <a:t>iklan</a:t>
            </a:r>
            <a:r>
              <a:rPr lang="en-US" sz="4000" dirty="0">
                <a:latin typeface="Arial Rounded MT Bold" panose="020F0704030504030204" pitchFamily="34" charset="0"/>
              </a:rPr>
              <a:t>, </a:t>
            </a:r>
            <a:r>
              <a:rPr lang="en-US" sz="4000" dirty="0" err="1">
                <a:latin typeface="Arial Rounded MT Bold" panose="020F0704030504030204" pitchFamily="34" charset="0"/>
              </a:rPr>
              <a:t>pengenalan</a:t>
            </a:r>
            <a:r>
              <a:rPr lang="en-US" sz="4000" dirty="0">
                <a:latin typeface="Arial Rounded MT Bold" panose="020F0704030504030204" pitchFamily="34" charset="0"/>
              </a:rPr>
              <a:t> </a:t>
            </a:r>
            <a:r>
              <a:rPr lang="en-US" sz="4000" dirty="0" err="1">
                <a:latin typeface="Arial Rounded MT Bold" panose="020F0704030504030204" pitchFamily="34" charset="0"/>
              </a:rPr>
              <a:t>karakteristik</a:t>
            </a:r>
            <a:r>
              <a:rPr lang="en-US" sz="4000" dirty="0">
                <a:latin typeface="Arial Rounded MT Bold" panose="020F0704030504030204" pitchFamily="34" charset="0"/>
              </a:rPr>
              <a:t> media </a:t>
            </a:r>
            <a:r>
              <a:rPr lang="en-US" sz="4000" dirty="0" err="1">
                <a:latin typeface="Arial Rounded MT Bold" panose="020F0704030504030204" pitchFamily="34" charset="0"/>
              </a:rPr>
              <a:t>dan</a:t>
            </a:r>
            <a:r>
              <a:rPr lang="en-US" sz="4000" dirty="0">
                <a:latin typeface="Arial Rounded MT Bold" panose="020F0704030504030204" pitchFamily="34" charset="0"/>
              </a:rPr>
              <a:t> </a:t>
            </a:r>
            <a:r>
              <a:rPr lang="en-US" sz="4000" dirty="0" err="1" smtClean="0">
                <a:latin typeface="Arial Rounded MT Bold" panose="020F0704030504030204" pitchFamily="34" charset="0"/>
              </a:rPr>
              <a:t>perencanaan</a:t>
            </a:r>
            <a:r>
              <a:rPr lang="id-ID" sz="4000" dirty="0" smtClean="0">
                <a:latin typeface="Arial Rounded MT Bold" panose="020F0704030504030204" pitchFamily="34" charset="0"/>
              </a:rPr>
              <a:t>n</a:t>
            </a:r>
            <a:r>
              <a:rPr lang="en-US" sz="4000" dirty="0" err="1" smtClean="0">
                <a:latin typeface="Arial Rounded MT Bold" panose="020F0704030504030204" pitchFamily="34" charset="0"/>
              </a:rPr>
              <a:t>ya</a:t>
            </a:r>
            <a:r>
              <a:rPr lang="id-ID" sz="4000" dirty="0"/>
              <a:t/>
            </a:r>
            <a:br>
              <a:rPr lang="id-ID" sz="4000" dirty="0"/>
            </a:br>
            <a:endParaRPr lang="id-ID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2976" y="5202238"/>
            <a:ext cx="3459309" cy="754809"/>
          </a:xfrm>
        </p:spPr>
        <p:txBody>
          <a:bodyPr/>
          <a:lstStyle/>
          <a:p>
            <a:r>
              <a:rPr lang="id-ID" dirty="0" smtClean="0"/>
              <a:t>Dr. Hj. Rina Marlina, M.Si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11" b="87670" l="10469" r="89989">
                        <a14:foregroundMark x1="17277" y1="83636" x2="82437" y2="83011"/>
                        <a14:foregroundMark x1="19966" y1="81648" x2="41476" y2="42273"/>
                        <a14:foregroundMark x1="17277" y1="78295" x2="38787" y2="36932"/>
                        <a14:foregroundMark x1="26659" y1="75625" x2="81121" y2="72955"/>
                        <a14:foregroundMark x1="16590" y1="79659" x2="17906" y2="69659"/>
                        <a14:foregroundMark x1="24657" y1="53636" x2="40103" y2="24886"/>
                        <a14:foregroundMark x1="39531" y1="67557" x2="49657" y2="69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11" y="264793"/>
            <a:ext cx="2000564" cy="20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11" b="87670" l="10469" r="89989">
                        <a14:foregroundMark x1="17277" y1="83636" x2="82437" y2="83011"/>
                        <a14:foregroundMark x1="19966" y1="81648" x2="41476" y2="42273"/>
                        <a14:foregroundMark x1="17277" y1="78295" x2="38787" y2="36932"/>
                        <a14:foregroundMark x1="26659" y1="75625" x2="81121" y2="72955"/>
                        <a14:foregroundMark x1="16590" y1="79659" x2="17906" y2="69659"/>
                        <a14:foregroundMark x1="24657" y1="53636" x2="40103" y2="24886"/>
                        <a14:foregroundMark x1="40618" y1="69091" x2="4931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5" y="596680"/>
            <a:ext cx="2000564" cy="20142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0015" y="2610978"/>
            <a:ext cx="4079963" cy="687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id-ID" sz="4000" dirty="0" smtClean="0">
                <a:solidFill>
                  <a:srgbClr val="0070C0"/>
                </a:solidFill>
                <a:effectLst/>
                <a:latin typeface="Showcard Gothic" panose="04020904020102020604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TERIMAKASIH</a:t>
            </a:r>
            <a:endParaRPr lang="id-ID" sz="4000" dirty="0">
              <a:solidFill>
                <a:srgbClr val="0070C0"/>
              </a:solidFill>
              <a:effectLst/>
              <a:latin typeface="Showcard Gothic" panose="040209040201020206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1294" y="3316335"/>
            <a:ext cx="2930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Arial Rounded MT Bold" panose="020F0704030504030204" pitchFamily="34" charset="0"/>
              </a:rPr>
              <a:t>Dr. Hj. Rina Marlina, M.Si</a:t>
            </a:r>
            <a:endParaRPr lang="id-ID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77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659" y="413684"/>
            <a:ext cx="7956176" cy="57585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b="1" dirty="0" smtClean="0"/>
              <a:t>PERENCANAAN </a:t>
            </a:r>
            <a:r>
              <a:rPr lang="id-ID" b="1" dirty="0"/>
              <a:t>MEDIA PERIKLANAN</a:t>
            </a:r>
            <a:endParaRPr lang="id-ID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id-ID" dirty="0" smtClean="0"/>
              <a:t>	</a:t>
            </a:r>
            <a:r>
              <a:rPr lang="id-ID" dirty="0" smtClean="0">
                <a:latin typeface="Agency FB" panose="020B0503020202020204" pitchFamily="34" charset="0"/>
              </a:rPr>
              <a:t>Perencanaan </a:t>
            </a:r>
            <a:r>
              <a:rPr lang="id-ID" dirty="0">
                <a:latin typeface="Agency FB" panose="020B0503020202020204" pitchFamily="34" charset="0"/>
              </a:rPr>
              <a:t>media merupakan suatu rangkaian kegiatan penyampaian pesan promosi pada sasaran atau pengguna suatu produk. </a:t>
            </a:r>
            <a:endParaRPr lang="id-ID" dirty="0" smtClean="0"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id-ID" dirty="0" smtClean="0">
                <a:latin typeface="Agency FB" panose="020B0503020202020204" pitchFamily="34" charset="0"/>
              </a:rPr>
              <a:t>	Menurut George dan Michael Belch yang dikutip pada buku Periklanan karangan Morissan (2007) perencanaan media diartikan sebagai serangkaian keputusan yang terlibat dalam menyampaikan pesan promosi kepada calon pembeli dan/atau pengguna produk atau merek.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d-ID" dirty="0" smtClean="0">
                <a:latin typeface="Agency FB" panose="020B0503020202020204" pitchFamily="34" charset="0"/>
              </a:rPr>
              <a:t/>
            </a:r>
            <a:br>
              <a:rPr lang="id-ID" dirty="0" smtClean="0">
                <a:latin typeface="Agency FB" panose="020B0503020202020204" pitchFamily="34" charset="0"/>
              </a:rPr>
            </a:br>
            <a:r>
              <a:rPr lang="id-ID" dirty="0" smtClean="0">
                <a:latin typeface="Agency FB" panose="020B0503020202020204" pitchFamily="34" charset="0"/>
              </a:rPr>
              <a:t>	Definisi lain adalah dari Tom Duncan yang dikutip pada buku Periklanan karangan Morissan (2007) menyatakan bahwa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d-ID" dirty="0" smtClean="0">
                <a:latin typeface="Agency FB" panose="020B0503020202020204" pitchFamily="34" charset="0"/>
              </a:rPr>
              <a:t>	perencanaan media adalah suatu proses untuk menentukan biaya paling efektif bauran media untuk mencapai sejumlah media</a:t>
            </a:r>
            <a:br>
              <a:rPr lang="id-ID" dirty="0" smtClean="0">
                <a:latin typeface="Agency FB" panose="020B0503020202020204" pitchFamily="34" charset="0"/>
              </a:rPr>
            </a:br>
            <a:endParaRPr lang="id-ID" dirty="0"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11" b="87670" l="10469" r="89989">
                        <a14:foregroundMark x1="17277" y1="83636" x2="82437" y2="83011"/>
                        <a14:foregroundMark x1="19966" y1="81648" x2="41476" y2="42273"/>
                        <a14:foregroundMark x1="17277" y1="78295" x2="38787" y2="36932"/>
                        <a14:foregroundMark x1="26659" y1="75625" x2="81121" y2="72955"/>
                        <a14:foregroundMark x1="16590" y1="79659" x2="17906" y2="69659"/>
                        <a14:foregroundMark x1="24657" y1="53636" x2="40103" y2="24886"/>
                        <a14:foregroundMark x1="36156" y1="66818" x2="55034" y2="68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5" y="163193"/>
            <a:ext cx="2000564" cy="20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322729"/>
            <a:ext cx="7624696" cy="570411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dirty="0">
                <a:latin typeface="Bell MT" panose="02020503060305020303" pitchFamily="18" charset="0"/>
              </a:rPr>
              <a:t>	</a:t>
            </a:r>
            <a:r>
              <a:rPr lang="id-ID" dirty="0" smtClean="0">
                <a:latin typeface="Agency FB" panose="020B0503020202020204" pitchFamily="34" charset="0"/>
              </a:rPr>
              <a:t>George </a:t>
            </a:r>
            <a:r>
              <a:rPr lang="id-ID" dirty="0">
                <a:latin typeface="Agency FB" panose="020B0503020202020204" pitchFamily="34" charset="0"/>
              </a:rPr>
              <a:t>dan Michael Belch menyebutkan bahwa perencanaan dan strategi media memusatkan perhatian pada upaya untuk menentukan cara terbaik dalam menyampaikan pesan yang terdiri dari empat langkah yaitu: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d-ID" dirty="0">
                <a:latin typeface="Agency FB" panose="020B0503020202020204" pitchFamily="34" charset="0"/>
              </a:rPr>
              <a:t>1. Penentuan target konsumen atau analisa pasar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d-ID" dirty="0" smtClean="0">
                <a:latin typeface="Agency FB" panose="020B0503020202020204" pitchFamily="34" charset="0"/>
              </a:rPr>
              <a:t>2</a:t>
            </a:r>
            <a:r>
              <a:rPr lang="id-ID" dirty="0">
                <a:latin typeface="Agency FB" panose="020B0503020202020204" pitchFamily="34" charset="0"/>
              </a:rPr>
              <a:t>. Menentukan tujuan </a:t>
            </a:r>
            <a:r>
              <a:rPr lang="id-ID" dirty="0" smtClean="0">
                <a:latin typeface="Agency FB" panose="020B0503020202020204" pitchFamily="34" charset="0"/>
              </a:rPr>
              <a:t>media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d-ID" dirty="0" smtClean="0">
                <a:latin typeface="Agency FB" panose="020B0503020202020204" pitchFamily="34" charset="0"/>
              </a:rPr>
              <a:t>3</a:t>
            </a:r>
            <a:r>
              <a:rPr lang="id-ID" dirty="0">
                <a:latin typeface="Agency FB" panose="020B0503020202020204" pitchFamily="34" charset="0"/>
              </a:rPr>
              <a:t>. Perencanaan dan pelaksanaan strategi media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d-ID" dirty="0" smtClean="0">
                <a:latin typeface="Agency FB" panose="020B0503020202020204" pitchFamily="34" charset="0"/>
              </a:rPr>
              <a:t>4</a:t>
            </a:r>
            <a:r>
              <a:rPr lang="id-ID" dirty="0">
                <a:latin typeface="Agency FB" panose="020B0503020202020204" pitchFamily="34" charset="0"/>
              </a:rPr>
              <a:t>. Evaluasi dan tindak lanjut.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11" b="87670" l="10469" r="89989">
                        <a14:foregroundMark x1="17277" y1="83636" x2="82437" y2="83011"/>
                        <a14:foregroundMark x1="19966" y1="81648" x2="41476" y2="42273"/>
                        <a14:foregroundMark x1="17277" y1="78295" x2="38787" y2="36932"/>
                        <a14:foregroundMark x1="26659" y1="75625" x2="81121" y2="72955"/>
                        <a14:foregroundMark x1="16590" y1="79659" x2="17906" y2="69659"/>
                        <a14:foregroundMark x1="24657" y1="53636" x2="40103" y2="24886"/>
                        <a14:foregroundMark x1="39760" y1="68011" x2="49199" y2="68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3" y="110451"/>
            <a:ext cx="2000564" cy="20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657" y="0"/>
            <a:ext cx="7213599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d-ID" sz="2400" dirty="0">
                <a:latin typeface="Bell MT" panose="02020503060305020303" pitchFamily="18" charset="0"/>
              </a:rPr>
              <a:t>	</a:t>
            </a:r>
            <a:r>
              <a:rPr lang="id-ID" sz="2400" dirty="0" smtClean="0">
                <a:latin typeface="Agency FB" panose="020B0503020202020204" pitchFamily="34" charset="0"/>
              </a:rPr>
              <a:t>Sedangkan </a:t>
            </a:r>
            <a:r>
              <a:rPr lang="id-ID" sz="2400" dirty="0">
                <a:latin typeface="Agency FB" panose="020B0503020202020204" pitchFamily="34" charset="0"/>
              </a:rPr>
              <a:t>menurut Tom Duncan bahwa proses perencanaan media terdiri dari empat langkah </a:t>
            </a:r>
            <a:r>
              <a:rPr lang="id-ID" sz="2400" dirty="0" smtClean="0">
                <a:latin typeface="Agency FB" panose="020B0503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d-ID" sz="2400" dirty="0" smtClean="0">
                <a:latin typeface="Agency FB" panose="020B0503020202020204" pitchFamily="34" charset="0"/>
              </a:rPr>
              <a:t>1</a:t>
            </a:r>
            <a:r>
              <a:rPr lang="id-ID" sz="2400" dirty="0">
                <a:latin typeface="Agency FB" panose="020B0503020202020204" pitchFamily="34" charset="0"/>
              </a:rPr>
              <a:t>. Mengidentifikasi target media (media targeting)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d-ID" sz="2400" dirty="0" smtClean="0">
                <a:latin typeface="Agency FB" panose="020B0503020202020204" pitchFamily="34" charset="0"/>
              </a:rPr>
              <a:t>2</a:t>
            </a:r>
            <a:r>
              <a:rPr lang="id-ID" sz="2400" dirty="0">
                <a:latin typeface="Agency FB" panose="020B0503020202020204" pitchFamily="34" charset="0"/>
              </a:rPr>
              <a:t>. Menentukan tujuan media (media objective)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d-ID" sz="2400" dirty="0" smtClean="0">
                <a:latin typeface="Agency FB" panose="020B0503020202020204" pitchFamily="34" charset="0"/>
              </a:rPr>
              <a:t>3</a:t>
            </a:r>
            <a:r>
              <a:rPr lang="id-ID" sz="2400" dirty="0">
                <a:latin typeface="Agency FB" panose="020B0503020202020204" pitchFamily="34" charset="0"/>
              </a:rPr>
              <a:t>. Menentukan strategi media (media strategy)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d-ID" sz="2400" dirty="0" smtClean="0">
                <a:latin typeface="Agency FB" panose="020B0503020202020204" pitchFamily="34" charset="0"/>
              </a:rPr>
              <a:t>4</a:t>
            </a:r>
            <a:r>
              <a:rPr lang="id-ID" sz="2400" dirty="0">
                <a:latin typeface="Agency FB" panose="020B0503020202020204" pitchFamily="34" charset="0"/>
              </a:rPr>
              <a:t>. Penjadwalan penempatan media (scheduling media placement</a:t>
            </a:r>
            <a:r>
              <a:rPr lang="id-ID" sz="2400" dirty="0" smtClean="0">
                <a:latin typeface="Agency FB" panose="020B0503020202020204" pitchFamily="34" charset="0"/>
              </a:rPr>
              <a:t>)</a:t>
            </a:r>
            <a:r>
              <a:rPr lang="id-ID" sz="2400" dirty="0">
                <a:latin typeface="Agency FB" panose="020B0503020202020204" pitchFamily="34" charset="0"/>
              </a:rPr>
              <a:t/>
            </a:r>
            <a:br>
              <a:rPr lang="id-ID" sz="2400" dirty="0">
                <a:latin typeface="Agency FB" panose="020B0503020202020204" pitchFamily="34" charset="0"/>
              </a:rPr>
            </a:br>
            <a:r>
              <a:rPr lang="id-ID" sz="2400" dirty="0" smtClean="0">
                <a:latin typeface="Agency FB" panose="020B0503020202020204" pitchFamily="34" charset="0"/>
              </a:rPr>
              <a:t>	Walaupun </a:t>
            </a:r>
            <a:r>
              <a:rPr lang="id-ID" sz="2400" dirty="0">
                <a:latin typeface="Agency FB" panose="020B0503020202020204" pitchFamily="34" charset="0"/>
              </a:rPr>
              <a:t>ada dua pandangan mengenai proses perencanaan media tersebut di atas, namun pada dasarnya adalah sama. Perbedaannya hanya terletak pada istilah yang digunakan pada setiap tahap.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11" b="87670" l="10469" r="89989">
                        <a14:foregroundMark x1="17277" y1="83636" x2="82437" y2="83011"/>
                        <a14:foregroundMark x1="19966" y1="81648" x2="41476" y2="42273"/>
                        <a14:foregroundMark x1="17277" y1="78295" x2="38787" y2="36932"/>
                        <a14:foregroundMark x1="26659" y1="75625" x2="81121" y2="72955"/>
                        <a14:foregroundMark x1="16590" y1="79659" x2="17906" y2="69659"/>
                        <a14:foregroundMark x1="24657" y1="53636" x2="40103" y2="24886"/>
                        <a14:foregroundMark x1="39073" y1="68750" x2="49943" y2="6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3" y="110451"/>
            <a:ext cx="2000564" cy="20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1459" y="401277"/>
            <a:ext cx="7710287" cy="629535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b="1" dirty="0">
                <a:latin typeface="Agency FB" panose="020B0503020202020204" pitchFamily="34" charset="0"/>
              </a:rPr>
              <a:t>1. Mengidentifikasi target media </a:t>
            </a:r>
            <a:r>
              <a:rPr lang="id-ID" b="1" i="1" dirty="0">
                <a:latin typeface="Agency FB" panose="020B0503020202020204" pitchFamily="34" charset="0"/>
              </a:rPr>
              <a:t>(Media Targeting)</a:t>
            </a:r>
            <a:endParaRPr lang="id-ID" dirty="0">
              <a:latin typeface="Agency FB" panose="020B0503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d-ID" dirty="0" smtClean="0">
                <a:latin typeface="Agency FB" panose="020B0503020202020204" pitchFamily="34" charset="0"/>
              </a:rPr>
              <a:t>	Berkaitan </a:t>
            </a:r>
            <a:r>
              <a:rPr lang="id-ID" dirty="0">
                <a:latin typeface="Agency FB" panose="020B0503020202020204" pitchFamily="34" charset="0"/>
              </a:rPr>
              <a:t>dengan identifikasi target media / audience sasaran, maka ada pertanyaan yang harus dijawab antara lain 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d-ID" b="1" dirty="0" smtClean="0">
                <a:latin typeface="Agency FB" panose="020B0503020202020204" pitchFamily="34" charset="0"/>
              </a:rPr>
              <a:t>- Siapakah </a:t>
            </a:r>
            <a:r>
              <a:rPr lang="id-ID" b="1" dirty="0">
                <a:latin typeface="Agency FB" panose="020B0503020202020204" pitchFamily="34" charset="0"/>
              </a:rPr>
              <a:t>yang menjadi audience sasaran atau target </a:t>
            </a:r>
            <a:r>
              <a:rPr lang="id-ID" b="1" dirty="0" smtClean="0">
                <a:latin typeface="Agency FB" panose="020B0503020202020204" pitchFamily="34" charset="0"/>
              </a:rPr>
              <a:t>audience?</a:t>
            </a:r>
            <a:endParaRPr lang="id-ID" dirty="0">
              <a:latin typeface="Agency FB" panose="020B0503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d-ID" b="1" dirty="0" smtClean="0">
                <a:latin typeface="Agency FB" panose="020B0503020202020204" pitchFamily="34" charset="0"/>
              </a:rPr>
              <a:t>- Di </a:t>
            </a:r>
            <a:r>
              <a:rPr lang="id-ID" b="1" dirty="0">
                <a:latin typeface="Agency FB" panose="020B0503020202020204" pitchFamily="34" charset="0"/>
              </a:rPr>
              <a:t>manakah target audience berada ?</a:t>
            </a:r>
            <a:endParaRPr lang="id-ID" dirty="0">
              <a:latin typeface="Agency FB" panose="020B0503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d-ID" b="1" dirty="0" smtClean="0">
                <a:latin typeface="Agency FB" panose="020B0503020202020204" pitchFamily="34" charset="0"/>
              </a:rPr>
              <a:t>- Berapa </a:t>
            </a:r>
            <a:r>
              <a:rPr lang="id-ID" b="1" dirty="0">
                <a:latin typeface="Agency FB" panose="020B0503020202020204" pitchFamily="34" charset="0"/>
              </a:rPr>
              <a:t>besar target audience ?</a:t>
            </a:r>
            <a:endParaRPr lang="id-ID" dirty="0">
              <a:latin typeface="Agency FB" panose="020B0503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d-ID" b="1" dirty="0" smtClean="0">
                <a:latin typeface="Agency FB" panose="020B0503020202020204" pitchFamily="34" charset="0"/>
              </a:rPr>
              <a:t>- Berapa </a:t>
            </a:r>
            <a:r>
              <a:rPr lang="id-ID" b="1" dirty="0">
                <a:latin typeface="Agency FB" panose="020B0503020202020204" pitchFamily="34" charset="0"/>
              </a:rPr>
              <a:t>banyak tingkat konsumsi target audience ?</a:t>
            </a:r>
            <a:endParaRPr lang="id-ID" dirty="0">
              <a:latin typeface="Agency FB" panose="020B0503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d-ID" b="1" dirty="0" smtClean="0">
                <a:latin typeface="Agency FB" panose="020B0503020202020204" pitchFamily="34" charset="0"/>
              </a:rPr>
              <a:t>- Bagaimanakah </a:t>
            </a:r>
            <a:r>
              <a:rPr lang="id-ID" b="1" dirty="0">
                <a:latin typeface="Agency FB" panose="020B0503020202020204" pitchFamily="34" charset="0"/>
              </a:rPr>
              <a:t>kinerja merek produk yang bersangkutan antara satu wilayah pemasaran dengan wilayah pemasaran lainnya ?</a:t>
            </a:r>
            <a:endParaRPr lang="id-ID" dirty="0">
              <a:latin typeface="Agency FB" panose="020B0503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id-ID" dirty="0">
              <a:latin typeface="Bell MT" panose="02020503060305020303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37090" y="889428"/>
            <a:ext cx="4604657" cy="5515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id-ID" dirty="0">
              <a:latin typeface="Bell MT" panose="020205030603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11" b="87670" l="10469" r="89989">
                        <a14:foregroundMark x1="17277" y1="83636" x2="82437" y2="83011"/>
                        <a14:foregroundMark x1="19966" y1="81648" x2="41476" y2="42273"/>
                        <a14:foregroundMark x1="17277" y1="78295" x2="38787" y2="36932"/>
                        <a14:foregroundMark x1="26659" y1="75625" x2="81121" y2="72955"/>
                        <a14:foregroundMark x1="16590" y1="79659" x2="17906" y2="69659"/>
                        <a14:foregroundMark x1="24657" y1="53636" x2="40103" y2="24886"/>
                        <a14:foregroundMark x1="43535" y1="70511" x2="53661" y2="70511"/>
                        <a14:foregroundMark x1="41362" y1="69091" x2="52975" y2="68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395" y="-117721"/>
            <a:ext cx="2000564" cy="20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5572" y="0"/>
            <a:ext cx="7986486" cy="672011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d-ID" sz="2400" b="1" dirty="0" smtClean="0">
                <a:latin typeface="Agency FB" panose="020B0503020202020204" pitchFamily="34" charset="0"/>
              </a:rPr>
              <a:t>2</a:t>
            </a:r>
            <a:r>
              <a:rPr lang="id-ID" sz="2400" b="1" dirty="0">
                <a:latin typeface="Agency FB" panose="020B0503020202020204" pitchFamily="34" charset="0"/>
              </a:rPr>
              <a:t>. Menentukan tujuan media </a:t>
            </a:r>
            <a:r>
              <a:rPr lang="id-ID" sz="2400" b="1" i="1" dirty="0">
                <a:latin typeface="Agency FB" panose="020B0503020202020204" pitchFamily="34" charset="0"/>
              </a:rPr>
              <a:t>(Media Objective)</a:t>
            </a:r>
            <a:endParaRPr lang="id-ID" sz="2400" dirty="0">
              <a:latin typeface="Agency FB" panose="020B05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d-ID" sz="2400" dirty="0">
                <a:latin typeface="Agency FB" panose="020B0503020202020204" pitchFamily="34" charset="0"/>
              </a:rPr>
              <a:t>	</a:t>
            </a:r>
            <a:r>
              <a:rPr lang="id-ID" sz="2400" dirty="0" smtClean="0">
                <a:latin typeface="Agency FB" panose="020B0503020202020204" pitchFamily="34" charset="0"/>
              </a:rPr>
              <a:t>Pertanyaan </a:t>
            </a:r>
            <a:r>
              <a:rPr lang="id-ID" sz="2400" dirty="0">
                <a:latin typeface="Agency FB" panose="020B0503020202020204" pitchFamily="34" charset="0"/>
              </a:rPr>
              <a:t>penting yang harus dijawab terkait dengan penentuan tujuan media adalah sebagai berikut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d-ID" sz="2400" dirty="0" smtClean="0">
                <a:latin typeface="Agency FB" panose="020B0503020202020204" pitchFamily="34" charset="0"/>
              </a:rPr>
              <a:t>- Seberapa </a:t>
            </a:r>
            <a:r>
              <a:rPr lang="id-ID" sz="2400" dirty="0">
                <a:latin typeface="Agency FB" panose="020B0503020202020204" pitchFamily="34" charset="0"/>
              </a:rPr>
              <a:t>besar jangkauan (reach) pesan dan target jangkauan (targeted reach) pesan yang diinginkan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d-ID" sz="2400" dirty="0" smtClean="0">
                <a:latin typeface="Agency FB" panose="020B0503020202020204" pitchFamily="34" charset="0"/>
              </a:rPr>
              <a:t>- Berapa </a:t>
            </a:r>
            <a:r>
              <a:rPr lang="id-ID" sz="2400" dirty="0">
                <a:latin typeface="Agency FB" panose="020B0503020202020204" pitchFamily="34" charset="0"/>
              </a:rPr>
              <a:t>banyak frekuensi pesan dan frekuensi efektif yang akan disampaikan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d-ID" sz="2400" dirty="0" smtClean="0">
                <a:latin typeface="Agency FB" panose="020B0503020202020204" pitchFamily="34" charset="0"/>
              </a:rPr>
              <a:t>- Bagaimana </a:t>
            </a:r>
            <a:r>
              <a:rPr lang="id-ID" sz="2400" dirty="0">
                <a:latin typeface="Agency FB" panose="020B0503020202020204" pitchFamily="34" charset="0"/>
              </a:rPr>
              <a:t>menentukan distribusi frekuensi yang bisa diterima?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d-ID" sz="2400" dirty="0" smtClean="0">
                <a:latin typeface="Agency FB" panose="020B0503020202020204" pitchFamily="34" charset="0"/>
              </a:rPr>
              <a:t>- Berapa </a:t>
            </a:r>
            <a:r>
              <a:rPr lang="id-ID" sz="2400" dirty="0">
                <a:latin typeface="Agency FB" panose="020B0503020202020204" pitchFamily="34" charset="0"/>
              </a:rPr>
              <a:t>besar bobot yang dapat diberikan pada suatu kendaraan media (GRP, TGRP)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d-ID" sz="2400" dirty="0" smtClean="0">
                <a:latin typeface="Agency FB" panose="020B0503020202020204" pitchFamily="34" charset="0"/>
              </a:rPr>
              <a:t>- Haruskah </a:t>
            </a:r>
            <a:r>
              <a:rPr lang="id-ID" sz="2400" dirty="0">
                <a:latin typeface="Agency FB" panose="020B0503020202020204" pitchFamily="34" charset="0"/>
              </a:rPr>
              <a:t>setiap wilayah pemasaran memiliki bobot media yang sama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11" b="87670" l="10469" r="89989">
                        <a14:foregroundMark x1="17277" y1="83636" x2="82437" y2="83011"/>
                        <a14:foregroundMark x1="19966" y1="81648" x2="41476" y2="42273"/>
                        <a14:foregroundMark x1="17277" y1="78295" x2="38787" y2="36932"/>
                        <a14:foregroundMark x1="26659" y1="75625" x2="81121" y2="72955"/>
                        <a14:foregroundMark x1="16590" y1="79659" x2="17906" y2="69659"/>
                        <a14:foregroundMark x1="24657" y1="53636" x2="40103" y2="24886"/>
                        <a14:foregroundMark x1="41362" y1="69148" x2="49314" y2="69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4" y="-13447"/>
            <a:ext cx="2000564" cy="20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11" b="87670" l="10469" r="89989">
                        <a14:foregroundMark x1="17277" y1="83636" x2="82437" y2="83011"/>
                        <a14:foregroundMark x1="19966" y1="81648" x2="41476" y2="42273"/>
                        <a14:foregroundMark x1="17277" y1="78295" x2="38787" y2="36932"/>
                        <a14:foregroundMark x1="26659" y1="75625" x2="81121" y2="72955"/>
                        <a14:foregroundMark x1="16590" y1="79659" x2="17906" y2="69659"/>
                        <a14:foregroundMark x1="24657" y1="53636" x2="40103" y2="24886"/>
                        <a14:foregroundMark x1="41362" y1="69148" x2="49314" y2="69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86" y="-13447"/>
            <a:ext cx="2000564" cy="2014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7669" y="954742"/>
            <a:ext cx="844475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000" b="1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Menentukan Strategi Media </a:t>
            </a:r>
            <a:r>
              <a:rPr lang="id-ID" sz="2000" b="1" i="1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(Media Strategy)</a:t>
            </a:r>
            <a:endParaRPr lang="id-ID" sz="20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id-ID" sz="2000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 pertanyaan yang harus dijawab pada tahap penentuan strategi media adalah :</a:t>
            </a:r>
            <a:endParaRPr lang="id-ID" sz="20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000" dirty="0" smtClean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Media </a:t>
            </a:r>
            <a:r>
              <a:rPr lang="id-ID" sz="2000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 yang digunakan dan berapa banyak ?</a:t>
            </a:r>
            <a:endParaRPr lang="id-ID" sz="20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000" dirty="0" smtClean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Bagaimana </a:t>
            </a:r>
            <a:r>
              <a:rPr lang="id-ID" sz="2000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pembagian antara penggunaan media satu arah dan media dua arah ?</a:t>
            </a:r>
            <a:endParaRPr lang="id-ID" sz="20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000" dirty="0" smtClean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Bagaimana </a:t>
            </a:r>
            <a:r>
              <a:rPr lang="id-ID" sz="2000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proses pembelian oleh target konsumen ?</a:t>
            </a:r>
            <a:endParaRPr lang="id-ID" sz="20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000" dirty="0" smtClean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Kapan </a:t>
            </a:r>
            <a:r>
              <a:rPr lang="id-ID" sz="2000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 terbaik menjangkau konsumen dan prospek ?</a:t>
            </a:r>
            <a:endParaRPr lang="id-ID" sz="20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000" dirty="0" smtClean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Bagaimana </a:t>
            </a:r>
            <a:r>
              <a:rPr lang="id-ID" sz="2000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konsentrasi media diperlukan dalam bauran media?</a:t>
            </a:r>
            <a:endParaRPr lang="id-ID" sz="20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000" dirty="0" smtClean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Bagaimana </a:t>
            </a:r>
            <a:r>
              <a:rPr lang="id-ID" sz="2000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 penjadwalan media ?</a:t>
            </a:r>
            <a:endParaRPr lang="id-ID" sz="20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000" dirty="0" smtClean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Media </a:t>
            </a:r>
            <a:r>
              <a:rPr lang="id-ID" sz="2000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 yang paling tepat dari aspek kreatif ?</a:t>
            </a:r>
            <a:endParaRPr lang="id-ID" sz="20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000" dirty="0" smtClean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Lingkungan </a:t>
            </a:r>
            <a:r>
              <a:rPr lang="id-ID" sz="2000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 seperti apa yang paling sesuai dengan citra produk ?</a:t>
            </a:r>
            <a:endParaRPr lang="id-ID" sz="20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000" dirty="0" smtClean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Bagaimana </a:t>
            </a:r>
            <a:r>
              <a:rPr lang="id-ID" sz="2000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 perhitungan biaya iklan ?</a:t>
            </a:r>
            <a:endParaRPr lang="id-ID" sz="2000" dirty="0">
              <a:effectLst/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91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rush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395148" y="509609"/>
            <a:ext cx="922468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d-ID" sz="2400" dirty="0" smtClean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Duncan </a:t>
            </a:r>
            <a:r>
              <a:rPr lang="id-ID" sz="2400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mengemukakan pengertian strategi media sebagai :</a:t>
            </a:r>
            <a:endParaRPr lang="id-ID" sz="24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d-ID" sz="2400" dirty="0" smtClean="0">
                <a:latin typeface="Agency FB" panose="020B0503020202020204" pitchFamily="34" charset="0"/>
              </a:rPr>
              <a:t>Ide </a:t>
            </a:r>
            <a:r>
              <a:rPr lang="id-ID" sz="2400" dirty="0">
                <a:latin typeface="Agency FB" panose="020B0503020202020204" pitchFamily="34" charset="0"/>
              </a:rPr>
              <a:t>atau gagasan mengenai bagaimana tujuan media akan dicapai melalui seleksi berbagai kombinasi </a:t>
            </a:r>
            <a:r>
              <a:rPr lang="id-ID" sz="2400" dirty="0" smtClean="0">
                <a:latin typeface="Agency FB" panose="020B0503020202020204" pitchFamily="34" charset="0"/>
              </a:rPr>
              <a:t>media</a:t>
            </a:r>
          </a:p>
          <a:p>
            <a:pPr algn="just"/>
            <a:endParaRPr lang="id-ID" sz="2400" dirty="0">
              <a:latin typeface="Agency FB" panose="020B0503020202020204" pitchFamily="34" charset="0"/>
            </a:endParaRPr>
          </a:p>
          <a:p>
            <a:pPr algn="just"/>
            <a:r>
              <a:rPr lang="id-ID" sz="2400" b="1" dirty="0">
                <a:latin typeface="Agency FB" panose="020B0503020202020204" pitchFamily="34" charset="0"/>
              </a:rPr>
              <a:t>Faktor yang mempengaruhi strategi media adalah :</a:t>
            </a:r>
            <a:endParaRPr lang="id-ID" sz="2400" dirty="0">
              <a:latin typeface="Agency FB" panose="020B0503020202020204" pitchFamily="34" charset="0"/>
            </a:endParaRPr>
          </a:p>
          <a:p>
            <a:pPr algn="just"/>
            <a:r>
              <a:rPr lang="id-ID" sz="2400" dirty="0" smtClean="0">
                <a:latin typeface="Agency FB" panose="020B0503020202020204" pitchFamily="34" charset="0"/>
              </a:rPr>
              <a:t>	Salah </a:t>
            </a:r>
            <a:r>
              <a:rPr lang="id-ID" sz="2400" dirty="0">
                <a:latin typeface="Agency FB" panose="020B0503020202020204" pitchFamily="34" charset="0"/>
              </a:rPr>
              <a:t>satu faktor penting dalam menentukan strategi media adalah tipe atau jenis produk yang akan </a:t>
            </a:r>
            <a:r>
              <a:rPr lang="id-ID" sz="2400" dirty="0" smtClean="0">
                <a:latin typeface="Agency FB" panose="020B0503020202020204" pitchFamily="34" charset="0"/>
              </a:rPr>
              <a:t>dipromosikan.</a:t>
            </a:r>
          </a:p>
          <a:p>
            <a:pPr algn="just"/>
            <a:r>
              <a:rPr lang="id-ID" sz="2400" dirty="0">
                <a:latin typeface="Agency FB" panose="020B0503020202020204" pitchFamily="34" charset="0"/>
              </a:rPr>
              <a:t>Faktor lain yang mempengaruhi strategi media adalah proses keputusan pembelian dan sikap penerimaan konsumen.</a:t>
            </a:r>
          </a:p>
          <a:p>
            <a:pPr algn="just"/>
            <a:r>
              <a:rPr lang="id-ID" sz="2400" b="1" dirty="0">
                <a:latin typeface="Agency FB" panose="020B0503020202020204" pitchFamily="34" charset="0"/>
              </a:rPr>
              <a:t>- Proses Keputusan Pembelian</a:t>
            </a:r>
            <a:endParaRPr lang="id-ID" sz="2400" dirty="0">
              <a:latin typeface="Agency FB" panose="020B0503020202020204" pitchFamily="34" charset="0"/>
            </a:endParaRPr>
          </a:p>
          <a:p>
            <a:pPr algn="just"/>
            <a:r>
              <a:rPr lang="id-ID" sz="2400" dirty="0" smtClean="0">
                <a:latin typeface="Agency FB" panose="020B0503020202020204" pitchFamily="34" charset="0"/>
              </a:rPr>
              <a:t>	Strategi </a:t>
            </a:r>
            <a:r>
              <a:rPr lang="id-ID" sz="2400" dirty="0">
                <a:latin typeface="Agency FB" panose="020B0503020202020204" pitchFamily="34" charset="0"/>
              </a:rPr>
              <a:t>media juga harus ditentukan oleh proses keputusan pembelian konsumen. Proses keputusan pembelian produk dengan keterlibatan tinggi terdiri dari empat tahap yaitu :</a:t>
            </a:r>
          </a:p>
          <a:p>
            <a:pPr algn="just"/>
            <a:r>
              <a:rPr lang="id-ID" sz="2400" dirty="0">
                <a:latin typeface="Agency FB" panose="020B0503020202020204" pitchFamily="34" charset="0"/>
              </a:rPr>
              <a:t>A è Attention (Perhatian)</a:t>
            </a:r>
          </a:p>
          <a:p>
            <a:pPr algn="just"/>
            <a:r>
              <a:rPr lang="id-ID" sz="2400" dirty="0">
                <a:latin typeface="Agency FB" panose="020B0503020202020204" pitchFamily="34" charset="0"/>
              </a:rPr>
              <a:t>I è Interest (Minat)</a:t>
            </a:r>
          </a:p>
          <a:p>
            <a:pPr algn="just"/>
            <a:r>
              <a:rPr lang="id-ID" sz="2400" dirty="0">
                <a:latin typeface="Agency FB" panose="020B0503020202020204" pitchFamily="34" charset="0"/>
              </a:rPr>
              <a:t>D è Desire (Keinginan)</a:t>
            </a:r>
          </a:p>
          <a:p>
            <a:pPr algn="just"/>
            <a:r>
              <a:rPr lang="id-ID" sz="2400" dirty="0">
                <a:latin typeface="Agency FB" panose="020B0503020202020204" pitchFamily="34" charset="0"/>
              </a:rPr>
              <a:t>A è Action (Tindakan Pembelian)</a:t>
            </a:r>
          </a:p>
          <a:p>
            <a:pPr algn="just"/>
            <a:endParaRPr lang="id-ID" sz="2400" dirty="0">
              <a:latin typeface="Agency FB" panose="020B05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11" b="87670" l="10469" r="89989">
                        <a14:foregroundMark x1="17277" y1="83636" x2="82437" y2="83011"/>
                        <a14:foregroundMark x1="19966" y1="81648" x2="41476" y2="42273"/>
                        <a14:foregroundMark x1="17277" y1="78295" x2="38787" y2="36932"/>
                        <a14:foregroundMark x1="26659" y1="75625" x2="81121" y2="72955"/>
                        <a14:foregroundMark x1="16590" y1="79659" x2="17906" y2="69659"/>
                        <a14:foregroundMark x1="24657" y1="53636" x2="40103" y2="24886"/>
                        <a14:foregroundMark x1="41362" y1="69148" x2="49314" y2="69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86" y="-13447"/>
            <a:ext cx="2000564" cy="20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675965" y="266566"/>
            <a:ext cx="8296835" cy="718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sz="2000" b="1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Sikap Penerimaan Konsumen</a:t>
            </a:r>
            <a:endParaRPr lang="id-ID" sz="20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d-ID" sz="2000" dirty="0" smtClean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	Strategi </a:t>
            </a:r>
            <a:r>
              <a:rPr lang="id-ID" sz="2000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lain yang perlu diperhatikan pemasar dalam mempromosikan produknya adalah pada sikap penerimaan konsumen yang memiliki </a:t>
            </a:r>
            <a:r>
              <a:rPr lang="id-ID" sz="2000" dirty="0" smtClean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pengertian.</a:t>
            </a:r>
          </a:p>
          <a:p>
            <a:pPr algn="just">
              <a:lnSpc>
                <a:spcPct val="150000"/>
              </a:lnSpc>
            </a:pPr>
            <a:endParaRPr lang="id-ID" sz="2000" dirty="0">
              <a:solidFill>
                <a:srgbClr val="333333"/>
              </a:solidFill>
              <a:latin typeface="Agency FB" panose="020B05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d-ID" sz="2000" b="1" dirty="0" smtClean="0">
                <a:latin typeface="Agency FB" panose="020B0503020202020204" pitchFamily="34" charset="0"/>
              </a:rPr>
              <a:t>4</a:t>
            </a:r>
            <a:r>
              <a:rPr lang="id-ID" sz="2000" b="1" dirty="0">
                <a:latin typeface="Agency FB" panose="020B0503020202020204" pitchFamily="34" charset="0"/>
              </a:rPr>
              <a:t>. Penjadwalan Penempatan Media </a:t>
            </a:r>
            <a:r>
              <a:rPr lang="id-ID" sz="2000" b="1" i="1" dirty="0">
                <a:latin typeface="Agency FB" panose="020B0503020202020204" pitchFamily="34" charset="0"/>
              </a:rPr>
              <a:t>(Scheduling Media Placement)</a:t>
            </a:r>
            <a:endParaRPr lang="id-ID" sz="2000" dirty="0">
              <a:latin typeface="Agency FB" panose="020B05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d-ID" sz="2000" dirty="0" smtClean="0">
                <a:latin typeface="Agency FB" panose="020B0503020202020204" pitchFamily="34" charset="0"/>
              </a:rPr>
              <a:t>	Praktisi </a:t>
            </a:r>
            <a:r>
              <a:rPr lang="id-ID" sz="2000" dirty="0">
                <a:latin typeface="Agency FB" panose="020B0503020202020204" pitchFamily="34" charset="0"/>
              </a:rPr>
              <a:t>pemasaran tentu saja menginginkan agar iklan dari produk yang dipasarkan selalu muncul setiap saat dimana media massa sehingga konsumen dapat selalu mengingat produk bersangkutan</a:t>
            </a:r>
            <a:r>
              <a:rPr lang="id-ID" sz="2000" dirty="0" smtClean="0">
                <a:latin typeface="Agency FB" panose="020B0503020202020204" pitchFamily="34" charset="0"/>
              </a:rPr>
              <a:t>.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id-ID" sz="2000" dirty="0">
                <a:latin typeface="Agency FB" panose="020B0503020202020204" pitchFamily="34" charset="0"/>
              </a:rPr>
              <a:t>Tujuan utama dari penjadwalan menurut Belch adalah </a:t>
            </a:r>
            <a:r>
              <a:rPr lang="id-ID" sz="2000" b="1" i="1" dirty="0">
                <a:latin typeface="Agency FB" panose="020B0503020202020204" pitchFamily="34" charset="0"/>
              </a:rPr>
              <a:t>“to time promotional efforts so that they will coincide with the highest potential buying time.</a:t>
            </a:r>
            <a:r>
              <a:rPr lang="id-ID" sz="2000" dirty="0">
                <a:latin typeface="Agency FB" panose="020B0503020202020204" pitchFamily="34" charset="0"/>
              </a:rPr>
              <a:t> (mengatur waktu berbagai kegiatan promosi yang bertepatan dengan potensi waktu pembelian tertinggi</a:t>
            </a:r>
            <a:r>
              <a:rPr lang="id-ID" sz="2000" dirty="0" smtClean="0">
                <a:latin typeface="Agency FB" panose="020B0503020202020204" pitchFamily="34" charset="0"/>
              </a:rPr>
              <a:t>).</a:t>
            </a:r>
            <a:r>
              <a:rPr lang="id-ID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 hal ini terdapat tiga metode penjadwalan antara lain :</a:t>
            </a:r>
            <a:endParaRPr lang="id-ID" sz="20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d-ID" sz="2000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id-ID" sz="2000" b="1" i="1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Continuity</a:t>
            </a:r>
            <a:r>
              <a:rPr lang="id-ID" sz="2000" b="1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d-ID" sz="2000" dirty="0">
                <a:solidFill>
                  <a:srgbClr val="333333"/>
                </a:solidFill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(terus menerus/berkelanjutan)</a:t>
            </a:r>
          </a:p>
          <a:p>
            <a:pPr algn="just">
              <a:lnSpc>
                <a:spcPct val="115000"/>
              </a:lnSpc>
            </a:pPr>
            <a:r>
              <a:rPr lang="id-ID" sz="2000" b="1" dirty="0">
                <a:latin typeface="Agency FB" panose="020B0503020202020204" pitchFamily="34" charset="0"/>
              </a:rPr>
              <a:t>2. </a:t>
            </a:r>
            <a:r>
              <a:rPr lang="id-ID" sz="2000" b="1" i="1" dirty="0">
                <a:latin typeface="Agency FB" panose="020B0503020202020204" pitchFamily="34" charset="0"/>
              </a:rPr>
              <a:t>Flighting</a:t>
            </a:r>
            <a:r>
              <a:rPr lang="id-ID" sz="2000" b="1" dirty="0">
                <a:latin typeface="Agency FB" panose="020B0503020202020204" pitchFamily="34" charset="0"/>
              </a:rPr>
              <a:t> (berkelompok)</a:t>
            </a:r>
            <a:endParaRPr lang="id-ID" sz="2000" dirty="0">
              <a:latin typeface="Agency FB" panose="020B0503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id-ID" sz="2000" b="1" dirty="0">
                <a:latin typeface="Agency FB" panose="020B0503020202020204" pitchFamily="34" charset="0"/>
              </a:rPr>
              <a:t>3. </a:t>
            </a:r>
            <a:r>
              <a:rPr lang="id-ID" sz="2000" b="1" i="1" dirty="0">
                <a:latin typeface="Agency FB" panose="020B0503020202020204" pitchFamily="34" charset="0"/>
              </a:rPr>
              <a:t>Pulsing</a:t>
            </a:r>
            <a:r>
              <a:rPr lang="id-ID" sz="2000" b="1" dirty="0">
                <a:latin typeface="Agency FB" panose="020B0503020202020204" pitchFamily="34" charset="0"/>
              </a:rPr>
              <a:t> (hentakan)</a:t>
            </a:r>
            <a:endParaRPr lang="id-ID" sz="2000" dirty="0">
              <a:latin typeface="Agency FB" panose="020B05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id-ID" sz="2000" dirty="0">
              <a:latin typeface="Agency FB" panose="020B05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id-ID" sz="2000" dirty="0">
              <a:latin typeface="Agency FB" panose="020B05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11" b="87670" l="10469" r="89989">
                        <a14:foregroundMark x1="17277" y1="83636" x2="82437" y2="83011"/>
                        <a14:foregroundMark x1="19966" y1="81648" x2="41476" y2="42273"/>
                        <a14:foregroundMark x1="17277" y1="78295" x2="38787" y2="36932"/>
                        <a14:foregroundMark x1="26659" y1="75625" x2="81121" y2="72955"/>
                        <a14:foregroundMark x1="16590" y1="79659" x2="17906" y2="69659"/>
                        <a14:foregroundMark x1="24657" y1="53636" x2="40103" y2="24886"/>
                        <a14:foregroundMark x1="41362" y1="69148" x2="49314" y2="69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86" y="-13447"/>
            <a:ext cx="2000564" cy="20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48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Agency FB</vt:lpstr>
      <vt:lpstr>Arial</vt:lpstr>
      <vt:lpstr>Arial Rounded MT Bold</vt:lpstr>
      <vt:lpstr>Bell MT</vt:lpstr>
      <vt:lpstr>Calibri</vt:lpstr>
      <vt:lpstr>Calibri Light</vt:lpstr>
      <vt:lpstr>Showcard Gothic</vt:lpstr>
      <vt:lpstr>Times New Roman</vt:lpstr>
      <vt:lpstr>Office Theme</vt:lpstr>
      <vt:lpstr>Pengelolaan iklan, pengenalan karakteristik media dan perencanaannya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komunikasi pemasaran “Teori periklanan, merek dan perumusan strategi komunikasi pemasaran”</dc:title>
  <dc:creator>ACER</dc:creator>
  <cp:lastModifiedBy>ACER</cp:lastModifiedBy>
  <cp:revision>13</cp:revision>
  <dcterms:created xsi:type="dcterms:W3CDTF">2018-03-25T21:47:02Z</dcterms:created>
  <dcterms:modified xsi:type="dcterms:W3CDTF">2018-05-25T07:13:11Z</dcterms:modified>
</cp:coreProperties>
</file>