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FB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093119-32CB-487F-8B03-419E0851A9EA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B1B6CE19-EDB8-4557-9BED-40FE0ABFBC32}">
      <dgm:prSet phldrT="[Text]"/>
      <dgm:spPr/>
      <dgm:t>
        <a:bodyPr/>
        <a:lstStyle/>
        <a:p>
          <a:r>
            <a:rPr lang="id-ID" dirty="0" smtClean="0"/>
            <a:t>DIMENSI KOMERSIAL</a:t>
          </a:r>
          <a:endParaRPr lang="id-ID" dirty="0"/>
        </a:p>
      </dgm:t>
    </dgm:pt>
    <dgm:pt modelId="{45687C58-B68E-4434-ACB1-C5686A16DC1D}" type="parTrans" cxnId="{0B1C3CD6-E327-4FFE-B82F-5C9AE71ABAC5}">
      <dgm:prSet/>
      <dgm:spPr/>
      <dgm:t>
        <a:bodyPr/>
        <a:lstStyle/>
        <a:p>
          <a:endParaRPr lang="id-ID"/>
        </a:p>
      </dgm:t>
    </dgm:pt>
    <dgm:pt modelId="{B264EE00-37B7-4CF4-90E4-4739161D3254}" type="sibTrans" cxnId="{0B1C3CD6-E327-4FFE-B82F-5C9AE71ABAC5}">
      <dgm:prSet/>
      <dgm:spPr/>
      <dgm:t>
        <a:bodyPr/>
        <a:lstStyle/>
        <a:p>
          <a:endParaRPr lang="id-ID"/>
        </a:p>
      </dgm:t>
    </dgm:pt>
    <dgm:pt modelId="{2CD8DE05-69C6-43FF-B9FC-0D50AA7EE849}">
      <dgm:prSet phldrT="[Text]"/>
      <dgm:spPr/>
      <dgm:t>
        <a:bodyPr/>
        <a:lstStyle/>
        <a:p>
          <a:r>
            <a:rPr lang="id-ID" dirty="0" smtClean="0"/>
            <a:t>DIMENSI KEEFEKTIFAN SEDERHANA</a:t>
          </a:r>
          <a:endParaRPr lang="id-ID" dirty="0"/>
        </a:p>
      </dgm:t>
    </dgm:pt>
    <dgm:pt modelId="{64C7F991-341E-4058-BBCF-673CED2D7275}" type="parTrans" cxnId="{0BBE91A1-C8CD-4E88-A148-67007BAE71AB}">
      <dgm:prSet/>
      <dgm:spPr/>
      <dgm:t>
        <a:bodyPr/>
        <a:lstStyle/>
        <a:p>
          <a:endParaRPr lang="id-ID"/>
        </a:p>
      </dgm:t>
    </dgm:pt>
    <dgm:pt modelId="{4339745B-C60B-4A13-90F8-B7BFA5BDA9E1}" type="sibTrans" cxnId="{0BBE91A1-C8CD-4E88-A148-67007BAE71AB}">
      <dgm:prSet/>
      <dgm:spPr/>
      <dgm:t>
        <a:bodyPr/>
        <a:lstStyle/>
        <a:p>
          <a:endParaRPr lang="id-ID"/>
        </a:p>
      </dgm:t>
    </dgm:pt>
    <dgm:pt modelId="{0D8F971A-7DF3-4400-B136-1876DF940CB5}">
      <dgm:prSet phldrT="[Text]"/>
      <dgm:spPr/>
      <dgm:t>
        <a:bodyPr/>
        <a:lstStyle/>
        <a:p>
          <a:r>
            <a:rPr lang="id-ID" dirty="0" smtClean="0"/>
            <a:t>DIMENSI </a:t>
          </a:r>
          <a:r>
            <a:rPr lang="id-ID" i="1" dirty="0" smtClean="0"/>
            <a:t>OBJECTIVE EFFECTIVENESS</a:t>
          </a:r>
          <a:endParaRPr lang="id-ID" i="1" dirty="0"/>
        </a:p>
      </dgm:t>
    </dgm:pt>
    <dgm:pt modelId="{B059CC75-54AF-4119-AAD1-52987B9D479A}" type="parTrans" cxnId="{2D5F73EA-7DC9-4A4C-AB07-BA1554CA05CD}">
      <dgm:prSet/>
      <dgm:spPr/>
      <dgm:t>
        <a:bodyPr/>
        <a:lstStyle/>
        <a:p>
          <a:endParaRPr lang="id-ID"/>
        </a:p>
      </dgm:t>
    </dgm:pt>
    <dgm:pt modelId="{27843FAE-012F-453A-8850-B74A68972080}" type="sibTrans" cxnId="{2D5F73EA-7DC9-4A4C-AB07-BA1554CA05CD}">
      <dgm:prSet/>
      <dgm:spPr/>
      <dgm:t>
        <a:bodyPr/>
        <a:lstStyle/>
        <a:p>
          <a:endParaRPr lang="id-ID"/>
        </a:p>
      </dgm:t>
    </dgm:pt>
    <dgm:pt modelId="{797906F2-2C1B-4EC6-9468-B9F9B46D0BEA}" type="pres">
      <dgm:prSet presAssocID="{E0093119-32CB-487F-8B03-419E0851A9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8D71F7-CF03-4FCB-A397-C57693F887C6}" type="pres">
      <dgm:prSet presAssocID="{B1B6CE19-EDB8-4557-9BED-40FE0ABFBC32}" presName="parentLin" presStyleCnt="0"/>
      <dgm:spPr/>
    </dgm:pt>
    <dgm:pt modelId="{10CAC08D-4E7B-44C2-833A-CA29076D8F2D}" type="pres">
      <dgm:prSet presAssocID="{B1B6CE19-EDB8-4557-9BED-40FE0ABFBC3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4227BC5-83F3-4636-9B2F-0287E192D282}" type="pres">
      <dgm:prSet presAssocID="{B1B6CE19-EDB8-4557-9BED-40FE0ABFBC3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D6BC0-6E83-4163-A33F-6CBD798EE3B6}" type="pres">
      <dgm:prSet presAssocID="{B1B6CE19-EDB8-4557-9BED-40FE0ABFBC32}" presName="negativeSpace" presStyleCnt="0"/>
      <dgm:spPr/>
    </dgm:pt>
    <dgm:pt modelId="{81923208-58EC-467E-B85D-04DDC8E31C5E}" type="pres">
      <dgm:prSet presAssocID="{B1B6CE19-EDB8-4557-9BED-40FE0ABFBC32}" presName="childText" presStyleLbl="conFgAcc1" presStyleIdx="0" presStyleCnt="3">
        <dgm:presLayoutVars>
          <dgm:bulletEnabled val="1"/>
        </dgm:presLayoutVars>
      </dgm:prSet>
      <dgm:spPr/>
    </dgm:pt>
    <dgm:pt modelId="{041BF69D-AE15-4CB5-AB0C-C27CD8EE227F}" type="pres">
      <dgm:prSet presAssocID="{B264EE00-37B7-4CF4-90E4-4739161D3254}" presName="spaceBetweenRectangles" presStyleCnt="0"/>
      <dgm:spPr/>
    </dgm:pt>
    <dgm:pt modelId="{B673C9A4-2759-4D1D-ACDD-C3D9C489E995}" type="pres">
      <dgm:prSet presAssocID="{2CD8DE05-69C6-43FF-B9FC-0D50AA7EE849}" presName="parentLin" presStyleCnt="0"/>
      <dgm:spPr/>
    </dgm:pt>
    <dgm:pt modelId="{EA2DE826-4F3A-46EE-833D-E6DF1C4939C9}" type="pres">
      <dgm:prSet presAssocID="{2CD8DE05-69C6-43FF-B9FC-0D50AA7EE84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CE8315F-59F1-4431-B34A-6653E9656C29}" type="pres">
      <dgm:prSet presAssocID="{2CD8DE05-69C6-43FF-B9FC-0D50AA7EE84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31255-EB5C-4010-B853-2C4B5B23E957}" type="pres">
      <dgm:prSet presAssocID="{2CD8DE05-69C6-43FF-B9FC-0D50AA7EE849}" presName="negativeSpace" presStyleCnt="0"/>
      <dgm:spPr/>
    </dgm:pt>
    <dgm:pt modelId="{DED0E76C-68AD-482B-B5D0-63DB5A82274C}" type="pres">
      <dgm:prSet presAssocID="{2CD8DE05-69C6-43FF-B9FC-0D50AA7EE849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AF32FF7-5696-4F0F-80EE-0784054DFDC2}" type="pres">
      <dgm:prSet presAssocID="{4339745B-C60B-4A13-90F8-B7BFA5BDA9E1}" presName="spaceBetweenRectangles" presStyleCnt="0"/>
      <dgm:spPr/>
    </dgm:pt>
    <dgm:pt modelId="{59748EC9-BB89-41BC-98E9-33E5F8796CA4}" type="pres">
      <dgm:prSet presAssocID="{0D8F971A-7DF3-4400-B136-1876DF940CB5}" presName="parentLin" presStyleCnt="0"/>
      <dgm:spPr/>
    </dgm:pt>
    <dgm:pt modelId="{1C402C5B-C893-463C-9288-3D52A0EB24C0}" type="pres">
      <dgm:prSet presAssocID="{0D8F971A-7DF3-4400-B136-1876DF940CB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C4EED17-2E75-4972-A690-11B3FCB926E6}" type="pres">
      <dgm:prSet presAssocID="{0D8F971A-7DF3-4400-B136-1876DF940CB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4FA3D95-D85A-4FDB-B813-91FDAC06DC06}" type="pres">
      <dgm:prSet presAssocID="{0D8F971A-7DF3-4400-B136-1876DF940CB5}" presName="negativeSpace" presStyleCnt="0"/>
      <dgm:spPr/>
    </dgm:pt>
    <dgm:pt modelId="{99A41D81-D539-485E-AC9D-D7B50960D16D}" type="pres">
      <dgm:prSet presAssocID="{0D8F971A-7DF3-4400-B136-1876DF940CB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067D449-2F78-4A87-8413-CB511C67DC05}" type="presOf" srcId="{0D8F971A-7DF3-4400-B136-1876DF940CB5}" destId="{3C4EED17-2E75-4972-A690-11B3FCB926E6}" srcOrd="1" destOrd="0" presId="urn:microsoft.com/office/officeart/2005/8/layout/list1"/>
    <dgm:cxn modelId="{A559AD9F-CA66-4C2A-A510-89826A902A18}" type="presOf" srcId="{2CD8DE05-69C6-43FF-B9FC-0D50AA7EE849}" destId="{9CE8315F-59F1-4431-B34A-6653E9656C29}" srcOrd="1" destOrd="0" presId="urn:microsoft.com/office/officeart/2005/8/layout/list1"/>
    <dgm:cxn modelId="{2D5F73EA-7DC9-4A4C-AB07-BA1554CA05CD}" srcId="{E0093119-32CB-487F-8B03-419E0851A9EA}" destId="{0D8F971A-7DF3-4400-B136-1876DF940CB5}" srcOrd="2" destOrd="0" parTransId="{B059CC75-54AF-4119-AAD1-52987B9D479A}" sibTransId="{27843FAE-012F-453A-8850-B74A68972080}"/>
    <dgm:cxn modelId="{BC98EFB7-E1DE-4CE6-B443-0306F9354C0B}" type="presOf" srcId="{B1B6CE19-EDB8-4557-9BED-40FE0ABFBC32}" destId="{24227BC5-83F3-4636-9B2F-0287E192D282}" srcOrd="1" destOrd="0" presId="urn:microsoft.com/office/officeart/2005/8/layout/list1"/>
    <dgm:cxn modelId="{0B1C3CD6-E327-4FFE-B82F-5C9AE71ABAC5}" srcId="{E0093119-32CB-487F-8B03-419E0851A9EA}" destId="{B1B6CE19-EDB8-4557-9BED-40FE0ABFBC32}" srcOrd="0" destOrd="0" parTransId="{45687C58-B68E-4434-ACB1-C5686A16DC1D}" sibTransId="{B264EE00-37B7-4CF4-90E4-4739161D3254}"/>
    <dgm:cxn modelId="{CC8A9BFC-AD3A-4BA7-B135-5841E5207B68}" type="presOf" srcId="{E0093119-32CB-487F-8B03-419E0851A9EA}" destId="{797906F2-2C1B-4EC6-9468-B9F9B46D0BEA}" srcOrd="0" destOrd="0" presId="urn:microsoft.com/office/officeart/2005/8/layout/list1"/>
    <dgm:cxn modelId="{0BBE91A1-C8CD-4E88-A148-67007BAE71AB}" srcId="{E0093119-32CB-487F-8B03-419E0851A9EA}" destId="{2CD8DE05-69C6-43FF-B9FC-0D50AA7EE849}" srcOrd="1" destOrd="0" parTransId="{64C7F991-341E-4058-BBCF-673CED2D7275}" sibTransId="{4339745B-C60B-4A13-90F8-B7BFA5BDA9E1}"/>
    <dgm:cxn modelId="{C581C973-26A4-438E-BEBD-C29A5C4339DB}" type="presOf" srcId="{2CD8DE05-69C6-43FF-B9FC-0D50AA7EE849}" destId="{EA2DE826-4F3A-46EE-833D-E6DF1C4939C9}" srcOrd="0" destOrd="0" presId="urn:microsoft.com/office/officeart/2005/8/layout/list1"/>
    <dgm:cxn modelId="{AE808423-5CFF-478B-8CBF-8006458DC7F0}" type="presOf" srcId="{B1B6CE19-EDB8-4557-9BED-40FE0ABFBC32}" destId="{10CAC08D-4E7B-44C2-833A-CA29076D8F2D}" srcOrd="0" destOrd="0" presId="urn:microsoft.com/office/officeart/2005/8/layout/list1"/>
    <dgm:cxn modelId="{D40145CD-CD98-47EF-AC67-B4519C90A23D}" type="presOf" srcId="{0D8F971A-7DF3-4400-B136-1876DF940CB5}" destId="{1C402C5B-C893-463C-9288-3D52A0EB24C0}" srcOrd="0" destOrd="0" presId="urn:microsoft.com/office/officeart/2005/8/layout/list1"/>
    <dgm:cxn modelId="{8B8D80EB-BDBB-4884-A193-DB9886BAE6C1}" type="presParOf" srcId="{797906F2-2C1B-4EC6-9468-B9F9B46D0BEA}" destId="{2D8D71F7-CF03-4FCB-A397-C57693F887C6}" srcOrd="0" destOrd="0" presId="urn:microsoft.com/office/officeart/2005/8/layout/list1"/>
    <dgm:cxn modelId="{DB00B7E7-3D74-4D81-9816-23C8201C719A}" type="presParOf" srcId="{2D8D71F7-CF03-4FCB-A397-C57693F887C6}" destId="{10CAC08D-4E7B-44C2-833A-CA29076D8F2D}" srcOrd="0" destOrd="0" presId="urn:microsoft.com/office/officeart/2005/8/layout/list1"/>
    <dgm:cxn modelId="{7E68FC96-7A5A-4836-B777-5EA598DF119F}" type="presParOf" srcId="{2D8D71F7-CF03-4FCB-A397-C57693F887C6}" destId="{24227BC5-83F3-4636-9B2F-0287E192D282}" srcOrd="1" destOrd="0" presId="urn:microsoft.com/office/officeart/2005/8/layout/list1"/>
    <dgm:cxn modelId="{4AB1B208-CD7C-44B4-B33F-5917AD77EE78}" type="presParOf" srcId="{797906F2-2C1B-4EC6-9468-B9F9B46D0BEA}" destId="{B1AD6BC0-6E83-4163-A33F-6CBD798EE3B6}" srcOrd="1" destOrd="0" presId="urn:microsoft.com/office/officeart/2005/8/layout/list1"/>
    <dgm:cxn modelId="{82A41033-C499-4391-82D8-3F371FDB941C}" type="presParOf" srcId="{797906F2-2C1B-4EC6-9468-B9F9B46D0BEA}" destId="{81923208-58EC-467E-B85D-04DDC8E31C5E}" srcOrd="2" destOrd="0" presId="urn:microsoft.com/office/officeart/2005/8/layout/list1"/>
    <dgm:cxn modelId="{D6A5F9A1-4662-49DC-B5D3-F837E5E4AF13}" type="presParOf" srcId="{797906F2-2C1B-4EC6-9468-B9F9B46D0BEA}" destId="{041BF69D-AE15-4CB5-AB0C-C27CD8EE227F}" srcOrd="3" destOrd="0" presId="urn:microsoft.com/office/officeart/2005/8/layout/list1"/>
    <dgm:cxn modelId="{E039101B-2796-40A5-8288-80404ECB9BD8}" type="presParOf" srcId="{797906F2-2C1B-4EC6-9468-B9F9B46D0BEA}" destId="{B673C9A4-2759-4D1D-ACDD-C3D9C489E995}" srcOrd="4" destOrd="0" presId="urn:microsoft.com/office/officeart/2005/8/layout/list1"/>
    <dgm:cxn modelId="{6B9F9980-EEE8-4F6C-8485-9A0E0F231D44}" type="presParOf" srcId="{B673C9A4-2759-4D1D-ACDD-C3D9C489E995}" destId="{EA2DE826-4F3A-46EE-833D-E6DF1C4939C9}" srcOrd="0" destOrd="0" presId="urn:microsoft.com/office/officeart/2005/8/layout/list1"/>
    <dgm:cxn modelId="{16CEA748-D08B-4E9D-891C-94AE4F0B9137}" type="presParOf" srcId="{B673C9A4-2759-4D1D-ACDD-C3D9C489E995}" destId="{9CE8315F-59F1-4431-B34A-6653E9656C29}" srcOrd="1" destOrd="0" presId="urn:microsoft.com/office/officeart/2005/8/layout/list1"/>
    <dgm:cxn modelId="{715716E1-5DC6-49F5-BFD0-2DCACAC63F7D}" type="presParOf" srcId="{797906F2-2C1B-4EC6-9468-B9F9B46D0BEA}" destId="{E4E31255-EB5C-4010-B853-2C4B5B23E957}" srcOrd="5" destOrd="0" presId="urn:microsoft.com/office/officeart/2005/8/layout/list1"/>
    <dgm:cxn modelId="{C768F36C-86E4-4F36-BE05-7A67A5BCC709}" type="presParOf" srcId="{797906F2-2C1B-4EC6-9468-B9F9B46D0BEA}" destId="{DED0E76C-68AD-482B-B5D0-63DB5A82274C}" srcOrd="6" destOrd="0" presId="urn:microsoft.com/office/officeart/2005/8/layout/list1"/>
    <dgm:cxn modelId="{D6B446F2-DE0D-4DA3-891D-87889421AEB4}" type="presParOf" srcId="{797906F2-2C1B-4EC6-9468-B9F9B46D0BEA}" destId="{7AF32FF7-5696-4F0F-80EE-0784054DFDC2}" srcOrd="7" destOrd="0" presId="urn:microsoft.com/office/officeart/2005/8/layout/list1"/>
    <dgm:cxn modelId="{F2BBE4EA-73DF-47B0-998C-9336C82797DD}" type="presParOf" srcId="{797906F2-2C1B-4EC6-9468-B9F9B46D0BEA}" destId="{59748EC9-BB89-41BC-98E9-33E5F8796CA4}" srcOrd="8" destOrd="0" presId="urn:microsoft.com/office/officeart/2005/8/layout/list1"/>
    <dgm:cxn modelId="{456795A1-27EB-48ED-864C-113213E69F60}" type="presParOf" srcId="{59748EC9-BB89-41BC-98E9-33E5F8796CA4}" destId="{1C402C5B-C893-463C-9288-3D52A0EB24C0}" srcOrd="0" destOrd="0" presId="urn:microsoft.com/office/officeart/2005/8/layout/list1"/>
    <dgm:cxn modelId="{1689B4C7-D324-46BC-A844-69B7D89080D8}" type="presParOf" srcId="{59748EC9-BB89-41BC-98E9-33E5F8796CA4}" destId="{3C4EED17-2E75-4972-A690-11B3FCB926E6}" srcOrd="1" destOrd="0" presId="urn:microsoft.com/office/officeart/2005/8/layout/list1"/>
    <dgm:cxn modelId="{6FD1A810-B386-4848-8724-0F5F36A3A8BB}" type="presParOf" srcId="{797906F2-2C1B-4EC6-9468-B9F9B46D0BEA}" destId="{C4FA3D95-D85A-4FDB-B813-91FDAC06DC06}" srcOrd="9" destOrd="0" presId="urn:microsoft.com/office/officeart/2005/8/layout/list1"/>
    <dgm:cxn modelId="{22757FF2-368C-4663-A538-57B7FAC28C04}" type="presParOf" srcId="{797906F2-2C1B-4EC6-9468-B9F9B46D0BEA}" destId="{99A41D81-D539-485E-AC9D-D7B50960D16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7F8169-5E0B-45D1-9590-DEDA94372E6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B8816C5C-DB8D-40D8-ABE3-E78CA678AE54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Merumuskan tujuan</a:t>
          </a:r>
          <a:endParaRPr lang="id-ID" dirty="0">
            <a:solidFill>
              <a:schemeClr val="tx1"/>
            </a:solidFill>
          </a:endParaRPr>
        </a:p>
      </dgm:t>
    </dgm:pt>
    <dgm:pt modelId="{8E6E225B-9B72-4CC3-A4EA-2AAAA30886EC}" type="parTrans" cxnId="{6BFCFA2C-9F06-4543-B930-D455714A4BEE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29BCA89A-4094-466D-BAF5-BE4C4A2D94C3}" type="sibTrans" cxnId="{6BFCFA2C-9F06-4543-B930-D455714A4BEE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F02FA5BC-606D-4E8A-B4E5-4CEDA0F62ECB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Mengukur tujuan </a:t>
          </a:r>
          <a:endParaRPr lang="id-ID" dirty="0">
            <a:solidFill>
              <a:schemeClr val="tx1"/>
            </a:solidFill>
          </a:endParaRPr>
        </a:p>
      </dgm:t>
    </dgm:pt>
    <dgm:pt modelId="{9566F0A5-98A0-4B9C-B5B7-2226D2734B0F}" type="parTrans" cxnId="{70A4614E-51B9-42B1-970F-2314CE589B7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8A2C6FBF-49DB-4D0F-AA2D-7C29822AF37B}" type="sibTrans" cxnId="{70A4614E-51B9-42B1-970F-2314CE589B73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4C2B0FD8-55B2-48F9-BC49-7C0429CADB3A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Mengumpulkan dan menganalisis data</a:t>
          </a:r>
          <a:endParaRPr lang="id-ID" dirty="0">
            <a:solidFill>
              <a:schemeClr val="tx1"/>
            </a:solidFill>
          </a:endParaRPr>
        </a:p>
      </dgm:t>
    </dgm:pt>
    <dgm:pt modelId="{8102807C-1D1F-4302-B35D-4D2045AD4ECD}" type="parTrans" cxnId="{00EB3D3C-F768-4FBC-9DCC-5552124EEFF9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B91B5DCD-696D-48FC-A022-6A7F704FB670}" type="sibTrans" cxnId="{00EB3D3C-F768-4FBC-9DCC-5552124EEFF9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0A44F197-9EEB-4930-9FFC-60ACD42FED01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Melaporkan hasil pada Pemegang Keputusan</a:t>
          </a:r>
          <a:endParaRPr lang="id-ID" dirty="0">
            <a:solidFill>
              <a:schemeClr val="tx1"/>
            </a:solidFill>
          </a:endParaRPr>
        </a:p>
      </dgm:t>
    </dgm:pt>
    <dgm:pt modelId="{993D90DE-FBF2-4F35-BF9D-8E3547E51208}" type="parTrans" cxnId="{AF81E003-536D-4D41-8046-EA87759303D9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3BB8CEDE-0A2C-4A2F-8A73-67A5A2EFE158}" type="sibTrans" cxnId="{AF81E003-536D-4D41-8046-EA87759303D9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5F9ECE99-1016-4C10-83EF-CEAEEF6EF147}">
      <dgm:prSet phldrT="[Text]"/>
      <dgm:spPr/>
      <dgm:t>
        <a:bodyPr/>
        <a:lstStyle/>
        <a:p>
          <a:r>
            <a:rPr lang="id-ID" dirty="0" smtClean="0">
              <a:solidFill>
                <a:schemeClr val="tx1"/>
              </a:solidFill>
            </a:rPr>
            <a:t>Mengaplikasikan hasil pada Keputusan</a:t>
          </a:r>
          <a:endParaRPr lang="id-ID" dirty="0">
            <a:solidFill>
              <a:schemeClr val="tx1"/>
            </a:solidFill>
          </a:endParaRPr>
        </a:p>
      </dgm:t>
    </dgm:pt>
    <dgm:pt modelId="{99F3DBD8-AD6E-4E52-A987-349CB70C4864}" type="parTrans" cxnId="{3D22CAA1-7A1D-4915-8304-F6B688230337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E5BF78AD-A2C7-4EB9-87D7-316AA5FAFEB7}" type="sibTrans" cxnId="{3D22CAA1-7A1D-4915-8304-F6B688230337}">
      <dgm:prSet/>
      <dgm:spPr/>
      <dgm:t>
        <a:bodyPr/>
        <a:lstStyle/>
        <a:p>
          <a:endParaRPr lang="id-ID">
            <a:solidFill>
              <a:schemeClr val="tx1"/>
            </a:solidFill>
          </a:endParaRPr>
        </a:p>
      </dgm:t>
    </dgm:pt>
    <dgm:pt modelId="{CC181435-2470-4B58-B229-BCABDF92E069}" type="pres">
      <dgm:prSet presAssocID="{B87F8169-5E0B-45D1-9590-DEDA94372E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5A7C4E-B07C-474A-8951-4C390D74E86D}" type="pres">
      <dgm:prSet presAssocID="{B8816C5C-DB8D-40D8-ABE3-E78CA678AE5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FD1314D-2546-4DD6-A506-382EA0F4F144}" type="pres">
      <dgm:prSet presAssocID="{29BCA89A-4094-466D-BAF5-BE4C4A2D94C3}" presName="spacer" presStyleCnt="0"/>
      <dgm:spPr/>
    </dgm:pt>
    <dgm:pt modelId="{6DDE3810-5C31-448B-9CD7-34792EA6526E}" type="pres">
      <dgm:prSet presAssocID="{F02FA5BC-606D-4E8A-B4E5-4CEDA0F62EC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ACD2A-758B-451F-9B5A-E4144E4FBF87}" type="pres">
      <dgm:prSet presAssocID="{8A2C6FBF-49DB-4D0F-AA2D-7C29822AF37B}" presName="spacer" presStyleCnt="0"/>
      <dgm:spPr/>
    </dgm:pt>
    <dgm:pt modelId="{D34B1B29-7768-46EB-B72B-50906FA03D6D}" type="pres">
      <dgm:prSet presAssocID="{4C2B0FD8-55B2-48F9-BC49-7C0429CADB3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1D32E2C-4244-40CF-8877-D20764F18C6D}" type="pres">
      <dgm:prSet presAssocID="{B91B5DCD-696D-48FC-A022-6A7F704FB670}" presName="spacer" presStyleCnt="0"/>
      <dgm:spPr/>
    </dgm:pt>
    <dgm:pt modelId="{1D7EBBCB-C9A7-45F2-92CB-A0B35EBABABA}" type="pres">
      <dgm:prSet presAssocID="{0A44F197-9EEB-4930-9FFC-60ACD42FED0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1268C76-C337-4574-B3AC-6E2C360103B5}" type="pres">
      <dgm:prSet presAssocID="{3BB8CEDE-0A2C-4A2F-8A73-67A5A2EFE158}" presName="spacer" presStyleCnt="0"/>
      <dgm:spPr/>
    </dgm:pt>
    <dgm:pt modelId="{CEABBB94-E17B-41F8-AAD8-03AF119100C9}" type="pres">
      <dgm:prSet presAssocID="{5F9ECE99-1016-4C10-83EF-CEAEEF6EF14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22CAA1-7A1D-4915-8304-F6B688230337}" srcId="{B87F8169-5E0B-45D1-9590-DEDA94372E65}" destId="{5F9ECE99-1016-4C10-83EF-CEAEEF6EF147}" srcOrd="4" destOrd="0" parTransId="{99F3DBD8-AD6E-4E52-A987-349CB70C4864}" sibTransId="{E5BF78AD-A2C7-4EB9-87D7-316AA5FAFEB7}"/>
    <dgm:cxn modelId="{69AD6FFC-C5D7-4699-977F-1C4373B8A4E3}" type="presOf" srcId="{5F9ECE99-1016-4C10-83EF-CEAEEF6EF147}" destId="{CEABBB94-E17B-41F8-AAD8-03AF119100C9}" srcOrd="0" destOrd="0" presId="urn:microsoft.com/office/officeart/2005/8/layout/vList2"/>
    <dgm:cxn modelId="{6ACA197A-FEA3-4BFE-8F01-AEC6D400E7D8}" type="presOf" srcId="{B87F8169-5E0B-45D1-9590-DEDA94372E65}" destId="{CC181435-2470-4B58-B229-BCABDF92E069}" srcOrd="0" destOrd="0" presId="urn:microsoft.com/office/officeart/2005/8/layout/vList2"/>
    <dgm:cxn modelId="{00EB3D3C-F768-4FBC-9DCC-5552124EEFF9}" srcId="{B87F8169-5E0B-45D1-9590-DEDA94372E65}" destId="{4C2B0FD8-55B2-48F9-BC49-7C0429CADB3A}" srcOrd="2" destOrd="0" parTransId="{8102807C-1D1F-4302-B35D-4D2045AD4ECD}" sibTransId="{B91B5DCD-696D-48FC-A022-6A7F704FB670}"/>
    <dgm:cxn modelId="{CE265FC7-649E-43F0-83F3-FDD0E4F76096}" type="presOf" srcId="{4C2B0FD8-55B2-48F9-BC49-7C0429CADB3A}" destId="{D34B1B29-7768-46EB-B72B-50906FA03D6D}" srcOrd="0" destOrd="0" presId="urn:microsoft.com/office/officeart/2005/8/layout/vList2"/>
    <dgm:cxn modelId="{AF81E003-536D-4D41-8046-EA87759303D9}" srcId="{B87F8169-5E0B-45D1-9590-DEDA94372E65}" destId="{0A44F197-9EEB-4930-9FFC-60ACD42FED01}" srcOrd="3" destOrd="0" parTransId="{993D90DE-FBF2-4F35-BF9D-8E3547E51208}" sibTransId="{3BB8CEDE-0A2C-4A2F-8A73-67A5A2EFE158}"/>
    <dgm:cxn modelId="{1F7A23E6-230E-4DBF-A1E3-73598F42636E}" type="presOf" srcId="{B8816C5C-DB8D-40D8-ABE3-E78CA678AE54}" destId="{9A5A7C4E-B07C-474A-8951-4C390D74E86D}" srcOrd="0" destOrd="0" presId="urn:microsoft.com/office/officeart/2005/8/layout/vList2"/>
    <dgm:cxn modelId="{6BFCFA2C-9F06-4543-B930-D455714A4BEE}" srcId="{B87F8169-5E0B-45D1-9590-DEDA94372E65}" destId="{B8816C5C-DB8D-40D8-ABE3-E78CA678AE54}" srcOrd="0" destOrd="0" parTransId="{8E6E225B-9B72-4CC3-A4EA-2AAAA30886EC}" sibTransId="{29BCA89A-4094-466D-BAF5-BE4C4A2D94C3}"/>
    <dgm:cxn modelId="{70A4614E-51B9-42B1-970F-2314CE589B73}" srcId="{B87F8169-5E0B-45D1-9590-DEDA94372E65}" destId="{F02FA5BC-606D-4E8A-B4E5-4CEDA0F62ECB}" srcOrd="1" destOrd="0" parTransId="{9566F0A5-98A0-4B9C-B5B7-2226D2734B0F}" sibTransId="{8A2C6FBF-49DB-4D0F-AA2D-7C29822AF37B}"/>
    <dgm:cxn modelId="{8527A059-30B4-40E0-84C6-50B71ABF4158}" type="presOf" srcId="{0A44F197-9EEB-4930-9FFC-60ACD42FED01}" destId="{1D7EBBCB-C9A7-45F2-92CB-A0B35EBABABA}" srcOrd="0" destOrd="0" presId="urn:microsoft.com/office/officeart/2005/8/layout/vList2"/>
    <dgm:cxn modelId="{BDC39918-ED00-4632-9E12-09D25D2FE098}" type="presOf" srcId="{F02FA5BC-606D-4E8A-B4E5-4CEDA0F62ECB}" destId="{6DDE3810-5C31-448B-9CD7-34792EA6526E}" srcOrd="0" destOrd="0" presId="urn:microsoft.com/office/officeart/2005/8/layout/vList2"/>
    <dgm:cxn modelId="{5825C7D6-69CD-4855-A1F3-DF8533C54502}" type="presParOf" srcId="{CC181435-2470-4B58-B229-BCABDF92E069}" destId="{9A5A7C4E-B07C-474A-8951-4C390D74E86D}" srcOrd="0" destOrd="0" presId="urn:microsoft.com/office/officeart/2005/8/layout/vList2"/>
    <dgm:cxn modelId="{AA7EB048-4B44-4B92-AABC-C5CF6EE2AC3A}" type="presParOf" srcId="{CC181435-2470-4B58-B229-BCABDF92E069}" destId="{4FD1314D-2546-4DD6-A506-382EA0F4F144}" srcOrd="1" destOrd="0" presId="urn:microsoft.com/office/officeart/2005/8/layout/vList2"/>
    <dgm:cxn modelId="{9B926359-612A-41B4-99B3-6D050ACF1353}" type="presParOf" srcId="{CC181435-2470-4B58-B229-BCABDF92E069}" destId="{6DDE3810-5C31-448B-9CD7-34792EA6526E}" srcOrd="2" destOrd="0" presId="urn:microsoft.com/office/officeart/2005/8/layout/vList2"/>
    <dgm:cxn modelId="{4E07CFC9-3107-47DB-946A-C8AE0306EE6F}" type="presParOf" srcId="{CC181435-2470-4B58-B229-BCABDF92E069}" destId="{D86ACD2A-758B-451F-9B5A-E4144E4FBF87}" srcOrd="3" destOrd="0" presId="urn:microsoft.com/office/officeart/2005/8/layout/vList2"/>
    <dgm:cxn modelId="{D52F2CE4-BED6-45BB-A1CD-95928FF90C6E}" type="presParOf" srcId="{CC181435-2470-4B58-B229-BCABDF92E069}" destId="{D34B1B29-7768-46EB-B72B-50906FA03D6D}" srcOrd="4" destOrd="0" presId="urn:microsoft.com/office/officeart/2005/8/layout/vList2"/>
    <dgm:cxn modelId="{1BDF3A8F-147B-4DD1-A59F-A7CF70BA0C52}" type="presParOf" srcId="{CC181435-2470-4B58-B229-BCABDF92E069}" destId="{31D32E2C-4244-40CF-8877-D20764F18C6D}" srcOrd="5" destOrd="0" presId="urn:microsoft.com/office/officeart/2005/8/layout/vList2"/>
    <dgm:cxn modelId="{761FEC2E-75BA-42E0-8EDA-CEFCCB4115AF}" type="presParOf" srcId="{CC181435-2470-4B58-B229-BCABDF92E069}" destId="{1D7EBBCB-C9A7-45F2-92CB-A0B35EBABABA}" srcOrd="6" destOrd="0" presId="urn:microsoft.com/office/officeart/2005/8/layout/vList2"/>
    <dgm:cxn modelId="{8287CF80-B71E-43AB-82EB-574F52489ACB}" type="presParOf" srcId="{CC181435-2470-4B58-B229-BCABDF92E069}" destId="{C1268C76-C337-4574-B3AC-6E2C360103B5}" srcOrd="7" destOrd="0" presId="urn:microsoft.com/office/officeart/2005/8/layout/vList2"/>
    <dgm:cxn modelId="{32F3A79F-17AC-4493-8E88-042DE59C7DFA}" type="presParOf" srcId="{CC181435-2470-4B58-B229-BCABDF92E069}" destId="{CEABBB94-E17B-41F8-AAD8-03AF119100C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23208-58EC-467E-B85D-04DDC8E31C5E}">
      <dsp:nvSpPr>
        <dsp:cNvPr id="0" name=""/>
        <dsp:cNvSpPr/>
      </dsp:nvSpPr>
      <dsp:spPr>
        <a:xfrm>
          <a:off x="0" y="767499"/>
          <a:ext cx="728667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227BC5-83F3-4636-9B2F-0287E192D282}">
      <dsp:nvSpPr>
        <dsp:cNvPr id="0" name=""/>
        <dsp:cNvSpPr/>
      </dsp:nvSpPr>
      <dsp:spPr>
        <a:xfrm>
          <a:off x="364333" y="398499"/>
          <a:ext cx="5100673" cy="738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DIMENSI KOMERSIAL</a:t>
          </a:r>
          <a:endParaRPr lang="id-ID" sz="2500" kern="1200" dirty="0"/>
        </a:p>
      </dsp:txBody>
      <dsp:txXfrm>
        <a:off x="400359" y="434525"/>
        <a:ext cx="5028621" cy="665948"/>
      </dsp:txXfrm>
    </dsp:sp>
    <dsp:sp modelId="{DED0E76C-68AD-482B-B5D0-63DB5A82274C}">
      <dsp:nvSpPr>
        <dsp:cNvPr id="0" name=""/>
        <dsp:cNvSpPr/>
      </dsp:nvSpPr>
      <dsp:spPr>
        <a:xfrm>
          <a:off x="0" y="1901500"/>
          <a:ext cx="728667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E8315F-59F1-4431-B34A-6653E9656C29}">
      <dsp:nvSpPr>
        <dsp:cNvPr id="0" name=""/>
        <dsp:cNvSpPr/>
      </dsp:nvSpPr>
      <dsp:spPr>
        <a:xfrm>
          <a:off x="364333" y="1532500"/>
          <a:ext cx="5100673" cy="738000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DIMENSI KEEFEKTIFAN SEDERHANA</a:t>
          </a:r>
          <a:endParaRPr lang="id-ID" sz="2500" kern="1200" dirty="0"/>
        </a:p>
      </dsp:txBody>
      <dsp:txXfrm>
        <a:off x="400359" y="1568526"/>
        <a:ext cx="5028621" cy="665948"/>
      </dsp:txXfrm>
    </dsp:sp>
    <dsp:sp modelId="{99A41D81-D539-485E-AC9D-D7B50960D16D}">
      <dsp:nvSpPr>
        <dsp:cNvPr id="0" name=""/>
        <dsp:cNvSpPr/>
      </dsp:nvSpPr>
      <dsp:spPr>
        <a:xfrm>
          <a:off x="0" y="3035500"/>
          <a:ext cx="728667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4EED17-2E75-4972-A690-11B3FCB926E6}">
      <dsp:nvSpPr>
        <dsp:cNvPr id="0" name=""/>
        <dsp:cNvSpPr/>
      </dsp:nvSpPr>
      <dsp:spPr>
        <a:xfrm>
          <a:off x="364333" y="2666500"/>
          <a:ext cx="5100673" cy="73800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93" tIns="0" rIns="192793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/>
            <a:t>DIMENSI </a:t>
          </a:r>
          <a:r>
            <a:rPr lang="id-ID" sz="2500" i="1" kern="1200" dirty="0" smtClean="0"/>
            <a:t>OBJECTIVE EFFECTIVENESS</a:t>
          </a:r>
          <a:endParaRPr lang="id-ID" sz="2500" i="1" kern="1200" dirty="0"/>
        </a:p>
      </dsp:txBody>
      <dsp:txXfrm>
        <a:off x="400359" y="2702526"/>
        <a:ext cx="5028621" cy="665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A7C4E-B07C-474A-8951-4C390D74E86D}">
      <dsp:nvSpPr>
        <dsp:cNvPr id="0" name=""/>
        <dsp:cNvSpPr/>
      </dsp:nvSpPr>
      <dsp:spPr>
        <a:xfrm>
          <a:off x="0" y="126047"/>
          <a:ext cx="7000924" cy="69556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>
              <a:solidFill>
                <a:schemeClr val="tx1"/>
              </a:solidFill>
            </a:rPr>
            <a:t>Merumuskan tujuan</a:t>
          </a:r>
          <a:endParaRPr lang="id-ID" sz="2900" kern="1200" dirty="0">
            <a:solidFill>
              <a:schemeClr val="tx1"/>
            </a:solidFill>
          </a:endParaRPr>
        </a:p>
      </dsp:txBody>
      <dsp:txXfrm>
        <a:off x="33955" y="160002"/>
        <a:ext cx="6933014" cy="627655"/>
      </dsp:txXfrm>
    </dsp:sp>
    <dsp:sp modelId="{6DDE3810-5C31-448B-9CD7-34792EA6526E}">
      <dsp:nvSpPr>
        <dsp:cNvPr id="0" name=""/>
        <dsp:cNvSpPr/>
      </dsp:nvSpPr>
      <dsp:spPr>
        <a:xfrm>
          <a:off x="0" y="905132"/>
          <a:ext cx="7000924" cy="695565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>
              <a:solidFill>
                <a:schemeClr val="tx1"/>
              </a:solidFill>
            </a:rPr>
            <a:t>Mengukur tujuan </a:t>
          </a:r>
          <a:endParaRPr lang="id-ID" sz="2900" kern="1200" dirty="0">
            <a:solidFill>
              <a:schemeClr val="tx1"/>
            </a:solidFill>
          </a:endParaRPr>
        </a:p>
      </dsp:txBody>
      <dsp:txXfrm>
        <a:off x="33955" y="939087"/>
        <a:ext cx="6933014" cy="627655"/>
      </dsp:txXfrm>
    </dsp:sp>
    <dsp:sp modelId="{D34B1B29-7768-46EB-B72B-50906FA03D6D}">
      <dsp:nvSpPr>
        <dsp:cNvPr id="0" name=""/>
        <dsp:cNvSpPr/>
      </dsp:nvSpPr>
      <dsp:spPr>
        <a:xfrm>
          <a:off x="0" y="1684217"/>
          <a:ext cx="7000924" cy="69556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>
              <a:solidFill>
                <a:schemeClr val="tx1"/>
              </a:solidFill>
            </a:rPr>
            <a:t>Mengumpulkan dan menganalisis data</a:t>
          </a:r>
          <a:endParaRPr lang="id-ID" sz="2900" kern="1200" dirty="0">
            <a:solidFill>
              <a:schemeClr val="tx1"/>
            </a:solidFill>
          </a:endParaRPr>
        </a:p>
      </dsp:txBody>
      <dsp:txXfrm>
        <a:off x="33955" y="1718172"/>
        <a:ext cx="6933014" cy="627655"/>
      </dsp:txXfrm>
    </dsp:sp>
    <dsp:sp modelId="{1D7EBBCB-C9A7-45F2-92CB-A0B35EBABABA}">
      <dsp:nvSpPr>
        <dsp:cNvPr id="0" name=""/>
        <dsp:cNvSpPr/>
      </dsp:nvSpPr>
      <dsp:spPr>
        <a:xfrm>
          <a:off x="0" y="2463302"/>
          <a:ext cx="7000924" cy="695565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>
              <a:solidFill>
                <a:schemeClr val="tx1"/>
              </a:solidFill>
            </a:rPr>
            <a:t>Melaporkan hasil pada Pemegang Keputusan</a:t>
          </a:r>
          <a:endParaRPr lang="id-ID" sz="2900" kern="1200" dirty="0">
            <a:solidFill>
              <a:schemeClr val="tx1"/>
            </a:solidFill>
          </a:endParaRPr>
        </a:p>
      </dsp:txBody>
      <dsp:txXfrm>
        <a:off x="33955" y="2497257"/>
        <a:ext cx="6933014" cy="627655"/>
      </dsp:txXfrm>
    </dsp:sp>
    <dsp:sp modelId="{CEABBB94-E17B-41F8-AAD8-03AF119100C9}">
      <dsp:nvSpPr>
        <dsp:cNvPr id="0" name=""/>
        <dsp:cNvSpPr/>
      </dsp:nvSpPr>
      <dsp:spPr>
        <a:xfrm>
          <a:off x="0" y="3242387"/>
          <a:ext cx="7000924" cy="69556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dirty="0" smtClean="0">
              <a:solidFill>
                <a:schemeClr val="tx1"/>
              </a:solidFill>
            </a:rPr>
            <a:t>Mengaplikasikan hasil pada Keputusan</a:t>
          </a:r>
          <a:endParaRPr lang="id-ID" sz="2900" kern="1200" dirty="0">
            <a:solidFill>
              <a:schemeClr val="tx1"/>
            </a:solidFill>
          </a:endParaRPr>
        </a:p>
      </dsp:txBody>
      <dsp:txXfrm>
        <a:off x="33955" y="3276342"/>
        <a:ext cx="6933014" cy="627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69C9C-AC67-4242-97FB-07B1AFED0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98D6-0DDC-446A-A022-780B7C2B1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F71A-5A03-4DA9-80D9-5A90E190F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968F-3327-48A2-98A8-B5F4CD304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77B3-F79A-4265-827A-B7C5D9039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A549-EC26-4617-BF20-3570377C1F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0D2A8-6AEB-47EF-A6D7-CDA1BE5F5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1C4CA-E7C8-4DCC-A987-6647EB342A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F2C65-6859-4D09-8695-D3058D07D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65AF-0C48-49C1-9A4A-293D0DD02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0654-246A-4F23-9903-FA28D800AF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614EE-0B2A-40C2-8C1A-2FA0A3CE3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71538" y="1500174"/>
            <a:ext cx="7143800" cy="11430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341438"/>
            <a:ext cx="7772400" cy="1470025"/>
          </a:xfrm>
        </p:spPr>
        <p:txBody>
          <a:bodyPr/>
          <a:lstStyle/>
          <a:p>
            <a:r>
              <a:rPr lang="en-US" sz="4000" b="1" dirty="0"/>
              <a:t>EVALUASI KEGIATAN HUMAS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chemeClr val="tx1"/>
                </a:solidFill>
                <a:latin typeface="Agency FB" pitchFamily="34" charset="0"/>
              </a:rPr>
              <a:t>Manajemen</a:t>
            </a:r>
            <a:r>
              <a:rPr lang="en-US" sz="24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gency FB" pitchFamily="34" charset="0"/>
              </a:rPr>
              <a:t>Humas</a:t>
            </a:r>
            <a:endParaRPr lang="en-US" sz="2400" dirty="0">
              <a:solidFill>
                <a:schemeClr val="tx1"/>
              </a:solidFill>
              <a:latin typeface="Agency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chemeClr val="tx1"/>
                </a:solidFill>
                <a:latin typeface="Agency FB" pitchFamily="34" charset="0"/>
              </a:rPr>
              <a:t>Dosen</a:t>
            </a:r>
            <a:r>
              <a:rPr lang="en-US" sz="2400" dirty="0">
                <a:solidFill>
                  <a:schemeClr val="tx1"/>
                </a:solidFill>
                <a:latin typeface="Agency FB" pitchFamily="34" charset="0"/>
              </a:rPr>
              <a:t>: Ade </a:t>
            </a:r>
            <a:r>
              <a:rPr lang="en-US" sz="2400" dirty="0" err="1">
                <a:solidFill>
                  <a:schemeClr val="tx1"/>
                </a:solidFill>
                <a:latin typeface="Agency FB" pitchFamily="34" charset="0"/>
              </a:rPr>
              <a:t>Suryani</a:t>
            </a:r>
            <a:r>
              <a:rPr lang="en-US" sz="2400" dirty="0">
                <a:solidFill>
                  <a:schemeClr val="tx1"/>
                </a:solidFill>
                <a:latin typeface="Agency FB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gency FB" pitchFamily="34" charset="0"/>
              </a:rPr>
              <a:t>M.Soc.Sc</a:t>
            </a:r>
            <a:endParaRPr lang="en-US" sz="2400" dirty="0">
              <a:solidFill>
                <a:schemeClr val="tx1"/>
              </a:solidFill>
              <a:latin typeface="Agency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latin typeface="Agency FB" pitchFamily="34" charset="0"/>
              </a:rPr>
              <a:t>FIKOM –Univ. </a:t>
            </a:r>
            <a:r>
              <a:rPr lang="en-US" sz="2400" dirty="0" err="1">
                <a:solidFill>
                  <a:schemeClr val="tx1"/>
                </a:solidFill>
                <a:latin typeface="Agency FB" pitchFamily="34" charset="0"/>
              </a:rPr>
              <a:t>Esa</a:t>
            </a:r>
            <a:r>
              <a:rPr lang="en-US" sz="2400" dirty="0">
                <a:solidFill>
                  <a:schemeClr val="tx1"/>
                </a:solidFill>
                <a:latin typeface="Agency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gency FB" pitchFamily="34" charset="0"/>
              </a:rPr>
              <a:t>Unggul</a:t>
            </a:r>
            <a:endParaRPr lang="en-US" sz="2400" dirty="0">
              <a:solidFill>
                <a:schemeClr val="tx1"/>
              </a:solidFill>
              <a:latin typeface="Agency FB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509566"/>
            <a:ext cx="7758106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KATEGORI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EVALUASI KEGIATAN PR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428868"/>
            <a:ext cx="7643866" cy="362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id-ID" sz="2800" b="1" i="1" dirty="0" smtClean="0">
                <a:latin typeface="+mn-lt"/>
              </a:rPr>
              <a:t>Goal Achievement</a:t>
            </a:r>
          </a:p>
          <a:p>
            <a:pPr marL="514350" indent="-514350"/>
            <a:r>
              <a:rPr lang="id-ID" sz="2800" i="1" dirty="0">
                <a:latin typeface="+mn-lt"/>
              </a:rPr>
              <a:t>	</a:t>
            </a:r>
            <a:r>
              <a:rPr lang="id-ID" sz="2800" i="1" dirty="0" smtClean="0">
                <a:latin typeface="+mn-lt"/>
              </a:rPr>
              <a:t>diukur dari sejauh mana tujuan-tujuan yang telah ditetapkan dalam program atau kampanye PR dapat tercapai</a:t>
            </a:r>
          </a:p>
          <a:p>
            <a:pPr marL="514350" indent="-514350"/>
            <a:endParaRPr lang="id-ID" sz="2800" i="1" dirty="0" smtClean="0">
              <a:latin typeface="+mn-lt"/>
            </a:endParaRPr>
          </a:p>
          <a:p>
            <a:pPr marL="514350" indent="-514350"/>
            <a:endParaRPr lang="id-ID" sz="2800" i="1" dirty="0">
              <a:latin typeface="+mn-lt"/>
            </a:endParaRPr>
          </a:p>
          <a:p>
            <a:pPr marL="514350" indent="-514350">
              <a:buAutoNum type="arabicParenR" startAt="2"/>
            </a:pPr>
            <a:r>
              <a:rPr lang="id-ID" sz="2800" b="1" i="1" dirty="0" smtClean="0">
                <a:latin typeface="+mn-lt"/>
              </a:rPr>
              <a:t>Measurement of Improvement</a:t>
            </a:r>
          </a:p>
          <a:p>
            <a:pPr marL="514350" indent="-514350"/>
            <a:r>
              <a:rPr lang="id-ID" sz="2800" i="1" dirty="0">
                <a:latin typeface="+mn-lt"/>
              </a:rPr>
              <a:t>	</a:t>
            </a:r>
            <a:r>
              <a:rPr lang="id-ID" sz="2800" i="1" dirty="0" smtClean="0">
                <a:latin typeface="+mn-lt"/>
              </a:rPr>
              <a:t>Untuk melihat perubahan yang terjadi dalam sikap dan pengetahuan publik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57554" y="1571612"/>
            <a:ext cx="4572032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i="1" dirty="0" smtClean="0"/>
              <a:t>Menurut Grunig &amp; Hunt (1984)</a:t>
            </a:r>
            <a:endParaRPr lang="id-ID" sz="2400" i="1" dirty="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7290" y="509566"/>
            <a:ext cx="7758106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KATEGORI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EVALUASI KEGIATAN PR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2000240"/>
            <a:ext cx="7643866" cy="431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AutoNum type="arabicParenR" startAt="3"/>
            </a:pPr>
            <a:r>
              <a:rPr lang="id-ID" sz="2800" b="1" i="1" dirty="0" smtClean="0">
                <a:latin typeface="+mn-lt"/>
              </a:rPr>
              <a:t>Measurement of Result</a:t>
            </a:r>
            <a:endParaRPr lang="id-ID" sz="2800" b="1" i="1" dirty="0">
              <a:latin typeface="+mn-lt"/>
            </a:endParaRPr>
          </a:p>
          <a:p>
            <a:pPr marL="971550" lvl="1" indent="-514350"/>
            <a:r>
              <a:rPr lang="id-ID" sz="2800" i="1" dirty="0" smtClean="0">
                <a:latin typeface="+mn-lt"/>
              </a:rPr>
              <a:t>	Tidak melihat pada tujuan yang telah ditetapkan, tapi melihat pada apa yang telah dilakukan</a:t>
            </a:r>
          </a:p>
          <a:p>
            <a:pPr marL="971550" lvl="1" indent="-514350"/>
            <a:endParaRPr lang="id-ID" sz="2800" i="1" dirty="0">
              <a:latin typeface="+mn-lt"/>
            </a:endParaRPr>
          </a:p>
          <a:p>
            <a:pPr marL="971550" lvl="1" indent="-514350">
              <a:buAutoNum type="arabicParenR" startAt="4"/>
            </a:pPr>
            <a:r>
              <a:rPr lang="id-ID" sz="2800" b="1" i="1" dirty="0" smtClean="0">
                <a:latin typeface="+mn-lt"/>
              </a:rPr>
              <a:t>Cost Efficiency</a:t>
            </a:r>
          </a:p>
          <a:p>
            <a:pPr marL="971550" lvl="1" indent="-514350"/>
            <a:r>
              <a:rPr lang="id-ID" sz="2800" i="1" dirty="0">
                <a:latin typeface="+mn-lt"/>
              </a:rPr>
              <a:t>	</a:t>
            </a:r>
            <a:r>
              <a:rPr lang="id-ID" sz="2800" i="1" dirty="0" smtClean="0">
                <a:latin typeface="+mn-lt"/>
              </a:rPr>
              <a:t>Bertujuan untuk mengukur sukses program PR dengan menghitung nilai udang yang dihasilkan  dengan usaha-usaha atau jumlah uang yang dikeluarkan</a:t>
            </a:r>
          </a:p>
          <a:p>
            <a:pPr marL="971550" lvl="1" indent="-514350"/>
            <a:r>
              <a:rPr lang="id-ID" sz="2800" i="1" dirty="0">
                <a:latin typeface="+mn-lt"/>
              </a:rPr>
              <a:t>	</a:t>
            </a:r>
            <a:endParaRPr lang="id-ID" sz="2800" i="1" dirty="0" smtClean="0">
              <a:latin typeface="+mn-lt"/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509566"/>
            <a:ext cx="7758106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KATEGORI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EVALUASI KEGIATAN PR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000240"/>
            <a:ext cx="7643866" cy="362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 startAt="5"/>
            </a:pPr>
            <a:r>
              <a:rPr lang="id-ID" sz="2800" b="1" i="1" dirty="0" smtClean="0">
                <a:latin typeface="+mn-lt"/>
              </a:rPr>
              <a:t>Organizational Change</a:t>
            </a:r>
          </a:p>
          <a:p>
            <a:pPr marL="514350" indent="-514350"/>
            <a:r>
              <a:rPr lang="id-ID" sz="2800" i="1" dirty="0">
                <a:latin typeface="+mn-lt"/>
              </a:rPr>
              <a:t>	</a:t>
            </a:r>
            <a:r>
              <a:rPr lang="id-ID" sz="2800" i="1" dirty="0" smtClean="0">
                <a:latin typeface="+mn-lt"/>
              </a:rPr>
              <a:t>Mencakup evaluasi terhadap organisasi sebagai hasil dari kampanye PR. </a:t>
            </a:r>
          </a:p>
          <a:p>
            <a:pPr marL="514350" indent="-514350"/>
            <a:endParaRPr lang="id-ID" sz="2800" i="1" dirty="0" smtClean="0">
              <a:latin typeface="+mn-lt"/>
            </a:endParaRPr>
          </a:p>
          <a:p>
            <a:pPr marL="514350" indent="-514350"/>
            <a:endParaRPr lang="id-ID" sz="2800" i="1" dirty="0">
              <a:latin typeface="+mn-lt"/>
            </a:endParaRPr>
          </a:p>
          <a:p>
            <a:pPr marL="514350" indent="-514350">
              <a:buAutoNum type="arabicParenR" startAt="6"/>
            </a:pPr>
            <a:r>
              <a:rPr lang="id-ID" sz="2800" b="1" i="1" dirty="0" smtClean="0">
                <a:latin typeface="+mn-lt"/>
              </a:rPr>
              <a:t>Unplanned Results</a:t>
            </a:r>
          </a:p>
          <a:p>
            <a:pPr marL="514350" indent="-514350"/>
            <a:r>
              <a:rPr lang="id-ID" sz="2800" i="1" dirty="0" smtClean="0">
                <a:latin typeface="+mn-lt"/>
              </a:rPr>
              <a:t>	Mencoba melihat hasil-hasil sampingan yang justru muncul sebagai akibat dari program PR yang dijalankan</a:t>
            </a:r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509566"/>
            <a:ext cx="7758106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KATEGORI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EVALUASI KEGIATAN PR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2325239"/>
            <a:ext cx="76438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 startAt="7"/>
            </a:pPr>
            <a:r>
              <a:rPr lang="id-ID" sz="2800" b="1" i="1" dirty="0" smtClean="0">
                <a:latin typeface="+mn-lt"/>
              </a:rPr>
              <a:t>Unarticulated Hopes</a:t>
            </a:r>
          </a:p>
          <a:p>
            <a:pPr marL="514350" indent="-514350"/>
            <a:r>
              <a:rPr lang="id-ID" sz="2800" i="1" dirty="0">
                <a:latin typeface="+mn-lt"/>
              </a:rPr>
              <a:t>	</a:t>
            </a:r>
            <a:r>
              <a:rPr lang="id-ID" sz="2800" i="1" dirty="0" smtClean="0">
                <a:latin typeface="+mn-lt"/>
              </a:rPr>
              <a:t>Berkaitan dengan kenyataan bahwa perusahaan sering mempunyai harapan-harapan yang berlebihan  terhadap tujuan program PR, namun tidak terartikulasikan dengan baik. </a:t>
            </a:r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488" y="285728"/>
            <a:ext cx="6286512" cy="1214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3460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200" dirty="0" smtClean="0">
                <a:latin typeface="Aharoni" pitchFamily="2" charset="-79"/>
                <a:ea typeface="+mj-ea"/>
                <a:cs typeface="Aharoni" pitchFamily="2" charset="-79"/>
              </a:rPr>
              <a:t>PROSES &amp; TAHAPAN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EVALUASI KEGIATAN PR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214414" y="1928802"/>
          <a:ext cx="70009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285728"/>
            <a:ext cx="7786710" cy="1214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3460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000" dirty="0" smtClean="0">
                <a:latin typeface="Aharoni" pitchFamily="2" charset="-79"/>
                <a:ea typeface="+mj-ea"/>
                <a:cs typeface="Aharoni" pitchFamily="2" charset="-79"/>
              </a:rPr>
              <a:t>3</a:t>
            </a:r>
            <a:r>
              <a:rPr lang="id-ID" sz="2800" dirty="0" smtClean="0">
                <a:latin typeface="Aharoni" pitchFamily="2" charset="-79"/>
                <a:ea typeface="+mj-ea"/>
                <a:cs typeface="Aharoni" pitchFamily="2" charset="-79"/>
              </a:rPr>
              <a:t> Jenis efektivitas PR yang harus diukur (munurut Lindenmann, 1993)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285992"/>
            <a:ext cx="3397565" cy="44563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+mn-lt"/>
              </a:rPr>
              <a:t>Level 1- Basic Level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8662" y="3000372"/>
            <a:ext cx="6858048" cy="2332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+mn-lt"/>
              </a:rPr>
              <a:t>Yang diukur adalah </a:t>
            </a:r>
            <a:r>
              <a:rPr lang="id-ID" sz="2800" b="1" dirty="0" smtClean="0">
                <a:latin typeface="+mn-lt"/>
              </a:rPr>
              <a:t>PR output</a:t>
            </a:r>
            <a:r>
              <a:rPr lang="id-ID" sz="2800" dirty="0" smtClean="0">
                <a:latin typeface="+mn-lt"/>
              </a:rPr>
              <a:t>-nya, yaitu mengukur apa yang sudah dilakukan oleh PR perusahaan</a:t>
            </a:r>
          </a:p>
          <a:p>
            <a:endParaRPr lang="id-ID" sz="2800" dirty="0" smtClean="0">
              <a:latin typeface="+mn-lt"/>
            </a:endParaRPr>
          </a:p>
          <a:p>
            <a:r>
              <a:rPr lang="id-ID" sz="2800" dirty="0" smtClean="0">
                <a:latin typeface="+mn-lt"/>
              </a:rPr>
              <a:t>Sifatnya sangat dasar, dan sifatnya untuk jangka pendek </a:t>
            </a:r>
            <a:endParaRPr lang="id-ID" sz="28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285728"/>
            <a:ext cx="7786710" cy="1214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3460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000" dirty="0" smtClean="0">
                <a:latin typeface="Aharoni" pitchFamily="2" charset="-79"/>
                <a:ea typeface="+mj-ea"/>
                <a:cs typeface="Aharoni" pitchFamily="2" charset="-79"/>
              </a:rPr>
              <a:t>3</a:t>
            </a:r>
            <a:r>
              <a:rPr lang="id-ID" sz="2800" dirty="0" smtClean="0">
                <a:latin typeface="Aharoni" pitchFamily="2" charset="-79"/>
                <a:ea typeface="+mj-ea"/>
                <a:cs typeface="Aharoni" pitchFamily="2" charset="-79"/>
              </a:rPr>
              <a:t> Jenis efektivitas PR yang harus diukur (munurut Lindenmann, 1993)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285992"/>
            <a:ext cx="4643470" cy="4370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+mn-lt"/>
              </a:rPr>
              <a:t>Level 2 – Intermediate Level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8662" y="3000372"/>
            <a:ext cx="6858048" cy="302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+mn-lt"/>
              </a:rPr>
              <a:t>Yang diukur adalah apakah publik sasaran sudah menerima pesan-pesan yang ditujukan kepada mereka, apakah mereka sudah menaruh perhatian pada pesan-pesan itu, apakah mereka paham dan dapat mengingat kembali.</a:t>
            </a:r>
          </a:p>
          <a:p>
            <a:endParaRPr lang="id-ID" sz="2800" dirty="0">
              <a:latin typeface="+mn-lt"/>
            </a:endParaRPr>
          </a:p>
          <a:p>
            <a:r>
              <a:rPr lang="id-ID" sz="2800" dirty="0" smtClean="0">
                <a:latin typeface="+mn-lt"/>
              </a:rPr>
              <a:t>Istilahnya adalah pengukuran </a:t>
            </a:r>
            <a:r>
              <a:rPr lang="id-ID" sz="2800" b="1" dirty="0" smtClean="0">
                <a:latin typeface="+mn-lt"/>
              </a:rPr>
              <a:t>PR outgrowth</a:t>
            </a:r>
            <a:endParaRPr lang="id-ID" sz="2800" b="1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285728"/>
            <a:ext cx="7786710" cy="1214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3460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000" dirty="0" smtClean="0">
                <a:latin typeface="Aharoni" pitchFamily="2" charset="-79"/>
                <a:ea typeface="+mj-ea"/>
                <a:cs typeface="Aharoni" pitchFamily="2" charset="-79"/>
              </a:rPr>
              <a:t>3</a:t>
            </a:r>
            <a:r>
              <a:rPr lang="id-ID" sz="2800" dirty="0" smtClean="0">
                <a:latin typeface="Aharoni" pitchFamily="2" charset="-79"/>
                <a:ea typeface="+mj-ea"/>
                <a:cs typeface="Aharoni" pitchFamily="2" charset="-79"/>
              </a:rPr>
              <a:t> Jenis efektivitas PR yang harus diukur (munurut Lindenmann, 1993)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285992"/>
            <a:ext cx="4714908" cy="4370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+mn-lt"/>
              </a:rPr>
              <a:t>Level 3 – Adcvanced Level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8662" y="3000372"/>
            <a:ext cx="6858048" cy="2341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+mn-lt"/>
              </a:rPr>
              <a:t>Ini adalah pengukuran paling sulit dan memakan waktu lebih panjang. Pada level ini yg diukur adalah </a:t>
            </a:r>
            <a:r>
              <a:rPr lang="id-ID" sz="2800" b="1" dirty="0" smtClean="0">
                <a:latin typeface="+mn-lt"/>
              </a:rPr>
              <a:t>PR outcome. </a:t>
            </a:r>
          </a:p>
          <a:p>
            <a:endParaRPr lang="id-ID" sz="2800" dirty="0">
              <a:latin typeface="+mn-lt"/>
            </a:endParaRPr>
          </a:p>
          <a:p>
            <a:r>
              <a:rPr lang="id-ID" sz="2800" dirty="0" smtClean="0">
                <a:latin typeface="+mn-lt"/>
              </a:rPr>
              <a:t>Adapun bentuk outcome yang dilihat adalah berupa pendapat, sikap dan perilaku publik</a:t>
            </a:r>
            <a:endParaRPr lang="id-ID" sz="28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422" y="357166"/>
            <a:ext cx="6786578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600" dirty="0">
                <a:latin typeface="Aharoni" pitchFamily="2" charset="-79"/>
                <a:cs typeface="Aharoni" pitchFamily="2" charset="-79"/>
              </a:rPr>
              <a:t>DEFINISI EVALUASI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85786" y="1714488"/>
            <a:ext cx="7391400" cy="4357686"/>
          </a:xfrm>
        </p:spPr>
        <p:txBody>
          <a:bodyPr/>
          <a:lstStyle/>
          <a:p>
            <a:r>
              <a:rPr lang="en-US" sz="2600" dirty="0" err="1"/>
              <a:t>Evaluasi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pengukuran</a:t>
            </a:r>
            <a:r>
              <a:rPr lang="en-US" sz="2600" dirty="0"/>
              <a:t> </a:t>
            </a:r>
            <a:r>
              <a:rPr lang="en-US" sz="2600" dirty="0" err="1"/>
              <a:t>terhadap</a:t>
            </a:r>
            <a:r>
              <a:rPr lang="en-US" sz="2600" dirty="0"/>
              <a:t> </a:t>
            </a:r>
            <a:r>
              <a:rPr lang="en-US" sz="2600" dirty="0" err="1"/>
              <a:t>keberhasilan</a:t>
            </a:r>
            <a:r>
              <a:rPr lang="en-US" sz="2600" dirty="0"/>
              <a:t> </a:t>
            </a:r>
            <a:r>
              <a:rPr lang="en-US" sz="2600" dirty="0" err="1"/>
              <a:t>sebuah</a:t>
            </a:r>
            <a:r>
              <a:rPr lang="en-US" sz="2600" dirty="0"/>
              <a:t> </a:t>
            </a:r>
            <a:r>
              <a:rPr lang="en-US" sz="2600" dirty="0" err="1"/>
              <a:t>organisasi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menyebarkan</a:t>
            </a:r>
            <a:r>
              <a:rPr lang="en-US" sz="2600" dirty="0"/>
              <a:t> </a:t>
            </a:r>
            <a:r>
              <a:rPr lang="en-US" sz="2600" dirty="0" err="1"/>
              <a:t>pesan-pesan</a:t>
            </a:r>
            <a:r>
              <a:rPr lang="en-US" sz="2600" dirty="0"/>
              <a:t> yang </a:t>
            </a:r>
            <a:r>
              <a:rPr lang="en-US" sz="2600" dirty="0" err="1"/>
              <a:t>direncanakan</a:t>
            </a:r>
            <a:r>
              <a:rPr lang="en-US" sz="2600" dirty="0"/>
              <a:t> </a:t>
            </a:r>
            <a:r>
              <a:rPr lang="en-US" sz="2600" dirty="0" err="1"/>
              <a:t>kepada</a:t>
            </a:r>
            <a:r>
              <a:rPr lang="en-US" sz="2600" dirty="0"/>
              <a:t> </a:t>
            </a:r>
            <a:r>
              <a:rPr lang="en-US" sz="2600" dirty="0" err="1"/>
              <a:t>publik</a:t>
            </a:r>
            <a:r>
              <a:rPr lang="en-US" sz="2600" dirty="0"/>
              <a:t> yang </a:t>
            </a:r>
            <a:r>
              <a:rPr lang="en-US" sz="2600" dirty="0" err="1"/>
              <a:t>ditargetkan</a:t>
            </a:r>
            <a:r>
              <a:rPr lang="en-US" sz="2600" dirty="0"/>
              <a:t>, </a:t>
            </a:r>
            <a:r>
              <a:rPr lang="en-US" sz="2600" dirty="0" err="1"/>
              <a:t>melalui</a:t>
            </a:r>
            <a:r>
              <a:rPr lang="en-US" sz="2600" dirty="0"/>
              <a:t> </a:t>
            </a:r>
            <a:r>
              <a:rPr lang="en-US" sz="2600" dirty="0" err="1"/>
              <a:t>kegiatan</a:t>
            </a:r>
            <a:r>
              <a:rPr lang="en-US" sz="2600" dirty="0"/>
              <a:t> yang </a:t>
            </a:r>
            <a:r>
              <a:rPr lang="en-US" sz="2600" dirty="0" err="1"/>
              <a:t>spesifik</a:t>
            </a:r>
            <a:r>
              <a:rPr lang="en-US" sz="2600" dirty="0"/>
              <a:t>,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mencapai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hubungan</a:t>
            </a:r>
            <a:r>
              <a:rPr lang="en-US" sz="2600" dirty="0"/>
              <a:t> yang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ditetapkan</a:t>
            </a:r>
            <a:r>
              <a:rPr lang="en-US" sz="2600" dirty="0"/>
              <a:t> (Parsons, 2003)</a:t>
            </a:r>
          </a:p>
          <a:p>
            <a:endParaRPr lang="en-US" sz="2600" dirty="0"/>
          </a:p>
          <a:p>
            <a:r>
              <a:rPr lang="en-US" sz="2600" dirty="0" err="1"/>
              <a:t>Evaluasi</a:t>
            </a:r>
            <a:r>
              <a:rPr lang="en-US" sz="2600" dirty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usaha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menentukan</a:t>
            </a:r>
            <a:r>
              <a:rPr lang="en-US" sz="2600" dirty="0"/>
              <a:t> </a:t>
            </a:r>
            <a:r>
              <a:rPr lang="en-US" sz="2600" dirty="0" err="1"/>
              <a:t>nilai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sesuatu</a:t>
            </a:r>
            <a:r>
              <a:rPr lang="en-US" sz="2600" dirty="0"/>
              <a:t> (Broom &amp; Dozier, 1990)</a:t>
            </a:r>
          </a:p>
          <a:p>
            <a:endParaRPr lang="en-US" sz="2600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857364"/>
            <a:ext cx="7010400" cy="4122738"/>
          </a:xfrm>
        </p:spPr>
        <p:txBody>
          <a:bodyPr/>
          <a:lstStyle/>
          <a:p>
            <a:pPr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/>
              <a:t>evaluasi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mengukur</a:t>
            </a:r>
            <a:r>
              <a:rPr lang="en-US" sz="2800" dirty="0"/>
              <a:t> </a:t>
            </a:r>
            <a:r>
              <a:rPr lang="en-US" sz="2800" dirty="0" err="1"/>
              <a:t>keberhasilan</a:t>
            </a:r>
            <a:r>
              <a:rPr lang="en-US" sz="2800" dirty="0"/>
              <a:t> program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membandingkan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antara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apa</a:t>
            </a:r>
            <a:r>
              <a:rPr lang="en-US" sz="2800" b="1" dirty="0">
                <a:solidFill>
                  <a:srgbClr val="7030A0"/>
                </a:solidFill>
              </a:rPr>
              <a:t> yang </a:t>
            </a:r>
            <a:r>
              <a:rPr lang="en-US" sz="2800" b="1" dirty="0" err="1">
                <a:solidFill>
                  <a:srgbClr val="7030A0"/>
                </a:solidFill>
              </a:rPr>
              <a:t>terjadi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dengan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tujuan</a:t>
            </a:r>
            <a:r>
              <a:rPr lang="en-US" sz="2800" b="1" dirty="0">
                <a:solidFill>
                  <a:srgbClr val="7030A0"/>
                </a:solidFill>
              </a:rPr>
              <a:t> yang </a:t>
            </a:r>
            <a:r>
              <a:rPr lang="en-US" sz="2800" b="1" dirty="0" err="1">
                <a:solidFill>
                  <a:srgbClr val="7030A0"/>
                </a:solidFill>
              </a:rPr>
              <a:t>telah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ditetapkan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dalam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rencana</a:t>
            </a:r>
            <a:r>
              <a:rPr lang="en-US" sz="2800" dirty="0"/>
              <a:t> (Quarles &amp; </a:t>
            </a:r>
            <a:r>
              <a:rPr lang="en-US" sz="2800" dirty="0" err="1"/>
              <a:t>Rowlings</a:t>
            </a:r>
            <a:r>
              <a:rPr lang="en-US" sz="2800" dirty="0"/>
              <a:t>, 1993)</a:t>
            </a:r>
          </a:p>
        </p:txBody>
      </p:sp>
      <p:sp>
        <p:nvSpPr>
          <p:cNvPr id="7" name="Rectangle 6"/>
          <p:cNvSpPr/>
          <p:nvPr/>
        </p:nvSpPr>
        <p:spPr>
          <a:xfrm>
            <a:off x="2328818" y="509566"/>
            <a:ext cx="6786578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DEFINISI EVALUASI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1928802"/>
            <a:ext cx="5929354" cy="225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gency FB" pitchFamily="34" charset="0"/>
              </a:rPr>
              <a:t>Pengukuran terhadap efektivitas PR adalah satu-satunya cara untuk membuktikan bahwa PR penting bagi organisasi.</a:t>
            </a:r>
          </a:p>
          <a:p>
            <a:pPr algn="r"/>
            <a:endParaRPr lang="id-ID" sz="3200" dirty="0" smtClean="0">
              <a:solidFill>
                <a:schemeClr val="accent6">
                  <a:lumMod val="20000"/>
                  <a:lumOff val="80000"/>
                </a:schemeClr>
              </a:solidFill>
              <a:latin typeface="Agency FB" pitchFamily="34" charset="0"/>
            </a:endParaRPr>
          </a:p>
          <a:p>
            <a:pPr algn="r"/>
            <a:r>
              <a:rPr lang="id-ID" sz="3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gency FB" pitchFamily="34" charset="0"/>
              </a:rPr>
              <a:t>-Shinkle, 1994</a:t>
            </a:r>
            <a:endParaRPr lang="id-ID" sz="3200" dirty="0">
              <a:solidFill>
                <a:schemeClr val="accent6">
                  <a:lumMod val="20000"/>
                  <a:lumOff val="80000"/>
                </a:schemeClr>
              </a:solidFill>
              <a:latin typeface="Agency FB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2000240"/>
            <a:ext cx="7010400" cy="3979862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id-ID" sz="2800" i="1" dirty="0" smtClean="0"/>
              <a:t>Dengan evaluasi, manager PR dapat </a:t>
            </a:r>
            <a:r>
              <a:rPr lang="id-ID" sz="2800" b="1" i="1" dirty="0" smtClean="0"/>
              <a:t>mempertahankan program-program dan keberadaan divisi PR </a:t>
            </a:r>
            <a:r>
              <a:rPr lang="id-ID" sz="2800" i="1" dirty="0" smtClean="0"/>
              <a:t>dalam perusahaan dengan menunjukkan nilai program PR bagi perusahaan</a:t>
            </a:r>
            <a:endParaRPr lang="en-US" sz="2800" i="1" dirty="0"/>
          </a:p>
        </p:txBody>
      </p:sp>
      <p:sp>
        <p:nvSpPr>
          <p:cNvPr id="7" name="Rectangle 6"/>
          <p:cNvSpPr/>
          <p:nvPr/>
        </p:nvSpPr>
        <p:spPr>
          <a:xfrm>
            <a:off x="2328818" y="509566"/>
            <a:ext cx="6786578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600" dirty="0" smtClean="0">
                <a:latin typeface="Aharoni" pitchFamily="2" charset="-79"/>
                <a:ea typeface="+mj-ea"/>
                <a:cs typeface="Aharoni" pitchFamily="2" charset="-79"/>
              </a:rPr>
              <a:t>ARTI PENTING EVALUASI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2357430"/>
            <a:ext cx="7010400" cy="3622672"/>
          </a:xfrm>
        </p:spPr>
        <p:txBody>
          <a:bodyPr/>
          <a:lstStyle/>
          <a:p>
            <a:pPr marL="514350" indent="-514350">
              <a:buFont typeface="+mj-lt"/>
              <a:buAutoNum type="arabicParenR" startAt="2"/>
            </a:pPr>
            <a:r>
              <a:rPr lang="id-ID" sz="2800" b="1" i="1" dirty="0" smtClean="0"/>
              <a:t>Akuntabilitas!</a:t>
            </a:r>
          </a:p>
          <a:p>
            <a:pPr marL="514350" indent="-514350">
              <a:buNone/>
            </a:pPr>
            <a:r>
              <a:rPr lang="id-ID" sz="2800" i="1" dirty="0"/>
              <a:t>	</a:t>
            </a:r>
            <a:r>
              <a:rPr lang="id-ID" sz="2800" i="1" dirty="0" smtClean="0"/>
              <a:t>Kemampuan menjelaskan tentang nilai (dan pemanfaatan anggaran) yang telah dilakukan</a:t>
            </a:r>
            <a:endParaRPr lang="en-US" sz="2800" i="1" dirty="0"/>
          </a:p>
        </p:txBody>
      </p:sp>
      <p:sp>
        <p:nvSpPr>
          <p:cNvPr id="7" name="Rectangle 6"/>
          <p:cNvSpPr/>
          <p:nvPr/>
        </p:nvSpPr>
        <p:spPr>
          <a:xfrm>
            <a:off x="2328818" y="509566"/>
            <a:ext cx="6786578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3600" dirty="0" smtClean="0">
                <a:latin typeface="Aharoni" pitchFamily="2" charset="-79"/>
                <a:ea typeface="+mj-ea"/>
                <a:cs typeface="Aharoni" pitchFamily="2" charset="-79"/>
              </a:rPr>
              <a:t>ARTI PENTING EVALUASI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4414" y="509566"/>
            <a:ext cx="7900982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DIMENSI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EVALUASI KEGIATAN PR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142976" y="1857364"/>
          <a:ext cx="72866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714356"/>
            <a:ext cx="7286676" cy="1357322"/>
          </a:xfrm>
          <a:prstGeom prst="rect">
            <a:avLst/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id-ID" sz="2000" dirty="0" smtClean="0"/>
          </a:p>
          <a:p>
            <a:endParaRPr lang="id-ID" sz="2000" dirty="0"/>
          </a:p>
          <a:p>
            <a:r>
              <a:rPr lang="id-ID" sz="2000" dirty="0" smtClean="0"/>
              <a:t>Berkaitan dengan usaha untuk menjustifikasi pengeluaran yang telah dilakukan</a:t>
            </a:r>
            <a:endParaRPr lang="id-ID" sz="2000" dirty="0"/>
          </a:p>
        </p:txBody>
      </p:sp>
      <p:grpSp>
        <p:nvGrpSpPr>
          <p:cNvPr id="3" name="Group 2"/>
          <p:cNvGrpSpPr/>
          <p:nvPr/>
        </p:nvGrpSpPr>
        <p:grpSpPr>
          <a:xfrm>
            <a:off x="785786" y="357166"/>
            <a:ext cx="5100673" cy="738000"/>
            <a:chOff x="364333" y="398499"/>
            <a:chExt cx="5100673" cy="738000"/>
          </a:xfrm>
        </p:grpSpPr>
        <p:sp>
          <p:nvSpPr>
            <p:cNvPr id="4" name="Rounded Rectangle 3"/>
            <p:cNvSpPr/>
            <p:nvPr/>
          </p:nvSpPr>
          <p:spPr>
            <a:xfrm>
              <a:off x="364333" y="398499"/>
              <a:ext cx="5100673" cy="738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5"/>
            <p:cNvSpPr/>
            <p:nvPr/>
          </p:nvSpPr>
          <p:spPr>
            <a:xfrm>
              <a:off x="400359" y="434525"/>
              <a:ext cx="5028621" cy="6659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2793" tIns="0" rIns="192793" bIns="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500" kern="1200" dirty="0" smtClean="0"/>
                <a:t>DIMENSI KOMERSIAL</a:t>
              </a:r>
              <a:endParaRPr lang="id-ID" sz="2500" kern="1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642910" y="2726430"/>
            <a:ext cx="7286676" cy="1416950"/>
          </a:xfrm>
          <a:prstGeom prst="rect">
            <a:avLst/>
          </a:prstGeom>
        </p:spPr>
        <p:style>
          <a:lnRef idx="2">
            <a:schemeClr val="accent3">
              <a:hueOff val="5625132"/>
              <a:satOff val="-8440"/>
              <a:lumOff val="-1373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id-ID" sz="2000" dirty="0" smtClean="0"/>
          </a:p>
          <a:p>
            <a:endParaRPr lang="id-ID" sz="2000" dirty="0"/>
          </a:p>
          <a:p>
            <a:r>
              <a:rPr lang="id-ID" sz="2000" dirty="0" smtClean="0"/>
              <a:t>Berkaitan dengan apakah program berjalan sesuai dengan yg direncanakan</a:t>
            </a:r>
            <a:endParaRPr lang="id-ID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007243" y="2357430"/>
            <a:ext cx="5100673" cy="738000"/>
            <a:chOff x="364333" y="1532500"/>
            <a:chExt cx="5100673" cy="738000"/>
          </a:xfrm>
        </p:grpSpPr>
        <p:sp>
          <p:nvSpPr>
            <p:cNvPr id="11" name="Rounded Rectangle 10"/>
            <p:cNvSpPr/>
            <p:nvPr/>
          </p:nvSpPr>
          <p:spPr>
            <a:xfrm>
              <a:off x="364333" y="1532500"/>
              <a:ext cx="5100673" cy="738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625132"/>
                <a:satOff val="-8440"/>
                <a:lumOff val="-1373"/>
                <a:alphaOff val="0"/>
              </a:schemeClr>
            </a:fillRef>
            <a:effectRef idx="0">
              <a:schemeClr val="accent3">
                <a:hueOff val="5625132"/>
                <a:satOff val="-8440"/>
                <a:lumOff val="-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5"/>
            <p:cNvSpPr/>
            <p:nvPr/>
          </p:nvSpPr>
          <p:spPr>
            <a:xfrm>
              <a:off x="400359" y="1568526"/>
              <a:ext cx="5028621" cy="6659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2793" tIns="0" rIns="192793" bIns="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500" kern="1200" dirty="0" smtClean="0"/>
                <a:t>DIMENSI KEEFEKTIFAN SEDERHANA</a:t>
              </a:r>
              <a:endParaRPr lang="id-ID" sz="2500" kern="120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42910" y="4799264"/>
            <a:ext cx="7286676" cy="1415818"/>
          </a:xfrm>
          <a:prstGeom prst="rect">
            <a:avLst/>
          </a:prstGeom>
        </p:spPr>
        <p:style>
          <a:lnRef idx="2">
            <a:schemeClr val="accent3">
              <a:hueOff val="11250264"/>
              <a:satOff val="-16880"/>
              <a:lumOff val="-2745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id-ID" sz="2000" dirty="0" smtClean="0"/>
          </a:p>
          <a:p>
            <a:endParaRPr lang="id-ID" sz="2000" dirty="0"/>
          </a:p>
          <a:p>
            <a:r>
              <a:rPr lang="id-ID" sz="2000" dirty="0" smtClean="0"/>
              <a:t>Berkaitan dengan apakah program berhasil mencapai tujuan dan efek tertentu yang diinginkan</a:t>
            </a:r>
            <a:endParaRPr lang="id-ID" sz="2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007243" y="4430264"/>
            <a:ext cx="5100673" cy="738000"/>
            <a:chOff x="364333" y="2666500"/>
            <a:chExt cx="5100673" cy="738000"/>
          </a:xfrm>
        </p:grpSpPr>
        <p:sp>
          <p:nvSpPr>
            <p:cNvPr id="15" name="Rounded Rectangle 14"/>
            <p:cNvSpPr/>
            <p:nvPr/>
          </p:nvSpPr>
          <p:spPr>
            <a:xfrm>
              <a:off x="364333" y="2666500"/>
              <a:ext cx="5100673" cy="738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1250264"/>
                <a:satOff val="-16880"/>
                <a:lumOff val="-2745"/>
                <a:alphaOff val="0"/>
              </a:schemeClr>
            </a:fillRef>
            <a:effectRef idx="0">
              <a:schemeClr val="accent3">
                <a:hueOff val="11250264"/>
                <a:satOff val="-16880"/>
                <a:lumOff val="-2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5"/>
            <p:cNvSpPr/>
            <p:nvPr/>
          </p:nvSpPr>
          <p:spPr>
            <a:xfrm>
              <a:off x="400359" y="2702526"/>
              <a:ext cx="5028621" cy="6659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2793" tIns="0" rIns="192793" bIns="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2500" kern="1200" dirty="0" smtClean="0"/>
                <a:t>DIMENSI </a:t>
              </a:r>
              <a:r>
                <a:rPr lang="id-ID" sz="2500" i="1" kern="1200" dirty="0" smtClean="0"/>
                <a:t>OBJECTIVE EFFECTIVENESS</a:t>
              </a:r>
              <a:endParaRPr lang="id-ID" sz="2500" i="1" kern="1200" dirty="0"/>
            </a:p>
          </p:txBody>
        </p:sp>
      </p:grp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8794" y="509566"/>
            <a:ext cx="7186602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28596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JENIS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EVALUASI KEGIATAN PR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2643182"/>
            <a:ext cx="4572032" cy="1471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id-ID" sz="3200" i="1" dirty="0" smtClean="0"/>
              <a:t>Evaluasi proses</a:t>
            </a:r>
          </a:p>
          <a:p>
            <a:pPr marL="514350" indent="-514350">
              <a:buFont typeface="+mj-lt"/>
              <a:buAutoNum type="arabicParenR"/>
            </a:pPr>
            <a:endParaRPr lang="id-ID" sz="3200" i="1" dirty="0"/>
          </a:p>
          <a:p>
            <a:pPr marL="514350" indent="-514350">
              <a:buFont typeface="+mj-lt"/>
              <a:buAutoNum type="arabicParenR"/>
            </a:pPr>
            <a:r>
              <a:rPr lang="id-ID" sz="3200" i="1" dirty="0" smtClean="0"/>
              <a:t>Evaluasi hasil</a:t>
            </a:r>
            <a:endParaRPr lang="id-ID" sz="3200" i="1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377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EVALUASI KEGIATAN HUMAS</vt:lpstr>
      <vt:lpstr>DEFINISI EVALUASI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KEGIATAN HUMAS</dc:title>
  <dc:creator>ery risnawati</dc:creator>
  <cp:lastModifiedBy>May</cp:lastModifiedBy>
  <cp:revision>6</cp:revision>
  <dcterms:created xsi:type="dcterms:W3CDTF">2003-05-05T19:45:25Z</dcterms:created>
  <dcterms:modified xsi:type="dcterms:W3CDTF">2015-04-28T06:12:38Z</dcterms:modified>
</cp:coreProperties>
</file>