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5" r:id="rId18"/>
    <p:sldId id="276" r:id="rId19"/>
    <p:sldId id="277" r:id="rId20"/>
    <p:sldId id="278" r:id="rId21"/>
    <p:sldId id="279" r:id="rId22"/>
    <p:sldId id="285"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A3E040"/>
    <a:srgbClr val="A2EB5F"/>
    <a:srgbClr val="DAD8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5DDFD-7C96-41B4-8224-7790E9651472}"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5DDFD-7C96-41B4-8224-7790E9651472}"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5DDFD-7C96-41B4-8224-7790E9651472}"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5DDFD-7C96-41B4-8224-7790E9651472}"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5DDFD-7C96-41B4-8224-7790E9651472}" type="datetimeFigureOut">
              <a:rPr lang="en-US" smtClean="0"/>
              <a:pPr/>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5DDFD-7C96-41B4-8224-7790E9651472}"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5DDFD-7C96-41B4-8224-7790E9651472}" type="datetimeFigureOut">
              <a:rPr lang="en-US" smtClean="0"/>
              <a:pPr/>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5DDFD-7C96-41B4-8224-7790E9651472}" type="datetimeFigureOut">
              <a:rPr lang="en-US" smtClean="0"/>
              <a:pPr/>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5DDFD-7C96-41B4-8224-7790E9651472}" type="datetimeFigureOut">
              <a:rPr lang="en-US" smtClean="0"/>
              <a:pPr/>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5DDFD-7C96-41B4-8224-7790E9651472}"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5DDFD-7C96-41B4-8224-7790E9651472}" type="datetimeFigureOut">
              <a:rPr lang="en-US" smtClean="0"/>
              <a:pPr/>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9BA5C-9AB5-407A-A8C0-FC547A2836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5DDFD-7C96-41B4-8224-7790E9651472}" type="datetimeFigureOut">
              <a:rPr lang="en-US" smtClean="0"/>
              <a:pPr/>
              <a:t>4/28/2015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9BA5C-9AB5-407A-A8C0-FC547A2836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prweekus.com/" TargetMode="External"/><Relationship Id="rId2" Type="http://schemas.openxmlformats.org/officeDocument/2006/relationships/hyperlink" Target="http://prdaily.com/"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mashable.com/" TargetMode="External"/><Relationship Id="rId4" Type="http://schemas.openxmlformats.org/officeDocument/2006/relationships/hyperlink" Target="http://socialmediaexplorer.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arch.twitter.com/search?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prssa.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dropbox.com/home" TargetMode="External"/><Relationship Id="rId7" Type="http://schemas.openxmlformats.org/officeDocument/2006/relationships/image" Target="../media/image22.png"/><Relationship Id="rId2" Type="http://schemas.openxmlformats.org/officeDocument/2006/relationships/hyperlink" Target="http://nicolesclasses.com/" TargetMode="External"/><Relationship Id="rId1" Type="http://schemas.openxmlformats.org/officeDocument/2006/relationships/slideLayout" Target="../slideLayouts/slideLayout7.xml"/><Relationship Id="rId6" Type="http://schemas.openxmlformats.org/officeDocument/2006/relationships/hyperlink" Target="http://hootsuite.com/" TargetMode="External"/><Relationship Id="rId5" Type="http://schemas.openxmlformats.org/officeDocument/2006/relationships/hyperlink" Target="http://mailchimp.com/" TargetMode="External"/><Relationship Id="rId4" Type="http://schemas.openxmlformats.org/officeDocument/2006/relationships/hyperlink" Target="http://ge.t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581400"/>
            <a:ext cx="8229600" cy="1143000"/>
          </a:xfrm>
        </p:spPr>
        <p:txBody>
          <a:bodyPr>
            <a:normAutofit/>
          </a:bodyPr>
          <a:lstStyle/>
          <a:p>
            <a:r>
              <a:rPr lang="en-US" dirty="0" smtClean="0">
                <a:latin typeface="Agency FB" pitchFamily="34" charset="0"/>
              </a:rPr>
              <a:t>PARADIGMA TENTANG PUBLIC RELATIONS</a:t>
            </a:r>
            <a:endParaRPr lang="en-US" dirty="0">
              <a:latin typeface="Agency FB" pitchFamily="34" charset="0"/>
            </a:endParaRPr>
          </a:p>
        </p:txBody>
      </p:sp>
      <p:sp>
        <p:nvSpPr>
          <p:cNvPr id="4" name="Title 1"/>
          <p:cNvSpPr txBox="1">
            <a:spLocks/>
          </p:cNvSpPr>
          <p:nvPr/>
        </p:nvSpPr>
        <p:spPr>
          <a:xfrm>
            <a:off x="762000" y="5181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err="1" smtClean="0">
                <a:solidFill>
                  <a:srgbClr val="C00000"/>
                </a:solidFill>
                <a:latin typeface="Agency FB" pitchFamily="34" charset="0"/>
                <a:ea typeface="+mj-ea"/>
                <a:cs typeface="+mj-cs"/>
              </a:rPr>
              <a:t>Dosen</a:t>
            </a:r>
            <a:r>
              <a:rPr lang="en-US" sz="2800" dirty="0" smtClean="0">
                <a:solidFill>
                  <a:srgbClr val="C00000"/>
                </a:solidFill>
                <a:latin typeface="Agency FB" pitchFamily="34" charset="0"/>
                <a:ea typeface="+mj-ea"/>
                <a:cs typeface="+mj-cs"/>
              </a:rPr>
              <a:t>: Ade </a:t>
            </a:r>
            <a:r>
              <a:rPr lang="en-US" sz="2800" dirty="0" err="1" smtClean="0">
                <a:solidFill>
                  <a:srgbClr val="C00000"/>
                </a:solidFill>
                <a:latin typeface="Agency FB" pitchFamily="34" charset="0"/>
                <a:ea typeface="+mj-ea"/>
                <a:cs typeface="+mj-cs"/>
              </a:rPr>
              <a:t>Suryani</a:t>
            </a:r>
            <a:r>
              <a:rPr lang="en-US" sz="2800" dirty="0" smtClean="0">
                <a:solidFill>
                  <a:srgbClr val="C00000"/>
                </a:solidFill>
                <a:latin typeface="Agency FB" pitchFamily="34" charset="0"/>
                <a:ea typeface="+mj-ea"/>
                <a:cs typeface="+mj-cs"/>
              </a:rPr>
              <a:t>, </a:t>
            </a:r>
            <a:r>
              <a:rPr lang="en-US" sz="2800" dirty="0" err="1" smtClean="0">
                <a:solidFill>
                  <a:srgbClr val="C00000"/>
                </a:solidFill>
                <a:latin typeface="Agency FB" pitchFamily="34" charset="0"/>
                <a:ea typeface="+mj-ea"/>
                <a:cs typeface="+mj-cs"/>
              </a:rPr>
              <a:t>M.Soc.Sc</a:t>
            </a:r>
            <a:r>
              <a:rPr lang="en-US" sz="2800" dirty="0" smtClean="0">
                <a:solidFill>
                  <a:srgbClr val="C00000"/>
                </a:solidFill>
                <a:latin typeface="Agency FB" pitchFamily="34" charset="0"/>
                <a:ea typeface="+mj-ea"/>
                <a:cs typeface="+mj-cs"/>
              </a:rPr>
              <a:t>.</a:t>
            </a:r>
            <a:endParaRPr kumimoji="0" lang="en-US" sz="2800" b="0" i="0" u="none" strike="noStrike" kern="1200" cap="none" spc="0" normalizeH="0" baseline="0" noProof="0" dirty="0">
              <a:ln>
                <a:noFill/>
              </a:ln>
              <a:solidFill>
                <a:srgbClr val="C00000"/>
              </a:solidFill>
              <a:effectLst/>
              <a:uLnTx/>
              <a:uFillTx/>
              <a:latin typeface="Agency FB"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1752599"/>
          </a:xfrm>
          <a:solidFill>
            <a:srgbClr val="FFFF00">
              <a:alpha val="48000"/>
            </a:srgbClr>
          </a:solidFill>
        </p:spPr>
        <p:txBody>
          <a:bodyPr>
            <a:noAutofit/>
          </a:bodyPr>
          <a:lstStyle/>
          <a:p>
            <a:pPr marL="514350" indent="-514350" algn="r" fontAlgn="auto">
              <a:spcAft>
                <a:spcPts val="0"/>
              </a:spcAft>
              <a:buFont typeface="+mj-lt"/>
              <a:buAutoNum type="arabicPeriod"/>
              <a:defRPr/>
            </a:pPr>
            <a:r>
              <a:rPr lang="id-ID" sz="2400" b="1" dirty="0" smtClean="0">
                <a:latin typeface="Franklin Gothic Medium Cond" pitchFamily="34" charset="0"/>
              </a:rPr>
              <a:t>PR adalah Personal Relations</a:t>
            </a:r>
          </a:p>
          <a:p>
            <a:pPr marL="761238" lvl="1" indent="-514350" algn="r" fontAlgn="auto">
              <a:spcAft>
                <a:spcPts val="0"/>
              </a:spcAft>
              <a:buClr>
                <a:schemeClr val="accent4"/>
              </a:buClr>
              <a:buNone/>
              <a:defRPr/>
            </a:pPr>
            <a:r>
              <a:rPr lang="en-US" sz="2400" dirty="0" smtClean="0">
                <a:latin typeface="Franklin Gothic Medium Cond" pitchFamily="34" charset="0"/>
              </a:rPr>
              <a:t>	</a:t>
            </a:r>
            <a:r>
              <a:rPr lang="id-ID" sz="2400" dirty="0" smtClean="0">
                <a:latin typeface="Franklin Gothic Medium Cond" pitchFamily="34" charset="0"/>
              </a:rPr>
              <a:t>Untuk menjadi PR harus memiliki kemampuan membina hubungan secara pribadi. Hal ini tidak seluruhnya salah tetapi bukan itu saja tugas dari seorang PR</a:t>
            </a:r>
            <a:br>
              <a:rPr lang="id-ID" sz="2400" dirty="0" smtClean="0">
                <a:latin typeface="Franklin Gothic Medium Cond" pitchFamily="34" charset="0"/>
              </a:rPr>
            </a:br>
            <a:endParaRPr lang="id-ID" sz="2400" dirty="0" smtClean="0">
              <a:latin typeface="Franklin Gothic Medium Cond" pitchFamily="34" charset="0"/>
            </a:endParaRPr>
          </a:p>
          <a:p>
            <a:pPr marL="761238" lvl="1" indent="-514350" algn="r" fontAlgn="auto">
              <a:spcAft>
                <a:spcPts val="0"/>
              </a:spcAft>
              <a:buClr>
                <a:schemeClr val="accent4"/>
              </a:buClr>
              <a:buFont typeface="Wingdings 2"/>
              <a:buChar char=""/>
              <a:defRPr/>
            </a:pPr>
            <a:endParaRPr lang="id-ID" sz="2400" dirty="0" smtClean="0">
              <a:latin typeface="Franklin Gothic Medium Cond" pitchFamily="34" charset="0"/>
            </a:endParaRPr>
          </a:p>
          <a:p>
            <a:pPr marL="274320" indent="-274320" algn="r" fontAlgn="auto">
              <a:spcAft>
                <a:spcPts val="0"/>
              </a:spcAft>
              <a:buFont typeface="Wingdings 2"/>
              <a:buChar char=""/>
              <a:defRPr/>
            </a:pPr>
            <a:endParaRPr lang="id-ID" sz="2400" dirty="0" smtClean="0">
              <a:latin typeface="Franklin Gothic Medium Cond" pitchFamily="34" charset="0"/>
            </a:endParaRPr>
          </a:p>
          <a:p>
            <a:pPr algn="r"/>
            <a:endParaRPr lang="en-US" sz="2400" dirty="0">
              <a:latin typeface="Franklin Gothic Medium Con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133600"/>
          </a:xfrm>
          <a:solidFill>
            <a:srgbClr val="00FFFF">
              <a:alpha val="47000"/>
            </a:srgbClr>
          </a:solidFill>
        </p:spPr>
        <p:txBody>
          <a:bodyPr>
            <a:noAutofit/>
          </a:bodyPr>
          <a:lstStyle/>
          <a:p>
            <a:pPr marL="514350" indent="-514350" fontAlgn="auto">
              <a:spcAft>
                <a:spcPts val="0"/>
              </a:spcAft>
              <a:buNone/>
              <a:defRPr/>
            </a:pPr>
            <a:r>
              <a:rPr lang="en-US" sz="2800" b="1" dirty="0" smtClean="0">
                <a:latin typeface="Franklin Gothic Medium Cond" pitchFamily="34" charset="0"/>
              </a:rPr>
              <a:t>2.   </a:t>
            </a:r>
            <a:r>
              <a:rPr lang="id-ID" sz="2800" b="1" dirty="0" smtClean="0">
                <a:latin typeface="Franklin Gothic Medium Cond" pitchFamily="34" charset="0"/>
              </a:rPr>
              <a:t>PR adalah propaganda</a:t>
            </a:r>
          </a:p>
          <a:p>
            <a:pPr marL="761238" lvl="1" indent="-514350" fontAlgn="auto">
              <a:spcAft>
                <a:spcPts val="0"/>
              </a:spcAft>
              <a:buClr>
                <a:schemeClr val="accent4"/>
              </a:buClr>
              <a:buNone/>
              <a:defRPr/>
            </a:pPr>
            <a:r>
              <a:rPr lang="en-US" sz="2000" dirty="0" smtClean="0">
                <a:latin typeface="Franklin Gothic Medium Cond" pitchFamily="34" charset="0"/>
              </a:rPr>
              <a:t>	</a:t>
            </a:r>
            <a:r>
              <a:rPr lang="id-ID" sz="2000" dirty="0" smtClean="0">
                <a:latin typeface="Franklin Gothic Medium Cond" pitchFamily="34" charset="0"/>
              </a:rPr>
              <a:t>Memang awal mula akar dari PR dari perang. Pada masa perang memang PR digunakan untuk mengirim pesan yang salah untuk mematahkan semangat lawan. Propaganda dilakukan sepihak dan untuk kepentingan kemenangan satu pihak.</a:t>
            </a:r>
            <a:endParaRPr lang="en-US" sz="2000" dirty="0">
              <a:latin typeface="Franklin Gothic Medium Cond" pitchFamily="34" charset="0"/>
            </a:endParaRPr>
          </a:p>
        </p:txBody>
      </p:sp>
      <p:pic>
        <p:nvPicPr>
          <p:cNvPr id="4" name="Picture 2"/>
          <p:cNvPicPr>
            <a:picLocks noChangeAspect="1" noChangeArrowheads="1"/>
          </p:cNvPicPr>
          <p:nvPr/>
        </p:nvPicPr>
        <p:blipFill>
          <a:blip r:embed="rId3"/>
          <a:srcRect/>
          <a:stretch>
            <a:fillRect/>
          </a:stretch>
        </p:blipFill>
        <p:spPr>
          <a:xfrm>
            <a:off x="4572000" y="457200"/>
            <a:ext cx="4081463" cy="30686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2438400"/>
            <a:ext cx="5791200" cy="3733800"/>
          </a:xfrm>
          <a:solidFill>
            <a:schemeClr val="accent2">
              <a:lumMod val="60000"/>
              <a:lumOff val="40000"/>
              <a:alpha val="47000"/>
            </a:schemeClr>
          </a:solidFill>
        </p:spPr>
        <p:txBody>
          <a:bodyPr>
            <a:noAutofit/>
          </a:bodyPr>
          <a:lstStyle/>
          <a:p>
            <a:pPr marL="514350" indent="-514350" fontAlgn="auto">
              <a:spcAft>
                <a:spcPts val="0"/>
              </a:spcAft>
              <a:buFont typeface="+mj-lt"/>
              <a:buAutoNum type="arabicPeriod" startAt="3"/>
              <a:defRPr/>
            </a:pPr>
            <a:r>
              <a:rPr lang="id-ID" sz="2400" b="1" dirty="0" smtClean="0">
                <a:latin typeface="Franklin Gothic Medium Cond" pitchFamily="34" charset="0"/>
              </a:rPr>
              <a:t>PR adalah Publisitas</a:t>
            </a:r>
          </a:p>
          <a:p>
            <a:pPr marL="761238" lvl="1" indent="-514350" fontAlgn="auto">
              <a:spcAft>
                <a:spcPts val="0"/>
              </a:spcAft>
              <a:buClr>
                <a:schemeClr val="accent4"/>
              </a:buClr>
              <a:buNone/>
              <a:defRPr/>
            </a:pPr>
            <a:r>
              <a:rPr lang="en-US" sz="2400" dirty="0" smtClean="0">
                <a:latin typeface="Franklin Gothic Medium Cond" pitchFamily="34" charset="0"/>
              </a:rPr>
              <a:t>	</a:t>
            </a:r>
            <a:r>
              <a:rPr lang="id-ID" sz="2200" dirty="0" smtClean="0">
                <a:latin typeface="Franklin Gothic Medium Cond" pitchFamily="34" charset="0"/>
              </a:rPr>
              <a:t>Hal ini tampak pada lembaga pemerintah. Lembaga pemerintah lebih banyak menggunakan PR nya untuk hal ini. PR tidak lebih digunakan sebagai "press relations" yang tugasnya hanyalah mempublikasikan kebijakan pemerintah, menyusun jadwal temu wartawan serta membawa wartawan turut kunjungan ke daerah – daerah.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143000"/>
            <a:ext cx="4191000" cy="4419600"/>
          </a:xfrm>
          <a:solidFill>
            <a:srgbClr val="FF0000">
              <a:alpha val="45000"/>
            </a:srgbClr>
          </a:solidFill>
        </p:spPr>
        <p:txBody>
          <a:bodyPr>
            <a:noAutofit/>
          </a:bodyPr>
          <a:lstStyle/>
          <a:p>
            <a:pPr marL="514350" indent="-514350" algn="r" fontAlgn="auto">
              <a:spcAft>
                <a:spcPts val="0"/>
              </a:spcAft>
              <a:buFont typeface="+mj-lt"/>
              <a:buAutoNum type="arabicPeriod" startAt="4"/>
              <a:defRPr/>
            </a:pPr>
            <a:r>
              <a:rPr lang="id-ID" sz="2400" b="1" dirty="0" smtClean="0">
                <a:latin typeface="Franklin Gothic Medium Cond" pitchFamily="34" charset="0"/>
              </a:rPr>
              <a:t>PR adalah iklan gratis</a:t>
            </a:r>
          </a:p>
          <a:p>
            <a:pPr marL="761238" lvl="1" indent="-514350" algn="r" fontAlgn="auto">
              <a:spcAft>
                <a:spcPts val="0"/>
              </a:spcAft>
              <a:buClr>
                <a:schemeClr val="accent4"/>
              </a:buClr>
              <a:buNone/>
              <a:defRPr/>
            </a:pPr>
            <a:r>
              <a:rPr lang="id-ID" sz="2200" dirty="0" smtClean="0">
                <a:latin typeface="Franklin Gothic Medium Cond" pitchFamily="34" charset="0"/>
              </a:rPr>
              <a:t>Berita yang dimuat di media dianggap sebagai iklan gratis sehingga banyak praktisi pemasaran berupaya memanfaatkan publikasi pers untuk mendapatkan keuntungan beriklan secara gratis. Padahal seperti diketahui bukan itu tujuan PR dan bukan itu pula tujuan berita.</a:t>
            </a:r>
            <a:endParaRPr lang="en-US" sz="2200" dirty="0">
              <a:latin typeface="Franklin Gothic Medium Con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819400"/>
            <a:ext cx="4343400" cy="3505200"/>
          </a:xfrm>
          <a:solidFill>
            <a:srgbClr val="FFFF00">
              <a:alpha val="55000"/>
            </a:srgbClr>
          </a:solidFill>
        </p:spPr>
        <p:txBody>
          <a:bodyPr>
            <a:noAutofit/>
          </a:bodyPr>
          <a:lstStyle/>
          <a:p>
            <a:pPr marL="514350" indent="-514350" fontAlgn="auto">
              <a:spcAft>
                <a:spcPts val="0"/>
              </a:spcAft>
              <a:buFont typeface="+mj-lt"/>
              <a:buAutoNum type="arabicPeriod" startAt="5"/>
              <a:defRPr/>
            </a:pPr>
            <a:r>
              <a:rPr lang="id-ID" sz="2800" b="1" dirty="0" smtClean="0">
                <a:latin typeface="Franklin Gothic Medium Cond" pitchFamily="34" charset="0"/>
              </a:rPr>
              <a:t>PR adalah menjual senyum</a:t>
            </a:r>
          </a:p>
          <a:p>
            <a:pPr marL="761238" lvl="1" indent="-514350" fontAlgn="auto">
              <a:spcAft>
                <a:spcPts val="0"/>
              </a:spcAft>
              <a:buClr>
                <a:schemeClr val="accent4"/>
              </a:buClr>
              <a:buNone/>
              <a:defRPr/>
            </a:pPr>
            <a:r>
              <a:rPr lang="en-US" sz="2400" dirty="0" smtClean="0">
                <a:latin typeface="Franklin Gothic Medium Cond" pitchFamily="34" charset="0"/>
              </a:rPr>
              <a:t>	</a:t>
            </a:r>
            <a:r>
              <a:rPr lang="id-ID" sz="2400" dirty="0" smtClean="0">
                <a:latin typeface="Franklin Gothic Medium Cond" pitchFamily="34" charset="0"/>
              </a:rPr>
              <a:t>Untuk menjadi PR harus cantik, pandai ha ha hi hi. Jika hanya ini yang dilakukan oleh PR maka sebuah perusahaan pasti akan kehilangan pamornya, apalagi di masa krisis. </a:t>
            </a:r>
            <a:endParaRPr lang="id-ID" sz="2400" dirty="0">
              <a:latin typeface="Franklin Gothic Medium Cond" pitchFamily="34" charset="0"/>
            </a:endParaRPr>
          </a:p>
        </p:txBody>
      </p:sp>
      <p:pic>
        <p:nvPicPr>
          <p:cNvPr id="4" name="Picture 3"/>
          <p:cNvPicPr>
            <a:picLocks noChangeAspect="1" noChangeArrowheads="1"/>
          </p:cNvPicPr>
          <p:nvPr/>
        </p:nvPicPr>
        <p:blipFill>
          <a:blip r:embed="rId3"/>
          <a:srcRect/>
          <a:stretch>
            <a:fillRect/>
          </a:stretch>
        </p:blipFill>
        <p:spPr>
          <a:xfrm>
            <a:off x="5715000" y="228600"/>
            <a:ext cx="3170238" cy="5029200"/>
          </a:xfrm>
          <a:prstGeom prst="rect">
            <a:avLst/>
          </a:prstGeom>
          <a:ln>
            <a:noFill/>
          </a:ln>
          <a:effectLst>
            <a:outerShdw blurRad="50800" dist="50800" dir="5400000" algn="ctr" rotWithShape="0">
              <a:srgbClr val="000000">
                <a:alpha val="58000"/>
              </a:srgbClr>
            </a:outerShdw>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85800" y="1752600"/>
            <a:ext cx="3200400" cy="3416320"/>
          </a:xfrm>
          <a:prstGeom prst="rect">
            <a:avLst/>
          </a:prstGeom>
          <a:noFill/>
        </p:spPr>
        <p:txBody>
          <a:bodyPr wrap="square">
            <a:spAutoFit/>
          </a:bodyPr>
          <a:lstStyle/>
          <a:p>
            <a:r>
              <a:rPr lang="en-US" sz="2400" b="1" dirty="0" smtClean="0">
                <a:latin typeface="Franklin Gothic Medium Cond" pitchFamily="34" charset="0"/>
              </a:rPr>
              <a:t>Define your morning (or late-night) reads</a:t>
            </a:r>
            <a:endParaRPr lang="id-ID" sz="2400" b="1" dirty="0" smtClean="0">
              <a:latin typeface="Franklin Gothic Medium Cond" pitchFamily="34" charset="0"/>
            </a:endParaRPr>
          </a:p>
          <a:p>
            <a:endParaRPr lang="en-US" sz="2400" dirty="0" smtClean="0">
              <a:solidFill>
                <a:srgbClr val="C00000"/>
              </a:solidFill>
              <a:latin typeface="Franklin Gothic Medium Cond" pitchFamily="34" charset="0"/>
            </a:endParaRPr>
          </a:p>
          <a:p>
            <a:r>
              <a:rPr lang="en-US" dirty="0" smtClean="0">
                <a:latin typeface="Franklin Gothic Medium Cond" pitchFamily="34" charset="0"/>
              </a:rPr>
              <a:t>Create time in your schedule, between classes, work and homework to read PR and marketing news and tips available on sites like </a:t>
            </a:r>
            <a:r>
              <a:rPr lang="en-US" dirty="0" smtClean="0">
                <a:latin typeface="Franklin Gothic Medium Cond" pitchFamily="34" charset="0"/>
                <a:hlinkClick r:id="rId2"/>
              </a:rPr>
              <a:t>PR Daily</a:t>
            </a:r>
            <a:r>
              <a:rPr lang="en-US" dirty="0" smtClean="0">
                <a:latin typeface="Franklin Gothic Medium Cond" pitchFamily="34" charset="0"/>
              </a:rPr>
              <a:t>, </a:t>
            </a:r>
            <a:r>
              <a:rPr lang="en-US" dirty="0" err="1" smtClean="0">
                <a:latin typeface="Franklin Gothic Medium Cond" pitchFamily="34" charset="0"/>
                <a:hlinkClick r:id="rId3"/>
              </a:rPr>
              <a:t>PRWeek</a:t>
            </a:r>
            <a:r>
              <a:rPr lang="en-US" dirty="0" smtClean="0">
                <a:latin typeface="Franklin Gothic Medium Cond" pitchFamily="34" charset="0"/>
              </a:rPr>
              <a:t> (most articles are paid, but some are free), </a:t>
            </a:r>
            <a:r>
              <a:rPr lang="en-US" dirty="0" smtClean="0">
                <a:latin typeface="Franklin Gothic Medium Cond" pitchFamily="34" charset="0"/>
                <a:hlinkClick r:id="rId4"/>
              </a:rPr>
              <a:t>Social Media Explorer</a:t>
            </a:r>
            <a:r>
              <a:rPr lang="en-US" dirty="0" smtClean="0">
                <a:latin typeface="Franklin Gothic Medium Cond" pitchFamily="34" charset="0"/>
              </a:rPr>
              <a:t>, and </a:t>
            </a:r>
            <a:r>
              <a:rPr lang="en-US" dirty="0" err="1" smtClean="0">
                <a:latin typeface="Franklin Gothic Medium Cond" pitchFamily="34" charset="0"/>
                <a:hlinkClick r:id="rId5"/>
              </a:rPr>
              <a:t>Mashable</a:t>
            </a:r>
            <a:endParaRPr lang="en-US" dirty="0">
              <a:latin typeface="Franklin Gothic Medium Cond" pitchFamily="34" charset="0"/>
            </a:endParaRPr>
          </a:p>
        </p:txBody>
      </p:sp>
      <p:pic>
        <p:nvPicPr>
          <p:cNvPr id="1026" name="Picture 2"/>
          <p:cNvPicPr>
            <a:picLocks noChangeAspect="1" noChangeArrowheads="1"/>
          </p:cNvPicPr>
          <p:nvPr/>
        </p:nvPicPr>
        <p:blipFill>
          <a:blip r:embed="rId6"/>
          <a:srcRect/>
          <a:stretch>
            <a:fillRect/>
          </a:stretch>
        </p:blipFill>
        <p:spPr bwMode="auto">
          <a:xfrm>
            <a:off x="4495800" y="457200"/>
            <a:ext cx="3810000" cy="573114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828800"/>
            <a:ext cx="3657600" cy="2985433"/>
          </a:xfrm>
          <a:prstGeom prst="rect">
            <a:avLst/>
          </a:prstGeom>
        </p:spPr>
        <p:txBody>
          <a:bodyPr wrap="square">
            <a:spAutoFit/>
          </a:bodyPr>
          <a:lstStyle/>
          <a:p>
            <a:r>
              <a:rPr lang="en-US" sz="2800" b="1" dirty="0" smtClean="0">
                <a:latin typeface="Franklin Gothic Medium Cond" pitchFamily="34" charset="0"/>
              </a:rPr>
              <a:t>Get organized, your way</a:t>
            </a:r>
            <a:endParaRPr lang="id-ID" sz="2800" b="1" dirty="0" smtClean="0">
              <a:latin typeface="Franklin Gothic Medium Cond" pitchFamily="34" charset="0"/>
            </a:endParaRPr>
          </a:p>
          <a:p>
            <a:endParaRPr lang="en-US" sz="2000" b="1" dirty="0" smtClean="0">
              <a:latin typeface="Franklin Gothic Medium Cond" pitchFamily="34" charset="0"/>
            </a:endParaRPr>
          </a:p>
          <a:p>
            <a:r>
              <a:rPr lang="en-US" sz="2000" dirty="0" smtClean="0">
                <a:latin typeface="Franklin Gothic Medium Cond" pitchFamily="34" charset="0"/>
              </a:rPr>
              <a:t>The new semester is the perfect time to develop time management skills that will support you in your career. If you prefer digital, start using Google </a:t>
            </a:r>
            <a:r>
              <a:rPr lang="en-US" sz="2000" dirty="0" err="1" smtClean="0">
                <a:latin typeface="Franklin Gothic Medium Cond" pitchFamily="34" charset="0"/>
              </a:rPr>
              <a:t>Calender</a:t>
            </a:r>
            <a:r>
              <a:rPr lang="en-US" sz="2000" dirty="0" smtClean="0">
                <a:latin typeface="Franklin Gothic Medium Cond" pitchFamily="34" charset="0"/>
              </a:rPr>
              <a:t> and list your classes, PRSSA meetings, and coffee dates with friends there</a:t>
            </a:r>
            <a:endParaRPr lang="en-US" sz="2000" dirty="0">
              <a:latin typeface="Franklin Gothic Medium Cond" pitchFamily="34" charset="0"/>
            </a:endParaRPr>
          </a:p>
        </p:txBody>
      </p:sp>
      <p:pic>
        <p:nvPicPr>
          <p:cNvPr id="2050" name="Picture 2"/>
          <p:cNvPicPr>
            <a:picLocks noChangeAspect="1" noChangeArrowheads="1"/>
          </p:cNvPicPr>
          <p:nvPr/>
        </p:nvPicPr>
        <p:blipFill>
          <a:blip r:embed="rId2"/>
          <a:srcRect/>
          <a:stretch>
            <a:fillRect/>
          </a:stretch>
        </p:blipFill>
        <p:spPr bwMode="auto">
          <a:xfrm>
            <a:off x="4419600" y="838200"/>
            <a:ext cx="4191000" cy="41910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371600"/>
            <a:ext cx="3657600" cy="3785652"/>
          </a:xfrm>
          <a:prstGeom prst="rect">
            <a:avLst/>
          </a:prstGeom>
        </p:spPr>
        <p:txBody>
          <a:bodyPr wrap="square">
            <a:spAutoFit/>
          </a:bodyPr>
          <a:lstStyle/>
          <a:p>
            <a:r>
              <a:rPr lang="en-US" sz="2400" b="1" dirty="0" smtClean="0">
                <a:latin typeface="Franklin Gothic Medium Cond" pitchFamily="34" charset="0"/>
              </a:rPr>
              <a:t>Be smart about social media</a:t>
            </a:r>
            <a:endParaRPr lang="id-ID" sz="2400" b="1" dirty="0" smtClean="0">
              <a:latin typeface="Franklin Gothic Medium Cond" pitchFamily="34" charset="0"/>
            </a:endParaRPr>
          </a:p>
          <a:p>
            <a:endParaRPr lang="en-US" dirty="0" smtClean="0">
              <a:latin typeface="Franklin Gothic Medium Cond" pitchFamily="34" charset="0"/>
            </a:endParaRPr>
          </a:p>
          <a:p>
            <a:r>
              <a:rPr lang="en-US" dirty="0" smtClean="0">
                <a:latin typeface="Franklin Gothic Medium Cond" pitchFamily="34" charset="0"/>
              </a:rPr>
              <a:t>Use these last days of summer to clean up your social media profiles. While friends are nonchalantly posting embarrassing photos and letting the world know the results of five vodka-cranberries, you will have a realistic yet professional profile that is appropriate for the web. Communicate the results of school projects, networking events and internships. This is the perfect time to set-up a LinkedIn profile as well.</a:t>
            </a:r>
            <a:endParaRPr lang="en-US" dirty="0">
              <a:latin typeface="Franklin Gothic Medium Cond" pitchFamily="34" charset="0"/>
            </a:endParaRPr>
          </a:p>
        </p:txBody>
      </p:sp>
      <p:pic>
        <p:nvPicPr>
          <p:cNvPr id="3074" name="Picture 2"/>
          <p:cNvPicPr>
            <a:picLocks noChangeAspect="1" noChangeArrowheads="1"/>
          </p:cNvPicPr>
          <p:nvPr/>
        </p:nvPicPr>
        <p:blipFill>
          <a:blip r:embed="rId2"/>
          <a:srcRect/>
          <a:stretch>
            <a:fillRect/>
          </a:stretch>
        </p:blipFill>
        <p:spPr bwMode="auto">
          <a:xfrm>
            <a:off x="5105400" y="533400"/>
            <a:ext cx="2895600" cy="535208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371600"/>
            <a:ext cx="3657600" cy="3570208"/>
          </a:xfrm>
          <a:prstGeom prst="rect">
            <a:avLst/>
          </a:prstGeom>
        </p:spPr>
        <p:txBody>
          <a:bodyPr wrap="square">
            <a:spAutoFit/>
          </a:bodyPr>
          <a:lstStyle/>
          <a:p>
            <a:r>
              <a:rPr lang="en-US" sz="2800" b="1" dirty="0" smtClean="0">
                <a:latin typeface="Franklin Gothic Medium Cond" pitchFamily="34" charset="0"/>
              </a:rPr>
              <a:t>Take a break and #chat</a:t>
            </a:r>
          </a:p>
          <a:p>
            <a:endParaRPr lang="id-ID" dirty="0" smtClean="0">
              <a:latin typeface="Franklin Gothic Medium Cond" pitchFamily="34" charset="0"/>
            </a:endParaRPr>
          </a:p>
          <a:p>
            <a:r>
              <a:rPr lang="en-US" dirty="0" smtClean="0">
                <a:latin typeface="Franklin Gothic Medium Cond" pitchFamily="34" charset="0"/>
              </a:rPr>
              <a:t>When you need a diversion from homework, join a Google+ hangout for some online networking. If you're into Fashion PR, find blogger, stylist or magazine chats to join. Or, make use of the many relevant Twitter chats that take place each week. </a:t>
            </a:r>
            <a:r>
              <a:rPr lang="en-US" dirty="0" smtClean="0">
                <a:latin typeface="Franklin Gothic Medium Cond" pitchFamily="34" charset="0"/>
                <a:hlinkClick r:id="rId2"/>
              </a:rPr>
              <a:t>#</a:t>
            </a:r>
            <a:r>
              <a:rPr lang="en-US" dirty="0" err="1" smtClean="0">
                <a:latin typeface="Franklin Gothic Medium Cond" pitchFamily="34" charset="0"/>
                <a:hlinkClick r:id="rId2"/>
              </a:rPr>
              <a:t>PRStudChat</a:t>
            </a:r>
            <a:r>
              <a:rPr lang="en-US" dirty="0" smtClean="0">
                <a:latin typeface="Franklin Gothic Medium Cond" pitchFamily="34" charset="0"/>
              </a:rPr>
              <a:t> is a great way to talk about relevant issues, demonstrate your acumen and network with others, but there are a ton's more</a:t>
            </a:r>
            <a:endParaRPr lang="en-US" dirty="0">
              <a:latin typeface="Franklin Gothic Medium Cond" pitchFamily="34" charset="0"/>
            </a:endParaRPr>
          </a:p>
        </p:txBody>
      </p:sp>
      <p:pic>
        <p:nvPicPr>
          <p:cNvPr id="5123" name="Picture 3"/>
          <p:cNvPicPr>
            <a:picLocks noChangeAspect="1" noChangeArrowheads="1"/>
          </p:cNvPicPr>
          <p:nvPr/>
        </p:nvPicPr>
        <p:blipFill>
          <a:blip r:embed="rId3"/>
          <a:srcRect/>
          <a:stretch>
            <a:fillRect/>
          </a:stretch>
        </p:blipFill>
        <p:spPr bwMode="auto">
          <a:xfrm>
            <a:off x="5029199" y="1143000"/>
            <a:ext cx="3035381" cy="4038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3810000" cy="5029200"/>
          </a:xfrm>
          <a:solidFill>
            <a:srgbClr val="FFFF00">
              <a:alpha val="56000"/>
            </a:srgbClr>
          </a:solidFill>
        </p:spPr>
        <p:txBody>
          <a:bodyPr>
            <a:normAutofit/>
          </a:bodyPr>
          <a:lstStyle/>
          <a:p>
            <a:pPr marL="514350" indent="-514350" fontAlgn="auto">
              <a:spcAft>
                <a:spcPts val="0"/>
              </a:spcAft>
              <a:buFont typeface="+mj-lt"/>
              <a:buAutoNum type="arabicPeriod"/>
              <a:defRPr/>
            </a:pPr>
            <a:r>
              <a:rPr lang="en-US" sz="2400" dirty="0" err="1">
                <a:latin typeface="Franklin Gothic Medium Cond" pitchFamily="34" charset="0"/>
              </a:rPr>
              <a:t>Pandangan</a:t>
            </a:r>
            <a:r>
              <a:rPr lang="en-US" sz="2400" dirty="0">
                <a:latin typeface="Franklin Gothic Medium Cond" pitchFamily="34" charset="0"/>
              </a:rPr>
              <a:t> </a:t>
            </a:r>
            <a:r>
              <a:rPr lang="en-US" sz="2400" dirty="0" err="1">
                <a:latin typeface="Franklin Gothic Medium Cond" pitchFamily="34" charset="0"/>
              </a:rPr>
              <a:t>Pragmatis</a:t>
            </a:r>
            <a:endParaRPr lang="en-US" sz="2400" dirty="0">
              <a:latin typeface="Franklin Gothic Medium Cond" pitchFamily="34" charset="0"/>
            </a:endParaRPr>
          </a:p>
          <a:p>
            <a:pPr marL="521208" lvl="1" fontAlgn="auto">
              <a:spcAft>
                <a:spcPts val="0"/>
              </a:spcAft>
              <a:buClr>
                <a:schemeClr val="accent4"/>
              </a:buClr>
              <a:buFont typeface="Wingdings 2"/>
              <a:buChar char=""/>
              <a:defRPr/>
            </a:pPr>
            <a:r>
              <a:rPr lang="en-US" sz="2000" dirty="0" err="1">
                <a:latin typeface="Franklin Gothic Medium Cond" pitchFamily="34" charset="0"/>
              </a:rPr>
              <a:t>Yaitu</a:t>
            </a:r>
            <a:r>
              <a:rPr lang="en-US" sz="2000" dirty="0">
                <a:latin typeface="Franklin Gothic Medium Cond" pitchFamily="34" charset="0"/>
              </a:rPr>
              <a:t> </a:t>
            </a:r>
            <a:r>
              <a:rPr lang="en-US" sz="2000" dirty="0" err="1">
                <a:latin typeface="Franklin Gothic Medium Cond" pitchFamily="34" charset="0"/>
              </a:rPr>
              <a:t>pandangan</a:t>
            </a:r>
            <a:r>
              <a:rPr lang="en-US" sz="2000" dirty="0">
                <a:latin typeface="Franklin Gothic Medium Cond" pitchFamily="34" charset="0"/>
              </a:rPr>
              <a:t> yang </a:t>
            </a:r>
            <a:r>
              <a:rPr lang="en-US" sz="2000" dirty="0" err="1">
                <a:latin typeface="Franklin Gothic Medium Cond" pitchFamily="34" charset="0"/>
              </a:rPr>
              <a:t>melihat</a:t>
            </a:r>
            <a:r>
              <a:rPr lang="en-US" sz="2000" dirty="0">
                <a:latin typeface="Franklin Gothic Medium Cond" pitchFamily="34" charset="0"/>
              </a:rPr>
              <a:t> PR </a:t>
            </a:r>
            <a:r>
              <a:rPr lang="en-US" sz="2000" dirty="0" err="1">
                <a:latin typeface="Franklin Gothic Medium Cond" pitchFamily="34" charset="0"/>
              </a:rPr>
              <a:t>sebagai</a:t>
            </a:r>
            <a:r>
              <a:rPr lang="en-US" sz="2000" dirty="0">
                <a:latin typeface="Franklin Gothic Medium Cond" pitchFamily="34" charset="0"/>
              </a:rPr>
              <a:t> </a:t>
            </a:r>
            <a:r>
              <a:rPr lang="en-US" sz="2000" dirty="0" err="1">
                <a:latin typeface="Franklin Gothic Medium Cond" pitchFamily="34" charset="0"/>
              </a:rPr>
              <a:t>kegiatan</a:t>
            </a:r>
            <a:r>
              <a:rPr lang="en-US" sz="2000" dirty="0">
                <a:latin typeface="Franklin Gothic Medium Cond" pitchFamily="34" charset="0"/>
              </a:rPr>
              <a:t> yang </a:t>
            </a:r>
            <a:r>
              <a:rPr lang="en-US" sz="2000" dirty="0" err="1">
                <a:latin typeface="Franklin Gothic Medium Cond" pitchFamily="34" charset="0"/>
              </a:rPr>
              <a:t>memiliki</a:t>
            </a:r>
            <a:r>
              <a:rPr lang="en-US" sz="2000" dirty="0">
                <a:latin typeface="Franklin Gothic Medium Cond" pitchFamily="34" charset="0"/>
              </a:rPr>
              <a:t> </a:t>
            </a:r>
            <a:r>
              <a:rPr lang="en-US" sz="2000" dirty="0" err="1">
                <a:latin typeface="Franklin Gothic Medium Cond" pitchFamily="34" charset="0"/>
              </a:rPr>
              <a:t>sumbangan</a:t>
            </a:r>
            <a:r>
              <a:rPr lang="en-US" sz="2000" dirty="0">
                <a:latin typeface="Franklin Gothic Medium Cond" pitchFamily="34" charset="0"/>
              </a:rPr>
              <a:t> </a:t>
            </a:r>
            <a:r>
              <a:rPr lang="en-US" sz="2000" dirty="0" err="1">
                <a:latin typeface="Franklin Gothic Medium Cond" pitchFamily="34" charset="0"/>
              </a:rPr>
              <a:t>penting</a:t>
            </a:r>
            <a:r>
              <a:rPr lang="en-US" sz="2000" dirty="0">
                <a:latin typeface="Franklin Gothic Medium Cond" pitchFamily="34" charset="0"/>
              </a:rPr>
              <a:t> </a:t>
            </a:r>
            <a:r>
              <a:rPr lang="en-US" sz="2000" dirty="0" err="1">
                <a:latin typeface="Franklin Gothic Medium Cond" pitchFamily="34" charset="0"/>
              </a:rPr>
              <a:t>terhadap</a:t>
            </a:r>
            <a:r>
              <a:rPr lang="en-US" sz="2000" dirty="0">
                <a:latin typeface="Franklin Gothic Medium Cond" pitchFamily="34" charset="0"/>
              </a:rPr>
              <a:t> </a:t>
            </a:r>
            <a:r>
              <a:rPr lang="en-US" sz="2000" dirty="0" err="1">
                <a:latin typeface="Franklin Gothic Medium Cond" pitchFamily="34" charset="0"/>
              </a:rPr>
              <a:t>pencapaian</a:t>
            </a:r>
            <a:r>
              <a:rPr lang="en-US" sz="2000" dirty="0">
                <a:latin typeface="Franklin Gothic Medium Cond" pitchFamily="34" charset="0"/>
              </a:rPr>
              <a:t> </a:t>
            </a:r>
            <a:r>
              <a:rPr lang="en-US" sz="2000" dirty="0" err="1">
                <a:latin typeface="Franklin Gothic Medium Cond" pitchFamily="34" charset="0"/>
              </a:rPr>
              <a:t>keuntungan</a:t>
            </a:r>
            <a:r>
              <a:rPr lang="en-US" sz="2000" dirty="0">
                <a:latin typeface="Franklin Gothic Medium Cond" pitchFamily="34" charset="0"/>
              </a:rPr>
              <a:t> </a:t>
            </a:r>
            <a:r>
              <a:rPr lang="en-US" sz="2000" dirty="0" err="1">
                <a:latin typeface="Franklin Gothic Medium Cond" pitchFamily="34" charset="0"/>
              </a:rPr>
              <a:t>organisasi</a:t>
            </a:r>
            <a:r>
              <a:rPr lang="en-US" sz="2000" dirty="0">
                <a:latin typeface="Franklin Gothic Medium Cond" pitchFamily="34" charset="0"/>
              </a:rPr>
              <a:t>. PR </a:t>
            </a:r>
            <a:r>
              <a:rPr lang="en-US" sz="2000" dirty="0" err="1">
                <a:latin typeface="Franklin Gothic Medium Cond" pitchFamily="34" charset="0"/>
              </a:rPr>
              <a:t>adalah</a:t>
            </a:r>
            <a:r>
              <a:rPr lang="en-US" sz="2000" dirty="0">
                <a:latin typeface="Franklin Gothic Medium Cond" pitchFamily="34" charset="0"/>
              </a:rPr>
              <a:t> </a:t>
            </a:r>
            <a:r>
              <a:rPr lang="en-US" sz="2000" dirty="0" err="1">
                <a:latin typeface="Franklin Gothic Medium Cond" pitchFamily="34" charset="0"/>
              </a:rPr>
              <a:t>kegiatan</a:t>
            </a:r>
            <a:r>
              <a:rPr lang="en-US" sz="2000" dirty="0">
                <a:latin typeface="Franklin Gothic Medium Cond" pitchFamily="34" charset="0"/>
              </a:rPr>
              <a:t> </a:t>
            </a:r>
            <a:r>
              <a:rPr lang="en-US" sz="2000" dirty="0" err="1">
                <a:latin typeface="Franklin Gothic Medium Cond" pitchFamily="34" charset="0"/>
              </a:rPr>
              <a:t>praktis</a:t>
            </a:r>
            <a:r>
              <a:rPr lang="en-US" sz="2000" dirty="0">
                <a:latin typeface="Franklin Gothic Medium Cond" pitchFamily="34" charset="0"/>
              </a:rPr>
              <a:t> yang </a:t>
            </a:r>
            <a:r>
              <a:rPr lang="en-US" sz="2000" dirty="0" err="1">
                <a:latin typeface="Franklin Gothic Medium Cond" pitchFamily="34" charset="0"/>
              </a:rPr>
              <a:t>sangat</a:t>
            </a:r>
            <a:r>
              <a:rPr lang="en-US" sz="2000" dirty="0">
                <a:latin typeface="Franklin Gothic Medium Cond" pitchFamily="34" charset="0"/>
              </a:rPr>
              <a:t> </a:t>
            </a:r>
            <a:r>
              <a:rPr lang="en-US" sz="2000" dirty="0" err="1">
                <a:latin typeface="Franklin Gothic Medium Cond" pitchFamily="34" charset="0"/>
              </a:rPr>
              <a:t>berguna</a:t>
            </a:r>
            <a:r>
              <a:rPr lang="en-US" sz="2000" dirty="0">
                <a:latin typeface="Franklin Gothic Medium Cond" pitchFamily="34" charset="0"/>
              </a:rPr>
              <a:t> </a:t>
            </a:r>
            <a:r>
              <a:rPr lang="en-US" sz="2000" dirty="0" err="1">
                <a:latin typeface="Franklin Gothic Medium Cond" pitchFamily="34" charset="0"/>
              </a:rPr>
              <a:t>dalam</a:t>
            </a:r>
            <a:r>
              <a:rPr lang="en-US" sz="2000" dirty="0">
                <a:latin typeface="Franklin Gothic Medium Cond" pitchFamily="34" charset="0"/>
              </a:rPr>
              <a:t> </a:t>
            </a:r>
            <a:r>
              <a:rPr lang="en-US" sz="2000" dirty="0" err="1">
                <a:latin typeface="Franklin Gothic Medium Cond" pitchFamily="34" charset="0"/>
              </a:rPr>
              <a:t>usaha</a:t>
            </a:r>
            <a:r>
              <a:rPr lang="en-US" sz="2000" dirty="0">
                <a:latin typeface="Franklin Gothic Medium Cond" pitchFamily="34" charset="0"/>
              </a:rPr>
              <a:t> </a:t>
            </a:r>
            <a:r>
              <a:rPr lang="en-US" sz="2000" dirty="0" err="1">
                <a:latin typeface="Franklin Gothic Medium Cond" pitchFamily="34" charset="0"/>
              </a:rPr>
              <a:t>mencapai</a:t>
            </a:r>
            <a:r>
              <a:rPr lang="en-US" sz="2000" dirty="0">
                <a:latin typeface="Franklin Gothic Medium Cond" pitchFamily="34" charset="0"/>
              </a:rPr>
              <a:t> </a:t>
            </a:r>
            <a:r>
              <a:rPr lang="en-US" sz="2000" dirty="0" err="1">
                <a:latin typeface="Franklin Gothic Medium Cond" pitchFamily="34" charset="0"/>
              </a:rPr>
              <a:t>tujuan-tujuan</a:t>
            </a:r>
            <a:r>
              <a:rPr lang="en-US" sz="2000" dirty="0">
                <a:latin typeface="Franklin Gothic Medium Cond" pitchFamily="34" charset="0"/>
              </a:rPr>
              <a:t> </a:t>
            </a:r>
            <a:r>
              <a:rPr lang="en-US" sz="2000" dirty="0" err="1">
                <a:latin typeface="Franklin Gothic Medium Cond" pitchFamily="34" charset="0"/>
              </a:rPr>
              <a:t>organisasi</a:t>
            </a:r>
            <a:r>
              <a:rPr lang="en-US" sz="2000" dirty="0">
                <a:latin typeface="Franklin Gothic Medium Cond" pitchFamily="34" charset="0"/>
              </a:rPr>
              <a:t>, </a:t>
            </a:r>
            <a:r>
              <a:rPr lang="en-US" sz="2000" dirty="0" err="1">
                <a:latin typeface="Franklin Gothic Medium Cond" pitchFamily="34" charset="0"/>
              </a:rPr>
              <a:t>terutama</a:t>
            </a:r>
            <a:r>
              <a:rPr lang="en-US" sz="2000" dirty="0">
                <a:latin typeface="Franklin Gothic Medium Cond" pitchFamily="34" charset="0"/>
              </a:rPr>
              <a:t> yang </a:t>
            </a:r>
            <a:r>
              <a:rPr lang="en-US" sz="2000" dirty="0" err="1">
                <a:latin typeface="Franklin Gothic Medium Cond" pitchFamily="34" charset="0"/>
              </a:rPr>
              <a:t>berkaitan</a:t>
            </a:r>
            <a:r>
              <a:rPr lang="en-US" sz="2000" dirty="0">
                <a:latin typeface="Franklin Gothic Medium Cond" pitchFamily="34" charset="0"/>
              </a:rPr>
              <a:t> </a:t>
            </a:r>
            <a:r>
              <a:rPr lang="en-US" sz="2000" dirty="0" err="1">
                <a:latin typeface="Franklin Gothic Medium Cond" pitchFamily="34" charset="0"/>
              </a:rPr>
              <a:t>dengan</a:t>
            </a:r>
            <a:r>
              <a:rPr lang="en-US" sz="2000" dirty="0">
                <a:latin typeface="Franklin Gothic Medium Cond" pitchFamily="34" charset="0"/>
              </a:rPr>
              <a:t> </a:t>
            </a:r>
            <a:r>
              <a:rPr lang="en-US" sz="2000" dirty="0" err="1">
                <a:latin typeface="Franklin Gothic Medium Cond" pitchFamily="34" charset="0"/>
              </a:rPr>
              <a:t>keuntungan</a:t>
            </a:r>
            <a:endParaRPr lang="en-US" sz="2000" dirty="0">
              <a:latin typeface="Franklin Gothic Medium Cond" pitchFamily="34" charset="0"/>
            </a:endParaRPr>
          </a:p>
          <a:p>
            <a:pPr marL="521208" lvl="1" fontAlgn="auto">
              <a:spcAft>
                <a:spcPts val="0"/>
              </a:spcAft>
              <a:buClr>
                <a:schemeClr val="accent4"/>
              </a:buClr>
              <a:buFont typeface="Wingdings 2"/>
              <a:buChar char=""/>
              <a:defRPr/>
            </a:pPr>
            <a:endParaRPr lang="en-US" sz="2000" dirty="0">
              <a:latin typeface="Franklin Gothic Medium Cond" pitchFamily="34" charset="0"/>
            </a:endParaRPr>
          </a:p>
          <a:p>
            <a:pPr marL="521208" lvl="1" fontAlgn="auto">
              <a:spcAft>
                <a:spcPts val="0"/>
              </a:spcAft>
              <a:buClr>
                <a:schemeClr val="accent4"/>
              </a:buClr>
              <a:buFont typeface="Wingdings 2"/>
              <a:buChar char=""/>
              <a:defRPr/>
            </a:pPr>
            <a:r>
              <a:rPr lang="en-US" sz="2000" dirty="0" err="1">
                <a:latin typeface="Franklin Gothic Medium Cond" pitchFamily="34" charset="0"/>
              </a:rPr>
              <a:t>Akibatnya</a:t>
            </a:r>
            <a:r>
              <a:rPr lang="en-US" sz="2000" dirty="0">
                <a:latin typeface="Franklin Gothic Medium Cond" pitchFamily="34" charset="0"/>
              </a:rPr>
              <a:t>, PR </a:t>
            </a:r>
            <a:r>
              <a:rPr lang="en-US" sz="2000" dirty="0" err="1">
                <a:latin typeface="Franklin Gothic Medium Cond" pitchFamily="34" charset="0"/>
              </a:rPr>
              <a:t>kerap</a:t>
            </a:r>
            <a:r>
              <a:rPr lang="en-US" sz="2000" dirty="0">
                <a:latin typeface="Franklin Gothic Medium Cond" pitchFamily="34" charset="0"/>
              </a:rPr>
              <a:t> </a:t>
            </a:r>
            <a:r>
              <a:rPr lang="en-US" sz="2000" dirty="0" err="1">
                <a:latin typeface="Franklin Gothic Medium Cond" pitchFamily="34" charset="0"/>
              </a:rPr>
              <a:t>disamakan</a:t>
            </a:r>
            <a:r>
              <a:rPr lang="en-US" sz="2000" dirty="0">
                <a:latin typeface="Franklin Gothic Medium Cond" pitchFamily="34" charset="0"/>
              </a:rPr>
              <a:t> </a:t>
            </a:r>
            <a:r>
              <a:rPr lang="en-US" sz="2000" dirty="0" err="1">
                <a:latin typeface="Franklin Gothic Medium Cond" pitchFamily="34" charset="0"/>
              </a:rPr>
              <a:t>dengan</a:t>
            </a:r>
            <a:r>
              <a:rPr lang="en-US" sz="2000" dirty="0">
                <a:latin typeface="Franklin Gothic Medium Cond" pitchFamily="34" charset="0"/>
              </a:rPr>
              <a:t> marketing</a:t>
            </a:r>
          </a:p>
          <a:p>
            <a:endParaRPr lang="en-US" sz="2000" dirty="0">
              <a:latin typeface="Franklin Gothic Medium Cond" pitchFamily="34" charset="0"/>
            </a:endParaRPr>
          </a:p>
        </p:txBody>
      </p:sp>
      <p:sp>
        <p:nvSpPr>
          <p:cNvPr id="5" name="Rectangle 4"/>
          <p:cNvSpPr/>
          <p:nvPr/>
        </p:nvSpPr>
        <p:spPr>
          <a:xfrm>
            <a:off x="457200" y="381000"/>
            <a:ext cx="3810000" cy="830997"/>
          </a:xfrm>
          <a:prstGeom prst="rect">
            <a:avLst/>
          </a:prstGeom>
          <a:solidFill>
            <a:srgbClr val="FFFF00">
              <a:alpha val="71000"/>
            </a:srgbClr>
          </a:solidFill>
        </p:spPr>
        <p:txBody>
          <a:bodyPr wrap="square">
            <a:spAutoFit/>
          </a:bodyPr>
          <a:lstStyle/>
          <a:p>
            <a:r>
              <a:rPr lang="en-US" sz="2400" dirty="0" err="1" smtClean="0">
                <a:latin typeface="Britannic Bold" pitchFamily="34" charset="0"/>
              </a:rPr>
              <a:t>Ada</a:t>
            </a:r>
            <a:r>
              <a:rPr lang="en-US" sz="2400" dirty="0" smtClean="0">
                <a:latin typeface="Britannic Bold" pitchFamily="34" charset="0"/>
              </a:rPr>
              <a:t> 6 </a:t>
            </a:r>
            <a:r>
              <a:rPr lang="en-US" sz="2400" dirty="0" err="1" smtClean="0">
                <a:latin typeface="Britannic Bold" pitchFamily="34" charset="0"/>
              </a:rPr>
              <a:t>pandangan</a:t>
            </a:r>
            <a:r>
              <a:rPr lang="en-US" sz="2400" dirty="0" smtClean="0">
                <a:latin typeface="Britannic Bold" pitchFamily="34" charset="0"/>
              </a:rPr>
              <a:t> </a:t>
            </a:r>
            <a:r>
              <a:rPr lang="en-US" sz="2400" dirty="0" err="1" smtClean="0">
                <a:latin typeface="Britannic Bold" pitchFamily="34" charset="0"/>
              </a:rPr>
              <a:t>tentang</a:t>
            </a:r>
            <a:r>
              <a:rPr lang="en-US" sz="2400" dirty="0" smtClean="0">
                <a:latin typeface="Britannic Bold" pitchFamily="34" charset="0"/>
              </a:rPr>
              <a:t> </a:t>
            </a:r>
            <a:br>
              <a:rPr lang="en-US" sz="2400" dirty="0" smtClean="0">
                <a:latin typeface="Britannic Bold" pitchFamily="34" charset="0"/>
              </a:rPr>
            </a:br>
            <a:r>
              <a:rPr lang="en-US" sz="2400" dirty="0" err="1" smtClean="0">
                <a:latin typeface="Britannic Bold" pitchFamily="34" charset="0"/>
              </a:rPr>
              <a:t>konsep</a:t>
            </a:r>
            <a:r>
              <a:rPr lang="en-US" sz="2400" dirty="0" smtClean="0">
                <a:latin typeface="Britannic Bold" pitchFamily="34" charset="0"/>
              </a:rPr>
              <a:t> public relations</a:t>
            </a:r>
            <a:endParaRPr lang="en-US" sz="2400" dirty="0">
              <a:latin typeface="Britannic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371600"/>
            <a:ext cx="3657600" cy="3293209"/>
          </a:xfrm>
          <a:prstGeom prst="rect">
            <a:avLst/>
          </a:prstGeom>
        </p:spPr>
        <p:txBody>
          <a:bodyPr wrap="square">
            <a:spAutoFit/>
          </a:bodyPr>
          <a:lstStyle/>
          <a:p>
            <a:r>
              <a:rPr lang="en-US" sz="2800" b="1" dirty="0" smtClean="0">
                <a:latin typeface="Franklin Gothic Medium Cond" pitchFamily="34" charset="0"/>
              </a:rPr>
              <a:t>Join PR</a:t>
            </a:r>
            <a:r>
              <a:rPr lang="id-ID" sz="2800" b="1" dirty="0" smtClean="0">
                <a:latin typeface="Franklin Gothic Medium Cond" pitchFamily="34" charset="0"/>
              </a:rPr>
              <a:t> Club</a:t>
            </a:r>
          </a:p>
          <a:p>
            <a:endParaRPr lang="en-US" b="1" dirty="0" smtClean="0">
              <a:latin typeface="Franklin Gothic Medium Cond" pitchFamily="34" charset="0"/>
            </a:endParaRPr>
          </a:p>
          <a:p>
            <a:r>
              <a:rPr lang="en-US" dirty="0" smtClean="0">
                <a:latin typeface="Franklin Gothic Medium Cond" pitchFamily="34" charset="0"/>
              </a:rPr>
              <a:t>Your classmates will be your future connections outside of the classroom. Take advantage of professional associations (and reduced fees for students), clubs and other associations to get access to industry leaders. </a:t>
            </a:r>
            <a:r>
              <a:rPr lang="en-US" dirty="0" smtClean="0">
                <a:latin typeface="Franklin Gothic Medium Cond" pitchFamily="34" charset="0"/>
                <a:hlinkClick r:id="rId2"/>
              </a:rPr>
              <a:t>The Public Relations Student Society of America</a:t>
            </a:r>
            <a:r>
              <a:rPr lang="en-US" dirty="0" smtClean="0">
                <a:latin typeface="Franklin Gothic Medium Cond" pitchFamily="34" charset="0"/>
              </a:rPr>
              <a:t> (PRSSA) and its annual conference are a total must for the PR major</a:t>
            </a:r>
            <a:endParaRPr lang="en-US" dirty="0">
              <a:latin typeface="Franklin Gothic Medium Cond" pitchFamily="34" charset="0"/>
            </a:endParaRPr>
          </a:p>
        </p:txBody>
      </p:sp>
      <p:pic>
        <p:nvPicPr>
          <p:cNvPr id="6146" name="Picture 2"/>
          <p:cNvPicPr>
            <a:picLocks noChangeAspect="1" noChangeArrowheads="1"/>
          </p:cNvPicPr>
          <p:nvPr/>
        </p:nvPicPr>
        <p:blipFill>
          <a:blip r:embed="rId3"/>
          <a:srcRect/>
          <a:stretch>
            <a:fillRect/>
          </a:stretch>
        </p:blipFill>
        <p:spPr bwMode="auto">
          <a:xfrm>
            <a:off x="4724400" y="1752600"/>
            <a:ext cx="3810000" cy="28575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371600"/>
            <a:ext cx="3657600" cy="3847207"/>
          </a:xfrm>
          <a:prstGeom prst="rect">
            <a:avLst/>
          </a:prstGeom>
        </p:spPr>
        <p:txBody>
          <a:bodyPr wrap="square">
            <a:spAutoFit/>
          </a:bodyPr>
          <a:lstStyle/>
          <a:p>
            <a:r>
              <a:rPr lang="en-US" sz="2800" b="1" dirty="0" smtClean="0">
                <a:latin typeface="Franklin Gothic Medium Cond" pitchFamily="34" charset="0"/>
              </a:rPr>
              <a:t>Intern </a:t>
            </a:r>
            <a:r>
              <a:rPr lang="en-US" sz="2800" b="1" dirty="0" err="1" smtClean="0">
                <a:latin typeface="Franklin Gothic Medium Cond" pitchFamily="34" charset="0"/>
              </a:rPr>
              <a:t>intern</a:t>
            </a:r>
            <a:r>
              <a:rPr lang="en-US" sz="2800" b="1" dirty="0" smtClean="0">
                <a:latin typeface="Franklin Gothic Medium Cond" pitchFamily="34" charset="0"/>
              </a:rPr>
              <a:t> </a:t>
            </a:r>
            <a:r>
              <a:rPr lang="en-US" sz="2800" b="1" dirty="0" err="1" smtClean="0">
                <a:latin typeface="Franklin Gothic Medium Cond" pitchFamily="34" charset="0"/>
              </a:rPr>
              <a:t>intern</a:t>
            </a:r>
            <a:endParaRPr lang="id-ID" sz="2800" b="1" dirty="0" smtClean="0">
              <a:latin typeface="Franklin Gothic Medium Cond" pitchFamily="34" charset="0"/>
            </a:endParaRPr>
          </a:p>
          <a:p>
            <a:endParaRPr lang="en-US" b="1" dirty="0" smtClean="0">
              <a:latin typeface="Franklin Gothic Medium Cond" pitchFamily="34" charset="0"/>
            </a:endParaRPr>
          </a:p>
          <a:p>
            <a:r>
              <a:rPr lang="en-US" dirty="0" smtClean="0">
                <a:latin typeface="Franklin Gothic Medium Cond" pitchFamily="34" charset="0"/>
              </a:rPr>
              <a:t>Leave no stone unturned when it comes to finding PR internships. Intern a lot, and intern well. Internships can lead to jobs and major connections. Make the most of any internship, learn all you can, and get involved in any task your boss will allow. If you don't attend school in a place where there are a wealth of internship opportunities available for PR students, pitch yourself to an agency as a virtual intern!</a:t>
            </a:r>
            <a:endParaRPr lang="en-US" dirty="0">
              <a:latin typeface="Franklin Gothic Medium Cond" pitchFamily="34" charset="0"/>
            </a:endParaRPr>
          </a:p>
        </p:txBody>
      </p:sp>
      <p:pic>
        <p:nvPicPr>
          <p:cNvPr id="7170" name="Picture 2"/>
          <p:cNvPicPr>
            <a:picLocks noChangeAspect="1" noChangeArrowheads="1"/>
          </p:cNvPicPr>
          <p:nvPr/>
        </p:nvPicPr>
        <p:blipFill>
          <a:blip r:embed="rId2"/>
          <a:srcRect/>
          <a:stretch>
            <a:fillRect/>
          </a:stretch>
        </p:blipFill>
        <p:spPr bwMode="auto">
          <a:xfrm>
            <a:off x="4876800" y="1524000"/>
            <a:ext cx="3414889" cy="33528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371600"/>
            <a:ext cx="3048000" cy="3108543"/>
          </a:xfrm>
          <a:prstGeom prst="rect">
            <a:avLst/>
          </a:prstGeom>
        </p:spPr>
        <p:txBody>
          <a:bodyPr wrap="square">
            <a:spAutoFit/>
          </a:bodyPr>
          <a:lstStyle/>
          <a:p>
            <a:r>
              <a:rPr lang="en-US" sz="2800" b="1" dirty="0" smtClean="0">
                <a:latin typeface="Franklin Gothic Medium Cond" pitchFamily="34" charset="0"/>
              </a:rPr>
              <a:t>Visit during office hours</a:t>
            </a:r>
          </a:p>
          <a:p>
            <a:endParaRPr lang="en-US" sz="2000" dirty="0" smtClean="0">
              <a:latin typeface="Franklin Gothic Medium Cond" pitchFamily="34" charset="0"/>
            </a:endParaRPr>
          </a:p>
          <a:p>
            <a:r>
              <a:rPr lang="en-US" sz="2000" dirty="0" smtClean="0">
                <a:latin typeface="Franklin Gothic Medium Cond" pitchFamily="34" charset="0"/>
              </a:rPr>
              <a:t>When possible, do independent study projects that allow you to work one-on-one with a profession and explore issues, brands and strategies that light you up. </a:t>
            </a:r>
            <a:endParaRPr lang="en-US" sz="2000" dirty="0">
              <a:latin typeface="Franklin Gothic Medium Cond" pitchFamily="34" charset="0"/>
            </a:endParaRPr>
          </a:p>
        </p:txBody>
      </p:sp>
      <p:sp>
        <p:nvSpPr>
          <p:cNvPr id="1026" name="AutoShape 2" descr="Public Relations cla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152.jpg"/>
          <p:cNvPicPr>
            <a:picLocks noChangeAspect="1"/>
          </p:cNvPicPr>
          <p:nvPr/>
        </p:nvPicPr>
        <p:blipFill>
          <a:blip r:embed="rId2"/>
          <a:stretch>
            <a:fillRect/>
          </a:stretch>
        </p:blipFill>
        <p:spPr>
          <a:xfrm>
            <a:off x="4191000" y="1371600"/>
            <a:ext cx="4622800" cy="34671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371600"/>
            <a:ext cx="3657600" cy="2677656"/>
          </a:xfrm>
          <a:prstGeom prst="rect">
            <a:avLst/>
          </a:prstGeom>
        </p:spPr>
        <p:txBody>
          <a:bodyPr wrap="square">
            <a:spAutoFit/>
          </a:bodyPr>
          <a:lstStyle/>
          <a:p>
            <a:r>
              <a:rPr lang="en-US" sz="2400" b="1" dirty="0" smtClean="0">
                <a:latin typeface="Franklin Gothic Medium Cond" pitchFamily="34" charset="0"/>
              </a:rPr>
              <a:t>Build media awareness</a:t>
            </a:r>
          </a:p>
          <a:p>
            <a:endParaRPr lang="id-ID" dirty="0" smtClean="0">
              <a:latin typeface="Franklin Gothic Medium Cond" pitchFamily="34" charset="0"/>
            </a:endParaRPr>
          </a:p>
          <a:p>
            <a:r>
              <a:rPr lang="en-US" dirty="0" smtClean="0">
                <a:latin typeface="Franklin Gothic Medium Cond" pitchFamily="34" charset="0"/>
              </a:rPr>
              <a:t>Familiarize yourself with bloggers, editors and magazine feature writers. Nothing is more impressive in an interview than knowing the name of a journalist. Plus, the most you know about these people ahead of time, the better prepped you will be when it is time to pitch</a:t>
            </a:r>
            <a:endParaRPr lang="en-US" dirty="0">
              <a:latin typeface="Franklin Gothic Medium Cond" pitchFamily="34" charset="0"/>
            </a:endParaRPr>
          </a:p>
        </p:txBody>
      </p:sp>
      <p:pic>
        <p:nvPicPr>
          <p:cNvPr id="8194" name="Picture 2"/>
          <p:cNvPicPr>
            <a:picLocks noChangeAspect="1" noChangeArrowheads="1"/>
          </p:cNvPicPr>
          <p:nvPr/>
        </p:nvPicPr>
        <p:blipFill>
          <a:blip r:embed="rId2"/>
          <a:srcRect/>
          <a:stretch>
            <a:fillRect/>
          </a:stretch>
        </p:blipFill>
        <p:spPr bwMode="auto">
          <a:xfrm>
            <a:off x="4876800" y="457200"/>
            <a:ext cx="3609618" cy="5410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371600"/>
            <a:ext cx="3200400" cy="3785652"/>
          </a:xfrm>
          <a:prstGeom prst="rect">
            <a:avLst/>
          </a:prstGeom>
        </p:spPr>
        <p:txBody>
          <a:bodyPr wrap="square">
            <a:spAutoFit/>
          </a:bodyPr>
          <a:lstStyle/>
          <a:p>
            <a:r>
              <a:rPr lang="en-US" sz="2400" b="1" dirty="0" smtClean="0">
                <a:latin typeface="Franklin Gothic Medium Cond" pitchFamily="34" charset="0"/>
              </a:rPr>
              <a:t>Start a blog</a:t>
            </a:r>
            <a:endParaRPr lang="id-ID" sz="2400" b="1" dirty="0" smtClean="0">
              <a:latin typeface="Franklin Gothic Medium Cond" pitchFamily="34" charset="0"/>
            </a:endParaRPr>
          </a:p>
          <a:p>
            <a:endParaRPr lang="en-US" b="1" dirty="0" smtClean="0">
              <a:latin typeface="Franklin Gothic Medium Cond" pitchFamily="34" charset="0"/>
            </a:endParaRPr>
          </a:p>
          <a:p>
            <a:r>
              <a:rPr lang="en-US" dirty="0" smtClean="0">
                <a:latin typeface="Franklin Gothic Medium Cond" pitchFamily="34" charset="0"/>
              </a:rPr>
              <a:t>Start a blog on a particular topic of interest to perfect your writing skills, connect with other bloggers, learn blogging platforms and build your social media following. Be realistic with your commitment to your blog and be consistent, like choosing to post 2 or 3 times per week. A blog is a great source for potential employers to see your writing style and interests.</a:t>
            </a:r>
            <a:endParaRPr lang="en-US" dirty="0">
              <a:latin typeface="Franklin Gothic Medium Cond" pitchFamily="34" charset="0"/>
            </a:endParaRPr>
          </a:p>
        </p:txBody>
      </p:sp>
      <p:pic>
        <p:nvPicPr>
          <p:cNvPr id="4098" name="Picture 2"/>
          <p:cNvPicPr>
            <a:picLocks noChangeAspect="1" noChangeArrowheads="1"/>
          </p:cNvPicPr>
          <p:nvPr/>
        </p:nvPicPr>
        <p:blipFill>
          <a:blip r:embed="rId2"/>
          <a:srcRect/>
          <a:stretch>
            <a:fillRect/>
          </a:stretch>
        </p:blipFill>
        <p:spPr bwMode="auto">
          <a:xfrm>
            <a:off x="4038600" y="1600200"/>
            <a:ext cx="4800600" cy="3200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85800" y="1371600"/>
            <a:ext cx="3657600" cy="4124206"/>
          </a:xfrm>
          <a:prstGeom prst="rect">
            <a:avLst/>
          </a:prstGeom>
        </p:spPr>
        <p:txBody>
          <a:bodyPr wrap="square">
            <a:spAutoFit/>
          </a:bodyPr>
          <a:lstStyle/>
          <a:p>
            <a:r>
              <a:rPr lang="en-US" sz="2800" b="1" dirty="0" smtClean="0">
                <a:latin typeface="Franklin Gothic Medium Cond" pitchFamily="34" charset="0"/>
              </a:rPr>
              <a:t>Learn software</a:t>
            </a:r>
            <a:endParaRPr lang="id-ID" sz="2800" b="1" dirty="0" smtClean="0">
              <a:latin typeface="Franklin Gothic Medium Cond" pitchFamily="34" charset="0"/>
            </a:endParaRPr>
          </a:p>
          <a:p>
            <a:endParaRPr lang="en-US" b="1" dirty="0" smtClean="0">
              <a:latin typeface="Franklin Gothic Medium Cond" pitchFamily="34" charset="0"/>
            </a:endParaRPr>
          </a:p>
          <a:p>
            <a:r>
              <a:rPr lang="en-US" dirty="0" smtClean="0">
                <a:latin typeface="Franklin Gothic Medium Cond" pitchFamily="34" charset="0"/>
              </a:rPr>
              <a:t>Technology is your friend. Get a leg up on the competition by adding some valuable programs to your resume.  Learn the basics of Photoshop and Illustrator by downloading a free 30-day trial, buying a book or </a:t>
            </a:r>
            <a:r>
              <a:rPr lang="en-US" dirty="0" smtClean="0">
                <a:latin typeface="Franklin Gothic Medium Cond" pitchFamily="34" charset="0"/>
                <a:hlinkClick r:id="rId2"/>
              </a:rPr>
              <a:t>taking a class</a:t>
            </a:r>
            <a:r>
              <a:rPr lang="en-US" dirty="0" smtClean="0">
                <a:latin typeface="Franklin Gothic Medium Cond" pitchFamily="34" charset="0"/>
              </a:rPr>
              <a:t>.  Get up to date on Cloud programs such as Google Docs, </a:t>
            </a:r>
            <a:r>
              <a:rPr lang="en-US" dirty="0" err="1" smtClean="0">
                <a:latin typeface="Franklin Gothic Medium Cond" pitchFamily="34" charset="0"/>
                <a:hlinkClick r:id="rId3"/>
              </a:rPr>
              <a:t>Dropbox</a:t>
            </a:r>
            <a:r>
              <a:rPr lang="en-US" dirty="0" smtClean="0">
                <a:latin typeface="Franklin Gothic Medium Cond" pitchFamily="34" charset="0"/>
              </a:rPr>
              <a:t>, </a:t>
            </a:r>
            <a:r>
              <a:rPr lang="en-US" dirty="0" smtClean="0">
                <a:latin typeface="Franklin Gothic Medium Cond" pitchFamily="34" charset="0"/>
                <a:hlinkClick r:id="rId4"/>
              </a:rPr>
              <a:t>Ge.tt</a:t>
            </a:r>
            <a:r>
              <a:rPr lang="en-US" dirty="0" smtClean="0">
                <a:latin typeface="Franklin Gothic Medium Cond" pitchFamily="34" charset="0"/>
              </a:rPr>
              <a:t>, play around in  </a:t>
            </a:r>
            <a:r>
              <a:rPr lang="en-US" dirty="0" err="1" smtClean="0">
                <a:latin typeface="Franklin Gothic Medium Cond" pitchFamily="34" charset="0"/>
                <a:hlinkClick r:id="rId5"/>
              </a:rPr>
              <a:t>Mailchimp</a:t>
            </a:r>
            <a:r>
              <a:rPr lang="en-US" dirty="0" smtClean="0">
                <a:latin typeface="Franklin Gothic Medium Cond" pitchFamily="34" charset="0"/>
              </a:rPr>
              <a:t> to learn how to create e-newsletters and releases, and up your social strategy by learning social network management platforms such as </a:t>
            </a:r>
            <a:r>
              <a:rPr lang="en-US" dirty="0" err="1" smtClean="0">
                <a:latin typeface="Franklin Gothic Medium Cond" pitchFamily="34" charset="0"/>
                <a:hlinkClick r:id="rId6"/>
              </a:rPr>
              <a:t>HootSuite</a:t>
            </a:r>
            <a:r>
              <a:rPr lang="en-US" dirty="0" smtClean="0">
                <a:latin typeface="Franklin Gothic Medium Cond" pitchFamily="34" charset="0"/>
              </a:rPr>
              <a:t>.</a:t>
            </a:r>
            <a:endParaRPr lang="en-US" dirty="0">
              <a:latin typeface="Franklin Gothic Medium Cond" pitchFamily="34" charset="0"/>
            </a:endParaRPr>
          </a:p>
        </p:txBody>
      </p:sp>
      <p:pic>
        <p:nvPicPr>
          <p:cNvPr id="9218" name="Picture 2"/>
          <p:cNvPicPr>
            <a:picLocks noChangeAspect="1" noChangeArrowheads="1"/>
          </p:cNvPicPr>
          <p:nvPr/>
        </p:nvPicPr>
        <p:blipFill>
          <a:blip r:embed="rId7"/>
          <a:srcRect/>
          <a:stretch>
            <a:fillRect/>
          </a:stretch>
        </p:blipFill>
        <p:spPr bwMode="auto">
          <a:xfrm>
            <a:off x="4800600" y="1371600"/>
            <a:ext cx="3582052" cy="418503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4114800" cy="4724399"/>
          </a:xfrm>
          <a:solidFill>
            <a:schemeClr val="accent2">
              <a:lumMod val="40000"/>
              <a:lumOff val="60000"/>
              <a:alpha val="74000"/>
            </a:schemeClr>
          </a:solidFill>
        </p:spPr>
        <p:txBody>
          <a:bodyPr>
            <a:normAutofit/>
          </a:bodyPr>
          <a:lstStyle/>
          <a:p>
            <a:pPr marL="514350" indent="-514350" fontAlgn="auto">
              <a:spcAft>
                <a:spcPts val="0"/>
              </a:spcAft>
              <a:buFont typeface="+mj-lt"/>
              <a:buAutoNum type="arabicPeriod" startAt="2"/>
              <a:defRPr/>
            </a:pPr>
            <a:r>
              <a:rPr lang="en-US" dirty="0" err="1">
                <a:latin typeface="Franklin Gothic Medium Cond" pitchFamily="34" charset="0"/>
              </a:rPr>
              <a:t>Pandangan</a:t>
            </a:r>
            <a:r>
              <a:rPr lang="en-US" dirty="0">
                <a:latin typeface="Franklin Gothic Medium Cond" pitchFamily="34" charset="0"/>
              </a:rPr>
              <a:t> </a:t>
            </a:r>
            <a:r>
              <a:rPr lang="en-US" dirty="0" err="1">
                <a:latin typeface="Franklin Gothic Medium Cond" pitchFamily="34" charset="0"/>
              </a:rPr>
              <a:t>konservatif</a:t>
            </a:r>
            <a:endParaRPr lang="en-US" dirty="0">
              <a:latin typeface="Franklin Gothic Medium Cond" pitchFamily="34" charset="0"/>
            </a:endParaRPr>
          </a:p>
          <a:p>
            <a:pPr marL="514350" indent="-514350" fontAlgn="auto">
              <a:spcAft>
                <a:spcPts val="0"/>
              </a:spcAft>
              <a:buFont typeface="Wingdings 2"/>
              <a:buNone/>
              <a:defRPr/>
            </a:pPr>
            <a:r>
              <a:rPr lang="en-US" sz="2000" dirty="0">
                <a:latin typeface="Franklin Gothic Medium Cond" pitchFamily="34" charset="0"/>
              </a:rPr>
              <a:t>	</a:t>
            </a:r>
            <a:r>
              <a:rPr lang="en-US" sz="2000" dirty="0" err="1">
                <a:latin typeface="Franklin Gothic Medium Cond" pitchFamily="34" charset="0"/>
              </a:rPr>
              <a:t>Humas</a:t>
            </a:r>
            <a:r>
              <a:rPr lang="en-US" sz="2000" dirty="0">
                <a:latin typeface="Franklin Gothic Medium Cond" pitchFamily="34" charset="0"/>
              </a:rPr>
              <a:t> </a:t>
            </a:r>
            <a:r>
              <a:rPr lang="en-US" sz="2000" dirty="0" err="1">
                <a:latin typeface="Franklin Gothic Medium Cond" pitchFamily="34" charset="0"/>
              </a:rPr>
              <a:t>dilihat</a:t>
            </a:r>
            <a:r>
              <a:rPr lang="en-US" sz="2000" dirty="0">
                <a:latin typeface="Franklin Gothic Medium Cond" pitchFamily="34" charset="0"/>
              </a:rPr>
              <a:t> </a:t>
            </a:r>
            <a:r>
              <a:rPr lang="en-US" sz="2000" dirty="0" err="1">
                <a:latin typeface="Franklin Gothic Medium Cond" pitchFamily="34" charset="0"/>
              </a:rPr>
              <a:t>sebagai</a:t>
            </a:r>
            <a:r>
              <a:rPr lang="en-US" sz="2000" dirty="0">
                <a:latin typeface="Franklin Gothic Medium Cond" pitchFamily="34" charset="0"/>
              </a:rPr>
              <a:t> </a:t>
            </a:r>
            <a:r>
              <a:rPr lang="en-US" sz="2000" dirty="0" err="1">
                <a:latin typeface="Franklin Gothic Medium Cond" pitchFamily="34" charset="0"/>
              </a:rPr>
              <a:t>alat</a:t>
            </a:r>
            <a:r>
              <a:rPr lang="en-US" sz="2000" dirty="0">
                <a:latin typeface="Franklin Gothic Medium Cond" pitchFamily="34" charset="0"/>
              </a:rPr>
              <a:t> </a:t>
            </a:r>
            <a:r>
              <a:rPr lang="en-US" sz="2000" dirty="0" err="1">
                <a:latin typeface="Franklin Gothic Medium Cond" pitchFamily="34" charset="0"/>
              </a:rPr>
              <a:t>untuk</a:t>
            </a:r>
            <a:r>
              <a:rPr lang="en-US" sz="2000" dirty="0">
                <a:latin typeface="Franklin Gothic Medium Cond" pitchFamily="34" charset="0"/>
              </a:rPr>
              <a:t> </a:t>
            </a:r>
            <a:r>
              <a:rPr lang="en-US" sz="2000" dirty="0" err="1">
                <a:latin typeface="Franklin Gothic Medium Cond" pitchFamily="34" charset="0"/>
              </a:rPr>
              <a:t>mempertahankan</a:t>
            </a:r>
            <a:r>
              <a:rPr lang="en-US" sz="2000" dirty="0">
                <a:latin typeface="Franklin Gothic Medium Cond" pitchFamily="34" charset="0"/>
              </a:rPr>
              <a:t> status quo, </a:t>
            </a:r>
            <a:r>
              <a:rPr lang="en-US" sz="2000" dirty="0" err="1">
                <a:latin typeface="Franklin Gothic Medium Cond" pitchFamily="34" charset="0"/>
              </a:rPr>
              <a:t>terutama</a:t>
            </a:r>
            <a:r>
              <a:rPr lang="en-US" sz="2000" dirty="0">
                <a:latin typeface="Franklin Gothic Medium Cond" pitchFamily="34" charset="0"/>
              </a:rPr>
              <a:t> </a:t>
            </a:r>
            <a:r>
              <a:rPr lang="en-US" sz="2000" dirty="0" err="1">
                <a:latin typeface="Franklin Gothic Medium Cond" pitchFamily="34" charset="0"/>
              </a:rPr>
              <a:t>oleh</a:t>
            </a:r>
            <a:r>
              <a:rPr lang="en-US" sz="2000" dirty="0">
                <a:latin typeface="Franklin Gothic Medium Cond" pitchFamily="34" charset="0"/>
              </a:rPr>
              <a:t> </a:t>
            </a:r>
            <a:r>
              <a:rPr lang="en-US" sz="2000" dirty="0" err="1">
                <a:latin typeface="Franklin Gothic Medium Cond" pitchFamily="34" charset="0"/>
              </a:rPr>
              <a:t>lembaga-lembaga</a:t>
            </a:r>
            <a:r>
              <a:rPr lang="en-US" sz="2000" dirty="0">
                <a:latin typeface="Franklin Gothic Medium Cond" pitchFamily="34" charset="0"/>
              </a:rPr>
              <a:t> yang </a:t>
            </a:r>
            <a:r>
              <a:rPr lang="en-US" sz="2000" dirty="0" err="1">
                <a:latin typeface="Franklin Gothic Medium Cond" pitchFamily="34" charset="0"/>
              </a:rPr>
              <a:t>sudah</a:t>
            </a:r>
            <a:r>
              <a:rPr lang="en-US" sz="2000" dirty="0">
                <a:latin typeface="Franklin Gothic Medium Cond" pitchFamily="34" charset="0"/>
              </a:rPr>
              <a:t> </a:t>
            </a:r>
            <a:r>
              <a:rPr lang="en-US" sz="2000" dirty="0" err="1">
                <a:latin typeface="Franklin Gothic Medium Cond" pitchFamily="34" charset="0"/>
              </a:rPr>
              <a:t>mapan</a:t>
            </a:r>
            <a:r>
              <a:rPr lang="en-US" sz="2000" dirty="0">
                <a:latin typeface="Franklin Gothic Medium Cond" pitchFamily="34" charset="0"/>
              </a:rPr>
              <a:t>.</a:t>
            </a:r>
          </a:p>
          <a:p>
            <a:pPr marL="514350" indent="-514350" fontAlgn="auto">
              <a:spcAft>
                <a:spcPts val="0"/>
              </a:spcAft>
              <a:buFont typeface="Wingdings 2"/>
              <a:buNone/>
              <a:defRPr/>
            </a:pPr>
            <a:r>
              <a:rPr lang="en-US" sz="2000" dirty="0">
                <a:latin typeface="Franklin Gothic Medium Cond" pitchFamily="34" charset="0"/>
              </a:rPr>
              <a:t>	</a:t>
            </a:r>
          </a:p>
          <a:p>
            <a:pPr marL="514350" indent="-514350" fontAlgn="auto">
              <a:spcAft>
                <a:spcPts val="0"/>
              </a:spcAft>
              <a:buFont typeface="Wingdings 2"/>
              <a:buNone/>
              <a:defRPr/>
            </a:pPr>
            <a:r>
              <a:rPr lang="en-US" sz="2000" dirty="0">
                <a:latin typeface="Franklin Gothic Medium Cond" pitchFamily="34" charset="0"/>
              </a:rPr>
              <a:t>	</a:t>
            </a:r>
            <a:r>
              <a:rPr lang="en-US" sz="2000" dirty="0" err="1">
                <a:latin typeface="Franklin Gothic Medium Cond" pitchFamily="34" charset="0"/>
              </a:rPr>
              <a:t>Humas</a:t>
            </a:r>
            <a:r>
              <a:rPr lang="en-US" sz="2000" dirty="0">
                <a:latin typeface="Franklin Gothic Medium Cond" pitchFamily="34" charset="0"/>
              </a:rPr>
              <a:t> </a:t>
            </a:r>
            <a:r>
              <a:rPr lang="en-US" sz="2000" dirty="0" err="1">
                <a:latin typeface="Franklin Gothic Medium Cond" pitchFamily="34" charset="0"/>
              </a:rPr>
              <a:t>menjadi</a:t>
            </a:r>
            <a:r>
              <a:rPr lang="en-US" sz="2000" dirty="0">
                <a:latin typeface="Franklin Gothic Medium Cond" pitchFamily="34" charset="0"/>
              </a:rPr>
              <a:t> </a:t>
            </a:r>
            <a:r>
              <a:rPr lang="en-US" sz="2000" dirty="0" err="1">
                <a:latin typeface="Franklin Gothic Medium Cond" pitchFamily="34" charset="0"/>
              </a:rPr>
              <a:t>alat</a:t>
            </a:r>
            <a:r>
              <a:rPr lang="en-US" sz="2000" dirty="0">
                <a:latin typeface="Franklin Gothic Medium Cond" pitchFamily="34" charset="0"/>
              </a:rPr>
              <a:t> yang </a:t>
            </a:r>
            <a:r>
              <a:rPr lang="en-US" sz="2000" dirty="0" err="1">
                <a:latin typeface="Franklin Gothic Medium Cond" pitchFamily="34" charset="0"/>
              </a:rPr>
              <a:t>sangat</a:t>
            </a:r>
            <a:r>
              <a:rPr lang="en-US" sz="2000" dirty="0">
                <a:latin typeface="Franklin Gothic Medium Cond" pitchFamily="34" charset="0"/>
              </a:rPr>
              <a:t> </a:t>
            </a:r>
            <a:r>
              <a:rPr lang="en-US" sz="2000" dirty="0" err="1">
                <a:latin typeface="Franklin Gothic Medium Cond" pitchFamily="34" charset="0"/>
              </a:rPr>
              <a:t>penting</a:t>
            </a:r>
            <a:r>
              <a:rPr lang="en-US" sz="2000" dirty="0">
                <a:latin typeface="Franklin Gothic Medium Cond" pitchFamily="34" charset="0"/>
              </a:rPr>
              <a:t> </a:t>
            </a:r>
            <a:r>
              <a:rPr lang="en-US" sz="2000" dirty="0" err="1">
                <a:latin typeface="Franklin Gothic Medium Cond" pitchFamily="34" charset="0"/>
              </a:rPr>
              <a:t>untuk</a:t>
            </a:r>
            <a:r>
              <a:rPr lang="en-US" sz="2000" dirty="0">
                <a:latin typeface="Franklin Gothic Medium Cond" pitchFamily="34" charset="0"/>
              </a:rPr>
              <a:t> </a:t>
            </a:r>
            <a:r>
              <a:rPr lang="en-US" sz="2000" dirty="0" err="1">
                <a:latin typeface="Franklin Gothic Medium Cond" pitchFamily="34" charset="0"/>
              </a:rPr>
              <a:t>mempertahankan</a:t>
            </a:r>
            <a:r>
              <a:rPr lang="en-US" sz="2000" dirty="0">
                <a:latin typeface="Franklin Gothic Medium Cond" pitchFamily="34" charset="0"/>
              </a:rPr>
              <a:t> </a:t>
            </a:r>
            <a:r>
              <a:rPr lang="en-US" sz="2000" dirty="0" err="1">
                <a:latin typeface="Franklin Gothic Medium Cond" pitchFamily="34" charset="0"/>
              </a:rPr>
              <a:t>struktur-struktur</a:t>
            </a:r>
            <a:r>
              <a:rPr lang="en-US" sz="2000" dirty="0">
                <a:latin typeface="Franklin Gothic Medium Cond" pitchFamily="34" charset="0"/>
              </a:rPr>
              <a:t> </a:t>
            </a:r>
            <a:r>
              <a:rPr lang="en-US" sz="2000" dirty="0" err="1">
                <a:latin typeface="Franklin Gothic Medium Cond" pitchFamily="34" charset="0"/>
              </a:rPr>
              <a:t>sosial</a:t>
            </a:r>
            <a:r>
              <a:rPr lang="en-US" sz="2000" dirty="0">
                <a:latin typeface="Franklin Gothic Medium Cond" pitchFamily="34" charset="0"/>
              </a:rPr>
              <a:t> yang </a:t>
            </a:r>
            <a:r>
              <a:rPr lang="en-US" sz="2000" dirty="0" err="1">
                <a:latin typeface="Franklin Gothic Medium Cond" pitchFamily="34" charset="0"/>
              </a:rPr>
              <a:t>sudah</a:t>
            </a:r>
            <a:r>
              <a:rPr lang="en-US" sz="2000" dirty="0">
                <a:latin typeface="Franklin Gothic Medium Cond" pitchFamily="34" charset="0"/>
              </a:rPr>
              <a:t> </a:t>
            </a:r>
            <a:r>
              <a:rPr lang="en-US" sz="2000" dirty="0" err="1">
                <a:latin typeface="Franklin Gothic Medium Cond" pitchFamily="34" charset="0"/>
              </a:rPr>
              <a:t>ada</a:t>
            </a:r>
            <a:r>
              <a:rPr lang="en-US" sz="2000" dirty="0">
                <a:latin typeface="Franklin Gothic Medium Cond" pitchFamily="34" charset="0"/>
              </a:rPr>
              <a:t>, </a:t>
            </a:r>
            <a:r>
              <a:rPr lang="en-US" sz="2000" dirty="0" err="1">
                <a:latin typeface="Franklin Gothic Medium Cond" pitchFamily="34" charset="0"/>
              </a:rPr>
              <a:t>termasuk</a:t>
            </a:r>
            <a:r>
              <a:rPr lang="en-US" sz="2000" dirty="0">
                <a:latin typeface="Franklin Gothic Medium Cond" pitchFamily="34" charset="0"/>
              </a:rPr>
              <a:t> yang </a:t>
            </a:r>
            <a:r>
              <a:rPr lang="en-US" sz="2000" dirty="0" err="1">
                <a:latin typeface="Franklin Gothic Medium Cond" pitchFamily="34" charset="0"/>
              </a:rPr>
              <a:t>menguntungkan</a:t>
            </a:r>
            <a:r>
              <a:rPr lang="en-US" sz="2000" dirty="0">
                <a:latin typeface="Franklin Gothic Medium Cond" pitchFamily="34" charset="0"/>
              </a:rPr>
              <a:t> </a:t>
            </a:r>
            <a:r>
              <a:rPr lang="en-US" sz="2000" dirty="0" err="1">
                <a:latin typeface="Franklin Gothic Medium Cond" pitchFamily="34" charset="0"/>
              </a:rPr>
              <a:t>para</a:t>
            </a:r>
            <a:r>
              <a:rPr lang="en-US" sz="2000" dirty="0">
                <a:latin typeface="Franklin Gothic Medium Cond" pitchFamily="34" charset="0"/>
              </a:rPr>
              <a:t> </a:t>
            </a:r>
            <a:r>
              <a:rPr lang="en-US" sz="2000" dirty="0" err="1">
                <a:latin typeface="Franklin Gothic Medium Cond" pitchFamily="34" charset="0"/>
              </a:rPr>
              <a:t>pelaku</a:t>
            </a:r>
            <a:r>
              <a:rPr lang="en-US" sz="2000" dirty="0">
                <a:latin typeface="Franklin Gothic Medium Cond" pitchFamily="34" charset="0"/>
              </a:rPr>
              <a:t> </a:t>
            </a:r>
            <a:r>
              <a:rPr lang="en-US" sz="2000" dirty="0" err="1">
                <a:latin typeface="Franklin Gothic Medium Cond" pitchFamily="34" charset="0"/>
              </a:rPr>
              <a:t>perekonomian</a:t>
            </a:r>
            <a:endParaRPr lang="en-US" sz="2000" dirty="0">
              <a:latin typeface="Franklin Gothic Medium Con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4419600" cy="5562600"/>
          </a:xfrm>
          <a:solidFill>
            <a:srgbClr val="A3E040">
              <a:alpha val="45000"/>
            </a:srgbClr>
          </a:solidFill>
        </p:spPr>
        <p:txBody>
          <a:bodyPr>
            <a:noAutofit/>
          </a:bodyPr>
          <a:lstStyle/>
          <a:p>
            <a:pPr marL="514350" indent="-514350" fontAlgn="auto">
              <a:spcAft>
                <a:spcPts val="0"/>
              </a:spcAft>
              <a:buFont typeface="+mj-lt"/>
              <a:buAutoNum type="arabicPeriod" startAt="3"/>
              <a:defRPr/>
            </a:pPr>
            <a:r>
              <a:rPr lang="en-US" sz="2800" dirty="0" err="1">
                <a:solidFill>
                  <a:schemeClr val="bg1"/>
                </a:solidFill>
                <a:latin typeface="Franklin Gothic Medium Cond" pitchFamily="34" charset="0"/>
              </a:rPr>
              <a:t>Pandangan</a:t>
            </a:r>
            <a:r>
              <a:rPr lang="en-US" sz="2800" dirty="0">
                <a:solidFill>
                  <a:schemeClr val="bg1"/>
                </a:solidFill>
                <a:latin typeface="Franklin Gothic Medium Cond" pitchFamily="34" charset="0"/>
              </a:rPr>
              <a:t> </a:t>
            </a:r>
            <a:r>
              <a:rPr lang="en-US" sz="2800" dirty="0" err="1">
                <a:solidFill>
                  <a:schemeClr val="bg1"/>
                </a:solidFill>
                <a:latin typeface="Franklin Gothic Medium Cond" pitchFamily="34" charset="0"/>
              </a:rPr>
              <a:t>idealistik</a:t>
            </a:r>
            <a:endParaRPr lang="en-US" sz="2800" dirty="0">
              <a:solidFill>
                <a:schemeClr val="bg1"/>
              </a:solidFill>
              <a:latin typeface="Franklin Gothic Medium Cond" pitchFamily="34" charset="0"/>
            </a:endParaRPr>
          </a:p>
          <a:p>
            <a:pPr marL="761238" lvl="1" indent="-514350">
              <a:buClr>
                <a:schemeClr val="accent4"/>
              </a:buClr>
              <a:buFont typeface="Arial" pitchFamily="34" charset="0"/>
              <a:buChar char="•"/>
              <a:defRPr/>
            </a:pPr>
            <a:r>
              <a:rPr lang="en-US" sz="2000" dirty="0" err="1">
                <a:solidFill>
                  <a:schemeClr val="bg1"/>
                </a:solidFill>
                <a:latin typeface="Franklin Gothic Medium Cond" pitchFamily="34" charset="0"/>
              </a:rPr>
              <a:t>Yaitu</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pandangan</a:t>
            </a:r>
            <a:r>
              <a:rPr lang="en-US" sz="2000" dirty="0">
                <a:solidFill>
                  <a:schemeClr val="bg1"/>
                </a:solidFill>
                <a:latin typeface="Franklin Gothic Medium Cond" pitchFamily="34" charset="0"/>
              </a:rPr>
              <a:t> yang </a:t>
            </a:r>
            <a:r>
              <a:rPr lang="en-US" sz="2000" dirty="0" err="1">
                <a:solidFill>
                  <a:schemeClr val="bg1"/>
                </a:solidFill>
                <a:latin typeface="Franklin Gothic Medium Cond" pitchFamily="34" charset="0"/>
              </a:rPr>
              <a:t>melihat</a:t>
            </a:r>
            <a:r>
              <a:rPr lang="en-US" sz="2000" dirty="0">
                <a:solidFill>
                  <a:schemeClr val="bg1"/>
                </a:solidFill>
                <a:latin typeface="Franklin Gothic Medium Cond" pitchFamily="34" charset="0"/>
              </a:rPr>
              <a:t> PR </a:t>
            </a:r>
            <a:r>
              <a:rPr lang="en-US" sz="2000" dirty="0" err="1">
                <a:solidFill>
                  <a:schemeClr val="bg1"/>
                </a:solidFill>
                <a:latin typeface="Franklin Gothic Medium Cond" pitchFamily="34" charset="0"/>
              </a:rPr>
              <a:t>bekerja</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untuk</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melayani</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kepentingan</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publik</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mengembangkan</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saling</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pengertian</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antara</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organisasi</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dengan</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berbagai</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publiknya</a:t>
            </a:r>
            <a:r>
              <a:rPr lang="en-US" sz="2000" dirty="0">
                <a:solidFill>
                  <a:schemeClr val="bg1"/>
                </a:solidFill>
                <a:latin typeface="Franklin Gothic Medium Cond" pitchFamily="34" charset="0"/>
              </a:rPr>
              <a:t>.</a:t>
            </a:r>
          </a:p>
          <a:p>
            <a:pPr marL="761238" lvl="1" indent="-514350">
              <a:buClr>
                <a:schemeClr val="accent4"/>
              </a:buClr>
              <a:buFont typeface="Arial" pitchFamily="34" charset="0"/>
              <a:buChar char="•"/>
              <a:defRPr/>
            </a:pPr>
            <a:endParaRPr lang="en-US" sz="2000" dirty="0">
              <a:solidFill>
                <a:schemeClr val="bg1"/>
              </a:solidFill>
              <a:latin typeface="Franklin Gothic Medium Cond" pitchFamily="34" charset="0"/>
            </a:endParaRPr>
          </a:p>
          <a:p>
            <a:pPr marL="761238" lvl="1" indent="-514350">
              <a:buClr>
                <a:schemeClr val="accent4"/>
              </a:buClr>
              <a:buFont typeface="Arial" pitchFamily="34" charset="0"/>
              <a:buChar char="•"/>
              <a:defRPr/>
            </a:pPr>
            <a:r>
              <a:rPr lang="en-US" sz="2000" dirty="0">
                <a:solidFill>
                  <a:schemeClr val="bg1"/>
                </a:solidFill>
                <a:latin typeface="Franklin Gothic Medium Cond" pitchFamily="34" charset="0"/>
              </a:rPr>
              <a:t>PR </a:t>
            </a:r>
            <a:r>
              <a:rPr lang="en-US" sz="2000" dirty="0" err="1">
                <a:solidFill>
                  <a:schemeClr val="bg1"/>
                </a:solidFill>
                <a:latin typeface="Franklin Gothic Medium Cond" pitchFamily="34" charset="0"/>
              </a:rPr>
              <a:t>tidak</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sekadar</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menjadi</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alat</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pembenar</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manajemen</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perusahaan</a:t>
            </a:r>
            <a:endParaRPr lang="en-US" sz="2000" dirty="0">
              <a:solidFill>
                <a:schemeClr val="bg1"/>
              </a:solidFill>
              <a:latin typeface="Franklin Gothic Medium Cond" pitchFamily="34" charset="0"/>
            </a:endParaRPr>
          </a:p>
          <a:p>
            <a:pPr marL="761238" lvl="1" indent="-514350">
              <a:buClr>
                <a:schemeClr val="accent4"/>
              </a:buClr>
              <a:buFont typeface="Arial" pitchFamily="34" charset="0"/>
              <a:buChar char="•"/>
              <a:defRPr/>
            </a:pPr>
            <a:endParaRPr lang="en-US" sz="2000" dirty="0">
              <a:solidFill>
                <a:schemeClr val="bg1"/>
              </a:solidFill>
              <a:latin typeface="Franklin Gothic Medium Cond" pitchFamily="34" charset="0"/>
            </a:endParaRPr>
          </a:p>
          <a:p>
            <a:pPr marL="761238" lvl="1" indent="-514350">
              <a:buClr>
                <a:schemeClr val="accent4"/>
              </a:buClr>
              <a:buFont typeface="Arial" pitchFamily="34" charset="0"/>
              <a:buChar char="•"/>
              <a:defRPr/>
            </a:pPr>
            <a:r>
              <a:rPr lang="en-US" sz="2000" dirty="0">
                <a:solidFill>
                  <a:schemeClr val="bg1"/>
                </a:solidFill>
                <a:latin typeface="Franklin Gothic Medium Cond" pitchFamily="34" charset="0"/>
              </a:rPr>
              <a:t>PR </a:t>
            </a:r>
            <a:r>
              <a:rPr lang="en-US" sz="2000" dirty="0" err="1">
                <a:solidFill>
                  <a:schemeClr val="bg1"/>
                </a:solidFill>
                <a:latin typeface="Franklin Gothic Medium Cond" pitchFamily="34" charset="0"/>
              </a:rPr>
              <a:t>juga</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menjadi</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pendorong</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untuk</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perilaku</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organisasi</a:t>
            </a:r>
            <a:r>
              <a:rPr lang="en-US" sz="2000" dirty="0">
                <a:solidFill>
                  <a:schemeClr val="bg1"/>
                </a:solidFill>
                <a:latin typeface="Franklin Gothic Medium Cond" pitchFamily="34" charset="0"/>
              </a:rPr>
              <a:t> yang </a:t>
            </a:r>
            <a:r>
              <a:rPr lang="en-US" sz="2000" dirty="0" err="1">
                <a:solidFill>
                  <a:schemeClr val="bg1"/>
                </a:solidFill>
                <a:latin typeface="Franklin Gothic Medium Cond" pitchFamily="34" charset="0"/>
              </a:rPr>
              <a:t>bisa</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dipertanggungjawabkan</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secara</a:t>
            </a:r>
            <a:r>
              <a:rPr lang="en-US" sz="2000" dirty="0">
                <a:solidFill>
                  <a:schemeClr val="bg1"/>
                </a:solidFill>
                <a:latin typeface="Franklin Gothic Medium Cond" pitchFamily="34" charset="0"/>
              </a:rPr>
              <a:t> moral </a:t>
            </a:r>
            <a:r>
              <a:rPr lang="en-US" sz="2000" dirty="0" err="1">
                <a:solidFill>
                  <a:schemeClr val="bg1"/>
                </a:solidFill>
                <a:latin typeface="Franklin Gothic Medium Cond" pitchFamily="34" charset="0"/>
              </a:rPr>
              <a:t>dan</a:t>
            </a:r>
            <a:r>
              <a:rPr lang="en-US" sz="2000" dirty="0">
                <a:solidFill>
                  <a:schemeClr val="bg1"/>
                </a:solidFill>
                <a:latin typeface="Franklin Gothic Medium Cond" pitchFamily="34" charset="0"/>
              </a:rPr>
              <a:t> </a:t>
            </a:r>
            <a:r>
              <a:rPr lang="en-US" sz="2000" dirty="0" err="1">
                <a:solidFill>
                  <a:schemeClr val="bg1"/>
                </a:solidFill>
                <a:latin typeface="Franklin Gothic Medium Cond" pitchFamily="34" charset="0"/>
              </a:rPr>
              <a:t>sosial</a:t>
            </a:r>
            <a:r>
              <a:rPr lang="en-US" sz="2000" dirty="0">
                <a:solidFill>
                  <a:schemeClr val="bg1"/>
                </a:solidFill>
                <a:latin typeface="Franklin Gothic Medium Cond"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9800" y="3200400"/>
            <a:ext cx="2819400" cy="2971800"/>
          </a:xfrm>
          <a:solidFill>
            <a:schemeClr val="accent6">
              <a:lumMod val="40000"/>
              <a:lumOff val="60000"/>
              <a:alpha val="90000"/>
            </a:schemeClr>
          </a:solidFill>
        </p:spPr>
        <p:txBody>
          <a:bodyPr>
            <a:normAutofit/>
          </a:bodyPr>
          <a:lstStyle/>
          <a:p>
            <a:pPr marL="514350" indent="-514350" fontAlgn="auto">
              <a:spcAft>
                <a:spcPts val="0"/>
              </a:spcAft>
              <a:buFont typeface="+mj-lt"/>
              <a:buAutoNum type="arabicPeriod" startAt="4"/>
              <a:defRPr/>
            </a:pPr>
            <a:r>
              <a:rPr lang="en-US" sz="2400" dirty="0" err="1" smtClean="0">
                <a:latin typeface="Franklin Gothic Medium Cond" pitchFamily="34" charset="0"/>
              </a:rPr>
              <a:t>Pandangan</a:t>
            </a:r>
            <a:r>
              <a:rPr lang="en-US" sz="2400" dirty="0" smtClean="0">
                <a:latin typeface="Franklin Gothic Medium Cond" pitchFamily="34" charset="0"/>
              </a:rPr>
              <a:t> </a:t>
            </a:r>
            <a:r>
              <a:rPr lang="en-US" sz="2400" dirty="0" err="1" smtClean="0">
                <a:latin typeface="Franklin Gothic Medium Cond" pitchFamily="34" charset="0"/>
              </a:rPr>
              <a:t>netral</a:t>
            </a:r>
            <a:endParaRPr lang="en-US" sz="2400" dirty="0" smtClean="0">
              <a:latin typeface="Franklin Gothic Medium Cond" pitchFamily="34" charset="0"/>
            </a:endParaRPr>
          </a:p>
          <a:p>
            <a:pPr marL="761238" lvl="1" indent="-514350" fontAlgn="auto">
              <a:spcAft>
                <a:spcPts val="0"/>
              </a:spcAft>
              <a:buClr>
                <a:schemeClr val="accent4"/>
              </a:buClr>
              <a:buNone/>
              <a:defRPr/>
            </a:pPr>
            <a:r>
              <a:rPr lang="en-US" sz="2000" dirty="0" smtClean="0">
                <a:latin typeface="Franklin Gothic Medium Cond" pitchFamily="34" charset="0"/>
              </a:rPr>
              <a:t>	PR </a:t>
            </a:r>
            <a:r>
              <a:rPr lang="en-US" sz="2000" dirty="0" err="1" smtClean="0">
                <a:latin typeface="Franklin Gothic Medium Cond" pitchFamily="34" charset="0"/>
              </a:rPr>
              <a:t>adalah</a:t>
            </a:r>
            <a:r>
              <a:rPr lang="en-US" sz="2000" dirty="0" smtClean="0">
                <a:latin typeface="Franklin Gothic Medium Cond" pitchFamily="34" charset="0"/>
              </a:rPr>
              <a:t> </a:t>
            </a:r>
            <a:r>
              <a:rPr lang="en-US" sz="2000" dirty="0" err="1" smtClean="0">
                <a:latin typeface="Franklin Gothic Medium Cond" pitchFamily="34" charset="0"/>
              </a:rPr>
              <a:t>sesuatu</a:t>
            </a:r>
            <a:r>
              <a:rPr lang="en-US" sz="2000" dirty="0" smtClean="0">
                <a:latin typeface="Franklin Gothic Medium Cond" pitchFamily="34" charset="0"/>
              </a:rPr>
              <a:t> yang </a:t>
            </a:r>
            <a:r>
              <a:rPr lang="en-US" sz="2000" dirty="0" err="1" smtClean="0">
                <a:latin typeface="Franklin Gothic Medium Cond" pitchFamily="34" charset="0"/>
              </a:rPr>
              <a:t>bersifat</a:t>
            </a:r>
            <a:r>
              <a:rPr lang="en-US" sz="2000" dirty="0" smtClean="0">
                <a:latin typeface="Franklin Gothic Medium Cond" pitchFamily="34" charset="0"/>
              </a:rPr>
              <a:t> </a:t>
            </a:r>
            <a:r>
              <a:rPr lang="en-US" sz="2000" dirty="0" err="1" smtClean="0">
                <a:latin typeface="Franklin Gothic Medium Cond" pitchFamily="34" charset="0"/>
              </a:rPr>
              <a:t>netral</a:t>
            </a:r>
            <a:r>
              <a:rPr lang="en-US" sz="2000" dirty="0" smtClean="0">
                <a:latin typeface="Franklin Gothic Medium Cond" pitchFamily="34" charset="0"/>
              </a:rPr>
              <a:t>, </a:t>
            </a:r>
            <a:r>
              <a:rPr lang="en-US" sz="2000" dirty="0" err="1" smtClean="0">
                <a:latin typeface="Franklin Gothic Medium Cond" pitchFamily="34" charset="0"/>
              </a:rPr>
              <a:t>bisa</a:t>
            </a:r>
            <a:r>
              <a:rPr lang="en-US" sz="2000" dirty="0" smtClean="0">
                <a:latin typeface="Franklin Gothic Medium Cond" pitchFamily="34" charset="0"/>
              </a:rPr>
              <a:t> </a:t>
            </a:r>
            <a:r>
              <a:rPr lang="en-US" sz="2000" dirty="0" err="1" smtClean="0">
                <a:latin typeface="Franklin Gothic Medium Cond" pitchFamily="34" charset="0"/>
              </a:rPr>
              <a:t>digunakan</a:t>
            </a:r>
            <a:r>
              <a:rPr lang="en-US" sz="2000" dirty="0" smtClean="0">
                <a:latin typeface="Franklin Gothic Medium Cond" pitchFamily="34" charset="0"/>
              </a:rPr>
              <a:t> </a:t>
            </a:r>
            <a:r>
              <a:rPr lang="en-US" sz="2000" dirty="0" err="1" smtClean="0">
                <a:latin typeface="Franklin Gothic Medium Cond" pitchFamily="34" charset="0"/>
              </a:rPr>
              <a:t>untuk</a:t>
            </a:r>
            <a:r>
              <a:rPr lang="en-US" sz="2000" dirty="0" smtClean="0">
                <a:latin typeface="Franklin Gothic Medium Cond" pitchFamily="34" charset="0"/>
              </a:rPr>
              <a:t> </a:t>
            </a:r>
            <a:r>
              <a:rPr lang="en-US" sz="2000" dirty="0" err="1" smtClean="0">
                <a:latin typeface="Franklin Gothic Medium Cond" pitchFamily="34" charset="0"/>
              </a:rPr>
              <a:t>kepentingan</a:t>
            </a:r>
            <a:r>
              <a:rPr lang="en-US" sz="2000" dirty="0" smtClean="0">
                <a:latin typeface="Franklin Gothic Medium Cond" pitchFamily="34" charset="0"/>
              </a:rPr>
              <a:t> </a:t>
            </a:r>
            <a:r>
              <a:rPr lang="en-US" sz="2000" dirty="0" err="1" smtClean="0">
                <a:latin typeface="Franklin Gothic Medium Cond" pitchFamily="34" charset="0"/>
              </a:rPr>
              <a:t>apa</a:t>
            </a:r>
            <a:r>
              <a:rPr lang="en-US" sz="2000" dirty="0" smtClean="0">
                <a:latin typeface="Franklin Gothic Medium Cond" pitchFamily="34" charset="0"/>
              </a:rPr>
              <a:t> </a:t>
            </a:r>
            <a:r>
              <a:rPr lang="en-US" sz="2000" dirty="0" err="1" smtClean="0">
                <a:latin typeface="Franklin Gothic Medium Cond" pitchFamily="34" charset="0"/>
              </a:rPr>
              <a:t>saja</a:t>
            </a:r>
            <a:r>
              <a:rPr lang="en-US" sz="2000" dirty="0" smtClean="0">
                <a:latin typeface="Franklin Gothic Medium Cond" pitchFamily="34" charset="0"/>
              </a:rPr>
              <a:t>, </a:t>
            </a:r>
            <a:r>
              <a:rPr lang="en-US" sz="2000" dirty="0" err="1" smtClean="0">
                <a:latin typeface="Franklin Gothic Medium Cond" pitchFamily="34" charset="0"/>
              </a:rPr>
              <a:t>baik</a:t>
            </a:r>
            <a:r>
              <a:rPr lang="en-US" sz="2000" dirty="0" smtClean="0">
                <a:latin typeface="Franklin Gothic Medium Cond" pitchFamily="34" charset="0"/>
              </a:rPr>
              <a:t> yang </a:t>
            </a:r>
            <a:r>
              <a:rPr lang="en-US" sz="2000" dirty="0" err="1" smtClean="0">
                <a:latin typeface="Franklin Gothic Medium Cond" pitchFamily="34" charset="0"/>
              </a:rPr>
              <a:t>bertujuan</a:t>
            </a:r>
            <a:r>
              <a:rPr lang="en-US" sz="2000" dirty="0" smtClean="0">
                <a:latin typeface="Franklin Gothic Medium Cond" pitchFamily="34" charset="0"/>
              </a:rPr>
              <a:t> </a:t>
            </a:r>
            <a:r>
              <a:rPr lang="en-US" sz="2000" dirty="0" err="1" smtClean="0">
                <a:latin typeface="Franklin Gothic Medium Cond" pitchFamily="34" charset="0"/>
              </a:rPr>
              <a:t>positif</a:t>
            </a:r>
            <a:r>
              <a:rPr lang="en-US" sz="2000" dirty="0" smtClean="0">
                <a:latin typeface="Franklin Gothic Medium Cond" pitchFamily="34" charset="0"/>
              </a:rPr>
              <a:t> </a:t>
            </a:r>
            <a:r>
              <a:rPr lang="en-US" sz="2000" dirty="0" err="1" smtClean="0">
                <a:latin typeface="Franklin Gothic Medium Cond" pitchFamily="34" charset="0"/>
              </a:rPr>
              <a:t>maupun</a:t>
            </a:r>
            <a:r>
              <a:rPr lang="en-US" sz="2000" dirty="0" smtClean="0">
                <a:latin typeface="Franklin Gothic Medium Cond" pitchFamily="34" charset="0"/>
              </a:rPr>
              <a:t> </a:t>
            </a:r>
            <a:r>
              <a:rPr lang="en-US" sz="2000" dirty="0" err="1" smtClean="0">
                <a:latin typeface="Franklin Gothic Medium Cond" pitchFamily="34" charset="0"/>
              </a:rPr>
              <a:t>negatif</a:t>
            </a:r>
            <a:endParaRPr lang="en-US" sz="2000" dirty="0" smtClean="0">
              <a:latin typeface="Franklin Gothic Medium Cond" pitchFamily="34" charset="0"/>
            </a:endParaRPr>
          </a:p>
          <a:p>
            <a:endParaRPr lang="en-US" sz="2000" dirty="0">
              <a:latin typeface="Franklin Gothic Medium Con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3048000" cy="3886200"/>
          </a:xfrm>
        </p:spPr>
        <p:txBody>
          <a:bodyPr>
            <a:normAutofit lnSpcReduction="10000"/>
          </a:bodyPr>
          <a:lstStyle/>
          <a:p>
            <a:pPr marL="514350" indent="-514350" fontAlgn="auto">
              <a:spcAft>
                <a:spcPts val="0"/>
              </a:spcAft>
              <a:buFont typeface="+mj-lt"/>
              <a:buAutoNum type="arabicPeriod" startAt="5"/>
              <a:defRPr/>
            </a:pPr>
            <a:r>
              <a:rPr lang="en-US" sz="2400" dirty="0" err="1" smtClean="0">
                <a:solidFill>
                  <a:srgbClr val="C00000"/>
                </a:solidFill>
                <a:latin typeface="Franklin Gothic Medium Cond" pitchFamily="34" charset="0"/>
              </a:rPr>
              <a:t>Pandangan</a:t>
            </a:r>
            <a:r>
              <a:rPr lang="en-US" sz="2400" dirty="0" smtClean="0">
                <a:solidFill>
                  <a:srgbClr val="C00000"/>
                </a:solidFill>
                <a:latin typeface="Franklin Gothic Medium Cond" pitchFamily="34" charset="0"/>
              </a:rPr>
              <a:t> </a:t>
            </a:r>
            <a:r>
              <a:rPr lang="en-US" sz="2400" dirty="0" err="1" smtClean="0">
                <a:solidFill>
                  <a:srgbClr val="C00000"/>
                </a:solidFill>
                <a:latin typeface="Franklin Gothic Medium Cond" pitchFamily="34" charset="0"/>
              </a:rPr>
              <a:t>radikal</a:t>
            </a:r>
            <a:endParaRPr lang="en-US" sz="2400" dirty="0" smtClean="0">
              <a:solidFill>
                <a:srgbClr val="C00000"/>
              </a:solidFill>
              <a:latin typeface="Franklin Gothic Medium Cond" pitchFamily="34" charset="0"/>
            </a:endParaRPr>
          </a:p>
          <a:p>
            <a:pPr marL="761238" lvl="1" indent="-514350" fontAlgn="auto">
              <a:spcAft>
                <a:spcPts val="0"/>
              </a:spcAft>
              <a:buClr>
                <a:schemeClr val="accent4"/>
              </a:buClr>
              <a:buNone/>
              <a:defRPr/>
            </a:pPr>
            <a:r>
              <a:rPr lang="en-US" sz="2000" dirty="0" smtClean="0">
                <a:latin typeface="Franklin Gothic Medium Cond" pitchFamily="34" charset="0"/>
              </a:rPr>
              <a:t>	</a:t>
            </a:r>
            <a:r>
              <a:rPr lang="en-US" sz="2000" dirty="0" err="1" smtClean="0">
                <a:latin typeface="Franklin Gothic Medium Cond" pitchFamily="34" charset="0"/>
              </a:rPr>
              <a:t>Pandangan</a:t>
            </a:r>
            <a:r>
              <a:rPr lang="en-US" sz="2000" dirty="0" smtClean="0">
                <a:latin typeface="Franklin Gothic Medium Cond" pitchFamily="34" charset="0"/>
              </a:rPr>
              <a:t> yang </a:t>
            </a:r>
            <a:r>
              <a:rPr lang="en-US" sz="2000" dirty="0" err="1" smtClean="0">
                <a:latin typeface="Franklin Gothic Medium Cond" pitchFamily="34" charset="0"/>
              </a:rPr>
              <a:t>melihat</a:t>
            </a:r>
            <a:r>
              <a:rPr lang="en-US" sz="2000" dirty="0" smtClean="0">
                <a:latin typeface="Franklin Gothic Medium Cond" pitchFamily="34" charset="0"/>
              </a:rPr>
              <a:t> </a:t>
            </a:r>
            <a:r>
              <a:rPr lang="en-US" sz="2000" dirty="0" err="1" smtClean="0">
                <a:latin typeface="Franklin Gothic Medium Cond" pitchFamily="34" charset="0"/>
              </a:rPr>
              <a:t>bahwa</a:t>
            </a:r>
            <a:r>
              <a:rPr lang="en-US" sz="2000" dirty="0" smtClean="0">
                <a:latin typeface="Franklin Gothic Medium Cond" pitchFamily="34" charset="0"/>
              </a:rPr>
              <a:t> PR </a:t>
            </a:r>
            <a:r>
              <a:rPr lang="en-US" sz="2000" dirty="0" err="1" smtClean="0">
                <a:latin typeface="Franklin Gothic Medium Cond" pitchFamily="34" charset="0"/>
              </a:rPr>
              <a:t>adalah</a:t>
            </a:r>
            <a:r>
              <a:rPr lang="en-US" sz="2000" dirty="0" smtClean="0">
                <a:latin typeface="Franklin Gothic Medium Cond" pitchFamily="34" charset="0"/>
              </a:rPr>
              <a:t> </a:t>
            </a:r>
            <a:r>
              <a:rPr lang="en-US" sz="2000" dirty="0" err="1" smtClean="0">
                <a:latin typeface="Franklin Gothic Medium Cond" pitchFamily="34" charset="0"/>
              </a:rPr>
              <a:t>kegiatan</a:t>
            </a:r>
            <a:r>
              <a:rPr lang="en-US" sz="2000" dirty="0" smtClean="0">
                <a:latin typeface="Franklin Gothic Medium Cond" pitchFamily="34" charset="0"/>
              </a:rPr>
              <a:t> yang </a:t>
            </a:r>
            <a:r>
              <a:rPr lang="en-US" sz="2000" dirty="0" err="1" smtClean="0">
                <a:latin typeface="Franklin Gothic Medium Cond" pitchFamily="34" charset="0"/>
              </a:rPr>
              <a:t>dapat</a:t>
            </a:r>
            <a:r>
              <a:rPr lang="en-US" sz="2000" dirty="0" smtClean="0">
                <a:latin typeface="Franklin Gothic Medium Cond" pitchFamily="34" charset="0"/>
              </a:rPr>
              <a:t> </a:t>
            </a:r>
            <a:r>
              <a:rPr lang="en-US" sz="2000" dirty="0" err="1" smtClean="0">
                <a:latin typeface="Franklin Gothic Medium Cond" pitchFamily="34" charset="0"/>
              </a:rPr>
              <a:t>menyumbang</a:t>
            </a:r>
            <a:r>
              <a:rPr lang="en-US" sz="2000" dirty="0" smtClean="0">
                <a:latin typeface="Franklin Gothic Medium Cond" pitchFamily="34" charset="0"/>
              </a:rPr>
              <a:t> </a:t>
            </a:r>
            <a:r>
              <a:rPr lang="en-US" sz="2000" dirty="0" err="1" smtClean="0">
                <a:latin typeface="Franklin Gothic Medium Cond" pitchFamily="34" charset="0"/>
              </a:rPr>
              <a:t>pada</a:t>
            </a:r>
            <a:r>
              <a:rPr lang="en-US" sz="2000" dirty="0" smtClean="0">
                <a:latin typeface="Franklin Gothic Medium Cond" pitchFamily="34" charset="0"/>
              </a:rPr>
              <a:t> </a:t>
            </a:r>
            <a:r>
              <a:rPr lang="en-US" sz="2000" dirty="0" err="1" smtClean="0">
                <a:latin typeface="Franklin Gothic Medium Cond" pitchFamily="34" charset="0"/>
              </a:rPr>
              <a:t>perubahan</a:t>
            </a:r>
            <a:r>
              <a:rPr lang="en-US" sz="2000" dirty="0" smtClean="0">
                <a:latin typeface="Franklin Gothic Medium Cond" pitchFamily="34" charset="0"/>
              </a:rPr>
              <a:t> yang </a:t>
            </a:r>
            <a:r>
              <a:rPr lang="en-US" sz="2000" dirty="0" err="1" smtClean="0">
                <a:latin typeface="Franklin Gothic Medium Cond" pitchFamily="34" charset="0"/>
              </a:rPr>
              <a:t>bersifat</a:t>
            </a:r>
            <a:r>
              <a:rPr lang="en-US" sz="2000" dirty="0" smtClean="0">
                <a:latin typeface="Franklin Gothic Medium Cond" pitchFamily="34" charset="0"/>
              </a:rPr>
              <a:t> </a:t>
            </a:r>
            <a:r>
              <a:rPr lang="en-US" sz="2000" dirty="0" err="1" smtClean="0">
                <a:latin typeface="Franklin Gothic Medium Cond" pitchFamily="34" charset="0"/>
              </a:rPr>
              <a:t>radikal</a:t>
            </a:r>
            <a:endParaRPr lang="en-US" sz="2000" dirty="0" smtClean="0">
              <a:latin typeface="Franklin Gothic Medium Cond" pitchFamily="34" charset="0"/>
            </a:endParaRPr>
          </a:p>
          <a:p>
            <a:pPr marL="761238" lvl="1" indent="-514350" fontAlgn="auto">
              <a:spcAft>
                <a:spcPts val="0"/>
              </a:spcAft>
              <a:buClr>
                <a:schemeClr val="accent4"/>
              </a:buClr>
              <a:buFont typeface="Wingdings 2"/>
              <a:buChar char=""/>
              <a:defRPr/>
            </a:pPr>
            <a:endParaRPr lang="en-US" sz="2000" dirty="0" smtClean="0">
              <a:latin typeface="Franklin Gothic Medium Cond" pitchFamily="34" charset="0"/>
            </a:endParaRPr>
          </a:p>
          <a:p>
            <a:pPr marL="761238" lvl="1" indent="-514350" fontAlgn="auto">
              <a:spcAft>
                <a:spcPts val="0"/>
              </a:spcAft>
              <a:buClr>
                <a:schemeClr val="accent4"/>
              </a:buClr>
              <a:buNone/>
              <a:defRPr/>
            </a:pPr>
            <a:r>
              <a:rPr lang="en-US" sz="2000" dirty="0" smtClean="0">
                <a:latin typeface="Franklin Gothic Medium Cond" pitchFamily="34" charset="0"/>
              </a:rPr>
              <a:t>	</a:t>
            </a:r>
            <a:r>
              <a:rPr lang="en-US" sz="2000" dirty="0" err="1" smtClean="0">
                <a:latin typeface="Franklin Gothic Medium Cond" pitchFamily="34" charset="0"/>
              </a:rPr>
              <a:t>Ini</a:t>
            </a:r>
            <a:r>
              <a:rPr lang="en-US" sz="2000" dirty="0" smtClean="0">
                <a:latin typeface="Franklin Gothic Medium Cond" pitchFamily="34" charset="0"/>
              </a:rPr>
              <a:t> </a:t>
            </a:r>
            <a:r>
              <a:rPr lang="en-US" sz="2000" dirty="0" err="1" smtClean="0">
                <a:latin typeface="Franklin Gothic Medium Cond" pitchFamily="34" charset="0"/>
              </a:rPr>
              <a:t>dilakukan</a:t>
            </a:r>
            <a:r>
              <a:rPr lang="en-US" sz="2000" dirty="0" smtClean="0">
                <a:latin typeface="Franklin Gothic Medium Cond" pitchFamily="34" charset="0"/>
              </a:rPr>
              <a:t> </a:t>
            </a:r>
            <a:r>
              <a:rPr lang="en-US" sz="2000" dirty="0" err="1" smtClean="0">
                <a:latin typeface="Franklin Gothic Medium Cond" pitchFamily="34" charset="0"/>
              </a:rPr>
              <a:t>dengan</a:t>
            </a:r>
            <a:r>
              <a:rPr lang="en-US" sz="2000" dirty="0" smtClean="0">
                <a:latin typeface="Franklin Gothic Medium Cond" pitchFamily="34" charset="0"/>
              </a:rPr>
              <a:t> </a:t>
            </a:r>
            <a:r>
              <a:rPr lang="en-US" sz="2000" dirty="0" err="1" smtClean="0">
                <a:latin typeface="Franklin Gothic Medium Cond" pitchFamily="34" charset="0"/>
              </a:rPr>
              <a:t>menyediakan</a:t>
            </a:r>
            <a:r>
              <a:rPr lang="en-US" sz="2000" dirty="0" smtClean="0">
                <a:latin typeface="Franklin Gothic Medium Cond" pitchFamily="34" charset="0"/>
              </a:rPr>
              <a:t> </a:t>
            </a:r>
            <a:r>
              <a:rPr lang="en-US" sz="2000" dirty="0" err="1" smtClean="0">
                <a:latin typeface="Franklin Gothic Medium Cond" pitchFamily="34" charset="0"/>
              </a:rPr>
              <a:t>informasi</a:t>
            </a:r>
            <a:r>
              <a:rPr lang="en-US" sz="2000" dirty="0" smtClean="0">
                <a:latin typeface="Franklin Gothic Medium Cond" pitchFamily="34" charset="0"/>
              </a:rPr>
              <a:t> </a:t>
            </a:r>
            <a:r>
              <a:rPr lang="en-US" sz="2000" dirty="0" err="1" smtClean="0">
                <a:latin typeface="Franklin Gothic Medium Cond" pitchFamily="34" charset="0"/>
              </a:rPr>
              <a:t>untuk</a:t>
            </a:r>
            <a:r>
              <a:rPr lang="en-US" sz="2000" dirty="0" smtClean="0">
                <a:latin typeface="Franklin Gothic Medium Cond" pitchFamily="34" charset="0"/>
              </a:rPr>
              <a:t> </a:t>
            </a:r>
            <a:r>
              <a:rPr lang="en-US" sz="2000" dirty="0" err="1" smtClean="0">
                <a:latin typeface="Franklin Gothic Medium Cond" pitchFamily="34" charset="0"/>
              </a:rPr>
              <a:t>terjadinya</a:t>
            </a:r>
            <a:r>
              <a:rPr lang="en-US" sz="2000" dirty="0" smtClean="0">
                <a:latin typeface="Franklin Gothic Medium Cond" pitchFamily="34" charset="0"/>
              </a:rPr>
              <a:t> </a:t>
            </a:r>
            <a:r>
              <a:rPr lang="en-US" sz="2000" dirty="0" err="1" smtClean="0">
                <a:latin typeface="Franklin Gothic Medium Cond" pitchFamily="34" charset="0"/>
              </a:rPr>
              <a:t>perubahan</a:t>
            </a:r>
            <a:endParaRPr lang="en-US" sz="2000" dirty="0" smtClean="0">
              <a:latin typeface="Franklin Gothic Medium Cond" pitchFamily="34" charset="0"/>
            </a:endParaRPr>
          </a:p>
          <a:p>
            <a:endParaRPr lang="en-US" sz="2000" dirty="0">
              <a:latin typeface="Franklin Gothic Medium Con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3733800" cy="3505200"/>
          </a:xfrm>
          <a:solidFill>
            <a:schemeClr val="accent4">
              <a:lumMod val="40000"/>
              <a:lumOff val="60000"/>
              <a:alpha val="92000"/>
            </a:schemeClr>
          </a:solidFill>
        </p:spPr>
        <p:txBody>
          <a:bodyPr>
            <a:normAutofit/>
          </a:bodyPr>
          <a:lstStyle/>
          <a:p>
            <a:pPr marL="514350" indent="-514350" fontAlgn="auto">
              <a:spcAft>
                <a:spcPts val="0"/>
              </a:spcAft>
              <a:buFont typeface="+mj-lt"/>
              <a:buAutoNum type="arabicPeriod" startAt="6"/>
              <a:defRPr/>
            </a:pPr>
            <a:r>
              <a:rPr lang="en-US" sz="2800" dirty="0" err="1" smtClean="0">
                <a:latin typeface="Franklin Gothic Medium Cond" pitchFamily="34" charset="0"/>
              </a:rPr>
              <a:t>Pandangan</a:t>
            </a:r>
            <a:r>
              <a:rPr lang="en-US" sz="2800" dirty="0" smtClean="0">
                <a:latin typeface="Franklin Gothic Medium Cond" pitchFamily="34" charset="0"/>
              </a:rPr>
              <a:t> </a:t>
            </a:r>
            <a:r>
              <a:rPr lang="en-US" sz="2800" dirty="0" err="1" smtClean="0">
                <a:latin typeface="Franklin Gothic Medium Cond" pitchFamily="34" charset="0"/>
              </a:rPr>
              <a:t>kritis</a:t>
            </a:r>
            <a:endParaRPr lang="en-US" sz="2800" dirty="0" smtClean="0">
              <a:latin typeface="Franklin Gothic Medium Cond" pitchFamily="34" charset="0"/>
            </a:endParaRPr>
          </a:p>
          <a:p>
            <a:pPr marL="761238" lvl="1" indent="-514350" fontAlgn="auto">
              <a:spcAft>
                <a:spcPts val="0"/>
              </a:spcAft>
              <a:buClr>
                <a:schemeClr val="accent4"/>
              </a:buClr>
              <a:buFont typeface="Wingdings 2"/>
              <a:buChar char=""/>
              <a:defRPr/>
            </a:pPr>
            <a:r>
              <a:rPr lang="en-US" sz="2000" dirty="0" err="1" smtClean="0">
                <a:latin typeface="Franklin Gothic Medium Cond" pitchFamily="34" charset="0"/>
              </a:rPr>
              <a:t>Pandangan</a:t>
            </a:r>
            <a:r>
              <a:rPr lang="en-US" sz="2000" dirty="0" smtClean="0">
                <a:latin typeface="Franklin Gothic Medium Cond" pitchFamily="34" charset="0"/>
              </a:rPr>
              <a:t> yang </a:t>
            </a:r>
            <a:r>
              <a:rPr lang="en-US" sz="2000" dirty="0" err="1" smtClean="0">
                <a:latin typeface="Franklin Gothic Medium Cond" pitchFamily="34" charset="0"/>
              </a:rPr>
              <a:t>melihat</a:t>
            </a:r>
            <a:r>
              <a:rPr lang="en-US" sz="2000" dirty="0" smtClean="0">
                <a:latin typeface="Franklin Gothic Medium Cond" pitchFamily="34" charset="0"/>
              </a:rPr>
              <a:t> PR </a:t>
            </a:r>
            <a:r>
              <a:rPr lang="en-US" sz="2000" dirty="0" err="1" smtClean="0">
                <a:latin typeface="Franklin Gothic Medium Cond" pitchFamily="34" charset="0"/>
              </a:rPr>
              <a:t>sebagai</a:t>
            </a:r>
            <a:r>
              <a:rPr lang="en-US" sz="2000" dirty="0" smtClean="0">
                <a:latin typeface="Franklin Gothic Medium Cond" pitchFamily="34" charset="0"/>
              </a:rPr>
              <a:t> </a:t>
            </a:r>
            <a:r>
              <a:rPr lang="en-US" sz="2000" dirty="0" err="1" smtClean="0">
                <a:latin typeface="Franklin Gothic Medium Cond" pitchFamily="34" charset="0"/>
              </a:rPr>
              <a:t>alat</a:t>
            </a:r>
            <a:r>
              <a:rPr lang="en-US" sz="2000" dirty="0" smtClean="0">
                <a:latin typeface="Franklin Gothic Medium Cond" pitchFamily="34" charset="0"/>
              </a:rPr>
              <a:t> </a:t>
            </a:r>
            <a:r>
              <a:rPr lang="en-US" sz="2000" dirty="0" err="1" smtClean="0">
                <a:latin typeface="Franklin Gothic Medium Cond" pitchFamily="34" charset="0"/>
              </a:rPr>
              <a:t>komunikasi</a:t>
            </a:r>
            <a:r>
              <a:rPr lang="en-US" sz="2000" dirty="0" smtClean="0">
                <a:latin typeface="Franklin Gothic Medium Cond" pitchFamily="34" charset="0"/>
              </a:rPr>
              <a:t> </a:t>
            </a:r>
            <a:r>
              <a:rPr lang="en-US" sz="2000" dirty="0" err="1" smtClean="0">
                <a:latin typeface="Franklin Gothic Medium Cond" pitchFamily="34" charset="0"/>
              </a:rPr>
              <a:t>bagi</a:t>
            </a:r>
            <a:r>
              <a:rPr lang="en-US" sz="2000" dirty="0" smtClean="0">
                <a:latin typeface="Franklin Gothic Medium Cond" pitchFamily="34" charset="0"/>
              </a:rPr>
              <a:t> </a:t>
            </a:r>
            <a:r>
              <a:rPr lang="en-US" sz="2000" dirty="0" err="1" smtClean="0">
                <a:latin typeface="Franklin Gothic Medium Cond" pitchFamily="34" charset="0"/>
              </a:rPr>
              <a:t>kekuatan</a:t>
            </a:r>
            <a:r>
              <a:rPr lang="en-US" sz="2000" dirty="0" smtClean="0">
                <a:latin typeface="Franklin Gothic Medium Cond" pitchFamily="34" charset="0"/>
              </a:rPr>
              <a:t> </a:t>
            </a:r>
            <a:r>
              <a:rPr lang="en-US" sz="2000" dirty="0" err="1" smtClean="0">
                <a:latin typeface="Franklin Gothic Medium Cond" pitchFamily="34" charset="0"/>
              </a:rPr>
              <a:t>dominan</a:t>
            </a:r>
            <a:r>
              <a:rPr lang="en-US" sz="2000" dirty="0" smtClean="0">
                <a:latin typeface="Franklin Gothic Medium Cond" pitchFamily="34" charset="0"/>
              </a:rPr>
              <a:t> yang </a:t>
            </a:r>
            <a:r>
              <a:rPr lang="en-US" sz="2000" dirty="0" err="1" smtClean="0">
                <a:latin typeface="Franklin Gothic Medium Cond" pitchFamily="34" charset="0"/>
              </a:rPr>
              <a:t>ada</a:t>
            </a:r>
            <a:r>
              <a:rPr lang="en-US" sz="2000" dirty="0" smtClean="0">
                <a:latin typeface="Franklin Gothic Medium Cond" pitchFamily="34" charset="0"/>
              </a:rPr>
              <a:t> </a:t>
            </a:r>
            <a:r>
              <a:rPr lang="en-US" sz="2000" dirty="0" err="1" smtClean="0">
                <a:latin typeface="Franklin Gothic Medium Cond" pitchFamily="34" charset="0"/>
              </a:rPr>
              <a:t>dalam</a:t>
            </a:r>
            <a:r>
              <a:rPr lang="en-US" sz="2000" dirty="0" smtClean="0">
                <a:latin typeface="Franklin Gothic Medium Cond" pitchFamily="34" charset="0"/>
              </a:rPr>
              <a:t> </a:t>
            </a:r>
            <a:r>
              <a:rPr lang="en-US" sz="2000" dirty="0" err="1" smtClean="0">
                <a:latin typeface="Franklin Gothic Medium Cond" pitchFamily="34" charset="0"/>
              </a:rPr>
              <a:t>masyarakat</a:t>
            </a:r>
            <a:endParaRPr lang="en-US" sz="2000" dirty="0" smtClean="0">
              <a:latin typeface="Franklin Gothic Medium Cond" pitchFamily="34" charset="0"/>
            </a:endParaRPr>
          </a:p>
          <a:p>
            <a:pPr marL="761238" lvl="1" indent="-514350" fontAlgn="auto">
              <a:spcAft>
                <a:spcPts val="0"/>
              </a:spcAft>
              <a:buClr>
                <a:schemeClr val="accent4"/>
              </a:buClr>
              <a:buFont typeface="Wingdings 2"/>
              <a:buChar char=""/>
              <a:defRPr/>
            </a:pPr>
            <a:endParaRPr lang="en-US" sz="2000" dirty="0" smtClean="0">
              <a:latin typeface="Franklin Gothic Medium Cond" pitchFamily="34" charset="0"/>
            </a:endParaRPr>
          </a:p>
          <a:p>
            <a:pPr marL="761238" lvl="1" indent="-514350" fontAlgn="auto">
              <a:spcAft>
                <a:spcPts val="0"/>
              </a:spcAft>
              <a:buClr>
                <a:schemeClr val="accent4"/>
              </a:buClr>
              <a:buFont typeface="Wingdings 2"/>
              <a:buChar char=""/>
              <a:defRPr/>
            </a:pPr>
            <a:r>
              <a:rPr lang="en-US" sz="2000" dirty="0" err="1" smtClean="0">
                <a:latin typeface="Franklin Gothic Medium Cond" pitchFamily="34" charset="0"/>
              </a:rPr>
              <a:t>Tujuannya</a:t>
            </a:r>
            <a:r>
              <a:rPr lang="en-US" sz="2000" dirty="0" smtClean="0">
                <a:latin typeface="Franklin Gothic Medium Cond" pitchFamily="34" charset="0"/>
              </a:rPr>
              <a:t> </a:t>
            </a:r>
            <a:r>
              <a:rPr lang="en-US" sz="2000" dirty="0" err="1" smtClean="0">
                <a:latin typeface="Franklin Gothic Medium Cond" pitchFamily="34" charset="0"/>
              </a:rPr>
              <a:t>adalah</a:t>
            </a:r>
            <a:r>
              <a:rPr lang="en-US" sz="2000" dirty="0" smtClean="0">
                <a:latin typeface="Franklin Gothic Medium Cond" pitchFamily="34" charset="0"/>
              </a:rPr>
              <a:t> </a:t>
            </a:r>
            <a:r>
              <a:rPr lang="en-US" sz="2000" dirty="0" err="1" smtClean="0">
                <a:latin typeface="Franklin Gothic Medium Cond" pitchFamily="34" charset="0"/>
              </a:rPr>
              <a:t>untuk</a:t>
            </a:r>
            <a:r>
              <a:rPr lang="en-US" sz="2000" dirty="0" smtClean="0">
                <a:latin typeface="Franklin Gothic Medium Cond" pitchFamily="34" charset="0"/>
              </a:rPr>
              <a:t> </a:t>
            </a:r>
            <a:r>
              <a:rPr lang="en-US" sz="2000" dirty="0" err="1" smtClean="0">
                <a:latin typeface="Franklin Gothic Medium Cond" pitchFamily="34" charset="0"/>
              </a:rPr>
              <a:t>memelihara</a:t>
            </a:r>
            <a:r>
              <a:rPr lang="en-US" sz="2000" dirty="0" smtClean="0">
                <a:latin typeface="Franklin Gothic Medium Cond" pitchFamily="34" charset="0"/>
              </a:rPr>
              <a:t> </a:t>
            </a:r>
            <a:r>
              <a:rPr lang="en-US" sz="2000" dirty="0" err="1" smtClean="0">
                <a:latin typeface="Franklin Gothic Medium Cond" pitchFamily="34" charset="0"/>
              </a:rPr>
              <a:t>struktur</a:t>
            </a:r>
            <a:r>
              <a:rPr lang="en-US" sz="2000" dirty="0" smtClean="0">
                <a:latin typeface="Franklin Gothic Medium Cond" pitchFamily="34" charset="0"/>
              </a:rPr>
              <a:t> yang </a:t>
            </a:r>
            <a:r>
              <a:rPr lang="en-US" sz="2000" dirty="0" err="1" smtClean="0">
                <a:latin typeface="Franklin Gothic Medium Cond" pitchFamily="34" charset="0"/>
              </a:rPr>
              <a:t>menguntungkannya</a:t>
            </a:r>
            <a:r>
              <a:rPr lang="en-US" sz="2000" dirty="0" smtClean="0">
                <a:latin typeface="Franklin Gothic Medium Cond" pitchFamily="34" charset="0"/>
              </a:rPr>
              <a:t>. </a:t>
            </a:r>
          </a:p>
          <a:p>
            <a:pPr marL="761238" lvl="1" indent="-514350" fontAlgn="auto">
              <a:spcAft>
                <a:spcPts val="0"/>
              </a:spcAft>
              <a:buClr>
                <a:schemeClr val="accent4"/>
              </a:buClr>
              <a:buFont typeface="Wingdings 2"/>
              <a:buNone/>
              <a:defRPr/>
            </a:pPr>
            <a:endParaRPr lang="en-US" sz="2000" dirty="0" smtClean="0">
              <a:latin typeface="Franklin Gothic Medium Cond" pitchFamily="34" charset="0"/>
            </a:endParaRPr>
          </a:p>
          <a:p>
            <a:endParaRPr lang="en-US" sz="2000" dirty="0">
              <a:latin typeface="Franklin Gothic Medium Con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38600"/>
            <a:ext cx="8229600" cy="1143000"/>
          </a:xfrm>
        </p:spPr>
        <p:txBody>
          <a:bodyPr/>
          <a:lstStyle/>
          <a:p>
            <a:r>
              <a:rPr lang="en-US" dirty="0" err="1" smtClean="0">
                <a:solidFill>
                  <a:srgbClr val="C00000"/>
                </a:solidFill>
                <a:latin typeface="Agency FB" pitchFamily="34" charset="0"/>
              </a:rPr>
              <a:t>Bagaimana</a:t>
            </a:r>
            <a:r>
              <a:rPr lang="en-US" dirty="0" smtClean="0">
                <a:solidFill>
                  <a:srgbClr val="C00000"/>
                </a:solidFill>
                <a:latin typeface="Agency FB" pitchFamily="34" charset="0"/>
              </a:rPr>
              <a:t> </a:t>
            </a:r>
            <a:r>
              <a:rPr lang="en-US" dirty="0" err="1" smtClean="0">
                <a:solidFill>
                  <a:srgbClr val="C00000"/>
                </a:solidFill>
                <a:latin typeface="Agency FB" pitchFamily="34" charset="0"/>
              </a:rPr>
              <a:t>dengan</a:t>
            </a:r>
            <a:r>
              <a:rPr lang="en-US" dirty="0" smtClean="0">
                <a:solidFill>
                  <a:srgbClr val="C00000"/>
                </a:solidFill>
                <a:latin typeface="Agency FB" pitchFamily="34" charset="0"/>
              </a:rPr>
              <a:t> PR </a:t>
            </a:r>
            <a:r>
              <a:rPr lang="en-US" dirty="0" err="1" smtClean="0">
                <a:solidFill>
                  <a:srgbClr val="C00000"/>
                </a:solidFill>
                <a:latin typeface="Agency FB" pitchFamily="34" charset="0"/>
              </a:rPr>
              <a:t>di</a:t>
            </a:r>
            <a:r>
              <a:rPr lang="en-US" dirty="0" smtClean="0">
                <a:solidFill>
                  <a:srgbClr val="C00000"/>
                </a:solidFill>
                <a:latin typeface="Agency FB" pitchFamily="34" charset="0"/>
              </a:rPr>
              <a:t> Indonesia?</a:t>
            </a:r>
            <a:endParaRPr lang="en-US" dirty="0">
              <a:solidFill>
                <a:srgbClr val="C00000"/>
              </a:solidFill>
              <a:latin typeface="Agency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599"/>
            <a:ext cx="8229600" cy="1752601"/>
          </a:xfrm>
          <a:solidFill>
            <a:schemeClr val="accent2">
              <a:lumMod val="60000"/>
              <a:lumOff val="40000"/>
              <a:alpha val="79000"/>
            </a:schemeClr>
          </a:solidFill>
        </p:spPr>
        <p:txBody>
          <a:bodyPr/>
          <a:lstStyle/>
          <a:p>
            <a:pPr>
              <a:buNone/>
            </a:pPr>
            <a:endParaRPr lang="en-US" dirty="0" smtClean="0">
              <a:latin typeface="Franklin Gothic Medium Cond" pitchFamily="34" charset="0"/>
            </a:endParaRPr>
          </a:p>
          <a:p>
            <a:pPr algn="ctr">
              <a:buNone/>
            </a:pPr>
            <a:r>
              <a:rPr lang="en-US" dirty="0" err="1" smtClean="0">
                <a:latin typeface="Franklin Gothic Medium Cond" pitchFamily="34" charset="0"/>
              </a:rPr>
              <a:t>Kesalahan</a:t>
            </a:r>
            <a:r>
              <a:rPr lang="en-US" dirty="0" smtClean="0">
                <a:latin typeface="Franklin Gothic Medium Cond" pitchFamily="34" charset="0"/>
              </a:rPr>
              <a:t> </a:t>
            </a:r>
            <a:r>
              <a:rPr lang="en-US" dirty="0" err="1" smtClean="0">
                <a:latin typeface="Franklin Gothic Medium Cond" pitchFamily="34" charset="0"/>
              </a:rPr>
              <a:t>Pengertian</a:t>
            </a:r>
            <a:r>
              <a:rPr lang="en-US" dirty="0" smtClean="0">
                <a:latin typeface="Franklin Gothic Medium Cond" pitchFamily="34" charset="0"/>
              </a:rPr>
              <a:t> </a:t>
            </a:r>
            <a:r>
              <a:rPr lang="en-US" dirty="0" err="1" smtClean="0">
                <a:latin typeface="Franklin Gothic Medium Cond" pitchFamily="34" charset="0"/>
              </a:rPr>
              <a:t>tentang</a:t>
            </a:r>
            <a:r>
              <a:rPr lang="en-US" dirty="0" smtClean="0">
                <a:latin typeface="Franklin Gothic Medium Cond" pitchFamily="34" charset="0"/>
              </a:rPr>
              <a:t> Public Relations</a:t>
            </a:r>
          </a:p>
          <a:p>
            <a:pPr algn="ctr">
              <a:buNone/>
            </a:pPr>
            <a:endParaRPr lang="en-US" dirty="0">
              <a:latin typeface="Franklin Gothic Medium Con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790</Words>
  <Application>Microsoft Office PowerPoint</Application>
  <PresentationFormat>On-screen Show (4:3)</PresentationFormat>
  <Paragraphs>71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PARADIGMA TENTANG PUBLIC RELATIONS</vt:lpstr>
      <vt:lpstr>PowerPoint Presentation</vt:lpstr>
      <vt:lpstr>PowerPoint Presentation</vt:lpstr>
      <vt:lpstr>PowerPoint Presentation</vt:lpstr>
      <vt:lpstr>PowerPoint Presentation</vt:lpstr>
      <vt:lpstr>PowerPoint Presentation</vt:lpstr>
      <vt:lpstr>PowerPoint Presentation</vt:lpstr>
      <vt:lpstr>Bagaimana dengan PR di 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PANDANGAN  TENTANG  PUBLIC RELATIONS</dc:title>
  <dc:creator>user</dc:creator>
  <cp:lastModifiedBy>May</cp:lastModifiedBy>
  <cp:revision>17</cp:revision>
  <dcterms:created xsi:type="dcterms:W3CDTF">2013-09-12T04:40:13Z</dcterms:created>
  <dcterms:modified xsi:type="dcterms:W3CDTF">2015-04-28T06:08:44Z</dcterms:modified>
</cp:coreProperties>
</file>