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092"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d-ID"/>
          </a:p>
        </p:txBody>
      </p:sp>
      <p:sp>
        <p:nvSpPr>
          <p:cNvPr id="4" name="Date Placeholder 3"/>
          <p:cNvSpPr>
            <a:spLocks noGrp="1"/>
          </p:cNvSpPr>
          <p:nvPr>
            <p:ph type="dt" sz="half" idx="10"/>
          </p:nvPr>
        </p:nvSpPr>
        <p:spPr/>
        <p:txBody>
          <a:bodyPr/>
          <a:lstStyle/>
          <a:p>
            <a:fld id="{226A129C-6DD4-41AC-9295-B6EE5A13C206}" type="datetimeFigureOut">
              <a:rPr lang="id-ID" smtClean="0"/>
              <a:pPr/>
              <a:t>30/04/2019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3FFB4A-CB1B-4492-BB6B-62E68C58FF97}" type="slidenum">
              <a:rPr lang="id-ID" smtClean="0"/>
              <a:pPr/>
              <a:t>‹#›</a:t>
            </a:fld>
            <a:endParaRPr lang="id-ID"/>
          </a:p>
        </p:txBody>
      </p:sp>
    </p:spTree>
    <p:extLst>
      <p:ext uri="{BB962C8B-B14F-4D97-AF65-F5344CB8AC3E}">
        <p14:creationId xmlns:p14="http://schemas.microsoft.com/office/powerpoint/2010/main" val="3237913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226A129C-6DD4-41AC-9295-B6EE5A13C206}" type="datetimeFigureOut">
              <a:rPr lang="id-ID" smtClean="0"/>
              <a:pPr/>
              <a:t>30/04/2019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3FFB4A-CB1B-4492-BB6B-62E68C58FF97}" type="slidenum">
              <a:rPr lang="id-ID" smtClean="0"/>
              <a:pPr/>
              <a:t>‹#›</a:t>
            </a:fld>
            <a:endParaRPr lang="id-ID"/>
          </a:p>
        </p:txBody>
      </p:sp>
    </p:spTree>
    <p:extLst>
      <p:ext uri="{BB962C8B-B14F-4D97-AF65-F5344CB8AC3E}">
        <p14:creationId xmlns:p14="http://schemas.microsoft.com/office/powerpoint/2010/main" val="2483486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226A129C-6DD4-41AC-9295-B6EE5A13C206}" type="datetimeFigureOut">
              <a:rPr lang="id-ID" smtClean="0"/>
              <a:pPr/>
              <a:t>30/04/2019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3FFB4A-CB1B-4492-BB6B-62E68C58FF97}" type="slidenum">
              <a:rPr lang="id-ID" smtClean="0"/>
              <a:pPr/>
              <a:t>‹#›</a:t>
            </a:fld>
            <a:endParaRPr lang="id-ID"/>
          </a:p>
        </p:txBody>
      </p:sp>
    </p:spTree>
    <p:extLst>
      <p:ext uri="{BB962C8B-B14F-4D97-AF65-F5344CB8AC3E}">
        <p14:creationId xmlns:p14="http://schemas.microsoft.com/office/powerpoint/2010/main" val="1362370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226A129C-6DD4-41AC-9295-B6EE5A13C206}" type="datetimeFigureOut">
              <a:rPr lang="id-ID" smtClean="0"/>
              <a:pPr/>
              <a:t>30/04/2019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3FFB4A-CB1B-4492-BB6B-62E68C58FF97}" type="slidenum">
              <a:rPr lang="id-ID" smtClean="0"/>
              <a:pPr/>
              <a:t>‹#›</a:t>
            </a:fld>
            <a:endParaRPr lang="id-ID"/>
          </a:p>
        </p:txBody>
      </p:sp>
    </p:spTree>
    <p:extLst>
      <p:ext uri="{BB962C8B-B14F-4D97-AF65-F5344CB8AC3E}">
        <p14:creationId xmlns:p14="http://schemas.microsoft.com/office/powerpoint/2010/main" val="1906607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6A129C-6DD4-41AC-9295-B6EE5A13C206}" type="datetimeFigureOut">
              <a:rPr lang="id-ID" smtClean="0"/>
              <a:pPr/>
              <a:t>30/04/2019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3FFB4A-CB1B-4492-BB6B-62E68C58FF97}" type="slidenum">
              <a:rPr lang="id-ID" smtClean="0"/>
              <a:pPr/>
              <a:t>‹#›</a:t>
            </a:fld>
            <a:endParaRPr lang="id-ID"/>
          </a:p>
        </p:txBody>
      </p:sp>
    </p:spTree>
    <p:extLst>
      <p:ext uri="{BB962C8B-B14F-4D97-AF65-F5344CB8AC3E}">
        <p14:creationId xmlns:p14="http://schemas.microsoft.com/office/powerpoint/2010/main" val="1784529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p>
            <a:fld id="{226A129C-6DD4-41AC-9295-B6EE5A13C206}" type="datetimeFigureOut">
              <a:rPr lang="id-ID" smtClean="0"/>
              <a:pPr/>
              <a:t>30/04/2019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3FFB4A-CB1B-4492-BB6B-62E68C58FF97}" type="slidenum">
              <a:rPr lang="id-ID" smtClean="0"/>
              <a:pPr/>
              <a:t>‹#›</a:t>
            </a:fld>
            <a:endParaRPr lang="id-ID"/>
          </a:p>
        </p:txBody>
      </p:sp>
    </p:spTree>
    <p:extLst>
      <p:ext uri="{BB962C8B-B14F-4D97-AF65-F5344CB8AC3E}">
        <p14:creationId xmlns:p14="http://schemas.microsoft.com/office/powerpoint/2010/main" val="3796025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p>
            <a:fld id="{226A129C-6DD4-41AC-9295-B6EE5A13C206}" type="datetimeFigureOut">
              <a:rPr lang="id-ID" smtClean="0"/>
              <a:pPr/>
              <a:t>30/04/2019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13FFB4A-CB1B-4492-BB6B-62E68C58FF97}" type="slidenum">
              <a:rPr lang="id-ID" smtClean="0"/>
              <a:pPr/>
              <a:t>‹#›</a:t>
            </a:fld>
            <a:endParaRPr lang="id-ID"/>
          </a:p>
        </p:txBody>
      </p:sp>
    </p:spTree>
    <p:extLst>
      <p:ext uri="{BB962C8B-B14F-4D97-AF65-F5344CB8AC3E}">
        <p14:creationId xmlns:p14="http://schemas.microsoft.com/office/powerpoint/2010/main" val="3764193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p>
            <a:fld id="{226A129C-6DD4-41AC-9295-B6EE5A13C206}" type="datetimeFigureOut">
              <a:rPr lang="id-ID" smtClean="0"/>
              <a:pPr/>
              <a:t>30/04/2019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13FFB4A-CB1B-4492-BB6B-62E68C58FF97}" type="slidenum">
              <a:rPr lang="id-ID" smtClean="0"/>
              <a:pPr/>
              <a:t>‹#›</a:t>
            </a:fld>
            <a:endParaRPr lang="id-ID"/>
          </a:p>
        </p:txBody>
      </p:sp>
    </p:spTree>
    <p:extLst>
      <p:ext uri="{BB962C8B-B14F-4D97-AF65-F5344CB8AC3E}">
        <p14:creationId xmlns:p14="http://schemas.microsoft.com/office/powerpoint/2010/main" val="1216330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6A129C-6DD4-41AC-9295-B6EE5A13C206}" type="datetimeFigureOut">
              <a:rPr lang="id-ID" smtClean="0"/>
              <a:pPr/>
              <a:t>30/04/2019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13FFB4A-CB1B-4492-BB6B-62E68C58FF97}" type="slidenum">
              <a:rPr lang="id-ID" smtClean="0"/>
              <a:pPr/>
              <a:t>‹#›</a:t>
            </a:fld>
            <a:endParaRPr lang="id-ID"/>
          </a:p>
        </p:txBody>
      </p:sp>
    </p:spTree>
    <p:extLst>
      <p:ext uri="{BB962C8B-B14F-4D97-AF65-F5344CB8AC3E}">
        <p14:creationId xmlns:p14="http://schemas.microsoft.com/office/powerpoint/2010/main" val="533802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6A129C-6DD4-41AC-9295-B6EE5A13C206}" type="datetimeFigureOut">
              <a:rPr lang="id-ID" smtClean="0"/>
              <a:pPr/>
              <a:t>30/04/2019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3FFB4A-CB1B-4492-BB6B-62E68C58FF97}" type="slidenum">
              <a:rPr lang="id-ID" smtClean="0"/>
              <a:pPr/>
              <a:t>‹#›</a:t>
            </a:fld>
            <a:endParaRPr lang="id-ID"/>
          </a:p>
        </p:txBody>
      </p:sp>
    </p:spTree>
    <p:extLst>
      <p:ext uri="{BB962C8B-B14F-4D97-AF65-F5344CB8AC3E}">
        <p14:creationId xmlns:p14="http://schemas.microsoft.com/office/powerpoint/2010/main" val="3264049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6A129C-6DD4-41AC-9295-B6EE5A13C206}" type="datetimeFigureOut">
              <a:rPr lang="id-ID" smtClean="0"/>
              <a:pPr/>
              <a:t>30/04/2019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3FFB4A-CB1B-4492-BB6B-62E68C58FF97}" type="slidenum">
              <a:rPr lang="id-ID" smtClean="0"/>
              <a:pPr/>
              <a:t>‹#›</a:t>
            </a:fld>
            <a:endParaRPr lang="id-ID"/>
          </a:p>
        </p:txBody>
      </p:sp>
    </p:spTree>
    <p:extLst>
      <p:ext uri="{BB962C8B-B14F-4D97-AF65-F5344CB8AC3E}">
        <p14:creationId xmlns:p14="http://schemas.microsoft.com/office/powerpoint/2010/main" val="834984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6A129C-6DD4-41AC-9295-B6EE5A13C206}" type="datetimeFigureOut">
              <a:rPr lang="id-ID" smtClean="0"/>
              <a:pPr/>
              <a:t>30/04/2019</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3FFB4A-CB1B-4492-BB6B-62E68C58FF97}" type="slidenum">
              <a:rPr lang="id-ID" smtClean="0"/>
              <a:pPr/>
              <a:t>‹#›</a:t>
            </a:fld>
            <a:endParaRPr lang="id-ID"/>
          </a:p>
        </p:txBody>
      </p:sp>
    </p:spTree>
    <p:extLst>
      <p:ext uri="{BB962C8B-B14F-4D97-AF65-F5344CB8AC3E}">
        <p14:creationId xmlns:p14="http://schemas.microsoft.com/office/powerpoint/2010/main" val="1084185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a:p>
        </p:txBody>
      </p:sp>
      <p:pic>
        <p:nvPicPr>
          <p:cNvPr id="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263866"/>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15784" y="18864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275856" y="3945250"/>
            <a:ext cx="5400600" cy="707886"/>
          </a:xfrm>
          <a:prstGeom prst="rect">
            <a:avLst/>
          </a:prstGeom>
        </p:spPr>
        <p:txBody>
          <a:bodyPr wrap="square">
            <a:spAutoFit/>
          </a:bodyPr>
          <a:lstStyle/>
          <a:p>
            <a:pPr algn="ctr">
              <a:buNone/>
            </a:pPr>
            <a:r>
              <a:rPr lang="en-US" sz="4000" b="1" dirty="0"/>
              <a:t>HAK MENOLAK HUKUM</a:t>
            </a:r>
            <a:endParaRPr lang="id-ID" sz="4000" b="1" dirty="0"/>
          </a:p>
        </p:txBody>
      </p:sp>
      <p:pic>
        <p:nvPicPr>
          <p:cNvPr id="7"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18864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4860032" y="1700808"/>
            <a:ext cx="2085186" cy="369332"/>
          </a:xfrm>
          <a:prstGeom prst="rect">
            <a:avLst/>
          </a:prstGeom>
        </p:spPr>
        <p:txBody>
          <a:bodyPr wrap="none">
            <a:spAutoFit/>
          </a:bodyPr>
          <a:lstStyle/>
          <a:p>
            <a:r>
              <a:rPr lang="id-ID" dirty="0">
                <a:solidFill>
                  <a:srgbClr val="FF0000"/>
                </a:solidFill>
              </a:rPr>
              <a:t>FILSAFAT HUKUM S2</a:t>
            </a:r>
          </a:p>
        </p:txBody>
      </p:sp>
      <p:sp>
        <p:nvSpPr>
          <p:cNvPr id="9" name="Rectangle 8"/>
          <p:cNvSpPr/>
          <p:nvPr/>
        </p:nvSpPr>
        <p:spPr>
          <a:xfrm>
            <a:off x="5255559" y="2875002"/>
            <a:ext cx="1294137" cy="369332"/>
          </a:xfrm>
          <a:prstGeom prst="rect">
            <a:avLst/>
          </a:prstGeom>
        </p:spPr>
        <p:txBody>
          <a:bodyPr wrap="none">
            <a:spAutoFit/>
          </a:bodyPr>
          <a:lstStyle/>
          <a:p>
            <a:pPr algn="ctr">
              <a:buNone/>
            </a:pPr>
            <a:r>
              <a:rPr lang="en-US" dirty="0">
                <a:solidFill>
                  <a:srgbClr val="FF0000"/>
                </a:solidFill>
              </a:rPr>
              <a:t>[</a:t>
            </a:r>
            <a:r>
              <a:rPr lang="en-ZW" dirty="0" err="1">
                <a:solidFill>
                  <a:srgbClr val="FF0000"/>
                </a:solidFill>
              </a:rPr>
              <a:t>Materi</a:t>
            </a:r>
            <a:r>
              <a:rPr lang="en-ZW" dirty="0">
                <a:solidFill>
                  <a:srgbClr val="FF0000"/>
                </a:solidFill>
              </a:rPr>
              <a:t> </a:t>
            </a:r>
            <a:r>
              <a:rPr lang="en-US" dirty="0">
                <a:solidFill>
                  <a:srgbClr val="FF0000"/>
                </a:solidFill>
              </a:rPr>
              <a:t> </a:t>
            </a:r>
            <a:r>
              <a:rPr lang="en-US" dirty="0" smtClean="0">
                <a:solidFill>
                  <a:srgbClr val="FF0000"/>
                </a:solidFill>
              </a:rPr>
              <a:t>10]</a:t>
            </a:r>
            <a:endParaRPr lang="id-ID" dirty="0">
              <a:solidFill>
                <a:srgbClr val="FF0000"/>
              </a:solidFill>
            </a:endParaRPr>
          </a:p>
        </p:txBody>
      </p:sp>
      <p:sp>
        <p:nvSpPr>
          <p:cNvPr id="10" name="Rectangle 9"/>
          <p:cNvSpPr/>
          <p:nvPr/>
        </p:nvSpPr>
        <p:spPr>
          <a:xfrm>
            <a:off x="3654106" y="3996353"/>
            <a:ext cx="4230262" cy="584775"/>
          </a:xfrm>
          <a:prstGeom prst="rect">
            <a:avLst/>
          </a:prstGeom>
        </p:spPr>
        <p:txBody>
          <a:bodyPr wrap="none">
            <a:spAutoFit/>
          </a:bodyPr>
          <a:lstStyle/>
          <a:p>
            <a:pPr algn="ctr">
              <a:buNone/>
            </a:pPr>
            <a:r>
              <a:rPr lang="en-US" sz="3200" b="1" dirty="0"/>
              <a:t>HAK MENOLAK HUKUM</a:t>
            </a:r>
            <a:endParaRPr lang="id-ID" sz="3200" b="1" dirty="0"/>
          </a:p>
        </p:txBody>
      </p:sp>
      <p:sp>
        <p:nvSpPr>
          <p:cNvPr id="11" name="Rectangle 10"/>
          <p:cNvSpPr/>
          <p:nvPr/>
        </p:nvSpPr>
        <p:spPr>
          <a:xfrm>
            <a:off x="3779912" y="5589240"/>
            <a:ext cx="4572000" cy="646331"/>
          </a:xfrm>
          <a:prstGeom prst="rect">
            <a:avLst/>
          </a:prstGeom>
        </p:spPr>
        <p:txBody>
          <a:bodyPr>
            <a:spAutoFit/>
          </a:bodyPr>
          <a:lstStyle/>
          <a:p>
            <a:pPr algn="ctr">
              <a:buNone/>
            </a:pPr>
            <a:r>
              <a:rPr lang="id-ID" dirty="0">
                <a:solidFill>
                  <a:srgbClr val="FF0000"/>
                </a:solidFill>
              </a:rPr>
              <a:t>Oleh  </a:t>
            </a:r>
          </a:p>
          <a:p>
            <a:pPr algn="ctr">
              <a:buNone/>
            </a:pPr>
            <a:r>
              <a:rPr lang="id-ID" dirty="0">
                <a:solidFill>
                  <a:srgbClr val="FF0000"/>
                </a:solidFill>
              </a:rPr>
              <a:t>Dr. Horadin Saragih, SH., M</a:t>
            </a:r>
            <a:r>
              <a:rPr lang="en-US" dirty="0">
                <a:solidFill>
                  <a:srgbClr val="FF0000"/>
                </a:solidFill>
              </a:rPr>
              <a:t>.</a:t>
            </a:r>
            <a:r>
              <a:rPr lang="id-ID" dirty="0">
                <a:solidFill>
                  <a:srgbClr val="FF0000"/>
                </a:solidFill>
              </a:rPr>
              <a:t>Hum.</a:t>
            </a:r>
            <a:endParaRPr lang="en-US" dirty="0">
              <a:solidFill>
                <a:srgbClr val="FF0000"/>
              </a:solidFill>
            </a:endParaRPr>
          </a:p>
        </p:txBody>
      </p:sp>
    </p:spTree>
    <p:extLst>
      <p:ext uri="{BB962C8B-B14F-4D97-AF65-F5344CB8AC3E}">
        <p14:creationId xmlns:p14="http://schemas.microsoft.com/office/powerpoint/2010/main" val="323225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827585" y="1556792"/>
            <a:ext cx="7704856" cy="435443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65138" indent="-465138" algn="just">
              <a:buFont typeface="Arial" pitchFamily="34" charset="0"/>
              <a:buNone/>
              <a:tabLst>
                <a:tab pos="279400" algn="l"/>
                <a:tab pos="465138" algn="l"/>
              </a:tabLst>
            </a:pPr>
            <a:r>
              <a:rPr lang="en-US" sz="2400" dirty="0"/>
              <a:t>2)</a:t>
            </a:r>
            <a:r>
              <a:rPr lang="id-ID" sz="2400" dirty="0"/>
              <a:t>	</a:t>
            </a:r>
            <a:r>
              <a:rPr lang="en-US" sz="2400" dirty="0"/>
              <a:t>	</a:t>
            </a:r>
            <a:r>
              <a:rPr lang="en-US" sz="2400" dirty="0" err="1"/>
              <a:t>Sebagai</a:t>
            </a:r>
            <a:r>
              <a:rPr lang="en-US" sz="2400" dirty="0"/>
              <a:t> </a:t>
            </a:r>
            <a:r>
              <a:rPr lang="en-US" sz="2400" dirty="0" err="1"/>
              <a:t>langkah</a:t>
            </a:r>
            <a:r>
              <a:rPr lang="en-US" sz="2400" dirty="0"/>
              <a:t> </a:t>
            </a:r>
            <a:r>
              <a:rPr lang="en-US" sz="2400" dirty="0" err="1"/>
              <a:t>terakhir</a:t>
            </a:r>
            <a:r>
              <a:rPr lang="en-US" sz="2400" dirty="0"/>
              <a:t> </a:t>
            </a:r>
            <a:r>
              <a:rPr lang="en-US" sz="2400" dirty="0" err="1"/>
              <a:t>dalam</a:t>
            </a:r>
            <a:r>
              <a:rPr lang="en-US" sz="2400" dirty="0"/>
              <a:t>  </a:t>
            </a:r>
            <a:r>
              <a:rPr lang="en-US" sz="2400" dirty="0" err="1"/>
              <a:t>memperjuangkan</a:t>
            </a:r>
            <a:r>
              <a:rPr lang="en-US" sz="2400" dirty="0"/>
              <a:t> </a:t>
            </a:r>
            <a:r>
              <a:rPr lang="en-US" sz="2400" dirty="0" err="1"/>
              <a:t>perbaikan</a:t>
            </a:r>
            <a:r>
              <a:rPr lang="en-US" sz="2400" dirty="0"/>
              <a:t> </a:t>
            </a:r>
            <a:r>
              <a:rPr lang="en-US" sz="2400" dirty="0" err="1"/>
              <a:t>hukum</a:t>
            </a:r>
            <a:r>
              <a:rPr lang="en-US" sz="2400" dirty="0"/>
              <a:t>, </a:t>
            </a:r>
            <a:r>
              <a:rPr lang="en-US" sz="2400" dirty="0" err="1"/>
              <a:t>misal</a:t>
            </a:r>
            <a:r>
              <a:rPr lang="en-US" sz="2400" dirty="0"/>
              <a:t> </a:t>
            </a:r>
            <a:r>
              <a:rPr lang="en-US" sz="2400" dirty="0" err="1"/>
              <a:t>ketika</a:t>
            </a:r>
            <a:r>
              <a:rPr lang="en-US" sz="2400" dirty="0"/>
              <a:t> </a:t>
            </a:r>
            <a:r>
              <a:rPr lang="en-US" sz="2400" dirty="0" err="1"/>
              <a:t>kelompok</a:t>
            </a:r>
            <a:r>
              <a:rPr lang="en-US" sz="2400" dirty="0"/>
              <a:t> </a:t>
            </a:r>
            <a:r>
              <a:rPr lang="en-US" sz="2400" dirty="0" err="1"/>
              <a:t>minoritas</a:t>
            </a:r>
            <a:r>
              <a:rPr lang="en-US" sz="2400" dirty="0"/>
              <a:t> </a:t>
            </a:r>
            <a:r>
              <a:rPr lang="en-US" sz="2400" dirty="0" err="1"/>
              <a:t>menyuarakan</a:t>
            </a:r>
            <a:r>
              <a:rPr lang="en-US" sz="2400" dirty="0"/>
              <a:t> </a:t>
            </a:r>
            <a:r>
              <a:rPr lang="en-US" sz="2400" dirty="0" err="1"/>
              <a:t>ketidakpuasan</a:t>
            </a:r>
            <a:r>
              <a:rPr lang="en-US" sz="2400" dirty="0"/>
              <a:t> </a:t>
            </a:r>
            <a:r>
              <a:rPr lang="en-US" sz="2400" dirty="0" err="1"/>
              <a:t>dan</a:t>
            </a:r>
            <a:r>
              <a:rPr lang="en-US" sz="2400" dirty="0"/>
              <a:t> </a:t>
            </a:r>
            <a:r>
              <a:rPr lang="en-US" sz="2400" dirty="0" err="1"/>
              <a:t>penguasa</a:t>
            </a:r>
            <a:r>
              <a:rPr lang="en-US" sz="2400" dirty="0"/>
              <a:t> </a:t>
            </a:r>
            <a:r>
              <a:rPr lang="en-US" sz="2400" dirty="0" err="1"/>
              <a:t>tidak</a:t>
            </a:r>
            <a:r>
              <a:rPr lang="en-US" sz="2400" dirty="0"/>
              <a:t> </a:t>
            </a:r>
            <a:r>
              <a:rPr lang="en-US" sz="2400" dirty="0" err="1"/>
              <a:t>perduli</a:t>
            </a:r>
            <a:r>
              <a:rPr lang="en-US" sz="2400" dirty="0"/>
              <a:t> </a:t>
            </a:r>
            <a:r>
              <a:rPr lang="en-US" sz="2400" dirty="0" err="1"/>
              <a:t>atau</a:t>
            </a:r>
            <a:r>
              <a:rPr lang="en-US" sz="2400" dirty="0"/>
              <a:t> </a:t>
            </a:r>
            <a:r>
              <a:rPr lang="en-US" sz="2400" dirty="0" err="1"/>
              <a:t>tidak</a:t>
            </a:r>
            <a:r>
              <a:rPr lang="en-US" sz="2400" dirty="0"/>
              <a:t> </a:t>
            </a:r>
            <a:r>
              <a:rPr lang="en-US" sz="2400" dirty="0" err="1"/>
              <a:t>tampak</a:t>
            </a:r>
            <a:r>
              <a:rPr lang="en-US" sz="2400" dirty="0"/>
              <a:t> </a:t>
            </a:r>
            <a:r>
              <a:rPr lang="en-US" sz="2400" dirty="0" err="1"/>
              <a:t>adanya</a:t>
            </a:r>
            <a:r>
              <a:rPr lang="en-US" sz="2400" dirty="0"/>
              <a:t> </a:t>
            </a:r>
            <a:r>
              <a:rPr lang="en-US" sz="2400" dirty="0" err="1"/>
              <a:t>kemauan</a:t>
            </a:r>
            <a:r>
              <a:rPr lang="en-US" sz="2400" dirty="0"/>
              <a:t> </a:t>
            </a:r>
            <a:r>
              <a:rPr lang="en-US" sz="2400" dirty="0" err="1"/>
              <a:t>politik</a:t>
            </a:r>
            <a:r>
              <a:rPr lang="en-US" sz="2400" dirty="0"/>
              <a:t> </a:t>
            </a:r>
            <a:r>
              <a:rPr lang="en-US" sz="2400" dirty="0" err="1"/>
              <a:t>untuk</a:t>
            </a:r>
            <a:r>
              <a:rPr lang="en-US" sz="2400" dirty="0"/>
              <a:t> </a:t>
            </a:r>
            <a:r>
              <a:rPr lang="en-US" sz="2400" dirty="0" err="1"/>
              <a:t>mengakomodasinya</a:t>
            </a:r>
            <a:endParaRPr lang="en-US" sz="2400" dirty="0"/>
          </a:p>
          <a:p>
            <a:pPr marL="465138" indent="-465138" algn="just">
              <a:buFont typeface="Arial" pitchFamily="34" charset="0"/>
              <a:buNone/>
              <a:tabLst>
                <a:tab pos="279400" algn="l"/>
                <a:tab pos="465138" algn="l"/>
              </a:tabLst>
            </a:pPr>
            <a:r>
              <a:rPr lang="en-US" sz="2400" dirty="0"/>
              <a:t>3)	</a:t>
            </a:r>
            <a:r>
              <a:rPr lang="id-ID" sz="2400" dirty="0"/>
              <a:t>	</a:t>
            </a:r>
            <a:r>
              <a:rPr lang="en-US" sz="2400" dirty="0" err="1"/>
              <a:t>Merupakan</a:t>
            </a:r>
            <a:r>
              <a:rPr lang="en-US" sz="2400" dirty="0"/>
              <a:t> </a:t>
            </a:r>
            <a:r>
              <a:rPr lang="en-US" sz="2400" dirty="0" err="1"/>
              <a:t>tuntutan</a:t>
            </a:r>
            <a:r>
              <a:rPr lang="en-US" sz="2400" dirty="0"/>
              <a:t> </a:t>
            </a:r>
            <a:r>
              <a:rPr lang="en-US" sz="2400" dirty="0" err="1"/>
              <a:t>prinsip</a:t>
            </a:r>
            <a:r>
              <a:rPr lang="en-US" sz="2400" dirty="0"/>
              <a:t> </a:t>
            </a:r>
            <a:r>
              <a:rPr lang="en-US" sz="2400" dirty="0" err="1"/>
              <a:t>keadilan</a:t>
            </a:r>
            <a:r>
              <a:rPr lang="en-US" sz="2400" dirty="0"/>
              <a:t>, </a:t>
            </a:r>
            <a:r>
              <a:rPr lang="en-US" sz="2400" dirty="0" err="1"/>
              <a:t>khususnya</a:t>
            </a:r>
            <a:r>
              <a:rPr lang="en-US" sz="2400" dirty="0"/>
              <a:t> yang </a:t>
            </a:r>
            <a:r>
              <a:rPr lang="en-US" sz="2400" dirty="0" err="1"/>
              <a:t>menyatakan</a:t>
            </a:r>
            <a:r>
              <a:rPr lang="en-US" sz="2400" dirty="0"/>
              <a:t> </a:t>
            </a:r>
            <a:r>
              <a:rPr lang="en-US" sz="2400" dirty="0" err="1"/>
              <a:t>bahwa</a:t>
            </a:r>
            <a:r>
              <a:rPr lang="en-US" sz="2400" dirty="0"/>
              <a:t> </a:t>
            </a:r>
            <a:r>
              <a:rPr lang="en-US" sz="2400" dirty="0" err="1"/>
              <a:t>setiap</a:t>
            </a:r>
            <a:r>
              <a:rPr lang="en-US" sz="2400" dirty="0"/>
              <a:t> orang </a:t>
            </a:r>
            <a:r>
              <a:rPr lang="en-US" sz="2400" dirty="0" err="1"/>
              <a:t>dalam</a:t>
            </a:r>
            <a:r>
              <a:rPr lang="en-US" sz="2400" dirty="0"/>
              <a:t> </a:t>
            </a:r>
            <a:r>
              <a:rPr lang="en-US" sz="2400" dirty="0" err="1"/>
              <a:t>situasi</a:t>
            </a:r>
            <a:r>
              <a:rPr lang="en-US" sz="2400" dirty="0"/>
              <a:t> yang </a:t>
            </a:r>
            <a:r>
              <a:rPr lang="en-US" sz="2400" dirty="0" err="1"/>
              <a:t>sama</a:t>
            </a:r>
            <a:r>
              <a:rPr lang="en-US" sz="2400" dirty="0"/>
              <a:t> </a:t>
            </a:r>
            <a:r>
              <a:rPr lang="en-US" sz="2400" dirty="0" err="1"/>
              <a:t>harus</a:t>
            </a:r>
            <a:r>
              <a:rPr lang="en-US" sz="2400" dirty="0"/>
              <a:t> </a:t>
            </a:r>
            <a:r>
              <a:rPr lang="en-US" sz="2400" dirty="0" err="1"/>
              <a:t>mendapatkan</a:t>
            </a:r>
            <a:r>
              <a:rPr lang="en-US" sz="2400" dirty="0"/>
              <a:t> </a:t>
            </a:r>
            <a:r>
              <a:rPr lang="en-US" sz="2400" dirty="0" err="1"/>
              <a:t>perlakuan</a:t>
            </a:r>
            <a:r>
              <a:rPr lang="en-US" sz="2400" dirty="0"/>
              <a:t> yang </a:t>
            </a:r>
            <a:r>
              <a:rPr lang="en-US" sz="2400" dirty="0" err="1"/>
              <a:t>sama</a:t>
            </a:r>
            <a:r>
              <a:rPr lang="en-US" sz="2400" dirty="0"/>
              <a:t>.</a:t>
            </a:r>
          </a:p>
          <a:p>
            <a:pPr marL="0" indent="0" algn="just">
              <a:buNone/>
            </a:pPr>
            <a:endParaRPr lang="en-US" sz="2400" dirty="0"/>
          </a:p>
        </p:txBody>
      </p:sp>
    </p:spTree>
    <p:extLst>
      <p:ext uri="{BB962C8B-B14F-4D97-AF65-F5344CB8AC3E}">
        <p14:creationId xmlns:p14="http://schemas.microsoft.com/office/powerpoint/2010/main" val="2734703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899592" y="1450834"/>
            <a:ext cx="7704855" cy="464246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sz="2200"/>
              <a:t>Martin Luther King Jr. mengharuskan CD dilakukan: 1) secara terbuka (diketahui public) dan 2) tanpa kekerasan;</a:t>
            </a:r>
          </a:p>
          <a:p>
            <a:pPr algn="just"/>
            <a:r>
              <a:rPr lang="en-US" sz="2200"/>
              <a:t>Dalam melakukan CD perlu dilakukan dengan memperhatikan empat langkah:</a:t>
            </a:r>
          </a:p>
          <a:p>
            <a:pPr marL="511175" indent="-279400" algn="just">
              <a:buFont typeface="Arial" pitchFamily="34" charset="0"/>
              <a:buAutoNum type="arabicParenR"/>
            </a:pPr>
            <a:r>
              <a:rPr lang="en-US" sz="2200"/>
              <a:t>Mengumpulkan data untuk memastikan apakah sudah terjadi ketidakadilan, </a:t>
            </a:r>
          </a:p>
          <a:p>
            <a:pPr marL="511175" indent="-279400" algn="just">
              <a:buFont typeface="Arial" pitchFamily="34" charset="0"/>
              <a:buAutoNum type="arabicParenR"/>
            </a:pPr>
            <a:r>
              <a:rPr lang="en-US" sz="2200"/>
              <a:t>negoisasi, </a:t>
            </a:r>
          </a:p>
          <a:p>
            <a:pPr marL="511175" indent="-279400" algn="just">
              <a:buFont typeface="Arial" pitchFamily="34" charset="0"/>
              <a:buAutoNum type="arabicParenR"/>
            </a:pPr>
            <a:r>
              <a:rPr lang="en-US" sz="2200"/>
              <a:t>pembersihan diri-subjek harus membersihkan diri dari motif destruktif dan  egoistis, </a:t>
            </a:r>
          </a:p>
          <a:p>
            <a:pPr marL="511175" indent="-279400" algn="just">
              <a:buFont typeface="Arial" pitchFamily="34" charset="0"/>
              <a:buAutoNum type="arabicParenR"/>
            </a:pPr>
            <a:r>
              <a:rPr lang="en-US" sz="2200"/>
              <a:t>tindakan langsung-berupa demonstrasi, perarakan masa, menduduki tempat tertentu;</a:t>
            </a:r>
            <a:endParaRPr lang="en-US" sz="2200" dirty="0"/>
          </a:p>
        </p:txBody>
      </p:sp>
    </p:spTree>
    <p:extLst>
      <p:ext uri="{BB962C8B-B14F-4D97-AF65-F5344CB8AC3E}">
        <p14:creationId xmlns:p14="http://schemas.microsoft.com/office/powerpoint/2010/main" val="2561189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899592" y="1406990"/>
            <a:ext cx="7704856" cy="475831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sz="2200"/>
              <a:t>CD, menurut Dworkin, dibagi atas:</a:t>
            </a:r>
          </a:p>
          <a:p>
            <a:pPr marL="336550" indent="-336550" algn="just">
              <a:buFont typeface="Arial" pitchFamily="34" charset="0"/>
              <a:buNone/>
              <a:tabLst>
                <a:tab pos="336550" algn="l"/>
              </a:tabLst>
            </a:pPr>
            <a:r>
              <a:rPr lang="en-US" sz="2200"/>
              <a:t>1)	Karena hukum dianggap bertentangan dengan hati nurani </a:t>
            </a:r>
            <a:r>
              <a:rPr lang="en-US" sz="2200" i="1"/>
              <a:t>(conscientious disobedience), </a:t>
            </a:r>
          </a:p>
          <a:p>
            <a:pPr marL="336550" indent="0" algn="just">
              <a:buFont typeface="Arial" pitchFamily="34" charset="0"/>
              <a:buNone/>
            </a:pPr>
            <a:r>
              <a:rPr lang="en-US" sz="2200"/>
              <a:t>Merupakan refleksi tuntutan moral bahwa hukum tidak boleh bertentangan dengan kesadaran moral subjek atau masyarakat mengenai apa yang baik dan tidak baik, adil dan tidak adil</a:t>
            </a:r>
            <a:r>
              <a:rPr lang="id-ID" sz="2200"/>
              <a:t>;</a:t>
            </a:r>
            <a:endParaRPr lang="en-US" sz="2200"/>
          </a:p>
          <a:p>
            <a:pPr marL="263525" indent="-263525" algn="just">
              <a:buFont typeface="Arial" pitchFamily="34" charset="0"/>
              <a:buNone/>
              <a:tabLst>
                <a:tab pos="358775" algn="l"/>
              </a:tabLst>
            </a:pPr>
            <a:r>
              <a:rPr lang="en-US" sz="2200"/>
              <a:t>2)</a:t>
            </a:r>
            <a:r>
              <a:rPr lang="id-ID" sz="2200"/>
              <a:t>		</a:t>
            </a:r>
            <a:r>
              <a:rPr lang="en-US" sz="2200"/>
              <a:t>Karena sikap tidak perduli pada hukum, </a:t>
            </a:r>
            <a:r>
              <a:rPr lang="en-US" sz="2200" i="1"/>
              <a:t>(lawlessness),</a:t>
            </a:r>
          </a:p>
          <a:p>
            <a:pPr marL="288925" indent="0" algn="just">
              <a:buFont typeface="Arial" pitchFamily="34" charset="0"/>
              <a:buNone/>
            </a:pPr>
            <a:r>
              <a:rPr lang="en-US" sz="2200"/>
              <a:t>Bermotif egoistis, merebut kekuasaan dari pemerintah yang sah, motif kekayaan</a:t>
            </a:r>
            <a:r>
              <a:rPr lang="id-ID" sz="2200"/>
              <a:t>.</a:t>
            </a:r>
            <a:endParaRPr lang="en-US" sz="2200"/>
          </a:p>
          <a:p>
            <a:pPr marL="288925" indent="0" algn="just">
              <a:buFont typeface="Arial" pitchFamily="34" charset="0"/>
              <a:buAutoNum type="arabicParenR"/>
            </a:pPr>
            <a:endParaRPr lang="en-US" sz="2200" dirty="0"/>
          </a:p>
        </p:txBody>
      </p:sp>
    </p:spTree>
    <p:extLst>
      <p:ext uri="{BB962C8B-B14F-4D97-AF65-F5344CB8AC3E}">
        <p14:creationId xmlns:p14="http://schemas.microsoft.com/office/powerpoint/2010/main" val="1660751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971601" y="995982"/>
            <a:ext cx="7488831" cy="128089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3400" dirty="0" err="1"/>
              <a:t>Dalam</a:t>
            </a:r>
            <a:r>
              <a:rPr lang="en-US" sz="3400" dirty="0"/>
              <a:t> </a:t>
            </a:r>
            <a:r>
              <a:rPr lang="en-US" sz="3400" dirty="0" err="1"/>
              <a:t>hal</a:t>
            </a:r>
            <a:r>
              <a:rPr lang="en-US" sz="3400" dirty="0"/>
              <a:t> </a:t>
            </a:r>
            <a:r>
              <a:rPr lang="en-US" sz="3400" dirty="0" err="1"/>
              <a:t>apa</a:t>
            </a:r>
            <a:r>
              <a:rPr lang="en-US" sz="3400" dirty="0"/>
              <a:t> </a:t>
            </a:r>
            <a:r>
              <a:rPr lang="en-US" sz="3400" dirty="0" err="1"/>
              <a:t>pembangkangan</a:t>
            </a:r>
            <a:r>
              <a:rPr lang="en-US" sz="3400" dirty="0"/>
              <a:t> </a:t>
            </a:r>
            <a:r>
              <a:rPr lang="en-US" sz="3400" dirty="0" err="1"/>
              <a:t>terhadap</a:t>
            </a:r>
            <a:r>
              <a:rPr lang="en-US" sz="3400" dirty="0"/>
              <a:t> </a:t>
            </a:r>
            <a:r>
              <a:rPr lang="en-US" sz="3400" dirty="0" err="1"/>
              <a:t>hukum</a:t>
            </a:r>
            <a:r>
              <a:rPr lang="en-US" sz="3400" dirty="0"/>
              <a:t> </a:t>
            </a:r>
            <a:r>
              <a:rPr lang="en-US" sz="3400" dirty="0" err="1"/>
              <a:t>dapat</a:t>
            </a:r>
            <a:r>
              <a:rPr lang="en-US" sz="3400" dirty="0"/>
              <a:t> </a:t>
            </a:r>
            <a:r>
              <a:rPr lang="en-US" sz="3400" dirty="0" err="1"/>
              <a:t>dihukum</a:t>
            </a:r>
            <a:r>
              <a:rPr lang="en-US" sz="3400" dirty="0"/>
              <a:t>?</a:t>
            </a:r>
          </a:p>
        </p:txBody>
      </p:sp>
      <p:sp>
        <p:nvSpPr>
          <p:cNvPr id="6" name="Content Placeholder 2"/>
          <p:cNvSpPr txBox="1">
            <a:spLocks/>
          </p:cNvSpPr>
          <p:nvPr/>
        </p:nvSpPr>
        <p:spPr>
          <a:xfrm>
            <a:off x="1115616" y="2315674"/>
            <a:ext cx="7344816" cy="377762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sz="2600" dirty="0" err="1"/>
              <a:t>Pembangkangan</a:t>
            </a:r>
            <a:r>
              <a:rPr lang="en-US" sz="2600" dirty="0"/>
              <a:t> </a:t>
            </a:r>
            <a:r>
              <a:rPr lang="en-US" sz="2600" dirty="0" err="1"/>
              <a:t>karena</a:t>
            </a:r>
            <a:r>
              <a:rPr lang="en-US" sz="2600" dirty="0"/>
              <a:t> </a:t>
            </a:r>
            <a:r>
              <a:rPr lang="en-US" sz="2600" dirty="0" err="1"/>
              <a:t>alasan</a:t>
            </a:r>
            <a:r>
              <a:rPr lang="en-US" sz="2600" dirty="0"/>
              <a:t> </a:t>
            </a:r>
            <a:r>
              <a:rPr lang="en-US" sz="2600" dirty="0" err="1"/>
              <a:t>kekayaan</a:t>
            </a:r>
            <a:r>
              <a:rPr lang="en-US" sz="2600" dirty="0"/>
              <a:t>, </a:t>
            </a:r>
            <a:r>
              <a:rPr lang="en-US" sz="2600" dirty="0" err="1"/>
              <a:t>kepentingan</a:t>
            </a:r>
            <a:r>
              <a:rPr lang="en-US" sz="2600" dirty="0"/>
              <a:t> </a:t>
            </a:r>
            <a:r>
              <a:rPr lang="en-US" sz="2600" dirty="0" err="1"/>
              <a:t>egois</a:t>
            </a:r>
            <a:r>
              <a:rPr lang="en-US" sz="2600" dirty="0"/>
              <a:t> </a:t>
            </a:r>
            <a:r>
              <a:rPr lang="en-US" sz="2600" dirty="0" err="1"/>
              <a:t>kelompok</a:t>
            </a:r>
            <a:r>
              <a:rPr lang="en-US" sz="2600" dirty="0"/>
              <a:t>, </a:t>
            </a:r>
            <a:r>
              <a:rPr lang="en-US" sz="2600" dirty="0" err="1"/>
              <a:t>atau</a:t>
            </a:r>
            <a:r>
              <a:rPr lang="en-US" sz="2600" dirty="0"/>
              <a:t> </a:t>
            </a:r>
            <a:r>
              <a:rPr lang="en-US" sz="2600" dirty="0" err="1"/>
              <a:t>karena</a:t>
            </a:r>
            <a:r>
              <a:rPr lang="en-US" sz="2600" dirty="0"/>
              <a:t> motif </a:t>
            </a:r>
            <a:r>
              <a:rPr lang="en-US" sz="2600" dirty="0" err="1"/>
              <a:t>merebut</a:t>
            </a:r>
            <a:r>
              <a:rPr lang="en-US" sz="2600" dirty="0"/>
              <a:t> </a:t>
            </a:r>
            <a:r>
              <a:rPr lang="en-US" sz="2600" dirty="0" err="1"/>
              <a:t>kekuasaan</a:t>
            </a:r>
            <a:r>
              <a:rPr lang="en-US" sz="2600" dirty="0"/>
              <a:t>, </a:t>
            </a:r>
            <a:r>
              <a:rPr lang="en-US" sz="2600" i="1" dirty="0" err="1"/>
              <a:t>bukan</a:t>
            </a:r>
            <a:r>
              <a:rPr lang="en-US" sz="2600" i="1" dirty="0"/>
              <a:t> </a:t>
            </a:r>
            <a:r>
              <a:rPr lang="en-US" sz="2600" i="1" dirty="0" err="1"/>
              <a:t>merupakan</a:t>
            </a:r>
            <a:r>
              <a:rPr lang="en-US" sz="2600" dirty="0"/>
              <a:t> </a:t>
            </a:r>
            <a:r>
              <a:rPr lang="en-US" sz="2600" dirty="0" err="1"/>
              <a:t>refleksi</a:t>
            </a:r>
            <a:r>
              <a:rPr lang="en-US" sz="2600" dirty="0"/>
              <a:t> </a:t>
            </a:r>
            <a:r>
              <a:rPr lang="en-US" sz="2600" dirty="0" err="1"/>
              <a:t>dari</a:t>
            </a:r>
            <a:r>
              <a:rPr lang="en-US" sz="2600" dirty="0"/>
              <a:t> </a:t>
            </a:r>
            <a:r>
              <a:rPr lang="en-US" sz="2600" dirty="0" err="1"/>
              <a:t>tuntutan</a:t>
            </a:r>
            <a:r>
              <a:rPr lang="en-US" sz="2600" dirty="0"/>
              <a:t> moral </a:t>
            </a:r>
            <a:r>
              <a:rPr lang="en-US" sz="2600" dirty="0" err="1"/>
              <a:t>bahwa</a:t>
            </a:r>
            <a:r>
              <a:rPr lang="en-US" sz="2600" dirty="0"/>
              <a:t> </a:t>
            </a:r>
            <a:r>
              <a:rPr lang="en-US" sz="2600" dirty="0" err="1"/>
              <a:t>hukum</a:t>
            </a:r>
            <a:r>
              <a:rPr lang="en-US" sz="2600" dirty="0"/>
              <a:t> </a:t>
            </a:r>
            <a:r>
              <a:rPr lang="en-US" sz="2600" dirty="0" err="1"/>
              <a:t>tidak</a:t>
            </a:r>
            <a:r>
              <a:rPr lang="en-US" sz="2600" dirty="0"/>
              <a:t> </a:t>
            </a:r>
            <a:r>
              <a:rPr lang="en-US" sz="2600" dirty="0" err="1"/>
              <a:t>boleh</a:t>
            </a:r>
            <a:r>
              <a:rPr lang="en-US" sz="2600" dirty="0"/>
              <a:t> </a:t>
            </a:r>
            <a:r>
              <a:rPr lang="en-US" sz="2600" dirty="0" err="1"/>
              <a:t>bertentangan</a:t>
            </a:r>
            <a:r>
              <a:rPr lang="en-US" sz="2600" dirty="0"/>
              <a:t> </a:t>
            </a:r>
            <a:r>
              <a:rPr lang="en-US" sz="2600" dirty="0" err="1"/>
              <a:t>dengan</a:t>
            </a:r>
            <a:r>
              <a:rPr lang="en-US" sz="2600" dirty="0"/>
              <a:t> </a:t>
            </a:r>
            <a:r>
              <a:rPr lang="en-US" sz="2600" dirty="0" err="1"/>
              <a:t>kesadaran</a:t>
            </a:r>
            <a:r>
              <a:rPr lang="en-US" sz="2600" dirty="0"/>
              <a:t> moral </a:t>
            </a:r>
            <a:r>
              <a:rPr lang="en-US" sz="2600" dirty="0" err="1"/>
              <a:t>subjek</a:t>
            </a:r>
            <a:r>
              <a:rPr lang="en-US" sz="2600" dirty="0"/>
              <a:t> </a:t>
            </a:r>
            <a:r>
              <a:rPr lang="en-US" sz="2600" dirty="0" err="1"/>
              <a:t>atau</a:t>
            </a:r>
            <a:r>
              <a:rPr lang="en-US" sz="2600" dirty="0"/>
              <a:t> </a:t>
            </a:r>
            <a:r>
              <a:rPr lang="en-US" sz="2600" dirty="0" err="1"/>
              <a:t>masyarakat</a:t>
            </a:r>
            <a:r>
              <a:rPr lang="en-US" sz="2600" dirty="0"/>
              <a:t> </a:t>
            </a:r>
            <a:r>
              <a:rPr lang="en-US" sz="2600" dirty="0" err="1"/>
              <a:t>mengenai</a:t>
            </a:r>
            <a:r>
              <a:rPr lang="en-US" sz="2600" dirty="0"/>
              <a:t> </a:t>
            </a:r>
            <a:r>
              <a:rPr lang="en-US" sz="2600" dirty="0" err="1"/>
              <a:t>apa</a:t>
            </a:r>
            <a:r>
              <a:rPr lang="en-US" sz="2600" dirty="0"/>
              <a:t> yang </a:t>
            </a:r>
            <a:r>
              <a:rPr lang="en-US" sz="2600" dirty="0" err="1"/>
              <a:t>baik</a:t>
            </a:r>
            <a:r>
              <a:rPr lang="en-US" sz="2600" dirty="0"/>
              <a:t> </a:t>
            </a:r>
            <a:r>
              <a:rPr lang="en-US" sz="2600" dirty="0" err="1"/>
              <a:t>dan</a:t>
            </a:r>
            <a:r>
              <a:rPr lang="en-US" sz="2600" dirty="0"/>
              <a:t> </a:t>
            </a:r>
            <a:r>
              <a:rPr lang="en-US" sz="2600" dirty="0" err="1"/>
              <a:t>tidak</a:t>
            </a:r>
            <a:r>
              <a:rPr lang="en-US" sz="2600" dirty="0"/>
              <a:t> </a:t>
            </a:r>
            <a:r>
              <a:rPr lang="en-US" sz="2600" dirty="0" err="1"/>
              <a:t>baik</a:t>
            </a:r>
            <a:r>
              <a:rPr lang="en-US" sz="2600" dirty="0"/>
              <a:t>, </a:t>
            </a:r>
            <a:r>
              <a:rPr lang="en-US" sz="2600" dirty="0" err="1"/>
              <a:t>adil</a:t>
            </a:r>
            <a:r>
              <a:rPr lang="en-US" sz="2600" dirty="0"/>
              <a:t> </a:t>
            </a:r>
            <a:r>
              <a:rPr lang="en-US" sz="2600" dirty="0" err="1"/>
              <a:t>tidak</a:t>
            </a:r>
            <a:r>
              <a:rPr lang="en-US" sz="2600" dirty="0"/>
              <a:t> </a:t>
            </a:r>
            <a:r>
              <a:rPr lang="en-US" sz="2600" dirty="0" err="1"/>
              <a:t>adil</a:t>
            </a:r>
            <a:r>
              <a:rPr lang="en-US" sz="2600" dirty="0"/>
              <a:t>;</a:t>
            </a:r>
          </a:p>
        </p:txBody>
      </p:sp>
    </p:spTree>
    <p:extLst>
      <p:ext uri="{BB962C8B-B14F-4D97-AF65-F5344CB8AC3E}">
        <p14:creationId xmlns:p14="http://schemas.microsoft.com/office/powerpoint/2010/main" val="2158398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3"/>
          <p:cNvSpPr txBox="1">
            <a:spLocks/>
          </p:cNvSpPr>
          <p:nvPr/>
        </p:nvSpPr>
        <p:spPr>
          <a:xfrm>
            <a:off x="1679064" y="2273460"/>
            <a:ext cx="6781368" cy="36038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sz="3600" dirty="0" err="1"/>
              <a:t>Apakah</a:t>
            </a:r>
            <a:r>
              <a:rPr lang="en-US" sz="3600" dirty="0"/>
              <a:t> </a:t>
            </a:r>
            <a:r>
              <a:rPr lang="en-US" sz="3600" dirty="0" err="1"/>
              <a:t>hukum</a:t>
            </a:r>
            <a:r>
              <a:rPr lang="en-US" sz="3600" dirty="0"/>
              <a:t> </a:t>
            </a:r>
            <a:r>
              <a:rPr lang="en-US" sz="3600" dirty="0" err="1"/>
              <a:t>dengan</a:t>
            </a:r>
            <a:r>
              <a:rPr lang="en-US" sz="3600" dirty="0"/>
              <a:t> </a:t>
            </a:r>
            <a:r>
              <a:rPr lang="en-US" sz="3600" dirty="0" err="1"/>
              <a:t>sendirinya</a:t>
            </a:r>
            <a:r>
              <a:rPr lang="en-US" sz="3600" dirty="0"/>
              <a:t> </a:t>
            </a:r>
            <a:r>
              <a:rPr lang="en-US" sz="3600" dirty="0" err="1"/>
              <a:t>harus</a:t>
            </a:r>
            <a:r>
              <a:rPr lang="en-US" sz="3600" dirty="0"/>
              <a:t> </a:t>
            </a:r>
            <a:r>
              <a:rPr lang="en-US" sz="3600" dirty="0" err="1"/>
              <a:t>dipatuhi</a:t>
            </a:r>
            <a:r>
              <a:rPr lang="en-US" sz="3600" dirty="0"/>
              <a:t>? </a:t>
            </a:r>
            <a:r>
              <a:rPr lang="en-US" sz="3600" dirty="0" err="1"/>
              <a:t>Dalam</a:t>
            </a:r>
            <a:r>
              <a:rPr lang="en-US" sz="3600" dirty="0"/>
              <a:t> </a:t>
            </a:r>
            <a:r>
              <a:rPr lang="en-US" sz="3600" dirty="0" err="1"/>
              <a:t>hal</a:t>
            </a:r>
            <a:r>
              <a:rPr lang="en-US" sz="3600" dirty="0"/>
              <a:t> </a:t>
            </a:r>
            <a:r>
              <a:rPr lang="en-US" sz="3600" dirty="0" err="1"/>
              <a:t>apa</a:t>
            </a:r>
            <a:r>
              <a:rPr lang="en-US" sz="3600" dirty="0"/>
              <a:t> </a:t>
            </a:r>
            <a:r>
              <a:rPr lang="en-US" sz="3600" dirty="0" err="1"/>
              <a:t>dan</a:t>
            </a:r>
            <a:r>
              <a:rPr lang="en-US" sz="3600" dirty="0"/>
              <a:t> </a:t>
            </a:r>
            <a:r>
              <a:rPr lang="en-US" sz="3600" dirty="0" err="1"/>
              <a:t>bagaimana</a:t>
            </a:r>
            <a:r>
              <a:rPr lang="en-US" sz="3600" dirty="0"/>
              <a:t> </a:t>
            </a:r>
            <a:r>
              <a:rPr lang="en-US" sz="3600" dirty="0" err="1"/>
              <a:t>hak</a:t>
            </a:r>
            <a:r>
              <a:rPr lang="en-US" sz="3600" dirty="0"/>
              <a:t> </a:t>
            </a:r>
            <a:r>
              <a:rPr lang="en-US" sz="3600" dirty="0" err="1"/>
              <a:t>untuk</a:t>
            </a:r>
            <a:r>
              <a:rPr lang="en-US" sz="3600" dirty="0"/>
              <a:t>  </a:t>
            </a:r>
            <a:r>
              <a:rPr lang="en-US" sz="3600" dirty="0" err="1"/>
              <a:t>menolak</a:t>
            </a:r>
            <a:r>
              <a:rPr lang="en-US" sz="3600" dirty="0"/>
              <a:t> </a:t>
            </a:r>
            <a:r>
              <a:rPr lang="en-US" sz="3600" dirty="0" err="1"/>
              <a:t>hukum</a:t>
            </a:r>
            <a:r>
              <a:rPr lang="en-US" sz="3600" dirty="0"/>
              <a:t>?</a:t>
            </a:r>
          </a:p>
        </p:txBody>
      </p:sp>
    </p:spTree>
    <p:extLst>
      <p:ext uri="{BB962C8B-B14F-4D97-AF65-F5344CB8AC3E}">
        <p14:creationId xmlns:p14="http://schemas.microsoft.com/office/powerpoint/2010/main" val="3747643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p:cNvSpPr>
          <p:nvPr/>
        </p:nvSpPr>
        <p:spPr>
          <a:xfrm>
            <a:off x="1259631" y="1570870"/>
            <a:ext cx="7488833" cy="445041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sz="2500" dirty="0" err="1"/>
              <a:t>Dalam</a:t>
            </a:r>
            <a:r>
              <a:rPr lang="en-US" sz="2500" dirty="0"/>
              <a:t> literature </a:t>
            </a:r>
            <a:r>
              <a:rPr lang="en-US" sz="2500" dirty="0" err="1"/>
              <a:t>dikenal</a:t>
            </a:r>
            <a:r>
              <a:rPr lang="en-US" sz="2500" dirty="0"/>
              <a:t> </a:t>
            </a:r>
            <a:r>
              <a:rPr lang="en-US" sz="2500" dirty="0" err="1"/>
              <a:t>istilah</a:t>
            </a:r>
            <a:r>
              <a:rPr lang="en-US" sz="2500" dirty="0"/>
              <a:t> </a:t>
            </a:r>
            <a:r>
              <a:rPr lang="en-US" sz="2500" i="1" dirty="0"/>
              <a:t>Civil Disobedience (CD);</a:t>
            </a:r>
          </a:p>
          <a:p>
            <a:pPr algn="just"/>
            <a:r>
              <a:rPr lang="en-US" sz="2500" dirty="0"/>
              <a:t>Civil Disobedience </a:t>
            </a:r>
            <a:r>
              <a:rPr lang="en-US" sz="2500" dirty="0" err="1"/>
              <a:t>selalu</a:t>
            </a:r>
            <a:r>
              <a:rPr lang="en-US" sz="2500" dirty="0"/>
              <a:t> </a:t>
            </a:r>
            <a:r>
              <a:rPr lang="en-US" sz="2500" dirty="0" err="1"/>
              <a:t>dibaca</a:t>
            </a:r>
            <a:r>
              <a:rPr lang="en-US" sz="2500" dirty="0"/>
              <a:t> </a:t>
            </a:r>
            <a:r>
              <a:rPr lang="en-US" sz="2500" dirty="0" err="1"/>
              <a:t>pembangkangan</a:t>
            </a:r>
            <a:r>
              <a:rPr lang="en-US" sz="2500" dirty="0"/>
              <a:t> </a:t>
            </a:r>
            <a:r>
              <a:rPr lang="en-US" sz="2500" dirty="0" err="1"/>
              <a:t>terhadap</a:t>
            </a:r>
            <a:r>
              <a:rPr lang="en-US" sz="2500" dirty="0"/>
              <a:t> Negara </a:t>
            </a:r>
            <a:r>
              <a:rPr lang="en-US" sz="2500" dirty="0" err="1"/>
              <a:t>apabila</a:t>
            </a:r>
            <a:r>
              <a:rPr lang="en-US" sz="2500" dirty="0"/>
              <a:t> </a:t>
            </a:r>
            <a:r>
              <a:rPr lang="en-US" sz="2500" dirty="0" err="1"/>
              <a:t>seseorang</a:t>
            </a:r>
            <a:r>
              <a:rPr lang="en-US" sz="2500" dirty="0"/>
              <a:t> </a:t>
            </a:r>
            <a:r>
              <a:rPr lang="en-US" sz="2500" dirty="0" err="1"/>
              <a:t>tidak</a:t>
            </a:r>
            <a:r>
              <a:rPr lang="en-US" sz="2500" dirty="0"/>
              <a:t> </a:t>
            </a:r>
            <a:r>
              <a:rPr lang="en-US" sz="2500" dirty="0" err="1"/>
              <a:t>setuju</a:t>
            </a:r>
            <a:r>
              <a:rPr lang="en-US" sz="2500" dirty="0"/>
              <a:t> </a:t>
            </a:r>
            <a:r>
              <a:rPr lang="en-US" sz="2500" dirty="0" err="1"/>
              <a:t>dengan</a:t>
            </a:r>
            <a:r>
              <a:rPr lang="en-US" sz="2500" dirty="0"/>
              <a:t> </a:t>
            </a:r>
            <a:r>
              <a:rPr lang="en-US" sz="2500" dirty="0" err="1"/>
              <a:t>hukum</a:t>
            </a:r>
            <a:r>
              <a:rPr lang="en-US" sz="2500" dirty="0"/>
              <a:t> yang </a:t>
            </a:r>
            <a:r>
              <a:rPr lang="en-US" sz="2500" dirty="0" err="1"/>
              <a:t>berlaku</a:t>
            </a:r>
            <a:r>
              <a:rPr lang="en-US" sz="2500" dirty="0"/>
              <a:t>;</a:t>
            </a:r>
          </a:p>
          <a:p>
            <a:pPr algn="just"/>
            <a:r>
              <a:rPr lang="en-US" sz="2500" dirty="0"/>
              <a:t>CD </a:t>
            </a:r>
            <a:r>
              <a:rPr lang="en-US" sz="2500" dirty="0" err="1"/>
              <a:t>juga</a:t>
            </a:r>
            <a:r>
              <a:rPr lang="en-US" sz="2500" dirty="0"/>
              <a:t> </a:t>
            </a:r>
            <a:r>
              <a:rPr lang="en-US" sz="2500" dirty="0" err="1"/>
              <a:t>tepat</a:t>
            </a:r>
            <a:r>
              <a:rPr lang="en-US" sz="2500" dirty="0"/>
              <a:t> </a:t>
            </a:r>
            <a:r>
              <a:rPr lang="en-US" sz="2500" dirty="0" err="1"/>
              <a:t>diterjemahkan</a:t>
            </a:r>
            <a:r>
              <a:rPr lang="en-US" sz="2500" dirty="0"/>
              <a:t> </a:t>
            </a:r>
            <a:r>
              <a:rPr lang="en-US" sz="2500" dirty="0" err="1"/>
              <a:t>sebagai</a:t>
            </a:r>
            <a:r>
              <a:rPr lang="en-US" sz="2500" dirty="0"/>
              <a:t> </a:t>
            </a:r>
            <a:r>
              <a:rPr lang="en-US" sz="2500" b="1" dirty="0" err="1"/>
              <a:t>pembangkangan</a:t>
            </a:r>
            <a:r>
              <a:rPr lang="en-US" sz="2500" b="1" dirty="0"/>
              <a:t> </a:t>
            </a:r>
            <a:r>
              <a:rPr lang="en-US" sz="2500" b="1" dirty="0" err="1"/>
              <a:t>beradab</a:t>
            </a:r>
            <a:r>
              <a:rPr lang="en-US" sz="2500" dirty="0"/>
              <a:t>, </a:t>
            </a:r>
            <a:r>
              <a:rPr lang="en-US" sz="2500" dirty="0" err="1"/>
              <a:t>karena</a:t>
            </a:r>
            <a:r>
              <a:rPr lang="en-US" sz="2500" dirty="0"/>
              <a:t> </a:t>
            </a:r>
            <a:r>
              <a:rPr lang="en-US" sz="2500" dirty="0" err="1"/>
              <a:t>pembangkangan</a:t>
            </a:r>
            <a:r>
              <a:rPr lang="en-US" sz="2500" dirty="0"/>
              <a:t> </a:t>
            </a:r>
            <a:r>
              <a:rPr lang="en-US" sz="2500" dirty="0" err="1"/>
              <a:t>karena</a:t>
            </a:r>
            <a:r>
              <a:rPr lang="en-US" sz="2500" dirty="0"/>
              <a:t> </a:t>
            </a:r>
            <a:r>
              <a:rPr lang="en-US" sz="2500" dirty="0" err="1"/>
              <a:t>ketidakadilan</a:t>
            </a:r>
            <a:r>
              <a:rPr lang="en-US" sz="2500" dirty="0"/>
              <a:t> yang </a:t>
            </a:r>
            <a:r>
              <a:rPr lang="en-US" sz="2500" dirty="0" err="1"/>
              <a:t>dibuat</a:t>
            </a:r>
            <a:r>
              <a:rPr lang="en-US" sz="2500" dirty="0"/>
              <a:t> Negara;  </a:t>
            </a:r>
          </a:p>
          <a:p>
            <a:pPr algn="just"/>
            <a:endParaRPr lang="en-US" sz="2400" dirty="0"/>
          </a:p>
        </p:txBody>
      </p:sp>
    </p:spTree>
    <p:extLst>
      <p:ext uri="{BB962C8B-B14F-4D97-AF65-F5344CB8AC3E}">
        <p14:creationId xmlns:p14="http://schemas.microsoft.com/office/powerpoint/2010/main" val="1623400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1043608" y="1628800"/>
            <a:ext cx="7632847" cy="403244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79400" lvl="1" indent="-279400" algn="just">
              <a:buFont typeface="Wingdings" panose="05000000000000000000" pitchFamily="2" charset="2"/>
              <a:buChar char="Ø"/>
            </a:pPr>
            <a:r>
              <a:rPr lang="en-US"/>
              <a:t>CD bukan pembangkangan dalam arti negative (tidak bersedia diatur oleh hukum), melainkan bermakna positif karena dilakukan dengan motif menciptakan hukum yang lebih responsive pada kepentingan manusia. CD adalah gerakan yang muncul karena kesadaran warga akan pentingnya penegakan hukum yang adil;</a:t>
            </a:r>
            <a:endParaRPr lang="en-US" dirty="0"/>
          </a:p>
        </p:txBody>
      </p:sp>
    </p:spTree>
    <p:extLst>
      <p:ext uri="{BB962C8B-B14F-4D97-AF65-F5344CB8AC3E}">
        <p14:creationId xmlns:p14="http://schemas.microsoft.com/office/powerpoint/2010/main" val="2431133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1115616" y="1628800"/>
            <a:ext cx="7200800" cy="428167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sz="2800"/>
              <a:t>Istilah CD, di atas pertama kali diperkenalkan Henry David Thoreau 1840 – an (Bedau, 1991: 2 – 5), digunakan untuk menamai penolakannya membayar pajak burung nuri yang ia maksud sebagai symbol penolakannya terhadap ketidakadilan yang dilakukan pemerintah federal Amerika pada masa itu</a:t>
            </a:r>
          </a:p>
          <a:p>
            <a:pPr marL="0" indent="0" algn="just">
              <a:buFont typeface="Arial" pitchFamily="34" charset="0"/>
              <a:buNone/>
            </a:pPr>
            <a:endParaRPr lang="en-US" sz="2800" dirty="0"/>
          </a:p>
        </p:txBody>
      </p:sp>
    </p:spTree>
    <p:extLst>
      <p:ext uri="{BB962C8B-B14F-4D97-AF65-F5344CB8AC3E}">
        <p14:creationId xmlns:p14="http://schemas.microsoft.com/office/powerpoint/2010/main" val="3377873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827584" y="1478998"/>
            <a:ext cx="7776864" cy="475831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sz="2800"/>
              <a:t>Jhon Rawls, menyebut CD sebagai kewajiban natural untuk menegakkan keadilan;</a:t>
            </a:r>
          </a:p>
          <a:p>
            <a:pPr algn="just"/>
            <a:r>
              <a:rPr lang="en-US" sz="2800"/>
              <a:t>Ia, mendefenisikan CD sebagai gerakan yang bersifat public, tanpa kekerasan, berdasarkan hati nurani </a:t>
            </a:r>
            <a:r>
              <a:rPr lang="en-US" sz="2800" i="1"/>
              <a:t>namun</a:t>
            </a:r>
            <a:r>
              <a:rPr lang="en-US" sz="2800"/>
              <a:t> merupakan tindakan politik, bertentangan dengan hukum karena umumnya dilakukan untuk mengoreksi hukum dan kebijakan pemerintah.</a:t>
            </a:r>
            <a:endParaRPr lang="en-US" sz="2800" dirty="0"/>
          </a:p>
        </p:txBody>
      </p:sp>
    </p:spTree>
    <p:extLst>
      <p:ext uri="{BB962C8B-B14F-4D97-AF65-F5344CB8AC3E}">
        <p14:creationId xmlns:p14="http://schemas.microsoft.com/office/powerpoint/2010/main" val="3512236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p:cNvSpPr>
          <p:nvPr/>
        </p:nvSpPr>
        <p:spPr>
          <a:xfrm>
            <a:off x="1102150" y="1219130"/>
            <a:ext cx="7430290" cy="523420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sz="2800" dirty="0" err="1"/>
              <a:t>Menurut</a:t>
            </a:r>
            <a:r>
              <a:rPr lang="en-US" sz="2800" dirty="0"/>
              <a:t> Rawls </a:t>
            </a:r>
            <a:r>
              <a:rPr lang="en-US" sz="2800" i="1" dirty="0"/>
              <a:t>Civil Disobedience  </a:t>
            </a:r>
            <a:r>
              <a:rPr lang="en-US" sz="2800" i="1" dirty="0" err="1"/>
              <a:t>harus</a:t>
            </a:r>
            <a:r>
              <a:rPr lang="en-US" sz="2800" i="1" dirty="0"/>
              <a:t> </a:t>
            </a:r>
            <a:r>
              <a:rPr lang="en-US" sz="2800" i="1" dirty="0" err="1"/>
              <a:t>dilakukan</a:t>
            </a:r>
            <a:r>
              <a:rPr lang="en-US" sz="2800" i="1" dirty="0"/>
              <a:t> </a:t>
            </a:r>
            <a:r>
              <a:rPr lang="en-US" sz="2800" dirty="0" err="1"/>
              <a:t>dengan</a:t>
            </a:r>
            <a:r>
              <a:rPr lang="en-US" sz="2800" dirty="0"/>
              <a:t>:</a:t>
            </a:r>
          </a:p>
          <a:p>
            <a:pPr marL="627063" indent="-287338" algn="just">
              <a:buFont typeface="Arial" pitchFamily="34" charset="0"/>
              <a:buAutoNum type="arabicParenR"/>
            </a:pPr>
            <a:r>
              <a:rPr lang="en-US" sz="2800" dirty="0" err="1"/>
              <a:t>Secara</a:t>
            </a:r>
            <a:r>
              <a:rPr lang="en-US" sz="2800" dirty="0"/>
              <a:t> </a:t>
            </a:r>
            <a:r>
              <a:rPr lang="en-US" sz="2800" dirty="0" err="1"/>
              <a:t>terbuka</a:t>
            </a:r>
            <a:r>
              <a:rPr lang="en-US" sz="2800" dirty="0"/>
              <a:t>, </a:t>
            </a:r>
            <a:r>
              <a:rPr lang="en-US" sz="2800" dirty="0" err="1"/>
              <a:t>harus</a:t>
            </a:r>
            <a:r>
              <a:rPr lang="en-US" sz="2800" dirty="0"/>
              <a:t> </a:t>
            </a:r>
            <a:r>
              <a:rPr lang="en-US" sz="2800" dirty="0" err="1"/>
              <a:t>menjadi</a:t>
            </a:r>
            <a:r>
              <a:rPr lang="en-US" sz="2800" dirty="0"/>
              <a:t> </a:t>
            </a:r>
            <a:r>
              <a:rPr lang="en-US" sz="2800" dirty="0" err="1"/>
              <a:t>tindakan</a:t>
            </a:r>
            <a:r>
              <a:rPr lang="en-US" sz="2800" dirty="0"/>
              <a:t> public,</a:t>
            </a:r>
          </a:p>
          <a:p>
            <a:pPr marL="627063" indent="-287338" algn="just">
              <a:buFont typeface="Arial" pitchFamily="34" charset="0"/>
              <a:buAutoNum type="arabicParenR"/>
            </a:pPr>
            <a:r>
              <a:rPr lang="en-US" sz="2800" dirty="0" err="1"/>
              <a:t>Tanpa</a:t>
            </a:r>
            <a:r>
              <a:rPr lang="en-US" sz="2800" dirty="0"/>
              <a:t> </a:t>
            </a:r>
            <a:r>
              <a:rPr lang="en-US" sz="2800" dirty="0" err="1"/>
              <a:t>melanggar</a:t>
            </a:r>
            <a:r>
              <a:rPr lang="en-US" sz="2800" dirty="0"/>
              <a:t> </a:t>
            </a:r>
            <a:r>
              <a:rPr lang="en-US" sz="2800" dirty="0" err="1"/>
              <a:t>prinsip</a:t>
            </a:r>
            <a:r>
              <a:rPr lang="en-US" sz="2800" dirty="0"/>
              <a:t> </a:t>
            </a:r>
            <a:r>
              <a:rPr lang="en-US" sz="2800" dirty="0" err="1"/>
              <a:t>keadilan</a:t>
            </a:r>
            <a:r>
              <a:rPr lang="en-US" sz="2800" dirty="0"/>
              <a:t>.</a:t>
            </a:r>
          </a:p>
          <a:p>
            <a:pPr marL="625475" indent="-285750" algn="just">
              <a:buFont typeface="Wingdings" panose="05000000000000000000" pitchFamily="2" charset="2"/>
              <a:buChar char="Ø"/>
            </a:pPr>
            <a:r>
              <a:rPr lang="en-US" sz="2800" dirty="0" err="1"/>
              <a:t>Keadilan</a:t>
            </a:r>
            <a:r>
              <a:rPr lang="en-US" sz="2800" dirty="0"/>
              <a:t> </a:t>
            </a:r>
            <a:r>
              <a:rPr lang="en-US" sz="2800" dirty="0" err="1"/>
              <a:t>tidak</a:t>
            </a:r>
            <a:r>
              <a:rPr lang="en-US" sz="2800" dirty="0"/>
              <a:t> </a:t>
            </a:r>
            <a:r>
              <a:rPr lang="en-US" sz="2800" dirty="0" err="1"/>
              <a:t>dapat</a:t>
            </a:r>
            <a:r>
              <a:rPr lang="en-US" sz="2800" dirty="0"/>
              <a:t> </a:t>
            </a:r>
            <a:r>
              <a:rPr lang="en-US" sz="2800" dirty="0" err="1"/>
              <a:t>ditegakkan</a:t>
            </a:r>
            <a:r>
              <a:rPr lang="en-US" sz="2800" dirty="0"/>
              <a:t> </a:t>
            </a:r>
            <a:r>
              <a:rPr lang="en-US" sz="2800" dirty="0" err="1"/>
              <a:t>dengan</a:t>
            </a:r>
            <a:r>
              <a:rPr lang="en-US" sz="2800" dirty="0"/>
              <a:t> </a:t>
            </a:r>
            <a:r>
              <a:rPr lang="en-US" sz="2800" dirty="0" err="1"/>
              <a:t>cara</a:t>
            </a:r>
            <a:r>
              <a:rPr lang="en-US" sz="2800" dirty="0"/>
              <a:t> </a:t>
            </a:r>
            <a:r>
              <a:rPr lang="en-US" sz="2800" dirty="0" err="1"/>
              <a:t>tidak</a:t>
            </a:r>
            <a:r>
              <a:rPr lang="en-US" sz="2800" dirty="0"/>
              <a:t>  </a:t>
            </a:r>
            <a:r>
              <a:rPr lang="en-US" sz="2800" dirty="0" err="1"/>
              <a:t>adil</a:t>
            </a:r>
            <a:r>
              <a:rPr lang="en-US" sz="2800" dirty="0"/>
              <a:t> ,</a:t>
            </a:r>
            <a:r>
              <a:rPr lang="en-US" sz="2800" dirty="0" err="1"/>
              <a:t>sehingga</a:t>
            </a:r>
            <a:r>
              <a:rPr lang="en-US" sz="2800" dirty="0"/>
              <a:t> </a:t>
            </a:r>
            <a:r>
              <a:rPr lang="en-US" sz="2800" dirty="0" err="1"/>
              <a:t>menjadi</a:t>
            </a:r>
            <a:r>
              <a:rPr lang="en-US" sz="2800" dirty="0"/>
              <a:t> </a:t>
            </a:r>
            <a:r>
              <a:rPr lang="en-US" sz="2800" dirty="0" err="1"/>
              <a:t>penting</a:t>
            </a:r>
            <a:r>
              <a:rPr lang="en-US" sz="2800" dirty="0"/>
              <a:t> </a:t>
            </a:r>
            <a:r>
              <a:rPr lang="en-US" sz="2800" dirty="0" err="1"/>
              <a:t>bahwa</a:t>
            </a:r>
            <a:r>
              <a:rPr lang="en-US" sz="2800" dirty="0"/>
              <a:t> CD </a:t>
            </a:r>
            <a:r>
              <a:rPr lang="en-US" sz="2800" dirty="0" err="1"/>
              <a:t>harus</a:t>
            </a:r>
            <a:r>
              <a:rPr lang="en-US" sz="2800" dirty="0"/>
              <a:t> </a:t>
            </a:r>
            <a:r>
              <a:rPr lang="en-US" sz="2800" dirty="0" err="1"/>
              <a:t>muncul</a:t>
            </a:r>
            <a:r>
              <a:rPr lang="en-US" sz="2800" dirty="0"/>
              <a:t> </a:t>
            </a:r>
            <a:r>
              <a:rPr lang="en-US" sz="2800" dirty="0" err="1"/>
              <a:t>sebagai</a:t>
            </a:r>
            <a:r>
              <a:rPr lang="en-US" sz="2800" dirty="0"/>
              <a:t> </a:t>
            </a:r>
            <a:r>
              <a:rPr lang="en-US" sz="2800" dirty="0" err="1"/>
              <a:t>wujud</a:t>
            </a:r>
            <a:r>
              <a:rPr lang="en-US" sz="2800" dirty="0"/>
              <a:t> </a:t>
            </a:r>
            <a:r>
              <a:rPr lang="en-US" sz="2800" dirty="0" err="1"/>
              <a:t>penolakan</a:t>
            </a:r>
            <a:r>
              <a:rPr lang="en-US" sz="2800" dirty="0"/>
              <a:t> </a:t>
            </a:r>
            <a:r>
              <a:rPr lang="en-US" sz="2800" dirty="0" err="1"/>
              <a:t>suara</a:t>
            </a:r>
            <a:r>
              <a:rPr lang="en-US" sz="2800" dirty="0"/>
              <a:t> </a:t>
            </a:r>
            <a:r>
              <a:rPr lang="en-US" sz="2800" dirty="0" err="1"/>
              <a:t>hati</a:t>
            </a:r>
            <a:r>
              <a:rPr lang="en-US" sz="2800" dirty="0"/>
              <a:t> </a:t>
            </a:r>
            <a:r>
              <a:rPr lang="en-US" sz="2800" dirty="0" err="1"/>
              <a:t>terhadap</a:t>
            </a:r>
            <a:r>
              <a:rPr lang="en-US" sz="2800" dirty="0"/>
              <a:t> </a:t>
            </a:r>
            <a:r>
              <a:rPr lang="en-US" sz="2800" dirty="0" err="1"/>
              <a:t>hukum</a:t>
            </a:r>
            <a:r>
              <a:rPr lang="en-US" sz="2800" dirty="0"/>
              <a:t>, </a:t>
            </a:r>
            <a:r>
              <a:rPr lang="en-US" sz="2800" dirty="0" err="1"/>
              <a:t>tidak</a:t>
            </a:r>
            <a:r>
              <a:rPr lang="en-US" sz="2800" dirty="0"/>
              <a:t> </a:t>
            </a:r>
            <a:r>
              <a:rPr lang="en-US" sz="2800" dirty="0" err="1"/>
              <a:t>boleh</a:t>
            </a:r>
            <a:r>
              <a:rPr lang="en-US" sz="2800" dirty="0"/>
              <a:t> </a:t>
            </a:r>
            <a:r>
              <a:rPr lang="en-US" sz="2800" dirty="0" err="1"/>
              <a:t>destruktif</a:t>
            </a:r>
            <a:r>
              <a:rPr lang="en-US" sz="2800" dirty="0"/>
              <a:t> ;</a:t>
            </a:r>
          </a:p>
          <a:p>
            <a:endParaRPr lang="en-US" sz="2800" dirty="0"/>
          </a:p>
        </p:txBody>
      </p:sp>
    </p:spTree>
    <p:extLst>
      <p:ext uri="{BB962C8B-B14F-4D97-AF65-F5344CB8AC3E}">
        <p14:creationId xmlns:p14="http://schemas.microsoft.com/office/powerpoint/2010/main" val="1463612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899593" y="1556792"/>
            <a:ext cx="7704855" cy="435443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gn="just">
              <a:buFont typeface="Wingdings" panose="05000000000000000000" pitchFamily="2" charset="2"/>
              <a:buChar char="Ø"/>
            </a:pPr>
            <a:r>
              <a:rPr lang="en-US"/>
              <a:t>Sikap militan harus muncul bukan karena ungkapan ketidaksetiaan pada hukum, melainkan sebagai  penolakan mendalam tehadap tatanan hukum yang tidak adil, dkl. Para militant ingin setia pada hukum yang adil, mereka berusaha menolak hukum yang pada kenyataannya tidak adil;</a:t>
            </a:r>
            <a:endParaRPr lang="en-US" dirty="0"/>
          </a:p>
        </p:txBody>
      </p:sp>
    </p:spTree>
    <p:extLst>
      <p:ext uri="{BB962C8B-B14F-4D97-AF65-F5344CB8AC3E}">
        <p14:creationId xmlns:p14="http://schemas.microsoft.com/office/powerpoint/2010/main" val="2039059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03" y="-27366"/>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899592" y="817582"/>
            <a:ext cx="750942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2800" dirty="0" err="1"/>
              <a:t>Kemudian</a:t>
            </a:r>
            <a:r>
              <a:rPr lang="en-US" sz="2800" dirty="0"/>
              <a:t>, CD </a:t>
            </a:r>
            <a:r>
              <a:rPr lang="en-US" sz="2800" dirty="0" err="1"/>
              <a:t>dapat</a:t>
            </a:r>
            <a:r>
              <a:rPr lang="en-US" sz="2800" dirty="0"/>
              <a:t> </a:t>
            </a:r>
            <a:r>
              <a:rPr lang="en-US" sz="2800" dirty="0" err="1"/>
              <a:t>dipertanggungjawabkan</a:t>
            </a:r>
            <a:r>
              <a:rPr lang="en-US" sz="2800" dirty="0"/>
              <a:t> </a:t>
            </a:r>
            <a:r>
              <a:rPr lang="en-US" sz="2800" dirty="0" err="1"/>
              <a:t>apabila</a:t>
            </a:r>
            <a:r>
              <a:rPr lang="en-US" sz="2800" dirty="0"/>
              <a:t> </a:t>
            </a:r>
            <a:r>
              <a:rPr lang="en-US" sz="2800" dirty="0" err="1"/>
              <a:t>memenuhi</a:t>
            </a:r>
            <a:r>
              <a:rPr lang="en-US" sz="2800" dirty="0"/>
              <a:t> </a:t>
            </a:r>
            <a:r>
              <a:rPr lang="en-US" sz="2800" dirty="0" err="1"/>
              <a:t>tiga</a:t>
            </a:r>
            <a:r>
              <a:rPr lang="en-US" sz="2800" dirty="0"/>
              <a:t> </a:t>
            </a:r>
            <a:r>
              <a:rPr lang="en-US" sz="2800" dirty="0" err="1"/>
              <a:t>kondisi</a:t>
            </a:r>
            <a:r>
              <a:rPr lang="en-US" sz="2800" dirty="0"/>
              <a:t> </a:t>
            </a:r>
            <a:r>
              <a:rPr lang="en-US" sz="2800" dirty="0" err="1"/>
              <a:t>utama</a:t>
            </a:r>
            <a:r>
              <a:rPr lang="en-US" sz="2800" dirty="0"/>
              <a:t>:</a:t>
            </a:r>
          </a:p>
        </p:txBody>
      </p:sp>
      <p:sp>
        <p:nvSpPr>
          <p:cNvPr id="6" name="Content Placeholder 2"/>
          <p:cNvSpPr txBox="1">
            <a:spLocks/>
          </p:cNvSpPr>
          <p:nvPr/>
        </p:nvSpPr>
        <p:spPr>
          <a:xfrm>
            <a:off x="971600" y="2356701"/>
            <a:ext cx="7149385" cy="33663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mj-lt"/>
              <a:buAutoNum type="arabicParenR"/>
            </a:pPr>
            <a:r>
              <a:rPr lang="en-US" sz="2800"/>
              <a:t>Apabila hak dasar warga Negara, seperti hak untuk hidup yang layak, hak untuk beragama dan beribadah secara bebas, hak untuk mendapatkan pendidikan dan pekerjaan yang layak diabaikan Negara;</a:t>
            </a:r>
            <a:endParaRPr lang="en-US" sz="2800" dirty="0"/>
          </a:p>
        </p:txBody>
      </p:sp>
    </p:spTree>
    <p:extLst>
      <p:ext uri="{BB962C8B-B14F-4D97-AF65-F5344CB8AC3E}">
        <p14:creationId xmlns:p14="http://schemas.microsoft.com/office/powerpoint/2010/main" val="27985901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486</Words>
  <Application>Microsoft Office PowerPoint</Application>
  <PresentationFormat>On-screen Show (4:3)</PresentationFormat>
  <Paragraphs>36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HP-05</dc:creator>
  <cp:lastModifiedBy>PRIVACY</cp:lastModifiedBy>
  <cp:revision>7</cp:revision>
  <dcterms:created xsi:type="dcterms:W3CDTF">2018-09-07T08:23:24Z</dcterms:created>
  <dcterms:modified xsi:type="dcterms:W3CDTF">2019-04-30T07:41:45Z</dcterms:modified>
</cp:coreProperties>
</file>