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9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6B162F-5CF4-48D9-A477-FD99E6623F0F}" type="datetimeFigureOut">
              <a:rPr lang="id-ID" smtClean="0"/>
              <a:t>30/04/2019</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F52F6B-3950-4E38-B5B5-15E64ECA3952}" type="slidenum">
              <a:rPr lang="id-ID" smtClean="0"/>
              <a:t>‹#›</a:t>
            </a:fld>
            <a:endParaRPr lang="id-ID"/>
          </a:p>
        </p:txBody>
      </p:sp>
    </p:spTree>
    <p:extLst>
      <p:ext uri="{BB962C8B-B14F-4D97-AF65-F5344CB8AC3E}">
        <p14:creationId xmlns:p14="http://schemas.microsoft.com/office/powerpoint/2010/main" val="30403146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07D428C9-CF45-4907-AA04-7D0C801B117C}" type="datetimeFigureOut">
              <a:rPr lang="id-ID" smtClean="0"/>
              <a:pPr/>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D6C46C-2A97-4DAE-AE99-08CB217C5E12}" type="slidenum">
              <a:rPr lang="id-ID" smtClean="0"/>
              <a:pPr/>
              <a:t>‹#›</a:t>
            </a:fld>
            <a:endParaRPr lang="id-ID"/>
          </a:p>
        </p:txBody>
      </p:sp>
    </p:spTree>
    <p:extLst>
      <p:ext uri="{BB962C8B-B14F-4D97-AF65-F5344CB8AC3E}">
        <p14:creationId xmlns:p14="http://schemas.microsoft.com/office/powerpoint/2010/main" val="1870315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07D428C9-CF45-4907-AA04-7D0C801B117C}" type="datetimeFigureOut">
              <a:rPr lang="id-ID" smtClean="0"/>
              <a:pPr/>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D6C46C-2A97-4DAE-AE99-08CB217C5E12}" type="slidenum">
              <a:rPr lang="id-ID" smtClean="0"/>
              <a:pPr/>
              <a:t>‹#›</a:t>
            </a:fld>
            <a:endParaRPr lang="id-ID"/>
          </a:p>
        </p:txBody>
      </p:sp>
    </p:spTree>
    <p:extLst>
      <p:ext uri="{BB962C8B-B14F-4D97-AF65-F5344CB8AC3E}">
        <p14:creationId xmlns:p14="http://schemas.microsoft.com/office/powerpoint/2010/main" val="289969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07D428C9-CF45-4907-AA04-7D0C801B117C}" type="datetimeFigureOut">
              <a:rPr lang="id-ID" smtClean="0"/>
              <a:pPr/>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D6C46C-2A97-4DAE-AE99-08CB217C5E12}" type="slidenum">
              <a:rPr lang="id-ID" smtClean="0"/>
              <a:pPr/>
              <a:t>‹#›</a:t>
            </a:fld>
            <a:endParaRPr lang="id-ID"/>
          </a:p>
        </p:txBody>
      </p:sp>
    </p:spTree>
    <p:extLst>
      <p:ext uri="{BB962C8B-B14F-4D97-AF65-F5344CB8AC3E}">
        <p14:creationId xmlns:p14="http://schemas.microsoft.com/office/powerpoint/2010/main" val="2733518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07D428C9-CF45-4907-AA04-7D0C801B117C}" type="datetimeFigureOut">
              <a:rPr lang="id-ID" smtClean="0"/>
              <a:pPr/>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D6C46C-2A97-4DAE-AE99-08CB217C5E12}" type="slidenum">
              <a:rPr lang="id-ID" smtClean="0"/>
              <a:pPr/>
              <a:t>‹#›</a:t>
            </a:fld>
            <a:endParaRPr lang="id-ID"/>
          </a:p>
        </p:txBody>
      </p:sp>
    </p:spTree>
    <p:extLst>
      <p:ext uri="{BB962C8B-B14F-4D97-AF65-F5344CB8AC3E}">
        <p14:creationId xmlns:p14="http://schemas.microsoft.com/office/powerpoint/2010/main" val="1179368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D428C9-CF45-4907-AA04-7D0C801B117C}" type="datetimeFigureOut">
              <a:rPr lang="id-ID" smtClean="0"/>
              <a:pPr/>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D6C46C-2A97-4DAE-AE99-08CB217C5E12}" type="slidenum">
              <a:rPr lang="id-ID" smtClean="0"/>
              <a:pPr/>
              <a:t>‹#›</a:t>
            </a:fld>
            <a:endParaRPr lang="id-ID"/>
          </a:p>
        </p:txBody>
      </p:sp>
    </p:spTree>
    <p:extLst>
      <p:ext uri="{BB962C8B-B14F-4D97-AF65-F5344CB8AC3E}">
        <p14:creationId xmlns:p14="http://schemas.microsoft.com/office/powerpoint/2010/main" val="428526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07D428C9-CF45-4907-AA04-7D0C801B117C}" type="datetimeFigureOut">
              <a:rPr lang="id-ID" smtClean="0"/>
              <a:pPr/>
              <a:t>30/04/2019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8D6C46C-2A97-4DAE-AE99-08CB217C5E12}" type="slidenum">
              <a:rPr lang="id-ID" smtClean="0"/>
              <a:pPr/>
              <a:t>‹#›</a:t>
            </a:fld>
            <a:endParaRPr lang="id-ID"/>
          </a:p>
        </p:txBody>
      </p:sp>
    </p:spTree>
    <p:extLst>
      <p:ext uri="{BB962C8B-B14F-4D97-AF65-F5344CB8AC3E}">
        <p14:creationId xmlns:p14="http://schemas.microsoft.com/office/powerpoint/2010/main" val="4156932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07D428C9-CF45-4907-AA04-7D0C801B117C}" type="datetimeFigureOut">
              <a:rPr lang="id-ID" smtClean="0"/>
              <a:pPr/>
              <a:t>30/04/2019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8D6C46C-2A97-4DAE-AE99-08CB217C5E12}" type="slidenum">
              <a:rPr lang="id-ID" smtClean="0"/>
              <a:pPr/>
              <a:t>‹#›</a:t>
            </a:fld>
            <a:endParaRPr lang="id-ID"/>
          </a:p>
        </p:txBody>
      </p:sp>
    </p:spTree>
    <p:extLst>
      <p:ext uri="{BB962C8B-B14F-4D97-AF65-F5344CB8AC3E}">
        <p14:creationId xmlns:p14="http://schemas.microsoft.com/office/powerpoint/2010/main" val="1551245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07D428C9-CF45-4907-AA04-7D0C801B117C}" type="datetimeFigureOut">
              <a:rPr lang="id-ID" smtClean="0"/>
              <a:pPr/>
              <a:t>30/04/2019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8D6C46C-2A97-4DAE-AE99-08CB217C5E12}" type="slidenum">
              <a:rPr lang="id-ID" smtClean="0"/>
              <a:pPr/>
              <a:t>‹#›</a:t>
            </a:fld>
            <a:endParaRPr lang="id-ID"/>
          </a:p>
        </p:txBody>
      </p:sp>
    </p:spTree>
    <p:extLst>
      <p:ext uri="{BB962C8B-B14F-4D97-AF65-F5344CB8AC3E}">
        <p14:creationId xmlns:p14="http://schemas.microsoft.com/office/powerpoint/2010/main" val="627334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428C9-CF45-4907-AA04-7D0C801B117C}" type="datetimeFigureOut">
              <a:rPr lang="id-ID" smtClean="0"/>
              <a:pPr/>
              <a:t>30/04/2019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8D6C46C-2A97-4DAE-AE99-08CB217C5E12}" type="slidenum">
              <a:rPr lang="id-ID" smtClean="0"/>
              <a:pPr/>
              <a:t>‹#›</a:t>
            </a:fld>
            <a:endParaRPr lang="id-ID"/>
          </a:p>
        </p:txBody>
      </p:sp>
    </p:spTree>
    <p:extLst>
      <p:ext uri="{BB962C8B-B14F-4D97-AF65-F5344CB8AC3E}">
        <p14:creationId xmlns:p14="http://schemas.microsoft.com/office/powerpoint/2010/main" val="3296294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D428C9-CF45-4907-AA04-7D0C801B117C}" type="datetimeFigureOut">
              <a:rPr lang="id-ID" smtClean="0"/>
              <a:pPr/>
              <a:t>30/04/2019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8D6C46C-2A97-4DAE-AE99-08CB217C5E12}" type="slidenum">
              <a:rPr lang="id-ID" smtClean="0"/>
              <a:pPr/>
              <a:t>‹#›</a:t>
            </a:fld>
            <a:endParaRPr lang="id-ID"/>
          </a:p>
        </p:txBody>
      </p:sp>
    </p:spTree>
    <p:extLst>
      <p:ext uri="{BB962C8B-B14F-4D97-AF65-F5344CB8AC3E}">
        <p14:creationId xmlns:p14="http://schemas.microsoft.com/office/powerpoint/2010/main" val="473005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D428C9-CF45-4907-AA04-7D0C801B117C}" type="datetimeFigureOut">
              <a:rPr lang="id-ID" smtClean="0"/>
              <a:pPr/>
              <a:t>30/04/2019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8D6C46C-2A97-4DAE-AE99-08CB217C5E12}" type="slidenum">
              <a:rPr lang="id-ID" smtClean="0"/>
              <a:pPr/>
              <a:t>‹#›</a:t>
            </a:fld>
            <a:endParaRPr lang="id-ID"/>
          </a:p>
        </p:txBody>
      </p:sp>
    </p:spTree>
    <p:extLst>
      <p:ext uri="{BB962C8B-B14F-4D97-AF65-F5344CB8AC3E}">
        <p14:creationId xmlns:p14="http://schemas.microsoft.com/office/powerpoint/2010/main" val="2332895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D428C9-CF45-4907-AA04-7D0C801B117C}" type="datetimeFigureOut">
              <a:rPr lang="id-ID" smtClean="0"/>
              <a:pPr/>
              <a:t>30/04/2019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D6C46C-2A97-4DAE-AE99-08CB217C5E12}" type="slidenum">
              <a:rPr lang="id-ID" smtClean="0"/>
              <a:pPr/>
              <a:t>‹#›</a:t>
            </a:fld>
            <a:endParaRPr lang="id-ID"/>
          </a:p>
        </p:txBody>
      </p:sp>
    </p:spTree>
    <p:extLst>
      <p:ext uri="{BB962C8B-B14F-4D97-AF65-F5344CB8AC3E}">
        <p14:creationId xmlns:p14="http://schemas.microsoft.com/office/powerpoint/2010/main" val="1530111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263866"/>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203848" y="4068361"/>
            <a:ext cx="5688632" cy="584775"/>
          </a:xfrm>
          <a:prstGeom prst="rect">
            <a:avLst/>
          </a:prstGeom>
        </p:spPr>
        <p:txBody>
          <a:bodyPr wrap="square">
            <a:spAutoFit/>
          </a:bodyPr>
          <a:lstStyle/>
          <a:p>
            <a:pPr algn="ctr"/>
            <a:r>
              <a:rPr lang="id-ID" sz="3200" b="1" dirty="0"/>
              <a:t>KEWAJIBAN MEMATUHI HUKUM</a:t>
            </a:r>
          </a:p>
        </p:txBody>
      </p:sp>
      <p:sp>
        <p:nvSpPr>
          <p:cNvPr id="6" name="Rectangle 5"/>
          <p:cNvSpPr/>
          <p:nvPr/>
        </p:nvSpPr>
        <p:spPr>
          <a:xfrm>
            <a:off x="5005571" y="1772816"/>
            <a:ext cx="2085186" cy="369332"/>
          </a:xfrm>
          <a:prstGeom prst="rect">
            <a:avLst/>
          </a:prstGeom>
        </p:spPr>
        <p:txBody>
          <a:bodyPr wrap="none">
            <a:spAutoFit/>
          </a:bodyPr>
          <a:lstStyle/>
          <a:p>
            <a:r>
              <a:rPr lang="id-ID" dirty="0">
                <a:solidFill>
                  <a:srgbClr val="FF0000"/>
                </a:solidFill>
              </a:rPr>
              <a:t>FILSAFAT HUKUM S2</a:t>
            </a:r>
          </a:p>
        </p:txBody>
      </p:sp>
      <p:sp>
        <p:nvSpPr>
          <p:cNvPr id="7" name="Rectangle 6"/>
          <p:cNvSpPr/>
          <p:nvPr/>
        </p:nvSpPr>
        <p:spPr>
          <a:xfrm>
            <a:off x="5313605" y="2780928"/>
            <a:ext cx="1260153" cy="369332"/>
          </a:xfrm>
          <a:prstGeom prst="rect">
            <a:avLst/>
          </a:prstGeom>
        </p:spPr>
        <p:txBody>
          <a:bodyPr wrap="none">
            <a:spAutoFit/>
          </a:bodyPr>
          <a:lstStyle/>
          <a:p>
            <a:pPr algn="ctr"/>
            <a:r>
              <a:rPr lang="id-ID" b="1" dirty="0">
                <a:solidFill>
                  <a:srgbClr val="FF0000"/>
                </a:solidFill>
              </a:rPr>
              <a:t>(</a:t>
            </a:r>
            <a:r>
              <a:rPr lang="en-ZW" b="1" dirty="0" err="1">
                <a:solidFill>
                  <a:srgbClr val="FF0000"/>
                </a:solidFill>
              </a:rPr>
              <a:t>Materi</a:t>
            </a:r>
            <a:r>
              <a:rPr lang="id-ID" b="1" dirty="0">
                <a:solidFill>
                  <a:srgbClr val="FF0000"/>
                </a:solidFill>
              </a:rPr>
              <a:t> </a:t>
            </a:r>
            <a:r>
              <a:rPr lang="en-US" b="1" smtClean="0">
                <a:solidFill>
                  <a:srgbClr val="FF0000"/>
                </a:solidFill>
              </a:rPr>
              <a:t>11</a:t>
            </a:r>
            <a:r>
              <a:rPr lang="en-ZW" b="1" smtClean="0">
                <a:solidFill>
                  <a:srgbClr val="FF0000"/>
                </a:solidFill>
              </a:rPr>
              <a:t>)</a:t>
            </a:r>
            <a:endParaRPr lang="id-ID" b="1" dirty="0">
              <a:solidFill>
                <a:srgbClr val="FF0000"/>
              </a:solidFill>
            </a:endParaRPr>
          </a:p>
        </p:txBody>
      </p:sp>
      <p:sp>
        <p:nvSpPr>
          <p:cNvPr id="8" name="Rectangle 7"/>
          <p:cNvSpPr/>
          <p:nvPr/>
        </p:nvSpPr>
        <p:spPr>
          <a:xfrm>
            <a:off x="3851920" y="5805264"/>
            <a:ext cx="4572000" cy="677108"/>
          </a:xfrm>
          <a:prstGeom prst="rect">
            <a:avLst/>
          </a:prstGeom>
        </p:spPr>
        <p:txBody>
          <a:bodyPr>
            <a:spAutoFit/>
          </a:bodyPr>
          <a:lstStyle/>
          <a:p>
            <a:pPr algn="ctr">
              <a:buNone/>
            </a:pPr>
            <a:r>
              <a:rPr lang="id-ID" sz="2000" dirty="0">
                <a:solidFill>
                  <a:srgbClr val="FF0000"/>
                </a:solidFill>
              </a:rPr>
              <a:t>Oleh  </a:t>
            </a:r>
          </a:p>
          <a:p>
            <a:pPr algn="ctr">
              <a:buNone/>
            </a:pPr>
            <a:r>
              <a:rPr lang="id-ID" dirty="0">
                <a:solidFill>
                  <a:srgbClr val="FF0000"/>
                </a:solidFill>
              </a:rPr>
              <a:t>Dr. Horadin Saragih, SH., MHum.</a:t>
            </a:r>
          </a:p>
        </p:txBody>
      </p:sp>
    </p:spTree>
    <p:extLst>
      <p:ext uri="{BB962C8B-B14F-4D97-AF65-F5344CB8AC3E}">
        <p14:creationId xmlns:p14="http://schemas.microsoft.com/office/powerpoint/2010/main" val="3214671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99592" y="1340768"/>
            <a:ext cx="7560840" cy="424847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Arial" pitchFamily="34" charset="0"/>
              <a:buNone/>
            </a:pPr>
            <a:r>
              <a:rPr lang="id-ID"/>
              <a:t>Ad.1) </a:t>
            </a:r>
          </a:p>
          <a:p>
            <a:pPr algn="just"/>
            <a:r>
              <a:rPr lang="id-ID"/>
              <a:t>Patuh kepada hukum sebagai konsekuensi dari peran sosial;</a:t>
            </a:r>
          </a:p>
          <a:p>
            <a:pPr algn="just"/>
            <a:r>
              <a:rPr lang="id-ID"/>
              <a:t>Peran sosial menuntut kewajiban moral dari pemangku peran;</a:t>
            </a:r>
          </a:p>
          <a:p>
            <a:pPr algn="just"/>
            <a:r>
              <a:rPr lang="id-ID"/>
              <a:t>Kewajiban ditimbulkan oleh peran bersifat wajib begitu saja </a:t>
            </a:r>
            <a:r>
              <a:rPr lang="id-ID" i="1"/>
              <a:t>(non volunter</a:t>
            </a:r>
            <a:r>
              <a:rPr lang="id-ID"/>
              <a:t>);</a:t>
            </a:r>
          </a:p>
          <a:p>
            <a:pPr algn="just"/>
            <a:r>
              <a:rPr lang="id-ID"/>
              <a:t>Mengutip Wellman, patuh pada hukum sebagai konsekuensi dari peran subjek sebagai warga negara.</a:t>
            </a:r>
            <a:endParaRPr lang="id-ID" dirty="0"/>
          </a:p>
        </p:txBody>
      </p:sp>
    </p:spTree>
    <p:extLst>
      <p:ext uri="{BB962C8B-B14F-4D97-AF65-F5344CB8AC3E}">
        <p14:creationId xmlns:p14="http://schemas.microsoft.com/office/powerpoint/2010/main" val="1764676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27584" y="1052736"/>
            <a:ext cx="7848872" cy="507342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47675" indent="-361950" algn="just">
              <a:buFont typeface="Arial" pitchFamily="34" charset="0"/>
              <a:buNone/>
            </a:pPr>
            <a:r>
              <a:rPr lang="id-ID"/>
              <a:t>Ad.2)</a:t>
            </a:r>
          </a:p>
          <a:p>
            <a:pPr algn="just"/>
            <a:r>
              <a:rPr lang="id-ID"/>
              <a:t>Wajib patuh kepada hukum karena interaksi dengan sesama warga negara atau dengan negara secara moral penting;</a:t>
            </a:r>
          </a:p>
          <a:p>
            <a:pPr algn="just"/>
            <a:r>
              <a:rPr lang="id-ID"/>
              <a:t>Kewajiban bersifat volunter; tergantung kepada adanya kewajiban terhadap apa yang sudah saya nikmati dari negara;</a:t>
            </a:r>
          </a:p>
          <a:p>
            <a:pPr algn="just"/>
            <a:r>
              <a:rPr lang="id-ID"/>
              <a:t>Saya telah memperoleh manfaat dari negara maka saya tunduk pada hukum yang ditetapkan negara;</a:t>
            </a:r>
          </a:p>
          <a:p>
            <a:pPr algn="just"/>
            <a:endParaRPr lang="id-ID"/>
          </a:p>
          <a:p>
            <a:pPr algn="just"/>
            <a:endParaRPr lang="id-ID" dirty="0"/>
          </a:p>
        </p:txBody>
      </p:sp>
    </p:spTree>
    <p:extLst>
      <p:ext uri="{BB962C8B-B14F-4D97-AF65-F5344CB8AC3E}">
        <p14:creationId xmlns:p14="http://schemas.microsoft.com/office/powerpoint/2010/main" val="3371366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99592" y="1214423"/>
            <a:ext cx="7776864" cy="4806866"/>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Arial" pitchFamily="34" charset="0"/>
              <a:buNone/>
            </a:pPr>
            <a:r>
              <a:rPr lang="id-ID"/>
              <a:t>Ad.3)</a:t>
            </a:r>
          </a:p>
          <a:p>
            <a:pPr algn="just"/>
            <a:r>
              <a:rPr lang="id-ID"/>
              <a:t>Bahwa kewajiban mematuhi hukum berlandaskan pada norma moral umum imparsial;</a:t>
            </a:r>
          </a:p>
          <a:p>
            <a:pPr algn="just"/>
            <a:r>
              <a:rPr lang="id-ID"/>
              <a:t>Tidak melanggar hukum, misalnya </a:t>
            </a:r>
            <a:r>
              <a:rPr lang="en-US"/>
              <a:t>tidak </a:t>
            </a:r>
            <a:r>
              <a:rPr lang="id-ID"/>
              <a:t>membunuh, menyerang, membahayakan orang lain, dalam bentuk lain</a:t>
            </a:r>
            <a:r>
              <a:rPr lang="en-US"/>
              <a:t> </a:t>
            </a:r>
            <a:r>
              <a:rPr lang="id-ID"/>
              <a:t>melakukan keadilan merupakan tuntutan umum yang berlaku bagi semua umat manusia. Secara alamiah karena manusia sebagai manusia wajib menegakkannya.</a:t>
            </a:r>
          </a:p>
          <a:p>
            <a:pPr algn="just"/>
            <a:endParaRPr lang="id-ID" dirty="0"/>
          </a:p>
        </p:txBody>
      </p:sp>
    </p:spTree>
    <p:extLst>
      <p:ext uri="{BB962C8B-B14F-4D97-AF65-F5344CB8AC3E}">
        <p14:creationId xmlns:p14="http://schemas.microsoft.com/office/powerpoint/2010/main" val="2598609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970960" y="1196752"/>
            <a:ext cx="7561479" cy="5051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
            </a:pPr>
            <a:r>
              <a:rPr lang="id-ID" dirty="0"/>
              <a:t>Hans Kelsen, dalam I Gede Dewa A, 2013:59, mengartikan efikasi hukum  (</a:t>
            </a:r>
            <a:r>
              <a:rPr lang="id-ID" i="1" dirty="0"/>
              <a:t>efficacy of law</a:t>
            </a:r>
            <a:r>
              <a:rPr lang="id-ID" dirty="0"/>
              <a:t>) adalah perilaku seseorang yang sesuai dengan norma hukum;</a:t>
            </a:r>
          </a:p>
          <a:p>
            <a:pPr marL="425196" algn="just">
              <a:buFont typeface="Wingdings" pitchFamily="2" charset="2"/>
              <a:buChar char="§"/>
            </a:pPr>
            <a:endParaRPr lang="id-ID" sz="1700" dirty="0"/>
          </a:p>
          <a:p>
            <a:pPr algn="just">
              <a:buFont typeface="Wingdings" pitchFamily="2" charset="2"/>
              <a:buChar char="§"/>
            </a:pPr>
            <a:r>
              <a:rPr lang="id-ID" dirty="0"/>
              <a:t>Secara konkrit, bahwa </a:t>
            </a:r>
            <a:r>
              <a:rPr lang="id-ID" b="1" dirty="0"/>
              <a:t>efikasi diartikan  setiap orang secara aktual bertindak menurut aturan norma hukum, norma hukum diterapkan secara aktual dan benar-benar </a:t>
            </a:r>
            <a:r>
              <a:rPr lang="id-ID" b="1" u="sng" dirty="0"/>
              <a:t>dipatuhi</a:t>
            </a:r>
            <a:r>
              <a:rPr lang="id-ID" b="1" dirty="0"/>
              <a:t>.</a:t>
            </a:r>
          </a:p>
          <a:p>
            <a:pPr algn="just">
              <a:buFont typeface="Wingdings" pitchFamily="2" charset="2"/>
              <a:buChar char="§"/>
            </a:pPr>
            <a:endParaRPr lang="id-ID" dirty="0"/>
          </a:p>
          <a:p>
            <a:pPr algn="just">
              <a:buFont typeface="Wingdings" pitchFamily="2" charset="2"/>
              <a:buChar char="§"/>
            </a:pPr>
            <a:endParaRPr lang="id-ID" dirty="0"/>
          </a:p>
        </p:txBody>
      </p:sp>
    </p:spTree>
    <p:extLst>
      <p:ext uri="{BB962C8B-B14F-4D97-AF65-F5344CB8AC3E}">
        <p14:creationId xmlns:p14="http://schemas.microsoft.com/office/powerpoint/2010/main" val="472809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27584" y="1052736"/>
            <a:ext cx="7848872" cy="519749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Wingdings" pitchFamily="2" charset="2"/>
              <a:buChar char="§"/>
            </a:pPr>
            <a:r>
              <a:rPr lang="id-ID" b="1"/>
              <a:t>I. Jasa Negara</a:t>
            </a:r>
          </a:p>
          <a:p>
            <a:pPr marL="609600" algn="just">
              <a:buFont typeface="Wingdings" pitchFamily="2" charset="2"/>
              <a:buChar char="§"/>
            </a:pPr>
            <a:r>
              <a:rPr lang="id-ID"/>
              <a:t>Christopher Heath Wellman dalam esainya , “</a:t>
            </a:r>
            <a:r>
              <a:rPr lang="id-ID" i="1"/>
              <a:t>Samaritanism  and the Duty to Obey the Law</a:t>
            </a:r>
            <a:r>
              <a:rPr lang="id-ID"/>
              <a:t>”, mengeksplorasi tentang tuntutan kepatuhan warga negara terhadap negara;</a:t>
            </a:r>
          </a:p>
          <a:p>
            <a:pPr marL="609600" algn="just">
              <a:buFont typeface="Wingdings" pitchFamily="2" charset="2"/>
              <a:buChar char="§"/>
            </a:pPr>
            <a:endParaRPr lang="id-ID"/>
          </a:p>
          <a:p>
            <a:pPr marL="609600" algn="just">
              <a:buFont typeface="Wingdings" pitchFamily="2" charset="2"/>
              <a:buChar char="§"/>
            </a:pPr>
            <a:r>
              <a:rPr lang="id-ID"/>
              <a:t>Menurutnya, keharusan kepatuhan warga negara untuk menerima paksaan politik, baca “penerapan hukum oleh negara”, merupakan jawaban yang fair terhadap negara atas “jasanya” menyediakan manfaat sosial bagi warga negara;</a:t>
            </a:r>
            <a:endParaRPr lang="id-ID" dirty="0"/>
          </a:p>
        </p:txBody>
      </p:sp>
    </p:spTree>
    <p:extLst>
      <p:ext uri="{BB962C8B-B14F-4D97-AF65-F5344CB8AC3E}">
        <p14:creationId xmlns:p14="http://schemas.microsoft.com/office/powerpoint/2010/main" val="4208431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1259632" y="1268760"/>
            <a:ext cx="7344816" cy="47525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q"/>
            </a:pPr>
            <a:r>
              <a:rPr lang="id-ID"/>
              <a:t> Oleh karenanya, menyadari berbagai kemudahan yang diberikan oleh negara menyediakan jalan raya, pelabuhan, pendidikan, pelayanan kesehatan, kesempatan kerja, keamanan, dan sebagainya, membayar pajak misalnya, harus dimaknai sebagai kewajiban yang wajar meskipun dilakukan tanpa persetujan subjek.</a:t>
            </a:r>
            <a:endParaRPr lang="id-ID" dirty="0"/>
          </a:p>
        </p:txBody>
      </p:sp>
    </p:spTree>
    <p:extLst>
      <p:ext uri="{BB962C8B-B14F-4D97-AF65-F5344CB8AC3E}">
        <p14:creationId xmlns:p14="http://schemas.microsoft.com/office/powerpoint/2010/main" val="460664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1187623" y="908720"/>
            <a:ext cx="7560841" cy="521744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
            </a:pPr>
            <a:endParaRPr lang="id-ID"/>
          </a:p>
          <a:p>
            <a:pPr algn="just">
              <a:buFont typeface="Wingdings" pitchFamily="2" charset="2"/>
              <a:buChar char="§"/>
            </a:pPr>
            <a:r>
              <a:rPr lang="id-ID"/>
              <a:t>Wellman mengakui, tidak semua orang merasa bahagia menjadi warga negara dari negara tertentu, tetapi apakah dengan demikian warga negara boleh tidak mematuhi hukum, atau anarkhis?</a:t>
            </a:r>
          </a:p>
          <a:p>
            <a:pPr algn="just">
              <a:buFont typeface="Wingdings" pitchFamily="2" charset="2"/>
              <a:buChar char="§"/>
            </a:pPr>
            <a:endParaRPr lang="id-ID"/>
          </a:p>
          <a:p>
            <a:pPr algn="just">
              <a:buFont typeface="Wingdings" pitchFamily="2" charset="2"/>
              <a:buChar char="§"/>
            </a:pPr>
            <a:r>
              <a:rPr lang="id-ID"/>
              <a:t>Jawabannya, tidak, dengan alasan:</a:t>
            </a:r>
          </a:p>
          <a:p>
            <a:pPr marL="263525" indent="0" algn="just">
              <a:buFont typeface="Arial" pitchFamily="34" charset="0"/>
              <a:buNone/>
              <a:tabLst>
                <a:tab pos="263525" algn="l"/>
              </a:tabLst>
            </a:pPr>
            <a:r>
              <a:rPr lang="id-ID"/>
              <a:t>(1) Negara memberi manfaat yang krusial,  (2) manfaat ini tidak mungkin tersedia tanpa kehadiran negara, dan (3) negara tidak membebani warganya lebih dari yang diterima akal sehat .</a:t>
            </a:r>
          </a:p>
          <a:p>
            <a:pPr algn="just">
              <a:buFont typeface="Wingdings" pitchFamily="2" charset="2"/>
              <a:buChar char="§"/>
            </a:pPr>
            <a:endParaRPr lang="id-ID" dirty="0"/>
          </a:p>
        </p:txBody>
      </p:sp>
    </p:spTree>
    <p:extLst>
      <p:ext uri="{BB962C8B-B14F-4D97-AF65-F5344CB8AC3E}">
        <p14:creationId xmlns:p14="http://schemas.microsoft.com/office/powerpoint/2010/main" val="1728741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99592" y="1000108"/>
            <a:ext cx="7920880" cy="535545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
            </a:pPr>
            <a:r>
              <a:rPr lang="id-ID"/>
              <a:t>Dengan penjelasan,  sbb:</a:t>
            </a:r>
          </a:p>
          <a:p>
            <a:pPr lvl="1" algn="just">
              <a:buFont typeface="Arial" pitchFamily="34" charset="0"/>
              <a:buChar char="•"/>
            </a:pPr>
            <a:r>
              <a:rPr lang="id-ID"/>
              <a:t> </a:t>
            </a:r>
            <a:r>
              <a:rPr lang="id-ID" i="1"/>
              <a:t>pertama</a:t>
            </a:r>
            <a:r>
              <a:rPr lang="id-ID"/>
              <a:t>,  dalam masyarakat tanpa negara tidak akan ditemukan  badan secara tegas berfungsi menetapkan peraturan  bagi semua anggota masyarakat,  akibatnya konflik  akan terjadi dimana-mana dan tidak akan ada yang mampu menyelesaikannya;</a:t>
            </a:r>
          </a:p>
          <a:p>
            <a:pPr lvl="1" algn="just">
              <a:buFont typeface="Arial" pitchFamily="34" charset="0"/>
              <a:buChar char="•"/>
            </a:pPr>
            <a:r>
              <a:rPr lang="id-ID" i="1"/>
              <a:t>Kedua, </a:t>
            </a:r>
            <a:r>
              <a:rPr lang="id-ID"/>
              <a:t>bahkan apabila diandaikan bahwa manusia pada umumnya berkehendak baik, dan karenanya tidak akan melanggar hak moral pihak lain, sangat  tidak masuk akal untuk berpikir bahwa setiap orang memang bersedia tunduk pada tuntutan moral yang ada.</a:t>
            </a:r>
            <a:endParaRPr lang="id-ID" i="1" dirty="0"/>
          </a:p>
        </p:txBody>
      </p:sp>
    </p:spTree>
    <p:extLst>
      <p:ext uri="{BB962C8B-B14F-4D97-AF65-F5344CB8AC3E}">
        <p14:creationId xmlns:p14="http://schemas.microsoft.com/office/powerpoint/2010/main" val="3169576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27584" y="1350955"/>
            <a:ext cx="7632848" cy="467033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id-ID" i="1"/>
              <a:t>Ketiga</a:t>
            </a:r>
            <a:r>
              <a:rPr lang="id-ID"/>
              <a:t>, dalam keadaan tanpa negara dan sikorban kejahatan atas nama keadilan menghukum pelanggar haknya, maka akan terjadi beberapa kemungkinan, (1) korban dapat saja menghukum orang yang tidak bersalah, (2) korban memberi hukuman yang berlebihan, (3) bahkan jika pelaku sesungguhnya tidak dihukum berlebihan, sipelaku berpendapat telah diperlakukan tidak adil karena menurut keyakinannya ia tidak bersalah.</a:t>
            </a:r>
            <a:endParaRPr lang="id-ID" dirty="0"/>
          </a:p>
        </p:txBody>
      </p:sp>
    </p:spTree>
    <p:extLst>
      <p:ext uri="{BB962C8B-B14F-4D97-AF65-F5344CB8AC3E}">
        <p14:creationId xmlns:p14="http://schemas.microsoft.com/office/powerpoint/2010/main" val="2679099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755576" y="1268760"/>
            <a:ext cx="7992888" cy="50691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
            </a:pPr>
            <a:r>
              <a:rPr lang="id-ID" sz="2600" dirty="0"/>
              <a:t>Berdasarkan urgensi peranan negara dan hukum, maka pada tingkat tertentu negara  berwenang menerapkan paksaan, dengan pembatasan:</a:t>
            </a:r>
          </a:p>
          <a:p>
            <a:pPr algn="just">
              <a:buFont typeface="Arial" pitchFamily="34" charset="0"/>
              <a:buNone/>
            </a:pPr>
            <a:endParaRPr lang="id-ID" sz="1600" dirty="0"/>
          </a:p>
          <a:p>
            <a:pPr marL="541338" indent="0" algn="just">
              <a:buFont typeface="Arial" pitchFamily="34" charset="0"/>
              <a:buNone/>
              <a:tabLst>
                <a:tab pos="1074738" algn="l"/>
              </a:tabLst>
            </a:pPr>
            <a:r>
              <a:rPr lang="id-ID" sz="2800" dirty="0"/>
              <a:t>(1) 	Dipandang niscaya  untuk mengamankan berbagai manfaat yang memang vital bagi saudara  setanah air, (2) paksaan tidak menjadi beban berlebihan bagi subjek yang terkena paksaan;</a:t>
            </a:r>
          </a:p>
          <a:p>
            <a:pPr algn="just"/>
            <a:endParaRPr lang="id-ID" dirty="0"/>
          </a:p>
        </p:txBody>
      </p:sp>
    </p:spTree>
    <p:extLst>
      <p:ext uri="{BB962C8B-B14F-4D97-AF65-F5344CB8AC3E}">
        <p14:creationId xmlns:p14="http://schemas.microsoft.com/office/powerpoint/2010/main" val="3689697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683568" y="1214422"/>
            <a:ext cx="7848872" cy="49117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id-ID" b="1" dirty="0"/>
              <a:t>II. Kewajiban Moral Natural Terhadap Sesama</a:t>
            </a:r>
          </a:p>
          <a:p>
            <a:pPr marL="0" indent="0" algn="just">
              <a:buNone/>
            </a:pPr>
            <a:endParaRPr lang="id-ID" sz="2000" dirty="0"/>
          </a:p>
          <a:p>
            <a:pPr algn="just">
              <a:buFont typeface="Wingdings" pitchFamily="2" charset="2"/>
              <a:buChar char="§"/>
            </a:pPr>
            <a:r>
              <a:rPr lang="id-ID" dirty="0"/>
              <a:t>Kewajiban mematuhi hukum, menurut Simmons didasarkan kepada tiga teori, yaitu:</a:t>
            </a:r>
          </a:p>
          <a:p>
            <a:pPr algn="just">
              <a:buFont typeface="Arial" pitchFamily="34" charset="0"/>
              <a:buNone/>
            </a:pPr>
            <a:endParaRPr lang="id-ID" sz="2000" dirty="0"/>
          </a:p>
          <a:p>
            <a:pPr marL="914400" lvl="1" indent="-514350" algn="just">
              <a:buFont typeface="+mj-lt"/>
              <a:buAutoNum type="arabicParenR"/>
            </a:pPr>
            <a:r>
              <a:rPr lang="id-ID" sz="2400" dirty="0"/>
              <a:t>Teori moral asosiatif;</a:t>
            </a:r>
          </a:p>
          <a:p>
            <a:pPr marL="914400" lvl="1" indent="-514350" algn="just">
              <a:buFont typeface="+mj-lt"/>
              <a:buAutoNum type="arabicParenR"/>
            </a:pPr>
            <a:r>
              <a:rPr lang="id-ID" sz="2400" dirty="0"/>
              <a:t>Teori kewajiban moral transaksional;</a:t>
            </a:r>
          </a:p>
          <a:p>
            <a:pPr marL="914400" lvl="1" indent="-514350" algn="just">
              <a:buFont typeface="+mj-lt"/>
              <a:buAutoNum type="arabicParenR"/>
            </a:pPr>
            <a:r>
              <a:rPr lang="id-ID" sz="2400" dirty="0"/>
              <a:t>Teori kewajiban moral natural; </a:t>
            </a:r>
          </a:p>
        </p:txBody>
      </p:sp>
    </p:spTree>
    <p:extLst>
      <p:ext uri="{BB962C8B-B14F-4D97-AF65-F5344CB8AC3E}">
        <p14:creationId xmlns:p14="http://schemas.microsoft.com/office/powerpoint/2010/main" val="3380224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606</Words>
  <Application>Microsoft Office PowerPoint</Application>
  <PresentationFormat>On-screen Show (4:3)</PresentationFormat>
  <Paragraphs>44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HP-05</dc:creator>
  <cp:lastModifiedBy>PRIVACY</cp:lastModifiedBy>
  <cp:revision>7</cp:revision>
  <dcterms:created xsi:type="dcterms:W3CDTF">2018-09-07T08:05:47Z</dcterms:created>
  <dcterms:modified xsi:type="dcterms:W3CDTF">2019-04-30T07:41:14Z</dcterms:modified>
</cp:coreProperties>
</file>