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4567" autoAdjust="0"/>
    <p:restoredTop sz="86364" autoAdjust="0"/>
  </p:normalViewPr>
  <p:slideViewPr>
    <p:cSldViewPr>
      <p:cViewPr varScale="1">
        <p:scale>
          <a:sx n="82" d="100"/>
          <a:sy n="82" d="100"/>
        </p:scale>
        <p:origin x="1428" y="60"/>
      </p:cViewPr>
      <p:guideLst>
        <p:guide orient="horz" pos="2160"/>
        <p:guide pos="2880"/>
      </p:guideLst>
    </p:cSldViewPr>
  </p:slideViewPr>
  <p:outlineViewPr>
    <p:cViewPr>
      <p:scale>
        <a:sx n="33" d="100"/>
        <a:sy n="33" d="100"/>
      </p:scale>
      <p:origin x="24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D257EF7-B90F-42B9-B288-90F8614C1487}" type="datetimeFigureOut">
              <a:rPr lang="id-ID" smtClean="0"/>
              <a:t>30/04/2019</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85CFF4-ACFE-4CA2-9E0E-E3748529369F}" type="slidenum">
              <a:rPr lang="id-ID" smtClean="0"/>
              <a:t>‹#›</a:t>
            </a:fld>
            <a:endParaRPr lang="id-ID"/>
          </a:p>
        </p:txBody>
      </p:sp>
    </p:spTree>
    <p:extLst>
      <p:ext uri="{BB962C8B-B14F-4D97-AF65-F5344CB8AC3E}">
        <p14:creationId xmlns:p14="http://schemas.microsoft.com/office/powerpoint/2010/main" val="35735383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78E2E3-3DA0-487B-8BA2-7FDD321104EF}" type="datetimeFigureOut">
              <a:rPr lang="id-ID" smtClean="0"/>
              <a:t>30/04/2019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6E816D-DD43-430D-B8F1-5B273BF2C294}" type="slidenum">
              <a:rPr lang="id-ID" smtClean="0"/>
              <a:t>‹#›</a:t>
            </a:fld>
            <a:endParaRPr lang="id-ID"/>
          </a:p>
        </p:txBody>
      </p:sp>
    </p:spTree>
    <p:extLst>
      <p:ext uri="{BB962C8B-B14F-4D97-AF65-F5344CB8AC3E}">
        <p14:creationId xmlns:p14="http://schemas.microsoft.com/office/powerpoint/2010/main" val="2876929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1DE22CDE-5D20-4981-83E7-E9DACAEBEC3D}" type="datetime1">
              <a:rPr lang="id-ID" smtClean="0"/>
              <a:t>30/04/2019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B8C6ED-504B-4D8D-801E-858E18E9B49D}" type="slidenum">
              <a:rPr lang="id-ID" smtClean="0"/>
              <a:pPr/>
              <a:t>‹#›</a:t>
            </a:fld>
            <a:endParaRPr lang="id-ID"/>
          </a:p>
        </p:txBody>
      </p:sp>
    </p:spTree>
    <p:extLst>
      <p:ext uri="{BB962C8B-B14F-4D97-AF65-F5344CB8AC3E}">
        <p14:creationId xmlns:p14="http://schemas.microsoft.com/office/powerpoint/2010/main" val="2447068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F26AB8F0-4F04-4FFC-80C6-D3EA83E1CF01}" type="datetime1">
              <a:rPr lang="id-ID" smtClean="0"/>
              <a:t>30/04/2019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B8C6ED-504B-4D8D-801E-858E18E9B49D}" type="slidenum">
              <a:rPr lang="id-ID" smtClean="0"/>
              <a:pPr/>
              <a:t>‹#›</a:t>
            </a:fld>
            <a:endParaRPr lang="id-ID"/>
          </a:p>
        </p:txBody>
      </p:sp>
    </p:spTree>
    <p:extLst>
      <p:ext uri="{BB962C8B-B14F-4D97-AF65-F5344CB8AC3E}">
        <p14:creationId xmlns:p14="http://schemas.microsoft.com/office/powerpoint/2010/main" val="56907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4FCC4DA0-55B7-485B-8711-4C167AC83276}" type="datetime1">
              <a:rPr lang="id-ID" smtClean="0"/>
              <a:t>30/04/2019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B8C6ED-504B-4D8D-801E-858E18E9B49D}" type="slidenum">
              <a:rPr lang="id-ID" smtClean="0"/>
              <a:pPr/>
              <a:t>‹#›</a:t>
            </a:fld>
            <a:endParaRPr lang="id-ID"/>
          </a:p>
        </p:txBody>
      </p:sp>
    </p:spTree>
    <p:extLst>
      <p:ext uri="{BB962C8B-B14F-4D97-AF65-F5344CB8AC3E}">
        <p14:creationId xmlns:p14="http://schemas.microsoft.com/office/powerpoint/2010/main" val="47606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B9A149D0-DA6E-4226-8DD7-B04FF582C075}" type="datetime1">
              <a:rPr lang="id-ID" smtClean="0"/>
              <a:t>30/04/2019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B8C6ED-504B-4D8D-801E-858E18E9B49D}" type="slidenum">
              <a:rPr lang="id-ID" smtClean="0"/>
              <a:pPr/>
              <a:t>‹#›</a:t>
            </a:fld>
            <a:endParaRPr lang="id-ID"/>
          </a:p>
        </p:txBody>
      </p:sp>
    </p:spTree>
    <p:extLst>
      <p:ext uri="{BB962C8B-B14F-4D97-AF65-F5344CB8AC3E}">
        <p14:creationId xmlns:p14="http://schemas.microsoft.com/office/powerpoint/2010/main" val="1837435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AEADAD-2F45-4101-9A5A-524B8CEC9486}" type="datetime1">
              <a:rPr lang="id-ID" smtClean="0"/>
              <a:t>30/04/2019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B8C6ED-504B-4D8D-801E-858E18E9B49D}" type="slidenum">
              <a:rPr lang="id-ID" smtClean="0"/>
              <a:pPr/>
              <a:t>‹#›</a:t>
            </a:fld>
            <a:endParaRPr lang="id-ID"/>
          </a:p>
        </p:txBody>
      </p:sp>
    </p:spTree>
    <p:extLst>
      <p:ext uri="{BB962C8B-B14F-4D97-AF65-F5344CB8AC3E}">
        <p14:creationId xmlns:p14="http://schemas.microsoft.com/office/powerpoint/2010/main" val="184740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52109A48-697A-4485-B63C-2C10910E0433}" type="datetime1">
              <a:rPr lang="id-ID" smtClean="0"/>
              <a:t>30/04/2019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5B8C6ED-504B-4D8D-801E-858E18E9B49D}" type="slidenum">
              <a:rPr lang="id-ID" smtClean="0"/>
              <a:pPr/>
              <a:t>‹#›</a:t>
            </a:fld>
            <a:endParaRPr lang="id-ID"/>
          </a:p>
        </p:txBody>
      </p:sp>
    </p:spTree>
    <p:extLst>
      <p:ext uri="{BB962C8B-B14F-4D97-AF65-F5344CB8AC3E}">
        <p14:creationId xmlns:p14="http://schemas.microsoft.com/office/powerpoint/2010/main" val="287002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B20657D5-69BB-4758-94D8-7AE8C0BC3B0D}" type="datetime1">
              <a:rPr lang="id-ID" smtClean="0"/>
              <a:t>30/04/2019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5B8C6ED-504B-4D8D-801E-858E18E9B49D}" type="slidenum">
              <a:rPr lang="id-ID" smtClean="0"/>
              <a:pPr/>
              <a:t>‹#›</a:t>
            </a:fld>
            <a:endParaRPr lang="id-ID"/>
          </a:p>
        </p:txBody>
      </p:sp>
    </p:spTree>
    <p:extLst>
      <p:ext uri="{BB962C8B-B14F-4D97-AF65-F5344CB8AC3E}">
        <p14:creationId xmlns:p14="http://schemas.microsoft.com/office/powerpoint/2010/main" val="1779854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95975C4C-DB5D-47AF-BB95-7CA933D4A769}" type="datetime1">
              <a:rPr lang="id-ID" smtClean="0"/>
              <a:t>30/04/2019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5B8C6ED-504B-4D8D-801E-858E18E9B49D}" type="slidenum">
              <a:rPr lang="id-ID" smtClean="0"/>
              <a:pPr/>
              <a:t>‹#›</a:t>
            </a:fld>
            <a:endParaRPr lang="id-ID"/>
          </a:p>
        </p:txBody>
      </p:sp>
    </p:spTree>
    <p:extLst>
      <p:ext uri="{BB962C8B-B14F-4D97-AF65-F5344CB8AC3E}">
        <p14:creationId xmlns:p14="http://schemas.microsoft.com/office/powerpoint/2010/main" val="3984904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6FB6D-3198-4EF5-AE92-844C6B26E44F}" type="datetime1">
              <a:rPr lang="id-ID" smtClean="0"/>
              <a:t>30/04/2019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5B8C6ED-504B-4D8D-801E-858E18E9B49D}" type="slidenum">
              <a:rPr lang="id-ID" smtClean="0"/>
              <a:pPr/>
              <a:t>‹#›</a:t>
            </a:fld>
            <a:endParaRPr lang="id-ID"/>
          </a:p>
        </p:txBody>
      </p:sp>
    </p:spTree>
    <p:extLst>
      <p:ext uri="{BB962C8B-B14F-4D97-AF65-F5344CB8AC3E}">
        <p14:creationId xmlns:p14="http://schemas.microsoft.com/office/powerpoint/2010/main" val="1077211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42962F-F0B5-4295-AB34-E4B562CEB902}" type="datetime1">
              <a:rPr lang="id-ID" smtClean="0"/>
              <a:t>30/04/2019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5B8C6ED-504B-4D8D-801E-858E18E9B49D}" type="slidenum">
              <a:rPr lang="id-ID" smtClean="0"/>
              <a:pPr/>
              <a:t>‹#›</a:t>
            </a:fld>
            <a:endParaRPr lang="id-ID"/>
          </a:p>
        </p:txBody>
      </p:sp>
    </p:spTree>
    <p:extLst>
      <p:ext uri="{BB962C8B-B14F-4D97-AF65-F5344CB8AC3E}">
        <p14:creationId xmlns:p14="http://schemas.microsoft.com/office/powerpoint/2010/main" val="3817508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E9FFA9-76DE-45E4-8AE3-6F9B9FFC1CD0}" type="datetime1">
              <a:rPr lang="id-ID" smtClean="0"/>
              <a:t>30/04/2019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5B8C6ED-504B-4D8D-801E-858E18E9B49D}" type="slidenum">
              <a:rPr lang="id-ID" smtClean="0"/>
              <a:pPr/>
              <a:t>‹#›</a:t>
            </a:fld>
            <a:endParaRPr lang="id-ID"/>
          </a:p>
        </p:txBody>
      </p:sp>
    </p:spTree>
    <p:extLst>
      <p:ext uri="{BB962C8B-B14F-4D97-AF65-F5344CB8AC3E}">
        <p14:creationId xmlns:p14="http://schemas.microsoft.com/office/powerpoint/2010/main" val="3825269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91C791-4039-4B7C-B11B-B02169328A46}" type="datetime1">
              <a:rPr lang="id-ID" smtClean="0"/>
              <a:t>30/04/2019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B8C6ED-504B-4D8D-801E-858E18E9B49D}" type="slidenum">
              <a:rPr lang="id-ID" smtClean="0"/>
              <a:pPr/>
              <a:t>‹#›</a:t>
            </a:fld>
            <a:endParaRPr lang="id-ID"/>
          </a:p>
        </p:txBody>
      </p:sp>
    </p:spTree>
    <p:extLst>
      <p:ext uri="{BB962C8B-B14F-4D97-AF65-F5344CB8AC3E}">
        <p14:creationId xmlns:p14="http://schemas.microsoft.com/office/powerpoint/2010/main" val="860503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dirty="0"/>
          </a:p>
        </p:txBody>
      </p:sp>
      <p:sp>
        <p:nvSpPr>
          <p:cNvPr id="3" name="Subtitle 2"/>
          <p:cNvSpPr>
            <a:spLocks noGrp="1"/>
          </p:cNvSpPr>
          <p:nvPr>
            <p:ph type="subTitle" idx="1"/>
          </p:nvPr>
        </p:nvSpPr>
        <p:spPr/>
        <p:txBody>
          <a:bodyPr/>
          <a:lstStyle/>
          <a:p>
            <a:endParaRPr lang="id-ID"/>
          </a:p>
        </p:txBody>
      </p:sp>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18864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536994" y="3883695"/>
            <a:ext cx="4203358" cy="769441"/>
          </a:xfrm>
          <a:prstGeom prst="rect">
            <a:avLst/>
          </a:prstGeom>
        </p:spPr>
        <p:txBody>
          <a:bodyPr wrap="square">
            <a:spAutoFit/>
          </a:bodyPr>
          <a:lstStyle/>
          <a:p>
            <a:pPr algn="ctr">
              <a:buNone/>
            </a:pPr>
            <a:r>
              <a:rPr lang="id-ID" sz="4400" b="1" dirty="0"/>
              <a:t>HAK MILIK</a:t>
            </a:r>
          </a:p>
        </p:txBody>
      </p:sp>
      <p:sp>
        <p:nvSpPr>
          <p:cNvPr id="6" name="Title 1"/>
          <p:cNvSpPr txBox="1">
            <a:spLocks/>
          </p:cNvSpPr>
          <p:nvPr/>
        </p:nvSpPr>
        <p:spPr>
          <a:xfrm>
            <a:off x="3419872" y="1628800"/>
            <a:ext cx="5544616" cy="120248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2400" b="1" dirty="0">
                <a:solidFill>
                  <a:srgbClr val="FF0000"/>
                </a:solidFill>
              </a:rPr>
              <a:t>FILSAFAT HUKUM S2</a:t>
            </a:r>
            <a:r>
              <a:rPr lang="id-ID" sz="2400" b="1" dirty="0"/>
              <a:t/>
            </a:r>
            <a:br>
              <a:rPr lang="id-ID" sz="2400" b="1" dirty="0"/>
            </a:br>
            <a:endParaRPr lang="id-ID" sz="2400" b="1" dirty="0"/>
          </a:p>
        </p:txBody>
      </p:sp>
      <p:sp>
        <p:nvSpPr>
          <p:cNvPr id="7" name="Rectangle 6"/>
          <p:cNvSpPr/>
          <p:nvPr/>
        </p:nvSpPr>
        <p:spPr>
          <a:xfrm>
            <a:off x="5699136" y="2831285"/>
            <a:ext cx="1294137" cy="369332"/>
          </a:xfrm>
          <a:prstGeom prst="rect">
            <a:avLst/>
          </a:prstGeom>
        </p:spPr>
        <p:txBody>
          <a:bodyPr wrap="none">
            <a:spAutoFit/>
          </a:bodyPr>
          <a:lstStyle/>
          <a:p>
            <a:pPr algn="ctr">
              <a:buNone/>
            </a:pPr>
            <a:r>
              <a:rPr lang="id-ID" dirty="0" smtClean="0">
                <a:solidFill>
                  <a:srgbClr val="FF0000"/>
                </a:solidFill>
              </a:rPr>
              <a:t>( Materi </a:t>
            </a:r>
            <a:r>
              <a:rPr lang="id-ID" dirty="0" smtClean="0">
                <a:solidFill>
                  <a:srgbClr val="FF0000"/>
                </a:solidFill>
              </a:rPr>
              <a:t>1</a:t>
            </a:r>
            <a:r>
              <a:rPr lang="en-US" dirty="0">
                <a:solidFill>
                  <a:srgbClr val="FF0000"/>
                </a:solidFill>
              </a:rPr>
              <a:t>2</a:t>
            </a:r>
            <a:r>
              <a:rPr lang="id-ID" dirty="0" smtClean="0">
                <a:solidFill>
                  <a:srgbClr val="FF0000"/>
                </a:solidFill>
              </a:rPr>
              <a:t>)</a:t>
            </a:r>
            <a:endParaRPr lang="id-ID" dirty="0">
              <a:solidFill>
                <a:srgbClr val="FF0000"/>
              </a:solidFill>
            </a:endParaRPr>
          </a:p>
        </p:txBody>
      </p:sp>
      <p:sp>
        <p:nvSpPr>
          <p:cNvPr id="8" name="Rectangle 7"/>
          <p:cNvSpPr/>
          <p:nvPr/>
        </p:nvSpPr>
        <p:spPr>
          <a:xfrm>
            <a:off x="3707904" y="5733256"/>
            <a:ext cx="4572000" cy="646331"/>
          </a:xfrm>
          <a:prstGeom prst="rect">
            <a:avLst/>
          </a:prstGeom>
        </p:spPr>
        <p:txBody>
          <a:bodyPr>
            <a:spAutoFit/>
          </a:bodyPr>
          <a:lstStyle/>
          <a:p>
            <a:pPr algn="ctr">
              <a:buNone/>
            </a:pPr>
            <a:r>
              <a:rPr lang="id-ID" dirty="0">
                <a:solidFill>
                  <a:srgbClr val="FF0000"/>
                </a:solidFill>
              </a:rPr>
              <a:t>Oleh  </a:t>
            </a:r>
          </a:p>
          <a:p>
            <a:pPr algn="ctr">
              <a:buNone/>
            </a:pPr>
            <a:r>
              <a:rPr lang="id-ID" dirty="0">
                <a:solidFill>
                  <a:srgbClr val="FF0000"/>
                </a:solidFill>
              </a:rPr>
              <a:t>Dr. Horadin Saragih, SH., M</a:t>
            </a:r>
            <a:r>
              <a:rPr lang="en-US" dirty="0">
                <a:solidFill>
                  <a:srgbClr val="FF0000"/>
                </a:solidFill>
              </a:rPr>
              <a:t>.</a:t>
            </a:r>
            <a:r>
              <a:rPr lang="id-ID" dirty="0">
                <a:solidFill>
                  <a:srgbClr val="FF0000"/>
                </a:solidFill>
              </a:rPr>
              <a:t>Hum.</a:t>
            </a:r>
          </a:p>
        </p:txBody>
      </p:sp>
      <p:sp>
        <p:nvSpPr>
          <p:cNvPr id="9" name="Slide Number Placeholder 8"/>
          <p:cNvSpPr>
            <a:spLocks noGrp="1"/>
          </p:cNvSpPr>
          <p:nvPr>
            <p:ph type="sldNum" sz="quarter" idx="12"/>
          </p:nvPr>
        </p:nvSpPr>
        <p:spPr/>
        <p:txBody>
          <a:bodyPr/>
          <a:lstStyle/>
          <a:p>
            <a:fld id="{B5B8C6ED-504B-4D8D-801E-858E18E9B49D}" type="slidenum">
              <a:rPr lang="id-ID" smtClean="0"/>
              <a:pPr/>
              <a:t>1</a:t>
            </a:fld>
            <a:endParaRPr lang="id-ID"/>
          </a:p>
        </p:txBody>
      </p:sp>
    </p:spTree>
    <p:extLst>
      <p:ext uri="{BB962C8B-B14F-4D97-AF65-F5344CB8AC3E}">
        <p14:creationId xmlns:p14="http://schemas.microsoft.com/office/powerpoint/2010/main" val="3195366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827584" y="1140644"/>
            <a:ext cx="7848871" cy="498552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en-US" sz="1900" b="1" dirty="0"/>
          </a:p>
          <a:p>
            <a:pPr algn="just">
              <a:buFont typeface="Wingdings" pitchFamily="2" charset="2"/>
              <a:buChar char="§"/>
            </a:pPr>
            <a:r>
              <a:rPr lang="id-ID" b="1" dirty="0"/>
              <a:t>Dalam filsafat Pancasila hak milik befungsi sosial, khususnya dibidang agraria sejalan dengan teori fungsi sosial dari hak sebagaimana diajarkan oleh </a:t>
            </a:r>
            <a:r>
              <a:rPr lang="id-ID" b="1" i="1" dirty="0"/>
              <a:t>Leon Duguit</a:t>
            </a:r>
            <a:r>
              <a:rPr lang="id-ID" b="1" dirty="0"/>
              <a:t>, hak milik atas tanah dibatasi penggunaannya oleh kepentingan masyarakat. Berarti, demi kepentingan umum hak milik atas tanah dapat dilakukan pembebasan hak bahkan dapat dicabut atas kuasa Undang-Undang tentang Pencabutan Atas Hak Tanah.</a:t>
            </a:r>
          </a:p>
        </p:txBody>
      </p:sp>
      <p:sp>
        <p:nvSpPr>
          <p:cNvPr id="6" name="Slide Number Placeholder 5"/>
          <p:cNvSpPr>
            <a:spLocks noGrp="1"/>
          </p:cNvSpPr>
          <p:nvPr>
            <p:ph type="sldNum" sz="quarter" idx="12"/>
          </p:nvPr>
        </p:nvSpPr>
        <p:spPr/>
        <p:txBody>
          <a:bodyPr/>
          <a:lstStyle/>
          <a:p>
            <a:fld id="{B5B8C6ED-504B-4D8D-801E-858E18E9B49D}" type="slidenum">
              <a:rPr lang="id-ID" smtClean="0"/>
              <a:pPr/>
              <a:t>10</a:t>
            </a:fld>
            <a:endParaRPr lang="id-ID"/>
          </a:p>
        </p:txBody>
      </p:sp>
    </p:spTree>
    <p:extLst>
      <p:ext uri="{BB962C8B-B14F-4D97-AF65-F5344CB8AC3E}">
        <p14:creationId xmlns:p14="http://schemas.microsoft.com/office/powerpoint/2010/main" val="1818431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txBox="1">
            <a:spLocks/>
          </p:cNvSpPr>
          <p:nvPr/>
        </p:nvSpPr>
        <p:spPr>
          <a:xfrm>
            <a:off x="827584" y="1447800"/>
            <a:ext cx="7848872" cy="480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indent="-266700" algn="just">
              <a:buFont typeface="Wingdings" pitchFamily="2" charset="2"/>
              <a:buChar char="q"/>
            </a:pPr>
            <a:r>
              <a:rPr lang="id-ID" sz="2800" b="1" dirty="0"/>
              <a:t>Roscoe Pound</a:t>
            </a:r>
            <a:r>
              <a:rPr lang="id-ID" sz="2800" dirty="0"/>
              <a:t>, 1996: 123-143, memberikan dasar filosofi terhadap hak milik pribadi </a:t>
            </a:r>
            <a:r>
              <a:rPr lang="id-ID" sz="2800" i="1" dirty="0"/>
              <a:t>(privat) </a:t>
            </a:r>
            <a:r>
              <a:rPr lang="id-ID" sz="2800" dirty="0"/>
              <a:t>melalui analisisnya atas pemikiran teoritis dari 6 aliran; </a:t>
            </a:r>
            <a:r>
              <a:rPr lang="id-ID" sz="2800" dirty="0" smtClean="0"/>
              <a:t>(</a:t>
            </a:r>
            <a:r>
              <a:rPr lang="id-ID" sz="2800" b="1" dirty="0" smtClean="0"/>
              <a:t>Darji </a:t>
            </a:r>
            <a:r>
              <a:rPr lang="id-ID" sz="2800" b="1" dirty="0"/>
              <a:t>D dan Shidarta</a:t>
            </a:r>
            <a:r>
              <a:rPr lang="id-ID" sz="2800" dirty="0"/>
              <a:t>, 1996: 190 – </a:t>
            </a:r>
            <a:r>
              <a:rPr lang="id-ID" sz="2800" dirty="0" smtClean="0"/>
              <a:t>191), </a:t>
            </a:r>
            <a:r>
              <a:rPr lang="id-ID" sz="2800" dirty="0"/>
              <a:t>menyebutkannya, ada  enam kelompok besar teori yang digunakan untuk memberikan keterangan yang masuk akal tentang milik pribadi sebagai lembaga sosial dan hukum, dalam hal ini 4 (empat) teori yang utama, yaitu:</a:t>
            </a:r>
          </a:p>
        </p:txBody>
      </p:sp>
      <p:sp>
        <p:nvSpPr>
          <p:cNvPr id="6" name="Slide Number Placeholder 5"/>
          <p:cNvSpPr>
            <a:spLocks noGrp="1"/>
          </p:cNvSpPr>
          <p:nvPr>
            <p:ph type="sldNum" sz="quarter" idx="12"/>
          </p:nvPr>
        </p:nvSpPr>
        <p:spPr/>
        <p:txBody>
          <a:bodyPr/>
          <a:lstStyle/>
          <a:p>
            <a:fld id="{B5B8C6ED-504B-4D8D-801E-858E18E9B49D}" type="slidenum">
              <a:rPr lang="id-ID" smtClean="0"/>
              <a:pPr/>
              <a:t>11</a:t>
            </a:fld>
            <a:endParaRPr lang="id-ID"/>
          </a:p>
        </p:txBody>
      </p:sp>
    </p:spTree>
    <p:extLst>
      <p:ext uri="{BB962C8B-B14F-4D97-AF65-F5344CB8AC3E}">
        <p14:creationId xmlns:p14="http://schemas.microsoft.com/office/powerpoint/2010/main" val="3270118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827584" y="1447800"/>
            <a:ext cx="7920880" cy="480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3225" indent="-403225" algn="just">
              <a:buFont typeface="+mj-lt"/>
              <a:buAutoNum type="arabicPeriod"/>
            </a:pPr>
            <a:r>
              <a:rPr lang="en-US"/>
              <a:t>T</a:t>
            </a:r>
            <a:r>
              <a:rPr lang="id-ID"/>
              <a:t>eori hukum alam (Grotius, Pufendorf):</a:t>
            </a:r>
          </a:p>
          <a:p>
            <a:pPr marL="914400" lvl="1" indent="-514350" algn="just">
              <a:buFont typeface="+mj-lt"/>
              <a:buAutoNum type="arabicParenR"/>
            </a:pPr>
            <a:r>
              <a:rPr lang="id-ID" sz="2400"/>
              <a:t>Berdasarkan asas-asas alamiah dari sifat kebendaan, hak milik pribadi terjadi atas pendudukan </a:t>
            </a:r>
            <a:r>
              <a:rPr lang="id-ID" sz="2400" i="1"/>
              <a:t>(occupation) </a:t>
            </a:r>
            <a:r>
              <a:rPr lang="id-ID" sz="2400"/>
              <a:t>oleh seseorang atas suatu benda, atau hasil ciptaan-produk kerja </a:t>
            </a:r>
            <a:r>
              <a:rPr lang="id-ID" sz="2400" i="1"/>
              <a:t>(production);</a:t>
            </a:r>
          </a:p>
          <a:p>
            <a:pPr marL="914400" lvl="1" indent="-514350" algn="just">
              <a:buFont typeface="+mj-lt"/>
              <a:buAutoNum type="arabicParenR"/>
            </a:pPr>
            <a:r>
              <a:rPr lang="id-ID" sz="2400"/>
              <a:t>Berdasarkan sifat manusia, hak milik pribadi lahir dari konsepsi HAM dan Teori Perjanjian Masyarakat yang menempatkan hak milik sebagai hak dasar yang wajib dilindungi berdasarkan akal budi (moralitas).</a:t>
            </a:r>
            <a:endParaRPr lang="id-ID" sz="2400" dirty="0"/>
          </a:p>
        </p:txBody>
      </p:sp>
      <p:sp>
        <p:nvSpPr>
          <p:cNvPr id="6" name="Slide Number Placeholder 5"/>
          <p:cNvSpPr>
            <a:spLocks noGrp="1"/>
          </p:cNvSpPr>
          <p:nvPr>
            <p:ph type="sldNum" sz="quarter" idx="12"/>
          </p:nvPr>
        </p:nvSpPr>
        <p:spPr/>
        <p:txBody>
          <a:bodyPr/>
          <a:lstStyle/>
          <a:p>
            <a:fld id="{B5B8C6ED-504B-4D8D-801E-858E18E9B49D}" type="slidenum">
              <a:rPr lang="id-ID" smtClean="0"/>
              <a:pPr/>
              <a:t>12</a:t>
            </a:fld>
            <a:endParaRPr lang="id-ID"/>
          </a:p>
        </p:txBody>
      </p:sp>
    </p:spTree>
    <p:extLst>
      <p:ext uri="{BB962C8B-B14F-4D97-AF65-F5344CB8AC3E}">
        <p14:creationId xmlns:p14="http://schemas.microsoft.com/office/powerpoint/2010/main" val="374629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971600" y="1447800"/>
            <a:ext cx="7632848" cy="48006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Arial" pitchFamily="34" charset="0"/>
              <a:buNone/>
            </a:pPr>
            <a:r>
              <a:rPr lang="id-ID"/>
              <a:t>2.	Teori Metafisik (Immanuel Kant), inti teorinya mengandung dua gagasan:</a:t>
            </a:r>
          </a:p>
          <a:p>
            <a:pPr marL="914400" lvl="1" indent="-514350" algn="just">
              <a:buFont typeface="+mj-lt"/>
              <a:buAutoNum type="arabicParenR"/>
            </a:pPr>
            <a:r>
              <a:rPr lang="id-ID" sz="2400" i="1"/>
              <a:t>Gagasan pertama</a:t>
            </a:r>
            <a:r>
              <a:rPr lang="id-ID" sz="2400"/>
              <a:t>, gagasan pendudukan terkandung satu transaksi yang menyangkut fakta unilateral bahwa pendudukan seseorang atas benda secara faktual tidak dapat diganggu oleh orang lain.</a:t>
            </a:r>
          </a:p>
          <a:p>
            <a:pPr marL="914400" lvl="1" indent="-514350" algn="just">
              <a:buFont typeface="+mj-lt"/>
              <a:buAutoNum type="arabicParenR"/>
            </a:pPr>
            <a:r>
              <a:rPr lang="id-ID" sz="2400" i="1"/>
              <a:t>Gagasan kedua</a:t>
            </a:r>
            <a:r>
              <a:rPr lang="id-ID" sz="2400"/>
              <a:t>, gagasan perjanjian, berlaku hukum universal, manusia sebagai mahluk yang bermoral harus menepati janjinya menghormati hak milik orang lain, karena perjanjian merupakan kesepakatan para pihak sehingga secara moral harus dipatuhi,</a:t>
            </a:r>
          </a:p>
          <a:p>
            <a:pPr algn="just">
              <a:buFont typeface="Arial" pitchFamily="34" charset="0"/>
              <a:buNone/>
            </a:pPr>
            <a:endParaRPr lang="id-ID" dirty="0"/>
          </a:p>
        </p:txBody>
      </p:sp>
      <p:sp>
        <p:nvSpPr>
          <p:cNvPr id="6" name="Slide Number Placeholder 5"/>
          <p:cNvSpPr>
            <a:spLocks noGrp="1"/>
          </p:cNvSpPr>
          <p:nvPr>
            <p:ph type="sldNum" sz="quarter" idx="12"/>
          </p:nvPr>
        </p:nvSpPr>
        <p:spPr/>
        <p:txBody>
          <a:bodyPr/>
          <a:lstStyle/>
          <a:p>
            <a:fld id="{B5B8C6ED-504B-4D8D-801E-858E18E9B49D}" type="slidenum">
              <a:rPr lang="id-ID" smtClean="0"/>
              <a:pPr/>
              <a:t>13</a:t>
            </a:fld>
            <a:endParaRPr lang="id-ID"/>
          </a:p>
        </p:txBody>
      </p:sp>
    </p:spTree>
    <p:extLst>
      <p:ext uri="{BB962C8B-B14F-4D97-AF65-F5344CB8AC3E}">
        <p14:creationId xmlns:p14="http://schemas.microsoft.com/office/powerpoint/2010/main" val="1596279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827584" y="764704"/>
            <a:ext cx="7920880" cy="5361459"/>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55600" indent="-355600" algn="just">
              <a:buFont typeface="Arial" pitchFamily="34" charset="0"/>
              <a:buNone/>
              <a:tabLst>
                <a:tab pos="355600" algn="l"/>
              </a:tabLst>
            </a:pPr>
            <a:endParaRPr lang="id-ID" dirty="0"/>
          </a:p>
          <a:p>
            <a:pPr marL="355600" indent="-355600" algn="just">
              <a:buFont typeface="Arial" pitchFamily="34" charset="0"/>
              <a:buNone/>
              <a:tabLst>
                <a:tab pos="355600" algn="l"/>
              </a:tabLst>
            </a:pPr>
            <a:r>
              <a:rPr lang="id-ID" dirty="0" smtClean="0"/>
              <a:t>3.Teori </a:t>
            </a:r>
            <a:r>
              <a:rPr lang="id-ID" dirty="0"/>
              <a:t>sejarah, (Sir Henry Maine), berpendapat konsepsi milik pribadi seperti konsepsi kepribadian perorangan, mengalami perkembangan yang lambat </a:t>
            </a:r>
            <a:r>
              <a:rPr lang="id-ID" i="1" dirty="0"/>
              <a:t>(evolusi)</a:t>
            </a:r>
            <a:r>
              <a:rPr lang="id-ID" dirty="0"/>
              <a:t> namun tetap sejak permulaan hukum;</a:t>
            </a:r>
          </a:p>
          <a:p>
            <a:pPr marL="341313" indent="0" algn="just">
              <a:buFont typeface="Arial" pitchFamily="34" charset="0"/>
              <a:buNone/>
            </a:pPr>
            <a:r>
              <a:rPr lang="id-ID" dirty="0"/>
              <a:t>Perkembangan yang lambat </a:t>
            </a:r>
            <a:r>
              <a:rPr lang="id-ID" i="1" dirty="0"/>
              <a:t>(evolusi), </a:t>
            </a:r>
            <a:r>
              <a:rPr lang="id-ID" dirty="0"/>
              <a:t>melalui tiga tingkatan:</a:t>
            </a:r>
          </a:p>
          <a:p>
            <a:pPr marL="914400" lvl="1" indent="-514350" algn="just">
              <a:buFont typeface="+mj-lt"/>
              <a:buAutoNum type="arabicParenR"/>
            </a:pPr>
            <a:r>
              <a:rPr lang="id-ID" dirty="0"/>
              <a:t>Pertama, seseorang mengontrol secara fisik terhadap benda-benda. Hukum Romawi menamakan </a:t>
            </a:r>
            <a:r>
              <a:rPr lang="id-ID" i="1" dirty="0"/>
              <a:t>possesio naturalis</a:t>
            </a:r>
            <a:r>
              <a:rPr lang="id-ID" dirty="0"/>
              <a:t> (penguasaan alamiah),</a:t>
            </a:r>
          </a:p>
          <a:p>
            <a:pPr marL="914400" lvl="1" indent="-514350" algn="just">
              <a:buFont typeface="+mj-lt"/>
              <a:buAutoNum type="arabicParenR"/>
            </a:pPr>
            <a:r>
              <a:rPr lang="id-ID" dirty="0"/>
              <a:t>Kedua, menurut hukum Romawi disebut </a:t>
            </a:r>
            <a:r>
              <a:rPr lang="id-ID" i="1" dirty="0"/>
              <a:t>juristic possesion</a:t>
            </a:r>
            <a:r>
              <a:rPr lang="id-ID" dirty="0"/>
              <a:t> (penguasaan menurut hukum), penguasaan benda-benda di luar penguasaan fisik benda-benda.</a:t>
            </a:r>
          </a:p>
          <a:p>
            <a:pPr marL="914400" lvl="1" indent="-514350" algn="just">
              <a:buFont typeface="+mj-lt"/>
              <a:buAutoNum type="arabicParenR"/>
            </a:pPr>
            <a:r>
              <a:rPr lang="id-ID" dirty="0"/>
              <a:t>Ketiga, dari kepentingan kelompok berevolusi menjadi kepentingan perseorangan .</a:t>
            </a:r>
          </a:p>
        </p:txBody>
      </p:sp>
      <p:sp>
        <p:nvSpPr>
          <p:cNvPr id="6" name="Slide Number Placeholder 5"/>
          <p:cNvSpPr>
            <a:spLocks noGrp="1"/>
          </p:cNvSpPr>
          <p:nvPr>
            <p:ph type="sldNum" sz="quarter" idx="12"/>
          </p:nvPr>
        </p:nvSpPr>
        <p:spPr/>
        <p:txBody>
          <a:bodyPr/>
          <a:lstStyle/>
          <a:p>
            <a:fld id="{B5B8C6ED-504B-4D8D-801E-858E18E9B49D}" type="slidenum">
              <a:rPr lang="id-ID" smtClean="0"/>
              <a:pPr/>
              <a:t>14</a:t>
            </a:fld>
            <a:endParaRPr lang="id-ID"/>
          </a:p>
        </p:txBody>
      </p:sp>
    </p:spTree>
    <p:extLst>
      <p:ext uri="{BB962C8B-B14F-4D97-AF65-F5344CB8AC3E}">
        <p14:creationId xmlns:p14="http://schemas.microsoft.com/office/powerpoint/2010/main" val="2504555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971601" y="817582"/>
            <a:ext cx="756084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3200" dirty="0"/>
              <a:t>D. </a:t>
            </a:r>
            <a:r>
              <a:rPr lang="en-US" sz="3200" dirty="0" err="1"/>
              <a:t>Hak</a:t>
            </a:r>
            <a:r>
              <a:rPr lang="en-US" sz="3200" dirty="0"/>
              <a:t> </a:t>
            </a:r>
            <a:r>
              <a:rPr lang="en-US" sz="3200" dirty="0" err="1"/>
              <a:t>milik</a:t>
            </a:r>
            <a:r>
              <a:rPr lang="en-US" sz="3200" dirty="0"/>
              <a:t> </a:t>
            </a:r>
            <a:r>
              <a:rPr lang="en-US" sz="3200" dirty="0" err="1"/>
              <a:t>dalam</a:t>
            </a:r>
            <a:r>
              <a:rPr lang="en-US" sz="3200" dirty="0"/>
              <a:t> </a:t>
            </a:r>
            <a:r>
              <a:rPr lang="en-US" sz="3200" dirty="0" err="1"/>
              <a:t>konsteks</a:t>
            </a:r>
            <a:r>
              <a:rPr lang="en-US" sz="3200" dirty="0"/>
              <a:t> </a:t>
            </a:r>
            <a:r>
              <a:rPr lang="en-US" sz="3200" dirty="0" err="1"/>
              <a:t>fungsi</a:t>
            </a:r>
            <a:r>
              <a:rPr lang="en-US" sz="3200" dirty="0"/>
              <a:t> </a:t>
            </a:r>
            <a:r>
              <a:rPr lang="en-US" sz="3200" dirty="0" err="1"/>
              <a:t>sosial</a:t>
            </a:r>
            <a:r>
              <a:rPr lang="en-US" sz="3200" dirty="0"/>
              <a:t> </a:t>
            </a:r>
            <a:r>
              <a:rPr lang="en-US" sz="3200" dirty="0" err="1"/>
              <a:t>menurut</a:t>
            </a:r>
            <a:r>
              <a:rPr lang="en-US" sz="3200" dirty="0"/>
              <a:t> </a:t>
            </a:r>
            <a:r>
              <a:rPr lang="en-US" sz="3200" dirty="0" err="1"/>
              <a:t>Filsafat</a:t>
            </a:r>
            <a:r>
              <a:rPr lang="en-US" sz="3200" dirty="0"/>
              <a:t> </a:t>
            </a:r>
            <a:r>
              <a:rPr lang="en-US" sz="3200" dirty="0" err="1"/>
              <a:t>Pancasila</a:t>
            </a:r>
            <a:endParaRPr lang="en-US" sz="3200" dirty="0"/>
          </a:p>
        </p:txBody>
      </p:sp>
      <p:sp>
        <p:nvSpPr>
          <p:cNvPr id="6" name="Content Placeholder 2"/>
          <p:cNvSpPr txBox="1">
            <a:spLocks/>
          </p:cNvSpPr>
          <p:nvPr/>
        </p:nvSpPr>
        <p:spPr>
          <a:xfrm>
            <a:off x="1115616" y="2119257"/>
            <a:ext cx="7416825" cy="3603812"/>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dirty="0" err="1"/>
              <a:t>Pasal</a:t>
            </a:r>
            <a:r>
              <a:rPr lang="en-US" dirty="0"/>
              <a:t> 6 UUPA: </a:t>
            </a:r>
            <a:r>
              <a:rPr lang="en-US" dirty="0" err="1"/>
              <a:t>semua</a:t>
            </a:r>
            <a:r>
              <a:rPr lang="en-US" dirty="0"/>
              <a:t> </a:t>
            </a:r>
            <a:r>
              <a:rPr lang="en-US" dirty="0" err="1"/>
              <a:t>hak</a:t>
            </a:r>
            <a:r>
              <a:rPr lang="en-US" dirty="0"/>
              <a:t> </a:t>
            </a:r>
            <a:r>
              <a:rPr lang="en-US" dirty="0" err="1"/>
              <a:t>atas</a:t>
            </a:r>
            <a:r>
              <a:rPr lang="en-US" dirty="0"/>
              <a:t> </a:t>
            </a:r>
            <a:r>
              <a:rPr lang="en-US" dirty="0" err="1"/>
              <a:t>tanah</a:t>
            </a:r>
            <a:r>
              <a:rPr lang="en-US" dirty="0"/>
              <a:t> </a:t>
            </a:r>
            <a:r>
              <a:rPr lang="en-US" dirty="0" err="1"/>
              <a:t>mempunyai</a:t>
            </a:r>
            <a:r>
              <a:rPr lang="en-US" dirty="0"/>
              <a:t> </a:t>
            </a:r>
            <a:r>
              <a:rPr lang="en-US" dirty="0" err="1"/>
              <a:t>fungsi</a:t>
            </a:r>
            <a:r>
              <a:rPr lang="en-US" dirty="0"/>
              <a:t> </a:t>
            </a:r>
            <a:r>
              <a:rPr lang="en-US" dirty="0" smtClean="0"/>
              <a:t>so</a:t>
            </a:r>
            <a:r>
              <a:rPr lang="id-ID" dirty="0" smtClean="0"/>
              <a:t>s</a:t>
            </a:r>
            <a:r>
              <a:rPr lang="en-US" dirty="0" err="1" smtClean="0"/>
              <a:t>ial</a:t>
            </a:r>
            <a:r>
              <a:rPr lang="en-US" dirty="0"/>
              <a:t>;</a:t>
            </a:r>
          </a:p>
          <a:p>
            <a:pPr algn="just"/>
            <a:r>
              <a:rPr lang="en-US" dirty="0" err="1"/>
              <a:t>Penjelasan</a:t>
            </a:r>
            <a:r>
              <a:rPr lang="en-US" dirty="0"/>
              <a:t> </a:t>
            </a:r>
            <a:r>
              <a:rPr lang="en-US" dirty="0" err="1"/>
              <a:t>Pasal</a:t>
            </a:r>
            <a:r>
              <a:rPr lang="en-US" dirty="0"/>
              <a:t> 6: </a:t>
            </a:r>
            <a:r>
              <a:rPr lang="en-US" dirty="0" err="1"/>
              <a:t>Tidak</a:t>
            </a:r>
            <a:r>
              <a:rPr lang="en-US" dirty="0"/>
              <a:t> </a:t>
            </a:r>
            <a:r>
              <a:rPr lang="en-US" dirty="0" err="1"/>
              <a:t>hanya</a:t>
            </a:r>
            <a:r>
              <a:rPr lang="en-US" dirty="0"/>
              <a:t> </a:t>
            </a:r>
            <a:r>
              <a:rPr lang="en-US" dirty="0" err="1"/>
              <a:t>hak</a:t>
            </a:r>
            <a:r>
              <a:rPr lang="en-US" dirty="0"/>
              <a:t> </a:t>
            </a:r>
            <a:r>
              <a:rPr lang="en-US" dirty="0" err="1"/>
              <a:t>milik</a:t>
            </a:r>
            <a:r>
              <a:rPr lang="en-US" dirty="0"/>
              <a:t> </a:t>
            </a:r>
            <a:r>
              <a:rPr lang="en-US" dirty="0" err="1"/>
              <a:t>tetapi</a:t>
            </a:r>
            <a:r>
              <a:rPr lang="en-US" dirty="0"/>
              <a:t> </a:t>
            </a:r>
            <a:r>
              <a:rPr lang="en-US" dirty="0" err="1"/>
              <a:t>semua</a:t>
            </a:r>
            <a:r>
              <a:rPr lang="en-US" dirty="0"/>
              <a:t> </a:t>
            </a:r>
            <a:r>
              <a:rPr lang="en-US" dirty="0" err="1"/>
              <a:t>hak</a:t>
            </a:r>
            <a:r>
              <a:rPr lang="en-US" dirty="0"/>
              <a:t> </a:t>
            </a:r>
            <a:r>
              <a:rPr lang="en-US" dirty="0" err="1"/>
              <a:t>atas</a:t>
            </a:r>
            <a:r>
              <a:rPr lang="en-US" dirty="0"/>
              <a:t> </a:t>
            </a:r>
            <a:r>
              <a:rPr lang="en-US" dirty="0" err="1"/>
              <a:t>tanah</a:t>
            </a:r>
            <a:r>
              <a:rPr lang="en-US" dirty="0"/>
              <a:t> </a:t>
            </a:r>
            <a:r>
              <a:rPr lang="en-US" dirty="0" err="1"/>
              <a:t>mempunyai</a:t>
            </a:r>
            <a:r>
              <a:rPr lang="en-US" dirty="0"/>
              <a:t> </a:t>
            </a:r>
            <a:r>
              <a:rPr lang="en-US" dirty="0" err="1"/>
              <a:t>fungsi</a:t>
            </a:r>
            <a:r>
              <a:rPr lang="en-US" dirty="0"/>
              <a:t> </a:t>
            </a:r>
            <a:r>
              <a:rPr lang="en-US" dirty="0" smtClean="0"/>
              <a:t>so</a:t>
            </a:r>
            <a:r>
              <a:rPr lang="id-ID" dirty="0" smtClean="0"/>
              <a:t>s</a:t>
            </a:r>
            <a:r>
              <a:rPr lang="en-US" dirty="0" err="1" smtClean="0"/>
              <a:t>ial</a:t>
            </a:r>
            <a:r>
              <a:rPr lang="en-US" dirty="0"/>
              <a:t>;</a:t>
            </a:r>
          </a:p>
          <a:p>
            <a:pPr algn="just"/>
            <a:r>
              <a:rPr lang="en-US" dirty="0" err="1"/>
              <a:t>Arti</a:t>
            </a:r>
            <a:r>
              <a:rPr lang="en-US" dirty="0"/>
              <a:t> </a:t>
            </a:r>
            <a:r>
              <a:rPr lang="en-US" dirty="0" err="1"/>
              <a:t>fungsi</a:t>
            </a:r>
            <a:r>
              <a:rPr lang="en-US" dirty="0"/>
              <a:t> </a:t>
            </a:r>
            <a:r>
              <a:rPr lang="en-US" dirty="0" err="1"/>
              <a:t>sosial</a:t>
            </a:r>
            <a:r>
              <a:rPr lang="en-US" dirty="0"/>
              <a:t> </a:t>
            </a:r>
            <a:r>
              <a:rPr lang="en-US" dirty="0" err="1"/>
              <a:t>menurut</a:t>
            </a:r>
            <a:r>
              <a:rPr lang="en-US" dirty="0"/>
              <a:t> Budi </a:t>
            </a:r>
            <a:r>
              <a:rPr lang="en-US" dirty="0" err="1"/>
              <a:t>Hasono</a:t>
            </a:r>
            <a:r>
              <a:rPr lang="en-US" dirty="0"/>
              <a:t>, 2003:301:</a:t>
            </a:r>
          </a:p>
          <a:p>
            <a:pPr lvl="1" algn="just">
              <a:buFont typeface="Courier New" pitchFamily="49" charset="0"/>
              <a:buChar char="o"/>
            </a:pPr>
            <a:r>
              <a:rPr lang="en-US" dirty="0"/>
              <a:t>Tanah yang </a:t>
            </a:r>
            <a:r>
              <a:rPr lang="en-US" dirty="0" err="1"/>
              <a:t>dihaki</a:t>
            </a:r>
            <a:r>
              <a:rPr lang="en-US" dirty="0"/>
              <a:t> </a:t>
            </a:r>
            <a:r>
              <a:rPr lang="en-US" dirty="0" err="1"/>
              <a:t>seseorang</a:t>
            </a:r>
            <a:r>
              <a:rPr lang="en-US" dirty="0"/>
              <a:t> </a:t>
            </a:r>
            <a:r>
              <a:rPr lang="en-US" dirty="0" err="1"/>
              <a:t>bukan</a:t>
            </a:r>
            <a:r>
              <a:rPr lang="en-US" dirty="0"/>
              <a:t> </a:t>
            </a:r>
            <a:r>
              <a:rPr lang="en-US" dirty="0" err="1"/>
              <a:t>hanya</a:t>
            </a:r>
            <a:r>
              <a:rPr lang="en-US" dirty="0"/>
              <a:t> </a:t>
            </a:r>
            <a:r>
              <a:rPr lang="en-US" dirty="0" err="1"/>
              <a:t>mempunyai</a:t>
            </a:r>
            <a:r>
              <a:rPr lang="en-US" dirty="0"/>
              <a:t> </a:t>
            </a:r>
            <a:r>
              <a:rPr lang="en-US" dirty="0" err="1"/>
              <a:t>fungsi</a:t>
            </a:r>
            <a:r>
              <a:rPr lang="en-US" dirty="0"/>
              <a:t> </a:t>
            </a:r>
            <a:r>
              <a:rPr lang="en-US" dirty="0" err="1"/>
              <a:t>bagi</a:t>
            </a:r>
            <a:r>
              <a:rPr lang="en-US" dirty="0"/>
              <a:t> yang </a:t>
            </a:r>
            <a:r>
              <a:rPr lang="en-US" dirty="0" err="1"/>
              <a:t>empunya</a:t>
            </a:r>
            <a:r>
              <a:rPr lang="en-US" dirty="0"/>
              <a:t> </a:t>
            </a:r>
            <a:r>
              <a:rPr lang="en-US" dirty="0" err="1"/>
              <a:t>hak</a:t>
            </a:r>
            <a:r>
              <a:rPr lang="en-US" dirty="0"/>
              <a:t> </a:t>
            </a:r>
            <a:r>
              <a:rPr lang="en-US" dirty="0" err="1"/>
              <a:t>itu</a:t>
            </a:r>
            <a:r>
              <a:rPr lang="en-US" dirty="0"/>
              <a:t> </a:t>
            </a:r>
            <a:r>
              <a:rPr lang="en-US" dirty="0" err="1"/>
              <a:t>saja</a:t>
            </a:r>
            <a:r>
              <a:rPr lang="en-US" dirty="0"/>
              <a:t> </a:t>
            </a:r>
            <a:r>
              <a:rPr lang="en-US" dirty="0" err="1"/>
              <a:t>tapi</a:t>
            </a:r>
            <a:r>
              <a:rPr lang="en-US" dirty="0"/>
              <a:t> </a:t>
            </a:r>
            <a:r>
              <a:rPr lang="en-US" dirty="0" err="1"/>
              <a:t>juga</a:t>
            </a:r>
            <a:r>
              <a:rPr lang="en-US" dirty="0"/>
              <a:t> </a:t>
            </a:r>
            <a:r>
              <a:rPr lang="en-US" dirty="0" err="1"/>
              <a:t>bagi</a:t>
            </a:r>
            <a:r>
              <a:rPr lang="en-US" dirty="0"/>
              <a:t> </a:t>
            </a:r>
            <a:r>
              <a:rPr lang="en-US" dirty="0" err="1"/>
              <a:t>bangsa</a:t>
            </a:r>
            <a:r>
              <a:rPr lang="en-US" dirty="0"/>
              <a:t> Indonesia </a:t>
            </a:r>
            <a:r>
              <a:rPr lang="en-US" dirty="0" err="1"/>
              <a:t>seluruhnya</a:t>
            </a:r>
            <a:r>
              <a:rPr lang="en-US" dirty="0"/>
              <a:t>.</a:t>
            </a:r>
          </a:p>
        </p:txBody>
      </p:sp>
      <p:sp>
        <p:nvSpPr>
          <p:cNvPr id="7" name="Slide Number Placeholder 6"/>
          <p:cNvSpPr>
            <a:spLocks noGrp="1"/>
          </p:cNvSpPr>
          <p:nvPr>
            <p:ph type="sldNum" sz="quarter" idx="12"/>
          </p:nvPr>
        </p:nvSpPr>
        <p:spPr/>
        <p:txBody>
          <a:bodyPr/>
          <a:lstStyle/>
          <a:p>
            <a:fld id="{B5B8C6ED-504B-4D8D-801E-858E18E9B49D}" type="slidenum">
              <a:rPr lang="id-ID" smtClean="0"/>
              <a:pPr/>
              <a:t>15</a:t>
            </a:fld>
            <a:endParaRPr lang="id-ID"/>
          </a:p>
        </p:txBody>
      </p:sp>
    </p:spTree>
    <p:extLst>
      <p:ext uri="{BB962C8B-B14F-4D97-AF65-F5344CB8AC3E}">
        <p14:creationId xmlns:p14="http://schemas.microsoft.com/office/powerpoint/2010/main" val="2495817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899592" y="1500174"/>
            <a:ext cx="7200800" cy="48006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Courier New" pitchFamily="49" charset="0"/>
              <a:buChar char="o"/>
            </a:pPr>
            <a:r>
              <a:rPr lang="id-ID" b="1" dirty="0"/>
              <a:t>Sebagai konsekuensinya dalam mem-pergunakan tanah yang bersangkutan bukan untuk kepentingan yang berhak sendiri saja yang dipakai sebagai pedoman tetapi harus diingat dan diperhatikan kepentingan masyarakat;</a:t>
            </a:r>
          </a:p>
          <a:p>
            <a:pPr algn="just">
              <a:buFont typeface="Courier New" pitchFamily="49" charset="0"/>
              <a:buChar char="o"/>
            </a:pPr>
            <a:r>
              <a:rPr lang="id-ID" b="1" dirty="0"/>
              <a:t>Harus diusahakan adanya keseimbangan antara kepentingan yang mempunyai dan kepentingan masyarakat,</a:t>
            </a:r>
          </a:p>
          <a:p>
            <a:pPr algn="just">
              <a:buFont typeface="Courier New" pitchFamily="49" charset="0"/>
              <a:buChar char="o"/>
            </a:pPr>
            <a:r>
              <a:rPr lang="en-US" b="1" i="1" dirty="0"/>
              <a:t>Al., d</a:t>
            </a:r>
            <a:r>
              <a:rPr lang="id-ID" b="1" i="1" dirty="0"/>
              <a:t>engan menggunakan tanah sesuai dengan rencana yang telah ditetapkan pemerintah terpenuhilah fungsi sosialnya;</a:t>
            </a:r>
          </a:p>
        </p:txBody>
      </p:sp>
      <p:sp>
        <p:nvSpPr>
          <p:cNvPr id="6" name="Slide Number Placeholder 5"/>
          <p:cNvSpPr>
            <a:spLocks noGrp="1"/>
          </p:cNvSpPr>
          <p:nvPr>
            <p:ph type="sldNum" sz="quarter" idx="12"/>
          </p:nvPr>
        </p:nvSpPr>
        <p:spPr/>
        <p:txBody>
          <a:bodyPr/>
          <a:lstStyle/>
          <a:p>
            <a:fld id="{B5B8C6ED-504B-4D8D-801E-858E18E9B49D}" type="slidenum">
              <a:rPr lang="id-ID" smtClean="0"/>
              <a:pPr/>
              <a:t>16</a:t>
            </a:fld>
            <a:endParaRPr lang="id-ID"/>
          </a:p>
        </p:txBody>
      </p:sp>
    </p:spTree>
    <p:extLst>
      <p:ext uri="{BB962C8B-B14F-4D97-AF65-F5344CB8AC3E}">
        <p14:creationId xmlns:p14="http://schemas.microsoft.com/office/powerpoint/2010/main" val="3913182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827584" y="1700808"/>
            <a:ext cx="7776864" cy="4104456"/>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id-ID" b="1" dirty="0"/>
              <a:t>A.PENGANTAR</a:t>
            </a:r>
          </a:p>
          <a:p>
            <a:pPr algn="just">
              <a:buFont typeface="Wingdings" pitchFamily="2" charset="2"/>
              <a:buChar char="§"/>
            </a:pPr>
            <a:r>
              <a:rPr lang="id-ID" dirty="0"/>
              <a:t>Diantara hak asasi manusia yang paling banyak dibicarakan akhir-akhir ini adalah hak manusia dalam hubungannya dengan suatu benda, yang lazim disebut hak milik. </a:t>
            </a:r>
          </a:p>
          <a:p>
            <a:pPr marL="0" indent="0" algn="just">
              <a:buNone/>
            </a:pPr>
            <a:endParaRPr lang="id-ID" sz="2100" dirty="0"/>
          </a:p>
          <a:p>
            <a:pPr algn="just">
              <a:buFont typeface="Wingdings" pitchFamily="2" charset="2"/>
              <a:buChar char="§"/>
            </a:pPr>
            <a:r>
              <a:rPr lang="id-ID" dirty="0"/>
              <a:t>Menurut Darji Darmodiharjo, Shidarta, 1996: 180, bahwa salah satu perlindungan hak asasi manusia yang penting adalah perlindungan hak milik</a:t>
            </a:r>
            <a:r>
              <a:rPr lang="en-US" dirty="0"/>
              <a:t>; </a:t>
            </a:r>
            <a:r>
              <a:rPr lang="en-US" dirty="0" err="1"/>
              <a:t>dan</a:t>
            </a:r>
            <a:r>
              <a:rPr lang="en-US" dirty="0"/>
              <a:t>, </a:t>
            </a:r>
            <a:r>
              <a:rPr lang="en-US" dirty="0" err="1"/>
              <a:t>masalah</a:t>
            </a:r>
            <a:r>
              <a:rPr lang="en-US" dirty="0"/>
              <a:t> </a:t>
            </a:r>
            <a:r>
              <a:rPr lang="en-US" dirty="0" err="1"/>
              <a:t>hak</a:t>
            </a:r>
            <a:r>
              <a:rPr lang="en-US" dirty="0"/>
              <a:t> </a:t>
            </a:r>
            <a:r>
              <a:rPr lang="en-US" dirty="0" err="1"/>
              <a:t>milik</a:t>
            </a:r>
            <a:r>
              <a:rPr lang="en-US" dirty="0"/>
              <a:t> </a:t>
            </a:r>
            <a:r>
              <a:rPr lang="en-US" dirty="0" err="1"/>
              <a:t>termasuk</a:t>
            </a:r>
            <a:r>
              <a:rPr lang="en-US" dirty="0"/>
              <a:t> </a:t>
            </a:r>
            <a:r>
              <a:rPr lang="en-US" dirty="0" err="1"/>
              <a:t>masalah</a:t>
            </a:r>
            <a:r>
              <a:rPr lang="en-US" dirty="0"/>
              <a:t> </a:t>
            </a:r>
            <a:r>
              <a:rPr lang="en-US" dirty="0" err="1"/>
              <a:t>baru</a:t>
            </a:r>
            <a:r>
              <a:rPr lang="en-US" dirty="0"/>
              <a:t> </a:t>
            </a:r>
            <a:r>
              <a:rPr lang="en-US" dirty="0" err="1"/>
              <a:t>dalam</a:t>
            </a:r>
            <a:r>
              <a:rPr lang="en-US" dirty="0"/>
              <a:t> </a:t>
            </a:r>
            <a:r>
              <a:rPr lang="en-US" dirty="0" err="1"/>
              <a:t>filsafat</a:t>
            </a:r>
            <a:r>
              <a:rPr lang="en-US" dirty="0"/>
              <a:t> </a:t>
            </a:r>
            <a:r>
              <a:rPr lang="en-US" dirty="0" err="1"/>
              <a:t>hukum</a:t>
            </a:r>
            <a:r>
              <a:rPr lang="en-US" dirty="0"/>
              <a:t>,</a:t>
            </a:r>
            <a:endParaRPr lang="id-ID" dirty="0"/>
          </a:p>
        </p:txBody>
      </p:sp>
      <p:sp>
        <p:nvSpPr>
          <p:cNvPr id="6" name="Slide Number Placeholder 5"/>
          <p:cNvSpPr>
            <a:spLocks noGrp="1"/>
          </p:cNvSpPr>
          <p:nvPr>
            <p:ph type="sldNum" sz="quarter" idx="12"/>
          </p:nvPr>
        </p:nvSpPr>
        <p:spPr/>
        <p:txBody>
          <a:bodyPr/>
          <a:lstStyle/>
          <a:p>
            <a:fld id="{B5B8C6ED-504B-4D8D-801E-858E18E9B49D}" type="slidenum">
              <a:rPr lang="id-ID" smtClean="0"/>
              <a:pPr/>
              <a:t>2</a:t>
            </a:fld>
            <a:endParaRPr lang="id-ID"/>
          </a:p>
        </p:txBody>
      </p:sp>
    </p:spTree>
    <p:extLst>
      <p:ext uri="{BB962C8B-B14F-4D97-AF65-F5344CB8AC3E}">
        <p14:creationId xmlns:p14="http://schemas.microsoft.com/office/powerpoint/2010/main" val="2067824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755576" y="1124745"/>
            <a:ext cx="7992888" cy="48103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id-ID" sz="2600" dirty="0"/>
          </a:p>
          <a:p>
            <a:pPr algn="just">
              <a:buFont typeface="Wingdings" pitchFamily="2" charset="2"/>
              <a:buChar char="§"/>
            </a:pPr>
            <a:r>
              <a:rPr lang="id-ID" dirty="0"/>
              <a:t>Hak milik tempatnya pada hak privat yang bersifat absolut dalam bidang hak kebendaan (</a:t>
            </a:r>
            <a:r>
              <a:rPr lang="id-ID" i="1" dirty="0"/>
              <a:t>zakenrecht</a:t>
            </a:r>
            <a:r>
              <a:rPr lang="id-ID" dirty="0"/>
              <a:t>) adalah hak yang dapat dinilai dengan uang;</a:t>
            </a:r>
          </a:p>
          <a:p>
            <a:pPr marL="0" indent="0" algn="just">
              <a:buFont typeface="Arial" pitchFamily="34" charset="0"/>
              <a:buNone/>
            </a:pPr>
            <a:endParaRPr lang="id-ID" sz="2800" dirty="0"/>
          </a:p>
          <a:p>
            <a:pPr algn="just">
              <a:buFont typeface="Wingdings" pitchFamily="2" charset="2"/>
              <a:buChar char="§"/>
            </a:pPr>
            <a:r>
              <a:rPr lang="id-ID" dirty="0"/>
              <a:t>Hak kebendaan terdiri atas, 1) berupa barang berwujud, dan 2) barang tak berwujud (hak milik intelektual).</a:t>
            </a:r>
          </a:p>
        </p:txBody>
      </p:sp>
      <p:sp>
        <p:nvSpPr>
          <p:cNvPr id="7" name="Slide Number Placeholder 6"/>
          <p:cNvSpPr>
            <a:spLocks noGrp="1"/>
          </p:cNvSpPr>
          <p:nvPr>
            <p:ph type="sldNum" sz="quarter" idx="12"/>
          </p:nvPr>
        </p:nvSpPr>
        <p:spPr/>
        <p:txBody>
          <a:bodyPr/>
          <a:lstStyle/>
          <a:p>
            <a:fld id="{B5B8C6ED-504B-4D8D-801E-858E18E9B49D}" type="slidenum">
              <a:rPr lang="id-ID" smtClean="0"/>
              <a:pPr/>
              <a:t>3</a:t>
            </a:fld>
            <a:endParaRPr lang="id-ID"/>
          </a:p>
        </p:txBody>
      </p:sp>
    </p:spTree>
    <p:extLst>
      <p:ext uri="{BB962C8B-B14F-4D97-AF65-F5344CB8AC3E}">
        <p14:creationId xmlns:p14="http://schemas.microsoft.com/office/powerpoint/2010/main" val="3444310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9087"/>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txBox="1">
            <a:spLocks/>
          </p:cNvSpPr>
          <p:nvPr/>
        </p:nvSpPr>
        <p:spPr>
          <a:xfrm>
            <a:off x="899593" y="1484784"/>
            <a:ext cx="7776864" cy="4641379"/>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id-ID" b="1" dirty="0"/>
              <a:t>B. PENGERTIAN</a:t>
            </a:r>
          </a:p>
          <a:p>
            <a:pPr marL="0" indent="0" algn="just">
              <a:buNone/>
            </a:pPr>
            <a:endParaRPr lang="en-US" sz="2600" dirty="0"/>
          </a:p>
          <a:p>
            <a:pPr algn="just">
              <a:buFont typeface="Wingdings" pitchFamily="2" charset="2"/>
              <a:buChar char="§"/>
            </a:pPr>
            <a:r>
              <a:rPr lang="id-ID" dirty="0"/>
              <a:t>Hak milik (Lili Rasjidi, 1988:85) adalah hubungan seseorang dengan suatu benda yang membentuk hak pemilikan terhadap benda tersebut;</a:t>
            </a:r>
          </a:p>
          <a:p>
            <a:pPr algn="just">
              <a:buFont typeface="Wingdings" pitchFamily="2" charset="2"/>
              <a:buChar char="§"/>
            </a:pPr>
            <a:r>
              <a:rPr lang="id-ID" dirty="0"/>
              <a:t>Seseorang, </a:t>
            </a:r>
            <a:r>
              <a:rPr lang="id-ID" i="1" dirty="0"/>
              <a:t>person, </a:t>
            </a:r>
            <a:r>
              <a:rPr lang="id-ID" dirty="0"/>
              <a:t>kendati secara umum di artikan sebagai seseorang, tetapi dapat pula suatu organisasi atau kumpulan orang-orang (</a:t>
            </a:r>
            <a:r>
              <a:rPr lang="id-ID" i="1" dirty="0"/>
              <a:t>labour organizations, partnership, associations, corporations, etc).</a:t>
            </a:r>
          </a:p>
        </p:txBody>
      </p:sp>
      <p:sp>
        <p:nvSpPr>
          <p:cNvPr id="6" name="Slide Number Placeholder 5"/>
          <p:cNvSpPr>
            <a:spLocks noGrp="1"/>
          </p:cNvSpPr>
          <p:nvPr>
            <p:ph type="sldNum" sz="quarter" idx="12"/>
          </p:nvPr>
        </p:nvSpPr>
        <p:spPr/>
        <p:txBody>
          <a:bodyPr/>
          <a:lstStyle/>
          <a:p>
            <a:fld id="{B5B8C6ED-504B-4D8D-801E-858E18E9B49D}" type="slidenum">
              <a:rPr lang="id-ID" smtClean="0"/>
              <a:pPr/>
              <a:t>4</a:t>
            </a:fld>
            <a:endParaRPr lang="id-ID"/>
          </a:p>
        </p:txBody>
      </p:sp>
    </p:spTree>
    <p:extLst>
      <p:ext uri="{BB962C8B-B14F-4D97-AF65-F5344CB8AC3E}">
        <p14:creationId xmlns:p14="http://schemas.microsoft.com/office/powerpoint/2010/main" val="343029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829558" y="1196752"/>
            <a:ext cx="7846898" cy="4857403"/>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
            </a:pPr>
            <a:r>
              <a:rPr lang="id-ID"/>
              <a:t>Mengingat hak milik tidak hanya menyangkut orang, batasan diatas kiranya lebih tepat apabila dinyatakan bahwa hak milik adalah hubungan antara subyek dan benda, yang memberikan wewenang kepada subjek untuk </a:t>
            </a:r>
            <a:r>
              <a:rPr lang="id-ID" b="1"/>
              <a:t>mendayagunakan</a:t>
            </a:r>
            <a:r>
              <a:rPr lang="id-ID"/>
              <a:t> dan atau </a:t>
            </a:r>
            <a:r>
              <a:rPr lang="id-ID" b="1"/>
              <a:t>mempertahankan </a:t>
            </a:r>
            <a:r>
              <a:rPr lang="id-ID"/>
              <a:t>benda dari tuntutan pihak lain (Darji D, dan Shidarta, 1996:183)</a:t>
            </a:r>
          </a:p>
          <a:p>
            <a:pPr lvl="1" algn="just">
              <a:buFont typeface="Wingdings" pitchFamily="2" charset="2"/>
              <a:buChar char="Ø"/>
            </a:pPr>
            <a:r>
              <a:rPr lang="id-ID"/>
              <a:t>Mendayagunakan mengandung arti melakukan segala tindakan berkenaan dengan benda yang dimilikinya dengan harapan mendatangkan manfaat bagi subjek ybs atau subjek lainnya,</a:t>
            </a:r>
          </a:p>
          <a:p>
            <a:pPr lvl="1" algn="just">
              <a:buFont typeface="Wingdings" pitchFamily="2" charset="2"/>
              <a:buChar char="Ø"/>
            </a:pPr>
            <a:r>
              <a:rPr lang="id-ID"/>
              <a:t>Mempertahankan berarti melakukan segala tindakan untuk mencegah intervensi pihak lain yang tidak berhak atas benda tersebut.</a:t>
            </a:r>
            <a:endParaRPr lang="id-ID" dirty="0"/>
          </a:p>
        </p:txBody>
      </p:sp>
      <p:sp>
        <p:nvSpPr>
          <p:cNvPr id="6" name="Slide Number Placeholder 5"/>
          <p:cNvSpPr>
            <a:spLocks noGrp="1"/>
          </p:cNvSpPr>
          <p:nvPr>
            <p:ph type="sldNum" sz="quarter" idx="12"/>
          </p:nvPr>
        </p:nvSpPr>
        <p:spPr/>
        <p:txBody>
          <a:bodyPr/>
          <a:lstStyle/>
          <a:p>
            <a:fld id="{B5B8C6ED-504B-4D8D-801E-858E18E9B49D}" type="slidenum">
              <a:rPr lang="id-ID" smtClean="0"/>
              <a:pPr/>
              <a:t>5</a:t>
            </a:fld>
            <a:endParaRPr lang="id-ID"/>
          </a:p>
        </p:txBody>
      </p:sp>
    </p:spTree>
    <p:extLst>
      <p:ext uri="{BB962C8B-B14F-4D97-AF65-F5344CB8AC3E}">
        <p14:creationId xmlns:p14="http://schemas.microsoft.com/office/powerpoint/2010/main" val="3952405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755576" y="1196752"/>
            <a:ext cx="7992888" cy="5073427"/>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
            </a:pPr>
            <a:r>
              <a:rPr lang="id-ID" dirty="0" smtClean="0"/>
              <a:t>Hak </a:t>
            </a:r>
            <a:r>
              <a:rPr lang="id-ID" dirty="0"/>
              <a:t>milik pribadi (</a:t>
            </a:r>
            <a:r>
              <a:rPr lang="id-ID" i="1" dirty="0"/>
              <a:t>res private</a:t>
            </a:r>
            <a:r>
              <a:rPr lang="id-ID" dirty="0"/>
              <a:t>), dalam arti setiap barang dapat dimiliki oleh manusia, dikenal </a:t>
            </a:r>
            <a:r>
              <a:rPr lang="id-ID" i="1" dirty="0"/>
              <a:t>hak in personam dan hak in rem</a:t>
            </a:r>
            <a:r>
              <a:rPr lang="id-ID" dirty="0"/>
              <a:t>;</a:t>
            </a:r>
          </a:p>
          <a:p>
            <a:pPr algn="just">
              <a:buFont typeface="Wingdings" pitchFamily="2" charset="2"/>
              <a:buChar char="§"/>
            </a:pPr>
            <a:r>
              <a:rPr lang="id-ID" i="1" dirty="0"/>
              <a:t>Hak inrem </a:t>
            </a:r>
            <a:r>
              <a:rPr lang="id-ID" dirty="0"/>
              <a:t>disebut juga hak konkrit merupakan kewajiban yang dikenakan kepada semua orang, contoh hak pemilik tanah untuk dilindungi untuk melakukan usaha pertanian di atas tanahnya;</a:t>
            </a:r>
          </a:p>
          <a:p>
            <a:pPr algn="just">
              <a:buFont typeface="Wingdings" pitchFamily="2" charset="2"/>
              <a:buChar char="§"/>
            </a:pPr>
            <a:r>
              <a:rPr lang="id-ID" i="1" dirty="0"/>
              <a:t>Hak inpersonam </a:t>
            </a:r>
            <a:r>
              <a:rPr lang="id-ID" dirty="0"/>
              <a:t>merupakan perlindungan hukum atas hak terhadap orang atau person tertentu, contoh, pemilik tanah yang menyewakan atau mengalihkan haknya kepada seseorang yang  bernama A, maka ia hanya dapat menuntut kewajiban uang sewa atau ganti rugi pembayaran uang hanya terhadap A.</a:t>
            </a:r>
          </a:p>
        </p:txBody>
      </p:sp>
      <p:sp>
        <p:nvSpPr>
          <p:cNvPr id="6" name="Slide Number Placeholder 5"/>
          <p:cNvSpPr>
            <a:spLocks noGrp="1"/>
          </p:cNvSpPr>
          <p:nvPr>
            <p:ph type="sldNum" sz="quarter" idx="12"/>
          </p:nvPr>
        </p:nvSpPr>
        <p:spPr/>
        <p:txBody>
          <a:bodyPr/>
          <a:lstStyle/>
          <a:p>
            <a:fld id="{B5B8C6ED-504B-4D8D-801E-858E18E9B49D}" type="slidenum">
              <a:rPr lang="id-ID" smtClean="0"/>
              <a:pPr/>
              <a:t>6</a:t>
            </a:fld>
            <a:endParaRPr lang="id-ID"/>
          </a:p>
        </p:txBody>
      </p:sp>
    </p:spTree>
    <p:extLst>
      <p:ext uri="{BB962C8B-B14F-4D97-AF65-F5344CB8AC3E}">
        <p14:creationId xmlns:p14="http://schemas.microsoft.com/office/powerpoint/2010/main" val="2821726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755576" y="1268760"/>
            <a:ext cx="7920880" cy="4857403"/>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36575" indent="-536575" algn="just">
              <a:buFont typeface="Arial" pitchFamily="34" charset="0"/>
              <a:buNone/>
            </a:pPr>
            <a:r>
              <a:rPr lang="id-ID" b="1" dirty="0"/>
              <a:t>C. HAK MILIK SECARA FILOSOFIS (IG. Dewa A.,2013: 90 -  96):</a:t>
            </a:r>
            <a:endParaRPr lang="en-US" b="1" dirty="0"/>
          </a:p>
          <a:p>
            <a:pPr marL="536575" indent="-536575" algn="just">
              <a:buFont typeface="Arial" pitchFamily="34" charset="0"/>
              <a:buNone/>
            </a:pPr>
            <a:endParaRPr lang="id-ID" sz="2200" b="1" dirty="0"/>
          </a:p>
          <a:p>
            <a:pPr algn="just">
              <a:buFont typeface="Wingdings" pitchFamily="2" charset="2"/>
              <a:buChar char="§"/>
            </a:pPr>
            <a:r>
              <a:rPr lang="id-ID" dirty="0"/>
              <a:t>Dalam </a:t>
            </a:r>
            <a:r>
              <a:rPr lang="id-ID" b="1" dirty="0"/>
              <a:t>filsafat liberal </a:t>
            </a:r>
            <a:r>
              <a:rPr lang="id-ID" dirty="0"/>
              <a:t>yang diadop oleh sistem hukum Belanda hak milik pribadi dinamakan </a:t>
            </a:r>
            <a:r>
              <a:rPr lang="id-ID" i="1" dirty="0"/>
              <a:t>eigendom,</a:t>
            </a:r>
            <a:r>
              <a:rPr lang="id-ID" dirty="0"/>
              <a:t> memiliki kedudukan hak yang bersifat mutlak, sempurna dan terkuat sehingga pemilik dapat mengalihkan atau tidak haknya, dan tidak seorangpun dapat mencabut haknya kecuali atas dasar atau kuasa undang-undang;</a:t>
            </a:r>
          </a:p>
        </p:txBody>
      </p:sp>
      <p:sp>
        <p:nvSpPr>
          <p:cNvPr id="6" name="Slide Number Placeholder 5"/>
          <p:cNvSpPr>
            <a:spLocks noGrp="1"/>
          </p:cNvSpPr>
          <p:nvPr>
            <p:ph type="sldNum" sz="quarter" idx="12"/>
          </p:nvPr>
        </p:nvSpPr>
        <p:spPr/>
        <p:txBody>
          <a:bodyPr/>
          <a:lstStyle/>
          <a:p>
            <a:fld id="{B5B8C6ED-504B-4D8D-801E-858E18E9B49D}" type="slidenum">
              <a:rPr lang="id-ID" smtClean="0"/>
              <a:pPr/>
              <a:t>7</a:t>
            </a:fld>
            <a:endParaRPr lang="id-ID"/>
          </a:p>
        </p:txBody>
      </p:sp>
    </p:spTree>
    <p:extLst>
      <p:ext uri="{BB962C8B-B14F-4D97-AF65-F5344CB8AC3E}">
        <p14:creationId xmlns:p14="http://schemas.microsoft.com/office/powerpoint/2010/main" val="294477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1095023" y="1002379"/>
            <a:ext cx="7509425" cy="1202485"/>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a:t>Bandingkan</a:t>
            </a:r>
            <a:r>
              <a:rPr lang="en-US" dirty="0"/>
              <a:t> </a:t>
            </a:r>
            <a:r>
              <a:rPr lang="en-US" dirty="0" err="1"/>
              <a:t>dengan</a:t>
            </a:r>
            <a:r>
              <a:rPr lang="en-US" dirty="0"/>
              <a:t> </a:t>
            </a:r>
            <a:r>
              <a:rPr lang="en-US" dirty="0" err="1"/>
              <a:t>Pasal</a:t>
            </a:r>
            <a:r>
              <a:rPr lang="en-US" dirty="0"/>
              <a:t> 570 BW (</a:t>
            </a:r>
            <a:r>
              <a:rPr lang="en-US" i="1" dirty="0"/>
              <a:t>pen: </a:t>
            </a:r>
            <a:r>
              <a:rPr lang="en-US" i="1" dirty="0" err="1"/>
              <a:t>dosen</a:t>
            </a:r>
            <a:r>
              <a:rPr lang="en-US" dirty="0"/>
              <a:t>):</a:t>
            </a:r>
          </a:p>
        </p:txBody>
      </p:sp>
      <p:sp>
        <p:nvSpPr>
          <p:cNvPr id="6" name="Content Placeholder 2"/>
          <p:cNvSpPr txBox="1">
            <a:spLocks/>
          </p:cNvSpPr>
          <p:nvPr/>
        </p:nvSpPr>
        <p:spPr>
          <a:xfrm>
            <a:off x="1095023" y="2345468"/>
            <a:ext cx="7509425" cy="3603812"/>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i="1"/>
              <a:t>Hak milik adalah hak untuk menikmati suatu barang secara lebih leluasa dan untuk berbuat terhadap barang itu secara bebas sepenuhnya, asalkan tidak bertentangan dengan undang-undang atau peraturan umum, .., dan hak-hak orang lain,.. Kemungkinan dapat pencabutan hak demi kepentingan umum dengan ganti rugi yang pantas berdasarkan peraturan per-uu-an.:</a:t>
            </a:r>
            <a:endParaRPr lang="en-US" i="1" dirty="0"/>
          </a:p>
        </p:txBody>
      </p:sp>
      <p:sp>
        <p:nvSpPr>
          <p:cNvPr id="7" name="Slide Number Placeholder 6"/>
          <p:cNvSpPr>
            <a:spLocks noGrp="1"/>
          </p:cNvSpPr>
          <p:nvPr>
            <p:ph type="sldNum" sz="quarter" idx="12"/>
          </p:nvPr>
        </p:nvSpPr>
        <p:spPr/>
        <p:txBody>
          <a:bodyPr/>
          <a:lstStyle/>
          <a:p>
            <a:fld id="{B5B8C6ED-504B-4D8D-801E-858E18E9B49D}" type="slidenum">
              <a:rPr lang="id-ID" smtClean="0"/>
              <a:pPr/>
              <a:t>8</a:t>
            </a:fld>
            <a:endParaRPr lang="id-ID"/>
          </a:p>
        </p:txBody>
      </p:sp>
    </p:spTree>
    <p:extLst>
      <p:ext uri="{BB962C8B-B14F-4D97-AF65-F5344CB8AC3E}">
        <p14:creationId xmlns:p14="http://schemas.microsoft.com/office/powerpoint/2010/main" val="2597423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899592" y="1642878"/>
            <a:ext cx="7776864" cy="409037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
            </a:pPr>
            <a:r>
              <a:rPr lang="id-ID" sz="2800" dirty="0"/>
              <a:t>Dalam </a:t>
            </a:r>
            <a:r>
              <a:rPr lang="id-ID" sz="2800" b="1" dirty="0"/>
              <a:t>filsafat Marxis </a:t>
            </a:r>
            <a:r>
              <a:rPr lang="id-ID" sz="2800" dirty="0"/>
              <a:t>berdasarkan ajaran Historis Materilisme Karl Marx, memandang dalam ekonomi sosialis komunis hak milik individu ditolak, yang diterima hanyalah hak milik kolektif di bawah negara sebagai organisasi kelas berkuasa;</a:t>
            </a:r>
            <a:endParaRPr lang="en-US" sz="2800" dirty="0"/>
          </a:p>
          <a:p>
            <a:pPr marL="0" indent="0" algn="just">
              <a:buFont typeface="Arial" pitchFamily="34" charset="0"/>
              <a:buNone/>
            </a:pPr>
            <a:endParaRPr lang="id-ID" sz="1800" dirty="0"/>
          </a:p>
          <a:p>
            <a:pPr marL="513588" lvl="2" indent="-266700" algn="just"/>
            <a:r>
              <a:rPr lang="id-ID" sz="2000" dirty="0"/>
              <a:t>Menurutnya, karena penggunaan hak milik pribadi sebagai kekuatan modal atau kapital akan melahirkan kapitalisme yang menguasai pemerintahan. Negara kapitalis yang dikuasai oleh kaum borjuis kapitalis akan menindas kaum buruh.</a:t>
            </a:r>
          </a:p>
        </p:txBody>
      </p:sp>
      <p:sp>
        <p:nvSpPr>
          <p:cNvPr id="6" name="Slide Number Placeholder 5"/>
          <p:cNvSpPr>
            <a:spLocks noGrp="1"/>
          </p:cNvSpPr>
          <p:nvPr>
            <p:ph type="sldNum" sz="quarter" idx="12"/>
          </p:nvPr>
        </p:nvSpPr>
        <p:spPr/>
        <p:txBody>
          <a:bodyPr/>
          <a:lstStyle/>
          <a:p>
            <a:fld id="{B5B8C6ED-504B-4D8D-801E-858E18E9B49D}" type="slidenum">
              <a:rPr lang="id-ID" smtClean="0"/>
              <a:pPr/>
              <a:t>9</a:t>
            </a:fld>
            <a:endParaRPr lang="id-ID"/>
          </a:p>
        </p:txBody>
      </p:sp>
    </p:spTree>
    <p:extLst>
      <p:ext uri="{BB962C8B-B14F-4D97-AF65-F5344CB8AC3E}">
        <p14:creationId xmlns:p14="http://schemas.microsoft.com/office/powerpoint/2010/main" val="12742241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1004</Words>
  <Application>Microsoft Office PowerPoint</Application>
  <PresentationFormat>On-screen Show (4:3)</PresentationFormat>
  <Paragraphs>70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Courier New</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HP-05</dc:creator>
  <cp:lastModifiedBy>PRIVACY</cp:lastModifiedBy>
  <cp:revision>14</cp:revision>
  <dcterms:created xsi:type="dcterms:W3CDTF">2018-09-07T08:33:39Z</dcterms:created>
  <dcterms:modified xsi:type="dcterms:W3CDTF">2019-04-30T07:40:12Z</dcterms:modified>
</cp:coreProperties>
</file>