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6418" autoAdjust="0"/>
  </p:normalViewPr>
  <p:slideViewPr>
    <p:cSldViewPr>
      <p:cViewPr varScale="1">
        <p:scale>
          <a:sx n="92" d="100"/>
          <a:sy n="92" d="100"/>
        </p:scale>
        <p:origin x="-210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DFA0B1-518C-4091-8B95-446D6733F62A}" type="datetimeFigureOut">
              <a:rPr lang="en-US" smtClean="0"/>
              <a:t>5/31/2010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2FB5FA-7EA8-4004-A382-F5AEF131A33A}" type="slidenum">
              <a:rPr lang="en-US" smtClean="0"/>
              <a:t>‹#›</a:t>
            </a:fld>
            <a:endParaRPr lang="en-US"/>
          </a:p>
        </p:txBody>
      </p:sp>
    </p:spTree>
    <p:extLst>
      <p:ext uri="{BB962C8B-B14F-4D97-AF65-F5344CB8AC3E}">
        <p14:creationId xmlns:p14="http://schemas.microsoft.com/office/powerpoint/2010/main" val="1294799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2FB5FA-7EA8-4004-A382-F5AEF131A33A}" type="slidenum">
              <a:rPr lang="en-US" smtClean="0"/>
              <a:t>1</a:t>
            </a:fld>
            <a:endParaRPr lang="en-US"/>
          </a:p>
        </p:txBody>
      </p:sp>
    </p:spTree>
    <p:extLst>
      <p:ext uri="{BB962C8B-B14F-4D97-AF65-F5344CB8AC3E}">
        <p14:creationId xmlns:p14="http://schemas.microsoft.com/office/powerpoint/2010/main" val="4183251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DD3106C-09A6-453A-B327-426D8DD109B8}"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7277B38-3373-47F5-B0F1-8D3E328A6E19}" type="slidenum">
              <a:rPr lang="id-ID" smtClean="0"/>
              <a:t>‹#›</a:t>
            </a:fld>
            <a:endParaRPr lang="id-ID"/>
          </a:p>
        </p:txBody>
      </p:sp>
    </p:spTree>
    <p:extLst>
      <p:ext uri="{BB962C8B-B14F-4D97-AF65-F5344CB8AC3E}">
        <p14:creationId xmlns:p14="http://schemas.microsoft.com/office/powerpoint/2010/main" val="2822309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DB9ABC9-838E-4982-95CE-C9ADBFB3072B}"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7277B38-3373-47F5-B0F1-8D3E328A6E19}" type="slidenum">
              <a:rPr lang="id-ID" smtClean="0"/>
              <a:t>‹#›</a:t>
            </a:fld>
            <a:endParaRPr lang="id-ID"/>
          </a:p>
        </p:txBody>
      </p:sp>
    </p:spTree>
    <p:extLst>
      <p:ext uri="{BB962C8B-B14F-4D97-AF65-F5344CB8AC3E}">
        <p14:creationId xmlns:p14="http://schemas.microsoft.com/office/powerpoint/2010/main" val="2741610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1D6DF4B-0530-4903-B786-C4E1D7AA7137}"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7277B38-3373-47F5-B0F1-8D3E328A6E19}" type="slidenum">
              <a:rPr lang="id-ID" smtClean="0"/>
              <a:t>‹#›</a:t>
            </a:fld>
            <a:endParaRPr lang="id-ID"/>
          </a:p>
        </p:txBody>
      </p:sp>
    </p:spTree>
    <p:extLst>
      <p:ext uri="{BB962C8B-B14F-4D97-AF65-F5344CB8AC3E}">
        <p14:creationId xmlns:p14="http://schemas.microsoft.com/office/powerpoint/2010/main" val="727830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E7E95EA-7550-42B6-A686-3BF5CEDF8141}"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7277B38-3373-47F5-B0F1-8D3E328A6E19}" type="slidenum">
              <a:rPr lang="id-ID" smtClean="0"/>
              <a:t>‹#›</a:t>
            </a:fld>
            <a:endParaRPr lang="id-ID"/>
          </a:p>
        </p:txBody>
      </p:sp>
    </p:spTree>
    <p:extLst>
      <p:ext uri="{BB962C8B-B14F-4D97-AF65-F5344CB8AC3E}">
        <p14:creationId xmlns:p14="http://schemas.microsoft.com/office/powerpoint/2010/main" val="1805479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42E61B-1F73-4C23-B4B0-4E771F11EE55}"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7277B38-3373-47F5-B0F1-8D3E328A6E19}" type="slidenum">
              <a:rPr lang="id-ID" smtClean="0"/>
              <a:t>‹#›</a:t>
            </a:fld>
            <a:endParaRPr lang="id-ID"/>
          </a:p>
        </p:txBody>
      </p:sp>
    </p:spTree>
    <p:extLst>
      <p:ext uri="{BB962C8B-B14F-4D97-AF65-F5344CB8AC3E}">
        <p14:creationId xmlns:p14="http://schemas.microsoft.com/office/powerpoint/2010/main" val="333031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C9AF4BB-771F-4961-A8CD-0295F26DFD94}" type="datetime1">
              <a:rPr lang="id-ID" smtClean="0"/>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7277B38-3373-47F5-B0F1-8D3E328A6E19}" type="slidenum">
              <a:rPr lang="id-ID" smtClean="0"/>
              <a:t>‹#›</a:t>
            </a:fld>
            <a:endParaRPr lang="id-ID"/>
          </a:p>
        </p:txBody>
      </p:sp>
    </p:spTree>
    <p:extLst>
      <p:ext uri="{BB962C8B-B14F-4D97-AF65-F5344CB8AC3E}">
        <p14:creationId xmlns:p14="http://schemas.microsoft.com/office/powerpoint/2010/main" val="638390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F80B25F-18CE-4EA1-8871-590285A9C948}" type="datetime1">
              <a:rPr lang="id-ID" smtClean="0"/>
              <a:t>31/05/2010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7277B38-3373-47F5-B0F1-8D3E328A6E19}" type="slidenum">
              <a:rPr lang="id-ID" smtClean="0"/>
              <a:t>‹#›</a:t>
            </a:fld>
            <a:endParaRPr lang="id-ID"/>
          </a:p>
        </p:txBody>
      </p:sp>
    </p:spTree>
    <p:extLst>
      <p:ext uri="{BB962C8B-B14F-4D97-AF65-F5344CB8AC3E}">
        <p14:creationId xmlns:p14="http://schemas.microsoft.com/office/powerpoint/2010/main" val="1626587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627C7E5-6500-4283-93A0-3827460F43CB}" type="datetime1">
              <a:rPr lang="id-ID" smtClean="0"/>
              <a:t>31/05/2010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7277B38-3373-47F5-B0F1-8D3E328A6E19}" type="slidenum">
              <a:rPr lang="id-ID" smtClean="0"/>
              <a:t>‹#›</a:t>
            </a:fld>
            <a:endParaRPr lang="id-ID"/>
          </a:p>
        </p:txBody>
      </p:sp>
    </p:spTree>
    <p:extLst>
      <p:ext uri="{BB962C8B-B14F-4D97-AF65-F5344CB8AC3E}">
        <p14:creationId xmlns:p14="http://schemas.microsoft.com/office/powerpoint/2010/main" val="853251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45D2B-CAB9-4EE4-B9A1-5F48DD0C3252}" type="datetime1">
              <a:rPr lang="id-ID" smtClean="0"/>
              <a:t>31/05/2010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7277B38-3373-47F5-B0F1-8D3E328A6E19}" type="slidenum">
              <a:rPr lang="id-ID" smtClean="0"/>
              <a:t>‹#›</a:t>
            </a:fld>
            <a:endParaRPr lang="id-ID"/>
          </a:p>
        </p:txBody>
      </p:sp>
    </p:spTree>
    <p:extLst>
      <p:ext uri="{BB962C8B-B14F-4D97-AF65-F5344CB8AC3E}">
        <p14:creationId xmlns:p14="http://schemas.microsoft.com/office/powerpoint/2010/main" val="1988474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7DE26-55FE-4A4E-AABF-1808E26D657F}" type="datetime1">
              <a:rPr lang="id-ID" smtClean="0"/>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7277B38-3373-47F5-B0F1-8D3E328A6E19}" type="slidenum">
              <a:rPr lang="id-ID" smtClean="0"/>
              <a:t>‹#›</a:t>
            </a:fld>
            <a:endParaRPr lang="id-ID"/>
          </a:p>
        </p:txBody>
      </p:sp>
    </p:spTree>
    <p:extLst>
      <p:ext uri="{BB962C8B-B14F-4D97-AF65-F5344CB8AC3E}">
        <p14:creationId xmlns:p14="http://schemas.microsoft.com/office/powerpoint/2010/main" val="1013368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E8BFF6-8BB2-4B31-BD1A-3F17C7CE3D2B}" type="datetime1">
              <a:rPr lang="id-ID" smtClean="0"/>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7277B38-3373-47F5-B0F1-8D3E328A6E19}" type="slidenum">
              <a:rPr lang="id-ID" smtClean="0"/>
              <a:t>‹#›</a:t>
            </a:fld>
            <a:endParaRPr lang="id-ID"/>
          </a:p>
        </p:txBody>
      </p:sp>
    </p:spTree>
    <p:extLst>
      <p:ext uri="{BB962C8B-B14F-4D97-AF65-F5344CB8AC3E}">
        <p14:creationId xmlns:p14="http://schemas.microsoft.com/office/powerpoint/2010/main" val="85488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1A8AD-6CD0-457E-8386-05FCD5871E93}" type="datetime1">
              <a:rPr lang="id-ID" smtClean="0"/>
              <a:t>31/05/2010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77B38-3373-47F5-B0F1-8D3E328A6E19}" type="slidenum">
              <a:rPr lang="id-ID" smtClean="0"/>
              <a:t>‹#›</a:t>
            </a:fld>
            <a:endParaRPr lang="id-ID"/>
          </a:p>
        </p:txBody>
      </p:sp>
    </p:spTree>
    <p:extLst>
      <p:ext uri="{BB962C8B-B14F-4D97-AF65-F5344CB8AC3E}">
        <p14:creationId xmlns:p14="http://schemas.microsoft.com/office/powerpoint/2010/main" val="4274459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dirty="0"/>
          </a:p>
        </p:txBody>
      </p:sp>
      <p:sp>
        <p:nvSpPr>
          <p:cNvPr id="3" name="Subtitle 2"/>
          <p:cNvSpPr>
            <a:spLocks noGrp="1"/>
          </p:cNvSpPr>
          <p:nvPr>
            <p:ph type="subTitle" idx="1"/>
          </p:nvPr>
        </p:nvSpPr>
        <p:spPr/>
        <p:txBody>
          <a:bodyPr/>
          <a:lstStyle/>
          <a:p>
            <a:endParaRPr lang="id-ID"/>
          </a:p>
        </p:txBody>
      </p:sp>
      <p:pic>
        <p:nvPicPr>
          <p:cNvPr id="4" name="Picture 2" descr="C:\Users\arsil\Desktop\Smartcreative.jpg"/>
          <p:cNvPicPr>
            <a:picLocks noChangeAspect="1" noChangeArrowheads="1"/>
          </p:cNvPicPr>
          <p:nvPr/>
        </p:nvPicPr>
        <p:blipFill>
          <a:blip r:embed="rId3">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203848" y="3933056"/>
            <a:ext cx="5616624" cy="954107"/>
          </a:xfrm>
          <a:prstGeom prst="rect">
            <a:avLst/>
          </a:prstGeom>
        </p:spPr>
        <p:txBody>
          <a:bodyPr wrap="square">
            <a:spAutoFit/>
          </a:bodyPr>
          <a:lstStyle/>
          <a:p>
            <a:pPr algn="ctr"/>
            <a:r>
              <a:rPr lang="en-US" sz="2800" b="1" dirty="0" smtClean="0">
                <a:solidFill>
                  <a:srgbClr val="FFFF00"/>
                </a:solidFill>
              </a:rPr>
              <a:t>K</a:t>
            </a:r>
            <a:r>
              <a:rPr lang="id-ID" sz="2800" b="1" dirty="0" smtClean="0">
                <a:solidFill>
                  <a:srgbClr val="FFFF00"/>
                </a:solidFill>
              </a:rPr>
              <a:t>EDUDUKAN</a:t>
            </a:r>
            <a:r>
              <a:rPr lang="en-US" sz="2800" b="1" dirty="0" smtClean="0">
                <a:solidFill>
                  <a:srgbClr val="FFFF00"/>
                </a:solidFill>
              </a:rPr>
              <a:t> </a:t>
            </a:r>
            <a:r>
              <a:rPr lang="id-ID" sz="2800" b="1" dirty="0" smtClean="0">
                <a:solidFill>
                  <a:srgbClr val="FFFF00"/>
                </a:solidFill>
              </a:rPr>
              <a:t>FILSAFAT</a:t>
            </a:r>
            <a:r>
              <a:rPr lang="en-US" sz="2800" b="1" dirty="0" smtClean="0">
                <a:solidFill>
                  <a:srgbClr val="FFFF00"/>
                </a:solidFill>
              </a:rPr>
              <a:t> </a:t>
            </a:r>
            <a:r>
              <a:rPr lang="id-ID" sz="2800" b="1" dirty="0" smtClean="0">
                <a:solidFill>
                  <a:srgbClr val="FFFF00"/>
                </a:solidFill>
              </a:rPr>
              <a:t>HUKUM</a:t>
            </a:r>
            <a:r>
              <a:rPr lang="en-US" sz="2800" b="1" dirty="0" smtClean="0">
                <a:solidFill>
                  <a:srgbClr val="FFFF00"/>
                </a:solidFill>
              </a:rPr>
              <a:t> </a:t>
            </a:r>
            <a:endParaRPr lang="id-ID" sz="2800" b="1" dirty="0" smtClean="0">
              <a:solidFill>
                <a:srgbClr val="FFFF00"/>
              </a:solidFill>
            </a:endParaRPr>
          </a:p>
          <a:p>
            <a:pPr algn="ctr"/>
            <a:r>
              <a:rPr lang="en-US" sz="2800" b="1" dirty="0" smtClean="0">
                <a:solidFill>
                  <a:srgbClr val="FFFF00"/>
                </a:solidFill>
              </a:rPr>
              <a:t>D</a:t>
            </a:r>
            <a:r>
              <a:rPr lang="id-ID" sz="2800" b="1" dirty="0" smtClean="0">
                <a:solidFill>
                  <a:srgbClr val="FFFF00"/>
                </a:solidFill>
              </a:rPr>
              <a:t>ALAM</a:t>
            </a:r>
            <a:r>
              <a:rPr lang="en-US" sz="2800" b="1" dirty="0" smtClean="0">
                <a:solidFill>
                  <a:srgbClr val="FFFF00"/>
                </a:solidFill>
              </a:rPr>
              <a:t> </a:t>
            </a:r>
            <a:r>
              <a:rPr lang="id-ID" sz="2800" b="1" dirty="0" smtClean="0">
                <a:solidFill>
                  <a:srgbClr val="FFFF00"/>
                </a:solidFill>
              </a:rPr>
              <a:t>FILSAFAT</a:t>
            </a:r>
            <a:r>
              <a:rPr lang="en-US" sz="2800" b="1" dirty="0" smtClean="0">
                <a:solidFill>
                  <a:srgbClr val="FFFF00"/>
                </a:solidFill>
              </a:rPr>
              <a:t> </a:t>
            </a:r>
            <a:r>
              <a:rPr lang="id-ID" sz="2800" b="1" dirty="0" smtClean="0">
                <a:solidFill>
                  <a:srgbClr val="FFFF00"/>
                </a:solidFill>
              </a:rPr>
              <a:t>DAN</a:t>
            </a:r>
            <a:r>
              <a:rPr lang="en-US" sz="2800" b="1" dirty="0" smtClean="0">
                <a:solidFill>
                  <a:srgbClr val="FFFF00"/>
                </a:solidFill>
              </a:rPr>
              <a:t> </a:t>
            </a:r>
            <a:r>
              <a:rPr lang="id-ID" sz="2800" b="1" dirty="0" smtClean="0">
                <a:solidFill>
                  <a:srgbClr val="FFFF00"/>
                </a:solidFill>
              </a:rPr>
              <a:t>ILMU</a:t>
            </a:r>
            <a:r>
              <a:rPr lang="en-US" sz="2800" b="1" dirty="0" smtClean="0">
                <a:solidFill>
                  <a:srgbClr val="FFFF00"/>
                </a:solidFill>
              </a:rPr>
              <a:t> </a:t>
            </a:r>
            <a:r>
              <a:rPr lang="id-ID" sz="2800" b="1" dirty="0" smtClean="0">
                <a:solidFill>
                  <a:srgbClr val="FFFF00"/>
                </a:solidFill>
              </a:rPr>
              <a:t>HUKUM</a:t>
            </a:r>
          </a:p>
        </p:txBody>
      </p:sp>
      <p:sp>
        <p:nvSpPr>
          <p:cNvPr id="6" name="Rectangle 5"/>
          <p:cNvSpPr/>
          <p:nvPr/>
        </p:nvSpPr>
        <p:spPr>
          <a:xfrm>
            <a:off x="5292080" y="2492896"/>
            <a:ext cx="1800200" cy="369332"/>
          </a:xfrm>
          <a:prstGeom prst="rect">
            <a:avLst/>
          </a:prstGeom>
        </p:spPr>
        <p:txBody>
          <a:bodyPr wrap="square">
            <a:spAutoFit/>
          </a:bodyPr>
          <a:lstStyle/>
          <a:p>
            <a:pPr algn="ctr"/>
            <a:r>
              <a:rPr lang="id-ID" b="1" dirty="0" smtClean="0">
                <a:solidFill>
                  <a:srgbClr val="FF0000"/>
                </a:solidFill>
              </a:rPr>
              <a:t>TOPIK </a:t>
            </a:r>
            <a:r>
              <a:rPr lang="en-US" b="1" dirty="0" smtClean="0">
                <a:solidFill>
                  <a:srgbClr val="FF0000"/>
                </a:solidFill>
              </a:rPr>
              <a:t>3</a:t>
            </a:r>
          </a:p>
        </p:txBody>
      </p:sp>
      <p:sp>
        <p:nvSpPr>
          <p:cNvPr id="7" name="Rectangle 6"/>
          <p:cNvSpPr/>
          <p:nvPr/>
        </p:nvSpPr>
        <p:spPr>
          <a:xfrm>
            <a:off x="3851920" y="5478323"/>
            <a:ext cx="4824536" cy="1569660"/>
          </a:xfrm>
          <a:prstGeom prst="rect">
            <a:avLst/>
          </a:prstGeom>
        </p:spPr>
        <p:txBody>
          <a:bodyPr wrap="square">
            <a:spAutoFit/>
          </a:bodyPr>
          <a:lstStyle/>
          <a:p>
            <a:pPr algn="ctr"/>
            <a:r>
              <a:rPr lang="en-US" sz="2400" b="1" dirty="0" err="1" smtClean="0">
                <a:solidFill>
                  <a:srgbClr val="FF0000"/>
                </a:solidFill>
              </a:rPr>
              <a:t>Oleh</a:t>
            </a:r>
            <a:r>
              <a:rPr lang="en-US" sz="2400" b="1" dirty="0" smtClean="0">
                <a:solidFill>
                  <a:srgbClr val="FF0000"/>
                </a:solidFill>
              </a:rPr>
              <a:t>:</a:t>
            </a:r>
            <a:endParaRPr lang="id-ID" sz="2400" b="1" dirty="0" smtClean="0">
              <a:solidFill>
                <a:srgbClr val="FF0000"/>
              </a:solidFill>
            </a:endParaRPr>
          </a:p>
          <a:p>
            <a:pPr algn="ctr"/>
            <a:endParaRPr lang="id-ID" sz="2400" b="1" dirty="0">
              <a:solidFill>
                <a:srgbClr val="FF0000"/>
              </a:solidFill>
            </a:endParaRPr>
          </a:p>
          <a:p>
            <a:pPr algn="ctr"/>
            <a:endParaRPr lang="en-US" sz="2400" b="1" dirty="0" smtClean="0">
              <a:solidFill>
                <a:srgbClr val="FF0000"/>
              </a:solidFill>
            </a:endParaRPr>
          </a:p>
          <a:p>
            <a:pPr algn="ctr"/>
            <a:r>
              <a:rPr lang="en-US" sz="2400" b="1" dirty="0" smtClean="0">
                <a:solidFill>
                  <a:srgbClr val="FF0000"/>
                </a:solidFill>
              </a:rPr>
              <a:t>Dr. </a:t>
            </a:r>
            <a:r>
              <a:rPr lang="id-ID" sz="2400" b="1" dirty="0" err="1">
                <a:solidFill>
                  <a:srgbClr val="FF0000"/>
                </a:solidFill>
              </a:rPr>
              <a:t>H</a:t>
            </a:r>
            <a:r>
              <a:rPr lang="en-US" sz="2400" b="1" dirty="0" err="1" smtClean="0">
                <a:solidFill>
                  <a:srgbClr val="FF0000"/>
                </a:solidFill>
              </a:rPr>
              <a:t>oradin</a:t>
            </a:r>
            <a:r>
              <a:rPr lang="en-US" sz="2400" b="1" dirty="0" smtClean="0">
                <a:solidFill>
                  <a:srgbClr val="FF0000"/>
                </a:solidFill>
              </a:rPr>
              <a:t> </a:t>
            </a:r>
            <a:r>
              <a:rPr lang="id-ID" sz="2400" b="1" dirty="0" err="1">
                <a:solidFill>
                  <a:srgbClr val="FF0000"/>
                </a:solidFill>
              </a:rPr>
              <a:t>S</a:t>
            </a:r>
            <a:r>
              <a:rPr lang="en-US" sz="2400" b="1" dirty="0" err="1" smtClean="0">
                <a:solidFill>
                  <a:srgbClr val="FF0000"/>
                </a:solidFill>
              </a:rPr>
              <a:t>aragih</a:t>
            </a:r>
            <a:r>
              <a:rPr lang="en-US" sz="2400" b="1" dirty="0" smtClean="0">
                <a:solidFill>
                  <a:srgbClr val="FF0000"/>
                </a:solidFill>
              </a:rPr>
              <a:t>, </a:t>
            </a:r>
            <a:r>
              <a:rPr lang="id-ID" sz="2400" b="1" dirty="0">
                <a:solidFill>
                  <a:srgbClr val="FF0000"/>
                </a:solidFill>
              </a:rPr>
              <a:t>S</a:t>
            </a:r>
            <a:r>
              <a:rPr lang="en-US" sz="2400" b="1" dirty="0" smtClean="0">
                <a:solidFill>
                  <a:srgbClr val="FF0000"/>
                </a:solidFill>
              </a:rPr>
              <a:t>.</a:t>
            </a:r>
            <a:r>
              <a:rPr lang="id-ID" sz="2400" b="1" dirty="0" smtClean="0">
                <a:solidFill>
                  <a:srgbClr val="FF0000"/>
                </a:solidFill>
              </a:rPr>
              <a:t>H</a:t>
            </a:r>
            <a:r>
              <a:rPr lang="en-US" sz="2400" b="1" dirty="0" smtClean="0">
                <a:solidFill>
                  <a:srgbClr val="FF0000"/>
                </a:solidFill>
              </a:rPr>
              <a:t>., </a:t>
            </a:r>
            <a:r>
              <a:rPr lang="id-ID" sz="2400" b="1" dirty="0">
                <a:solidFill>
                  <a:srgbClr val="FF0000"/>
                </a:solidFill>
              </a:rPr>
              <a:t>M</a:t>
            </a:r>
            <a:r>
              <a:rPr lang="en-US" sz="2400" b="1" dirty="0" smtClean="0">
                <a:solidFill>
                  <a:srgbClr val="FF0000"/>
                </a:solidFill>
              </a:rPr>
              <a:t>.</a:t>
            </a:r>
            <a:r>
              <a:rPr lang="id-ID" sz="2400" b="1" dirty="0" smtClean="0">
                <a:solidFill>
                  <a:srgbClr val="FF0000"/>
                </a:solidFill>
              </a:rPr>
              <a:t>H</a:t>
            </a:r>
            <a:r>
              <a:rPr lang="en-US" sz="2400" b="1" dirty="0" smtClean="0">
                <a:solidFill>
                  <a:srgbClr val="FF0000"/>
                </a:solidFill>
              </a:rPr>
              <a:t>um</a:t>
            </a:r>
          </a:p>
        </p:txBody>
      </p:sp>
      <p:sp>
        <p:nvSpPr>
          <p:cNvPr id="8" name="Slide Number Placeholder 7"/>
          <p:cNvSpPr>
            <a:spLocks noGrp="1"/>
          </p:cNvSpPr>
          <p:nvPr>
            <p:ph type="sldNum" sz="quarter" idx="12"/>
          </p:nvPr>
        </p:nvSpPr>
        <p:spPr/>
        <p:txBody>
          <a:bodyPr/>
          <a:lstStyle/>
          <a:p>
            <a:fld id="{17277B38-3373-47F5-B0F1-8D3E328A6E19}" type="slidenum">
              <a:rPr lang="id-ID" smtClean="0"/>
              <a:t>1</a:t>
            </a:fld>
            <a:endParaRPr lang="id-ID"/>
          </a:p>
        </p:txBody>
      </p:sp>
    </p:spTree>
    <p:extLst>
      <p:ext uri="{BB962C8B-B14F-4D97-AF65-F5344CB8AC3E}">
        <p14:creationId xmlns:p14="http://schemas.microsoft.com/office/powerpoint/2010/main" val="3084179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1057791" y="832882"/>
            <a:ext cx="7114609" cy="65190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id-ID" sz="2400" dirty="0" smtClean="0"/>
              <a:t>Ciri-ciri ilmu hukum (Sugianto Darmadi, 1998: 19 – 21);</a:t>
            </a:r>
            <a:endParaRPr lang="id-ID" sz="2400" dirty="0"/>
          </a:p>
        </p:txBody>
      </p:sp>
      <p:sp>
        <p:nvSpPr>
          <p:cNvPr id="6" name="Content Placeholder 2"/>
          <p:cNvSpPr txBox="1">
            <a:spLocks/>
          </p:cNvSpPr>
          <p:nvPr/>
        </p:nvSpPr>
        <p:spPr>
          <a:xfrm>
            <a:off x="467544" y="1844825"/>
            <a:ext cx="8208912" cy="3744416"/>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id-ID" dirty="0" smtClean="0"/>
              <a:t>I</a:t>
            </a:r>
            <a:r>
              <a:rPr lang="en-US" dirty="0" err="1" smtClean="0"/>
              <a:t>lmu</a:t>
            </a:r>
            <a:r>
              <a:rPr lang="en-US" dirty="0" smtClean="0"/>
              <a:t> </a:t>
            </a:r>
            <a:r>
              <a:rPr lang="en-US" dirty="0" err="1" smtClean="0"/>
              <a:t>hukum</a:t>
            </a:r>
            <a:r>
              <a:rPr lang="en-US" dirty="0" smtClean="0"/>
              <a:t> </a:t>
            </a:r>
            <a:r>
              <a:rPr lang="en-US" dirty="0" err="1" smtClean="0"/>
              <a:t>sebagai</a:t>
            </a:r>
            <a:r>
              <a:rPr lang="en-US" dirty="0" smtClean="0"/>
              <a:t> </a:t>
            </a:r>
            <a:r>
              <a:rPr lang="en-US" dirty="0" err="1" smtClean="0"/>
              <a:t>ilmu</a:t>
            </a:r>
            <a:r>
              <a:rPr lang="en-US" dirty="0" smtClean="0"/>
              <a:t> </a:t>
            </a:r>
            <a:r>
              <a:rPr lang="en-US" dirty="0" err="1" smtClean="0"/>
              <a:t>lebih</a:t>
            </a:r>
            <a:r>
              <a:rPr lang="en-US" dirty="0" smtClean="0"/>
              <a:t> </a:t>
            </a:r>
            <a:r>
              <a:rPr lang="en-US" dirty="0" err="1" smtClean="0"/>
              <a:t>memusatkan</a:t>
            </a:r>
            <a:r>
              <a:rPr lang="en-US" dirty="0" smtClean="0"/>
              <a:t> </a:t>
            </a:r>
            <a:r>
              <a:rPr lang="en-US" dirty="0" err="1" smtClean="0"/>
              <a:t>perhatian</a:t>
            </a:r>
            <a:r>
              <a:rPr lang="en-US" dirty="0" smtClean="0"/>
              <a:t> </a:t>
            </a:r>
            <a:r>
              <a:rPr lang="en-US" dirty="0" err="1" smtClean="0"/>
              <a:t>pada</a:t>
            </a:r>
            <a:r>
              <a:rPr lang="en-US" dirty="0" smtClean="0"/>
              <a:t> </a:t>
            </a:r>
            <a:r>
              <a:rPr lang="en-US" dirty="0" err="1" smtClean="0"/>
              <a:t>gejala-gejala</a:t>
            </a:r>
            <a:r>
              <a:rPr lang="en-US" dirty="0" smtClean="0"/>
              <a:t> yang </a:t>
            </a:r>
            <a:r>
              <a:rPr lang="en-US" dirty="0" err="1" smtClean="0"/>
              <a:t>bersifat</a:t>
            </a:r>
            <a:r>
              <a:rPr lang="en-US" dirty="0" smtClean="0"/>
              <a:t> factual </a:t>
            </a:r>
            <a:r>
              <a:rPr lang="en-US" dirty="0" err="1" smtClean="0"/>
              <a:t>yakni</a:t>
            </a:r>
            <a:r>
              <a:rPr lang="en-US" dirty="0" smtClean="0"/>
              <a:t> </a:t>
            </a:r>
            <a:r>
              <a:rPr lang="en-US" dirty="0" err="1" smtClean="0"/>
              <a:t>gejala-gejala</a:t>
            </a:r>
            <a:r>
              <a:rPr lang="en-US" dirty="0" smtClean="0"/>
              <a:t> yang </a:t>
            </a:r>
            <a:r>
              <a:rPr lang="en-US" dirty="0" err="1" smtClean="0"/>
              <a:t>dapat</a:t>
            </a:r>
            <a:r>
              <a:rPr lang="en-US" dirty="0" smtClean="0"/>
              <a:t> </a:t>
            </a:r>
            <a:r>
              <a:rPr lang="en-US" dirty="0" err="1" smtClean="0"/>
              <a:t>dialamai</a:t>
            </a:r>
            <a:r>
              <a:rPr lang="en-US" dirty="0" smtClean="0"/>
              <a:t> </a:t>
            </a:r>
            <a:r>
              <a:rPr lang="en-US" dirty="0" err="1" smtClean="0"/>
              <a:t>dan</a:t>
            </a:r>
            <a:r>
              <a:rPr lang="en-US" dirty="0" smtClean="0"/>
              <a:t> </a:t>
            </a:r>
            <a:r>
              <a:rPr lang="en-US" dirty="0" err="1" smtClean="0"/>
              <a:t>diamati</a:t>
            </a:r>
            <a:r>
              <a:rPr lang="en-US" dirty="0" smtClean="0"/>
              <a:t> minimal </a:t>
            </a:r>
            <a:r>
              <a:rPr lang="en-US" dirty="0" err="1" smtClean="0"/>
              <a:t>oleh</a:t>
            </a:r>
            <a:r>
              <a:rPr lang="en-US" dirty="0" smtClean="0"/>
              <a:t> </a:t>
            </a:r>
            <a:r>
              <a:rPr lang="en-US" dirty="0" err="1" smtClean="0"/>
              <a:t>panca</a:t>
            </a:r>
            <a:r>
              <a:rPr lang="en-US" dirty="0" smtClean="0"/>
              <a:t> </a:t>
            </a:r>
            <a:r>
              <a:rPr lang="en-US" dirty="0" err="1" smtClean="0"/>
              <a:t>indera</a:t>
            </a:r>
            <a:r>
              <a:rPr lang="en-US" dirty="0" smtClean="0"/>
              <a:t> </a:t>
            </a:r>
            <a:r>
              <a:rPr lang="en-US" dirty="0" err="1" smtClean="0"/>
              <a:t>manusia</a:t>
            </a:r>
            <a:r>
              <a:rPr lang="en-US" dirty="0" smtClean="0"/>
              <a:t>, </a:t>
            </a:r>
            <a:r>
              <a:rPr lang="en-US" dirty="0" err="1" smtClean="0"/>
              <a:t>pada</a:t>
            </a:r>
            <a:r>
              <a:rPr lang="en-US" dirty="0" smtClean="0"/>
              <a:t> </a:t>
            </a:r>
            <a:r>
              <a:rPr lang="en-US" dirty="0" err="1" smtClean="0"/>
              <a:t>gejala-gejala</a:t>
            </a:r>
            <a:r>
              <a:rPr lang="en-US" dirty="0" smtClean="0"/>
              <a:t> yang </a:t>
            </a:r>
            <a:r>
              <a:rPr lang="en-US" dirty="0" err="1" smtClean="0"/>
              <a:t>bersifat</a:t>
            </a:r>
            <a:r>
              <a:rPr lang="en-US" dirty="0" smtClean="0"/>
              <a:t> natural </a:t>
            </a:r>
            <a:r>
              <a:rPr lang="en-US" dirty="0" err="1" smtClean="0"/>
              <a:t>yakni</a:t>
            </a:r>
            <a:r>
              <a:rPr lang="en-US" dirty="0" smtClean="0"/>
              <a:t> </a:t>
            </a:r>
            <a:r>
              <a:rPr lang="en-US" dirty="0" err="1" smtClean="0"/>
              <a:t>gejala</a:t>
            </a:r>
            <a:r>
              <a:rPr lang="en-US" dirty="0" smtClean="0"/>
              <a:t> </a:t>
            </a:r>
            <a:r>
              <a:rPr lang="en-US" dirty="0" err="1" smtClean="0"/>
              <a:t>alamiah</a:t>
            </a:r>
            <a:r>
              <a:rPr lang="en-US" dirty="0" smtClean="0"/>
              <a:t> yang </a:t>
            </a:r>
            <a:r>
              <a:rPr lang="en-US" dirty="0" err="1" smtClean="0"/>
              <a:t>dapat</a:t>
            </a:r>
            <a:r>
              <a:rPr lang="en-US" dirty="0" smtClean="0"/>
              <a:t> </a:t>
            </a:r>
            <a:r>
              <a:rPr lang="en-US" dirty="0" err="1" smtClean="0"/>
              <a:t>terjadi</a:t>
            </a:r>
            <a:r>
              <a:rPr lang="en-US" dirty="0" smtClean="0"/>
              <a:t> </a:t>
            </a:r>
            <a:r>
              <a:rPr lang="en-US" dirty="0" err="1" smtClean="0"/>
              <a:t>berulang</a:t>
            </a:r>
            <a:r>
              <a:rPr lang="en-US" dirty="0" smtClean="0"/>
              <a:t> , </a:t>
            </a:r>
            <a:r>
              <a:rPr lang="en-US" dirty="0" err="1" smtClean="0"/>
              <a:t>teratur</a:t>
            </a:r>
            <a:r>
              <a:rPr lang="en-US" dirty="0" smtClean="0"/>
              <a:t>, </a:t>
            </a:r>
            <a:r>
              <a:rPr lang="en-US" dirty="0" err="1" smtClean="0"/>
              <a:t>terukur</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diramalkan</a:t>
            </a:r>
            <a:r>
              <a:rPr lang="en-US" dirty="0" smtClean="0"/>
              <a:t> </a:t>
            </a:r>
            <a:r>
              <a:rPr lang="en-US" dirty="0" err="1" smtClean="0"/>
              <a:t>dan</a:t>
            </a:r>
            <a:r>
              <a:rPr lang="en-US" dirty="0" smtClean="0"/>
              <a:t> </a:t>
            </a:r>
            <a:r>
              <a:rPr lang="en-US" dirty="0" err="1" smtClean="0"/>
              <a:t>terjadi</a:t>
            </a:r>
            <a:r>
              <a:rPr lang="en-US" dirty="0" smtClean="0"/>
              <a:t> </a:t>
            </a:r>
            <a:r>
              <a:rPr lang="en-US" dirty="0" err="1" smtClean="0"/>
              <a:t>secara</a:t>
            </a:r>
            <a:r>
              <a:rPr lang="en-US" dirty="0" smtClean="0"/>
              <a:t> </a:t>
            </a:r>
            <a:r>
              <a:rPr lang="en-US" dirty="0" err="1" smtClean="0"/>
              <a:t>kausal</a:t>
            </a:r>
            <a:r>
              <a:rPr lang="en-US" dirty="0" smtClean="0"/>
              <a:t>;</a:t>
            </a:r>
            <a:endParaRPr lang="id-ID" dirty="0" smtClean="0"/>
          </a:p>
          <a:p>
            <a:pPr algn="just"/>
            <a:r>
              <a:rPr lang="id-ID" dirty="0" err="1"/>
              <a:t>I</a:t>
            </a:r>
            <a:r>
              <a:rPr lang="en-US" dirty="0" err="1" smtClean="0"/>
              <a:t>lmu</a:t>
            </a:r>
            <a:r>
              <a:rPr lang="en-US" dirty="0" smtClean="0"/>
              <a:t> </a:t>
            </a:r>
            <a:r>
              <a:rPr lang="en-US" dirty="0" err="1" smtClean="0"/>
              <a:t>lebih</a:t>
            </a:r>
            <a:r>
              <a:rPr lang="en-US" dirty="0" smtClean="0"/>
              <a:t> </a:t>
            </a:r>
            <a:r>
              <a:rPr lang="en-US" dirty="0" err="1" smtClean="0"/>
              <a:t>mementingkan</a:t>
            </a:r>
            <a:r>
              <a:rPr lang="en-US" dirty="0" smtClean="0"/>
              <a:t> </a:t>
            </a:r>
            <a:r>
              <a:rPr lang="en-US" dirty="0" err="1" smtClean="0"/>
              <a:t>kesetiaan</a:t>
            </a:r>
            <a:r>
              <a:rPr lang="en-US" dirty="0" smtClean="0"/>
              <a:t> </a:t>
            </a:r>
            <a:r>
              <a:rPr lang="en-US" dirty="0" err="1" smtClean="0"/>
              <a:t>pada</a:t>
            </a:r>
            <a:r>
              <a:rPr lang="en-US" dirty="0" smtClean="0"/>
              <a:t> </a:t>
            </a:r>
            <a:r>
              <a:rPr lang="en-US" dirty="0" err="1" smtClean="0"/>
              <a:t>kebenaran</a:t>
            </a:r>
            <a:r>
              <a:rPr lang="en-US" dirty="0" smtClean="0"/>
              <a:t> </a:t>
            </a:r>
            <a:r>
              <a:rPr lang="en-US" dirty="0" err="1" smtClean="0"/>
              <a:t>fakta</a:t>
            </a:r>
            <a:r>
              <a:rPr lang="en-US" dirty="0" smtClean="0"/>
              <a:t> yang </a:t>
            </a:r>
            <a:r>
              <a:rPr lang="en-US" dirty="0" err="1" smtClean="0"/>
              <a:t>dapat</a:t>
            </a:r>
            <a:r>
              <a:rPr lang="en-US" dirty="0" smtClean="0"/>
              <a:t> </a:t>
            </a:r>
            <a:r>
              <a:rPr lang="en-US" dirty="0" err="1" smtClean="0"/>
              <a:t>diukur</a:t>
            </a:r>
            <a:r>
              <a:rPr lang="en-US" dirty="0" smtClean="0"/>
              <a:t> minimal </a:t>
            </a:r>
            <a:r>
              <a:rPr lang="en-US" dirty="0" err="1" smtClean="0"/>
              <a:t>dengan</a:t>
            </a:r>
            <a:r>
              <a:rPr lang="en-US" dirty="0" smtClean="0"/>
              <a:t> </a:t>
            </a:r>
            <a:r>
              <a:rPr lang="en-US" dirty="0" err="1" smtClean="0"/>
              <a:t>pancaindera</a:t>
            </a:r>
            <a:r>
              <a:rPr lang="en-US" dirty="0" smtClean="0"/>
              <a:t> </a:t>
            </a:r>
            <a:r>
              <a:rPr lang="en-US" dirty="0" err="1" smtClean="0"/>
              <a:t>manusia</a:t>
            </a:r>
            <a:r>
              <a:rPr lang="en-US" dirty="0" smtClean="0"/>
              <a:t>, </a:t>
            </a:r>
            <a:r>
              <a:rPr lang="en-US" dirty="0" err="1" smtClean="0"/>
              <a:t>filsafat</a:t>
            </a:r>
            <a:r>
              <a:rPr lang="en-US" dirty="0" smtClean="0"/>
              <a:t> </a:t>
            </a:r>
            <a:r>
              <a:rPr lang="en-US" dirty="0" err="1" smtClean="0"/>
              <a:t>selaku</a:t>
            </a:r>
            <a:r>
              <a:rPr lang="en-US" dirty="0" smtClean="0"/>
              <a:t> </a:t>
            </a:r>
            <a:r>
              <a:rPr lang="en-US" dirty="0" err="1" smtClean="0"/>
              <a:t>mengacu</a:t>
            </a:r>
            <a:r>
              <a:rPr lang="en-US" dirty="0" smtClean="0"/>
              <a:t> </a:t>
            </a:r>
            <a:r>
              <a:rPr lang="en-US" dirty="0" err="1" smtClean="0"/>
              <a:t>pada</a:t>
            </a:r>
            <a:r>
              <a:rPr lang="en-US" dirty="0" smtClean="0"/>
              <a:t> </a:t>
            </a:r>
            <a:r>
              <a:rPr lang="en-US" dirty="0" err="1" smtClean="0"/>
              <a:t>koherensi</a:t>
            </a:r>
            <a:r>
              <a:rPr lang="en-US" dirty="0" smtClean="0"/>
              <a:t> </a:t>
            </a:r>
            <a:r>
              <a:rPr lang="en-US" dirty="0" err="1" smtClean="0"/>
              <a:t>sebagai</a:t>
            </a:r>
            <a:r>
              <a:rPr lang="en-US" dirty="0" smtClean="0"/>
              <a:t> </a:t>
            </a:r>
            <a:r>
              <a:rPr lang="en-US" dirty="0" err="1" smtClean="0"/>
              <a:t>wujud</a:t>
            </a:r>
            <a:r>
              <a:rPr lang="en-US" dirty="0" smtClean="0"/>
              <a:t> </a:t>
            </a:r>
            <a:r>
              <a:rPr lang="en-US" dirty="0" err="1" smtClean="0"/>
              <a:t>sifatnya</a:t>
            </a:r>
            <a:r>
              <a:rPr lang="en-US" dirty="0" smtClean="0"/>
              <a:t> yang  </a:t>
            </a:r>
            <a:r>
              <a:rPr lang="en-US" dirty="0" err="1" smtClean="0"/>
              <a:t>kritis</a:t>
            </a:r>
            <a:r>
              <a:rPr lang="en-US" dirty="0" smtClean="0"/>
              <a:t>. </a:t>
            </a:r>
            <a:endParaRPr lang="id-ID" dirty="0" smtClean="0"/>
          </a:p>
          <a:p>
            <a:pPr algn="just"/>
            <a:r>
              <a:rPr lang="id-ID" dirty="0" err="1"/>
              <a:t>M</a:t>
            </a:r>
            <a:r>
              <a:rPr lang="en-US" dirty="0" err="1" smtClean="0"/>
              <a:t>etode</a:t>
            </a:r>
            <a:r>
              <a:rPr lang="en-US" dirty="0" smtClean="0"/>
              <a:t> </a:t>
            </a:r>
            <a:r>
              <a:rPr lang="en-US" dirty="0" err="1" smtClean="0"/>
              <a:t>ilmu</a:t>
            </a:r>
            <a:r>
              <a:rPr lang="en-US" dirty="0" smtClean="0"/>
              <a:t> </a:t>
            </a:r>
            <a:r>
              <a:rPr lang="en-US" dirty="0" err="1" smtClean="0"/>
              <a:t>adanya</a:t>
            </a:r>
            <a:r>
              <a:rPr lang="en-US" dirty="0" smtClean="0"/>
              <a:t> </a:t>
            </a:r>
            <a:r>
              <a:rPr lang="en-US" dirty="0" err="1" smtClean="0"/>
              <a:t>observasi</a:t>
            </a:r>
            <a:r>
              <a:rPr lang="en-US" dirty="0" smtClean="0"/>
              <a:t> </a:t>
            </a:r>
            <a:r>
              <a:rPr lang="en-US" dirty="0" err="1" smtClean="0"/>
              <a:t>atau</a:t>
            </a:r>
            <a:r>
              <a:rPr lang="en-US" dirty="0" smtClean="0"/>
              <a:t> </a:t>
            </a:r>
            <a:r>
              <a:rPr lang="en-US" dirty="0" err="1" smtClean="0"/>
              <a:t>pengamatan</a:t>
            </a:r>
            <a:r>
              <a:rPr lang="en-US" dirty="0" smtClean="0"/>
              <a:t>, </a:t>
            </a:r>
            <a:r>
              <a:rPr lang="en-US" dirty="0" err="1" smtClean="0"/>
              <a:t>bukan</a:t>
            </a:r>
            <a:r>
              <a:rPr lang="en-US" dirty="0" smtClean="0"/>
              <a:t> </a:t>
            </a:r>
            <a:r>
              <a:rPr lang="en-US" dirty="0" err="1" smtClean="0"/>
              <a:t>seperti</a:t>
            </a:r>
            <a:r>
              <a:rPr lang="en-US" dirty="0" smtClean="0"/>
              <a:t> </a:t>
            </a:r>
            <a:r>
              <a:rPr lang="en-US" dirty="0" err="1" smtClean="0"/>
              <a:t>filsafat</a:t>
            </a:r>
            <a:r>
              <a:rPr lang="en-US" dirty="0" smtClean="0"/>
              <a:t> </a:t>
            </a:r>
            <a:r>
              <a:rPr lang="en-US" dirty="0" err="1" smtClean="0"/>
              <a:t>dengan</a:t>
            </a:r>
            <a:r>
              <a:rPr lang="en-US" dirty="0" smtClean="0"/>
              <a:t> </a:t>
            </a:r>
            <a:r>
              <a:rPr lang="en-US" dirty="0" err="1" smtClean="0"/>
              <a:t>metode</a:t>
            </a:r>
            <a:r>
              <a:rPr lang="en-US" dirty="0" smtClean="0"/>
              <a:t> </a:t>
            </a:r>
            <a:r>
              <a:rPr lang="en-US" dirty="0" err="1" smtClean="0"/>
              <a:t>refleksi</a:t>
            </a:r>
            <a:r>
              <a:rPr lang="en-US" dirty="0" smtClean="0"/>
              <a:t> </a:t>
            </a:r>
            <a:r>
              <a:rPr lang="en-US" dirty="0" err="1" smtClean="0"/>
              <a:t>atau</a:t>
            </a:r>
            <a:r>
              <a:rPr lang="en-US" dirty="0" smtClean="0"/>
              <a:t> </a:t>
            </a:r>
            <a:r>
              <a:rPr lang="en-US" dirty="0" err="1" smtClean="0"/>
              <a:t>perenungan</a:t>
            </a:r>
            <a:r>
              <a:rPr lang="en-US" dirty="0" smtClean="0"/>
              <a:t> yang </a:t>
            </a:r>
            <a:r>
              <a:rPr lang="en-US" dirty="0" err="1" smtClean="0"/>
              <a:t>mempergunakan</a:t>
            </a:r>
            <a:r>
              <a:rPr lang="en-US" dirty="0" smtClean="0"/>
              <a:t> </a:t>
            </a:r>
            <a:r>
              <a:rPr lang="en-US" dirty="0" err="1" smtClean="0"/>
              <a:t>pemikiran</a:t>
            </a:r>
            <a:r>
              <a:rPr lang="en-US" dirty="0" smtClean="0"/>
              <a:t> </a:t>
            </a:r>
            <a:r>
              <a:rPr lang="en-US" dirty="0" err="1" smtClean="0"/>
              <a:t>spekulatif</a:t>
            </a:r>
            <a:r>
              <a:rPr lang="en-US" dirty="0" smtClean="0"/>
              <a:t> </a:t>
            </a:r>
            <a:r>
              <a:rPr lang="en-US" dirty="0" err="1" smtClean="0"/>
              <a:t>dan</a:t>
            </a:r>
            <a:r>
              <a:rPr lang="en-US" dirty="0" smtClean="0"/>
              <a:t> </a:t>
            </a:r>
            <a:r>
              <a:rPr lang="en-US" dirty="0" err="1" smtClean="0"/>
              <a:t>kritis</a:t>
            </a:r>
            <a:r>
              <a:rPr lang="en-US" dirty="0" smtClean="0"/>
              <a:t>;</a:t>
            </a:r>
            <a:endParaRPr lang="id-ID" dirty="0" smtClean="0"/>
          </a:p>
          <a:p>
            <a:pPr algn="just"/>
            <a:endParaRPr lang="id-ID" dirty="0" smtClean="0"/>
          </a:p>
          <a:p>
            <a:pPr algn="just"/>
            <a:endParaRPr lang="id-ID" dirty="0"/>
          </a:p>
        </p:txBody>
      </p:sp>
      <p:sp>
        <p:nvSpPr>
          <p:cNvPr id="7" name="Slide Number Placeholder 6"/>
          <p:cNvSpPr>
            <a:spLocks noGrp="1"/>
          </p:cNvSpPr>
          <p:nvPr>
            <p:ph type="sldNum" sz="quarter" idx="12"/>
          </p:nvPr>
        </p:nvSpPr>
        <p:spPr/>
        <p:txBody>
          <a:bodyPr/>
          <a:lstStyle/>
          <a:p>
            <a:fld id="{17277B38-3373-47F5-B0F1-8D3E328A6E19}" type="slidenum">
              <a:rPr lang="id-ID" smtClean="0"/>
              <a:t>10</a:t>
            </a:fld>
            <a:endParaRPr lang="id-ID"/>
          </a:p>
        </p:txBody>
      </p:sp>
    </p:spTree>
    <p:extLst>
      <p:ext uri="{BB962C8B-B14F-4D97-AF65-F5344CB8AC3E}">
        <p14:creationId xmlns:p14="http://schemas.microsoft.com/office/powerpoint/2010/main" val="2878256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467545" y="692696"/>
            <a:ext cx="8424935" cy="11521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2800" dirty="0" smtClean="0"/>
              <a:t>Thomas </a:t>
            </a:r>
            <a:r>
              <a:rPr lang="en-US" sz="2800" dirty="0" err="1" smtClean="0"/>
              <a:t>Morawetz</a:t>
            </a:r>
            <a:r>
              <a:rPr lang="id-ID" sz="2800" dirty="0" smtClean="0"/>
              <a:t> , 1980:9, menjelaskan tentang perbedaan filsafat hukum dan ilmu hukum:</a:t>
            </a:r>
            <a:endParaRPr lang="id-ID" sz="2800" dirty="0"/>
          </a:p>
        </p:txBody>
      </p:sp>
      <p:sp>
        <p:nvSpPr>
          <p:cNvPr id="6" name="Content Placeholder 2"/>
          <p:cNvSpPr txBox="1">
            <a:spLocks/>
          </p:cNvSpPr>
          <p:nvPr/>
        </p:nvSpPr>
        <p:spPr>
          <a:xfrm>
            <a:off x="395536" y="1916832"/>
            <a:ext cx="8568952" cy="4130476"/>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dirty="0" err="1" smtClean="0"/>
              <a:t>Tinjaua</a:t>
            </a:r>
            <a:r>
              <a:rPr lang="id-ID" dirty="0" smtClean="0"/>
              <a:t>n </a:t>
            </a:r>
            <a:r>
              <a:rPr lang="en-US" dirty="0" err="1" smtClean="0"/>
              <a:t>filosofis</a:t>
            </a:r>
            <a:r>
              <a:rPr lang="en-US" dirty="0" smtClean="0"/>
              <a:t> </a:t>
            </a:r>
            <a:r>
              <a:rPr lang="en-US" dirty="0" err="1" smtClean="0"/>
              <a:t>terhadap</a:t>
            </a:r>
            <a:r>
              <a:rPr lang="en-US" dirty="0" smtClean="0"/>
              <a:t> </a:t>
            </a:r>
            <a:r>
              <a:rPr lang="en-US" dirty="0" err="1" smtClean="0"/>
              <a:t>hukum</a:t>
            </a:r>
            <a:r>
              <a:rPr lang="en-US" dirty="0" smtClean="0"/>
              <a:t> </a:t>
            </a:r>
            <a:r>
              <a:rPr lang="en-US" dirty="0" err="1" smtClean="0"/>
              <a:t>sebagai</a:t>
            </a:r>
            <a:r>
              <a:rPr lang="en-US" dirty="0" smtClean="0"/>
              <a:t> </a:t>
            </a:r>
            <a:r>
              <a:rPr lang="en-US" dirty="0" err="1" smtClean="0"/>
              <a:t>gejala</a:t>
            </a:r>
            <a:r>
              <a:rPr lang="en-US" dirty="0" smtClean="0"/>
              <a:t>  </a:t>
            </a:r>
            <a:r>
              <a:rPr lang="en-US" dirty="0" err="1" smtClean="0"/>
              <a:t>atau</a:t>
            </a:r>
            <a:r>
              <a:rPr lang="en-US" dirty="0" smtClean="0"/>
              <a:t> </a:t>
            </a:r>
            <a:r>
              <a:rPr lang="en-US" dirty="0" err="1" smtClean="0"/>
              <a:t>realitas</a:t>
            </a:r>
            <a:r>
              <a:rPr lang="en-US" dirty="0" smtClean="0"/>
              <a:t> yang  </a:t>
            </a:r>
            <a:r>
              <a:rPr lang="en-US" dirty="0" err="1" smtClean="0"/>
              <a:t>dihadapi</a:t>
            </a:r>
            <a:r>
              <a:rPr lang="en-US" dirty="0" smtClean="0"/>
              <a:t> </a:t>
            </a:r>
            <a:r>
              <a:rPr lang="en-US" dirty="0" err="1" smtClean="0"/>
              <a:t>manusia</a:t>
            </a:r>
            <a:r>
              <a:rPr lang="en-US" dirty="0" smtClean="0"/>
              <a:t> </a:t>
            </a:r>
            <a:r>
              <a:rPr lang="en-US" dirty="0" err="1" smtClean="0"/>
              <a:t>tidak</a:t>
            </a:r>
            <a:r>
              <a:rPr lang="en-US" dirty="0" smtClean="0"/>
              <a:t> </a:t>
            </a:r>
            <a:r>
              <a:rPr lang="en-US" dirty="0" err="1" smtClean="0"/>
              <a:t>terbatas</a:t>
            </a:r>
            <a:r>
              <a:rPr lang="en-US" dirty="0" smtClean="0"/>
              <a:t> </a:t>
            </a:r>
            <a:r>
              <a:rPr lang="en-US" dirty="0" err="1" smtClean="0"/>
              <a:t>pada</a:t>
            </a:r>
            <a:r>
              <a:rPr lang="en-US" dirty="0" smtClean="0"/>
              <a:t> </a:t>
            </a:r>
            <a:r>
              <a:rPr lang="en-US" dirty="0" err="1" smtClean="0"/>
              <a:t>mendeskripsikan</a:t>
            </a:r>
            <a:r>
              <a:rPr lang="en-US" dirty="0" smtClean="0"/>
              <a:t> </a:t>
            </a:r>
            <a:r>
              <a:rPr lang="en-US" dirty="0" err="1" smtClean="0"/>
              <a:t>hukum</a:t>
            </a:r>
            <a:r>
              <a:rPr lang="en-US" dirty="0" smtClean="0"/>
              <a:t> </a:t>
            </a:r>
            <a:r>
              <a:rPr lang="en-US" dirty="0" err="1" smtClean="0"/>
              <a:t>sebagaimana</a:t>
            </a:r>
            <a:r>
              <a:rPr lang="en-US" dirty="0" smtClean="0"/>
              <a:t> </a:t>
            </a:r>
            <a:r>
              <a:rPr lang="en-US" dirty="0" err="1" smtClean="0"/>
              <a:t>dimengerti</a:t>
            </a:r>
            <a:r>
              <a:rPr lang="en-US" dirty="0" smtClean="0"/>
              <a:t> </a:t>
            </a:r>
            <a:r>
              <a:rPr lang="en-US" dirty="0" err="1" smtClean="0"/>
              <a:t>atau</a:t>
            </a:r>
            <a:r>
              <a:rPr lang="en-US" dirty="0" smtClean="0"/>
              <a:t> </a:t>
            </a:r>
            <a:r>
              <a:rPr lang="en-US" dirty="0" err="1" smtClean="0"/>
              <a:t>dipraktekkan</a:t>
            </a:r>
            <a:r>
              <a:rPr lang="en-US" dirty="0" smtClean="0"/>
              <a:t> </a:t>
            </a:r>
            <a:r>
              <a:rPr lang="en-US" dirty="0" err="1" smtClean="0"/>
              <a:t>pada</a:t>
            </a:r>
            <a:r>
              <a:rPr lang="en-US" dirty="0" smtClean="0"/>
              <a:t> </a:t>
            </a:r>
            <a:r>
              <a:rPr lang="en-US" dirty="0" err="1" smtClean="0"/>
              <a:t>umumnya</a:t>
            </a:r>
            <a:r>
              <a:rPr lang="en-US" dirty="0" smtClean="0"/>
              <a:t>, </a:t>
            </a:r>
            <a:r>
              <a:rPr lang="en-US" dirty="0" err="1" smtClean="0"/>
              <a:t>melainkan</a:t>
            </a:r>
            <a:r>
              <a:rPr lang="en-US" dirty="0" smtClean="0"/>
              <a:t> </a:t>
            </a:r>
            <a:r>
              <a:rPr lang="en-US" dirty="0" err="1" smtClean="0"/>
              <a:t>berusaha</a:t>
            </a:r>
            <a:r>
              <a:rPr lang="en-US" dirty="0" smtClean="0"/>
              <a:t> </a:t>
            </a:r>
            <a:r>
              <a:rPr lang="en-US" dirty="0" err="1" smtClean="0"/>
              <a:t>memperlihatkan</a:t>
            </a:r>
            <a:r>
              <a:rPr lang="en-US" dirty="0" smtClean="0"/>
              <a:t> </a:t>
            </a:r>
            <a:r>
              <a:rPr lang="en-US" dirty="0" err="1" smtClean="0"/>
              <a:t>atau</a:t>
            </a:r>
            <a:r>
              <a:rPr lang="en-US" dirty="0" smtClean="0"/>
              <a:t> </a:t>
            </a:r>
            <a:r>
              <a:rPr lang="en-US" dirty="0" err="1" smtClean="0"/>
              <a:t>memperjelas</a:t>
            </a:r>
            <a:r>
              <a:rPr lang="en-US" dirty="0" smtClean="0"/>
              <a:t> </a:t>
            </a:r>
            <a:r>
              <a:rPr lang="en-US" dirty="0" err="1" smtClean="0"/>
              <a:t>asumsi</a:t>
            </a:r>
            <a:r>
              <a:rPr lang="en-US" dirty="0" smtClean="0"/>
              <a:t> </a:t>
            </a:r>
            <a:r>
              <a:rPr lang="en-US" dirty="0" err="1" smtClean="0"/>
              <a:t>dibalik</a:t>
            </a:r>
            <a:r>
              <a:rPr lang="en-US" dirty="0" smtClean="0"/>
              <a:t> </a:t>
            </a:r>
            <a:r>
              <a:rPr lang="en-US" dirty="0" err="1" smtClean="0"/>
              <a:t>gejala</a:t>
            </a:r>
            <a:r>
              <a:rPr lang="en-US" dirty="0" smtClean="0"/>
              <a:t> </a:t>
            </a:r>
            <a:r>
              <a:rPr lang="en-US" dirty="0" err="1" smtClean="0"/>
              <a:t>hukum</a:t>
            </a:r>
            <a:r>
              <a:rPr lang="en-US" dirty="0" smtClean="0"/>
              <a:t>. </a:t>
            </a:r>
            <a:endParaRPr lang="id-ID" dirty="0" smtClean="0"/>
          </a:p>
          <a:p>
            <a:pPr algn="just"/>
            <a:r>
              <a:rPr lang="id-ID" dirty="0" smtClean="0"/>
              <a:t>contoh:</a:t>
            </a:r>
          </a:p>
          <a:p>
            <a:pPr lvl="1" algn="just">
              <a:buFont typeface="Wingdings" pitchFamily="2" charset="2"/>
              <a:buChar char="Ø"/>
            </a:pPr>
            <a:r>
              <a:rPr lang="en-US" dirty="0" err="1" smtClean="0"/>
              <a:t>menegakkan</a:t>
            </a:r>
            <a:r>
              <a:rPr lang="en-US" dirty="0" smtClean="0"/>
              <a:t> </a:t>
            </a:r>
            <a:r>
              <a:rPr lang="en-US" dirty="0" err="1" smtClean="0"/>
              <a:t>hukum</a:t>
            </a:r>
            <a:r>
              <a:rPr lang="en-US" dirty="0" smtClean="0"/>
              <a:t>. </a:t>
            </a:r>
            <a:r>
              <a:rPr lang="en-US" dirty="0" err="1" smtClean="0"/>
              <a:t>Untuk</a:t>
            </a:r>
            <a:r>
              <a:rPr lang="en-US" dirty="0" smtClean="0"/>
              <a:t> </a:t>
            </a:r>
            <a:r>
              <a:rPr lang="en-US" dirty="0" err="1" smtClean="0"/>
              <a:t>itu</a:t>
            </a:r>
            <a:r>
              <a:rPr lang="en-US" dirty="0" smtClean="0"/>
              <a:t> </a:t>
            </a:r>
            <a:r>
              <a:rPr lang="en-US" dirty="0" err="1" smtClean="0"/>
              <a:t>ia</a:t>
            </a:r>
            <a:r>
              <a:rPr lang="en-US" dirty="0" smtClean="0"/>
              <a:t> </a:t>
            </a:r>
            <a:r>
              <a:rPr lang="en-US" dirty="0" err="1" smtClean="0"/>
              <a:t>berusaha</a:t>
            </a:r>
            <a:r>
              <a:rPr lang="en-US" dirty="0" smtClean="0"/>
              <a:t> </a:t>
            </a:r>
            <a:r>
              <a:rPr lang="en-US" dirty="0" err="1" smtClean="0"/>
              <a:t>menerapkan</a:t>
            </a:r>
            <a:r>
              <a:rPr lang="en-US" dirty="0" smtClean="0"/>
              <a:t> </a:t>
            </a:r>
            <a:r>
              <a:rPr lang="en-US" dirty="0" err="1" smtClean="0"/>
              <a:t>norma</a:t>
            </a:r>
            <a:r>
              <a:rPr lang="en-US" dirty="0" smtClean="0"/>
              <a:t> </a:t>
            </a:r>
            <a:r>
              <a:rPr lang="en-US" dirty="0" err="1" smtClean="0"/>
              <a:t>hukum</a:t>
            </a:r>
            <a:r>
              <a:rPr lang="en-US" dirty="0" smtClean="0"/>
              <a:t> </a:t>
            </a:r>
            <a:r>
              <a:rPr lang="en-US" dirty="0" err="1" smtClean="0"/>
              <a:t>sebagaimana</a:t>
            </a:r>
            <a:r>
              <a:rPr lang="en-US" dirty="0" smtClean="0"/>
              <a:t> </a:t>
            </a:r>
            <a:r>
              <a:rPr lang="en-US" dirty="0" err="1" smtClean="0"/>
              <a:t>disepakati</a:t>
            </a:r>
            <a:r>
              <a:rPr lang="en-US" dirty="0" smtClean="0"/>
              <a:t> </a:t>
            </a:r>
            <a:r>
              <a:rPr lang="en-US" dirty="0" err="1" smtClean="0"/>
              <a:t>atau</a:t>
            </a:r>
            <a:r>
              <a:rPr lang="en-US" dirty="0" smtClean="0"/>
              <a:t> </a:t>
            </a:r>
            <a:r>
              <a:rPr lang="en-US" dirty="0" err="1" smtClean="0"/>
              <a:t>ditetapkan</a:t>
            </a:r>
            <a:r>
              <a:rPr lang="en-US" dirty="0" smtClean="0"/>
              <a:t> </a:t>
            </a:r>
            <a:r>
              <a:rPr lang="en-US" dirty="0" err="1" smtClean="0"/>
              <a:t>oleh</a:t>
            </a:r>
            <a:r>
              <a:rPr lang="en-US" dirty="0" smtClean="0"/>
              <a:t> </a:t>
            </a:r>
            <a:r>
              <a:rPr lang="en-US" dirty="0" err="1" smtClean="0"/>
              <a:t>badan</a:t>
            </a:r>
            <a:r>
              <a:rPr lang="en-US" dirty="0" smtClean="0"/>
              <a:t> yang </a:t>
            </a:r>
            <a:r>
              <a:rPr lang="en-US" dirty="0" err="1" smtClean="0"/>
              <a:t>berwenang</a:t>
            </a:r>
            <a:r>
              <a:rPr lang="en-US" dirty="0" smtClean="0"/>
              <a:t>. </a:t>
            </a:r>
            <a:r>
              <a:rPr lang="en-US" dirty="0" err="1" smtClean="0"/>
              <a:t>Tetapi</a:t>
            </a:r>
            <a:r>
              <a:rPr lang="en-US" dirty="0" smtClean="0"/>
              <a:t> </a:t>
            </a:r>
            <a:r>
              <a:rPr lang="en-US" dirty="0" err="1" smtClean="0"/>
              <a:t>apa</a:t>
            </a:r>
            <a:r>
              <a:rPr lang="en-US" dirty="0" smtClean="0"/>
              <a:t> </a:t>
            </a:r>
            <a:r>
              <a:rPr lang="en-US" dirty="0" err="1" smtClean="0"/>
              <a:t>itu</a:t>
            </a:r>
            <a:r>
              <a:rPr lang="en-US" dirty="0" smtClean="0"/>
              <a:t> </a:t>
            </a:r>
            <a:r>
              <a:rPr lang="en-US" dirty="0" err="1" smtClean="0"/>
              <a:t>hukum</a:t>
            </a:r>
            <a:r>
              <a:rPr lang="en-US" dirty="0" smtClean="0"/>
              <a:t>? </a:t>
            </a:r>
            <a:r>
              <a:rPr lang="en-US" dirty="0" err="1" smtClean="0"/>
              <a:t>Setiap</a:t>
            </a:r>
            <a:r>
              <a:rPr lang="en-US" dirty="0" smtClean="0"/>
              <a:t> hakim </a:t>
            </a:r>
            <a:r>
              <a:rPr lang="en-US" dirty="0" err="1" smtClean="0"/>
              <a:t>dapat</a:t>
            </a:r>
            <a:r>
              <a:rPr lang="en-US" dirty="0" smtClean="0"/>
              <a:t> </a:t>
            </a:r>
            <a:r>
              <a:rPr lang="en-US" dirty="0" err="1" smtClean="0"/>
              <a:t>saja</a:t>
            </a:r>
            <a:r>
              <a:rPr lang="en-US" dirty="0" smtClean="0"/>
              <a:t> </a:t>
            </a:r>
            <a:r>
              <a:rPr lang="en-US" dirty="0" err="1" smtClean="0"/>
              <a:t>berbeda</a:t>
            </a:r>
            <a:r>
              <a:rPr lang="en-US" dirty="0" smtClean="0"/>
              <a:t> </a:t>
            </a:r>
            <a:r>
              <a:rPr lang="en-US" dirty="0" err="1" smtClean="0"/>
              <a:t>pendapat</a:t>
            </a:r>
            <a:r>
              <a:rPr lang="en-US" dirty="0" smtClean="0"/>
              <a:t> </a:t>
            </a:r>
            <a:r>
              <a:rPr lang="en-US" dirty="0" err="1" smtClean="0"/>
              <a:t>tentang</a:t>
            </a:r>
            <a:r>
              <a:rPr lang="en-US" dirty="0" smtClean="0"/>
              <a:t> </a:t>
            </a:r>
            <a:r>
              <a:rPr lang="en-US" dirty="0" err="1" smtClean="0"/>
              <a:t>apa</a:t>
            </a:r>
            <a:r>
              <a:rPr lang="en-US" dirty="0" smtClean="0"/>
              <a:t> </a:t>
            </a:r>
            <a:r>
              <a:rPr lang="en-US" dirty="0" err="1" smtClean="0"/>
              <a:t>itu</a:t>
            </a:r>
            <a:r>
              <a:rPr lang="en-US" dirty="0" smtClean="0"/>
              <a:t> </a:t>
            </a:r>
            <a:r>
              <a:rPr lang="en-US" dirty="0" err="1" smtClean="0"/>
              <a:t>hukum</a:t>
            </a:r>
            <a:r>
              <a:rPr lang="en-US" dirty="0" smtClean="0"/>
              <a:t>. Hakim A </a:t>
            </a:r>
            <a:r>
              <a:rPr lang="en-US" dirty="0" err="1" smtClean="0"/>
              <a:t>mengatakan</a:t>
            </a:r>
            <a:r>
              <a:rPr lang="en-US" dirty="0" smtClean="0"/>
              <a:t> </a:t>
            </a:r>
            <a:r>
              <a:rPr lang="en-US" dirty="0" err="1" smtClean="0"/>
              <a:t>hukum</a:t>
            </a:r>
            <a:r>
              <a:rPr lang="en-US" dirty="0" smtClean="0"/>
              <a:t> </a:t>
            </a:r>
            <a:r>
              <a:rPr lang="en-US" dirty="0" err="1" smtClean="0"/>
              <a:t>adalah</a:t>
            </a:r>
            <a:r>
              <a:rPr lang="en-US" dirty="0" smtClean="0"/>
              <a:t> </a:t>
            </a:r>
            <a:r>
              <a:rPr lang="en-US" dirty="0" err="1" smtClean="0"/>
              <a:t>norma</a:t>
            </a:r>
            <a:r>
              <a:rPr lang="en-US" dirty="0" smtClean="0"/>
              <a:t> yang </a:t>
            </a:r>
            <a:r>
              <a:rPr lang="en-US" dirty="0" err="1" smtClean="0"/>
              <a:t>ditetapkan</a:t>
            </a:r>
            <a:r>
              <a:rPr lang="en-US" dirty="0" smtClean="0"/>
              <a:t> </a:t>
            </a:r>
            <a:r>
              <a:rPr lang="en-US" dirty="0" err="1" smtClean="0"/>
              <a:t>oleh</a:t>
            </a:r>
            <a:r>
              <a:rPr lang="en-US" dirty="0" smtClean="0"/>
              <a:t> </a:t>
            </a:r>
            <a:r>
              <a:rPr lang="en-US" dirty="0" err="1" smtClean="0"/>
              <a:t>penguasa</a:t>
            </a:r>
            <a:r>
              <a:rPr lang="en-US" dirty="0" smtClean="0"/>
              <a:t>. Hakim B </a:t>
            </a:r>
            <a:r>
              <a:rPr lang="en-US" dirty="0" err="1" smtClean="0"/>
              <a:t>mengatakan</a:t>
            </a:r>
            <a:r>
              <a:rPr lang="en-US" dirty="0" smtClean="0"/>
              <a:t>, </a:t>
            </a:r>
            <a:r>
              <a:rPr lang="en-US" dirty="0" err="1" smtClean="0"/>
              <a:t>hukum</a:t>
            </a:r>
            <a:r>
              <a:rPr lang="en-US" dirty="0" smtClean="0"/>
              <a:t> </a:t>
            </a:r>
            <a:r>
              <a:rPr lang="en-US" dirty="0" err="1" smtClean="0"/>
              <a:t>adalah</a:t>
            </a:r>
            <a:r>
              <a:rPr lang="en-US" dirty="0" smtClean="0"/>
              <a:t> </a:t>
            </a:r>
            <a:r>
              <a:rPr lang="en-US" dirty="0" err="1" smtClean="0"/>
              <a:t>norma</a:t>
            </a:r>
            <a:r>
              <a:rPr lang="en-US" dirty="0" smtClean="0"/>
              <a:t> </a:t>
            </a:r>
            <a:r>
              <a:rPr lang="en-US" dirty="0" err="1" smtClean="0"/>
              <a:t>secara</a:t>
            </a:r>
            <a:r>
              <a:rPr lang="en-US" dirty="0" smtClean="0"/>
              <a:t> </a:t>
            </a:r>
            <a:r>
              <a:rPr lang="en-US" dirty="0" err="1" smtClean="0"/>
              <a:t>niscaya</a:t>
            </a:r>
            <a:r>
              <a:rPr lang="en-US" dirty="0" smtClean="0"/>
              <a:t> </a:t>
            </a:r>
            <a:r>
              <a:rPr lang="en-US" dirty="0" err="1" smtClean="0"/>
              <a:t>menga</a:t>
            </a:r>
            <a:r>
              <a:rPr lang="id-ID" dirty="0" smtClean="0"/>
              <a:t>n</a:t>
            </a:r>
            <a:r>
              <a:rPr lang="en-US" dirty="0" smtClean="0"/>
              <a:t>dung </a:t>
            </a:r>
            <a:r>
              <a:rPr lang="en-US" dirty="0" err="1" smtClean="0"/>
              <a:t>keadilan</a:t>
            </a:r>
            <a:r>
              <a:rPr lang="en-US" dirty="0" smtClean="0"/>
              <a:t>. Hakim C </a:t>
            </a:r>
            <a:r>
              <a:rPr lang="en-US" dirty="0" err="1" smtClean="0"/>
              <a:t>mengatakan</a:t>
            </a:r>
            <a:r>
              <a:rPr lang="en-US" dirty="0" smtClean="0"/>
              <a:t> </a:t>
            </a:r>
            <a:r>
              <a:rPr lang="en-US" dirty="0" err="1" smtClean="0"/>
              <a:t>bahwa</a:t>
            </a:r>
            <a:r>
              <a:rPr lang="en-US" dirty="0" smtClean="0"/>
              <a:t> </a:t>
            </a:r>
            <a:r>
              <a:rPr lang="en-US" dirty="0" err="1" smtClean="0"/>
              <a:t>hukum</a:t>
            </a:r>
            <a:r>
              <a:rPr lang="en-US" dirty="0" smtClean="0"/>
              <a:t> </a:t>
            </a:r>
            <a:r>
              <a:rPr lang="en-US" dirty="0" err="1" smtClean="0"/>
              <a:t>adalah</a:t>
            </a:r>
            <a:r>
              <a:rPr lang="en-US" dirty="0" smtClean="0"/>
              <a:t> </a:t>
            </a:r>
            <a:r>
              <a:rPr lang="en-US" dirty="0" err="1" smtClean="0"/>
              <a:t>apa</a:t>
            </a:r>
            <a:r>
              <a:rPr lang="en-US" dirty="0" smtClean="0"/>
              <a:t> </a:t>
            </a:r>
            <a:r>
              <a:rPr lang="en-US" dirty="0" err="1" smtClean="0"/>
              <a:t>saja</a:t>
            </a:r>
            <a:r>
              <a:rPr lang="en-US" dirty="0" smtClean="0"/>
              <a:t> yang </a:t>
            </a:r>
            <a:r>
              <a:rPr lang="en-US" dirty="0" err="1" smtClean="0"/>
              <a:t>memuat</a:t>
            </a:r>
            <a:r>
              <a:rPr lang="en-US" dirty="0" smtClean="0"/>
              <a:t> </a:t>
            </a:r>
            <a:r>
              <a:rPr lang="en-US" dirty="0" err="1" smtClean="0"/>
              <a:t>atau</a:t>
            </a:r>
            <a:r>
              <a:rPr lang="en-US" dirty="0" smtClean="0"/>
              <a:t> </a:t>
            </a:r>
            <a:r>
              <a:rPr lang="en-US" dirty="0" err="1" smtClean="0"/>
              <a:t>atau</a:t>
            </a:r>
            <a:r>
              <a:rPr lang="en-US" dirty="0" smtClean="0"/>
              <a:t> </a:t>
            </a:r>
            <a:r>
              <a:rPr lang="en-US" dirty="0" err="1" smtClean="0"/>
              <a:t>berisi</a:t>
            </a:r>
            <a:r>
              <a:rPr lang="en-US" dirty="0" smtClean="0"/>
              <a:t> </a:t>
            </a:r>
            <a:r>
              <a:rPr lang="en-US" dirty="0" err="1" smtClean="0"/>
              <a:t>keinginan</a:t>
            </a:r>
            <a:r>
              <a:rPr lang="en-US" dirty="0" smtClean="0"/>
              <a:t> </a:t>
            </a:r>
            <a:r>
              <a:rPr lang="en-US" dirty="0" err="1" smtClean="0"/>
              <a:t>pembuat</a:t>
            </a:r>
            <a:r>
              <a:rPr lang="en-US" dirty="0" smtClean="0"/>
              <a:t> </a:t>
            </a:r>
            <a:r>
              <a:rPr lang="en-US" dirty="0" err="1" smtClean="0"/>
              <a:t>hukum</a:t>
            </a:r>
            <a:r>
              <a:rPr lang="en-US" dirty="0" smtClean="0"/>
              <a:t> </a:t>
            </a:r>
            <a:r>
              <a:rPr lang="en-US" dirty="0" err="1" smtClean="0"/>
              <a:t>apa</a:t>
            </a:r>
            <a:r>
              <a:rPr lang="en-US" dirty="0" smtClean="0"/>
              <a:t> pun </a:t>
            </a:r>
            <a:r>
              <a:rPr lang="en-US" dirty="0" err="1" smtClean="0"/>
              <a:t>bentuknya</a:t>
            </a:r>
            <a:endParaRPr lang="id-ID" dirty="0"/>
          </a:p>
        </p:txBody>
      </p:sp>
      <p:sp>
        <p:nvSpPr>
          <p:cNvPr id="7" name="Slide Number Placeholder 6"/>
          <p:cNvSpPr>
            <a:spLocks noGrp="1"/>
          </p:cNvSpPr>
          <p:nvPr>
            <p:ph type="sldNum" sz="quarter" idx="12"/>
          </p:nvPr>
        </p:nvSpPr>
        <p:spPr/>
        <p:txBody>
          <a:bodyPr/>
          <a:lstStyle/>
          <a:p>
            <a:fld id="{17277B38-3373-47F5-B0F1-8D3E328A6E19}" type="slidenum">
              <a:rPr lang="id-ID" smtClean="0"/>
              <a:t>11</a:t>
            </a:fld>
            <a:endParaRPr lang="id-ID"/>
          </a:p>
        </p:txBody>
      </p:sp>
    </p:spTree>
    <p:extLst>
      <p:ext uri="{BB962C8B-B14F-4D97-AF65-F5344CB8AC3E}">
        <p14:creationId xmlns:p14="http://schemas.microsoft.com/office/powerpoint/2010/main" val="935789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539552" y="1476104"/>
            <a:ext cx="8280920" cy="4315096"/>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15963" indent="-273050" algn="just">
              <a:buFont typeface="Wingdings" pitchFamily="2" charset="2"/>
              <a:buChar char="Ø"/>
            </a:pPr>
            <a:r>
              <a:rPr lang="en-US" smtClean="0"/>
              <a:t>hakim dapat mengklaim bahwa keputusan yang diambilnya adil, dan ia  memang harus mendasarkan pertimbangannya pada asas keadilan. Akan tetapi pertanyaan apa itu keadilan bukan focus utama seorang hakim, maksudnya tugas pokok seorang hakim bukanlah membedah konsep keadilan atau menggali secara mendalam pengertian keadilan meskipun pemahaman tentang keadilan tetap penting dimilikinya..</a:t>
            </a:r>
            <a:endParaRPr lang="id-ID" smtClean="0"/>
          </a:p>
          <a:p>
            <a:pPr marL="715963" indent="-273050" algn="just">
              <a:buFont typeface="Wingdings" pitchFamily="2" charset="2"/>
              <a:buChar char="Ø"/>
            </a:pPr>
            <a:r>
              <a:rPr lang="en-US" smtClean="0"/>
              <a:t>seorang pembayar pajak yang mengatakan bahwa tanggung jawabnya membayar pajak sesuai apa yang dikatakan hukum, sementara apakah hukum itu adil atau tidak adil tidak pernah menjadi titik sentral keperduliannya sebagai pembayar pajak</a:t>
            </a:r>
            <a:endParaRPr lang="id-ID" dirty="0"/>
          </a:p>
        </p:txBody>
      </p:sp>
      <p:sp>
        <p:nvSpPr>
          <p:cNvPr id="6" name="Slide Number Placeholder 5"/>
          <p:cNvSpPr>
            <a:spLocks noGrp="1"/>
          </p:cNvSpPr>
          <p:nvPr>
            <p:ph type="sldNum" sz="quarter" idx="12"/>
          </p:nvPr>
        </p:nvSpPr>
        <p:spPr/>
        <p:txBody>
          <a:bodyPr/>
          <a:lstStyle/>
          <a:p>
            <a:fld id="{17277B38-3373-47F5-B0F1-8D3E328A6E19}" type="slidenum">
              <a:rPr lang="id-ID" smtClean="0"/>
              <a:t>12</a:t>
            </a:fld>
            <a:endParaRPr lang="id-ID"/>
          </a:p>
        </p:txBody>
      </p:sp>
    </p:spTree>
    <p:extLst>
      <p:ext uri="{BB962C8B-B14F-4D97-AF65-F5344CB8AC3E}">
        <p14:creationId xmlns:p14="http://schemas.microsoft.com/office/powerpoint/2010/main" val="2676024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913775" y="618517"/>
            <a:ext cx="7834689" cy="108229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dirty="0" smtClean="0"/>
              <a:t/>
            </a:r>
            <a:br>
              <a:rPr lang="id-ID" dirty="0" smtClean="0"/>
            </a:br>
            <a:r>
              <a:rPr lang="en-US" sz="5700" dirty="0" smtClean="0"/>
              <a:t>(Murphy &amp; Coleman, 1990:2</a:t>
            </a:r>
            <a:r>
              <a:rPr lang="id-ID" sz="5700" dirty="0" smtClean="0"/>
              <a:t>)</a:t>
            </a:r>
            <a:endParaRPr lang="id-ID" sz="5700" dirty="0"/>
          </a:p>
        </p:txBody>
      </p:sp>
      <p:sp>
        <p:nvSpPr>
          <p:cNvPr id="6" name="Content Placeholder 2"/>
          <p:cNvSpPr txBox="1">
            <a:spLocks/>
          </p:cNvSpPr>
          <p:nvPr/>
        </p:nvSpPr>
        <p:spPr>
          <a:xfrm>
            <a:off x="539552" y="1700808"/>
            <a:ext cx="8352928" cy="409039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id-ID" dirty="0" err="1"/>
              <a:t>M</a:t>
            </a:r>
            <a:r>
              <a:rPr lang="en-US" dirty="0" err="1" smtClean="0"/>
              <a:t>ateri</a:t>
            </a:r>
            <a:r>
              <a:rPr lang="en-US" dirty="0" smtClean="0"/>
              <a:t> </a:t>
            </a:r>
            <a:r>
              <a:rPr lang="en-US" dirty="0" smtClean="0"/>
              <a:t>yang </a:t>
            </a:r>
            <a:r>
              <a:rPr lang="en-US" dirty="0" err="1" smtClean="0"/>
              <a:t>menjadi</a:t>
            </a:r>
            <a:r>
              <a:rPr lang="en-US" dirty="0" smtClean="0"/>
              <a:t> </a:t>
            </a:r>
            <a:r>
              <a:rPr lang="en-US" dirty="0" err="1" smtClean="0"/>
              <a:t>pokok</a:t>
            </a:r>
            <a:r>
              <a:rPr lang="en-US" dirty="0" smtClean="0"/>
              <a:t> </a:t>
            </a:r>
            <a:r>
              <a:rPr lang="en-US" dirty="0" err="1" smtClean="0"/>
              <a:t>bahasan</a:t>
            </a:r>
            <a:r>
              <a:rPr lang="en-US" dirty="0" smtClean="0"/>
              <a:t> </a:t>
            </a:r>
            <a:r>
              <a:rPr lang="en-US" dirty="0" err="1" smtClean="0"/>
              <a:t>filsafat</a:t>
            </a:r>
            <a:r>
              <a:rPr lang="en-US" dirty="0" smtClean="0"/>
              <a:t> </a:t>
            </a:r>
            <a:r>
              <a:rPr lang="en-US" dirty="0" err="1" smtClean="0"/>
              <a:t>hukum</a:t>
            </a:r>
            <a:r>
              <a:rPr lang="en-US" dirty="0" smtClean="0"/>
              <a:t> </a:t>
            </a:r>
            <a:r>
              <a:rPr lang="en-US" dirty="0" err="1" smtClean="0"/>
              <a:t>sebetulnya</a:t>
            </a:r>
            <a:r>
              <a:rPr lang="en-US" dirty="0" smtClean="0"/>
              <a:t> </a:t>
            </a:r>
            <a:r>
              <a:rPr lang="en-US" dirty="0" err="1" smtClean="0"/>
              <a:t>mudah</a:t>
            </a:r>
            <a:r>
              <a:rPr lang="en-US" dirty="0" smtClean="0"/>
              <a:t> </a:t>
            </a:r>
            <a:r>
              <a:rPr lang="en-US" dirty="0" err="1" smtClean="0"/>
              <a:t>diidentifikasi</a:t>
            </a:r>
            <a:r>
              <a:rPr lang="en-US" dirty="0" smtClean="0"/>
              <a:t> </a:t>
            </a:r>
            <a:r>
              <a:rPr lang="en-US" dirty="0" err="1" smtClean="0"/>
              <a:t>yakni</a:t>
            </a:r>
            <a:r>
              <a:rPr lang="en-US" dirty="0" smtClean="0"/>
              <a:t> </a:t>
            </a:r>
            <a:r>
              <a:rPr lang="en-US" dirty="0" err="1" smtClean="0"/>
              <a:t>ketika</a:t>
            </a:r>
            <a:r>
              <a:rPr lang="en-US" dirty="0" smtClean="0"/>
              <a:t> </a:t>
            </a:r>
            <a:r>
              <a:rPr lang="en-US" dirty="0" err="1" smtClean="0"/>
              <a:t>seseorang</a:t>
            </a:r>
            <a:r>
              <a:rPr lang="en-US" dirty="0" smtClean="0"/>
              <a:t> </a:t>
            </a:r>
            <a:r>
              <a:rPr lang="en-US" dirty="0" err="1" smtClean="0"/>
              <a:t>mengajukan</a:t>
            </a:r>
            <a:r>
              <a:rPr lang="en-US" dirty="0" smtClean="0"/>
              <a:t> </a:t>
            </a:r>
            <a:r>
              <a:rPr lang="en-US" dirty="0" err="1" smtClean="0"/>
              <a:t>pertanyaan</a:t>
            </a:r>
            <a:r>
              <a:rPr lang="en-US" dirty="0" smtClean="0"/>
              <a:t> </a:t>
            </a:r>
            <a:r>
              <a:rPr lang="en-US" dirty="0" err="1" smtClean="0"/>
              <a:t>tentang</a:t>
            </a:r>
            <a:r>
              <a:rPr lang="en-US" dirty="0" smtClean="0"/>
              <a:t> </a:t>
            </a:r>
            <a:r>
              <a:rPr lang="en-US" dirty="0" err="1" smtClean="0"/>
              <a:t>hukum</a:t>
            </a:r>
            <a:r>
              <a:rPr lang="en-US" dirty="0" smtClean="0"/>
              <a:t> </a:t>
            </a:r>
            <a:r>
              <a:rPr lang="en-US" dirty="0" err="1" smtClean="0"/>
              <a:t>dan</a:t>
            </a:r>
            <a:r>
              <a:rPr lang="en-US" dirty="0" smtClean="0"/>
              <a:t> di </a:t>
            </a:r>
            <a:r>
              <a:rPr lang="en-US" dirty="0" err="1" smtClean="0"/>
              <a:t>dalamnya</a:t>
            </a:r>
            <a:r>
              <a:rPr lang="en-US" dirty="0" smtClean="0"/>
              <a:t> </a:t>
            </a:r>
            <a:r>
              <a:rPr lang="en-US" dirty="0" err="1" smtClean="0"/>
              <a:t>tercakup</a:t>
            </a:r>
            <a:r>
              <a:rPr lang="en-US" dirty="0" smtClean="0"/>
              <a:t> </a:t>
            </a:r>
            <a:r>
              <a:rPr lang="en-US" dirty="0" err="1" smtClean="0"/>
              <a:t>hal</a:t>
            </a:r>
            <a:r>
              <a:rPr lang="en-US" dirty="0" smtClean="0"/>
              <a:t> normative </a:t>
            </a:r>
            <a:r>
              <a:rPr lang="en-US" dirty="0" err="1" smtClean="0"/>
              <a:t>atau</a:t>
            </a:r>
            <a:r>
              <a:rPr lang="en-US" dirty="0" smtClean="0"/>
              <a:t> </a:t>
            </a:r>
            <a:r>
              <a:rPr lang="en-US" dirty="0" err="1" smtClean="0"/>
              <a:t>analisis</a:t>
            </a:r>
            <a:r>
              <a:rPr lang="en-US" dirty="0" smtClean="0"/>
              <a:t> </a:t>
            </a:r>
            <a:r>
              <a:rPr lang="en-US" dirty="0" err="1" smtClean="0"/>
              <a:t>konsep</a:t>
            </a:r>
            <a:r>
              <a:rPr lang="en-US" dirty="0" smtClean="0"/>
              <a:t> yang </a:t>
            </a:r>
            <a:r>
              <a:rPr lang="en-US" dirty="0" err="1" smtClean="0"/>
              <a:t>digunakan</a:t>
            </a:r>
            <a:r>
              <a:rPr lang="en-US" dirty="0" smtClean="0"/>
              <a:t> </a:t>
            </a:r>
            <a:r>
              <a:rPr lang="en-US" dirty="0" err="1" smtClean="0"/>
              <a:t>dalam</a:t>
            </a:r>
            <a:r>
              <a:rPr lang="en-US" dirty="0" smtClean="0"/>
              <a:t> </a:t>
            </a:r>
            <a:r>
              <a:rPr lang="en-US" dirty="0" err="1" smtClean="0"/>
              <a:t>dunia</a:t>
            </a:r>
            <a:r>
              <a:rPr lang="en-US" dirty="0" smtClean="0"/>
              <a:t> </a:t>
            </a:r>
            <a:r>
              <a:rPr lang="en-US" dirty="0" err="1" smtClean="0"/>
              <a:t>hukum</a:t>
            </a:r>
            <a:r>
              <a:rPr lang="en-US" dirty="0" smtClean="0"/>
              <a:t>, </a:t>
            </a:r>
            <a:r>
              <a:rPr lang="en-US" dirty="0" err="1" smtClean="0"/>
              <a:t>maka</a:t>
            </a:r>
            <a:r>
              <a:rPr lang="en-US" dirty="0" smtClean="0"/>
              <a:t> orang </a:t>
            </a:r>
            <a:r>
              <a:rPr lang="en-US" dirty="0" err="1" smtClean="0"/>
              <a:t>itu</a:t>
            </a:r>
            <a:r>
              <a:rPr lang="en-US" dirty="0" smtClean="0"/>
              <a:t> </a:t>
            </a:r>
            <a:r>
              <a:rPr lang="en-US" dirty="0" err="1" smtClean="0"/>
              <a:t>sesungguhnya</a:t>
            </a:r>
            <a:r>
              <a:rPr lang="en-US" dirty="0" smtClean="0"/>
              <a:t> </a:t>
            </a:r>
            <a:r>
              <a:rPr lang="en-US" dirty="0" err="1" smtClean="0"/>
              <a:t>sudah</a:t>
            </a:r>
            <a:r>
              <a:rPr lang="en-US" dirty="0" smtClean="0"/>
              <a:t>  </a:t>
            </a:r>
            <a:r>
              <a:rPr lang="en-US" dirty="0" err="1" smtClean="0"/>
              <a:t>memasuki</a:t>
            </a:r>
            <a:r>
              <a:rPr lang="en-US" dirty="0" smtClean="0"/>
              <a:t> </a:t>
            </a:r>
            <a:r>
              <a:rPr lang="en-US" dirty="0" err="1" smtClean="0"/>
              <a:t>wilayah</a:t>
            </a:r>
            <a:r>
              <a:rPr lang="en-US" dirty="0" smtClean="0"/>
              <a:t> </a:t>
            </a:r>
            <a:r>
              <a:rPr lang="en-US" dirty="0" err="1" smtClean="0"/>
              <a:t>filsafat</a:t>
            </a:r>
            <a:r>
              <a:rPr lang="en-US" dirty="0" smtClean="0"/>
              <a:t> </a:t>
            </a:r>
            <a:r>
              <a:rPr lang="en-US" dirty="0" err="1" smtClean="0"/>
              <a:t>hukum</a:t>
            </a:r>
            <a:r>
              <a:rPr lang="en-US" dirty="0" smtClean="0"/>
              <a:t> (Murphy &amp; Coleman, 1990:2</a:t>
            </a:r>
            <a:r>
              <a:rPr lang="id-ID" dirty="0" smtClean="0"/>
              <a:t>)</a:t>
            </a:r>
            <a:r>
              <a:rPr lang="en-US" dirty="0" smtClean="0"/>
              <a:t>.</a:t>
            </a:r>
            <a:endParaRPr lang="id-ID" dirty="0"/>
          </a:p>
        </p:txBody>
      </p:sp>
      <p:sp>
        <p:nvSpPr>
          <p:cNvPr id="7" name="Slide Number Placeholder 6"/>
          <p:cNvSpPr>
            <a:spLocks noGrp="1"/>
          </p:cNvSpPr>
          <p:nvPr>
            <p:ph type="sldNum" sz="quarter" idx="12"/>
          </p:nvPr>
        </p:nvSpPr>
        <p:spPr/>
        <p:txBody>
          <a:bodyPr/>
          <a:lstStyle/>
          <a:p>
            <a:fld id="{17277B38-3373-47F5-B0F1-8D3E328A6E19}" type="slidenum">
              <a:rPr lang="id-ID" smtClean="0"/>
              <a:t>13</a:t>
            </a:fld>
            <a:endParaRPr lang="id-ID"/>
          </a:p>
        </p:txBody>
      </p:sp>
    </p:spTree>
    <p:extLst>
      <p:ext uri="{BB962C8B-B14F-4D97-AF65-F5344CB8AC3E}">
        <p14:creationId xmlns:p14="http://schemas.microsoft.com/office/powerpoint/2010/main" val="2669259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913775" y="762533"/>
            <a:ext cx="7042601" cy="101028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 K</a:t>
            </a:r>
            <a:r>
              <a:rPr lang="id-ID" dirty="0" smtClean="0"/>
              <a:t>ESIMPULAN</a:t>
            </a:r>
            <a:r>
              <a:rPr lang="en-US" dirty="0" smtClean="0"/>
              <a:t> </a:t>
            </a:r>
            <a:endParaRPr lang="en-US" dirty="0"/>
          </a:p>
        </p:txBody>
      </p:sp>
      <p:sp>
        <p:nvSpPr>
          <p:cNvPr id="6" name="Title 1"/>
          <p:cNvSpPr txBox="1">
            <a:spLocks/>
          </p:cNvSpPr>
          <p:nvPr/>
        </p:nvSpPr>
        <p:spPr>
          <a:xfrm>
            <a:off x="971600" y="1988840"/>
            <a:ext cx="7546658" cy="3424107"/>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4400" dirty="0" smtClean="0"/>
              <a:t>A</a:t>
            </a:r>
            <a:r>
              <a:rPr lang="id-ID" sz="4400" dirty="0" smtClean="0"/>
              <a:t>PAKAH</a:t>
            </a:r>
            <a:r>
              <a:rPr lang="en-US" sz="4400" dirty="0" smtClean="0"/>
              <a:t> </a:t>
            </a:r>
            <a:r>
              <a:rPr lang="id-ID" sz="4400" dirty="0" smtClean="0"/>
              <a:t>FILSAFAT</a:t>
            </a:r>
            <a:r>
              <a:rPr lang="en-US" sz="4400" dirty="0" smtClean="0"/>
              <a:t> </a:t>
            </a:r>
            <a:r>
              <a:rPr lang="id-ID" sz="4400" dirty="0" smtClean="0"/>
              <a:t>HUKUM</a:t>
            </a:r>
            <a:r>
              <a:rPr lang="id-ID" sz="4400" dirty="0" smtClean="0"/>
              <a:t>: Gunakan  analisis dengan berpikir kritis, atau radikal, atau spekulatif, atau reflektif kritis; </a:t>
            </a:r>
            <a:endParaRPr lang="en-US" sz="4400" dirty="0" smtClean="0"/>
          </a:p>
          <a:p>
            <a:pPr marL="0" indent="0" algn="ctr">
              <a:buFont typeface="Arial" pitchFamily="34" charset="0"/>
              <a:buNone/>
            </a:pPr>
            <a:endParaRPr lang="en-US" sz="4400" dirty="0" smtClean="0"/>
          </a:p>
          <a:p>
            <a:pPr marL="0" indent="0" algn="ctr">
              <a:buFont typeface="Arial" pitchFamily="34" charset="0"/>
              <a:buNone/>
            </a:pPr>
            <a:r>
              <a:rPr lang="id-ID" sz="6000" b="1" dirty="0" smtClean="0"/>
              <a:t>TUGAS</a:t>
            </a:r>
            <a:r>
              <a:rPr lang="en-US" sz="6000" b="1" dirty="0" smtClean="0"/>
              <a:t> </a:t>
            </a:r>
            <a:endParaRPr lang="en-US" sz="6000" b="1" dirty="0"/>
          </a:p>
        </p:txBody>
      </p:sp>
      <p:sp>
        <p:nvSpPr>
          <p:cNvPr id="7" name="Slide Number Placeholder 6"/>
          <p:cNvSpPr>
            <a:spLocks noGrp="1"/>
          </p:cNvSpPr>
          <p:nvPr>
            <p:ph type="sldNum" sz="quarter" idx="12"/>
          </p:nvPr>
        </p:nvSpPr>
        <p:spPr/>
        <p:txBody>
          <a:bodyPr/>
          <a:lstStyle/>
          <a:p>
            <a:fld id="{17277B38-3373-47F5-B0F1-8D3E328A6E19}" type="slidenum">
              <a:rPr lang="id-ID" smtClean="0"/>
              <a:t>14</a:t>
            </a:fld>
            <a:endParaRPr lang="id-ID"/>
          </a:p>
        </p:txBody>
      </p:sp>
    </p:spTree>
    <p:extLst>
      <p:ext uri="{BB962C8B-B14F-4D97-AF65-F5344CB8AC3E}">
        <p14:creationId xmlns:p14="http://schemas.microsoft.com/office/powerpoint/2010/main" val="3156751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02"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843808" y="980728"/>
            <a:ext cx="3456384" cy="769441"/>
          </a:xfrm>
          <a:prstGeom prst="rect">
            <a:avLst/>
          </a:prstGeom>
        </p:spPr>
        <p:txBody>
          <a:bodyPr wrap="square">
            <a:spAutoFit/>
          </a:bodyPr>
          <a:lstStyle/>
          <a:p>
            <a:pPr algn="ctr"/>
            <a:r>
              <a:rPr lang="en-US" sz="4400" dirty="0" smtClean="0"/>
              <a:t>A. </a:t>
            </a:r>
            <a:r>
              <a:rPr lang="id-ID" sz="4400" dirty="0" err="1"/>
              <a:t>P</a:t>
            </a:r>
            <a:r>
              <a:rPr lang="en-US" sz="4400" dirty="0" err="1" smtClean="0"/>
              <a:t>engantar</a:t>
            </a:r>
            <a:endParaRPr lang="id-ID" sz="4400" dirty="0"/>
          </a:p>
        </p:txBody>
      </p:sp>
      <p:sp>
        <p:nvSpPr>
          <p:cNvPr id="6" name="Rectangle 5"/>
          <p:cNvSpPr/>
          <p:nvPr/>
        </p:nvSpPr>
        <p:spPr>
          <a:xfrm>
            <a:off x="1403648" y="1942956"/>
            <a:ext cx="7416824" cy="5878532"/>
          </a:xfrm>
          <a:prstGeom prst="rect">
            <a:avLst/>
          </a:prstGeom>
        </p:spPr>
        <p:txBody>
          <a:bodyPr wrap="square">
            <a:spAutoFit/>
          </a:bodyPr>
          <a:lstStyle/>
          <a:p>
            <a:pPr marL="177800" indent="-177800" algn="just">
              <a:buFont typeface="Wingdings" panose="05000000000000000000" pitchFamily="2" charset="2"/>
              <a:buChar char="§"/>
              <a:tabLst>
                <a:tab pos="177800" algn="l"/>
              </a:tabLst>
            </a:pPr>
            <a:r>
              <a:rPr lang="en-US" sz="2800" dirty="0" err="1" smtClean="0"/>
              <a:t>Pada</a:t>
            </a:r>
            <a:r>
              <a:rPr lang="en-US" sz="2800" dirty="0" smtClean="0"/>
              <a:t> </a:t>
            </a:r>
            <a:r>
              <a:rPr lang="en-US" sz="2800" dirty="0" err="1" smtClean="0"/>
              <a:t>awalnya</a:t>
            </a:r>
            <a:r>
              <a:rPr lang="en-US" sz="2800" dirty="0" smtClean="0"/>
              <a:t> </a:t>
            </a:r>
            <a:r>
              <a:rPr lang="en-US" sz="2800" dirty="0" err="1" smtClean="0"/>
              <a:t>pengetahuan</a:t>
            </a:r>
            <a:r>
              <a:rPr lang="en-US" sz="2800" dirty="0" smtClean="0"/>
              <a:t> </a:t>
            </a:r>
            <a:r>
              <a:rPr lang="en-US" sz="2800" dirty="0" err="1" smtClean="0"/>
              <a:t>filsafat</a:t>
            </a:r>
            <a:r>
              <a:rPr lang="en-US" sz="2800" dirty="0" smtClean="0"/>
              <a:t> </a:t>
            </a:r>
            <a:r>
              <a:rPr lang="en-US" sz="2800" dirty="0" err="1" smtClean="0"/>
              <a:t>dan</a:t>
            </a:r>
            <a:r>
              <a:rPr lang="en-US" sz="2800" dirty="0" smtClean="0"/>
              <a:t> </a:t>
            </a:r>
            <a:r>
              <a:rPr lang="en-US" sz="2800" dirty="0" err="1" smtClean="0"/>
              <a:t>ilmu</a:t>
            </a:r>
            <a:r>
              <a:rPr lang="en-US" sz="2800" dirty="0" smtClean="0"/>
              <a:t> </a:t>
            </a:r>
            <a:r>
              <a:rPr lang="en-US" sz="2800" dirty="0" err="1" smtClean="0"/>
              <a:t>merupakan</a:t>
            </a:r>
            <a:r>
              <a:rPr lang="en-US" sz="2800" dirty="0" smtClean="0"/>
              <a:t> </a:t>
            </a:r>
            <a:r>
              <a:rPr lang="en-US" sz="2800" dirty="0" err="1" smtClean="0"/>
              <a:t>suatu</a:t>
            </a:r>
            <a:r>
              <a:rPr lang="en-US" sz="2800" dirty="0" smtClean="0"/>
              <a:t> </a:t>
            </a:r>
            <a:r>
              <a:rPr lang="en-US" sz="2800" dirty="0" err="1" smtClean="0"/>
              <a:t>kesatuan</a:t>
            </a:r>
            <a:r>
              <a:rPr lang="en-US" sz="2800" dirty="0" smtClean="0"/>
              <a:t>, </a:t>
            </a:r>
            <a:r>
              <a:rPr lang="en-US" sz="2800" dirty="0" err="1" smtClean="0"/>
              <a:t>keduanya</a:t>
            </a:r>
            <a:r>
              <a:rPr lang="en-US" sz="2800" dirty="0" smtClean="0"/>
              <a:t> </a:t>
            </a:r>
            <a:r>
              <a:rPr lang="en-US" sz="2800" dirty="0" err="1" smtClean="0"/>
              <a:t>cukup</a:t>
            </a:r>
            <a:r>
              <a:rPr lang="en-US" sz="2800" dirty="0" smtClean="0"/>
              <a:t> </a:t>
            </a:r>
            <a:r>
              <a:rPr lang="en-US" sz="2800" dirty="0" err="1" smtClean="0"/>
              <a:t>disebut</a:t>
            </a:r>
            <a:r>
              <a:rPr lang="en-US" sz="2800" dirty="0" smtClean="0"/>
              <a:t> </a:t>
            </a:r>
            <a:r>
              <a:rPr lang="en-US" sz="2800" dirty="0" err="1" smtClean="0"/>
              <a:t>filsafat</a:t>
            </a:r>
            <a:r>
              <a:rPr lang="en-US" sz="2800" dirty="0" smtClean="0"/>
              <a:t> </a:t>
            </a:r>
            <a:r>
              <a:rPr lang="en-US" sz="2800" dirty="0" err="1" smtClean="0"/>
              <a:t>saja</a:t>
            </a:r>
            <a:r>
              <a:rPr lang="en-US" sz="2800" dirty="0" smtClean="0"/>
              <a:t>. </a:t>
            </a:r>
            <a:r>
              <a:rPr lang="en-US" sz="2800" dirty="0" err="1" smtClean="0"/>
              <a:t>Filsafat</a:t>
            </a:r>
            <a:r>
              <a:rPr lang="en-US" sz="2800" dirty="0" smtClean="0"/>
              <a:t> </a:t>
            </a:r>
            <a:r>
              <a:rPr lang="en-US" sz="2800" dirty="0" err="1" smtClean="0"/>
              <a:t>adalah</a:t>
            </a:r>
            <a:r>
              <a:rPr lang="en-US" sz="2800" dirty="0" smtClean="0"/>
              <a:t> </a:t>
            </a:r>
            <a:r>
              <a:rPr lang="en-US" sz="2800" dirty="0" err="1" smtClean="0"/>
              <a:t>studi</a:t>
            </a:r>
            <a:r>
              <a:rPr lang="en-US" sz="2800" dirty="0" smtClean="0"/>
              <a:t> </a:t>
            </a:r>
            <a:r>
              <a:rPr lang="en-US" sz="2800" dirty="0" err="1" smtClean="0"/>
              <a:t>tentang</a:t>
            </a:r>
            <a:r>
              <a:rPr lang="en-US" sz="2800" dirty="0" smtClean="0"/>
              <a:t> </a:t>
            </a:r>
            <a:r>
              <a:rPr lang="en-US" sz="2800" dirty="0" err="1" smtClean="0"/>
              <a:t>semua</a:t>
            </a:r>
            <a:r>
              <a:rPr lang="en-US" sz="2800" dirty="0" smtClean="0"/>
              <a:t> </a:t>
            </a:r>
            <a:r>
              <a:rPr lang="en-US" sz="2800" dirty="0" err="1" smtClean="0"/>
              <a:t>pengetahuan</a:t>
            </a:r>
            <a:r>
              <a:rPr lang="en-US" sz="2800" dirty="0" smtClean="0"/>
              <a:t>, </a:t>
            </a:r>
            <a:r>
              <a:rPr lang="en-US" sz="2800" dirty="0" err="1" smtClean="0"/>
              <a:t>sehingga</a:t>
            </a:r>
            <a:r>
              <a:rPr lang="en-US" sz="2800" dirty="0" smtClean="0"/>
              <a:t> </a:t>
            </a:r>
            <a:r>
              <a:rPr lang="en-US" sz="2800" dirty="0" err="1" smtClean="0"/>
              <a:t>pada</a:t>
            </a:r>
            <a:r>
              <a:rPr lang="en-US" sz="2800" dirty="0" smtClean="0"/>
              <a:t> </a:t>
            </a:r>
            <a:r>
              <a:rPr lang="en-US" sz="2800" dirty="0" err="1" smtClean="0"/>
              <a:t>zaman</a:t>
            </a:r>
            <a:r>
              <a:rPr lang="en-US" sz="2800" dirty="0" smtClean="0"/>
              <a:t> </a:t>
            </a:r>
            <a:r>
              <a:rPr lang="en-US" sz="2800" i="1" dirty="0" smtClean="0"/>
              <a:t>Renaissance /</a:t>
            </a:r>
            <a:r>
              <a:rPr lang="en-US" sz="2800" i="1" dirty="0" err="1" smtClean="0"/>
              <a:t>kelahiran</a:t>
            </a:r>
            <a:r>
              <a:rPr lang="en-US" sz="2800" i="1" dirty="0" smtClean="0"/>
              <a:t> </a:t>
            </a:r>
            <a:r>
              <a:rPr lang="en-US" sz="2800" i="1" dirty="0" err="1" smtClean="0"/>
              <a:t>kembali</a:t>
            </a:r>
            <a:r>
              <a:rPr lang="en-US" sz="2800" i="1" dirty="0" smtClean="0"/>
              <a:t> </a:t>
            </a:r>
            <a:r>
              <a:rPr lang="en-US" sz="2800" dirty="0" err="1" smtClean="0"/>
              <a:t>filsafat</a:t>
            </a:r>
            <a:r>
              <a:rPr lang="en-US" sz="2800" dirty="0" smtClean="0"/>
              <a:t> </a:t>
            </a:r>
            <a:r>
              <a:rPr lang="en-US" sz="2800" dirty="0" err="1" smtClean="0"/>
              <a:t>disebut</a:t>
            </a:r>
            <a:r>
              <a:rPr lang="en-US" sz="2800" dirty="0" smtClean="0"/>
              <a:t> </a:t>
            </a:r>
            <a:r>
              <a:rPr lang="en-US" sz="2800" i="1" dirty="0" smtClean="0"/>
              <a:t>The Great Mother of the </a:t>
            </a:r>
            <a:r>
              <a:rPr lang="en-US" sz="2800" i="1" dirty="0" err="1" smtClean="0"/>
              <a:t>Sience</a:t>
            </a:r>
            <a:r>
              <a:rPr lang="en-US" sz="2800" dirty="0" smtClean="0"/>
              <a:t>; </a:t>
            </a:r>
            <a:endParaRPr lang="id-ID" sz="2800" dirty="0" smtClean="0"/>
          </a:p>
          <a:p>
            <a:pPr algn="just">
              <a:buFont typeface="Wingdings" panose="05000000000000000000" pitchFamily="2" charset="2"/>
              <a:buChar char="§"/>
            </a:pPr>
            <a:endParaRPr lang="id-ID" sz="2800" dirty="0"/>
          </a:p>
          <a:p>
            <a:pPr algn="just">
              <a:buFont typeface="Wingdings" panose="05000000000000000000" pitchFamily="2" charset="2"/>
              <a:buChar char="§"/>
            </a:pPr>
            <a:endParaRPr lang="id-ID" dirty="0" smtClean="0"/>
          </a:p>
          <a:p>
            <a:pPr algn="just">
              <a:buFont typeface="Wingdings" panose="05000000000000000000" pitchFamily="2" charset="2"/>
              <a:buChar char="§"/>
            </a:pPr>
            <a:endParaRPr lang="id-ID" dirty="0"/>
          </a:p>
          <a:p>
            <a:pPr algn="just">
              <a:buFont typeface="Wingdings" panose="05000000000000000000" pitchFamily="2" charset="2"/>
              <a:buChar char="§"/>
            </a:pPr>
            <a:endParaRPr lang="id-ID" dirty="0" smtClean="0"/>
          </a:p>
          <a:p>
            <a:pPr algn="just">
              <a:buFont typeface="Wingdings" panose="05000000000000000000" pitchFamily="2" charset="2"/>
              <a:buChar char="§"/>
            </a:pPr>
            <a:endParaRPr lang="id-ID" dirty="0"/>
          </a:p>
          <a:p>
            <a:pPr algn="just">
              <a:buFont typeface="Wingdings" panose="05000000000000000000" pitchFamily="2" charset="2"/>
              <a:buChar char="§"/>
            </a:pPr>
            <a:endParaRPr lang="id-ID" dirty="0" smtClean="0"/>
          </a:p>
          <a:p>
            <a:pPr algn="just">
              <a:buFont typeface="Wingdings" panose="05000000000000000000" pitchFamily="2" charset="2"/>
              <a:buChar char="§"/>
            </a:pPr>
            <a:endParaRPr lang="id-ID" dirty="0"/>
          </a:p>
          <a:p>
            <a:pPr algn="just">
              <a:buFont typeface="Wingdings" panose="05000000000000000000" pitchFamily="2" charset="2"/>
              <a:buChar char="§"/>
            </a:pPr>
            <a:endParaRPr lang="id-ID" dirty="0" smtClean="0"/>
          </a:p>
          <a:p>
            <a:pPr algn="just">
              <a:buFont typeface="Wingdings" panose="05000000000000000000" pitchFamily="2" charset="2"/>
              <a:buChar char="§"/>
            </a:pPr>
            <a:endParaRPr lang="id-ID" dirty="0"/>
          </a:p>
          <a:p>
            <a:pPr algn="just">
              <a:buFont typeface="Wingdings" panose="05000000000000000000" pitchFamily="2" charset="2"/>
              <a:buChar char="§"/>
            </a:pPr>
            <a:endParaRPr lang="id-ID" dirty="0" smtClean="0"/>
          </a:p>
          <a:p>
            <a:pPr algn="just">
              <a:buFont typeface="Wingdings" panose="05000000000000000000" pitchFamily="2" charset="2"/>
              <a:buChar char="§"/>
            </a:pPr>
            <a:endParaRPr lang="en-US" dirty="0" smtClean="0"/>
          </a:p>
        </p:txBody>
      </p:sp>
      <p:sp>
        <p:nvSpPr>
          <p:cNvPr id="7" name="Slide Number Placeholder 6"/>
          <p:cNvSpPr>
            <a:spLocks noGrp="1"/>
          </p:cNvSpPr>
          <p:nvPr>
            <p:ph type="sldNum" sz="quarter" idx="12"/>
          </p:nvPr>
        </p:nvSpPr>
        <p:spPr/>
        <p:txBody>
          <a:bodyPr/>
          <a:lstStyle/>
          <a:p>
            <a:fld id="{17277B38-3373-47F5-B0F1-8D3E328A6E19}" type="slidenum">
              <a:rPr lang="id-ID" smtClean="0"/>
              <a:t>2</a:t>
            </a:fld>
            <a:endParaRPr lang="id-ID"/>
          </a:p>
        </p:txBody>
      </p:sp>
    </p:spTree>
    <p:extLst>
      <p:ext uri="{BB962C8B-B14F-4D97-AF65-F5344CB8AC3E}">
        <p14:creationId xmlns:p14="http://schemas.microsoft.com/office/powerpoint/2010/main" val="3449539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27384"/>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971600" y="1243781"/>
            <a:ext cx="7560840" cy="6709529"/>
          </a:xfrm>
          <a:prstGeom prst="rect">
            <a:avLst/>
          </a:prstGeom>
        </p:spPr>
        <p:txBody>
          <a:bodyPr wrap="square">
            <a:spAutoFit/>
          </a:bodyPr>
          <a:lstStyle/>
          <a:p>
            <a:pPr marL="177800" indent="-177800" algn="just">
              <a:buFont typeface="Wingdings" panose="05000000000000000000" pitchFamily="2" charset="2"/>
              <a:buChar char="§"/>
            </a:pPr>
            <a:r>
              <a:rPr lang="id-ID" sz="2600" dirty="0" err="1"/>
              <a:t>T</a:t>
            </a:r>
            <a:r>
              <a:rPr lang="en-US" sz="2600" dirty="0" err="1" smtClean="0"/>
              <a:t>erdapat</a:t>
            </a:r>
            <a:r>
              <a:rPr lang="en-US" sz="2600" dirty="0" smtClean="0"/>
              <a:t> </a:t>
            </a:r>
            <a:r>
              <a:rPr lang="en-US" sz="2600" dirty="0" err="1" smtClean="0"/>
              <a:t>dua</a:t>
            </a:r>
            <a:r>
              <a:rPr lang="en-US" sz="2600" dirty="0" smtClean="0"/>
              <a:t> </a:t>
            </a:r>
            <a:r>
              <a:rPr lang="en-US" sz="2600" dirty="0" err="1" smtClean="0"/>
              <a:t>kutub</a:t>
            </a:r>
            <a:r>
              <a:rPr lang="en-US" sz="2600" dirty="0" smtClean="0"/>
              <a:t>  </a:t>
            </a:r>
            <a:r>
              <a:rPr lang="en-US" sz="2600" dirty="0" err="1" smtClean="0"/>
              <a:t>berbeda</a:t>
            </a:r>
            <a:r>
              <a:rPr lang="en-US" sz="2600" dirty="0" smtClean="0"/>
              <a:t> </a:t>
            </a:r>
            <a:r>
              <a:rPr lang="en-US" sz="2600" dirty="0" err="1" smtClean="0"/>
              <a:t>sebagaimana</a:t>
            </a:r>
            <a:r>
              <a:rPr lang="en-US" sz="2600" dirty="0" smtClean="0"/>
              <a:t> </a:t>
            </a:r>
            <a:r>
              <a:rPr lang="en-US" sz="2600" dirty="0" err="1" smtClean="0"/>
              <a:t>terurai</a:t>
            </a:r>
            <a:r>
              <a:rPr lang="en-US" sz="2600" dirty="0" smtClean="0"/>
              <a:t> </a:t>
            </a:r>
            <a:r>
              <a:rPr lang="en-US" sz="2600" dirty="0" err="1" smtClean="0"/>
              <a:t>dalam</a:t>
            </a:r>
            <a:r>
              <a:rPr lang="en-US" sz="2600" dirty="0" smtClean="0"/>
              <a:t>  </a:t>
            </a:r>
            <a:r>
              <a:rPr lang="en-US" sz="2600" dirty="0" err="1" smtClean="0"/>
              <a:t>tulisan</a:t>
            </a:r>
            <a:r>
              <a:rPr lang="en-US" sz="2600" dirty="0" smtClean="0"/>
              <a:t> I </a:t>
            </a:r>
            <a:r>
              <a:rPr lang="en-US" sz="2600" dirty="0" err="1" smtClean="0"/>
              <a:t>Dewa</a:t>
            </a:r>
            <a:r>
              <a:rPr lang="en-US" sz="2600" dirty="0" smtClean="0"/>
              <a:t> </a:t>
            </a:r>
            <a:r>
              <a:rPr lang="en-US" sz="2600" dirty="0" err="1" smtClean="0"/>
              <a:t>Gede</a:t>
            </a:r>
            <a:r>
              <a:rPr lang="en-US" sz="2600" dirty="0" smtClean="0"/>
              <a:t> </a:t>
            </a:r>
            <a:r>
              <a:rPr lang="en-US" sz="2600" dirty="0" err="1" smtClean="0"/>
              <a:t>Atmadja</a:t>
            </a:r>
            <a:r>
              <a:rPr lang="en-US" sz="2600" dirty="0" smtClean="0"/>
              <a:t> (2013: 4-6);</a:t>
            </a:r>
          </a:p>
          <a:p>
            <a:pPr marL="177800" indent="-177800" algn="just">
              <a:buFont typeface="Wingdings" panose="05000000000000000000" pitchFamily="2" charset="2"/>
              <a:buChar char="§"/>
            </a:pPr>
            <a:r>
              <a:rPr lang="id-ID" sz="2600" dirty="0" err="1"/>
              <a:t>M</a:t>
            </a:r>
            <a:r>
              <a:rPr lang="en-US" sz="2600" dirty="0" err="1" smtClean="0"/>
              <a:t>engutip</a:t>
            </a:r>
            <a:r>
              <a:rPr lang="en-US" sz="2600" dirty="0" smtClean="0"/>
              <a:t> </a:t>
            </a:r>
            <a:r>
              <a:rPr lang="en-US" sz="2600" dirty="0" err="1" smtClean="0"/>
              <a:t>pendapat</a:t>
            </a:r>
            <a:r>
              <a:rPr lang="en-US" sz="2600" dirty="0" smtClean="0"/>
              <a:t> </a:t>
            </a:r>
            <a:r>
              <a:rPr lang="en-US" sz="2600" dirty="0" err="1" smtClean="0"/>
              <a:t>dari</a:t>
            </a:r>
            <a:r>
              <a:rPr lang="en-US" sz="2600" dirty="0" smtClean="0"/>
              <a:t> </a:t>
            </a:r>
            <a:r>
              <a:rPr lang="en-US" sz="2600" dirty="0" err="1" smtClean="0"/>
              <a:t>Bellefroid</a:t>
            </a:r>
            <a:r>
              <a:rPr lang="en-US" sz="2600" dirty="0" smtClean="0"/>
              <a:t> </a:t>
            </a:r>
            <a:r>
              <a:rPr lang="en-US" sz="2600" dirty="0" err="1" smtClean="0"/>
              <a:t>dan</a:t>
            </a:r>
            <a:r>
              <a:rPr lang="en-US" sz="2600" dirty="0" smtClean="0"/>
              <a:t> Prof. O. </a:t>
            </a:r>
            <a:r>
              <a:rPr lang="en-US" sz="2600" dirty="0" err="1" smtClean="0"/>
              <a:t>Notohamidjoyo</a:t>
            </a:r>
            <a:r>
              <a:rPr lang="en-US" sz="2600" dirty="0" smtClean="0"/>
              <a:t> yang </a:t>
            </a:r>
            <a:r>
              <a:rPr lang="en-US" sz="2600" dirty="0" err="1" smtClean="0"/>
              <a:t>mengelompokkan</a:t>
            </a:r>
            <a:r>
              <a:rPr lang="en-US" sz="2600" dirty="0" smtClean="0"/>
              <a:t> </a:t>
            </a:r>
            <a:r>
              <a:rPr lang="en-US" sz="2600" dirty="0" err="1" smtClean="0"/>
              <a:t>fisafat</a:t>
            </a:r>
            <a:r>
              <a:rPr lang="en-US" sz="2600" dirty="0" smtClean="0"/>
              <a:t> </a:t>
            </a:r>
            <a:r>
              <a:rPr lang="en-US" sz="2600" dirty="0" err="1" smtClean="0"/>
              <a:t>hukum</a:t>
            </a:r>
            <a:r>
              <a:rPr lang="en-US" sz="2600" dirty="0" smtClean="0"/>
              <a:t> </a:t>
            </a:r>
            <a:r>
              <a:rPr lang="en-US" sz="2600" dirty="0" err="1" smtClean="0"/>
              <a:t>merupakan</a:t>
            </a:r>
            <a:r>
              <a:rPr lang="en-US" sz="2600" dirty="0" smtClean="0"/>
              <a:t> </a:t>
            </a:r>
            <a:r>
              <a:rPr lang="en-US" sz="2600" dirty="0" err="1" smtClean="0"/>
              <a:t>filsafat</a:t>
            </a:r>
            <a:r>
              <a:rPr lang="en-US" sz="2600" dirty="0" smtClean="0"/>
              <a:t> </a:t>
            </a:r>
            <a:r>
              <a:rPr lang="en-US" sz="2600" dirty="0" err="1" smtClean="0"/>
              <a:t>karena</a:t>
            </a:r>
            <a:r>
              <a:rPr lang="en-US" sz="2600" dirty="0" smtClean="0"/>
              <a:t> </a:t>
            </a:r>
            <a:r>
              <a:rPr lang="en-US" sz="2600" dirty="0" err="1" smtClean="0"/>
              <a:t>mengkaji</a:t>
            </a:r>
            <a:r>
              <a:rPr lang="en-US" sz="2600" dirty="0" smtClean="0"/>
              <a:t> </a:t>
            </a:r>
            <a:r>
              <a:rPr lang="en-US" sz="2600" dirty="0" err="1" smtClean="0"/>
              <a:t>masalah-masalah</a:t>
            </a:r>
            <a:r>
              <a:rPr lang="en-US" sz="2600" dirty="0" smtClean="0"/>
              <a:t> </a:t>
            </a:r>
            <a:r>
              <a:rPr lang="en-US" sz="2600" dirty="0" err="1" smtClean="0"/>
              <a:t>hukum</a:t>
            </a:r>
            <a:r>
              <a:rPr lang="en-US" sz="2600" dirty="0" smtClean="0"/>
              <a:t> yang </a:t>
            </a:r>
            <a:r>
              <a:rPr lang="en-US" sz="2600" dirty="0" err="1" smtClean="0"/>
              <a:t>terpisah</a:t>
            </a:r>
            <a:r>
              <a:rPr lang="en-US" sz="2600" dirty="0" smtClean="0"/>
              <a:t> </a:t>
            </a:r>
            <a:r>
              <a:rPr lang="en-US" sz="2600" dirty="0" err="1" smtClean="0"/>
              <a:t>dari</a:t>
            </a:r>
            <a:r>
              <a:rPr lang="en-US" sz="2600" dirty="0" smtClean="0"/>
              <a:t> </a:t>
            </a:r>
            <a:r>
              <a:rPr lang="en-US" sz="2600" dirty="0" err="1" smtClean="0"/>
              <a:t>objek</a:t>
            </a:r>
            <a:r>
              <a:rPr lang="en-US" sz="2600" dirty="0" smtClean="0"/>
              <a:t> </a:t>
            </a:r>
            <a:r>
              <a:rPr lang="en-US" sz="2600" dirty="0" err="1" smtClean="0"/>
              <a:t>kajian</a:t>
            </a:r>
            <a:r>
              <a:rPr lang="en-US" sz="2600" dirty="0" smtClean="0"/>
              <a:t> </a:t>
            </a:r>
            <a:r>
              <a:rPr lang="en-US" sz="2600" dirty="0" err="1" smtClean="0"/>
              <a:t>dari</a:t>
            </a:r>
            <a:r>
              <a:rPr lang="en-US" sz="2600" dirty="0" smtClean="0"/>
              <a:t> </a:t>
            </a:r>
            <a:r>
              <a:rPr lang="en-US" sz="2600" dirty="0" err="1" smtClean="0"/>
              <a:t>ilmu</a:t>
            </a:r>
            <a:r>
              <a:rPr lang="en-US" sz="2600" dirty="0" smtClean="0"/>
              <a:t> </a:t>
            </a:r>
            <a:r>
              <a:rPr lang="en-US" sz="2600" dirty="0" err="1" smtClean="0"/>
              <a:t>hukum</a:t>
            </a:r>
            <a:r>
              <a:rPr lang="en-US" sz="2600" dirty="0" smtClean="0"/>
              <a:t>;</a:t>
            </a:r>
          </a:p>
          <a:p>
            <a:pPr marL="177800" indent="-177800" algn="just">
              <a:buFont typeface="Wingdings" panose="05000000000000000000" pitchFamily="2" charset="2"/>
              <a:buChar char="§"/>
            </a:pPr>
            <a:r>
              <a:rPr lang="en-US" sz="2600" dirty="0" err="1" smtClean="0"/>
              <a:t>Pendapat</a:t>
            </a:r>
            <a:r>
              <a:rPr lang="en-US" sz="2600" dirty="0" smtClean="0"/>
              <a:t> </a:t>
            </a:r>
            <a:r>
              <a:rPr lang="en-US" sz="2600" dirty="0" err="1" smtClean="0"/>
              <a:t>para</a:t>
            </a:r>
            <a:r>
              <a:rPr lang="en-US" sz="2600" dirty="0" smtClean="0"/>
              <a:t> </a:t>
            </a:r>
            <a:r>
              <a:rPr lang="en-US" sz="2600" dirty="0" err="1" smtClean="0"/>
              <a:t>sarjana</a:t>
            </a:r>
            <a:r>
              <a:rPr lang="en-US" sz="2600" dirty="0" smtClean="0"/>
              <a:t> </a:t>
            </a:r>
            <a:r>
              <a:rPr lang="en-US" sz="2600" dirty="0" err="1" smtClean="0"/>
              <a:t>terkemuka</a:t>
            </a:r>
            <a:r>
              <a:rPr lang="en-US" sz="2600" dirty="0" smtClean="0"/>
              <a:t> lain </a:t>
            </a:r>
            <a:r>
              <a:rPr lang="en-US" sz="2600" dirty="0" err="1" smtClean="0"/>
              <a:t>Meuwissen</a:t>
            </a:r>
            <a:r>
              <a:rPr lang="en-US" sz="2600" dirty="0" smtClean="0"/>
              <a:t> </a:t>
            </a:r>
            <a:r>
              <a:rPr lang="en-US" sz="2600" dirty="0" err="1" smtClean="0"/>
              <a:t>dan</a:t>
            </a:r>
            <a:r>
              <a:rPr lang="en-US" sz="2600" dirty="0" smtClean="0"/>
              <a:t> Ahmad Ali </a:t>
            </a:r>
            <a:r>
              <a:rPr lang="en-US" sz="2600" dirty="0" err="1" smtClean="0"/>
              <a:t>mengelompokkan</a:t>
            </a:r>
            <a:r>
              <a:rPr lang="en-US" sz="2600" dirty="0" smtClean="0"/>
              <a:t> </a:t>
            </a:r>
            <a:r>
              <a:rPr lang="en-US" sz="2600" dirty="0" err="1" smtClean="0"/>
              <a:t>filsafat</a:t>
            </a:r>
            <a:r>
              <a:rPr lang="en-US" sz="2600" dirty="0" smtClean="0"/>
              <a:t> </a:t>
            </a:r>
            <a:r>
              <a:rPr lang="en-US" sz="2600" dirty="0" err="1" smtClean="0"/>
              <a:t>hukum</a:t>
            </a:r>
            <a:r>
              <a:rPr lang="en-US" sz="2600" dirty="0" smtClean="0"/>
              <a:t> </a:t>
            </a:r>
            <a:r>
              <a:rPr lang="en-US" sz="2600" dirty="0" err="1" smtClean="0"/>
              <a:t>adalah</a:t>
            </a:r>
            <a:r>
              <a:rPr lang="en-US" sz="2600" dirty="0" smtClean="0"/>
              <a:t> </a:t>
            </a:r>
            <a:r>
              <a:rPr lang="en-US" sz="2600" dirty="0" err="1" smtClean="0"/>
              <a:t>bagian</a:t>
            </a:r>
            <a:r>
              <a:rPr lang="en-US" sz="2600" dirty="0" smtClean="0"/>
              <a:t> </a:t>
            </a:r>
            <a:r>
              <a:rPr lang="en-US" sz="2600" dirty="0" err="1" smtClean="0"/>
              <a:t>dari</a:t>
            </a:r>
            <a:r>
              <a:rPr lang="en-US" sz="2600" dirty="0" smtClean="0"/>
              <a:t> </a:t>
            </a:r>
            <a:r>
              <a:rPr lang="en-US" sz="2600" dirty="0" err="1" smtClean="0"/>
              <a:t>ilmu</a:t>
            </a:r>
            <a:r>
              <a:rPr lang="en-US" sz="2600" dirty="0" smtClean="0"/>
              <a:t> </a:t>
            </a:r>
            <a:r>
              <a:rPr lang="en-US" sz="2600" dirty="0" err="1" smtClean="0"/>
              <a:t>hukum</a:t>
            </a:r>
            <a:r>
              <a:rPr lang="en-US" sz="2600" dirty="0" smtClean="0"/>
              <a:t>  </a:t>
            </a:r>
            <a:r>
              <a:rPr lang="en-US" sz="2600" dirty="0" err="1" smtClean="0"/>
              <a:t>karena</a:t>
            </a:r>
            <a:r>
              <a:rPr lang="en-US" sz="2600" dirty="0" smtClean="0"/>
              <a:t> </a:t>
            </a:r>
            <a:r>
              <a:rPr lang="en-US" sz="2600" dirty="0" err="1" smtClean="0"/>
              <a:t>filsafat</a:t>
            </a:r>
            <a:r>
              <a:rPr lang="en-US" sz="2600" dirty="0" smtClean="0"/>
              <a:t> </a:t>
            </a:r>
            <a:r>
              <a:rPr lang="en-US" sz="2600" dirty="0" err="1" smtClean="0"/>
              <a:t>hukum</a:t>
            </a:r>
            <a:r>
              <a:rPr lang="en-US" sz="2600" dirty="0" smtClean="0"/>
              <a:t> </a:t>
            </a:r>
            <a:r>
              <a:rPr lang="en-US" sz="2600" dirty="0" err="1" smtClean="0"/>
              <a:t>merupakan</a:t>
            </a:r>
            <a:r>
              <a:rPr lang="en-US" sz="2600" dirty="0" smtClean="0"/>
              <a:t> </a:t>
            </a:r>
            <a:r>
              <a:rPr lang="en-US" sz="2600" dirty="0" err="1" smtClean="0"/>
              <a:t>salah</a:t>
            </a:r>
            <a:r>
              <a:rPr lang="en-US" sz="2600" dirty="0" smtClean="0"/>
              <a:t> </a:t>
            </a:r>
            <a:r>
              <a:rPr lang="en-US" sz="2600" dirty="0" err="1" smtClean="0"/>
              <a:t>satu</a:t>
            </a:r>
            <a:r>
              <a:rPr lang="en-US" sz="2600" dirty="0" smtClean="0"/>
              <a:t> </a:t>
            </a:r>
            <a:r>
              <a:rPr lang="en-US" sz="2600" dirty="0" err="1" smtClean="0"/>
              <a:t>bidang</a:t>
            </a:r>
            <a:r>
              <a:rPr lang="en-US" sz="2600" dirty="0" smtClean="0"/>
              <a:t> </a:t>
            </a:r>
            <a:r>
              <a:rPr lang="en-US" sz="2600" dirty="0" err="1" smtClean="0"/>
              <a:t>kajian</a:t>
            </a:r>
            <a:r>
              <a:rPr lang="en-US" sz="2600" dirty="0" smtClean="0"/>
              <a:t> </a:t>
            </a:r>
            <a:r>
              <a:rPr lang="en-US" sz="2600" dirty="0" err="1" smtClean="0"/>
              <a:t>dari</a:t>
            </a:r>
            <a:r>
              <a:rPr lang="en-US" sz="2600" dirty="0" smtClean="0"/>
              <a:t> </a:t>
            </a:r>
            <a:r>
              <a:rPr lang="en-US" sz="2600" dirty="0" err="1" smtClean="0"/>
              <a:t>ilmu</a:t>
            </a:r>
            <a:r>
              <a:rPr lang="en-US" sz="2600" dirty="0" smtClean="0"/>
              <a:t> </a:t>
            </a:r>
            <a:r>
              <a:rPr lang="en-US" sz="2600" dirty="0" err="1" smtClean="0"/>
              <a:t>hukum</a:t>
            </a:r>
            <a:r>
              <a:rPr lang="en-US" sz="2600" dirty="0" smtClean="0"/>
              <a:t>.</a:t>
            </a:r>
            <a:endParaRPr lang="id-ID" sz="2600" dirty="0" smtClean="0"/>
          </a:p>
          <a:p>
            <a:pPr algn="just">
              <a:buFont typeface="Wingdings" panose="05000000000000000000" pitchFamily="2" charset="2"/>
              <a:buChar char="§"/>
            </a:pPr>
            <a:endParaRPr lang="id-ID" sz="2400" dirty="0"/>
          </a:p>
          <a:p>
            <a:pPr algn="just">
              <a:buFont typeface="Wingdings" panose="05000000000000000000" pitchFamily="2" charset="2"/>
              <a:buChar char="§"/>
            </a:pPr>
            <a:endParaRPr lang="id-ID" sz="2400" dirty="0" smtClean="0"/>
          </a:p>
          <a:p>
            <a:pPr algn="just">
              <a:buFont typeface="Wingdings" panose="05000000000000000000" pitchFamily="2" charset="2"/>
              <a:buChar char="§"/>
            </a:pPr>
            <a:endParaRPr lang="id-ID" sz="2400" dirty="0"/>
          </a:p>
          <a:p>
            <a:pPr algn="just">
              <a:buFont typeface="Wingdings" panose="05000000000000000000" pitchFamily="2" charset="2"/>
              <a:buChar char="§"/>
            </a:pPr>
            <a:endParaRPr lang="id-ID" dirty="0" smtClean="0"/>
          </a:p>
          <a:p>
            <a:pPr algn="just">
              <a:buFont typeface="Wingdings" panose="05000000000000000000" pitchFamily="2" charset="2"/>
              <a:buChar char="§"/>
            </a:pPr>
            <a:endParaRPr lang="id-ID" dirty="0"/>
          </a:p>
          <a:p>
            <a:pPr algn="just">
              <a:buFont typeface="Wingdings" panose="05000000000000000000" pitchFamily="2" charset="2"/>
              <a:buChar char="§"/>
            </a:pPr>
            <a:endParaRPr lang="id-ID" dirty="0" smtClean="0"/>
          </a:p>
          <a:p>
            <a:pPr algn="just">
              <a:buFont typeface="Wingdings" panose="05000000000000000000" pitchFamily="2" charset="2"/>
              <a:buChar char="§"/>
            </a:pPr>
            <a:endParaRPr lang="en-US" dirty="0"/>
          </a:p>
        </p:txBody>
      </p:sp>
      <p:sp>
        <p:nvSpPr>
          <p:cNvPr id="6" name="Slide Number Placeholder 5"/>
          <p:cNvSpPr>
            <a:spLocks noGrp="1"/>
          </p:cNvSpPr>
          <p:nvPr>
            <p:ph type="sldNum" sz="quarter" idx="12"/>
          </p:nvPr>
        </p:nvSpPr>
        <p:spPr/>
        <p:txBody>
          <a:bodyPr/>
          <a:lstStyle/>
          <a:p>
            <a:fld id="{17277B38-3373-47F5-B0F1-8D3E328A6E19}" type="slidenum">
              <a:rPr lang="id-ID" smtClean="0"/>
              <a:t>3</a:t>
            </a:fld>
            <a:endParaRPr lang="id-ID"/>
          </a:p>
        </p:txBody>
      </p:sp>
    </p:spTree>
    <p:extLst>
      <p:ext uri="{BB962C8B-B14F-4D97-AF65-F5344CB8AC3E}">
        <p14:creationId xmlns:p14="http://schemas.microsoft.com/office/powerpoint/2010/main" val="2866758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611560" y="766733"/>
            <a:ext cx="8064896" cy="7755969"/>
          </a:xfrm>
          <a:prstGeom prst="rect">
            <a:avLst/>
          </a:prstGeom>
        </p:spPr>
        <p:txBody>
          <a:bodyPr wrap="square">
            <a:spAutoFit/>
          </a:bodyPr>
          <a:lstStyle/>
          <a:p>
            <a:pPr marL="719138" lvl="1" indent="-261938" algn="just">
              <a:buFont typeface="Wingdings" panose="05000000000000000000" pitchFamily="2" charset="2"/>
              <a:buChar char="Ø"/>
            </a:pPr>
            <a:r>
              <a:rPr lang="id-ID" sz="2600" dirty="0" smtClean="0"/>
              <a:t>Bellefroid berpendapat filsafat hukum dan sosiologi hukum tidak dapat diperhitungkan sebagai ilmu-ilmu hukum, melainkan ilmu-ilmu pembantu bagi ilmu hukum</a:t>
            </a:r>
            <a:r>
              <a:rPr lang="en-US" sz="2600" dirty="0" smtClean="0"/>
              <a:t>;</a:t>
            </a:r>
          </a:p>
          <a:p>
            <a:pPr marL="719138" lvl="1" indent="-173038" algn="just">
              <a:buFont typeface="Wingdings" panose="05000000000000000000" pitchFamily="2" charset="2"/>
              <a:buChar char="Ø"/>
              <a:tabLst>
                <a:tab pos="719138" algn="l"/>
              </a:tabLst>
            </a:pPr>
            <a:r>
              <a:rPr lang="id-ID" sz="2600" dirty="0" smtClean="0"/>
              <a:t>objek ilmu hukum menurutnya meliputi: 1) Ilmu hukum dogmatik, objeknya huku</a:t>
            </a:r>
            <a:r>
              <a:rPr lang="en-US" sz="2600" dirty="0" smtClean="0"/>
              <a:t>m</a:t>
            </a:r>
            <a:r>
              <a:rPr lang="id-ID" sz="2600" dirty="0" smtClean="0"/>
              <a:t> positif atau hukum yang ditetapkan otoritas negara; 2) sejarah hukum, objeknya sistem hukum masa lampau; 3) ilmu hukum perbandingan, objeknya dua atau lebih sistem hukum, 4) politik hukum, objeknya kebijakan hukum, mengkaji arah pembentukan hukum, 5) ajaran hukum umum, objeknya pengertian-pengertian dasar hukum</a:t>
            </a:r>
            <a:r>
              <a:rPr lang="en-US" sz="2600" dirty="0" smtClean="0"/>
              <a:t>;</a:t>
            </a:r>
            <a:endParaRPr lang="id-ID" sz="2600" dirty="0" smtClean="0"/>
          </a:p>
          <a:p>
            <a:pPr lvl="1" algn="just">
              <a:buFont typeface="Wingdings" panose="05000000000000000000" pitchFamily="2" charset="2"/>
              <a:buChar char="Ø"/>
            </a:pPr>
            <a:endParaRPr lang="id-ID" sz="2000" dirty="0"/>
          </a:p>
          <a:p>
            <a:pPr lvl="1" algn="just">
              <a:buFont typeface="Wingdings" panose="05000000000000000000" pitchFamily="2" charset="2"/>
              <a:buChar char="Ø"/>
            </a:pPr>
            <a:endParaRPr lang="id-ID" sz="2000" dirty="0" smtClean="0"/>
          </a:p>
          <a:p>
            <a:pPr lvl="1" algn="just">
              <a:buFont typeface="Wingdings" panose="05000000000000000000" pitchFamily="2" charset="2"/>
              <a:buChar char="Ø"/>
            </a:pPr>
            <a:endParaRPr lang="id-ID" sz="2000" dirty="0"/>
          </a:p>
          <a:p>
            <a:pPr lvl="1" algn="just">
              <a:buFont typeface="Wingdings" panose="05000000000000000000" pitchFamily="2" charset="2"/>
              <a:buChar char="Ø"/>
            </a:pPr>
            <a:endParaRPr lang="id-ID" sz="2000" dirty="0" smtClean="0"/>
          </a:p>
          <a:p>
            <a:pPr lvl="1" algn="just">
              <a:buFont typeface="Wingdings" panose="05000000000000000000" pitchFamily="2" charset="2"/>
              <a:buChar char="Ø"/>
            </a:pPr>
            <a:endParaRPr lang="id-ID" sz="2000" dirty="0"/>
          </a:p>
          <a:p>
            <a:pPr lvl="1" algn="just">
              <a:buFont typeface="Wingdings" panose="05000000000000000000" pitchFamily="2" charset="2"/>
              <a:buChar char="Ø"/>
            </a:pPr>
            <a:endParaRPr lang="id-ID" sz="2000" dirty="0" smtClean="0"/>
          </a:p>
          <a:p>
            <a:pPr lvl="1" algn="just">
              <a:buFont typeface="Wingdings" panose="05000000000000000000" pitchFamily="2" charset="2"/>
              <a:buChar char="Ø"/>
            </a:pPr>
            <a:endParaRPr lang="id-ID" sz="2000" dirty="0"/>
          </a:p>
          <a:p>
            <a:pPr lvl="1" algn="just">
              <a:buFont typeface="Wingdings" panose="05000000000000000000" pitchFamily="2" charset="2"/>
              <a:buChar char="Ø"/>
            </a:pPr>
            <a:endParaRPr lang="en-US" sz="2000" dirty="0"/>
          </a:p>
        </p:txBody>
      </p:sp>
      <p:sp>
        <p:nvSpPr>
          <p:cNvPr id="6" name="Slide Number Placeholder 5"/>
          <p:cNvSpPr>
            <a:spLocks noGrp="1"/>
          </p:cNvSpPr>
          <p:nvPr>
            <p:ph type="sldNum" sz="quarter" idx="12"/>
          </p:nvPr>
        </p:nvSpPr>
        <p:spPr/>
        <p:txBody>
          <a:bodyPr/>
          <a:lstStyle/>
          <a:p>
            <a:fld id="{17277B38-3373-47F5-B0F1-8D3E328A6E19}" type="slidenum">
              <a:rPr lang="id-ID" smtClean="0"/>
              <a:t>4</a:t>
            </a:fld>
            <a:endParaRPr lang="id-ID"/>
          </a:p>
        </p:txBody>
      </p:sp>
    </p:spTree>
    <p:extLst>
      <p:ext uri="{BB962C8B-B14F-4D97-AF65-F5344CB8AC3E}">
        <p14:creationId xmlns:p14="http://schemas.microsoft.com/office/powerpoint/2010/main" val="1726579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67544" y="775732"/>
            <a:ext cx="8136904" cy="6940361"/>
          </a:xfrm>
          <a:prstGeom prst="rect">
            <a:avLst/>
          </a:prstGeom>
        </p:spPr>
        <p:txBody>
          <a:bodyPr wrap="square">
            <a:spAutoFit/>
          </a:bodyPr>
          <a:lstStyle/>
          <a:p>
            <a:pPr marL="630238" lvl="1" indent="-173038" algn="just">
              <a:buFont typeface="Wingdings" panose="05000000000000000000" pitchFamily="2" charset="2"/>
              <a:buChar char="Ø"/>
            </a:pPr>
            <a:r>
              <a:rPr lang="id-ID" sz="2300" dirty="0" smtClean="0"/>
              <a:t>Ahmad Ali, menempatkan filsafat hukum merupakan bagian dari ilmu hukum yaitu </a:t>
            </a:r>
            <a:r>
              <a:rPr lang="id-ID" sz="2300" i="1" dirty="0" smtClean="0"/>
              <a:t>ius constituendum</a:t>
            </a:r>
            <a:r>
              <a:rPr lang="id-ID" sz="2300" dirty="0" smtClean="0"/>
              <a:t> yang mengkaji tentang hal-hal yang ideal dalam hukum, objeknya law in idea, selain itu  Ilmu hukum lainnya adalah </a:t>
            </a:r>
            <a:r>
              <a:rPr lang="id-ID" sz="2300" i="1" dirty="0" smtClean="0"/>
              <a:t>ius constitutum, dan ius operatum.</a:t>
            </a:r>
            <a:endParaRPr lang="en-US" sz="2300" i="1" dirty="0" smtClean="0"/>
          </a:p>
          <a:p>
            <a:pPr marL="630238" lvl="1" indent="-173038" algn="just">
              <a:buFont typeface="Wingdings" panose="05000000000000000000" pitchFamily="2" charset="2"/>
              <a:buChar char="Ø"/>
              <a:tabLst>
                <a:tab pos="541338" algn="l"/>
              </a:tabLst>
            </a:pPr>
            <a:r>
              <a:rPr lang="id-ID" sz="2300" dirty="0" smtClean="0"/>
              <a:t>Meuwissen, berpendapat filsafat hukum merupakan tataran abstraksi refleksi teoritikal yang peringkat keabstrakannya berada pada tataran tertinggi, oleh karena itu meresapi semua bentuk pengusahaan hukum teoritikal dan pengusahaan hukum praktikal. </a:t>
            </a:r>
            <a:r>
              <a:rPr lang="id-ID" sz="2300" i="1" dirty="0" smtClean="0"/>
              <a:t>Argumentasinya,</a:t>
            </a:r>
            <a:r>
              <a:rPr lang="id-ID" sz="2300" dirty="0" smtClean="0"/>
              <a:t>  bahwa pengembangan hukum teoritikal adalahan kegiatan memahami, mengusai hukum secara intelektual dengan metoda logik sistematikal, rasional kritikal, dan refleksi praktikal adalah kegiatan manusia berkenaan dengan berlakunya hukum dalam realitas kehidupan sehari-hari.</a:t>
            </a:r>
          </a:p>
          <a:p>
            <a:pPr lvl="1" algn="just">
              <a:buFont typeface="Wingdings" panose="05000000000000000000" pitchFamily="2" charset="2"/>
              <a:buChar char="Ø"/>
            </a:pPr>
            <a:endParaRPr lang="id-ID" sz="2000" dirty="0"/>
          </a:p>
          <a:p>
            <a:pPr lvl="1" algn="just">
              <a:buFont typeface="Wingdings" panose="05000000000000000000" pitchFamily="2" charset="2"/>
              <a:buChar char="Ø"/>
            </a:pPr>
            <a:endParaRPr lang="id-ID" sz="2000" dirty="0" smtClean="0"/>
          </a:p>
          <a:p>
            <a:pPr lvl="1" algn="just">
              <a:buFont typeface="Wingdings" panose="05000000000000000000" pitchFamily="2" charset="2"/>
              <a:buChar char="Ø"/>
            </a:pPr>
            <a:endParaRPr lang="id-ID" sz="2000" dirty="0"/>
          </a:p>
          <a:p>
            <a:pPr lvl="1" algn="just">
              <a:buFont typeface="Wingdings" panose="05000000000000000000" pitchFamily="2" charset="2"/>
              <a:buChar char="Ø"/>
            </a:pPr>
            <a:endParaRPr lang="id-ID" sz="2000" dirty="0" smtClean="0"/>
          </a:p>
          <a:p>
            <a:pPr lvl="1" algn="just">
              <a:buFont typeface="Wingdings" panose="05000000000000000000" pitchFamily="2" charset="2"/>
              <a:buChar char="Ø"/>
            </a:pPr>
            <a:endParaRPr lang="en-US" sz="2000" dirty="0"/>
          </a:p>
        </p:txBody>
      </p:sp>
      <p:sp>
        <p:nvSpPr>
          <p:cNvPr id="6" name="Slide Number Placeholder 5"/>
          <p:cNvSpPr>
            <a:spLocks noGrp="1"/>
          </p:cNvSpPr>
          <p:nvPr>
            <p:ph type="sldNum" sz="quarter" idx="12"/>
          </p:nvPr>
        </p:nvSpPr>
        <p:spPr/>
        <p:txBody>
          <a:bodyPr/>
          <a:lstStyle/>
          <a:p>
            <a:fld id="{17277B38-3373-47F5-B0F1-8D3E328A6E19}" type="slidenum">
              <a:rPr lang="id-ID" smtClean="0"/>
              <a:t>5</a:t>
            </a:fld>
            <a:endParaRPr lang="id-ID"/>
          </a:p>
        </p:txBody>
      </p:sp>
    </p:spTree>
    <p:extLst>
      <p:ext uri="{BB962C8B-B14F-4D97-AF65-F5344CB8AC3E}">
        <p14:creationId xmlns:p14="http://schemas.microsoft.com/office/powerpoint/2010/main" val="2701750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683568" y="1282690"/>
            <a:ext cx="7992888" cy="6986528"/>
          </a:xfrm>
          <a:prstGeom prst="rect">
            <a:avLst/>
          </a:prstGeom>
        </p:spPr>
        <p:txBody>
          <a:bodyPr wrap="square">
            <a:spAutoFit/>
          </a:bodyPr>
          <a:lstStyle/>
          <a:p>
            <a:pPr algn="just">
              <a:buFont typeface="Wingdings" panose="05000000000000000000" pitchFamily="2" charset="2"/>
              <a:buChar char="§"/>
            </a:pPr>
            <a:r>
              <a:rPr lang="en-US" sz="2800" dirty="0" smtClean="0"/>
              <a:t>[</a:t>
            </a:r>
            <a:r>
              <a:rPr lang="en-US" sz="2800" dirty="0" err="1"/>
              <a:t>S</a:t>
            </a:r>
            <a:r>
              <a:rPr lang="en-US" sz="2800" dirty="0" err="1" smtClean="0"/>
              <a:t>ugijanti</a:t>
            </a:r>
            <a:r>
              <a:rPr lang="en-US" sz="2800" dirty="0" smtClean="0"/>
              <a:t> </a:t>
            </a:r>
            <a:r>
              <a:rPr lang="id-ID" sz="2800" dirty="0" err="1"/>
              <a:t>D</a:t>
            </a:r>
            <a:r>
              <a:rPr lang="en-US" sz="2800" dirty="0" err="1" smtClean="0"/>
              <a:t>armadi</a:t>
            </a:r>
            <a:r>
              <a:rPr lang="en-US" sz="2800" dirty="0" smtClean="0"/>
              <a:t>,</a:t>
            </a:r>
            <a:r>
              <a:rPr lang="id-ID" sz="2800" dirty="0" smtClean="0"/>
              <a:t> </a:t>
            </a:r>
            <a:r>
              <a:rPr lang="en-US" sz="2800" dirty="0" smtClean="0"/>
              <a:t>1998:18], </a:t>
            </a:r>
          </a:p>
          <a:p>
            <a:pPr marL="234950" indent="0" algn="just">
              <a:buNone/>
            </a:pPr>
            <a:r>
              <a:rPr lang="en-US" sz="2800" dirty="0" err="1" smtClean="0"/>
              <a:t>Pada</a:t>
            </a:r>
            <a:r>
              <a:rPr lang="en-US" sz="2800" dirty="0" smtClean="0"/>
              <a:t> </a:t>
            </a:r>
            <a:r>
              <a:rPr lang="id-ID" sz="2800" dirty="0" smtClean="0"/>
              <a:t>dimensi lain dari </a:t>
            </a:r>
            <a:r>
              <a:rPr lang="en-US" sz="2800" dirty="0" err="1" smtClean="0"/>
              <a:t>tataran</a:t>
            </a:r>
            <a:r>
              <a:rPr lang="en-US" sz="2800" dirty="0" smtClean="0"/>
              <a:t> </a:t>
            </a:r>
            <a:r>
              <a:rPr lang="en-US" sz="2800" dirty="0" err="1" smtClean="0"/>
              <a:t>ilmu</a:t>
            </a:r>
            <a:r>
              <a:rPr lang="en-US" sz="2800" dirty="0" smtClean="0"/>
              <a:t> </a:t>
            </a:r>
            <a:r>
              <a:rPr lang="en-US" sz="2800" dirty="0" err="1" smtClean="0"/>
              <a:t>dan</a:t>
            </a:r>
            <a:r>
              <a:rPr lang="en-US" sz="2800" dirty="0" smtClean="0"/>
              <a:t> </a:t>
            </a:r>
            <a:r>
              <a:rPr lang="en-US" sz="2800" dirty="0" err="1" smtClean="0"/>
              <a:t>filsafat</a:t>
            </a:r>
            <a:r>
              <a:rPr lang="en-US" sz="2800" dirty="0" smtClean="0"/>
              <a:t>, </a:t>
            </a:r>
            <a:r>
              <a:rPr lang="en-US" sz="2800" dirty="0" err="1" smtClean="0"/>
              <a:t>pemisahan</a:t>
            </a:r>
            <a:r>
              <a:rPr lang="en-US" sz="2800" dirty="0" smtClean="0"/>
              <a:t> </a:t>
            </a:r>
            <a:r>
              <a:rPr lang="en-US" sz="2800" dirty="0" err="1" smtClean="0"/>
              <a:t>antara</a:t>
            </a:r>
            <a:r>
              <a:rPr lang="en-US" sz="2800" dirty="0" smtClean="0"/>
              <a:t> </a:t>
            </a:r>
            <a:r>
              <a:rPr lang="en-US" sz="2800" dirty="0" err="1" smtClean="0"/>
              <a:t>keduanya</a:t>
            </a:r>
            <a:r>
              <a:rPr lang="en-US" sz="2800" dirty="0" smtClean="0"/>
              <a:t> </a:t>
            </a:r>
            <a:r>
              <a:rPr lang="en-US" sz="2800" dirty="0" err="1" smtClean="0"/>
              <a:t>hanya</a:t>
            </a:r>
            <a:r>
              <a:rPr lang="en-US" sz="2800" dirty="0" smtClean="0"/>
              <a:t> </a:t>
            </a:r>
            <a:r>
              <a:rPr lang="en-US" sz="2800" dirty="0" err="1" smtClean="0"/>
              <a:t>bersifat</a:t>
            </a:r>
            <a:r>
              <a:rPr lang="en-US" sz="2800" dirty="0" smtClean="0"/>
              <a:t> </a:t>
            </a:r>
            <a:r>
              <a:rPr lang="en-US" sz="2800" dirty="0" err="1" smtClean="0"/>
              <a:t>pemisahan</a:t>
            </a:r>
            <a:r>
              <a:rPr lang="en-US" sz="2800" dirty="0" smtClean="0"/>
              <a:t> </a:t>
            </a:r>
            <a:r>
              <a:rPr lang="en-US" sz="2800" dirty="0" err="1" smtClean="0"/>
              <a:t>derajat</a:t>
            </a:r>
            <a:r>
              <a:rPr lang="en-US" sz="2800" dirty="0" smtClean="0"/>
              <a:t> </a:t>
            </a:r>
            <a:r>
              <a:rPr lang="en-US" sz="2800" dirty="0" err="1" smtClean="0"/>
              <a:t>dan</a:t>
            </a:r>
            <a:r>
              <a:rPr lang="en-US" sz="2800" dirty="0" smtClean="0"/>
              <a:t> </a:t>
            </a:r>
            <a:r>
              <a:rPr lang="en-US" sz="2800" dirty="0" err="1" smtClean="0"/>
              <a:t>bukan</a:t>
            </a:r>
            <a:r>
              <a:rPr lang="en-US" sz="2800" dirty="0" smtClean="0"/>
              <a:t> </a:t>
            </a:r>
            <a:r>
              <a:rPr lang="en-US" sz="2800" dirty="0" err="1" smtClean="0"/>
              <a:t>pemisahan</a:t>
            </a:r>
            <a:r>
              <a:rPr lang="en-US" sz="2800" dirty="0" smtClean="0"/>
              <a:t> </a:t>
            </a:r>
            <a:r>
              <a:rPr lang="en-US" sz="2800" dirty="0" err="1" smtClean="0"/>
              <a:t>jenis</a:t>
            </a:r>
            <a:r>
              <a:rPr lang="en-US" sz="2800" dirty="0" smtClean="0"/>
              <a:t> (Olson, 1967:16), </a:t>
            </a:r>
            <a:r>
              <a:rPr lang="en-US" sz="2800" dirty="0" err="1" smtClean="0"/>
              <a:t>sehingga</a:t>
            </a:r>
            <a:r>
              <a:rPr lang="en-US" sz="2800" dirty="0" smtClean="0"/>
              <a:t> </a:t>
            </a:r>
            <a:r>
              <a:rPr lang="en-US" sz="2800" dirty="0" err="1" smtClean="0"/>
              <a:t>filsafat</a:t>
            </a:r>
            <a:r>
              <a:rPr lang="en-US" sz="2800" dirty="0" smtClean="0"/>
              <a:t> </a:t>
            </a:r>
            <a:r>
              <a:rPr lang="en-US" sz="2800" dirty="0" err="1" smtClean="0"/>
              <a:t>hukum</a:t>
            </a:r>
            <a:r>
              <a:rPr lang="en-US" sz="2800" dirty="0" smtClean="0"/>
              <a:t> </a:t>
            </a:r>
            <a:r>
              <a:rPr lang="en-US" sz="2800" dirty="0" err="1" smtClean="0"/>
              <a:t>sebagai</a:t>
            </a:r>
            <a:r>
              <a:rPr lang="en-US" sz="2800" dirty="0" smtClean="0"/>
              <a:t> </a:t>
            </a:r>
            <a:r>
              <a:rPr lang="en-US" sz="2800" dirty="0" err="1" smtClean="0"/>
              <a:t>suatu</a:t>
            </a:r>
            <a:r>
              <a:rPr lang="en-US" sz="2800" dirty="0" smtClean="0"/>
              <a:t> </a:t>
            </a:r>
            <a:r>
              <a:rPr lang="en-US" sz="2800" dirty="0" err="1" smtClean="0"/>
              <a:t>filsafat</a:t>
            </a:r>
            <a:r>
              <a:rPr lang="en-US" sz="2800" dirty="0" smtClean="0"/>
              <a:t> yang </a:t>
            </a:r>
            <a:r>
              <a:rPr lang="en-US" sz="2800" dirty="0" err="1" smtClean="0"/>
              <a:t>khusus</a:t>
            </a:r>
            <a:r>
              <a:rPr lang="en-US" sz="2800" dirty="0" smtClean="0"/>
              <a:t> </a:t>
            </a:r>
            <a:r>
              <a:rPr lang="en-US" sz="2800" dirty="0" err="1" smtClean="0"/>
              <a:t>mempelajari</a:t>
            </a:r>
            <a:r>
              <a:rPr lang="en-US" sz="2800" dirty="0" smtClean="0"/>
              <a:t> </a:t>
            </a:r>
            <a:r>
              <a:rPr lang="en-US" sz="2800" dirty="0" err="1" smtClean="0"/>
              <a:t>hukum</a:t>
            </a:r>
            <a:r>
              <a:rPr lang="en-US" sz="2800" dirty="0" smtClean="0"/>
              <a:t> </a:t>
            </a:r>
            <a:r>
              <a:rPr lang="en-US" sz="2800" dirty="0" err="1" smtClean="0"/>
              <a:t>hanyalah</a:t>
            </a:r>
            <a:r>
              <a:rPr lang="en-US" sz="2800" dirty="0" smtClean="0"/>
              <a:t> </a:t>
            </a:r>
            <a:r>
              <a:rPr lang="en-US" sz="2800" dirty="0" err="1" smtClean="0"/>
              <a:t>suatu</a:t>
            </a:r>
            <a:r>
              <a:rPr lang="en-US" sz="2800" dirty="0" smtClean="0"/>
              <a:t> </a:t>
            </a:r>
            <a:r>
              <a:rPr lang="en-US" sz="2800" dirty="0" err="1" smtClean="0"/>
              <a:t>pembatasan</a:t>
            </a:r>
            <a:r>
              <a:rPr lang="en-US" sz="2800" dirty="0" smtClean="0"/>
              <a:t> </a:t>
            </a:r>
            <a:r>
              <a:rPr lang="en-US" sz="2800" dirty="0" err="1" smtClean="0"/>
              <a:t>akademik</a:t>
            </a:r>
            <a:r>
              <a:rPr lang="en-US" sz="2800" dirty="0" smtClean="0"/>
              <a:t> </a:t>
            </a:r>
            <a:r>
              <a:rPr lang="en-US" sz="2800" dirty="0" err="1" smtClean="0"/>
              <a:t>dan</a:t>
            </a:r>
            <a:r>
              <a:rPr lang="en-US" sz="2800" dirty="0" smtClean="0"/>
              <a:t> </a:t>
            </a:r>
            <a:r>
              <a:rPr lang="en-US" sz="2800" dirty="0" err="1" smtClean="0"/>
              <a:t>intelektual</a:t>
            </a:r>
            <a:r>
              <a:rPr lang="en-US" sz="2800" dirty="0" smtClean="0"/>
              <a:t> </a:t>
            </a:r>
            <a:r>
              <a:rPr lang="en-US" sz="2800" dirty="0" err="1" smtClean="0"/>
              <a:t>saja</a:t>
            </a:r>
            <a:r>
              <a:rPr lang="en-US" sz="2800" dirty="0" smtClean="0"/>
              <a:t> </a:t>
            </a:r>
            <a:r>
              <a:rPr lang="en-US" sz="2800" dirty="0" err="1" smtClean="0"/>
              <a:t>dalam</a:t>
            </a:r>
            <a:r>
              <a:rPr lang="en-US" sz="2800" dirty="0" smtClean="0"/>
              <a:t> </a:t>
            </a:r>
            <a:r>
              <a:rPr lang="en-US" sz="2800" dirty="0" err="1" smtClean="0"/>
              <a:t>usaha</a:t>
            </a:r>
            <a:r>
              <a:rPr lang="en-US" sz="2800" dirty="0" smtClean="0"/>
              <a:t> </a:t>
            </a:r>
            <a:r>
              <a:rPr lang="en-US" sz="2800" dirty="0" err="1" smtClean="0"/>
              <a:t>studi</a:t>
            </a:r>
            <a:r>
              <a:rPr lang="en-US" sz="2800" dirty="0" smtClean="0"/>
              <a:t> </a:t>
            </a:r>
            <a:r>
              <a:rPr lang="en-US" sz="2800" dirty="0" err="1" smtClean="0"/>
              <a:t>dan</a:t>
            </a:r>
            <a:r>
              <a:rPr lang="en-US" sz="2800" dirty="0" smtClean="0"/>
              <a:t> </a:t>
            </a:r>
            <a:r>
              <a:rPr lang="en-US" sz="2800" dirty="0" err="1" smtClean="0"/>
              <a:t>bukan</a:t>
            </a:r>
            <a:r>
              <a:rPr lang="en-US" sz="2800" dirty="0" smtClean="0"/>
              <a:t> </a:t>
            </a:r>
            <a:r>
              <a:rPr lang="en-US" sz="2800" dirty="0" err="1" smtClean="0"/>
              <a:t>menunjukkan</a:t>
            </a:r>
            <a:r>
              <a:rPr lang="en-US" sz="2800" dirty="0" smtClean="0"/>
              <a:t> </a:t>
            </a:r>
            <a:r>
              <a:rPr lang="en-US" sz="2800" dirty="0" err="1" smtClean="0"/>
              <a:t>hakekat</a:t>
            </a:r>
            <a:r>
              <a:rPr lang="en-US" sz="2800" dirty="0" smtClean="0"/>
              <a:t> </a:t>
            </a:r>
            <a:r>
              <a:rPr lang="en-US" sz="2800" dirty="0" err="1" smtClean="0"/>
              <a:t>dari</a:t>
            </a:r>
            <a:r>
              <a:rPr lang="en-US" sz="2800" dirty="0" smtClean="0"/>
              <a:t> </a:t>
            </a:r>
            <a:r>
              <a:rPr lang="en-US" sz="2800" dirty="0" err="1" smtClean="0"/>
              <a:t>filsafat</a:t>
            </a:r>
            <a:r>
              <a:rPr lang="en-US" sz="2800" dirty="0" smtClean="0"/>
              <a:t> </a:t>
            </a:r>
            <a:r>
              <a:rPr lang="en-US" sz="2800" dirty="0" err="1" smtClean="0"/>
              <a:t>hukum</a:t>
            </a:r>
            <a:r>
              <a:rPr lang="en-US" sz="2800" dirty="0" smtClean="0"/>
              <a:t> </a:t>
            </a:r>
            <a:r>
              <a:rPr lang="en-US" sz="2800" dirty="0" err="1" smtClean="0"/>
              <a:t>itu</a:t>
            </a:r>
            <a:r>
              <a:rPr lang="en-US" sz="2800" dirty="0" smtClean="0"/>
              <a:t> </a:t>
            </a:r>
            <a:r>
              <a:rPr lang="en-US" sz="2800" dirty="0" err="1" smtClean="0"/>
              <a:t>sendiri</a:t>
            </a:r>
            <a:r>
              <a:rPr lang="id-ID" sz="2800" dirty="0" smtClean="0"/>
              <a:t>.</a:t>
            </a:r>
          </a:p>
          <a:p>
            <a:pPr marL="234950" indent="0" algn="just">
              <a:buNone/>
            </a:pPr>
            <a:endParaRPr lang="id-ID" sz="2800" dirty="0"/>
          </a:p>
          <a:p>
            <a:pPr marL="234950" indent="0" algn="just">
              <a:buNone/>
            </a:pPr>
            <a:endParaRPr lang="id-ID" sz="2800" dirty="0" smtClean="0"/>
          </a:p>
          <a:p>
            <a:pPr marL="234950" indent="0" algn="just">
              <a:buNone/>
            </a:pPr>
            <a:endParaRPr lang="id-ID" sz="2800" dirty="0"/>
          </a:p>
          <a:p>
            <a:pPr marL="234950" indent="0" algn="just">
              <a:buNone/>
            </a:pPr>
            <a:endParaRPr lang="id-ID" sz="2800" dirty="0" smtClean="0"/>
          </a:p>
          <a:p>
            <a:pPr marL="234950" indent="0" algn="just">
              <a:buNone/>
            </a:pPr>
            <a:endParaRPr lang="id-ID" sz="2800" dirty="0"/>
          </a:p>
          <a:p>
            <a:pPr marL="234950" indent="0" algn="just">
              <a:buNone/>
            </a:pPr>
            <a:endParaRPr lang="en-US" sz="2800" dirty="0" smtClean="0"/>
          </a:p>
          <a:p>
            <a:pPr algn="just"/>
            <a:endParaRPr lang="en-US" sz="2800" dirty="0"/>
          </a:p>
        </p:txBody>
      </p:sp>
      <p:sp>
        <p:nvSpPr>
          <p:cNvPr id="6" name="Slide Number Placeholder 5"/>
          <p:cNvSpPr>
            <a:spLocks noGrp="1"/>
          </p:cNvSpPr>
          <p:nvPr>
            <p:ph type="sldNum" sz="quarter" idx="12"/>
          </p:nvPr>
        </p:nvSpPr>
        <p:spPr/>
        <p:txBody>
          <a:bodyPr/>
          <a:lstStyle/>
          <a:p>
            <a:fld id="{17277B38-3373-47F5-B0F1-8D3E328A6E19}" type="slidenum">
              <a:rPr lang="id-ID" smtClean="0"/>
              <a:t>6</a:t>
            </a:fld>
            <a:endParaRPr lang="id-ID"/>
          </a:p>
        </p:txBody>
      </p:sp>
    </p:spTree>
    <p:extLst>
      <p:ext uri="{BB962C8B-B14F-4D97-AF65-F5344CB8AC3E}">
        <p14:creationId xmlns:p14="http://schemas.microsoft.com/office/powerpoint/2010/main" val="1735370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0" y="-670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3"/>
          <p:cNvSpPr txBox="1">
            <a:spLocks/>
          </p:cNvSpPr>
          <p:nvPr/>
        </p:nvSpPr>
        <p:spPr>
          <a:xfrm>
            <a:off x="913775" y="618517"/>
            <a:ext cx="7978705" cy="1596177"/>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 </a:t>
            </a:r>
            <a:r>
              <a:rPr lang="id-ID" dirty="0" smtClean="0"/>
              <a:t>PERTANYAAN</a:t>
            </a:r>
            <a:r>
              <a:rPr lang="en-US" dirty="0" smtClean="0"/>
              <a:t>:</a:t>
            </a:r>
            <a:br>
              <a:rPr lang="en-US" dirty="0" smtClean="0"/>
            </a:br>
            <a:r>
              <a:rPr lang="id-ID" sz="2800" dirty="0"/>
              <a:t>F</a:t>
            </a:r>
            <a:r>
              <a:rPr lang="en-US" sz="2800" dirty="0" smtClean="0"/>
              <a:t>H, </a:t>
            </a:r>
            <a:r>
              <a:rPr lang="id-ID" sz="2800" dirty="0" smtClean="0"/>
              <a:t>APAKAH</a:t>
            </a:r>
            <a:r>
              <a:rPr lang="en-US" sz="2800" dirty="0" smtClean="0"/>
              <a:t> </a:t>
            </a:r>
            <a:r>
              <a:rPr lang="id-ID" sz="2800" dirty="0" smtClean="0"/>
              <a:t>CABANG</a:t>
            </a:r>
            <a:r>
              <a:rPr lang="en-US" sz="2800" dirty="0" smtClean="0"/>
              <a:t> </a:t>
            </a:r>
            <a:r>
              <a:rPr lang="id-ID" sz="2800" dirty="0" smtClean="0"/>
              <a:t>DARI</a:t>
            </a:r>
            <a:r>
              <a:rPr lang="en-US" sz="2800" dirty="0" smtClean="0"/>
              <a:t> </a:t>
            </a:r>
            <a:r>
              <a:rPr lang="id-ID" sz="2800" dirty="0" smtClean="0"/>
              <a:t>FILSAFAT</a:t>
            </a:r>
            <a:r>
              <a:rPr lang="en-US" sz="2800" dirty="0" smtClean="0"/>
              <a:t> </a:t>
            </a:r>
            <a:r>
              <a:rPr lang="id-ID" sz="2800" dirty="0" smtClean="0"/>
              <a:t>ATAU</a:t>
            </a:r>
          </a:p>
          <a:p>
            <a:r>
              <a:rPr lang="en-US" sz="2800" dirty="0" smtClean="0"/>
              <a:t> </a:t>
            </a:r>
            <a:r>
              <a:rPr lang="id-ID" sz="2800" dirty="0" smtClean="0"/>
              <a:t>ILMU</a:t>
            </a:r>
            <a:r>
              <a:rPr lang="en-US" sz="2800" dirty="0" smtClean="0"/>
              <a:t> </a:t>
            </a:r>
            <a:r>
              <a:rPr lang="id-ID" sz="2800" dirty="0" smtClean="0"/>
              <a:t>HUKUM?</a:t>
            </a:r>
            <a:endParaRPr lang="en-US" sz="2800" dirty="0"/>
          </a:p>
        </p:txBody>
      </p:sp>
      <p:pic>
        <p:nvPicPr>
          <p:cNvPr id="6" name="Content Placeholder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3051012"/>
            <a:ext cx="3693256" cy="2740188"/>
          </a:xfrm>
          <a:prstGeom prst="rect">
            <a:avLst/>
          </a:prstGeom>
        </p:spPr>
      </p:pic>
      <p:pic>
        <p:nvPicPr>
          <p:cNvPr id="7" name="Content Placeholder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04048" y="3051175"/>
            <a:ext cx="3713362" cy="2740025"/>
          </a:xfrm>
          <a:prstGeom prst="rect">
            <a:avLst/>
          </a:prstGeom>
        </p:spPr>
      </p:pic>
      <p:sp>
        <p:nvSpPr>
          <p:cNvPr id="8" name="Text Placeholder 4"/>
          <p:cNvSpPr txBox="1">
            <a:spLocks/>
          </p:cNvSpPr>
          <p:nvPr/>
        </p:nvSpPr>
        <p:spPr>
          <a:xfrm>
            <a:off x="620825" y="2371018"/>
            <a:ext cx="3447119" cy="67999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F</a:t>
            </a:r>
            <a:r>
              <a:rPr lang="id-ID" dirty="0" smtClean="0"/>
              <a:t>ILSAFAT</a:t>
            </a:r>
            <a:endParaRPr lang="en-US" dirty="0"/>
          </a:p>
        </p:txBody>
      </p:sp>
      <p:sp>
        <p:nvSpPr>
          <p:cNvPr id="9" name="Text Placeholder 5"/>
          <p:cNvSpPr txBox="1">
            <a:spLocks/>
          </p:cNvSpPr>
          <p:nvPr/>
        </p:nvSpPr>
        <p:spPr>
          <a:xfrm>
            <a:off x="5004048" y="2371018"/>
            <a:ext cx="3713362" cy="67999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d-ID" dirty="0" smtClean="0"/>
              <a:t>ILMU</a:t>
            </a:r>
            <a:r>
              <a:rPr lang="en-US" dirty="0" smtClean="0"/>
              <a:t> </a:t>
            </a:r>
            <a:r>
              <a:rPr lang="id-ID" dirty="0" smtClean="0"/>
              <a:t>HUKUM</a:t>
            </a:r>
            <a:endParaRPr lang="en-US" dirty="0"/>
          </a:p>
        </p:txBody>
      </p:sp>
      <p:sp>
        <p:nvSpPr>
          <p:cNvPr id="10" name="Slide Number Placeholder 9"/>
          <p:cNvSpPr>
            <a:spLocks noGrp="1"/>
          </p:cNvSpPr>
          <p:nvPr>
            <p:ph type="sldNum" sz="quarter" idx="12"/>
          </p:nvPr>
        </p:nvSpPr>
        <p:spPr/>
        <p:txBody>
          <a:bodyPr/>
          <a:lstStyle/>
          <a:p>
            <a:fld id="{17277B38-3373-47F5-B0F1-8D3E328A6E19}" type="slidenum">
              <a:rPr lang="id-ID" smtClean="0"/>
              <a:t>7</a:t>
            </a:fld>
            <a:endParaRPr lang="id-ID"/>
          </a:p>
        </p:txBody>
      </p:sp>
    </p:spTree>
    <p:extLst>
      <p:ext uri="{BB962C8B-B14F-4D97-AF65-F5344CB8AC3E}">
        <p14:creationId xmlns:p14="http://schemas.microsoft.com/office/powerpoint/2010/main" val="3668755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1" y="-114932"/>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347864" y="692696"/>
            <a:ext cx="2952328" cy="523220"/>
          </a:xfrm>
          <a:prstGeom prst="rect">
            <a:avLst/>
          </a:prstGeom>
        </p:spPr>
        <p:txBody>
          <a:bodyPr wrap="square">
            <a:spAutoFit/>
          </a:bodyPr>
          <a:lstStyle/>
          <a:p>
            <a:pPr algn="ctr"/>
            <a:r>
              <a:rPr lang="en-US" sz="2800" dirty="0" smtClean="0"/>
              <a:t>B. </a:t>
            </a:r>
            <a:r>
              <a:rPr lang="id-ID" sz="2800" dirty="0" smtClean="0"/>
              <a:t>PEMBAHASAN</a:t>
            </a:r>
            <a:endParaRPr lang="id-ID" sz="2800" dirty="0"/>
          </a:p>
        </p:txBody>
      </p:sp>
      <p:sp>
        <p:nvSpPr>
          <p:cNvPr id="6" name="Title 6"/>
          <p:cNvSpPr txBox="1">
            <a:spLocks/>
          </p:cNvSpPr>
          <p:nvPr/>
        </p:nvSpPr>
        <p:spPr>
          <a:xfrm>
            <a:off x="330713" y="1215916"/>
            <a:ext cx="8513112" cy="8605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id-ID" sz="2000" dirty="0" smtClean="0"/>
              <a:t/>
            </a:r>
            <a:br>
              <a:rPr lang="id-ID" sz="2000" dirty="0" smtClean="0"/>
            </a:br>
            <a:r>
              <a:rPr lang="id-ID" sz="2000" dirty="0" smtClean="0"/>
              <a:t/>
            </a:r>
            <a:br>
              <a:rPr lang="id-ID" sz="2000" dirty="0" smtClean="0"/>
            </a:br>
            <a:r>
              <a:rPr lang="en-US" sz="2000" dirty="0" err="1" smtClean="0"/>
              <a:t>Menurut</a:t>
            </a:r>
            <a:r>
              <a:rPr lang="en-US" sz="2000" dirty="0" smtClean="0"/>
              <a:t> A. </a:t>
            </a:r>
            <a:r>
              <a:rPr lang="en-US" sz="2000" dirty="0" err="1" smtClean="0"/>
              <a:t>Ghofur</a:t>
            </a:r>
            <a:r>
              <a:rPr lang="en-US" sz="2000" dirty="0" smtClean="0"/>
              <a:t> </a:t>
            </a:r>
            <a:r>
              <a:rPr lang="en-US" sz="2000" dirty="0" err="1" smtClean="0"/>
              <a:t>Anshori</a:t>
            </a:r>
            <a:r>
              <a:rPr lang="en-US" sz="2000" dirty="0" smtClean="0"/>
              <a:t>,</a:t>
            </a:r>
            <a:r>
              <a:rPr lang="id-ID" sz="2000" dirty="0" smtClean="0"/>
              <a:t> </a:t>
            </a:r>
            <a:r>
              <a:rPr lang="id-ID" sz="2000" dirty="0" smtClean="0"/>
              <a:t>(2009:7), </a:t>
            </a:r>
            <a:r>
              <a:rPr lang="en-US" sz="2000" dirty="0" smtClean="0"/>
              <a:t> </a:t>
            </a:r>
            <a:r>
              <a:rPr lang="id-ID" sz="2000" dirty="0" smtClean="0"/>
              <a:t> </a:t>
            </a:r>
            <a:r>
              <a:rPr lang="en-US" sz="2000" dirty="0" err="1" smtClean="0"/>
              <a:t>filsafat</a:t>
            </a:r>
            <a:r>
              <a:rPr lang="en-US" sz="2000" dirty="0" smtClean="0"/>
              <a:t> </a:t>
            </a:r>
            <a:r>
              <a:rPr lang="en-US" sz="2000" dirty="0" err="1" smtClean="0"/>
              <a:t>dalam</a:t>
            </a:r>
            <a:r>
              <a:rPr lang="en-US" sz="2000" dirty="0" smtClean="0"/>
              <a:t> </a:t>
            </a:r>
            <a:r>
              <a:rPr lang="en-US" sz="2000" dirty="0" err="1" smtClean="0"/>
              <a:t>hal</a:t>
            </a:r>
            <a:r>
              <a:rPr lang="en-US" sz="2000" dirty="0" smtClean="0"/>
              <a:t> </a:t>
            </a:r>
            <a:r>
              <a:rPr lang="en-US" sz="2000" dirty="0" err="1" smtClean="0"/>
              <a:t>ini</a:t>
            </a:r>
            <a:r>
              <a:rPr lang="en-US" sz="2000" dirty="0" smtClean="0"/>
              <a:t> </a:t>
            </a:r>
            <a:r>
              <a:rPr lang="en-US" sz="2000" dirty="0" err="1" smtClean="0"/>
              <a:t>termasuk</a:t>
            </a:r>
            <a:r>
              <a:rPr lang="en-US" sz="2000" dirty="0" smtClean="0"/>
              <a:t> </a:t>
            </a:r>
            <a:r>
              <a:rPr lang="en-US" sz="2000" dirty="0" err="1" smtClean="0"/>
              <a:t>filsafat</a:t>
            </a:r>
            <a:r>
              <a:rPr lang="en-US" sz="2000" dirty="0" smtClean="0"/>
              <a:t> </a:t>
            </a:r>
            <a:r>
              <a:rPr lang="en-US" sz="2000" dirty="0" err="1" smtClean="0"/>
              <a:t>hukum</a:t>
            </a:r>
            <a:r>
              <a:rPr lang="en-US" sz="2000" dirty="0" smtClean="0"/>
              <a:t> </a:t>
            </a:r>
            <a:r>
              <a:rPr lang="en-US" sz="2000" dirty="0" err="1" smtClean="0"/>
              <a:t>membedakan</a:t>
            </a:r>
            <a:r>
              <a:rPr lang="en-US" sz="2000" dirty="0" smtClean="0"/>
              <a:t> </a:t>
            </a:r>
            <a:r>
              <a:rPr lang="en-US" sz="2000" dirty="0" err="1" smtClean="0"/>
              <a:t>sifat</a:t>
            </a:r>
            <a:r>
              <a:rPr lang="id-ID" sz="2000" dirty="0" smtClean="0"/>
              <a:t>nya</a:t>
            </a:r>
            <a:r>
              <a:rPr lang="en-US" sz="2000" dirty="0" smtClean="0"/>
              <a:t> </a:t>
            </a:r>
            <a:r>
              <a:rPr lang="en-US" sz="2000" dirty="0" err="1" smtClean="0"/>
              <a:t>dengan</a:t>
            </a:r>
            <a:r>
              <a:rPr lang="en-US" sz="2000" dirty="0" smtClean="0"/>
              <a:t> </a:t>
            </a:r>
            <a:r>
              <a:rPr lang="en-US" sz="2000" dirty="0" err="1" smtClean="0"/>
              <a:t>ilmu-ilmu</a:t>
            </a:r>
            <a:r>
              <a:rPr lang="id-ID" sz="2000" dirty="0" smtClean="0"/>
              <a:t> </a:t>
            </a:r>
            <a:r>
              <a:rPr lang="en-US" sz="2000" dirty="0" smtClean="0"/>
              <a:t>lain</a:t>
            </a:r>
            <a:r>
              <a:rPr lang="id-ID" sz="2000" dirty="0" smtClean="0"/>
              <a:t>, antara lain</a:t>
            </a:r>
            <a:r>
              <a:rPr lang="en-US" sz="2000" dirty="0" smtClean="0"/>
              <a:t>:</a:t>
            </a:r>
            <a:r>
              <a:rPr lang="id-ID" sz="2000" dirty="0" smtClean="0"/>
              <a:t/>
            </a:r>
            <a:br>
              <a:rPr lang="id-ID" sz="2000" dirty="0" smtClean="0"/>
            </a:br>
            <a:r>
              <a:rPr lang="id-ID" sz="2000" dirty="0" smtClean="0"/>
              <a:t/>
            </a:r>
            <a:br>
              <a:rPr lang="id-ID" sz="2000" dirty="0" smtClean="0"/>
            </a:br>
            <a:endParaRPr lang="id-ID" sz="2000" dirty="0"/>
          </a:p>
        </p:txBody>
      </p:sp>
      <p:sp>
        <p:nvSpPr>
          <p:cNvPr id="7" name="Content Placeholder 7"/>
          <p:cNvSpPr txBox="1">
            <a:spLocks/>
          </p:cNvSpPr>
          <p:nvPr/>
        </p:nvSpPr>
        <p:spPr>
          <a:xfrm>
            <a:off x="251520" y="2052225"/>
            <a:ext cx="8700150" cy="3969063"/>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mtClean="0"/>
              <a:t>filsafat hukum juga memiliki sifat yang mendasar, </a:t>
            </a:r>
            <a:r>
              <a:rPr lang="en-US" i="1" smtClean="0"/>
              <a:t>artinya dalam menganalisis suatu masalah  berpikir kritis</a:t>
            </a:r>
            <a:r>
              <a:rPr lang="en-US" smtClean="0"/>
              <a:t> dan radikal. Mempelajari filsafat hukum diajak untuk memahami hukum tidak dalam arti  hukum positif semata. Orang yang mempelajari hukum dalam arti positif semata tidak akan mampu memanfaatkan dan mengembangkan hukum secara baik apabila ia menjadi hakim, misalnya dikawatirkan akan menajadi corong undang-undang belaka.</a:t>
            </a:r>
            <a:endParaRPr lang="id-ID" smtClean="0"/>
          </a:p>
          <a:p>
            <a:pPr algn="just"/>
            <a:r>
              <a:rPr lang="en-US" smtClean="0"/>
              <a:t>sifat filsafat yang spekulatif. Sebagaimana dinyatakan oleh Suriasumantri (1985) bahwa semua ilmu yang berkembang saat ini bermula dari sifat spekulatif tersebut, sifat ini mengajak mereka yang mempelajari filsafat hukum untuk berpikir inovatif, selalu mencari suatu yang baru. Bahwa salah satu ciri orang yang berpikir radikal adalah senang mencari hal-hal yang baru. Tentu tindakan spekulatif yang dimaksud adalah tindakan yang terarah yang dapat dipertanggungjawabkan secara ilmiah. Dengan berpikir spekulatif hukum dapat dikembangkan kearah yang dicita-citakan bersama.</a:t>
            </a:r>
            <a:endParaRPr lang="id-ID" smtClean="0"/>
          </a:p>
          <a:p>
            <a:pPr algn="just"/>
            <a:endParaRPr lang="id-ID" dirty="0"/>
          </a:p>
        </p:txBody>
      </p:sp>
      <p:sp>
        <p:nvSpPr>
          <p:cNvPr id="8" name="Slide Number Placeholder 7"/>
          <p:cNvSpPr>
            <a:spLocks noGrp="1"/>
          </p:cNvSpPr>
          <p:nvPr>
            <p:ph type="sldNum" sz="quarter" idx="12"/>
          </p:nvPr>
        </p:nvSpPr>
        <p:spPr/>
        <p:txBody>
          <a:bodyPr/>
          <a:lstStyle/>
          <a:p>
            <a:fld id="{17277B38-3373-47F5-B0F1-8D3E328A6E19}" type="slidenum">
              <a:rPr lang="id-ID" smtClean="0"/>
              <a:t>8</a:t>
            </a:fld>
            <a:endParaRPr lang="id-ID"/>
          </a:p>
        </p:txBody>
      </p:sp>
    </p:spTree>
    <p:extLst>
      <p:ext uri="{BB962C8B-B14F-4D97-AF65-F5344CB8AC3E}">
        <p14:creationId xmlns:p14="http://schemas.microsoft.com/office/powerpoint/2010/main" val="3277968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323528" y="1268760"/>
            <a:ext cx="8496944" cy="4176464"/>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id-ID" dirty="0"/>
              <a:t>S</a:t>
            </a:r>
            <a:r>
              <a:rPr lang="id-ID" dirty="0" smtClean="0"/>
              <a:t>ifat filsafat yang reflektif kritis. Melalui sifat ini  filsafat hukum berguna membimbing kita untuk menganalis masalah-masalah hukum secara rasional dan kemudian mempertanyakan jawaban secara terus menerus. Jawaban tersebut seharusnya tidak sekedar diangkat dari gejala gejala yang tampak, tetapi sudah sampai kepada nilai-nilai yang ada dibalik gejala itu. Analisis nilai inilah yang membantu kita untuk menentukan sikap secara bijaksana dalam menghadapi suatu masalah.</a:t>
            </a:r>
          </a:p>
          <a:p>
            <a:pPr algn="just">
              <a:buFont typeface="Wingdings" pitchFamily="2" charset="2"/>
              <a:buChar char="§"/>
            </a:pPr>
            <a:endParaRPr lang="id-ID" dirty="0" smtClean="0"/>
          </a:p>
          <a:p>
            <a:pPr algn="just">
              <a:buFont typeface="Wingdings" pitchFamily="2" charset="2"/>
              <a:buChar char="§"/>
            </a:pPr>
            <a:endParaRPr lang="id-ID" dirty="0"/>
          </a:p>
          <a:p>
            <a:pPr algn="just">
              <a:buFont typeface="Wingdings" pitchFamily="2" charset="2"/>
              <a:buChar char="§"/>
            </a:pPr>
            <a:endParaRPr lang="id-ID" dirty="0" smtClean="0"/>
          </a:p>
          <a:p>
            <a:pPr algn="just">
              <a:buFont typeface="Wingdings" pitchFamily="2" charset="2"/>
              <a:buChar char="§"/>
            </a:pPr>
            <a:endParaRPr lang="id-ID" dirty="0" smtClean="0"/>
          </a:p>
          <a:p>
            <a:pPr algn="just">
              <a:buFont typeface="Wingdings" pitchFamily="2" charset="2"/>
              <a:buChar char="§"/>
            </a:pPr>
            <a:endParaRPr lang="id-ID" dirty="0"/>
          </a:p>
        </p:txBody>
      </p:sp>
      <p:sp>
        <p:nvSpPr>
          <p:cNvPr id="6" name="Slide Number Placeholder 5"/>
          <p:cNvSpPr>
            <a:spLocks noGrp="1"/>
          </p:cNvSpPr>
          <p:nvPr>
            <p:ph type="sldNum" sz="quarter" idx="12"/>
          </p:nvPr>
        </p:nvSpPr>
        <p:spPr/>
        <p:txBody>
          <a:bodyPr/>
          <a:lstStyle/>
          <a:p>
            <a:fld id="{17277B38-3373-47F5-B0F1-8D3E328A6E19}" type="slidenum">
              <a:rPr lang="id-ID" smtClean="0"/>
              <a:t>9</a:t>
            </a:fld>
            <a:endParaRPr lang="id-ID"/>
          </a:p>
        </p:txBody>
      </p:sp>
    </p:spTree>
    <p:extLst>
      <p:ext uri="{BB962C8B-B14F-4D97-AF65-F5344CB8AC3E}">
        <p14:creationId xmlns:p14="http://schemas.microsoft.com/office/powerpoint/2010/main" val="3005998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TotalTime>
  <Words>1058</Words>
  <Application>Microsoft Office PowerPoint</Application>
  <PresentationFormat>On-screen Show (4:3)</PresentationFormat>
  <Paragraphs>89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HP-05</dc:creator>
  <cp:lastModifiedBy>Horadin Saragih</cp:lastModifiedBy>
  <cp:revision>15</cp:revision>
  <dcterms:created xsi:type="dcterms:W3CDTF">2018-09-07T03:32:53Z</dcterms:created>
  <dcterms:modified xsi:type="dcterms:W3CDTF">2010-05-30T18:59:26Z</dcterms:modified>
</cp:coreProperties>
</file>