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8" r:id="rId2"/>
    <p:sldId id="256" r:id="rId3"/>
    <p:sldId id="257" r:id="rId4"/>
    <p:sldId id="259" r:id="rId5"/>
    <p:sldId id="260" r:id="rId6"/>
    <p:sldId id="261" r:id="rId7"/>
    <p:sldId id="271" r:id="rId8"/>
    <p:sldId id="263" r:id="rId9"/>
    <p:sldId id="264" r:id="rId10"/>
    <p:sldId id="265" r:id="rId11"/>
    <p:sldId id="266" r:id="rId12"/>
    <p:sldId id="267" r:id="rId13"/>
    <p:sldId id="272" r:id="rId14"/>
    <p:sldId id="268" r:id="rId1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8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4668FE-8657-43FA-8C94-970C75034D5A}" type="datetimeFigureOut">
              <a:rPr lang="en-US" smtClean="0"/>
              <a:t>4/12/2019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BBFDDC-779F-46B3-A59D-B40EF50A2483}" type="slidenum">
              <a:rPr lang="en-US" smtClean="0"/>
              <a:t>‹#›</a:t>
            </a:fld>
            <a:endParaRPr lang="en-US"/>
          </a:p>
        </p:txBody>
      </p:sp>
    </p:spTree>
    <p:extLst>
      <p:ext uri="{BB962C8B-B14F-4D97-AF65-F5344CB8AC3E}">
        <p14:creationId xmlns:p14="http://schemas.microsoft.com/office/powerpoint/2010/main" val="602801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BBFDDC-779F-46B3-A59D-B40EF50A2483}" type="slidenum">
              <a:rPr lang="en-US" smtClean="0"/>
              <a:t>1</a:t>
            </a:fld>
            <a:endParaRPr lang="en-US"/>
          </a:p>
        </p:txBody>
      </p:sp>
    </p:spTree>
    <p:extLst>
      <p:ext uri="{BB962C8B-B14F-4D97-AF65-F5344CB8AC3E}">
        <p14:creationId xmlns:p14="http://schemas.microsoft.com/office/powerpoint/2010/main" val="1832274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4EDC1424-1015-4C28-876D-EA7C6FC763ED}" type="datetime1">
              <a:rPr lang="id-ID" smtClean="0"/>
              <a:t>12/04/2019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34DE973-EE08-4AF2-9F43-5C9288DBBD6C}" type="slidenum">
              <a:rPr lang="id-ID" smtClean="0"/>
              <a:t>‹#›</a:t>
            </a:fld>
            <a:endParaRPr lang="id-ID"/>
          </a:p>
        </p:txBody>
      </p:sp>
    </p:spTree>
    <p:extLst>
      <p:ext uri="{BB962C8B-B14F-4D97-AF65-F5344CB8AC3E}">
        <p14:creationId xmlns:p14="http://schemas.microsoft.com/office/powerpoint/2010/main" val="1405843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59122EA-1D07-4035-AC7F-6C4239B8F6A6}" type="datetime1">
              <a:rPr lang="id-ID" smtClean="0"/>
              <a:t>12/04/2019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34DE973-EE08-4AF2-9F43-5C9288DBBD6C}" type="slidenum">
              <a:rPr lang="id-ID" smtClean="0"/>
              <a:t>‹#›</a:t>
            </a:fld>
            <a:endParaRPr lang="id-ID"/>
          </a:p>
        </p:txBody>
      </p:sp>
    </p:spTree>
    <p:extLst>
      <p:ext uri="{BB962C8B-B14F-4D97-AF65-F5344CB8AC3E}">
        <p14:creationId xmlns:p14="http://schemas.microsoft.com/office/powerpoint/2010/main" val="2407257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7E68AA1-924E-4DB4-B2A6-B392D5266AB5}" type="datetime1">
              <a:rPr lang="id-ID" smtClean="0"/>
              <a:t>12/04/2019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34DE973-EE08-4AF2-9F43-5C9288DBBD6C}" type="slidenum">
              <a:rPr lang="id-ID" smtClean="0"/>
              <a:t>‹#›</a:t>
            </a:fld>
            <a:endParaRPr lang="id-ID"/>
          </a:p>
        </p:txBody>
      </p:sp>
    </p:spTree>
    <p:extLst>
      <p:ext uri="{BB962C8B-B14F-4D97-AF65-F5344CB8AC3E}">
        <p14:creationId xmlns:p14="http://schemas.microsoft.com/office/powerpoint/2010/main" val="3315190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BE6B568-ED27-44BC-9A28-172251C8BEE4}" type="datetime1">
              <a:rPr lang="id-ID" smtClean="0"/>
              <a:t>12/04/2019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34DE973-EE08-4AF2-9F43-5C9288DBBD6C}" type="slidenum">
              <a:rPr lang="id-ID" smtClean="0"/>
              <a:t>‹#›</a:t>
            </a:fld>
            <a:endParaRPr lang="id-ID"/>
          </a:p>
        </p:txBody>
      </p:sp>
    </p:spTree>
    <p:extLst>
      <p:ext uri="{BB962C8B-B14F-4D97-AF65-F5344CB8AC3E}">
        <p14:creationId xmlns:p14="http://schemas.microsoft.com/office/powerpoint/2010/main" val="776540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FA9C53-1BC0-41A3-B1D9-3269B89E0BF2}" type="datetime1">
              <a:rPr lang="id-ID" smtClean="0"/>
              <a:t>12/04/2019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34DE973-EE08-4AF2-9F43-5C9288DBBD6C}" type="slidenum">
              <a:rPr lang="id-ID" smtClean="0"/>
              <a:t>‹#›</a:t>
            </a:fld>
            <a:endParaRPr lang="id-ID"/>
          </a:p>
        </p:txBody>
      </p:sp>
    </p:spTree>
    <p:extLst>
      <p:ext uri="{BB962C8B-B14F-4D97-AF65-F5344CB8AC3E}">
        <p14:creationId xmlns:p14="http://schemas.microsoft.com/office/powerpoint/2010/main" val="3697293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A360B106-D7CF-46E0-8B77-95E780E4E814}" type="datetime1">
              <a:rPr lang="id-ID" smtClean="0"/>
              <a:t>12/04/2019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34DE973-EE08-4AF2-9F43-5C9288DBBD6C}" type="slidenum">
              <a:rPr lang="id-ID" smtClean="0"/>
              <a:t>‹#›</a:t>
            </a:fld>
            <a:endParaRPr lang="id-ID"/>
          </a:p>
        </p:txBody>
      </p:sp>
    </p:spTree>
    <p:extLst>
      <p:ext uri="{BB962C8B-B14F-4D97-AF65-F5344CB8AC3E}">
        <p14:creationId xmlns:p14="http://schemas.microsoft.com/office/powerpoint/2010/main" val="868939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297F440D-A1A2-4A23-82AF-BE14AD364D1B}" type="datetime1">
              <a:rPr lang="id-ID" smtClean="0"/>
              <a:t>12/04/2019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34DE973-EE08-4AF2-9F43-5C9288DBBD6C}" type="slidenum">
              <a:rPr lang="id-ID" smtClean="0"/>
              <a:t>‹#›</a:t>
            </a:fld>
            <a:endParaRPr lang="id-ID"/>
          </a:p>
        </p:txBody>
      </p:sp>
    </p:spTree>
    <p:extLst>
      <p:ext uri="{BB962C8B-B14F-4D97-AF65-F5344CB8AC3E}">
        <p14:creationId xmlns:p14="http://schemas.microsoft.com/office/powerpoint/2010/main" val="547590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F5C5A688-E5A0-481B-8188-AEF3F30CB2A7}" type="datetime1">
              <a:rPr lang="id-ID" smtClean="0"/>
              <a:t>12/04/2019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34DE973-EE08-4AF2-9F43-5C9288DBBD6C}" type="slidenum">
              <a:rPr lang="id-ID" smtClean="0"/>
              <a:t>‹#›</a:t>
            </a:fld>
            <a:endParaRPr lang="id-ID"/>
          </a:p>
        </p:txBody>
      </p:sp>
    </p:spTree>
    <p:extLst>
      <p:ext uri="{BB962C8B-B14F-4D97-AF65-F5344CB8AC3E}">
        <p14:creationId xmlns:p14="http://schemas.microsoft.com/office/powerpoint/2010/main" val="2642036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5AE5B4-2AFD-4D39-A973-C24343CA7042}" type="datetime1">
              <a:rPr lang="id-ID" smtClean="0"/>
              <a:t>12/04/2019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34DE973-EE08-4AF2-9F43-5C9288DBBD6C}" type="slidenum">
              <a:rPr lang="id-ID" smtClean="0"/>
              <a:t>‹#›</a:t>
            </a:fld>
            <a:endParaRPr lang="id-ID"/>
          </a:p>
        </p:txBody>
      </p:sp>
    </p:spTree>
    <p:extLst>
      <p:ext uri="{BB962C8B-B14F-4D97-AF65-F5344CB8AC3E}">
        <p14:creationId xmlns:p14="http://schemas.microsoft.com/office/powerpoint/2010/main" val="1991562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CE2235-993A-4C03-9853-DE507D04F088}" type="datetime1">
              <a:rPr lang="id-ID" smtClean="0"/>
              <a:t>12/04/2019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34DE973-EE08-4AF2-9F43-5C9288DBBD6C}" type="slidenum">
              <a:rPr lang="id-ID" smtClean="0"/>
              <a:t>‹#›</a:t>
            </a:fld>
            <a:endParaRPr lang="id-ID"/>
          </a:p>
        </p:txBody>
      </p:sp>
    </p:spTree>
    <p:extLst>
      <p:ext uri="{BB962C8B-B14F-4D97-AF65-F5344CB8AC3E}">
        <p14:creationId xmlns:p14="http://schemas.microsoft.com/office/powerpoint/2010/main" val="1493236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321188-C2A9-4EE9-981B-229401D0DDD9}" type="datetime1">
              <a:rPr lang="id-ID" smtClean="0"/>
              <a:t>12/04/2019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34DE973-EE08-4AF2-9F43-5C9288DBBD6C}" type="slidenum">
              <a:rPr lang="id-ID" smtClean="0"/>
              <a:t>‹#›</a:t>
            </a:fld>
            <a:endParaRPr lang="id-ID"/>
          </a:p>
        </p:txBody>
      </p:sp>
    </p:spTree>
    <p:extLst>
      <p:ext uri="{BB962C8B-B14F-4D97-AF65-F5344CB8AC3E}">
        <p14:creationId xmlns:p14="http://schemas.microsoft.com/office/powerpoint/2010/main" val="1782033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C5AF3B-6348-42C9-A22F-D0D9A15B146C}" type="datetime1">
              <a:rPr lang="id-ID" smtClean="0"/>
              <a:t>12/04/2019</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4DE973-EE08-4AF2-9F43-5C9288DBBD6C}" type="slidenum">
              <a:rPr lang="id-ID" smtClean="0"/>
              <a:t>‹#›</a:t>
            </a:fld>
            <a:endParaRPr lang="id-ID"/>
          </a:p>
        </p:txBody>
      </p:sp>
    </p:spTree>
    <p:extLst>
      <p:ext uri="{BB962C8B-B14F-4D97-AF65-F5344CB8AC3E}">
        <p14:creationId xmlns:p14="http://schemas.microsoft.com/office/powerpoint/2010/main" val="918468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jpg"/>
          <p:cNvPicPr>
            <a:picLocks noChangeAspect="1" noChangeArrowheads="1"/>
          </p:cNvPicPr>
          <p:nvPr/>
        </p:nvPicPr>
        <p:blipFill>
          <a:blip r:embed="rId3">
            <a:extLst>
              <a:ext uri="{28A0092B-C50C-407E-A947-70E740481C1C}">
                <a14:useLocalDpi xmlns:a14="http://schemas.microsoft.com/office/drawing/2010/main" val="0"/>
              </a:ext>
            </a:extLst>
          </a:blip>
          <a:srcRect l="1051" r="800" b="504"/>
          <a:stretch>
            <a:fillRect/>
          </a:stretch>
        </p:blipFill>
        <p:spPr bwMode="auto">
          <a:xfrm>
            <a:off x="0" y="280395"/>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3131840" y="3753895"/>
            <a:ext cx="5904656" cy="1754326"/>
          </a:xfrm>
          <a:prstGeom prst="rect">
            <a:avLst/>
          </a:prstGeom>
        </p:spPr>
        <p:txBody>
          <a:bodyPr wrap="square">
            <a:spAutoFit/>
          </a:bodyPr>
          <a:lstStyle/>
          <a:p>
            <a:pPr algn="ctr">
              <a:buNone/>
            </a:pPr>
            <a:r>
              <a:rPr lang="en-US" sz="2400" b="1" dirty="0" smtClean="0"/>
              <a:t>H</a:t>
            </a:r>
            <a:r>
              <a:rPr lang="id-ID" sz="2400" b="1" dirty="0" smtClean="0"/>
              <a:t>AKIKAT</a:t>
            </a:r>
            <a:r>
              <a:rPr lang="en-US" sz="2400" b="1" dirty="0" smtClean="0"/>
              <a:t> H</a:t>
            </a:r>
            <a:r>
              <a:rPr lang="id-ID" sz="2400" b="1" dirty="0" smtClean="0"/>
              <a:t>UKUM</a:t>
            </a:r>
            <a:r>
              <a:rPr lang="en-US" sz="2400" b="1" dirty="0" smtClean="0"/>
              <a:t> </a:t>
            </a:r>
            <a:endParaRPr lang="id-ID" sz="2400" b="1" dirty="0" smtClean="0"/>
          </a:p>
          <a:p>
            <a:pPr algn="ctr">
              <a:buNone/>
            </a:pPr>
            <a:r>
              <a:rPr lang="id-ID" sz="2400" b="1" dirty="0" smtClean="0"/>
              <a:t> MENURUT  ALIRAN </a:t>
            </a:r>
            <a:r>
              <a:rPr lang="en-US" sz="2400" b="1" dirty="0" smtClean="0"/>
              <a:t> </a:t>
            </a:r>
            <a:r>
              <a:rPr lang="id-ID" sz="2400" b="1" dirty="0" smtClean="0"/>
              <a:t>HUKUM</a:t>
            </a:r>
            <a:r>
              <a:rPr lang="en-US" sz="2400" b="1" dirty="0" smtClean="0"/>
              <a:t> </a:t>
            </a:r>
            <a:r>
              <a:rPr lang="id-ID" sz="2400" b="1" dirty="0" smtClean="0"/>
              <a:t>KODRAT</a:t>
            </a:r>
            <a:r>
              <a:rPr lang="en-US" sz="2400" b="1" dirty="0" smtClean="0"/>
              <a:t> </a:t>
            </a:r>
            <a:r>
              <a:rPr lang="id-ID" sz="2400" b="1" dirty="0" smtClean="0"/>
              <a:t>DAN</a:t>
            </a:r>
            <a:r>
              <a:rPr lang="en-US" sz="2400" b="1" dirty="0" smtClean="0"/>
              <a:t> </a:t>
            </a:r>
            <a:r>
              <a:rPr lang="id-ID" sz="2400" b="1" dirty="0" smtClean="0"/>
              <a:t>POSITIVISME</a:t>
            </a:r>
            <a:r>
              <a:rPr lang="en-US" sz="2400" b="1" dirty="0" smtClean="0"/>
              <a:t> H</a:t>
            </a:r>
            <a:r>
              <a:rPr lang="id-ID" sz="2400" b="1" dirty="0" smtClean="0"/>
              <a:t>UKUM</a:t>
            </a:r>
          </a:p>
          <a:p>
            <a:pPr algn="ctr">
              <a:buNone/>
            </a:pPr>
            <a:r>
              <a:rPr lang="en-US" b="1" dirty="0" smtClean="0"/>
              <a:t>[ONTOLOGI)</a:t>
            </a:r>
            <a:endParaRPr lang="id-ID" b="1" dirty="0"/>
          </a:p>
          <a:p>
            <a:pPr algn="ctr">
              <a:buNone/>
            </a:pPr>
            <a:endParaRPr lang="id-ID" b="1" dirty="0" smtClean="0"/>
          </a:p>
        </p:txBody>
      </p:sp>
      <p:sp>
        <p:nvSpPr>
          <p:cNvPr id="7" name="Rectangle 6"/>
          <p:cNvSpPr/>
          <p:nvPr/>
        </p:nvSpPr>
        <p:spPr>
          <a:xfrm>
            <a:off x="3923928" y="5590981"/>
            <a:ext cx="4572000" cy="646331"/>
          </a:xfrm>
          <a:prstGeom prst="rect">
            <a:avLst/>
          </a:prstGeom>
        </p:spPr>
        <p:txBody>
          <a:bodyPr>
            <a:spAutoFit/>
          </a:bodyPr>
          <a:lstStyle/>
          <a:p>
            <a:pPr algn="ctr">
              <a:buNone/>
            </a:pPr>
            <a:r>
              <a:rPr lang="id-ID" dirty="0" smtClean="0">
                <a:solidFill>
                  <a:srgbClr val="FF0000"/>
                </a:solidFill>
              </a:rPr>
              <a:t>Oleh  </a:t>
            </a:r>
          </a:p>
          <a:p>
            <a:pPr algn="ctr">
              <a:buNone/>
            </a:pPr>
            <a:r>
              <a:rPr lang="id-ID" dirty="0" smtClean="0">
                <a:solidFill>
                  <a:srgbClr val="FF0000"/>
                </a:solidFill>
              </a:rPr>
              <a:t>Dr. Horadin Saragih, SH., MHum.</a:t>
            </a:r>
            <a:endParaRPr lang="en-US" dirty="0" smtClean="0">
              <a:solidFill>
                <a:srgbClr val="FF0000"/>
              </a:solidFill>
            </a:endParaRPr>
          </a:p>
        </p:txBody>
      </p:sp>
      <p:sp>
        <p:nvSpPr>
          <p:cNvPr id="8" name="Rectangle 7"/>
          <p:cNvSpPr/>
          <p:nvPr/>
        </p:nvSpPr>
        <p:spPr>
          <a:xfrm>
            <a:off x="3995936" y="1772816"/>
            <a:ext cx="4572000" cy="738664"/>
          </a:xfrm>
          <a:prstGeom prst="rect">
            <a:avLst/>
          </a:prstGeom>
        </p:spPr>
        <p:txBody>
          <a:bodyPr>
            <a:spAutoFit/>
          </a:bodyPr>
          <a:lstStyle/>
          <a:p>
            <a:pPr algn="ctr"/>
            <a:r>
              <a:rPr lang="id-ID" sz="2400" b="1" dirty="0" smtClean="0">
                <a:solidFill>
                  <a:srgbClr val="FF0000"/>
                </a:solidFill>
              </a:rPr>
              <a:t>FILSAFAT HUKUM S2</a:t>
            </a:r>
            <a:r>
              <a:rPr lang="en-US" b="1" dirty="0" smtClean="0"/>
              <a:t> </a:t>
            </a:r>
            <a:r>
              <a:rPr lang="id-ID" b="1" dirty="0" smtClean="0"/>
              <a:t/>
            </a:r>
            <a:br>
              <a:rPr lang="id-ID" b="1" dirty="0" smtClean="0"/>
            </a:br>
            <a:endParaRPr lang="id-ID" dirty="0"/>
          </a:p>
        </p:txBody>
      </p:sp>
      <p:sp>
        <p:nvSpPr>
          <p:cNvPr id="9" name="Rectangle 8"/>
          <p:cNvSpPr/>
          <p:nvPr/>
        </p:nvSpPr>
        <p:spPr>
          <a:xfrm>
            <a:off x="5725939" y="2511480"/>
            <a:ext cx="1006301" cy="369332"/>
          </a:xfrm>
          <a:prstGeom prst="rect">
            <a:avLst/>
          </a:prstGeom>
        </p:spPr>
        <p:txBody>
          <a:bodyPr wrap="none">
            <a:spAutoFit/>
          </a:bodyPr>
          <a:lstStyle/>
          <a:p>
            <a:pPr algn="ctr">
              <a:buNone/>
            </a:pPr>
            <a:r>
              <a:rPr lang="id-ID" b="1" dirty="0" smtClean="0">
                <a:solidFill>
                  <a:srgbClr val="FF0000"/>
                </a:solidFill>
              </a:rPr>
              <a:t>(</a:t>
            </a:r>
            <a:r>
              <a:rPr lang="en-US" b="1" dirty="0" smtClean="0">
                <a:solidFill>
                  <a:srgbClr val="FF0000"/>
                </a:solidFill>
              </a:rPr>
              <a:t>T</a:t>
            </a:r>
            <a:r>
              <a:rPr lang="id-ID" b="1" dirty="0" smtClean="0">
                <a:solidFill>
                  <a:srgbClr val="FF0000"/>
                </a:solidFill>
              </a:rPr>
              <a:t>opik 4)</a:t>
            </a:r>
          </a:p>
        </p:txBody>
      </p:sp>
      <p:sp>
        <p:nvSpPr>
          <p:cNvPr id="6" name="Slide Number Placeholder 5"/>
          <p:cNvSpPr>
            <a:spLocks noGrp="1"/>
          </p:cNvSpPr>
          <p:nvPr>
            <p:ph type="sldNum" sz="quarter" idx="12"/>
          </p:nvPr>
        </p:nvSpPr>
        <p:spPr/>
        <p:txBody>
          <a:bodyPr/>
          <a:lstStyle/>
          <a:p>
            <a:fld id="{C34DE973-EE08-4AF2-9F43-5C9288DBBD6C}" type="slidenum">
              <a:rPr lang="id-ID" smtClean="0"/>
              <a:t>1</a:t>
            </a:fld>
            <a:endParaRPr lang="id-ID"/>
          </a:p>
        </p:txBody>
      </p:sp>
    </p:spTree>
    <p:extLst>
      <p:ext uri="{BB962C8B-B14F-4D97-AF65-F5344CB8AC3E}">
        <p14:creationId xmlns:p14="http://schemas.microsoft.com/office/powerpoint/2010/main" val="1241278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33289"/>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539552" y="1593805"/>
            <a:ext cx="8261873" cy="3603812"/>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itchFamily="2" charset="2"/>
              <a:buChar char="§"/>
            </a:pPr>
            <a:r>
              <a:rPr lang="id-ID" dirty="0" smtClean="0"/>
              <a:t>Ketika </a:t>
            </a:r>
            <a:r>
              <a:rPr lang="id-ID" b="1" dirty="0" smtClean="0"/>
              <a:t>hukum tidak lagi dapat dipaksakan yakni pelanggaran dikenai hukuman atau sanksi hukum maka hukum tidak lagi dapat disebut hukum </a:t>
            </a:r>
            <a:r>
              <a:rPr lang="id-ID" dirty="0" smtClean="0"/>
              <a:t>, atau hukum kehilangan esensinya sebagai komando. Menyebut perintah sebagai hukum tetapi dalam praktek tidak dapat ditegakkan melalui penerapan sanski hukum adalah absurd karena hukum yang demikian tidak mampu memenuhi fungsi sosialnya sebagai alat kontrol terhadap tingkah laku masyarakat. </a:t>
            </a:r>
          </a:p>
          <a:p>
            <a:pPr algn="just">
              <a:buFont typeface="Wingdings" pitchFamily="2" charset="2"/>
              <a:buChar char="§"/>
            </a:pPr>
            <a:r>
              <a:rPr lang="id-ID" dirty="0" smtClean="0"/>
              <a:t>Austin menekankan watak komando hukum yang bersumber pada kedaulatan penguasa.</a:t>
            </a:r>
            <a:endParaRPr lang="id-ID" dirty="0"/>
          </a:p>
        </p:txBody>
      </p:sp>
      <p:sp>
        <p:nvSpPr>
          <p:cNvPr id="6" name="Slide Number Placeholder 5"/>
          <p:cNvSpPr>
            <a:spLocks noGrp="1"/>
          </p:cNvSpPr>
          <p:nvPr>
            <p:ph type="sldNum" sz="quarter" idx="12"/>
          </p:nvPr>
        </p:nvSpPr>
        <p:spPr/>
        <p:txBody>
          <a:bodyPr/>
          <a:lstStyle/>
          <a:p>
            <a:fld id="{C34DE973-EE08-4AF2-9F43-5C9288DBBD6C}" type="slidenum">
              <a:rPr lang="id-ID" smtClean="0"/>
              <a:t>10</a:t>
            </a:fld>
            <a:endParaRPr lang="id-ID"/>
          </a:p>
        </p:txBody>
      </p:sp>
    </p:spTree>
    <p:extLst>
      <p:ext uri="{BB962C8B-B14F-4D97-AF65-F5344CB8AC3E}">
        <p14:creationId xmlns:p14="http://schemas.microsoft.com/office/powerpoint/2010/main" val="1918709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33289"/>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539553" y="1124744"/>
            <a:ext cx="8352928" cy="4885611"/>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
            </a:pPr>
            <a:r>
              <a:rPr lang="id-ID" dirty="0" smtClean="0"/>
              <a:t>Oleh </a:t>
            </a:r>
            <a:r>
              <a:rPr lang="id-ID" dirty="0" smtClean="0"/>
              <a:t>karenanya, hukum memiliki dua elemen dasar:</a:t>
            </a:r>
          </a:p>
          <a:p>
            <a:pPr lvl="1" algn="just">
              <a:buFont typeface="Arial" pitchFamily="34" charset="0"/>
              <a:buChar char="•"/>
            </a:pPr>
            <a:r>
              <a:rPr lang="id-ID" sz="2400" dirty="0" smtClean="0"/>
              <a:t>Pertama, hukum merupakan </a:t>
            </a:r>
            <a:r>
              <a:rPr lang="id-ID" sz="2400" b="1" dirty="0" smtClean="0"/>
              <a:t>keinginan dari penguasa</a:t>
            </a:r>
            <a:r>
              <a:rPr lang="id-ID" sz="2400" dirty="0" smtClean="0"/>
              <a:t> agar orang lain harus melakukan atau menahan diri untuk tidak melakukan sesuatu, dengan ancaman.</a:t>
            </a:r>
            <a:r>
              <a:rPr lang="en-US" sz="2400" dirty="0" smtClean="0"/>
              <a:t> </a:t>
            </a:r>
            <a:r>
              <a:rPr lang="en-US" sz="2400" dirty="0" err="1" smtClean="0"/>
              <a:t>Keinginan</a:t>
            </a:r>
            <a:r>
              <a:rPr lang="en-US" sz="2400" dirty="0" smtClean="0"/>
              <a:t> </a:t>
            </a:r>
            <a:r>
              <a:rPr lang="en-US" sz="2400" dirty="0" err="1" smtClean="0"/>
              <a:t>dalam</a:t>
            </a:r>
            <a:r>
              <a:rPr lang="en-US" sz="2400" dirty="0" smtClean="0"/>
              <a:t> </a:t>
            </a:r>
            <a:r>
              <a:rPr lang="en-US" sz="2400" dirty="0" err="1" smtClean="0"/>
              <a:t>arti</a:t>
            </a:r>
            <a:r>
              <a:rPr lang="en-US" sz="2400" dirty="0" smtClean="0"/>
              <a:t> </a:t>
            </a:r>
            <a:r>
              <a:rPr lang="en-US" sz="2400" dirty="0" err="1" smtClean="0"/>
              <a:t>hukum</a:t>
            </a:r>
            <a:r>
              <a:rPr lang="en-US" sz="2400" dirty="0" smtClean="0"/>
              <a:t> </a:t>
            </a:r>
            <a:r>
              <a:rPr lang="en-US" sz="2400" dirty="0" err="1" smtClean="0"/>
              <a:t>yakni</a:t>
            </a:r>
            <a:r>
              <a:rPr lang="en-US" sz="2400" dirty="0" smtClean="0"/>
              <a:t> </a:t>
            </a:r>
            <a:r>
              <a:rPr lang="en-US" sz="2400" dirty="0" err="1" smtClean="0"/>
              <a:t>pihak</a:t>
            </a:r>
            <a:r>
              <a:rPr lang="en-US" sz="2400" dirty="0" smtClean="0"/>
              <a:t> yang </a:t>
            </a:r>
            <a:r>
              <a:rPr lang="en-US" sz="2400" dirty="0" err="1" smtClean="0"/>
              <a:t>terkena</a:t>
            </a:r>
            <a:r>
              <a:rPr lang="en-US" sz="2400" dirty="0" smtClean="0"/>
              <a:t> </a:t>
            </a:r>
            <a:r>
              <a:rPr lang="en-US" sz="2400" dirty="0" err="1" smtClean="0"/>
              <a:t>hukum</a:t>
            </a:r>
            <a:r>
              <a:rPr lang="en-US" sz="2400" dirty="0" smtClean="0"/>
              <a:t> </a:t>
            </a:r>
            <a:r>
              <a:rPr lang="en-US" sz="2400" dirty="0" err="1" smtClean="0"/>
              <a:t>harus</a:t>
            </a:r>
            <a:r>
              <a:rPr lang="en-US" sz="2400" dirty="0" smtClean="0"/>
              <a:t> </a:t>
            </a:r>
            <a:r>
              <a:rPr lang="en-US" sz="2400" dirty="0" err="1" smtClean="0"/>
              <a:t>menanggung</a:t>
            </a:r>
            <a:r>
              <a:rPr lang="en-US" sz="2400" dirty="0" smtClean="0"/>
              <a:t> </a:t>
            </a:r>
            <a:r>
              <a:rPr lang="en-US" sz="2400" dirty="0" err="1" smtClean="0"/>
              <a:t>akibat</a:t>
            </a:r>
            <a:r>
              <a:rPr lang="en-US" sz="2400" dirty="0" smtClean="0"/>
              <a:t> yang </a:t>
            </a:r>
            <a:r>
              <a:rPr lang="en-US" sz="2400" dirty="0" err="1" smtClean="0"/>
              <a:t>tidak</a:t>
            </a:r>
            <a:r>
              <a:rPr lang="en-US" sz="2400" dirty="0" smtClean="0"/>
              <a:t> </a:t>
            </a:r>
            <a:r>
              <a:rPr lang="en-US" sz="2400" dirty="0" err="1" smtClean="0"/>
              <a:t>menyenangkan</a:t>
            </a:r>
            <a:r>
              <a:rPr lang="en-US" sz="2400" dirty="0" smtClean="0"/>
              <a:t> </a:t>
            </a:r>
            <a:r>
              <a:rPr lang="en-US" sz="2400" dirty="0" err="1" smtClean="0"/>
              <a:t>atau</a:t>
            </a:r>
            <a:r>
              <a:rPr lang="en-US" sz="2400" dirty="0" smtClean="0"/>
              <a:t> </a:t>
            </a:r>
            <a:r>
              <a:rPr lang="en-US" sz="2400" dirty="0" err="1" smtClean="0"/>
              <a:t>membahayakan</a:t>
            </a:r>
            <a:r>
              <a:rPr lang="en-US" sz="2400" dirty="0" smtClean="0"/>
              <a:t> </a:t>
            </a:r>
            <a:r>
              <a:rPr lang="en-US" sz="2400" dirty="0" err="1" smtClean="0"/>
              <a:t>dari</a:t>
            </a:r>
            <a:r>
              <a:rPr lang="en-US" sz="2400" dirty="0" smtClean="0"/>
              <a:t> yang lain </a:t>
            </a:r>
            <a:r>
              <a:rPr lang="en-US" sz="2400" dirty="0" err="1" smtClean="0"/>
              <a:t>apabila</a:t>
            </a:r>
            <a:r>
              <a:rPr lang="en-US" sz="2400" dirty="0" smtClean="0"/>
              <a:t> </a:t>
            </a:r>
            <a:r>
              <a:rPr lang="en-US" sz="2400" dirty="0" err="1" smtClean="0"/>
              <a:t>gagal</a:t>
            </a:r>
            <a:r>
              <a:rPr lang="en-US" sz="2400" dirty="0" smtClean="0"/>
              <a:t> </a:t>
            </a:r>
            <a:r>
              <a:rPr lang="en-US" sz="2400" dirty="0" err="1" smtClean="0"/>
              <a:t>memenuhi</a:t>
            </a:r>
            <a:r>
              <a:rPr lang="en-US" sz="2400" dirty="0" smtClean="0"/>
              <a:t> </a:t>
            </a:r>
            <a:r>
              <a:rPr lang="en-US" sz="2400" dirty="0" err="1" smtClean="0"/>
              <a:t>hukum</a:t>
            </a:r>
            <a:r>
              <a:rPr lang="en-US" sz="2400" dirty="0" smtClean="0"/>
              <a:t> yang </a:t>
            </a:r>
            <a:r>
              <a:rPr lang="en-US" sz="2400" dirty="0" err="1" smtClean="0"/>
              <a:t>berlaku</a:t>
            </a:r>
            <a:r>
              <a:rPr lang="en-US" sz="2400" dirty="0" smtClean="0"/>
              <a:t>.</a:t>
            </a:r>
            <a:endParaRPr lang="id-ID" sz="2400" dirty="0" smtClean="0"/>
          </a:p>
          <a:p>
            <a:pPr lvl="1" algn="just">
              <a:buFont typeface="Arial" pitchFamily="34" charset="0"/>
              <a:buChar char="•"/>
            </a:pPr>
            <a:r>
              <a:rPr lang="id-ID" sz="2400" dirty="0" smtClean="0"/>
              <a:t>Kedua, </a:t>
            </a:r>
            <a:r>
              <a:rPr lang="id-ID" sz="2400" b="1" dirty="0" smtClean="0"/>
              <a:t>hukum memiliki kemampuan untuk menciptakan sesuatu yang tidak menyenangkan </a:t>
            </a:r>
            <a:r>
              <a:rPr lang="id-ID" sz="2400" dirty="0" smtClean="0"/>
              <a:t>atau bahkan membahayakan subjek yang melanggarnya. </a:t>
            </a:r>
            <a:r>
              <a:rPr lang="en-US" sz="2400" dirty="0" err="1" smtClean="0"/>
              <a:t>Individu</a:t>
            </a:r>
            <a:r>
              <a:rPr lang="en-US" sz="2400" dirty="0" smtClean="0"/>
              <a:t> yang </a:t>
            </a:r>
            <a:r>
              <a:rPr lang="en-US" sz="2400" dirty="0" err="1" smtClean="0"/>
              <a:t>terkena</a:t>
            </a:r>
            <a:r>
              <a:rPr lang="en-US" sz="2400" dirty="0" smtClean="0"/>
              <a:t> </a:t>
            </a:r>
            <a:r>
              <a:rPr lang="en-US" sz="2400" dirty="0" err="1" smtClean="0"/>
              <a:t>komando</a:t>
            </a:r>
            <a:r>
              <a:rPr lang="en-US" sz="2400" dirty="0" smtClean="0"/>
              <a:t> </a:t>
            </a:r>
            <a:r>
              <a:rPr lang="en-US" sz="2400" dirty="0" err="1" smtClean="0"/>
              <a:t>dengan</a:t>
            </a:r>
            <a:r>
              <a:rPr lang="en-US" sz="2400" dirty="0" smtClean="0"/>
              <a:t> </a:t>
            </a:r>
            <a:r>
              <a:rPr lang="en-US" sz="2400" dirty="0" err="1" smtClean="0"/>
              <a:t>sedirinya</a:t>
            </a:r>
            <a:r>
              <a:rPr lang="en-US" sz="2400" dirty="0" smtClean="0"/>
              <a:t> </a:t>
            </a:r>
            <a:r>
              <a:rPr lang="en-US" sz="2400" dirty="0" err="1" smtClean="0"/>
              <a:t>terikat</a:t>
            </a:r>
            <a:r>
              <a:rPr lang="en-US" sz="2400" dirty="0" smtClean="0"/>
              <a:t>, </a:t>
            </a:r>
            <a:r>
              <a:rPr lang="en-US" sz="2400" dirty="0" err="1" smtClean="0"/>
              <a:t>kegagalan</a:t>
            </a:r>
            <a:r>
              <a:rPr lang="en-US" sz="2400" dirty="0" smtClean="0"/>
              <a:t> </a:t>
            </a:r>
            <a:r>
              <a:rPr lang="en-US" sz="2400" dirty="0" err="1" smtClean="0"/>
              <a:t>memenuhi</a:t>
            </a:r>
            <a:r>
              <a:rPr lang="en-US" sz="2400" dirty="0" smtClean="0"/>
              <a:t> </a:t>
            </a:r>
            <a:r>
              <a:rPr lang="en-US" sz="2400" dirty="0" err="1" smtClean="0"/>
              <a:t>komando</a:t>
            </a:r>
            <a:r>
              <a:rPr lang="en-US" sz="2400" dirty="0" smtClean="0"/>
              <a:t> </a:t>
            </a:r>
            <a:r>
              <a:rPr lang="en-US" sz="2400" dirty="0" err="1" smtClean="0"/>
              <a:t>berakibat</a:t>
            </a:r>
            <a:r>
              <a:rPr lang="en-US" sz="2400" dirty="0" smtClean="0"/>
              <a:t> </a:t>
            </a:r>
            <a:r>
              <a:rPr lang="en-US" sz="2400" dirty="0" err="1" smtClean="0"/>
              <a:t>sanksi</a:t>
            </a:r>
            <a:r>
              <a:rPr lang="en-US" sz="2400" dirty="0" smtClean="0"/>
              <a:t> </a:t>
            </a:r>
            <a:r>
              <a:rPr lang="en-US" sz="2400" dirty="0" err="1" smtClean="0"/>
              <a:t>hukum</a:t>
            </a:r>
            <a:r>
              <a:rPr lang="en-US" sz="2400" dirty="0" smtClean="0"/>
              <a:t>.</a:t>
            </a:r>
            <a:endParaRPr lang="id-ID" sz="2400" dirty="0" smtClean="0"/>
          </a:p>
          <a:p>
            <a:pPr marL="0" indent="0">
              <a:buFont typeface="Arial" pitchFamily="34" charset="0"/>
              <a:buNone/>
            </a:pPr>
            <a:endParaRPr lang="en-US" dirty="0"/>
          </a:p>
        </p:txBody>
      </p:sp>
      <p:sp>
        <p:nvSpPr>
          <p:cNvPr id="6" name="Slide Number Placeholder 5"/>
          <p:cNvSpPr>
            <a:spLocks noGrp="1"/>
          </p:cNvSpPr>
          <p:nvPr>
            <p:ph type="sldNum" sz="quarter" idx="12"/>
          </p:nvPr>
        </p:nvSpPr>
        <p:spPr/>
        <p:txBody>
          <a:bodyPr/>
          <a:lstStyle/>
          <a:p>
            <a:fld id="{C34DE973-EE08-4AF2-9F43-5C9288DBBD6C}" type="slidenum">
              <a:rPr lang="id-ID" smtClean="0"/>
              <a:t>11</a:t>
            </a:fld>
            <a:endParaRPr lang="id-ID"/>
          </a:p>
        </p:txBody>
      </p:sp>
    </p:spTree>
    <p:extLst>
      <p:ext uri="{BB962C8B-B14F-4D97-AF65-F5344CB8AC3E}">
        <p14:creationId xmlns:p14="http://schemas.microsoft.com/office/powerpoint/2010/main" val="939428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33289"/>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323528" y="817583"/>
            <a:ext cx="8712968" cy="1099249"/>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65138" indent="-465138"/>
            <a:r>
              <a:rPr lang="id-ID" smtClean="0"/>
              <a:t>2. Hukum adalah norma</a:t>
            </a:r>
            <a:r>
              <a:rPr lang="en-US" smtClean="0"/>
              <a:t>, (</a:t>
            </a:r>
            <a:r>
              <a:rPr lang="id-ID" smtClean="0"/>
              <a:t>Hans Kelsen 1881-1973</a:t>
            </a:r>
            <a:r>
              <a:rPr lang="en-US" smtClean="0"/>
              <a:t>);</a:t>
            </a:r>
            <a:endParaRPr lang="id-ID" dirty="0"/>
          </a:p>
        </p:txBody>
      </p:sp>
      <p:sp>
        <p:nvSpPr>
          <p:cNvPr id="6" name="Content Placeholder 2"/>
          <p:cNvSpPr txBox="1">
            <a:spLocks/>
          </p:cNvSpPr>
          <p:nvPr/>
        </p:nvSpPr>
        <p:spPr>
          <a:xfrm>
            <a:off x="539552" y="2119257"/>
            <a:ext cx="8261873" cy="3603812"/>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id-ID" sz="2400" smtClean="0"/>
              <a:t>Menurutnya, Hukum merupakan </a:t>
            </a:r>
            <a:r>
              <a:rPr lang="id-ID" sz="2400" b="1" smtClean="0"/>
              <a:t>kehendak dari manu</a:t>
            </a:r>
            <a:r>
              <a:rPr lang="id-ID" sz="2400" smtClean="0"/>
              <a:t>sia berdasarkan ratio menciptakan </a:t>
            </a:r>
            <a:r>
              <a:rPr lang="id-ID" sz="2400" b="1" smtClean="0"/>
              <a:t>norma</a:t>
            </a:r>
            <a:r>
              <a:rPr lang="id-ID" sz="2400" smtClean="0"/>
              <a:t> (rasional) yang harus diperhatikan manusia demi menata hidupnya sebagai manusia,  karenanya hukum tidak dibuat untuk memenuhi keinginan penguasa melainkan untuk mengatur perilaku masyarakat demi kebaikan masyarakat secara keseluruhan. Dengan kata lain, ketika seorang penguasa memerintahkan masyarakat melakukan sesuatu demi  memenuhi keinginan sendiri maka apa yang diperintahkannya tidak dapat disebut hukum;</a:t>
            </a:r>
            <a:endParaRPr lang="id-ID" sz="2400" dirty="0"/>
          </a:p>
        </p:txBody>
      </p:sp>
      <p:sp>
        <p:nvSpPr>
          <p:cNvPr id="7" name="Slide Number Placeholder 6"/>
          <p:cNvSpPr>
            <a:spLocks noGrp="1"/>
          </p:cNvSpPr>
          <p:nvPr>
            <p:ph type="sldNum" sz="quarter" idx="12"/>
          </p:nvPr>
        </p:nvSpPr>
        <p:spPr/>
        <p:txBody>
          <a:bodyPr/>
          <a:lstStyle/>
          <a:p>
            <a:fld id="{C34DE973-EE08-4AF2-9F43-5C9288DBBD6C}" type="slidenum">
              <a:rPr lang="id-ID" smtClean="0"/>
              <a:t>12</a:t>
            </a:fld>
            <a:endParaRPr lang="id-ID"/>
          </a:p>
        </p:txBody>
      </p:sp>
    </p:spTree>
    <p:extLst>
      <p:ext uri="{BB962C8B-B14F-4D97-AF65-F5344CB8AC3E}">
        <p14:creationId xmlns:p14="http://schemas.microsoft.com/office/powerpoint/2010/main" val="458599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endParaRPr lang="id-ID" dirty="0"/>
          </a:p>
        </p:txBody>
      </p:sp>
      <p:sp>
        <p:nvSpPr>
          <p:cNvPr id="4" name="Slide Number Placeholder 3"/>
          <p:cNvSpPr>
            <a:spLocks noGrp="1"/>
          </p:cNvSpPr>
          <p:nvPr>
            <p:ph type="sldNum" sz="quarter" idx="12"/>
          </p:nvPr>
        </p:nvSpPr>
        <p:spPr/>
        <p:txBody>
          <a:bodyPr/>
          <a:lstStyle/>
          <a:p>
            <a:fld id="{C34DE973-EE08-4AF2-9F43-5C9288DBBD6C}" type="slidenum">
              <a:rPr lang="id-ID" smtClean="0"/>
              <a:t>13</a:t>
            </a:fld>
            <a:endParaRPr lang="id-ID"/>
          </a:p>
        </p:txBody>
      </p:sp>
      <p:pic>
        <p:nvPicPr>
          <p:cNvPr id="5"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33289"/>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txBox="1">
            <a:spLocks/>
          </p:cNvSpPr>
          <p:nvPr/>
        </p:nvSpPr>
        <p:spPr>
          <a:xfrm>
            <a:off x="539552" y="1084082"/>
            <a:ext cx="8280921" cy="486519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id-ID" sz="2000" dirty="0" smtClean="0"/>
              <a:t>Kelsen,  memperkenalkan hukum sebagai sistem norma yang diatur secara hierarkis, hukum yang lebih rendah tidak boleh bertentangan dengan hukum sebelumnya  atau karena hukum yang kemudian dibuat karena diperintahkan oleh hukum yang sebelumnya;</a:t>
            </a:r>
          </a:p>
          <a:p>
            <a:pPr algn="just"/>
            <a:r>
              <a:rPr lang="id-ID" sz="2000" dirty="0" smtClean="0"/>
              <a:t>Ia menyebut norma dasar – </a:t>
            </a:r>
            <a:r>
              <a:rPr lang="id-ID" sz="2000" i="1" dirty="0" smtClean="0"/>
              <a:t>grundnorm </a:t>
            </a:r>
            <a:r>
              <a:rPr lang="id-ID" sz="2000" dirty="0" smtClean="0"/>
              <a:t>sebagai perspektif normatif untuk hukum yang ada dibawahnya atau yang diciptakan kemudian, norma dasar itu tidak pernah diungkapkan oleh mereka yang hidup dalam sistem hukum tertentu:</a:t>
            </a:r>
          </a:p>
          <a:p>
            <a:pPr algn="just"/>
            <a:r>
              <a:rPr lang="id-ID" sz="2000" dirty="0" smtClean="0"/>
              <a:t>Kelsen tidak menyebut secara jelas apa yang dimaksud dengan grundnorm, ada yang berpendapat bahwa yang dimaksudnya adalah keadilan. Apa yang oleh masyarakat dialami sebagai adil harus menjadi basis normatif dalam pembuatan hukum;</a:t>
            </a:r>
          </a:p>
          <a:p>
            <a:pPr algn="just"/>
            <a:r>
              <a:rPr lang="id-ID" sz="2000" dirty="0" smtClean="0"/>
              <a:t>Teori Kelsen disebut teori hukum murni karena hukum harus dilepaskan dari  moral  dan campur tangan politik</a:t>
            </a:r>
            <a:r>
              <a:rPr lang="en-US" sz="2000" dirty="0" smtClean="0"/>
              <a:t>;</a:t>
            </a:r>
          </a:p>
          <a:p>
            <a:pPr marL="0" indent="0" algn="just">
              <a:buFont typeface="Arial" pitchFamily="34" charset="0"/>
              <a:buNone/>
            </a:pPr>
            <a:endParaRPr lang="id-ID" sz="2000" dirty="0"/>
          </a:p>
        </p:txBody>
      </p:sp>
    </p:spTree>
    <p:extLst>
      <p:ext uri="{BB962C8B-B14F-4D97-AF65-F5344CB8AC3E}">
        <p14:creationId xmlns:p14="http://schemas.microsoft.com/office/powerpoint/2010/main" val="3985262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 y="-33289"/>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456355" y="620689"/>
            <a:ext cx="8687645" cy="108012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err="1" smtClean="0"/>
              <a:t>Sidharta</a:t>
            </a:r>
            <a:r>
              <a:rPr lang="en-US" sz="3600" dirty="0" smtClean="0"/>
              <a:t>, </a:t>
            </a:r>
            <a:r>
              <a:rPr lang="en-US" sz="3600" dirty="0" err="1" smtClean="0"/>
              <a:t>dalam</a:t>
            </a:r>
            <a:r>
              <a:rPr lang="en-US" sz="3600" dirty="0" smtClean="0"/>
              <a:t> I </a:t>
            </a:r>
            <a:r>
              <a:rPr lang="en-US" sz="3600" dirty="0" err="1" smtClean="0"/>
              <a:t>Dewa</a:t>
            </a:r>
            <a:r>
              <a:rPr lang="en-US" sz="3600" dirty="0" smtClean="0"/>
              <a:t> </a:t>
            </a:r>
            <a:r>
              <a:rPr lang="en-US" sz="3600" dirty="0" err="1" smtClean="0"/>
              <a:t>Gede</a:t>
            </a:r>
            <a:r>
              <a:rPr lang="en-US" sz="3600" dirty="0" smtClean="0"/>
              <a:t> A.,2013:12;</a:t>
            </a:r>
            <a:endParaRPr lang="en-US" sz="3600" dirty="0"/>
          </a:p>
        </p:txBody>
      </p:sp>
      <p:sp>
        <p:nvSpPr>
          <p:cNvPr id="6" name="Content Placeholder 2"/>
          <p:cNvSpPr txBox="1">
            <a:spLocks/>
          </p:cNvSpPr>
          <p:nvPr/>
        </p:nvSpPr>
        <p:spPr>
          <a:xfrm>
            <a:off x="456355" y="1593804"/>
            <a:ext cx="8261873" cy="413945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id-ID" b="1" dirty="0" smtClean="0"/>
              <a:t>Aliran</a:t>
            </a:r>
            <a:r>
              <a:rPr lang="en-US" sz="2400" b="1" dirty="0" smtClean="0"/>
              <a:t> </a:t>
            </a:r>
            <a:r>
              <a:rPr lang="en-US" sz="2400" b="1" dirty="0" err="1" smtClean="0"/>
              <a:t>hukum</a:t>
            </a:r>
            <a:r>
              <a:rPr lang="en-US" sz="2400" b="1" dirty="0" smtClean="0"/>
              <a:t> </a:t>
            </a:r>
            <a:r>
              <a:rPr lang="en-US" sz="2400" b="1" dirty="0" err="1" smtClean="0"/>
              <a:t>kodrat</a:t>
            </a:r>
            <a:r>
              <a:rPr lang="en-US" sz="2400" b="1" dirty="0" smtClean="0"/>
              <a:t>  </a:t>
            </a:r>
            <a:r>
              <a:rPr lang="en-US" sz="2400" dirty="0" err="1" smtClean="0"/>
              <a:t>memaknai</a:t>
            </a:r>
            <a:r>
              <a:rPr lang="en-US" sz="2400" dirty="0" smtClean="0"/>
              <a:t> </a:t>
            </a:r>
            <a:r>
              <a:rPr lang="en-US" sz="2400" dirty="0" err="1" smtClean="0"/>
              <a:t>hakikat</a:t>
            </a:r>
            <a:r>
              <a:rPr lang="en-US" sz="2400" dirty="0" smtClean="0"/>
              <a:t> </a:t>
            </a:r>
            <a:r>
              <a:rPr lang="en-US" sz="2400" dirty="0" err="1" smtClean="0"/>
              <a:t>hukum</a:t>
            </a:r>
            <a:r>
              <a:rPr lang="en-US" sz="2400" dirty="0" smtClean="0"/>
              <a:t> </a:t>
            </a:r>
            <a:r>
              <a:rPr lang="en-US" sz="2400" dirty="0" err="1" smtClean="0"/>
              <a:t>itu</a:t>
            </a:r>
            <a:r>
              <a:rPr lang="en-US" sz="2400" dirty="0" smtClean="0"/>
              <a:t>, </a:t>
            </a:r>
            <a:r>
              <a:rPr lang="en-US" sz="2400" dirty="0" err="1" smtClean="0"/>
              <a:t>asas-asas</a:t>
            </a:r>
            <a:r>
              <a:rPr lang="en-US" sz="2400" dirty="0" smtClean="0"/>
              <a:t> </a:t>
            </a:r>
            <a:r>
              <a:rPr lang="en-US" sz="2400" dirty="0" err="1" smtClean="0"/>
              <a:t>kebenaran</a:t>
            </a:r>
            <a:r>
              <a:rPr lang="en-US" sz="2400" dirty="0" smtClean="0"/>
              <a:t> </a:t>
            </a:r>
            <a:r>
              <a:rPr lang="en-US" sz="2400" dirty="0" err="1" smtClean="0"/>
              <a:t>dan</a:t>
            </a:r>
            <a:r>
              <a:rPr lang="en-US" sz="2400" dirty="0" smtClean="0"/>
              <a:t> </a:t>
            </a:r>
            <a:r>
              <a:rPr lang="en-US" sz="2400" dirty="0" err="1" smtClean="0"/>
              <a:t>keadilan</a:t>
            </a:r>
            <a:r>
              <a:rPr lang="en-US" sz="2400" dirty="0" smtClean="0"/>
              <a:t> </a:t>
            </a:r>
            <a:r>
              <a:rPr lang="en-US" sz="2400" dirty="0" err="1" smtClean="0"/>
              <a:t>atau</a:t>
            </a:r>
            <a:r>
              <a:rPr lang="en-US" sz="2400" dirty="0" smtClean="0"/>
              <a:t> </a:t>
            </a:r>
            <a:r>
              <a:rPr lang="en-US" sz="2400" dirty="0" err="1" smtClean="0"/>
              <a:t>asas-asas</a:t>
            </a:r>
            <a:r>
              <a:rPr lang="en-US" sz="2400" dirty="0" smtClean="0"/>
              <a:t> moral, yang </a:t>
            </a:r>
            <a:r>
              <a:rPr lang="en-US" sz="2400" dirty="0" err="1" smtClean="0"/>
              <a:t>bersifat</a:t>
            </a:r>
            <a:r>
              <a:rPr lang="en-US" sz="2400" dirty="0" smtClean="0"/>
              <a:t> </a:t>
            </a:r>
            <a:r>
              <a:rPr lang="en-US" sz="2400" dirty="0" err="1" smtClean="0"/>
              <a:t>kodrati</a:t>
            </a:r>
            <a:r>
              <a:rPr lang="en-US" sz="2400" dirty="0" smtClean="0"/>
              <a:t> </a:t>
            </a:r>
            <a:r>
              <a:rPr lang="en-US" sz="2400" dirty="0" err="1" smtClean="0"/>
              <a:t>dan</a:t>
            </a:r>
            <a:r>
              <a:rPr lang="en-US" sz="2400" dirty="0" smtClean="0"/>
              <a:t> </a:t>
            </a:r>
            <a:r>
              <a:rPr lang="en-US" sz="2400" dirty="0" err="1" smtClean="0"/>
              <a:t>berlaku</a:t>
            </a:r>
            <a:r>
              <a:rPr lang="en-US" sz="2400" dirty="0" smtClean="0"/>
              <a:t> universal. </a:t>
            </a:r>
            <a:r>
              <a:rPr lang="en-US" sz="2400" dirty="0" err="1" smtClean="0"/>
              <a:t>Dengan</a:t>
            </a:r>
            <a:r>
              <a:rPr lang="en-US" sz="2400" dirty="0" smtClean="0"/>
              <a:t> </a:t>
            </a:r>
            <a:r>
              <a:rPr lang="en-US" sz="2400" dirty="0" err="1" smtClean="0"/>
              <a:t>demikian</a:t>
            </a:r>
            <a:r>
              <a:rPr lang="en-US" sz="2400" dirty="0" smtClean="0"/>
              <a:t> </a:t>
            </a:r>
            <a:r>
              <a:rPr lang="en-US" sz="2400" dirty="0" err="1" smtClean="0"/>
              <a:t>dimanapun</a:t>
            </a:r>
            <a:r>
              <a:rPr lang="en-US" sz="2400" dirty="0" smtClean="0"/>
              <a:t> </a:t>
            </a:r>
            <a:r>
              <a:rPr lang="en-US" sz="2400" dirty="0" err="1" smtClean="0"/>
              <a:t>berlaku</a:t>
            </a:r>
            <a:r>
              <a:rPr lang="en-US" sz="2400" dirty="0" smtClean="0"/>
              <a:t> </a:t>
            </a:r>
            <a:r>
              <a:rPr lang="en-US" sz="2400" dirty="0" err="1" smtClean="0"/>
              <a:t>prinsip</a:t>
            </a:r>
            <a:r>
              <a:rPr lang="en-US" sz="2400" dirty="0" smtClean="0"/>
              <a:t> </a:t>
            </a:r>
            <a:r>
              <a:rPr lang="en-US" sz="2400" dirty="0" err="1" smtClean="0"/>
              <a:t>bahwa</a:t>
            </a:r>
            <a:r>
              <a:rPr lang="en-US" sz="2400" dirty="0" smtClean="0"/>
              <a:t> </a:t>
            </a:r>
            <a:r>
              <a:rPr lang="en-US" sz="2400" dirty="0" err="1" smtClean="0"/>
              <a:t>tindakan</a:t>
            </a:r>
            <a:r>
              <a:rPr lang="en-US" sz="2400" dirty="0" smtClean="0"/>
              <a:t> yang immoral </a:t>
            </a:r>
            <a:r>
              <a:rPr lang="en-US" sz="2400" dirty="0" err="1" smtClean="0"/>
              <a:t>merupakan</a:t>
            </a:r>
            <a:r>
              <a:rPr lang="en-US" sz="2400" dirty="0" smtClean="0"/>
              <a:t> </a:t>
            </a:r>
            <a:r>
              <a:rPr lang="en-US" sz="2400" dirty="0" err="1" smtClean="0"/>
              <a:t>tindakan</a:t>
            </a:r>
            <a:r>
              <a:rPr lang="en-US" sz="2400" dirty="0" smtClean="0"/>
              <a:t> yang </a:t>
            </a:r>
            <a:r>
              <a:rPr lang="en-US" sz="2400" dirty="0" err="1" smtClean="0"/>
              <a:t>tidak</a:t>
            </a:r>
            <a:r>
              <a:rPr lang="en-US" sz="2400" dirty="0" smtClean="0"/>
              <a:t> </a:t>
            </a:r>
            <a:r>
              <a:rPr lang="en-US" sz="2400" dirty="0" err="1" smtClean="0"/>
              <a:t>benar</a:t>
            </a:r>
            <a:r>
              <a:rPr lang="en-US" sz="2400" dirty="0" smtClean="0"/>
              <a:t>, </a:t>
            </a:r>
            <a:r>
              <a:rPr lang="en-US" sz="2400" dirty="0" err="1" smtClean="0"/>
              <a:t>tidak</a:t>
            </a:r>
            <a:r>
              <a:rPr lang="en-US" sz="2400" dirty="0" smtClean="0"/>
              <a:t> </a:t>
            </a:r>
            <a:r>
              <a:rPr lang="en-US" sz="2400" dirty="0" err="1" smtClean="0"/>
              <a:t>adil</a:t>
            </a:r>
            <a:r>
              <a:rPr lang="en-US" sz="2400" dirty="0" smtClean="0"/>
              <a:t> </a:t>
            </a:r>
            <a:r>
              <a:rPr lang="en-US" sz="2400" dirty="0" err="1" smtClean="0"/>
              <a:t>dan</a:t>
            </a:r>
            <a:r>
              <a:rPr lang="en-US" sz="2400" dirty="0" smtClean="0"/>
              <a:t> </a:t>
            </a:r>
            <a:r>
              <a:rPr lang="en-US" sz="2400" dirty="0" err="1" smtClean="0"/>
              <a:t>melanggar</a:t>
            </a:r>
            <a:r>
              <a:rPr lang="en-US" sz="2400" dirty="0" smtClean="0"/>
              <a:t> </a:t>
            </a:r>
            <a:r>
              <a:rPr lang="en-US" sz="2400" dirty="0" err="1" smtClean="0"/>
              <a:t>hukum</a:t>
            </a:r>
            <a:r>
              <a:rPr lang="en-US" sz="2400" dirty="0" smtClean="0"/>
              <a:t>.</a:t>
            </a:r>
          </a:p>
          <a:p>
            <a:pPr algn="just"/>
            <a:r>
              <a:rPr lang="id-ID" b="1" dirty="0" smtClean="0"/>
              <a:t>Aliran</a:t>
            </a:r>
            <a:r>
              <a:rPr lang="en-US" sz="2400" b="1" dirty="0" smtClean="0"/>
              <a:t> </a:t>
            </a:r>
            <a:r>
              <a:rPr lang="en-US" sz="2400" b="1" dirty="0" err="1" smtClean="0"/>
              <a:t>positivisme</a:t>
            </a:r>
            <a:r>
              <a:rPr lang="en-US" sz="2400" b="1" dirty="0" smtClean="0"/>
              <a:t> </a:t>
            </a:r>
            <a:r>
              <a:rPr lang="en-US" sz="2400" b="1" dirty="0" err="1" smtClean="0"/>
              <a:t>hukum</a:t>
            </a:r>
            <a:r>
              <a:rPr lang="en-US" sz="2400" dirty="0" smtClean="0"/>
              <a:t>, </a:t>
            </a:r>
            <a:r>
              <a:rPr lang="en-US" sz="2400" dirty="0" err="1" smtClean="0"/>
              <a:t>memaknai</a:t>
            </a:r>
            <a:r>
              <a:rPr lang="en-US" sz="2400" dirty="0" smtClean="0"/>
              <a:t> </a:t>
            </a:r>
            <a:r>
              <a:rPr lang="en-US" sz="2400" dirty="0" err="1" smtClean="0"/>
              <a:t>hakikat</a:t>
            </a:r>
            <a:r>
              <a:rPr lang="en-US" sz="2400" dirty="0" smtClean="0"/>
              <a:t> </a:t>
            </a:r>
            <a:r>
              <a:rPr lang="en-US" sz="2400" dirty="0" err="1" smtClean="0"/>
              <a:t>hukum</a:t>
            </a:r>
            <a:r>
              <a:rPr lang="en-US" sz="2400" dirty="0" smtClean="0"/>
              <a:t> </a:t>
            </a:r>
            <a:r>
              <a:rPr lang="en-US" sz="2400" dirty="0" err="1" smtClean="0"/>
              <a:t>adalah</a:t>
            </a:r>
            <a:r>
              <a:rPr lang="en-US" sz="2400" dirty="0" smtClean="0"/>
              <a:t> </a:t>
            </a:r>
            <a:r>
              <a:rPr lang="en-US" sz="2400" dirty="0" err="1" smtClean="0"/>
              <a:t>norma-norma</a:t>
            </a:r>
            <a:r>
              <a:rPr lang="en-US" sz="2400" dirty="0" smtClean="0"/>
              <a:t> </a:t>
            </a:r>
            <a:r>
              <a:rPr lang="en-US" sz="2400" dirty="0" err="1" smtClean="0"/>
              <a:t>positif</a:t>
            </a:r>
            <a:r>
              <a:rPr lang="en-US" sz="2400" dirty="0" smtClean="0"/>
              <a:t> </a:t>
            </a:r>
            <a:r>
              <a:rPr lang="en-US" sz="2400" dirty="0" err="1" smtClean="0"/>
              <a:t>dalam</a:t>
            </a:r>
            <a:r>
              <a:rPr lang="en-US" sz="2400" dirty="0" smtClean="0"/>
              <a:t> system </a:t>
            </a:r>
            <a:r>
              <a:rPr lang="en-US" sz="2400" dirty="0" err="1" smtClean="0"/>
              <a:t>perundang-undangan</a:t>
            </a:r>
            <a:r>
              <a:rPr lang="en-US" sz="2400" dirty="0" smtClean="0"/>
              <a:t> </a:t>
            </a:r>
            <a:r>
              <a:rPr lang="en-US" sz="2400" dirty="0" err="1" smtClean="0"/>
              <a:t>suatu</a:t>
            </a:r>
            <a:r>
              <a:rPr lang="en-US" sz="2400" dirty="0" smtClean="0"/>
              <a:t> Negara. </a:t>
            </a:r>
            <a:r>
              <a:rPr lang="en-US" sz="2400" dirty="0" err="1" smtClean="0"/>
              <a:t>Dengan</a:t>
            </a:r>
            <a:r>
              <a:rPr lang="en-US" sz="2400" dirty="0" smtClean="0"/>
              <a:t> </a:t>
            </a:r>
            <a:r>
              <a:rPr lang="en-US" sz="2400" dirty="0" err="1" smtClean="0"/>
              <a:t>demikian</a:t>
            </a:r>
            <a:r>
              <a:rPr lang="en-US" sz="2400" dirty="0" smtClean="0"/>
              <a:t> </a:t>
            </a:r>
            <a:r>
              <a:rPr lang="en-US" sz="2400" dirty="0" err="1" smtClean="0"/>
              <a:t>bagi</a:t>
            </a:r>
            <a:r>
              <a:rPr lang="en-US" sz="2400" dirty="0" smtClean="0"/>
              <a:t> </a:t>
            </a:r>
            <a:r>
              <a:rPr lang="en-US" sz="2400" dirty="0" err="1" smtClean="0"/>
              <a:t>teori</a:t>
            </a:r>
            <a:r>
              <a:rPr lang="en-US" sz="2400" dirty="0" smtClean="0"/>
              <a:t> </a:t>
            </a:r>
            <a:r>
              <a:rPr lang="en-US" sz="2400" dirty="0" err="1" smtClean="0"/>
              <a:t>ini</a:t>
            </a:r>
            <a:r>
              <a:rPr lang="en-US" sz="2400" dirty="0" smtClean="0"/>
              <a:t> </a:t>
            </a:r>
            <a:r>
              <a:rPr lang="en-US" sz="2400" dirty="0" err="1" smtClean="0"/>
              <a:t>peraturan</a:t>
            </a:r>
            <a:r>
              <a:rPr lang="en-US" sz="2400" dirty="0" smtClean="0"/>
              <a:t> </a:t>
            </a:r>
            <a:r>
              <a:rPr lang="en-US" sz="2400" dirty="0" err="1" smtClean="0"/>
              <a:t>perundang-undangan</a:t>
            </a:r>
            <a:r>
              <a:rPr lang="en-US" sz="2400" dirty="0" smtClean="0"/>
              <a:t> </a:t>
            </a:r>
            <a:r>
              <a:rPr lang="en-US" sz="2400" dirty="0" err="1" smtClean="0"/>
              <a:t>merupakan</a:t>
            </a:r>
            <a:r>
              <a:rPr lang="en-US" sz="2400" dirty="0" smtClean="0"/>
              <a:t> </a:t>
            </a:r>
            <a:r>
              <a:rPr lang="en-US" sz="2400" dirty="0" err="1" smtClean="0"/>
              <a:t>aturan</a:t>
            </a:r>
            <a:r>
              <a:rPr lang="en-US" sz="2400" dirty="0" smtClean="0"/>
              <a:t> </a:t>
            </a:r>
            <a:r>
              <a:rPr lang="en-US" sz="2400" dirty="0" err="1" smtClean="0"/>
              <a:t>positif</a:t>
            </a:r>
            <a:r>
              <a:rPr lang="en-US" sz="2400" dirty="0" smtClean="0"/>
              <a:t>;</a:t>
            </a:r>
            <a:endParaRPr lang="en-US" sz="2400" dirty="0"/>
          </a:p>
        </p:txBody>
      </p:sp>
      <p:sp>
        <p:nvSpPr>
          <p:cNvPr id="7" name="Slide Number Placeholder 6"/>
          <p:cNvSpPr>
            <a:spLocks noGrp="1"/>
          </p:cNvSpPr>
          <p:nvPr>
            <p:ph type="sldNum" sz="quarter" idx="12"/>
          </p:nvPr>
        </p:nvSpPr>
        <p:spPr/>
        <p:txBody>
          <a:bodyPr/>
          <a:lstStyle/>
          <a:p>
            <a:fld id="{C34DE973-EE08-4AF2-9F43-5C9288DBBD6C}" type="slidenum">
              <a:rPr lang="id-ID" smtClean="0"/>
              <a:t>14</a:t>
            </a:fld>
            <a:endParaRPr lang="id-ID"/>
          </a:p>
        </p:txBody>
      </p:sp>
    </p:spTree>
    <p:extLst>
      <p:ext uri="{BB962C8B-B14F-4D97-AF65-F5344CB8AC3E}">
        <p14:creationId xmlns:p14="http://schemas.microsoft.com/office/powerpoint/2010/main" val="3509415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id-ID"/>
          </a:p>
        </p:txBody>
      </p:sp>
      <p:sp>
        <p:nvSpPr>
          <p:cNvPr id="3" name="Subtitle 2"/>
          <p:cNvSpPr>
            <a:spLocks noGrp="1"/>
          </p:cNvSpPr>
          <p:nvPr>
            <p:ph type="subTitle"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33289"/>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827584" y="1340768"/>
            <a:ext cx="7848872" cy="4252903"/>
          </a:xfrm>
          <a:prstGeom prst="rect">
            <a:avLst/>
          </a:prstGeom>
        </p:spPr>
        <p:txBody>
          <a:bodyPr vert="horz" lIns="91440" tIns="45720" rIns="91440" bIns="45720" rtlCol="0">
            <a:normAutofit/>
          </a:bodyPr>
          <a:lstStyle>
            <a:lvl1pPr marL="365760" indent="-283464" algn="l" defTabSz="914400"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defTabSz="914400"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defTabSz="914400"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defTabSz="914400"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defTabSz="914400"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defTabSz="914400"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defTabSz="914400"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defTabSz="914400"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defTabSz="914400"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lstStyle>
          <a:p>
            <a:pPr marL="596646" indent="-514350" algn="just">
              <a:buFont typeface="Wingdings" pitchFamily="2" charset="2"/>
              <a:buChar char="q"/>
            </a:pPr>
            <a:endParaRPr lang="en-US" sz="3600" dirty="0" smtClean="0"/>
          </a:p>
          <a:p>
            <a:pPr marL="596646" indent="-514350" algn="just">
              <a:buFont typeface="Wingdings" pitchFamily="2" charset="2"/>
              <a:buChar char="q"/>
            </a:pPr>
            <a:r>
              <a:rPr lang="id-ID" sz="3600" dirty="0" smtClean="0"/>
              <a:t>I Dewa Gede Atmadja, (2013:2)</a:t>
            </a:r>
          </a:p>
          <a:p>
            <a:pPr marL="627063" lvl="1" indent="0" algn="just">
              <a:buFont typeface="Verdana"/>
              <a:buNone/>
            </a:pPr>
            <a:r>
              <a:rPr lang="id-ID" sz="3600" dirty="0" smtClean="0"/>
              <a:t>Filsafat Hukum adalah filsafat yang merenungkan </a:t>
            </a:r>
            <a:r>
              <a:rPr lang="id-ID" sz="3600" u="sng" dirty="0" smtClean="0"/>
              <a:t>aspek filosofis </a:t>
            </a:r>
            <a:r>
              <a:rPr lang="id-ID" sz="3600" dirty="0" smtClean="0"/>
              <a:t>dari eksistensi hukum dan praktik hukum. </a:t>
            </a:r>
          </a:p>
          <a:p>
            <a:pPr marL="514350" lvl="1" indent="-514350" algn="just">
              <a:buFont typeface="Verdana"/>
              <a:buNone/>
            </a:pPr>
            <a:endParaRPr lang="id-ID" dirty="0" smtClean="0"/>
          </a:p>
        </p:txBody>
      </p:sp>
      <p:sp>
        <p:nvSpPr>
          <p:cNvPr id="6" name="Slide Number Placeholder 5"/>
          <p:cNvSpPr>
            <a:spLocks noGrp="1"/>
          </p:cNvSpPr>
          <p:nvPr>
            <p:ph type="sldNum" sz="quarter" idx="12"/>
          </p:nvPr>
        </p:nvSpPr>
        <p:spPr/>
        <p:txBody>
          <a:bodyPr/>
          <a:lstStyle/>
          <a:p>
            <a:fld id="{C34DE973-EE08-4AF2-9F43-5C9288DBBD6C}" type="slidenum">
              <a:rPr lang="id-ID" smtClean="0"/>
              <a:t>2</a:t>
            </a:fld>
            <a:endParaRPr lang="id-ID"/>
          </a:p>
        </p:txBody>
      </p:sp>
    </p:spTree>
    <p:extLst>
      <p:ext uri="{BB962C8B-B14F-4D97-AF65-F5344CB8AC3E}">
        <p14:creationId xmlns:p14="http://schemas.microsoft.com/office/powerpoint/2010/main" val="3256092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33289"/>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323528" y="1133906"/>
            <a:ext cx="8640960" cy="4671358"/>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dirty="0" err="1" smtClean="0"/>
              <a:t>Tiga</a:t>
            </a:r>
            <a:r>
              <a:rPr lang="en-US" dirty="0" smtClean="0"/>
              <a:t> </a:t>
            </a:r>
            <a:r>
              <a:rPr lang="en-US" dirty="0" err="1" smtClean="0"/>
              <a:t>tema</a:t>
            </a:r>
            <a:r>
              <a:rPr lang="en-US" dirty="0" smtClean="0"/>
              <a:t> </a:t>
            </a:r>
            <a:r>
              <a:rPr lang="en-US" dirty="0" err="1" smtClean="0"/>
              <a:t>utama</a:t>
            </a:r>
            <a:r>
              <a:rPr lang="en-US" dirty="0" smtClean="0"/>
              <a:t> </a:t>
            </a:r>
            <a:r>
              <a:rPr lang="en-US" dirty="0" err="1" smtClean="0"/>
              <a:t>kajian</a:t>
            </a:r>
            <a:r>
              <a:rPr lang="en-US" dirty="0" smtClean="0"/>
              <a:t> </a:t>
            </a:r>
            <a:r>
              <a:rPr lang="en-US" dirty="0" err="1" smtClean="0"/>
              <a:t>filsafat</a:t>
            </a:r>
            <a:r>
              <a:rPr lang="en-US" dirty="0" smtClean="0"/>
              <a:t> </a:t>
            </a:r>
            <a:r>
              <a:rPr lang="en-US" dirty="0" err="1" smtClean="0"/>
              <a:t>hukum</a:t>
            </a:r>
            <a:r>
              <a:rPr lang="en-US" dirty="0" smtClean="0"/>
              <a:t> </a:t>
            </a:r>
            <a:r>
              <a:rPr lang="en-US" dirty="0" err="1" smtClean="0"/>
              <a:t>meliputi</a:t>
            </a:r>
            <a:r>
              <a:rPr lang="en-US" dirty="0" smtClean="0"/>
              <a:t>  3 (</a:t>
            </a:r>
            <a:r>
              <a:rPr lang="en-US" dirty="0" err="1" smtClean="0"/>
              <a:t>tiga</a:t>
            </a:r>
            <a:r>
              <a:rPr lang="en-US" dirty="0" smtClean="0"/>
              <a:t>) </a:t>
            </a:r>
            <a:r>
              <a:rPr lang="en-US" dirty="0" err="1" smtClean="0"/>
              <a:t>pilar</a:t>
            </a:r>
            <a:r>
              <a:rPr lang="en-US" dirty="0" smtClean="0"/>
              <a:t> </a:t>
            </a:r>
            <a:r>
              <a:rPr lang="en-US" dirty="0" err="1" smtClean="0"/>
              <a:t>yakni</a:t>
            </a:r>
            <a:r>
              <a:rPr lang="en-US" dirty="0" smtClean="0"/>
              <a:t> </a:t>
            </a:r>
            <a:r>
              <a:rPr lang="en-US" dirty="0" err="1" smtClean="0"/>
              <a:t>ontologis</a:t>
            </a:r>
            <a:r>
              <a:rPr lang="en-US" dirty="0" smtClean="0"/>
              <a:t>, </a:t>
            </a:r>
            <a:r>
              <a:rPr lang="en-US" dirty="0" err="1" smtClean="0"/>
              <a:t>aksi</a:t>
            </a:r>
            <a:r>
              <a:rPr lang="id-ID" dirty="0"/>
              <a:t>o</a:t>
            </a:r>
            <a:r>
              <a:rPr lang="en-US" dirty="0" err="1" smtClean="0"/>
              <a:t>logi</a:t>
            </a:r>
            <a:r>
              <a:rPr lang="en-US" dirty="0" smtClean="0"/>
              <a:t> </a:t>
            </a:r>
            <a:r>
              <a:rPr lang="en-US" dirty="0" err="1" smtClean="0"/>
              <a:t>dan</a:t>
            </a:r>
            <a:r>
              <a:rPr lang="en-US" dirty="0" smtClean="0"/>
              <a:t> </a:t>
            </a:r>
            <a:r>
              <a:rPr lang="en-US" dirty="0" err="1" smtClean="0"/>
              <a:t>epsitemologi</a:t>
            </a:r>
            <a:r>
              <a:rPr lang="en-US" dirty="0" smtClean="0"/>
              <a:t> </a:t>
            </a:r>
            <a:r>
              <a:rPr lang="en-US" dirty="0" err="1" smtClean="0"/>
              <a:t>hukum</a:t>
            </a:r>
            <a:r>
              <a:rPr lang="en-US" dirty="0" smtClean="0"/>
              <a:t>, (I </a:t>
            </a:r>
            <a:r>
              <a:rPr lang="en-US" dirty="0" err="1" smtClean="0"/>
              <a:t>Dewa</a:t>
            </a:r>
            <a:r>
              <a:rPr lang="en-US" dirty="0" smtClean="0"/>
              <a:t>  </a:t>
            </a:r>
            <a:r>
              <a:rPr lang="en-US" dirty="0" err="1" smtClean="0"/>
              <a:t>Gede</a:t>
            </a:r>
            <a:r>
              <a:rPr lang="en-US" dirty="0" smtClean="0"/>
              <a:t> A., 2013:2):</a:t>
            </a:r>
          </a:p>
          <a:p>
            <a:pPr marL="0" indent="0" algn="just">
              <a:buFont typeface="Arial" pitchFamily="34" charset="0"/>
              <a:buNone/>
            </a:pPr>
            <a:endParaRPr lang="en-US" dirty="0" smtClean="0"/>
          </a:p>
          <a:p>
            <a:pPr lvl="1" algn="just">
              <a:buFont typeface="Arial" pitchFamily="34" charset="0"/>
              <a:buChar char="•"/>
            </a:pPr>
            <a:r>
              <a:rPr lang="en-US" sz="2400" dirty="0" err="1" smtClean="0"/>
              <a:t>Ontologi</a:t>
            </a:r>
            <a:r>
              <a:rPr lang="en-US" sz="2400" dirty="0" smtClean="0"/>
              <a:t> </a:t>
            </a:r>
            <a:r>
              <a:rPr lang="en-US" sz="2400" dirty="0" err="1" smtClean="0"/>
              <a:t>hukum</a:t>
            </a:r>
            <a:r>
              <a:rPr lang="en-US" sz="2400" dirty="0" smtClean="0"/>
              <a:t> (</a:t>
            </a:r>
            <a:r>
              <a:rPr lang="en-US" sz="2400" dirty="0" err="1" smtClean="0"/>
              <a:t>ajaran</a:t>
            </a:r>
            <a:r>
              <a:rPr lang="en-US" sz="2400" dirty="0" smtClean="0"/>
              <a:t> </a:t>
            </a:r>
            <a:r>
              <a:rPr lang="en-US" sz="2400" dirty="0" err="1" smtClean="0"/>
              <a:t>hal</a:t>
            </a:r>
            <a:r>
              <a:rPr lang="en-US" sz="2400" dirty="0" smtClean="0"/>
              <a:t> </a:t>
            </a:r>
            <a:r>
              <a:rPr lang="en-US" sz="2400" dirty="0" err="1" smtClean="0"/>
              <a:t>ada</a:t>
            </a:r>
            <a:r>
              <a:rPr lang="en-US" sz="2400" dirty="0" smtClean="0"/>
              <a:t>, </a:t>
            </a:r>
            <a:r>
              <a:rPr lang="en-US" sz="2400" i="1" dirty="0" err="1" smtClean="0"/>
              <a:t>zijnsleer</a:t>
            </a:r>
            <a:r>
              <a:rPr lang="en-US" sz="2400" dirty="0" smtClean="0"/>
              <a:t>), </a:t>
            </a:r>
            <a:r>
              <a:rPr lang="en-US" sz="2400" dirty="0" err="1" smtClean="0"/>
              <a:t>penelitian</a:t>
            </a:r>
            <a:r>
              <a:rPr lang="en-US" sz="2400" dirty="0" smtClean="0"/>
              <a:t> </a:t>
            </a:r>
            <a:r>
              <a:rPr lang="en-US" sz="2400" dirty="0" err="1" smtClean="0"/>
              <a:t>tentang</a:t>
            </a:r>
            <a:r>
              <a:rPr lang="en-US" sz="2400" dirty="0" smtClean="0"/>
              <a:t> </a:t>
            </a:r>
            <a:r>
              <a:rPr lang="en-US" sz="2400" dirty="0" err="1" smtClean="0"/>
              <a:t>hakekat</a:t>
            </a:r>
            <a:r>
              <a:rPr lang="en-US" sz="2400" dirty="0" smtClean="0"/>
              <a:t> </a:t>
            </a:r>
            <a:r>
              <a:rPr lang="en-US" sz="2400" dirty="0" err="1" smtClean="0"/>
              <a:t>dari</a:t>
            </a:r>
            <a:r>
              <a:rPr lang="en-US" sz="2400" dirty="0" smtClean="0"/>
              <a:t> </a:t>
            </a:r>
            <a:r>
              <a:rPr lang="en-US" sz="2400" dirty="0" err="1" smtClean="0"/>
              <a:t>hukum</a:t>
            </a:r>
            <a:r>
              <a:rPr lang="en-US" sz="2400" dirty="0" smtClean="0"/>
              <a:t>;</a:t>
            </a:r>
          </a:p>
          <a:p>
            <a:pPr lvl="1" algn="just">
              <a:buFont typeface="Arial" pitchFamily="34" charset="0"/>
              <a:buChar char="•"/>
            </a:pPr>
            <a:r>
              <a:rPr lang="en-US" sz="2400" dirty="0" err="1" smtClean="0"/>
              <a:t>Aksiologi</a:t>
            </a:r>
            <a:r>
              <a:rPr lang="en-US" sz="2400" dirty="0" smtClean="0"/>
              <a:t> </a:t>
            </a:r>
            <a:r>
              <a:rPr lang="en-US" sz="2400" dirty="0" err="1" smtClean="0"/>
              <a:t>hukum</a:t>
            </a:r>
            <a:r>
              <a:rPr lang="en-US" sz="2400" dirty="0" smtClean="0"/>
              <a:t> (</a:t>
            </a:r>
            <a:r>
              <a:rPr lang="en-US" sz="2400" dirty="0" err="1" smtClean="0"/>
              <a:t>ajaran</a:t>
            </a:r>
            <a:r>
              <a:rPr lang="en-US" sz="2400" dirty="0" smtClean="0"/>
              <a:t> </a:t>
            </a:r>
            <a:r>
              <a:rPr lang="en-US" sz="2400" dirty="0" err="1" smtClean="0"/>
              <a:t>nilai</a:t>
            </a:r>
            <a:r>
              <a:rPr lang="en-US" sz="2400" dirty="0" smtClean="0"/>
              <a:t>, </a:t>
            </a:r>
            <a:r>
              <a:rPr lang="en-US" sz="2400" i="1" dirty="0" err="1" smtClean="0"/>
              <a:t>waardenleer</a:t>
            </a:r>
            <a:r>
              <a:rPr lang="en-US" sz="2400" dirty="0" smtClean="0"/>
              <a:t>), </a:t>
            </a:r>
            <a:r>
              <a:rPr lang="en-US" sz="2400" dirty="0" err="1" smtClean="0"/>
              <a:t>penentuan</a:t>
            </a:r>
            <a:r>
              <a:rPr lang="en-US" sz="2400" dirty="0" smtClean="0"/>
              <a:t> </a:t>
            </a:r>
            <a:r>
              <a:rPr lang="en-US" sz="2400" dirty="0" err="1" smtClean="0"/>
              <a:t>isi</a:t>
            </a:r>
            <a:r>
              <a:rPr lang="en-US" sz="2400" dirty="0" smtClean="0"/>
              <a:t> </a:t>
            </a:r>
            <a:r>
              <a:rPr lang="en-US" sz="2400" dirty="0" err="1" smtClean="0"/>
              <a:t>nilai-nilai</a:t>
            </a:r>
            <a:r>
              <a:rPr lang="en-US" sz="2400" dirty="0" smtClean="0"/>
              <a:t> </a:t>
            </a:r>
            <a:r>
              <a:rPr lang="en-US" sz="2400" dirty="0" err="1" smtClean="0"/>
              <a:t>dalam</a:t>
            </a:r>
            <a:r>
              <a:rPr lang="en-US" sz="2400" dirty="0" smtClean="0"/>
              <a:t> </a:t>
            </a:r>
            <a:r>
              <a:rPr lang="en-US" sz="2400" dirty="0" err="1" smtClean="0"/>
              <a:t>hukum</a:t>
            </a:r>
            <a:r>
              <a:rPr lang="en-US" sz="2400" dirty="0" smtClean="0"/>
              <a:t> , </a:t>
            </a:r>
            <a:r>
              <a:rPr lang="en-US" sz="2400" dirty="0" err="1" smtClean="0"/>
              <a:t>seperti</a:t>
            </a:r>
            <a:r>
              <a:rPr lang="en-US" sz="2400" dirty="0" smtClean="0"/>
              <a:t> </a:t>
            </a:r>
            <a:r>
              <a:rPr lang="en-US" sz="2400" dirty="0" err="1" smtClean="0"/>
              <a:t>persamaa</a:t>
            </a:r>
            <a:r>
              <a:rPr lang="id-ID" sz="2400" dirty="0" smtClean="0"/>
              <a:t>n</a:t>
            </a:r>
            <a:r>
              <a:rPr lang="en-US" sz="2400" dirty="0" smtClean="0"/>
              <a:t>, </a:t>
            </a:r>
            <a:r>
              <a:rPr lang="en-US" sz="2400" dirty="0" err="1" smtClean="0"/>
              <a:t>kebebasan</a:t>
            </a:r>
            <a:r>
              <a:rPr lang="en-US" sz="2400" dirty="0" smtClean="0"/>
              <a:t>;</a:t>
            </a:r>
          </a:p>
          <a:p>
            <a:pPr lvl="1" algn="just">
              <a:buFont typeface="Arial" pitchFamily="34" charset="0"/>
              <a:buChar char="•"/>
            </a:pPr>
            <a:r>
              <a:rPr lang="en-US" sz="2400" dirty="0" err="1" smtClean="0"/>
              <a:t>Epistemologi</a:t>
            </a:r>
            <a:r>
              <a:rPr lang="en-US" sz="2400" dirty="0" smtClean="0"/>
              <a:t> </a:t>
            </a:r>
            <a:r>
              <a:rPr lang="en-US" sz="2400" dirty="0" err="1" smtClean="0"/>
              <a:t>hukum</a:t>
            </a:r>
            <a:r>
              <a:rPr lang="en-US" sz="2400" dirty="0" smtClean="0"/>
              <a:t> (</a:t>
            </a:r>
            <a:r>
              <a:rPr lang="en-US" sz="2400" dirty="0" err="1" smtClean="0"/>
              <a:t>ajaran</a:t>
            </a:r>
            <a:r>
              <a:rPr lang="en-US" sz="2400" dirty="0" smtClean="0"/>
              <a:t> </a:t>
            </a:r>
            <a:r>
              <a:rPr lang="en-US" sz="2400" dirty="0" err="1" smtClean="0"/>
              <a:t>pengetahuan</a:t>
            </a:r>
            <a:r>
              <a:rPr lang="en-US" sz="2400" dirty="0" smtClean="0"/>
              <a:t>), </a:t>
            </a:r>
            <a:r>
              <a:rPr lang="en-US" sz="2400" dirty="0" err="1" smtClean="0"/>
              <a:t>analisis</a:t>
            </a:r>
            <a:r>
              <a:rPr lang="en-US" sz="2400" dirty="0" smtClean="0"/>
              <a:t> </a:t>
            </a:r>
            <a:r>
              <a:rPr lang="en-US" sz="2400" dirty="0" err="1" smtClean="0"/>
              <a:t>tentang</a:t>
            </a:r>
            <a:r>
              <a:rPr lang="en-US" sz="2400" dirty="0" smtClean="0"/>
              <a:t> </a:t>
            </a:r>
            <a:r>
              <a:rPr lang="en-US" sz="2400" dirty="0" err="1" smtClean="0"/>
              <a:t>hakekat</a:t>
            </a:r>
            <a:r>
              <a:rPr lang="en-US" sz="2400" dirty="0" smtClean="0"/>
              <a:t> </a:t>
            </a:r>
            <a:r>
              <a:rPr lang="en-US" sz="2400" dirty="0" err="1" smtClean="0"/>
              <a:t>pengetahuan</a:t>
            </a:r>
            <a:r>
              <a:rPr lang="en-US" sz="2400" dirty="0" smtClean="0"/>
              <a:t> </a:t>
            </a:r>
            <a:r>
              <a:rPr lang="en-US" sz="2400" dirty="0" err="1" smtClean="0"/>
              <a:t>hukum</a:t>
            </a:r>
            <a:r>
              <a:rPr lang="en-US" sz="2400" dirty="0" smtClean="0"/>
              <a:t> , </a:t>
            </a:r>
            <a:r>
              <a:rPr lang="en-US" sz="2400" dirty="0" err="1" smtClean="0"/>
              <a:t>sehingga</a:t>
            </a:r>
            <a:r>
              <a:rPr lang="en-US" sz="2400" dirty="0" smtClean="0"/>
              <a:t> </a:t>
            </a:r>
            <a:r>
              <a:rPr lang="en-US" sz="2400" dirty="0" err="1" smtClean="0"/>
              <a:t>merupakan</a:t>
            </a:r>
            <a:r>
              <a:rPr lang="en-US" sz="2400" dirty="0" smtClean="0"/>
              <a:t> </a:t>
            </a:r>
            <a:r>
              <a:rPr lang="en-US" sz="2400" dirty="0" err="1" smtClean="0"/>
              <a:t>penentu</a:t>
            </a:r>
            <a:r>
              <a:rPr lang="en-US" sz="2400" dirty="0" smtClean="0"/>
              <a:t> </a:t>
            </a:r>
            <a:r>
              <a:rPr lang="en-US" sz="2400" dirty="0" err="1" smtClean="0"/>
              <a:t>dari</a:t>
            </a:r>
            <a:r>
              <a:rPr lang="en-US" sz="2400" dirty="0" smtClean="0"/>
              <a:t> </a:t>
            </a:r>
            <a:r>
              <a:rPr lang="en-US" sz="2400" dirty="0" err="1" smtClean="0"/>
              <a:t>metodologi</a:t>
            </a:r>
            <a:r>
              <a:rPr lang="en-US" sz="2400" dirty="0" smtClean="0"/>
              <a:t> </a:t>
            </a:r>
            <a:r>
              <a:rPr lang="en-US" sz="2400" dirty="0" err="1" smtClean="0"/>
              <a:t>hukum</a:t>
            </a:r>
            <a:r>
              <a:rPr lang="en-US" sz="2400" dirty="0" smtClean="0"/>
              <a:t>.</a:t>
            </a:r>
            <a:endParaRPr lang="en-US" sz="2400" dirty="0"/>
          </a:p>
        </p:txBody>
      </p:sp>
      <p:sp>
        <p:nvSpPr>
          <p:cNvPr id="6" name="Slide Number Placeholder 5"/>
          <p:cNvSpPr>
            <a:spLocks noGrp="1"/>
          </p:cNvSpPr>
          <p:nvPr>
            <p:ph type="sldNum" sz="quarter" idx="12"/>
          </p:nvPr>
        </p:nvSpPr>
        <p:spPr/>
        <p:txBody>
          <a:bodyPr/>
          <a:lstStyle/>
          <a:p>
            <a:fld id="{C34DE973-EE08-4AF2-9F43-5C9288DBBD6C}" type="slidenum">
              <a:rPr lang="id-ID" smtClean="0"/>
              <a:t>3</a:t>
            </a:fld>
            <a:endParaRPr lang="id-ID"/>
          </a:p>
        </p:txBody>
      </p:sp>
    </p:spTree>
    <p:extLst>
      <p:ext uri="{BB962C8B-B14F-4D97-AF65-F5344CB8AC3E}">
        <p14:creationId xmlns:p14="http://schemas.microsoft.com/office/powerpoint/2010/main" val="2451776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33289"/>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611560" y="1700808"/>
            <a:ext cx="8261873" cy="360381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itchFamily="2" charset="2"/>
              <a:buChar char="q"/>
            </a:pPr>
            <a:r>
              <a:rPr lang="id-ID" sz="2800" smtClean="0"/>
              <a:t> Salah satu pertanyaan pokok dalam filsafat hukum adalah menjawab, </a:t>
            </a:r>
            <a:r>
              <a:rPr lang="id-ID" sz="2800" b="1" smtClean="0"/>
              <a:t>apa itu hukum</a:t>
            </a:r>
            <a:r>
              <a:rPr lang="id-ID" sz="2800" smtClean="0"/>
              <a:t>?</a:t>
            </a:r>
          </a:p>
          <a:p>
            <a:pPr algn="just">
              <a:buFont typeface="Arial" pitchFamily="34" charset="0"/>
              <a:buNone/>
            </a:pPr>
            <a:endParaRPr lang="id-ID" sz="2800" smtClean="0"/>
          </a:p>
          <a:p>
            <a:pPr algn="just">
              <a:buFont typeface="Wingdings" pitchFamily="2" charset="2"/>
              <a:buChar char="q"/>
            </a:pPr>
            <a:r>
              <a:rPr lang="id-ID" sz="2800" smtClean="0"/>
              <a:t>Pemikir hukum atau ahli hukum menjawab secara berbeda sesuai dengan keyakinan dan latar belakang yang mendasari keyakinan masing-masing.</a:t>
            </a:r>
            <a:endParaRPr lang="id-ID" sz="2800" dirty="0"/>
          </a:p>
        </p:txBody>
      </p:sp>
      <p:sp>
        <p:nvSpPr>
          <p:cNvPr id="6" name="Slide Number Placeholder 5"/>
          <p:cNvSpPr>
            <a:spLocks noGrp="1"/>
          </p:cNvSpPr>
          <p:nvPr>
            <p:ph type="sldNum" sz="quarter" idx="12"/>
          </p:nvPr>
        </p:nvSpPr>
        <p:spPr/>
        <p:txBody>
          <a:bodyPr/>
          <a:lstStyle/>
          <a:p>
            <a:fld id="{C34DE973-EE08-4AF2-9F43-5C9288DBBD6C}" type="slidenum">
              <a:rPr lang="id-ID" smtClean="0"/>
              <a:t>4</a:t>
            </a:fld>
            <a:endParaRPr lang="id-ID"/>
          </a:p>
        </p:txBody>
      </p:sp>
    </p:spTree>
    <p:extLst>
      <p:ext uri="{BB962C8B-B14F-4D97-AF65-F5344CB8AC3E}">
        <p14:creationId xmlns:p14="http://schemas.microsoft.com/office/powerpoint/2010/main" val="2444835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33289"/>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108520" y="476672"/>
            <a:ext cx="9286993" cy="120248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mtClean="0"/>
              <a:t>Ontologi hukum dari hukum kodrat</a:t>
            </a:r>
            <a:endParaRPr lang="en-US" dirty="0"/>
          </a:p>
        </p:txBody>
      </p:sp>
      <p:sp>
        <p:nvSpPr>
          <p:cNvPr id="6" name="Content Placeholder 2"/>
          <p:cNvSpPr txBox="1">
            <a:spLocks/>
          </p:cNvSpPr>
          <p:nvPr/>
        </p:nvSpPr>
        <p:spPr>
          <a:xfrm>
            <a:off x="611560" y="1916832"/>
            <a:ext cx="8261873" cy="36038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id-ID" sz="2800" dirty="0" smtClean="0"/>
              <a:t>Thomas Aquinas: </a:t>
            </a:r>
            <a:r>
              <a:rPr lang="id-ID" sz="2800" b="1" dirty="0" smtClean="0"/>
              <a:t>Hukum adalah positivasi prinsip moral</a:t>
            </a:r>
            <a:r>
              <a:rPr lang="en-US" sz="2800" b="1" dirty="0" smtClean="0"/>
              <a:t>, </a:t>
            </a:r>
            <a:r>
              <a:rPr lang="en-US" sz="2800" dirty="0" smtClean="0"/>
              <a:t>(1225 – 1274)</a:t>
            </a:r>
            <a:r>
              <a:rPr lang="id-ID" sz="2800" b="1" dirty="0" smtClean="0"/>
              <a:t>.</a:t>
            </a:r>
          </a:p>
          <a:p>
            <a:pPr marL="852488" lvl="2" indent="-395288" algn="just"/>
            <a:r>
              <a:rPr lang="id-ID" sz="2600" dirty="0" smtClean="0"/>
              <a:t>Hukum abadi oleh Tuhan ditanamkan dalam manusia berupa prinsip atau norma moral umum</a:t>
            </a:r>
            <a:r>
              <a:rPr lang="en-US" sz="2600" dirty="0" smtClean="0"/>
              <a:t> yang </a:t>
            </a:r>
            <a:r>
              <a:rPr lang="en-US" sz="2600" dirty="0" err="1" smtClean="0"/>
              <a:t>berfungsi</a:t>
            </a:r>
            <a:r>
              <a:rPr lang="en-US" sz="2600" dirty="0" smtClean="0"/>
              <a:t> </a:t>
            </a:r>
            <a:r>
              <a:rPr lang="en-US" sz="2600" dirty="0" err="1" smtClean="0"/>
              <a:t>membimbing</a:t>
            </a:r>
            <a:r>
              <a:rPr lang="en-US" sz="2600" dirty="0" smtClean="0"/>
              <a:t> </a:t>
            </a:r>
            <a:r>
              <a:rPr lang="en-US" sz="2600" dirty="0" err="1" smtClean="0"/>
              <a:t>perilaku</a:t>
            </a:r>
            <a:r>
              <a:rPr lang="en-US" sz="2600" dirty="0" smtClean="0"/>
              <a:t> </a:t>
            </a:r>
            <a:r>
              <a:rPr lang="en-US" sz="2600" dirty="0" err="1" smtClean="0"/>
              <a:t>manusia</a:t>
            </a:r>
            <a:r>
              <a:rPr lang="id-ID" sz="2600" dirty="0" smtClean="0"/>
              <a:t>; </a:t>
            </a:r>
          </a:p>
          <a:p>
            <a:pPr marL="857250" lvl="2" indent="-457200" algn="just"/>
            <a:r>
              <a:rPr lang="id-ID" sz="2600" dirty="0" smtClean="0"/>
              <a:t>Kemudian oleh ratio praktis yang memberi perhatian pada hal-hal konkrit dan partikular, prinsip umum diterapkan secara konkrit dan terbatas dalam bentuk hukum buatan manusia.</a:t>
            </a:r>
          </a:p>
          <a:p>
            <a:pPr marL="0" indent="0" algn="just">
              <a:buFont typeface="Arial" pitchFamily="34" charset="0"/>
              <a:buNone/>
            </a:pPr>
            <a:endParaRPr lang="en-US" sz="2800" dirty="0"/>
          </a:p>
        </p:txBody>
      </p:sp>
      <p:sp>
        <p:nvSpPr>
          <p:cNvPr id="7" name="Slide Number Placeholder 6"/>
          <p:cNvSpPr>
            <a:spLocks noGrp="1"/>
          </p:cNvSpPr>
          <p:nvPr>
            <p:ph type="sldNum" sz="quarter" idx="12"/>
          </p:nvPr>
        </p:nvSpPr>
        <p:spPr/>
        <p:txBody>
          <a:bodyPr/>
          <a:lstStyle/>
          <a:p>
            <a:fld id="{C34DE973-EE08-4AF2-9F43-5C9288DBBD6C}" type="slidenum">
              <a:rPr lang="id-ID" smtClean="0"/>
              <a:t>5</a:t>
            </a:fld>
            <a:endParaRPr lang="id-ID"/>
          </a:p>
        </p:txBody>
      </p:sp>
    </p:spTree>
    <p:extLst>
      <p:ext uri="{BB962C8B-B14F-4D97-AF65-F5344CB8AC3E}">
        <p14:creationId xmlns:p14="http://schemas.microsoft.com/office/powerpoint/2010/main" val="3339102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128292"/>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251520" y="1007699"/>
            <a:ext cx="8712968" cy="508559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r>
              <a:rPr lang="id-ID" sz="2800" dirty="0" smtClean="0"/>
              <a:t>Aquinas, mengemukakan beberapa alasan mengapa hukum ilahi penting:</a:t>
            </a:r>
          </a:p>
          <a:p>
            <a:pPr lvl="1" algn="just">
              <a:buFont typeface="Arial" pitchFamily="34" charset="0"/>
              <a:buChar char="•"/>
            </a:pPr>
            <a:r>
              <a:rPr lang="id-ID" i="1" dirty="0" smtClean="0"/>
              <a:t>Pertama,</a:t>
            </a:r>
            <a:r>
              <a:rPr lang="id-ID" dirty="0" smtClean="0"/>
              <a:t> manusia dalam mencapai tujuan hidupnya yaitu kemuliaan dan kebahagiaan memerlukan tuntunan hukum yang lebih tinggi daripada sekadar hukum manusia </a:t>
            </a:r>
            <a:endParaRPr lang="en-US" dirty="0" smtClean="0"/>
          </a:p>
          <a:p>
            <a:pPr lvl="1" algn="just">
              <a:buFont typeface="Arial" pitchFamily="34" charset="0"/>
              <a:buChar char="•"/>
            </a:pPr>
            <a:r>
              <a:rPr lang="id-ID" i="1" dirty="0" smtClean="0"/>
              <a:t>Kedua,</a:t>
            </a:r>
            <a:r>
              <a:rPr lang="id-ID" dirty="0" smtClean="0"/>
              <a:t> manusia karena keterbatasannya dapat membuat hukum yang berbeda-beda mengenai apa yang harus dilakukan dan tidak dilakukan. Untuk menghilangkan keragu-raguan manusia membutuhkan hukum illahi;</a:t>
            </a:r>
          </a:p>
          <a:p>
            <a:pPr marL="457200" lvl="1" indent="0" algn="just">
              <a:buFont typeface="Arial" pitchFamily="34" charset="0"/>
              <a:buNone/>
            </a:pPr>
            <a:endParaRPr lang="id-ID" dirty="0"/>
          </a:p>
        </p:txBody>
      </p:sp>
      <p:sp>
        <p:nvSpPr>
          <p:cNvPr id="6" name="Slide Number Placeholder 5"/>
          <p:cNvSpPr>
            <a:spLocks noGrp="1"/>
          </p:cNvSpPr>
          <p:nvPr>
            <p:ph type="sldNum" sz="quarter" idx="12"/>
          </p:nvPr>
        </p:nvSpPr>
        <p:spPr/>
        <p:txBody>
          <a:bodyPr/>
          <a:lstStyle/>
          <a:p>
            <a:fld id="{C34DE973-EE08-4AF2-9F43-5C9288DBBD6C}" type="slidenum">
              <a:rPr lang="id-ID" smtClean="0"/>
              <a:t>6</a:t>
            </a:fld>
            <a:endParaRPr lang="id-ID"/>
          </a:p>
        </p:txBody>
      </p:sp>
    </p:spTree>
    <p:extLst>
      <p:ext uri="{BB962C8B-B14F-4D97-AF65-F5344CB8AC3E}">
        <p14:creationId xmlns:p14="http://schemas.microsoft.com/office/powerpoint/2010/main" val="1293581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C34DE973-EE08-4AF2-9F43-5C9288DBBD6C}" type="slidenum">
              <a:rPr lang="id-ID" smtClean="0"/>
              <a:t>7</a:t>
            </a:fld>
            <a:endParaRPr lang="id-ID"/>
          </a:p>
        </p:txBody>
      </p:sp>
      <p:pic>
        <p:nvPicPr>
          <p:cNvPr id="5"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128292"/>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342900" algn="just">
              <a:buFont typeface="Arial" panose="020B0604020202020204" pitchFamily="34" charset="0"/>
              <a:buChar char="•"/>
            </a:pPr>
            <a:r>
              <a:rPr lang="id-ID" i="1" dirty="0" smtClean="0"/>
              <a:t>Ketiga,</a:t>
            </a:r>
            <a:r>
              <a:rPr lang="id-ID" dirty="0" smtClean="0"/>
              <a:t> hukum ilahi diperlukan untuk melengkapi hukum manusia, hukum manusia  tidak dapat menjangkau segi batiniah atau tidak mampu mengatur tindakan batiniah manusia.</a:t>
            </a:r>
          </a:p>
          <a:p>
            <a:pPr algn="just"/>
            <a:r>
              <a:rPr lang="id-ID" sz="2800" i="1" dirty="0" smtClean="0"/>
              <a:t>Keempat,</a:t>
            </a:r>
            <a:r>
              <a:rPr lang="id-ID" sz="2800" dirty="0" smtClean="0"/>
              <a:t> bahwa hukum manusia tidak dapat menghukum atau melarang semua bentuk perbuatan jahat, diperlukan hukum illahi untuk melarang semua bentuk tindakan yang bersifat pelanggaran moral;</a:t>
            </a:r>
          </a:p>
          <a:p>
            <a:pPr marL="0" indent="0" algn="just">
              <a:buFont typeface="Arial" pitchFamily="34" charset="0"/>
              <a:buNone/>
            </a:pPr>
            <a:endParaRPr lang="en-US" sz="2800" dirty="0"/>
          </a:p>
        </p:txBody>
      </p:sp>
    </p:spTree>
    <p:extLst>
      <p:ext uri="{BB962C8B-B14F-4D97-AF65-F5344CB8AC3E}">
        <p14:creationId xmlns:p14="http://schemas.microsoft.com/office/powerpoint/2010/main" val="447215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33289"/>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611560" y="817583"/>
            <a:ext cx="8424936" cy="1202485"/>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mtClean="0"/>
              <a:t>Ontologi hukum dari teori positivisme hukum</a:t>
            </a:r>
            <a:endParaRPr lang="en-US" dirty="0"/>
          </a:p>
        </p:txBody>
      </p:sp>
      <p:sp>
        <p:nvSpPr>
          <p:cNvPr id="6" name="Content Placeholder 2"/>
          <p:cNvSpPr txBox="1">
            <a:spLocks/>
          </p:cNvSpPr>
          <p:nvPr/>
        </p:nvSpPr>
        <p:spPr>
          <a:xfrm>
            <a:off x="611560" y="2119257"/>
            <a:ext cx="8261873" cy="360381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id-ID" sz="2600" dirty="0" smtClean="0"/>
              <a:t>Pada abad ini pemikir  hukum berusaha menjadikan hukum sebagai produk ilmiah, karenanya hukum positif memiliki sifat dasar:  </a:t>
            </a:r>
            <a:endParaRPr lang="en-US" sz="2600" dirty="0" smtClean="0"/>
          </a:p>
          <a:p>
            <a:pPr marL="573088" indent="-231775" algn="just">
              <a:buFont typeface="Arial" pitchFamily="34" charset="0"/>
              <a:buNone/>
              <a:tabLst>
                <a:tab pos="573088" algn="l"/>
              </a:tabLst>
            </a:pPr>
            <a:r>
              <a:rPr lang="en-US" sz="2600" dirty="0" smtClean="0"/>
              <a:t>1</a:t>
            </a:r>
            <a:r>
              <a:rPr lang="id-ID" sz="2600" dirty="0" smtClean="0"/>
              <a:t>) hukum adalah karya atau ciptaan manusia,</a:t>
            </a:r>
            <a:endParaRPr lang="en-US" sz="2600" dirty="0" smtClean="0"/>
          </a:p>
          <a:p>
            <a:pPr marL="573088" indent="-231775" algn="just">
              <a:buFont typeface="Arial" pitchFamily="34" charset="0"/>
              <a:buNone/>
              <a:tabLst>
                <a:tab pos="573088" algn="l"/>
              </a:tabLst>
            </a:pPr>
            <a:r>
              <a:rPr lang="id-ID" sz="2600" dirty="0" smtClean="0"/>
              <a:t>2) hukum dibangun atas basis ilmiah</a:t>
            </a:r>
            <a:r>
              <a:rPr lang="en-US" sz="2600" dirty="0" smtClean="0"/>
              <a:t>,</a:t>
            </a:r>
          </a:p>
          <a:p>
            <a:pPr marL="573088" indent="-231775" algn="just">
              <a:buFont typeface="Arial" pitchFamily="34" charset="0"/>
              <a:buNone/>
              <a:tabLst>
                <a:tab pos="573088" algn="l"/>
              </a:tabLst>
            </a:pPr>
            <a:r>
              <a:rPr lang="en-US" sz="2600" dirty="0" smtClean="0"/>
              <a:t>3)</a:t>
            </a:r>
            <a:r>
              <a:rPr lang="en-US" sz="2600" dirty="0" err="1" smtClean="0"/>
              <a:t>Penilaian</a:t>
            </a:r>
            <a:r>
              <a:rPr lang="en-US" sz="2600" dirty="0" smtClean="0"/>
              <a:t> moral </a:t>
            </a:r>
            <a:r>
              <a:rPr lang="en-US" sz="2600" dirty="0" err="1" smtClean="0"/>
              <a:t>kalau</a:t>
            </a:r>
            <a:r>
              <a:rPr lang="en-US" sz="2600" dirty="0" smtClean="0"/>
              <a:t> </a:t>
            </a:r>
            <a:r>
              <a:rPr lang="en-US" sz="2600" dirty="0" err="1" smtClean="0"/>
              <a:t>dipandang</a:t>
            </a:r>
            <a:r>
              <a:rPr lang="en-US" sz="2600" dirty="0" smtClean="0"/>
              <a:t> </a:t>
            </a:r>
            <a:r>
              <a:rPr lang="en-US" sz="2600" dirty="0" err="1" smtClean="0"/>
              <a:t>perlu</a:t>
            </a:r>
            <a:r>
              <a:rPr lang="en-US" sz="2600" dirty="0" smtClean="0"/>
              <a:t> </a:t>
            </a:r>
            <a:r>
              <a:rPr lang="en-US" sz="2600" dirty="0" err="1" smtClean="0"/>
              <a:t>harus</a:t>
            </a:r>
            <a:r>
              <a:rPr lang="en-US" sz="2600" dirty="0" smtClean="0"/>
              <a:t> </a:t>
            </a:r>
            <a:r>
              <a:rPr lang="en-US" sz="2600" dirty="0" err="1" smtClean="0"/>
              <a:t>dapat</a:t>
            </a:r>
            <a:r>
              <a:rPr lang="en-US" sz="2600" dirty="0" smtClean="0"/>
              <a:t> </a:t>
            </a:r>
            <a:r>
              <a:rPr lang="en-US" sz="2600" dirty="0" err="1" smtClean="0"/>
              <a:t>dilakukan</a:t>
            </a:r>
            <a:r>
              <a:rPr lang="en-US" sz="2600" dirty="0" smtClean="0"/>
              <a:t> </a:t>
            </a:r>
            <a:r>
              <a:rPr lang="en-US" sz="2600" dirty="0" err="1" smtClean="0"/>
              <a:t>dengan</a:t>
            </a:r>
            <a:r>
              <a:rPr lang="en-US" sz="2600" dirty="0" smtClean="0"/>
              <a:t> </a:t>
            </a:r>
            <a:r>
              <a:rPr lang="en-US" sz="2600" dirty="0" err="1" smtClean="0"/>
              <a:t>menunjukkan</a:t>
            </a:r>
            <a:r>
              <a:rPr lang="en-US" sz="2600" dirty="0" smtClean="0"/>
              <a:t> </a:t>
            </a:r>
            <a:r>
              <a:rPr lang="en-US" sz="2600" dirty="0" err="1" smtClean="0"/>
              <a:t>bukti-bukti</a:t>
            </a:r>
            <a:r>
              <a:rPr lang="en-US" sz="2600" dirty="0" smtClean="0"/>
              <a:t> </a:t>
            </a:r>
            <a:r>
              <a:rPr lang="en-US" sz="2600" dirty="0" err="1" smtClean="0"/>
              <a:t>faktual</a:t>
            </a:r>
            <a:r>
              <a:rPr lang="en-US" sz="2600" dirty="0" smtClean="0"/>
              <a:t> </a:t>
            </a:r>
            <a:r>
              <a:rPr lang="en-US" sz="2600" dirty="0" err="1" smtClean="0"/>
              <a:t>atau</a:t>
            </a:r>
            <a:r>
              <a:rPr lang="en-US" sz="2600" dirty="0" smtClean="0"/>
              <a:t> argument </a:t>
            </a:r>
            <a:r>
              <a:rPr lang="en-US" sz="2600" dirty="0" err="1" smtClean="0"/>
              <a:t>rasional</a:t>
            </a:r>
            <a:r>
              <a:rPr lang="en-US" sz="2600" dirty="0" smtClean="0"/>
              <a:t>.</a:t>
            </a:r>
            <a:endParaRPr lang="en-US" sz="2600" dirty="0"/>
          </a:p>
        </p:txBody>
      </p:sp>
      <p:sp>
        <p:nvSpPr>
          <p:cNvPr id="7" name="Slide Number Placeholder 6"/>
          <p:cNvSpPr>
            <a:spLocks noGrp="1"/>
          </p:cNvSpPr>
          <p:nvPr>
            <p:ph type="sldNum" sz="quarter" idx="12"/>
          </p:nvPr>
        </p:nvSpPr>
        <p:spPr/>
        <p:txBody>
          <a:bodyPr/>
          <a:lstStyle/>
          <a:p>
            <a:fld id="{C34DE973-EE08-4AF2-9F43-5C9288DBBD6C}" type="slidenum">
              <a:rPr lang="id-ID" smtClean="0"/>
              <a:t>8</a:t>
            </a:fld>
            <a:endParaRPr lang="id-ID"/>
          </a:p>
        </p:txBody>
      </p:sp>
    </p:spTree>
    <p:extLst>
      <p:ext uri="{BB962C8B-B14F-4D97-AF65-F5344CB8AC3E}">
        <p14:creationId xmlns:p14="http://schemas.microsoft.com/office/powerpoint/2010/main" val="3998364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33289"/>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251520" y="714347"/>
            <a:ext cx="8712968" cy="1202485"/>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1175" indent="-511175"/>
            <a:r>
              <a:rPr lang="en-US" smtClean="0"/>
              <a:t>1. </a:t>
            </a:r>
            <a:r>
              <a:rPr lang="id-ID" smtClean="0"/>
              <a:t>Hukum adalah komando</a:t>
            </a:r>
            <a:r>
              <a:rPr lang="en-US" smtClean="0"/>
              <a:t> (</a:t>
            </a:r>
            <a:r>
              <a:rPr lang="id-ID" smtClean="0"/>
              <a:t>John Austin </a:t>
            </a:r>
            <a:r>
              <a:rPr lang="en-US" smtClean="0"/>
              <a:t>, </a:t>
            </a:r>
            <a:r>
              <a:rPr lang="id-ID" smtClean="0"/>
              <a:t>1790-1859)</a:t>
            </a:r>
            <a:r>
              <a:rPr lang="en-US" smtClean="0"/>
              <a:t>:</a:t>
            </a:r>
            <a:endParaRPr lang="id-ID" dirty="0"/>
          </a:p>
        </p:txBody>
      </p:sp>
      <p:sp>
        <p:nvSpPr>
          <p:cNvPr id="6" name="Content Placeholder 2"/>
          <p:cNvSpPr txBox="1">
            <a:spLocks/>
          </p:cNvSpPr>
          <p:nvPr/>
        </p:nvSpPr>
        <p:spPr>
          <a:xfrm>
            <a:off x="467544" y="1916832"/>
            <a:ext cx="8424936" cy="39604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
            </a:pPr>
            <a:r>
              <a:rPr lang="id-ID" sz="2400" dirty="0" smtClean="0"/>
              <a:t>Menurutnya, hukum harus dipahami  sebagai komando, karena semua hukum tidak lain merupakan kumpulan perintah bersifat komando . Dengan demikian, kata kunci ‘yurisprudensi’ menurutnya hukum dalam masyarakat adalah komando umum dari entitas politik yang memiliki kedaulatan  yaitu otoritas politik yang paling tinggi yang berfungsi mengatur perilaku anggota masyarakat; </a:t>
            </a:r>
          </a:p>
          <a:p>
            <a:pPr algn="just">
              <a:buFont typeface="Wingdings" panose="05000000000000000000" pitchFamily="2" charset="2"/>
              <a:buChar char="§"/>
            </a:pPr>
            <a:r>
              <a:rPr lang="id-ID" sz="2400" dirty="0" smtClean="0"/>
              <a:t>Sebagai  komando maka hukum seharusnya tidak memberi  ruang untuk dipatuhi atau tidak dipatuhi</a:t>
            </a:r>
            <a:r>
              <a:rPr lang="en-US" sz="2400" dirty="0" smtClean="0"/>
              <a:t>, yang </a:t>
            </a:r>
            <a:r>
              <a:rPr lang="en-US" sz="2400" dirty="0" err="1" smtClean="0"/>
              <a:t>bersifat</a:t>
            </a:r>
            <a:r>
              <a:rPr lang="en-US" sz="2400" dirty="0" smtClean="0"/>
              <a:t> optional. </a:t>
            </a:r>
            <a:r>
              <a:rPr lang="en-US" sz="2400" dirty="0" err="1" smtClean="0"/>
              <a:t>Hukum</a:t>
            </a:r>
            <a:r>
              <a:rPr lang="en-US" sz="2400" dirty="0" smtClean="0"/>
              <a:t> </a:t>
            </a:r>
            <a:r>
              <a:rPr lang="en-US" sz="2400" dirty="0" err="1" smtClean="0"/>
              <a:t>bukan</a:t>
            </a:r>
            <a:r>
              <a:rPr lang="en-US" sz="2400" dirty="0" smtClean="0"/>
              <a:t> </a:t>
            </a:r>
            <a:r>
              <a:rPr lang="en-US" sz="2400" dirty="0" err="1" smtClean="0"/>
              <a:t>setumpuk</a:t>
            </a:r>
            <a:r>
              <a:rPr lang="en-US" sz="2400" dirty="0" smtClean="0"/>
              <a:t> </a:t>
            </a:r>
            <a:r>
              <a:rPr lang="en-US" sz="2400" dirty="0" err="1" smtClean="0"/>
              <a:t>peraturan</a:t>
            </a:r>
            <a:r>
              <a:rPr lang="en-US" sz="2400" dirty="0" smtClean="0"/>
              <a:t> </a:t>
            </a:r>
            <a:r>
              <a:rPr lang="en-US" sz="2400" dirty="0" err="1" smtClean="0"/>
              <a:t>atau</a:t>
            </a:r>
            <a:r>
              <a:rPr lang="en-US" sz="2400" dirty="0" smtClean="0"/>
              <a:t> </a:t>
            </a:r>
            <a:r>
              <a:rPr lang="en-US" sz="2400" dirty="0" err="1" smtClean="0"/>
              <a:t>nasihat</a:t>
            </a:r>
            <a:r>
              <a:rPr lang="en-US" sz="2400" dirty="0" smtClean="0"/>
              <a:t> moral</a:t>
            </a:r>
            <a:r>
              <a:rPr lang="id-ID" sz="2400" dirty="0" smtClean="0"/>
              <a:t>. </a:t>
            </a:r>
          </a:p>
          <a:p>
            <a:pPr marL="0" indent="0" algn="just">
              <a:buFont typeface="Arial" pitchFamily="34" charset="0"/>
              <a:buNone/>
            </a:pPr>
            <a:r>
              <a:rPr lang="id-ID" dirty="0" smtClean="0"/>
              <a:t> </a:t>
            </a:r>
            <a:endParaRPr lang="en-US" dirty="0"/>
          </a:p>
        </p:txBody>
      </p:sp>
      <p:sp>
        <p:nvSpPr>
          <p:cNvPr id="7" name="Slide Number Placeholder 6"/>
          <p:cNvSpPr>
            <a:spLocks noGrp="1"/>
          </p:cNvSpPr>
          <p:nvPr>
            <p:ph type="sldNum" sz="quarter" idx="12"/>
          </p:nvPr>
        </p:nvSpPr>
        <p:spPr/>
        <p:txBody>
          <a:bodyPr/>
          <a:lstStyle/>
          <a:p>
            <a:fld id="{C34DE973-EE08-4AF2-9F43-5C9288DBBD6C}" type="slidenum">
              <a:rPr lang="id-ID" smtClean="0"/>
              <a:t>9</a:t>
            </a:fld>
            <a:endParaRPr lang="id-ID"/>
          </a:p>
        </p:txBody>
      </p:sp>
    </p:spTree>
    <p:extLst>
      <p:ext uri="{BB962C8B-B14F-4D97-AF65-F5344CB8AC3E}">
        <p14:creationId xmlns:p14="http://schemas.microsoft.com/office/powerpoint/2010/main" val="35248524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241</TotalTime>
  <Words>960</Words>
  <Application>Microsoft Office PowerPoint</Application>
  <PresentationFormat>On-screen Show (4:3)</PresentationFormat>
  <Paragraphs>65</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Verdana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HP-05</dc:creator>
  <cp:lastModifiedBy>PRIVACY</cp:lastModifiedBy>
  <cp:revision>16</cp:revision>
  <dcterms:created xsi:type="dcterms:W3CDTF">2018-09-07T04:00:35Z</dcterms:created>
  <dcterms:modified xsi:type="dcterms:W3CDTF">2019-04-12T08:11:11Z</dcterms:modified>
</cp:coreProperties>
</file>