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410F72-272C-439E-BC00-14950315055B}" type="datetimeFigureOut">
              <a:rPr lang="en-US" smtClean="0"/>
              <a:t>4/12/2019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4831C7-FB25-467A-8C03-62CA9FEB0AC3}" type="slidenum">
              <a:rPr lang="en-US" smtClean="0"/>
              <a:t>‹#›</a:t>
            </a:fld>
            <a:endParaRPr lang="en-US"/>
          </a:p>
        </p:txBody>
      </p:sp>
    </p:spTree>
    <p:extLst>
      <p:ext uri="{BB962C8B-B14F-4D97-AF65-F5344CB8AC3E}">
        <p14:creationId xmlns:p14="http://schemas.microsoft.com/office/powerpoint/2010/main" val="2278501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4831C7-FB25-467A-8C03-62CA9FEB0AC3}" type="slidenum">
              <a:rPr lang="en-US" smtClean="0"/>
              <a:t>13</a:t>
            </a:fld>
            <a:endParaRPr lang="en-US"/>
          </a:p>
        </p:txBody>
      </p:sp>
    </p:spTree>
    <p:extLst>
      <p:ext uri="{BB962C8B-B14F-4D97-AF65-F5344CB8AC3E}">
        <p14:creationId xmlns:p14="http://schemas.microsoft.com/office/powerpoint/2010/main" val="1295463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BEA4E2C-9649-4AC6-82F4-FA8AA11BE8AD}" type="datetime1">
              <a:rPr lang="id-ID" smtClean="0"/>
              <a:t>12/04/2019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8EBD908-9097-46B1-9376-23F6E59F2AF3}" type="slidenum">
              <a:rPr lang="id-ID" smtClean="0"/>
              <a:t>‹#›</a:t>
            </a:fld>
            <a:endParaRPr lang="id-ID"/>
          </a:p>
        </p:txBody>
      </p:sp>
    </p:spTree>
    <p:extLst>
      <p:ext uri="{BB962C8B-B14F-4D97-AF65-F5344CB8AC3E}">
        <p14:creationId xmlns:p14="http://schemas.microsoft.com/office/powerpoint/2010/main" val="1817400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66B9E91-54C5-4867-AB9A-BC0B34932206}" type="datetime1">
              <a:rPr lang="id-ID" smtClean="0"/>
              <a:t>12/04/2019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8EBD908-9097-46B1-9376-23F6E59F2AF3}" type="slidenum">
              <a:rPr lang="id-ID" smtClean="0"/>
              <a:t>‹#›</a:t>
            </a:fld>
            <a:endParaRPr lang="id-ID"/>
          </a:p>
        </p:txBody>
      </p:sp>
    </p:spTree>
    <p:extLst>
      <p:ext uri="{BB962C8B-B14F-4D97-AF65-F5344CB8AC3E}">
        <p14:creationId xmlns:p14="http://schemas.microsoft.com/office/powerpoint/2010/main" val="1233276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80B1D17-B0BC-4608-BC80-BE7BB74E205D}" type="datetime1">
              <a:rPr lang="id-ID" smtClean="0"/>
              <a:t>12/04/2019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8EBD908-9097-46B1-9376-23F6E59F2AF3}" type="slidenum">
              <a:rPr lang="id-ID" smtClean="0"/>
              <a:t>‹#›</a:t>
            </a:fld>
            <a:endParaRPr lang="id-ID"/>
          </a:p>
        </p:txBody>
      </p:sp>
    </p:spTree>
    <p:extLst>
      <p:ext uri="{BB962C8B-B14F-4D97-AF65-F5344CB8AC3E}">
        <p14:creationId xmlns:p14="http://schemas.microsoft.com/office/powerpoint/2010/main" val="1828884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4B1687D-DC50-48C6-A21F-CF51A728C343}" type="datetime1">
              <a:rPr lang="id-ID" smtClean="0"/>
              <a:t>12/04/2019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8EBD908-9097-46B1-9376-23F6E59F2AF3}" type="slidenum">
              <a:rPr lang="id-ID" smtClean="0"/>
              <a:t>‹#›</a:t>
            </a:fld>
            <a:endParaRPr lang="id-ID"/>
          </a:p>
        </p:txBody>
      </p:sp>
    </p:spTree>
    <p:extLst>
      <p:ext uri="{BB962C8B-B14F-4D97-AF65-F5344CB8AC3E}">
        <p14:creationId xmlns:p14="http://schemas.microsoft.com/office/powerpoint/2010/main" val="52834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06875A-6EDB-4B91-B9B5-23FA5E45C4B0}" type="datetime1">
              <a:rPr lang="id-ID" smtClean="0"/>
              <a:t>12/04/2019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8EBD908-9097-46B1-9376-23F6E59F2AF3}" type="slidenum">
              <a:rPr lang="id-ID" smtClean="0"/>
              <a:t>‹#›</a:t>
            </a:fld>
            <a:endParaRPr lang="id-ID"/>
          </a:p>
        </p:txBody>
      </p:sp>
    </p:spTree>
    <p:extLst>
      <p:ext uri="{BB962C8B-B14F-4D97-AF65-F5344CB8AC3E}">
        <p14:creationId xmlns:p14="http://schemas.microsoft.com/office/powerpoint/2010/main" val="272599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F36E4B4-DB41-4BC5-94BB-37391BF10FF5}" type="datetime1">
              <a:rPr lang="id-ID" smtClean="0"/>
              <a:t>12/04/2019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8EBD908-9097-46B1-9376-23F6E59F2AF3}" type="slidenum">
              <a:rPr lang="id-ID" smtClean="0"/>
              <a:t>‹#›</a:t>
            </a:fld>
            <a:endParaRPr lang="id-ID"/>
          </a:p>
        </p:txBody>
      </p:sp>
    </p:spTree>
    <p:extLst>
      <p:ext uri="{BB962C8B-B14F-4D97-AF65-F5344CB8AC3E}">
        <p14:creationId xmlns:p14="http://schemas.microsoft.com/office/powerpoint/2010/main" val="3403428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6F8D63F-4277-4D32-8C03-E6D63F39213E}" type="datetime1">
              <a:rPr lang="id-ID" smtClean="0"/>
              <a:t>12/04/2019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8EBD908-9097-46B1-9376-23F6E59F2AF3}" type="slidenum">
              <a:rPr lang="id-ID" smtClean="0"/>
              <a:t>‹#›</a:t>
            </a:fld>
            <a:endParaRPr lang="id-ID"/>
          </a:p>
        </p:txBody>
      </p:sp>
    </p:spTree>
    <p:extLst>
      <p:ext uri="{BB962C8B-B14F-4D97-AF65-F5344CB8AC3E}">
        <p14:creationId xmlns:p14="http://schemas.microsoft.com/office/powerpoint/2010/main" val="24088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857256B-0221-4989-B903-824349417D22}" type="datetime1">
              <a:rPr lang="id-ID" smtClean="0"/>
              <a:t>12/04/2019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8EBD908-9097-46B1-9376-23F6E59F2AF3}" type="slidenum">
              <a:rPr lang="id-ID" smtClean="0"/>
              <a:t>‹#›</a:t>
            </a:fld>
            <a:endParaRPr lang="id-ID"/>
          </a:p>
        </p:txBody>
      </p:sp>
    </p:spTree>
    <p:extLst>
      <p:ext uri="{BB962C8B-B14F-4D97-AF65-F5344CB8AC3E}">
        <p14:creationId xmlns:p14="http://schemas.microsoft.com/office/powerpoint/2010/main" val="1328730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EBD07-EC32-4821-AB3E-72D218136958}" type="datetime1">
              <a:rPr lang="id-ID" smtClean="0"/>
              <a:t>12/04/2019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8EBD908-9097-46B1-9376-23F6E59F2AF3}" type="slidenum">
              <a:rPr lang="id-ID" smtClean="0"/>
              <a:t>‹#›</a:t>
            </a:fld>
            <a:endParaRPr lang="id-ID"/>
          </a:p>
        </p:txBody>
      </p:sp>
    </p:spTree>
    <p:extLst>
      <p:ext uri="{BB962C8B-B14F-4D97-AF65-F5344CB8AC3E}">
        <p14:creationId xmlns:p14="http://schemas.microsoft.com/office/powerpoint/2010/main" val="291058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9B1F5-D1D8-4559-9B08-0EC2515FAB85}" type="datetime1">
              <a:rPr lang="id-ID" smtClean="0"/>
              <a:t>12/04/2019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8EBD908-9097-46B1-9376-23F6E59F2AF3}" type="slidenum">
              <a:rPr lang="id-ID" smtClean="0"/>
              <a:t>‹#›</a:t>
            </a:fld>
            <a:endParaRPr lang="id-ID"/>
          </a:p>
        </p:txBody>
      </p:sp>
    </p:spTree>
    <p:extLst>
      <p:ext uri="{BB962C8B-B14F-4D97-AF65-F5344CB8AC3E}">
        <p14:creationId xmlns:p14="http://schemas.microsoft.com/office/powerpoint/2010/main" val="3467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92619E-7F74-4C7C-87C3-0384CE87DE1B}" type="datetime1">
              <a:rPr lang="id-ID" smtClean="0"/>
              <a:t>12/04/2019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8EBD908-9097-46B1-9376-23F6E59F2AF3}" type="slidenum">
              <a:rPr lang="id-ID" smtClean="0"/>
              <a:t>‹#›</a:t>
            </a:fld>
            <a:endParaRPr lang="id-ID"/>
          </a:p>
        </p:txBody>
      </p:sp>
    </p:spTree>
    <p:extLst>
      <p:ext uri="{BB962C8B-B14F-4D97-AF65-F5344CB8AC3E}">
        <p14:creationId xmlns:p14="http://schemas.microsoft.com/office/powerpoint/2010/main" val="1479663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884F54-F063-49DC-8214-B1C89477936E}" type="datetime1">
              <a:rPr lang="id-ID" smtClean="0"/>
              <a:t>12/04/2019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BD908-9097-46B1-9376-23F6E59F2AF3}" type="slidenum">
              <a:rPr lang="id-ID" smtClean="0"/>
              <a:t>‹#›</a:t>
            </a:fld>
            <a:endParaRPr lang="id-ID"/>
          </a:p>
        </p:txBody>
      </p:sp>
    </p:spTree>
    <p:extLst>
      <p:ext uri="{BB962C8B-B14F-4D97-AF65-F5344CB8AC3E}">
        <p14:creationId xmlns:p14="http://schemas.microsoft.com/office/powerpoint/2010/main" val="2160528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280395"/>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563888" y="3822720"/>
            <a:ext cx="5184576" cy="1046440"/>
          </a:xfrm>
          <a:prstGeom prst="rect">
            <a:avLst/>
          </a:prstGeom>
        </p:spPr>
        <p:txBody>
          <a:bodyPr wrap="square">
            <a:spAutoFit/>
          </a:bodyPr>
          <a:lstStyle/>
          <a:p>
            <a:pPr algn="ctr">
              <a:buNone/>
            </a:pPr>
            <a:r>
              <a:rPr lang="id-ID" sz="4400" b="1" dirty="0" smtClean="0"/>
              <a:t>Nilai Hukum </a:t>
            </a:r>
          </a:p>
          <a:p>
            <a:pPr algn="ctr">
              <a:buNone/>
            </a:pPr>
            <a:r>
              <a:rPr lang="en-US" b="1" dirty="0" smtClean="0"/>
              <a:t>[AKSIOLOGI]</a:t>
            </a:r>
            <a:endParaRPr lang="id-ID" b="1" dirty="0" smtClean="0"/>
          </a:p>
        </p:txBody>
      </p:sp>
      <p:sp>
        <p:nvSpPr>
          <p:cNvPr id="7" name="Rectangle 6"/>
          <p:cNvSpPr/>
          <p:nvPr/>
        </p:nvSpPr>
        <p:spPr>
          <a:xfrm>
            <a:off x="4067944" y="1949931"/>
            <a:ext cx="4572000" cy="830997"/>
          </a:xfrm>
          <a:prstGeom prst="rect">
            <a:avLst/>
          </a:prstGeom>
        </p:spPr>
        <p:txBody>
          <a:bodyPr>
            <a:spAutoFit/>
          </a:bodyPr>
          <a:lstStyle/>
          <a:p>
            <a:pPr algn="ctr"/>
            <a:r>
              <a:rPr lang="id-ID" sz="2400" b="1" dirty="0" smtClean="0">
                <a:solidFill>
                  <a:srgbClr val="FF0000"/>
                </a:solidFill>
              </a:rPr>
              <a:t>FILSAFAT HUKUM</a:t>
            </a:r>
            <a:r>
              <a:rPr lang="en-US" sz="2400" b="1" dirty="0" smtClean="0">
                <a:solidFill>
                  <a:srgbClr val="FF0000"/>
                </a:solidFill>
              </a:rPr>
              <a:t>: S2</a:t>
            </a:r>
            <a:r>
              <a:rPr lang="id-ID" sz="2400" b="1" dirty="0" smtClean="0">
                <a:solidFill>
                  <a:srgbClr val="FF0000"/>
                </a:solidFill>
              </a:rPr>
              <a:t/>
            </a:r>
            <a:br>
              <a:rPr lang="id-ID" sz="2400" b="1" dirty="0" smtClean="0">
                <a:solidFill>
                  <a:srgbClr val="FF0000"/>
                </a:solidFill>
              </a:rPr>
            </a:br>
            <a:endParaRPr lang="id-ID" sz="2400" dirty="0">
              <a:solidFill>
                <a:srgbClr val="FF0000"/>
              </a:solidFill>
            </a:endParaRPr>
          </a:p>
        </p:txBody>
      </p:sp>
      <p:sp>
        <p:nvSpPr>
          <p:cNvPr id="8" name="Rectangle 7"/>
          <p:cNvSpPr/>
          <p:nvPr/>
        </p:nvSpPr>
        <p:spPr>
          <a:xfrm>
            <a:off x="5652120" y="2555612"/>
            <a:ext cx="1512168" cy="369332"/>
          </a:xfrm>
          <a:prstGeom prst="rect">
            <a:avLst/>
          </a:prstGeom>
        </p:spPr>
        <p:txBody>
          <a:bodyPr wrap="square">
            <a:spAutoFit/>
          </a:bodyPr>
          <a:lstStyle/>
          <a:p>
            <a:pPr algn="ctr">
              <a:buNone/>
            </a:pPr>
            <a:r>
              <a:rPr lang="en-US" b="1" dirty="0" err="1" smtClean="0">
                <a:solidFill>
                  <a:srgbClr val="FF0000"/>
                </a:solidFill>
              </a:rPr>
              <a:t>Materi</a:t>
            </a:r>
            <a:r>
              <a:rPr lang="en-US" b="1" dirty="0" smtClean="0">
                <a:solidFill>
                  <a:srgbClr val="FF0000"/>
                </a:solidFill>
              </a:rPr>
              <a:t> </a:t>
            </a:r>
            <a:r>
              <a:rPr lang="id-ID" b="1" dirty="0" smtClean="0">
                <a:solidFill>
                  <a:srgbClr val="FF0000"/>
                </a:solidFill>
              </a:rPr>
              <a:t>5</a:t>
            </a:r>
          </a:p>
        </p:txBody>
      </p:sp>
      <p:sp>
        <p:nvSpPr>
          <p:cNvPr id="9" name="Rectangle 8"/>
          <p:cNvSpPr/>
          <p:nvPr/>
        </p:nvSpPr>
        <p:spPr>
          <a:xfrm>
            <a:off x="3870176" y="5733256"/>
            <a:ext cx="4572000" cy="646331"/>
          </a:xfrm>
          <a:prstGeom prst="rect">
            <a:avLst/>
          </a:prstGeom>
        </p:spPr>
        <p:txBody>
          <a:bodyPr>
            <a:spAutoFit/>
          </a:bodyPr>
          <a:lstStyle/>
          <a:p>
            <a:pPr algn="ctr">
              <a:buNone/>
            </a:pPr>
            <a:r>
              <a:rPr lang="id-ID" dirty="0" smtClean="0">
                <a:solidFill>
                  <a:srgbClr val="FF0000"/>
                </a:solidFill>
              </a:rPr>
              <a:t>Oleh  </a:t>
            </a:r>
          </a:p>
          <a:p>
            <a:pPr algn="ctr">
              <a:buNone/>
            </a:pPr>
            <a:r>
              <a:rPr lang="id-ID" dirty="0" smtClean="0">
                <a:solidFill>
                  <a:srgbClr val="FF0000"/>
                </a:solidFill>
              </a:rPr>
              <a:t>Dr. Horadin Saragih, S.H., M.Hum.</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18EBD908-9097-46B1-9376-23F6E59F2AF3}" type="slidenum">
              <a:rPr lang="id-ID" smtClean="0"/>
              <a:t>1</a:t>
            </a:fld>
            <a:endParaRPr lang="id-ID"/>
          </a:p>
        </p:txBody>
      </p:sp>
    </p:spTree>
    <p:extLst>
      <p:ext uri="{BB962C8B-B14F-4D97-AF65-F5344CB8AC3E}">
        <p14:creationId xmlns:p14="http://schemas.microsoft.com/office/powerpoint/2010/main" val="99605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57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755576" y="980728"/>
            <a:ext cx="7920880" cy="5267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id-ID" dirty="0" smtClean="0"/>
              <a:t>John Rawls terkenal dengan keadilan sebagai </a:t>
            </a:r>
            <a:r>
              <a:rPr lang="id-ID" b="1" i="1" dirty="0" smtClean="0"/>
              <a:t>fairness</a:t>
            </a:r>
            <a:r>
              <a:rPr lang="id-ID" b="1" dirty="0" smtClean="0"/>
              <a:t>. </a:t>
            </a:r>
          </a:p>
          <a:p>
            <a:pPr algn="just">
              <a:buFont typeface="Wingdings" panose="05000000000000000000" pitchFamily="2" charset="2"/>
              <a:buChar char="§"/>
            </a:pPr>
            <a:r>
              <a:rPr lang="id-ID" dirty="0" smtClean="0"/>
              <a:t>Menurut Rawls ada dua prinsip keadilan yang paling mendasar sebagai berikut:</a:t>
            </a:r>
          </a:p>
          <a:p>
            <a:pPr lvl="1" algn="just">
              <a:buFont typeface="Wingdings" panose="05000000000000000000" pitchFamily="2" charset="2"/>
              <a:buChar char="Ø"/>
            </a:pPr>
            <a:r>
              <a:rPr lang="id-ID" dirty="0" smtClean="0"/>
              <a:t>Prinsip </a:t>
            </a:r>
            <a:r>
              <a:rPr lang="id-ID" b="1" dirty="0" smtClean="0"/>
              <a:t>kebebasan</a:t>
            </a:r>
            <a:r>
              <a:rPr lang="id-ID" dirty="0" smtClean="0"/>
              <a:t> yang sama sebesar-besarnya </a:t>
            </a:r>
            <a:r>
              <a:rPr lang="id-ID" i="1" dirty="0" smtClean="0"/>
              <a:t>(principle of greatest equal liberty), </a:t>
            </a:r>
            <a:r>
              <a:rPr lang="id-ID" dirty="0" smtClean="0"/>
              <a:t>Menurut prinsip itu, setiap orang mempunyai hak yang sama atas seluruh keuntungan masyarakat. Prinsip itu tidak menghalangi orang untuk mencari keuntungan pribadi asalkan kegiatan itu tetap menguntungkan semua pihak;</a:t>
            </a:r>
          </a:p>
          <a:p>
            <a:pPr marL="0" indent="0" algn="just">
              <a:buFont typeface="Arial" pitchFamily="34" charset="0"/>
              <a:buNone/>
            </a:pPr>
            <a:endParaRPr lang="id-ID" dirty="0"/>
          </a:p>
        </p:txBody>
      </p:sp>
      <p:sp>
        <p:nvSpPr>
          <p:cNvPr id="6" name="Slide Number Placeholder 5"/>
          <p:cNvSpPr>
            <a:spLocks noGrp="1"/>
          </p:cNvSpPr>
          <p:nvPr>
            <p:ph type="sldNum" sz="quarter" idx="12"/>
          </p:nvPr>
        </p:nvSpPr>
        <p:spPr/>
        <p:txBody>
          <a:bodyPr/>
          <a:lstStyle/>
          <a:p>
            <a:fld id="{18EBD908-9097-46B1-9376-23F6E59F2AF3}" type="slidenum">
              <a:rPr lang="id-ID" smtClean="0"/>
              <a:t>10</a:t>
            </a:fld>
            <a:endParaRPr lang="id-ID"/>
          </a:p>
        </p:txBody>
      </p:sp>
    </p:spTree>
    <p:extLst>
      <p:ext uri="{BB962C8B-B14F-4D97-AF65-F5344CB8AC3E}">
        <p14:creationId xmlns:p14="http://schemas.microsoft.com/office/powerpoint/2010/main" val="922369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539552" y="1124744"/>
            <a:ext cx="8208912"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gn="just">
              <a:buFont typeface="Wingdings" panose="05000000000000000000" pitchFamily="2" charset="2"/>
              <a:buChar char="Ø"/>
            </a:pPr>
            <a:r>
              <a:rPr lang="id-ID" sz="2400" smtClean="0"/>
              <a:t>Prinsip </a:t>
            </a:r>
            <a:r>
              <a:rPr lang="id-ID" sz="2400" b="1" smtClean="0"/>
              <a:t>ketidaksamaan</a:t>
            </a:r>
            <a:r>
              <a:rPr lang="id-ID" sz="2400" smtClean="0"/>
              <a:t> menyatakan bahwa terhadap situasi perbedaan baik sosial maupun ekonomi harus diberikan aturan sedemikan rupa sehingga dapat tercipta situasi yang paling menguntungkan masyarakat yang paling lemah (paling tidak mendapat peluang untuk mencapai prospek kesejahteraan, pendapatan, dan otoritas). Rumusan prinsip kedua itu, sesungguhnya merupakan gabungan dari dua prinsip, yaitu prinsip perbedaan </a:t>
            </a:r>
            <a:r>
              <a:rPr lang="id-ID" sz="2400" i="1" smtClean="0"/>
              <a:t>(difference principle) </a:t>
            </a:r>
            <a:r>
              <a:rPr lang="id-ID" sz="2400" smtClean="0"/>
              <a:t>dan prinsip persamaan yang adil atas kesempatan peluang </a:t>
            </a:r>
            <a:r>
              <a:rPr lang="id-ID" sz="2400" i="1" smtClean="0"/>
              <a:t>(the principle of fair equality of opportunity).</a:t>
            </a:r>
            <a:endParaRPr lang="id-ID" sz="2400" dirty="0"/>
          </a:p>
        </p:txBody>
      </p:sp>
      <p:sp>
        <p:nvSpPr>
          <p:cNvPr id="6" name="Slide Number Placeholder 5"/>
          <p:cNvSpPr>
            <a:spLocks noGrp="1"/>
          </p:cNvSpPr>
          <p:nvPr>
            <p:ph type="sldNum" sz="quarter" idx="12"/>
          </p:nvPr>
        </p:nvSpPr>
        <p:spPr/>
        <p:txBody>
          <a:bodyPr/>
          <a:lstStyle/>
          <a:p>
            <a:fld id="{18EBD908-9097-46B1-9376-23F6E59F2AF3}" type="slidenum">
              <a:rPr lang="id-ID" smtClean="0"/>
              <a:t>11</a:t>
            </a:fld>
            <a:endParaRPr lang="id-ID"/>
          </a:p>
        </p:txBody>
      </p:sp>
    </p:spTree>
    <p:extLst>
      <p:ext uri="{BB962C8B-B14F-4D97-AF65-F5344CB8AC3E}">
        <p14:creationId xmlns:p14="http://schemas.microsoft.com/office/powerpoint/2010/main" val="2942700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755576" y="764704"/>
            <a:ext cx="7920881"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2800" smtClean="0"/>
              <a:t>Ahmad Ali, 2009: 280, menjelaskan lebih lanjut tentang prinsip </a:t>
            </a:r>
            <a:r>
              <a:rPr lang="en-US" sz="2800" i="1" smtClean="0"/>
              <a:t>kebebasan</a:t>
            </a:r>
            <a:r>
              <a:rPr lang="en-US" sz="2800" smtClean="0"/>
              <a:t>:</a:t>
            </a:r>
            <a:endParaRPr lang="en-US" sz="2800" dirty="0"/>
          </a:p>
        </p:txBody>
      </p:sp>
      <p:sp>
        <p:nvSpPr>
          <p:cNvPr id="6" name="Content Placeholder 2"/>
          <p:cNvSpPr txBox="1">
            <a:spLocks/>
          </p:cNvSpPr>
          <p:nvPr/>
        </p:nvSpPr>
        <p:spPr>
          <a:xfrm>
            <a:off x="971600" y="1988840"/>
            <a:ext cx="7416824" cy="3603812"/>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en-US" dirty="0" err="1" smtClean="0"/>
              <a:t>Menurut</a:t>
            </a:r>
            <a:r>
              <a:rPr lang="en-US" dirty="0" smtClean="0"/>
              <a:t> </a:t>
            </a:r>
            <a:r>
              <a:rPr lang="en-US" dirty="0" err="1" smtClean="0"/>
              <a:t>prinsip</a:t>
            </a:r>
            <a:r>
              <a:rPr lang="en-US" dirty="0" smtClean="0"/>
              <a:t> </a:t>
            </a:r>
            <a:r>
              <a:rPr lang="en-US" dirty="0" err="1" smtClean="0"/>
              <a:t>ini</a:t>
            </a:r>
            <a:r>
              <a:rPr lang="en-US" dirty="0" smtClean="0"/>
              <a:t> </a:t>
            </a:r>
            <a:r>
              <a:rPr lang="en-US" dirty="0" err="1" smtClean="0"/>
              <a:t>setiap</a:t>
            </a:r>
            <a:r>
              <a:rPr lang="en-US" dirty="0" smtClean="0"/>
              <a:t> orang </a:t>
            </a:r>
            <a:r>
              <a:rPr lang="en-US" dirty="0" err="1" smtClean="0"/>
              <a:t>harus</a:t>
            </a:r>
            <a:r>
              <a:rPr lang="en-US" dirty="0" smtClean="0"/>
              <a:t> </a:t>
            </a:r>
            <a:r>
              <a:rPr lang="en-US" dirty="0" err="1" smtClean="0"/>
              <a:t>diberi</a:t>
            </a:r>
            <a:r>
              <a:rPr lang="en-US" dirty="0" smtClean="0"/>
              <a:t> </a:t>
            </a:r>
            <a:r>
              <a:rPr lang="en-US" dirty="0" err="1" smtClean="0"/>
              <a:t>kebebasan</a:t>
            </a:r>
            <a:r>
              <a:rPr lang="en-US" dirty="0" smtClean="0"/>
              <a:t> </a:t>
            </a:r>
            <a:r>
              <a:rPr lang="en-US" dirty="0" err="1" smtClean="0"/>
              <a:t>memilih</a:t>
            </a:r>
            <a:r>
              <a:rPr lang="en-US" dirty="0" smtClean="0"/>
              <a:t>, </a:t>
            </a:r>
            <a:r>
              <a:rPr lang="en-US" dirty="0" err="1" smtClean="0"/>
              <a:t>menjadi</a:t>
            </a:r>
            <a:r>
              <a:rPr lang="en-US" dirty="0" smtClean="0"/>
              <a:t> </a:t>
            </a:r>
            <a:r>
              <a:rPr lang="en-US" dirty="0" err="1" smtClean="0"/>
              <a:t>pejabat</a:t>
            </a:r>
            <a:r>
              <a:rPr lang="en-US" dirty="0" smtClean="0"/>
              <a:t>, </a:t>
            </a:r>
            <a:r>
              <a:rPr lang="en-US" dirty="0" err="1" smtClean="0"/>
              <a:t>kebebasan</a:t>
            </a:r>
            <a:r>
              <a:rPr lang="en-US" dirty="0" smtClean="0"/>
              <a:t> </a:t>
            </a:r>
            <a:r>
              <a:rPr lang="en-US" dirty="0" err="1" smtClean="0"/>
              <a:t>berbicara</a:t>
            </a:r>
            <a:r>
              <a:rPr lang="en-US" dirty="0" smtClean="0"/>
              <a:t> </a:t>
            </a:r>
            <a:r>
              <a:rPr lang="en-US" dirty="0" err="1" smtClean="0"/>
              <a:t>dan</a:t>
            </a:r>
            <a:r>
              <a:rPr lang="en-US" dirty="0" smtClean="0"/>
              <a:t> </a:t>
            </a:r>
            <a:r>
              <a:rPr lang="en-US" dirty="0" err="1" smtClean="0"/>
              <a:t>berpikir</a:t>
            </a:r>
            <a:r>
              <a:rPr lang="en-US" dirty="0" smtClean="0"/>
              <a:t>, </a:t>
            </a:r>
            <a:r>
              <a:rPr lang="en-US" dirty="0" err="1" smtClean="0"/>
              <a:t>kebebasan</a:t>
            </a:r>
            <a:r>
              <a:rPr lang="en-US" dirty="0" smtClean="0"/>
              <a:t> </a:t>
            </a:r>
            <a:r>
              <a:rPr lang="en-US" dirty="0" err="1" smtClean="0"/>
              <a:t>memiliki</a:t>
            </a:r>
            <a:r>
              <a:rPr lang="en-US" dirty="0" smtClean="0"/>
              <a:t> </a:t>
            </a:r>
            <a:r>
              <a:rPr lang="en-US" dirty="0" err="1" smtClean="0"/>
              <a:t>kekayaan</a:t>
            </a:r>
            <a:r>
              <a:rPr lang="en-US" dirty="0" smtClean="0"/>
              <a:t>, </a:t>
            </a:r>
            <a:r>
              <a:rPr lang="en-US" dirty="0" err="1" smtClean="0"/>
              <a:t>kebebasan</a:t>
            </a:r>
            <a:r>
              <a:rPr lang="en-US" dirty="0" smtClean="0"/>
              <a:t> </a:t>
            </a:r>
            <a:r>
              <a:rPr lang="en-US" dirty="0" err="1" smtClean="0"/>
              <a:t>dari</a:t>
            </a:r>
            <a:r>
              <a:rPr lang="en-US" dirty="0" smtClean="0"/>
              <a:t> </a:t>
            </a:r>
            <a:r>
              <a:rPr lang="en-US" dirty="0" err="1" smtClean="0"/>
              <a:t>penangkapan</a:t>
            </a:r>
            <a:r>
              <a:rPr lang="en-US" dirty="0" smtClean="0"/>
              <a:t> </a:t>
            </a:r>
            <a:r>
              <a:rPr lang="en-US" dirty="0" err="1" smtClean="0"/>
              <a:t>tanpa</a:t>
            </a:r>
            <a:r>
              <a:rPr lang="en-US" dirty="0" smtClean="0"/>
              <a:t> </a:t>
            </a:r>
            <a:r>
              <a:rPr lang="en-US" dirty="0" err="1" smtClean="0"/>
              <a:t>alasan</a:t>
            </a:r>
            <a:r>
              <a:rPr lang="en-US" dirty="0" smtClean="0"/>
              <a:t>, </a:t>
            </a:r>
            <a:r>
              <a:rPr lang="en-US" dirty="0" err="1" smtClean="0"/>
              <a:t>dan</a:t>
            </a:r>
            <a:r>
              <a:rPr lang="en-US" dirty="0" smtClean="0"/>
              <a:t> </a:t>
            </a:r>
            <a:r>
              <a:rPr lang="en-US" dirty="0" err="1" smtClean="0"/>
              <a:t>sebagainya</a:t>
            </a:r>
            <a:r>
              <a:rPr lang="en-US" dirty="0" smtClean="0"/>
              <a:t>;</a:t>
            </a:r>
          </a:p>
          <a:p>
            <a:pPr algn="just">
              <a:buFont typeface="Wingdings" panose="05000000000000000000" pitchFamily="2" charset="2"/>
              <a:buChar char="§"/>
            </a:pPr>
            <a:r>
              <a:rPr lang="en-US" dirty="0" err="1" smtClean="0"/>
              <a:t>Prinsip</a:t>
            </a:r>
            <a:r>
              <a:rPr lang="en-US" dirty="0" smtClean="0"/>
              <a:t> </a:t>
            </a:r>
            <a:r>
              <a:rPr lang="en-US" dirty="0" err="1" smtClean="0"/>
              <a:t>ini</a:t>
            </a:r>
            <a:r>
              <a:rPr lang="en-US" dirty="0" smtClean="0"/>
              <a:t> </a:t>
            </a:r>
            <a:r>
              <a:rPr lang="en-US" dirty="0" err="1" smtClean="0"/>
              <a:t>adalah</a:t>
            </a:r>
            <a:r>
              <a:rPr lang="en-US" dirty="0" smtClean="0"/>
              <a:t> </a:t>
            </a:r>
            <a:r>
              <a:rPr lang="en-US" dirty="0" err="1" smtClean="0"/>
              <a:t>prinsip</a:t>
            </a:r>
            <a:r>
              <a:rPr lang="en-US" dirty="0" smtClean="0"/>
              <a:t> yang </a:t>
            </a:r>
            <a:r>
              <a:rPr lang="en-US" dirty="0" err="1" smtClean="0"/>
              <a:t>dibenarkan</a:t>
            </a:r>
            <a:r>
              <a:rPr lang="en-US" dirty="0" smtClean="0"/>
              <a:t> </a:t>
            </a:r>
            <a:r>
              <a:rPr lang="en-US" dirty="0" err="1" smtClean="0"/>
              <a:t>oleh</a:t>
            </a:r>
            <a:r>
              <a:rPr lang="en-US" dirty="0" smtClean="0"/>
              <a:t> orang-orang yang </a:t>
            </a:r>
            <a:r>
              <a:rPr lang="en-US" dirty="0" err="1" smtClean="0"/>
              <a:t>adil</a:t>
            </a:r>
            <a:r>
              <a:rPr lang="en-US" dirty="0" smtClean="0"/>
              <a:t>. </a:t>
            </a:r>
            <a:r>
              <a:rPr lang="en-US" dirty="0" err="1" smtClean="0"/>
              <a:t>Tidak</a:t>
            </a:r>
            <a:r>
              <a:rPr lang="en-US" dirty="0" smtClean="0"/>
              <a:t> </a:t>
            </a:r>
            <a:r>
              <a:rPr lang="en-US" dirty="0" err="1" smtClean="0"/>
              <a:t>ada</a:t>
            </a:r>
            <a:r>
              <a:rPr lang="en-US" dirty="0" smtClean="0"/>
              <a:t> </a:t>
            </a:r>
            <a:r>
              <a:rPr lang="en-US" dirty="0" err="1" smtClean="0"/>
              <a:t>seorang</a:t>
            </a:r>
            <a:r>
              <a:rPr lang="en-US" dirty="0" smtClean="0"/>
              <a:t> pun yang </a:t>
            </a:r>
            <a:r>
              <a:rPr lang="en-US" dirty="0" err="1" smtClean="0"/>
              <a:t>rasional</a:t>
            </a:r>
            <a:r>
              <a:rPr lang="en-US" dirty="0" smtClean="0"/>
              <a:t> yang </a:t>
            </a:r>
            <a:r>
              <a:rPr lang="en-US" dirty="0" err="1" smtClean="0"/>
              <a:t>ingin</a:t>
            </a:r>
            <a:r>
              <a:rPr lang="en-US" dirty="0" smtClean="0"/>
              <a:t> </a:t>
            </a:r>
            <a:r>
              <a:rPr lang="en-US" dirty="0" err="1" smtClean="0"/>
              <a:t>membatasi</a:t>
            </a:r>
            <a:r>
              <a:rPr lang="en-US" dirty="0" smtClean="0"/>
              <a:t> </a:t>
            </a:r>
            <a:r>
              <a:rPr lang="en-US" dirty="0" err="1" smtClean="0"/>
              <a:t>kebebasan</a:t>
            </a:r>
            <a:r>
              <a:rPr lang="en-US" dirty="0" smtClean="0"/>
              <a:t> </a:t>
            </a:r>
            <a:r>
              <a:rPr lang="en-US" dirty="0" err="1" smtClean="0"/>
              <a:t>bagi</a:t>
            </a:r>
            <a:r>
              <a:rPr lang="en-US" dirty="0" smtClean="0"/>
              <a:t> </a:t>
            </a:r>
            <a:r>
              <a:rPr lang="en-US" dirty="0" err="1" smtClean="0"/>
              <a:t>suatu</a:t>
            </a:r>
            <a:r>
              <a:rPr lang="en-US" dirty="0" smtClean="0"/>
              <a:t> </a:t>
            </a:r>
            <a:r>
              <a:rPr lang="en-US" dirty="0" err="1" smtClean="0"/>
              <a:t>kelompok</a:t>
            </a:r>
            <a:r>
              <a:rPr lang="en-US" dirty="0" smtClean="0"/>
              <a:t> </a:t>
            </a:r>
            <a:r>
              <a:rPr lang="en-US" dirty="0" err="1" smtClean="0"/>
              <a:t>kalau</a:t>
            </a:r>
            <a:r>
              <a:rPr lang="en-US" dirty="0" smtClean="0"/>
              <a:t> </a:t>
            </a:r>
            <a:r>
              <a:rPr lang="en-US" dirty="0" err="1" smtClean="0"/>
              <a:t>ia</a:t>
            </a:r>
            <a:r>
              <a:rPr lang="en-US" dirty="0" smtClean="0"/>
              <a:t> </a:t>
            </a:r>
            <a:r>
              <a:rPr lang="en-US" dirty="0" err="1" smtClean="0"/>
              <a:t>telah</a:t>
            </a:r>
            <a:r>
              <a:rPr lang="en-US" dirty="0" smtClean="0"/>
              <a:t> </a:t>
            </a:r>
            <a:r>
              <a:rPr lang="en-US" dirty="0" err="1" smtClean="0"/>
              <a:t>mengetahui</a:t>
            </a:r>
            <a:r>
              <a:rPr lang="en-US" dirty="0" smtClean="0"/>
              <a:t> </a:t>
            </a:r>
            <a:r>
              <a:rPr lang="en-US" dirty="0" err="1" smtClean="0"/>
              <a:t>adanya</a:t>
            </a:r>
            <a:r>
              <a:rPr lang="en-US" dirty="0" smtClean="0"/>
              <a:t> </a:t>
            </a:r>
            <a:r>
              <a:rPr lang="en-US" dirty="0" err="1" smtClean="0"/>
              <a:t>kesempatan</a:t>
            </a:r>
            <a:r>
              <a:rPr lang="en-US" dirty="0" smtClean="0"/>
              <a:t> yang </a:t>
            </a:r>
            <a:r>
              <a:rPr lang="en-US" dirty="0" err="1" smtClean="0"/>
              <a:t>mungkin</a:t>
            </a:r>
            <a:r>
              <a:rPr lang="en-US" dirty="0" smtClean="0"/>
              <a:t> </a:t>
            </a:r>
            <a:r>
              <a:rPr lang="en-US" dirty="0" err="1" smtClean="0"/>
              <a:t>digunakannya</a:t>
            </a:r>
            <a:r>
              <a:rPr lang="en-US" dirty="0" smtClean="0"/>
              <a:t> </a:t>
            </a:r>
            <a:r>
              <a:rPr lang="en-US" dirty="0" err="1" smtClean="0"/>
              <a:t>untuk</a:t>
            </a:r>
            <a:r>
              <a:rPr lang="en-US" dirty="0" smtClean="0"/>
              <a:t> </a:t>
            </a:r>
            <a:r>
              <a:rPr lang="en-US" dirty="0" err="1" smtClean="0"/>
              <a:t>menjadi</a:t>
            </a:r>
            <a:r>
              <a:rPr lang="en-US" dirty="0" smtClean="0"/>
              <a:t> </a:t>
            </a:r>
            <a:r>
              <a:rPr lang="en-US" dirty="0" err="1" smtClean="0"/>
              <a:t>anggota</a:t>
            </a:r>
            <a:r>
              <a:rPr lang="en-US" dirty="0" smtClean="0"/>
              <a:t> </a:t>
            </a:r>
            <a:r>
              <a:rPr lang="en-US" dirty="0" err="1" smtClean="0"/>
              <a:t>dari</a:t>
            </a:r>
            <a:r>
              <a:rPr lang="en-US" dirty="0" smtClean="0"/>
              <a:t> </a:t>
            </a:r>
            <a:r>
              <a:rPr lang="en-US" dirty="0" err="1" smtClean="0"/>
              <a:t>kelompok</a:t>
            </a:r>
            <a:r>
              <a:rPr lang="en-US" dirty="0" smtClean="0"/>
              <a:t> </a:t>
            </a:r>
            <a:r>
              <a:rPr lang="en-US" dirty="0" err="1" smtClean="0"/>
              <a:t>tersebut</a:t>
            </a:r>
            <a:r>
              <a:rPr lang="en-US" dirty="0" smtClean="0"/>
              <a:t>.</a:t>
            </a:r>
            <a:endParaRPr lang="en-US" dirty="0"/>
          </a:p>
        </p:txBody>
      </p:sp>
      <p:sp>
        <p:nvSpPr>
          <p:cNvPr id="7" name="Slide Number Placeholder 6"/>
          <p:cNvSpPr>
            <a:spLocks noGrp="1"/>
          </p:cNvSpPr>
          <p:nvPr>
            <p:ph type="sldNum" sz="quarter" idx="12"/>
          </p:nvPr>
        </p:nvSpPr>
        <p:spPr/>
        <p:txBody>
          <a:bodyPr/>
          <a:lstStyle/>
          <a:p>
            <a:fld id="{18EBD908-9097-46B1-9376-23F6E59F2AF3}" type="slidenum">
              <a:rPr lang="id-ID" smtClean="0"/>
              <a:t>12</a:t>
            </a:fld>
            <a:endParaRPr lang="id-ID"/>
          </a:p>
        </p:txBody>
      </p:sp>
    </p:spTree>
    <p:extLst>
      <p:ext uri="{BB962C8B-B14F-4D97-AF65-F5344CB8AC3E}">
        <p14:creationId xmlns:p14="http://schemas.microsoft.com/office/powerpoint/2010/main" val="548158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 y="-51781"/>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755576" y="817582"/>
            <a:ext cx="8064895" cy="13152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id-ID" sz="2800" i="1" dirty="0" smtClean="0"/>
              <a:t>Ibid</a:t>
            </a:r>
            <a:r>
              <a:rPr lang="en-US" sz="2800" dirty="0" smtClean="0"/>
              <a:t>, 2009: 281, </a:t>
            </a:r>
            <a:r>
              <a:rPr lang="en-US" sz="2800" dirty="0" err="1" smtClean="0"/>
              <a:t>menjelaskan</a:t>
            </a:r>
            <a:r>
              <a:rPr lang="en-US" sz="2800" dirty="0" smtClean="0"/>
              <a:t> </a:t>
            </a:r>
            <a:r>
              <a:rPr lang="en-US" sz="2800" dirty="0" err="1" smtClean="0"/>
              <a:t>lebih</a:t>
            </a:r>
            <a:r>
              <a:rPr lang="en-US" sz="2800" dirty="0" smtClean="0"/>
              <a:t> </a:t>
            </a:r>
            <a:r>
              <a:rPr lang="en-US" sz="2800" dirty="0" err="1" smtClean="0"/>
              <a:t>lanjut</a:t>
            </a:r>
            <a:r>
              <a:rPr lang="en-US" sz="2800" dirty="0" smtClean="0"/>
              <a:t> </a:t>
            </a:r>
            <a:r>
              <a:rPr lang="en-US" sz="2800" dirty="0" err="1" smtClean="0"/>
              <a:t>tentang</a:t>
            </a:r>
            <a:r>
              <a:rPr lang="en-US" sz="2800" dirty="0" smtClean="0"/>
              <a:t> </a:t>
            </a:r>
            <a:r>
              <a:rPr lang="en-US" sz="2800" dirty="0" err="1" smtClean="0"/>
              <a:t>prinsip</a:t>
            </a:r>
            <a:r>
              <a:rPr lang="en-US" sz="2800" dirty="0" smtClean="0"/>
              <a:t> </a:t>
            </a:r>
            <a:r>
              <a:rPr lang="en-US" sz="2800" i="1" dirty="0" err="1" smtClean="0"/>
              <a:t>ketidaksamaan</a:t>
            </a:r>
            <a:r>
              <a:rPr lang="en-US" sz="2800" dirty="0" smtClean="0"/>
              <a:t>:</a:t>
            </a:r>
            <a:endParaRPr lang="en-US" sz="2800" dirty="0"/>
          </a:p>
        </p:txBody>
      </p:sp>
      <p:sp>
        <p:nvSpPr>
          <p:cNvPr id="6" name="Content Placeholder 2"/>
          <p:cNvSpPr txBox="1">
            <a:spLocks/>
          </p:cNvSpPr>
          <p:nvPr/>
        </p:nvSpPr>
        <p:spPr>
          <a:xfrm>
            <a:off x="899592" y="2191265"/>
            <a:ext cx="7704856" cy="346998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en-US" dirty="0" err="1" smtClean="0"/>
              <a:t>Bahwa</a:t>
            </a:r>
            <a:r>
              <a:rPr lang="en-US" dirty="0" smtClean="0"/>
              <a:t> </a:t>
            </a:r>
            <a:r>
              <a:rPr lang="en-US" dirty="0" err="1" smtClean="0"/>
              <a:t>secara</a:t>
            </a:r>
            <a:r>
              <a:rPr lang="en-US" dirty="0" smtClean="0"/>
              <a:t> </a:t>
            </a:r>
            <a:r>
              <a:rPr lang="en-US" dirty="0" err="1" smtClean="0"/>
              <a:t>fakta</a:t>
            </a:r>
            <a:r>
              <a:rPr lang="en-US" dirty="0" smtClean="0"/>
              <a:t> </a:t>
            </a:r>
            <a:r>
              <a:rPr lang="en-US" dirty="0" err="1" smtClean="0"/>
              <a:t>dalam</a:t>
            </a:r>
            <a:r>
              <a:rPr lang="en-US" dirty="0" smtClean="0"/>
              <a:t> </a:t>
            </a:r>
            <a:r>
              <a:rPr lang="en-US" dirty="0" err="1" smtClean="0"/>
              <a:t>suatu</a:t>
            </a:r>
            <a:r>
              <a:rPr lang="en-US" dirty="0" smtClean="0"/>
              <a:t> Negara </a:t>
            </a:r>
            <a:r>
              <a:rPr lang="en-US" dirty="0" err="1" smtClean="0"/>
              <a:t>hanya</a:t>
            </a:r>
            <a:r>
              <a:rPr lang="en-US" dirty="0" smtClean="0"/>
              <a:t> </a:t>
            </a:r>
            <a:r>
              <a:rPr lang="en-US" dirty="0" err="1" smtClean="0"/>
              <a:t>satu</a:t>
            </a:r>
            <a:r>
              <a:rPr lang="en-US" dirty="0" smtClean="0"/>
              <a:t> orang yang </a:t>
            </a:r>
            <a:r>
              <a:rPr lang="en-US" dirty="0" err="1" smtClean="0"/>
              <a:t>dapat</a:t>
            </a:r>
            <a:r>
              <a:rPr lang="en-US" dirty="0" smtClean="0"/>
              <a:t> </a:t>
            </a:r>
            <a:r>
              <a:rPr lang="en-US" dirty="0" err="1" smtClean="0"/>
              <a:t>menjadi</a:t>
            </a:r>
            <a:r>
              <a:rPr lang="en-US" dirty="0" smtClean="0"/>
              <a:t> </a:t>
            </a:r>
            <a:r>
              <a:rPr lang="en-US" dirty="0" err="1" smtClean="0"/>
              <a:t>presiden</a:t>
            </a:r>
            <a:r>
              <a:rPr lang="en-US" dirty="0" smtClean="0"/>
              <a:t>;  </a:t>
            </a:r>
            <a:r>
              <a:rPr lang="en-US" dirty="0" err="1" smtClean="0"/>
              <a:t>Apakah</a:t>
            </a:r>
            <a:r>
              <a:rPr lang="en-US" dirty="0" smtClean="0"/>
              <a:t> yang </a:t>
            </a:r>
            <a:r>
              <a:rPr lang="en-US" dirty="0" err="1" smtClean="0"/>
              <a:t>demikian</a:t>
            </a:r>
            <a:r>
              <a:rPr lang="en-US" dirty="0" smtClean="0"/>
              <a:t> </a:t>
            </a:r>
            <a:r>
              <a:rPr lang="en-US" dirty="0" err="1" smtClean="0"/>
              <a:t>itu</a:t>
            </a:r>
            <a:r>
              <a:rPr lang="en-US" dirty="0" smtClean="0"/>
              <a:t> </a:t>
            </a:r>
            <a:r>
              <a:rPr lang="en-US" dirty="0" err="1" smtClean="0"/>
              <a:t>adil</a:t>
            </a:r>
            <a:r>
              <a:rPr lang="en-US" dirty="0" smtClean="0"/>
              <a:t>?</a:t>
            </a:r>
          </a:p>
          <a:p>
            <a:pPr algn="just">
              <a:buFont typeface="Wingdings" panose="05000000000000000000" pitchFamily="2" charset="2"/>
              <a:buChar char="§"/>
            </a:pPr>
            <a:r>
              <a:rPr lang="en-US" dirty="0" err="1" smtClean="0"/>
              <a:t>Bahwa</a:t>
            </a:r>
            <a:r>
              <a:rPr lang="en-US" dirty="0" smtClean="0"/>
              <a:t> </a:t>
            </a:r>
            <a:r>
              <a:rPr lang="en-US" dirty="0" err="1" smtClean="0"/>
              <a:t>terhadap</a:t>
            </a:r>
            <a:r>
              <a:rPr lang="en-US" dirty="0" smtClean="0"/>
              <a:t> </a:t>
            </a:r>
            <a:r>
              <a:rPr lang="en-US" dirty="0" err="1" smtClean="0"/>
              <a:t>hal</a:t>
            </a:r>
            <a:r>
              <a:rPr lang="en-US" dirty="0" smtClean="0"/>
              <a:t> yang </a:t>
            </a:r>
            <a:r>
              <a:rPr lang="en-US" dirty="0" err="1" smtClean="0"/>
              <a:t>demikian</a:t>
            </a:r>
            <a:r>
              <a:rPr lang="en-US" dirty="0" smtClean="0"/>
              <a:t> </a:t>
            </a:r>
            <a:r>
              <a:rPr lang="en-US" dirty="0" err="1" smtClean="0"/>
              <a:t>jawabannya</a:t>
            </a:r>
            <a:r>
              <a:rPr lang="en-US" dirty="0" smtClean="0"/>
              <a:t> </a:t>
            </a:r>
            <a:r>
              <a:rPr lang="en-US" dirty="0" err="1" smtClean="0"/>
              <a:t>adalah</a:t>
            </a:r>
            <a:r>
              <a:rPr lang="en-US" dirty="0" smtClean="0"/>
              <a:t> </a:t>
            </a:r>
            <a:r>
              <a:rPr lang="en-US" dirty="0" err="1" smtClean="0"/>
              <a:t>adil</a:t>
            </a:r>
            <a:r>
              <a:rPr lang="en-US" dirty="0" smtClean="0"/>
              <a:t> </a:t>
            </a:r>
            <a:r>
              <a:rPr lang="en-US" dirty="0" err="1" smtClean="0"/>
              <a:t>asalkan</a:t>
            </a:r>
            <a:r>
              <a:rPr lang="en-US" dirty="0" smtClean="0"/>
              <a:t> </a:t>
            </a:r>
            <a:r>
              <a:rPr lang="en-US" dirty="0" err="1" smtClean="0"/>
              <a:t>semua</a:t>
            </a:r>
            <a:r>
              <a:rPr lang="en-US" dirty="0" smtClean="0"/>
              <a:t> orang </a:t>
            </a:r>
            <a:r>
              <a:rPr lang="en-US" dirty="0" err="1" smtClean="0"/>
              <a:t>mempunyai</a:t>
            </a:r>
            <a:r>
              <a:rPr lang="en-US" dirty="0" smtClean="0"/>
              <a:t> </a:t>
            </a:r>
            <a:r>
              <a:rPr lang="en-US" dirty="0" err="1" smtClean="0"/>
              <a:t>kesempatan</a:t>
            </a:r>
            <a:r>
              <a:rPr lang="en-US" dirty="0" smtClean="0"/>
              <a:t> yang </a:t>
            </a:r>
            <a:r>
              <a:rPr lang="en-US" dirty="0" err="1" smtClean="0"/>
              <a:t>sama</a:t>
            </a:r>
            <a:r>
              <a:rPr lang="en-US" dirty="0" smtClean="0"/>
              <a:t> </a:t>
            </a:r>
            <a:r>
              <a:rPr lang="en-US" dirty="0" err="1" smtClean="0"/>
              <a:t>untuk</a:t>
            </a:r>
            <a:r>
              <a:rPr lang="en-US" dirty="0" smtClean="0"/>
              <a:t> </a:t>
            </a:r>
            <a:r>
              <a:rPr lang="en-US" dirty="0" err="1" smtClean="0"/>
              <a:t>menjadi</a:t>
            </a:r>
            <a:r>
              <a:rPr lang="en-US" dirty="0" smtClean="0"/>
              <a:t> </a:t>
            </a:r>
            <a:r>
              <a:rPr lang="en-US" dirty="0" err="1" smtClean="0"/>
              <a:t>presiden</a:t>
            </a:r>
            <a:r>
              <a:rPr lang="en-US" dirty="0" smtClean="0"/>
              <a:t>, </a:t>
            </a:r>
            <a:r>
              <a:rPr lang="en-US" dirty="0" err="1" smtClean="0"/>
              <a:t>dan</a:t>
            </a:r>
            <a:r>
              <a:rPr lang="en-US" dirty="0" smtClean="0"/>
              <a:t> </a:t>
            </a:r>
            <a:r>
              <a:rPr lang="en-US" dirty="0" err="1" smtClean="0"/>
              <a:t>lembaga</a:t>
            </a:r>
            <a:r>
              <a:rPr lang="en-US" dirty="0" smtClean="0"/>
              <a:t> </a:t>
            </a:r>
            <a:r>
              <a:rPr lang="en-US" dirty="0" err="1" smtClean="0"/>
              <a:t>kepresidenan</a:t>
            </a:r>
            <a:r>
              <a:rPr lang="en-US" dirty="0" smtClean="0"/>
              <a:t> </a:t>
            </a:r>
            <a:r>
              <a:rPr lang="en-US" dirty="0" err="1" smtClean="0"/>
              <a:t>bermanfaat</a:t>
            </a:r>
            <a:r>
              <a:rPr lang="en-US" dirty="0" smtClean="0"/>
              <a:t> </a:t>
            </a:r>
            <a:r>
              <a:rPr lang="en-US" dirty="0" err="1" smtClean="0"/>
              <a:t>bagi</a:t>
            </a:r>
            <a:r>
              <a:rPr lang="en-US" dirty="0" smtClean="0"/>
              <a:t> </a:t>
            </a:r>
            <a:r>
              <a:rPr lang="en-US" dirty="0" err="1" smtClean="0"/>
              <a:t>seluruh</a:t>
            </a:r>
            <a:r>
              <a:rPr lang="en-US" dirty="0" smtClean="0"/>
              <a:t> </a:t>
            </a:r>
            <a:r>
              <a:rPr lang="en-US" dirty="0" err="1" smtClean="0"/>
              <a:t>rakyat</a:t>
            </a:r>
            <a:r>
              <a:rPr lang="en-US" dirty="0" smtClean="0"/>
              <a:t>.</a:t>
            </a:r>
            <a:endParaRPr lang="en-US" dirty="0"/>
          </a:p>
        </p:txBody>
      </p:sp>
      <p:sp>
        <p:nvSpPr>
          <p:cNvPr id="7" name="Slide Number Placeholder 6"/>
          <p:cNvSpPr>
            <a:spLocks noGrp="1"/>
          </p:cNvSpPr>
          <p:nvPr>
            <p:ph type="sldNum" sz="quarter" idx="12"/>
          </p:nvPr>
        </p:nvSpPr>
        <p:spPr/>
        <p:txBody>
          <a:bodyPr/>
          <a:lstStyle/>
          <a:p>
            <a:fld id="{18EBD908-9097-46B1-9376-23F6E59F2AF3}" type="slidenum">
              <a:rPr lang="id-ID" smtClean="0"/>
              <a:t>13</a:t>
            </a:fld>
            <a:endParaRPr lang="id-ID"/>
          </a:p>
        </p:txBody>
      </p:sp>
    </p:spTree>
    <p:extLst>
      <p:ext uri="{BB962C8B-B14F-4D97-AF65-F5344CB8AC3E}">
        <p14:creationId xmlns:p14="http://schemas.microsoft.com/office/powerpoint/2010/main" val="1726090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1850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1463040" y="1772816"/>
            <a:ext cx="6781368" cy="3950253"/>
          </a:xfrm>
          <a:prstGeom prst="rect">
            <a:avLst/>
          </a:prstGeom>
        </p:spPr>
        <p:txBody>
          <a:bodyPr vert="horz" lIns="91440" tIns="45720" rIns="91440" bIns="45720" rtlCol="0">
            <a:normAutofit/>
          </a:bodyPr>
          <a:lstStyle>
            <a:lvl1pPr marL="365760" indent="-283464" algn="l" defTabSz="914400"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defTabSz="914400"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defTabSz="914400"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defTabSz="914400"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defTabSz="914400"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defTabSz="914400"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defTabSz="914400"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defTabSz="914400"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defTabSz="914400"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lstStyle>
          <a:p>
            <a:pPr marL="596646" indent="-514350" algn="just">
              <a:buFont typeface="Wingdings" pitchFamily="2" charset="2"/>
              <a:buChar char="q"/>
            </a:pPr>
            <a:r>
              <a:rPr lang="id-ID" sz="3600" dirty="0" smtClean="0"/>
              <a:t>I Dewa Gede </a:t>
            </a:r>
            <a:r>
              <a:rPr lang="id-ID" sz="3600" dirty="0" smtClean="0"/>
              <a:t>A</a:t>
            </a:r>
            <a:r>
              <a:rPr lang="en-US" sz="3600" dirty="0" err="1" smtClean="0"/>
              <a:t>tmadja</a:t>
            </a:r>
            <a:r>
              <a:rPr lang="id-ID" sz="3600" dirty="0" smtClean="0"/>
              <a:t>, </a:t>
            </a:r>
            <a:r>
              <a:rPr lang="en-US" sz="3600" dirty="0" smtClean="0"/>
              <a:t>(</a:t>
            </a:r>
            <a:r>
              <a:rPr lang="id-ID" sz="3600" dirty="0" smtClean="0"/>
              <a:t>2013:2</a:t>
            </a:r>
            <a:r>
              <a:rPr lang="en-US" sz="3600" dirty="0" smtClean="0"/>
              <a:t>)</a:t>
            </a:r>
            <a:endParaRPr lang="id-ID" sz="3600" dirty="0" smtClean="0"/>
          </a:p>
          <a:p>
            <a:pPr marL="627063" lvl="1" indent="0" algn="just">
              <a:buFont typeface="Verdana"/>
              <a:buNone/>
            </a:pPr>
            <a:r>
              <a:rPr lang="id-ID" sz="3600" dirty="0" smtClean="0"/>
              <a:t>Filsafat Hukum adalah filsafat yang merenungkan </a:t>
            </a:r>
            <a:r>
              <a:rPr lang="id-ID" sz="3600" u="sng" dirty="0" smtClean="0"/>
              <a:t>aspek filosofis </a:t>
            </a:r>
            <a:r>
              <a:rPr lang="id-ID" sz="3600" dirty="0" smtClean="0"/>
              <a:t>dari eksistensi hukum dan praktik hukum. </a:t>
            </a:r>
          </a:p>
          <a:p>
            <a:pPr marL="514350" lvl="1" indent="-514350" algn="just">
              <a:buFont typeface="Verdana"/>
              <a:buNone/>
            </a:pPr>
            <a:endParaRPr lang="id-ID" dirty="0" smtClean="0"/>
          </a:p>
        </p:txBody>
      </p:sp>
      <p:sp>
        <p:nvSpPr>
          <p:cNvPr id="5" name="Slide Number Placeholder 4"/>
          <p:cNvSpPr>
            <a:spLocks noGrp="1"/>
          </p:cNvSpPr>
          <p:nvPr>
            <p:ph type="sldNum" sz="quarter" idx="12"/>
          </p:nvPr>
        </p:nvSpPr>
        <p:spPr/>
        <p:txBody>
          <a:bodyPr/>
          <a:lstStyle/>
          <a:p>
            <a:fld id="{18EBD908-9097-46B1-9376-23F6E59F2AF3}" type="slidenum">
              <a:rPr lang="id-ID" smtClean="0"/>
              <a:t>2</a:t>
            </a:fld>
            <a:endParaRPr lang="id-ID"/>
          </a:p>
        </p:txBody>
      </p:sp>
    </p:spTree>
    <p:extLst>
      <p:ext uri="{BB962C8B-B14F-4D97-AF65-F5344CB8AC3E}">
        <p14:creationId xmlns:p14="http://schemas.microsoft.com/office/powerpoint/2010/main" val="1547789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683568" y="753616"/>
            <a:ext cx="7992888" cy="54116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800" dirty="0" err="1" smtClean="0"/>
              <a:t>Tiga</a:t>
            </a:r>
            <a:r>
              <a:rPr lang="en-US" sz="2800" dirty="0" smtClean="0"/>
              <a:t> </a:t>
            </a:r>
            <a:r>
              <a:rPr lang="en-US" sz="2800" dirty="0" err="1" smtClean="0"/>
              <a:t>tema</a:t>
            </a:r>
            <a:r>
              <a:rPr lang="en-US" sz="2800" dirty="0" smtClean="0"/>
              <a:t> </a:t>
            </a:r>
            <a:r>
              <a:rPr lang="en-US" sz="2800" dirty="0" err="1" smtClean="0"/>
              <a:t>utama</a:t>
            </a:r>
            <a:r>
              <a:rPr lang="en-US" sz="2800" dirty="0" smtClean="0"/>
              <a:t> </a:t>
            </a:r>
            <a:r>
              <a:rPr lang="en-US" sz="2800" dirty="0" err="1" smtClean="0"/>
              <a:t>kajian</a:t>
            </a:r>
            <a:r>
              <a:rPr lang="en-US" sz="2800" dirty="0" smtClean="0"/>
              <a:t> </a:t>
            </a:r>
            <a:r>
              <a:rPr lang="en-US" sz="2800" dirty="0" err="1" smtClean="0"/>
              <a:t>filsafat</a:t>
            </a:r>
            <a:r>
              <a:rPr lang="en-US" sz="2800" dirty="0" smtClean="0"/>
              <a:t> </a:t>
            </a:r>
            <a:r>
              <a:rPr lang="en-US" sz="2800" dirty="0" err="1" smtClean="0"/>
              <a:t>hukum</a:t>
            </a:r>
            <a:r>
              <a:rPr lang="en-US" sz="2800" dirty="0" smtClean="0"/>
              <a:t> </a:t>
            </a:r>
            <a:r>
              <a:rPr lang="en-US" sz="2800" dirty="0" err="1" smtClean="0"/>
              <a:t>meliputi</a:t>
            </a:r>
            <a:r>
              <a:rPr lang="en-US" sz="2800" dirty="0" smtClean="0"/>
              <a:t>  3 (</a:t>
            </a:r>
            <a:r>
              <a:rPr lang="en-US" sz="2800" dirty="0" err="1" smtClean="0"/>
              <a:t>tiga</a:t>
            </a:r>
            <a:r>
              <a:rPr lang="en-US" sz="2800" dirty="0" smtClean="0"/>
              <a:t>) </a:t>
            </a:r>
            <a:r>
              <a:rPr lang="en-US" sz="2800" dirty="0" err="1" smtClean="0"/>
              <a:t>pilar</a:t>
            </a:r>
            <a:r>
              <a:rPr lang="en-US" sz="2800" dirty="0" smtClean="0"/>
              <a:t> </a:t>
            </a:r>
            <a:r>
              <a:rPr lang="en-US" sz="2800" dirty="0" err="1" smtClean="0"/>
              <a:t>yakni</a:t>
            </a:r>
            <a:r>
              <a:rPr lang="en-US" sz="2800" dirty="0" smtClean="0"/>
              <a:t> </a:t>
            </a:r>
            <a:r>
              <a:rPr lang="en-US" sz="2800" dirty="0" err="1" smtClean="0"/>
              <a:t>ontologi</a:t>
            </a:r>
            <a:r>
              <a:rPr lang="en-US" sz="2800" dirty="0" smtClean="0"/>
              <a:t>, </a:t>
            </a:r>
            <a:r>
              <a:rPr lang="en-US" sz="2800" dirty="0" err="1" smtClean="0"/>
              <a:t>aksilogi</a:t>
            </a:r>
            <a:r>
              <a:rPr lang="en-US" sz="2800" dirty="0" smtClean="0"/>
              <a:t> </a:t>
            </a:r>
            <a:r>
              <a:rPr lang="en-US" sz="2800" dirty="0" err="1" smtClean="0"/>
              <a:t>dan</a:t>
            </a:r>
            <a:r>
              <a:rPr lang="en-US" sz="2800" dirty="0" smtClean="0"/>
              <a:t> </a:t>
            </a:r>
            <a:r>
              <a:rPr lang="en-US" sz="2800" dirty="0" err="1" smtClean="0"/>
              <a:t>epsitemologi</a:t>
            </a:r>
            <a:r>
              <a:rPr lang="en-US" sz="2800" dirty="0" smtClean="0"/>
              <a:t> </a:t>
            </a:r>
            <a:r>
              <a:rPr lang="en-US" sz="2800" dirty="0" err="1" smtClean="0"/>
              <a:t>hukum</a:t>
            </a:r>
            <a:r>
              <a:rPr lang="en-US" sz="2800" dirty="0" smtClean="0"/>
              <a:t>, (I </a:t>
            </a:r>
            <a:r>
              <a:rPr lang="en-US" sz="2800" dirty="0" err="1" smtClean="0"/>
              <a:t>Dewa</a:t>
            </a:r>
            <a:r>
              <a:rPr lang="en-US" sz="2800" dirty="0" smtClean="0"/>
              <a:t>  </a:t>
            </a:r>
            <a:r>
              <a:rPr lang="en-US" sz="2800" dirty="0" err="1" smtClean="0"/>
              <a:t>Gede</a:t>
            </a:r>
            <a:r>
              <a:rPr lang="en-US" sz="2800" dirty="0" smtClean="0"/>
              <a:t> A., </a:t>
            </a:r>
            <a:r>
              <a:rPr lang="en-US" sz="2800" i="1" dirty="0" smtClean="0"/>
              <a:t>Ibid</a:t>
            </a:r>
            <a:r>
              <a:rPr lang="en-US" sz="2800" dirty="0" smtClean="0"/>
              <a:t>):</a:t>
            </a:r>
          </a:p>
          <a:p>
            <a:pPr lvl="1" algn="just">
              <a:buFont typeface="Arial" pitchFamily="34" charset="0"/>
              <a:buChar char="•"/>
            </a:pPr>
            <a:r>
              <a:rPr lang="en-US" dirty="0" err="1" smtClean="0"/>
              <a:t>Ontologi</a:t>
            </a:r>
            <a:r>
              <a:rPr lang="en-US" dirty="0" smtClean="0"/>
              <a:t> </a:t>
            </a:r>
            <a:r>
              <a:rPr lang="en-US" dirty="0" err="1" smtClean="0"/>
              <a:t>hukum</a:t>
            </a:r>
            <a:r>
              <a:rPr lang="en-US" dirty="0" smtClean="0"/>
              <a:t> (</a:t>
            </a:r>
            <a:r>
              <a:rPr lang="en-US" dirty="0" err="1" smtClean="0"/>
              <a:t>ajaran</a:t>
            </a:r>
            <a:r>
              <a:rPr lang="en-US" dirty="0" smtClean="0"/>
              <a:t> </a:t>
            </a:r>
            <a:r>
              <a:rPr lang="en-US" dirty="0" err="1" smtClean="0"/>
              <a:t>hal</a:t>
            </a:r>
            <a:r>
              <a:rPr lang="en-US" dirty="0" smtClean="0"/>
              <a:t> </a:t>
            </a:r>
            <a:r>
              <a:rPr lang="en-US" dirty="0" err="1" smtClean="0"/>
              <a:t>ada</a:t>
            </a:r>
            <a:r>
              <a:rPr lang="en-US" dirty="0" smtClean="0"/>
              <a:t>, </a:t>
            </a:r>
            <a:r>
              <a:rPr lang="en-US" i="1" dirty="0" err="1" smtClean="0"/>
              <a:t>zijnsleer</a:t>
            </a:r>
            <a:r>
              <a:rPr lang="en-US" dirty="0" smtClean="0"/>
              <a:t>), </a:t>
            </a:r>
            <a:r>
              <a:rPr lang="en-US" dirty="0" err="1" smtClean="0"/>
              <a:t>penelitian</a:t>
            </a:r>
            <a:r>
              <a:rPr lang="en-US" dirty="0" smtClean="0"/>
              <a:t> </a:t>
            </a:r>
            <a:r>
              <a:rPr lang="en-US" dirty="0" err="1" smtClean="0"/>
              <a:t>tentang</a:t>
            </a:r>
            <a:r>
              <a:rPr lang="en-US" dirty="0" smtClean="0"/>
              <a:t> </a:t>
            </a:r>
            <a:r>
              <a:rPr lang="en-US" dirty="0" err="1" smtClean="0"/>
              <a:t>hakekat</a:t>
            </a:r>
            <a:r>
              <a:rPr lang="en-US" dirty="0" smtClean="0"/>
              <a:t> </a:t>
            </a:r>
            <a:r>
              <a:rPr lang="en-US" dirty="0" err="1" smtClean="0"/>
              <a:t>dari</a:t>
            </a:r>
            <a:r>
              <a:rPr lang="en-US" dirty="0" smtClean="0"/>
              <a:t> </a:t>
            </a:r>
            <a:r>
              <a:rPr lang="en-US" dirty="0" err="1" smtClean="0"/>
              <a:t>hukum</a:t>
            </a:r>
            <a:r>
              <a:rPr lang="en-US" dirty="0" smtClean="0"/>
              <a:t>;</a:t>
            </a:r>
          </a:p>
          <a:p>
            <a:pPr lvl="1" algn="just">
              <a:buFont typeface="Arial" pitchFamily="34" charset="0"/>
              <a:buChar char="•"/>
            </a:pPr>
            <a:r>
              <a:rPr lang="en-US" dirty="0" err="1" smtClean="0"/>
              <a:t>Aksiologi</a:t>
            </a:r>
            <a:r>
              <a:rPr lang="en-US" dirty="0" smtClean="0"/>
              <a:t> </a:t>
            </a:r>
            <a:r>
              <a:rPr lang="en-US" dirty="0" err="1" smtClean="0"/>
              <a:t>hukum</a:t>
            </a:r>
            <a:r>
              <a:rPr lang="en-US" dirty="0" smtClean="0"/>
              <a:t> (</a:t>
            </a:r>
            <a:r>
              <a:rPr lang="en-US" dirty="0" err="1" smtClean="0"/>
              <a:t>ajaran</a:t>
            </a:r>
            <a:r>
              <a:rPr lang="en-US" dirty="0" smtClean="0"/>
              <a:t> </a:t>
            </a:r>
            <a:r>
              <a:rPr lang="en-US" dirty="0" err="1" smtClean="0"/>
              <a:t>nilai</a:t>
            </a:r>
            <a:r>
              <a:rPr lang="en-US" dirty="0" smtClean="0"/>
              <a:t>, </a:t>
            </a:r>
            <a:r>
              <a:rPr lang="en-US" i="1" dirty="0" err="1" smtClean="0"/>
              <a:t>waardenleer</a:t>
            </a:r>
            <a:r>
              <a:rPr lang="en-US" dirty="0" smtClean="0"/>
              <a:t>), </a:t>
            </a:r>
            <a:r>
              <a:rPr lang="en-US" dirty="0" err="1" smtClean="0"/>
              <a:t>penentuan</a:t>
            </a:r>
            <a:r>
              <a:rPr lang="en-US" dirty="0" smtClean="0"/>
              <a:t> </a:t>
            </a:r>
            <a:r>
              <a:rPr lang="en-US" dirty="0" err="1" smtClean="0"/>
              <a:t>isi</a:t>
            </a:r>
            <a:r>
              <a:rPr lang="en-US" dirty="0" smtClean="0"/>
              <a:t> </a:t>
            </a:r>
            <a:r>
              <a:rPr lang="en-US" dirty="0" err="1" smtClean="0"/>
              <a:t>nilai-nilai</a:t>
            </a:r>
            <a:r>
              <a:rPr lang="en-US" dirty="0" smtClean="0"/>
              <a:t> </a:t>
            </a:r>
            <a:r>
              <a:rPr lang="en-US" dirty="0" err="1" smtClean="0"/>
              <a:t>dalam</a:t>
            </a:r>
            <a:r>
              <a:rPr lang="en-US" dirty="0" smtClean="0"/>
              <a:t> </a:t>
            </a:r>
            <a:r>
              <a:rPr lang="en-US" dirty="0" err="1" smtClean="0"/>
              <a:t>hukum</a:t>
            </a:r>
            <a:r>
              <a:rPr lang="en-US" dirty="0" smtClean="0"/>
              <a:t> , </a:t>
            </a:r>
            <a:r>
              <a:rPr lang="en-US" dirty="0" err="1" smtClean="0"/>
              <a:t>seperti</a:t>
            </a:r>
            <a:r>
              <a:rPr lang="en-US" dirty="0" smtClean="0"/>
              <a:t> </a:t>
            </a:r>
            <a:r>
              <a:rPr lang="en-US" dirty="0" err="1" smtClean="0"/>
              <a:t>persamaan</a:t>
            </a:r>
            <a:r>
              <a:rPr lang="en-US" dirty="0" smtClean="0"/>
              <a:t>, </a:t>
            </a:r>
            <a:r>
              <a:rPr lang="en-US" dirty="0" err="1" smtClean="0"/>
              <a:t>kebebasan</a:t>
            </a:r>
            <a:r>
              <a:rPr lang="en-US" dirty="0" smtClean="0"/>
              <a:t>;</a:t>
            </a:r>
          </a:p>
          <a:p>
            <a:pPr lvl="1" algn="just">
              <a:buFont typeface="Arial" pitchFamily="34" charset="0"/>
              <a:buChar char="•"/>
            </a:pPr>
            <a:r>
              <a:rPr lang="en-US" dirty="0" err="1" smtClean="0"/>
              <a:t>Epistemologi</a:t>
            </a:r>
            <a:r>
              <a:rPr lang="en-US" dirty="0" smtClean="0"/>
              <a:t> </a:t>
            </a:r>
            <a:r>
              <a:rPr lang="en-US" dirty="0" err="1" smtClean="0"/>
              <a:t>hukum</a:t>
            </a:r>
            <a:r>
              <a:rPr lang="en-US" dirty="0" smtClean="0"/>
              <a:t> (</a:t>
            </a:r>
            <a:r>
              <a:rPr lang="en-US" dirty="0" err="1" smtClean="0"/>
              <a:t>ajaran</a:t>
            </a:r>
            <a:r>
              <a:rPr lang="en-US" dirty="0" smtClean="0"/>
              <a:t> </a:t>
            </a:r>
            <a:r>
              <a:rPr lang="en-US" dirty="0" err="1" smtClean="0"/>
              <a:t>pengetahuan</a:t>
            </a:r>
            <a:r>
              <a:rPr lang="en-US" dirty="0" smtClean="0"/>
              <a:t>), </a:t>
            </a:r>
            <a:r>
              <a:rPr lang="en-US" dirty="0" err="1" smtClean="0"/>
              <a:t>analisis</a:t>
            </a:r>
            <a:r>
              <a:rPr lang="en-US" dirty="0" smtClean="0"/>
              <a:t> </a:t>
            </a:r>
            <a:r>
              <a:rPr lang="en-US" dirty="0" err="1" smtClean="0"/>
              <a:t>tentang</a:t>
            </a:r>
            <a:r>
              <a:rPr lang="en-US" dirty="0" smtClean="0"/>
              <a:t> </a:t>
            </a:r>
            <a:r>
              <a:rPr lang="en-US" dirty="0" err="1" smtClean="0"/>
              <a:t>hakekat</a:t>
            </a:r>
            <a:r>
              <a:rPr lang="en-US" dirty="0" smtClean="0"/>
              <a:t> </a:t>
            </a:r>
            <a:r>
              <a:rPr lang="en-US" dirty="0" err="1" smtClean="0"/>
              <a:t>pengetahuan</a:t>
            </a:r>
            <a:r>
              <a:rPr lang="en-US" dirty="0" smtClean="0"/>
              <a:t> </a:t>
            </a:r>
            <a:r>
              <a:rPr lang="en-US" dirty="0" err="1" smtClean="0"/>
              <a:t>hukum</a:t>
            </a:r>
            <a:r>
              <a:rPr lang="en-US" dirty="0" smtClean="0"/>
              <a:t> , </a:t>
            </a:r>
            <a:r>
              <a:rPr lang="en-US" dirty="0" err="1" smtClean="0"/>
              <a:t>sehingga</a:t>
            </a:r>
            <a:r>
              <a:rPr lang="en-US" dirty="0" smtClean="0"/>
              <a:t> </a:t>
            </a:r>
            <a:r>
              <a:rPr lang="en-US" dirty="0" err="1" smtClean="0"/>
              <a:t>merupakan</a:t>
            </a:r>
            <a:r>
              <a:rPr lang="en-US" dirty="0" smtClean="0"/>
              <a:t> </a:t>
            </a:r>
            <a:r>
              <a:rPr lang="en-US" dirty="0" err="1" smtClean="0"/>
              <a:t>penentu</a:t>
            </a:r>
            <a:r>
              <a:rPr lang="en-US" dirty="0" smtClean="0"/>
              <a:t> </a:t>
            </a:r>
            <a:r>
              <a:rPr lang="en-US" dirty="0" err="1" smtClean="0"/>
              <a:t>dari</a:t>
            </a:r>
            <a:r>
              <a:rPr lang="en-US" dirty="0" smtClean="0"/>
              <a:t> </a:t>
            </a:r>
            <a:r>
              <a:rPr lang="en-US" dirty="0" err="1" smtClean="0"/>
              <a:t>metodologi</a:t>
            </a:r>
            <a:r>
              <a:rPr lang="en-US" dirty="0" smtClean="0"/>
              <a:t> </a:t>
            </a:r>
            <a:r>
              <a:rPr lang="en-US" dirty="0" err="1" smtClean="0"/>
              <a:t>hukum</a:t>
            </a:r>
            <a:r>
              <a:rPr lang="en-US" dirty="0" smtClean="0"/>
              <a:t>. (</a:t>
            </a:r>
            <a:r>
              <a:rPr lang="en-US" i="1" dirty="0" err="1" smtClean="0"/>
              <a:t>dengan</a:t>
            </a:r>
            <a:r>
              <a:rPr lang="en-US" i="1" dirty="0" smtClean="0"/>
              <a:t> </a:t>
            </a:r>
            <a:r>
              <a:rPr lang="en-US" i="1" dirty="0" err="1" smtClean="0"/>
              <a:t>tambahan</a:t>
            </a:r>
            <a:r>
              <a:rPr lang="en-US" i="1" dirty="0" smtClean="0"/>
              <a:t> </a:t>
            </a:r>
            <a:r>
              <a:rPr lang="en-US" i="1" dirty="0" err="1" smtClean="0"/>
              <a:t>moralitas</a:t>
            </a:r>
            <a:r>
              <a:rPr lang="en-US" i="1" dirty="0" smtClean="0"/>
              <a:t> </a:t>
            </a:r>
            <a:r>
              <a:rPr lang="en-US" i="1" dirty="0" err="1" smtClean="0"/>
              <a:t>hukum</a:t>
            </a:r>
            <a:r>
              <a:rPr lang="en-US" i="1" dirty="0" smtClean="0"/>
              <a:t>);</a:t>
            </a:r>
            <a:endParaRPr lang="en-US" i="1" dirty="0"/>
          </a:p>
        </p:txBody>
      </p:sp>
      <p:sp>
        <p:nvSpPr>
          <p:cNvPr id="6" name="Slide Number Placeholder 5"/>
          <p:cNvSpPr>
            <a:spLocks noGrp="1"/>
          </p:cNvSpPr>
          <p:nvPr>
            <p:ph type="sldNum" sz="quarter" idx="12"/>
          </p:nvPr>
        </p:nvSpPr>
        <p:spPr/>
        <p:txBody>
          <a:bodyPr/>
          <a:lstStyle/>
          <a:p>
            <a:fld id="{18EBD908-9097-46B1-9376-23F6E59F2AF3}" type="slidenum">
              <a:rPr lang="id-ID" smtClean="0"/>
              <a:t>3</a:t>
            </a:fld>
            <a:endParaRPr lang="id-ID"/>
          </a:p>
        </p:txBody>
      </p:sp>
    </p:spTree>
    <p:extLst>
      <p:ext uri="{BB962C8B-B14F-4D97-AF65-F5344CB8AC3E}">
        <p14:creationId xmlns:p14="http://schemas.microsoft.com/office/powerpoint/2010/main" val="167355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99592" y="836712"/>
            <a:ext cx="7704856" cy="504056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endParaRPr lang="id-ID" dirty="0" smtClean="0"/>
          </a:p>
          <a:p>
            <a:pPr algn="just">
              <a:buFont typeface="Wingdings" panose="05000000000000000000" pitchFamily="2" charset="2"/>
              <a:buChar char="§"/>
            </a:pPr>
            <a:r>
              <a:rPr lang="id-ID" dirty="0" smtClean="0"/>
              <a:t>Aksiologi: nilai kegunaan ilmu (Jujun S. Suriasumantri,  2005:227);</a:t>
            </a:r>
          </a:p>
          <a:p>
            <a:pPr algn="just">
              <a:buFont typeface="Wingdings" panose="05000000000000000000" pitchFamily="2" charset="2"/>
              <a:buChar char="§"/>
            </a:pPr>
            <a:r>
              <a:rPr lang="id-ID" dirty="0" smtClean="0"/>
              <a:t>Aksiologi hukum: ajaran nilai hukum; </a:t>
            </a:r>
          </a:p>
          <a:p>
            <a:pPr algn="just">
              <a:buFont typeface="Wingdings" panose="05000000000000000000" pitchFamily="2" charset="2"/>
              <a:buChar char="§"/>
            </a:pPr>
            <a:r>
              <a:rPr lang="id-ID" dirty="0" smtClean="0"/>
              <a:t>Aksiologi hukum (ajaran nilai hukum) dikaitkan dengan tujuan hukum (Sidharta, dalam I Dewa Gede A, </a:t>
            </a:r>
            <a:r>
              <a:rPr lang="id-ID" dirty="0" smtClean="0"/>
              <a:t>201</a:t>
            </a:r>
            <a:r>
              <a:rPr lang="en-US" dirty="0" smtClean="0"/>
              <a:t>3</a:t>
            </a:r>
            <a:r>
              <a:rPr lang="id-ID" dirty="0" smtClean="0"/>
              <a:t>:16</a:t>
            </a:r>
            <a:r>
              <a:rPr lang="id-ID" dirty="0" smtClean="0"/>
              <a:t>), antara lain, adalah sebagai berikut:</a:t>
            </a:r>
          </a:p>
          <a:p>
            <a:pPr lvl="1" algn="just">
              <a:buFont typeface="Arial" pitchFamily="34" charset="0"/>
              <a:buChar char="•"/>
            </a:pPr>
            <a:r>
              <a:rPr lang="id-ID" i="1" dirty="0" smtClean="0"/>
              <a:t>Pertama,</a:t>
            </a:r>
            <a:r>
              <a:rPr lang="id-ID" dirty="0" smtClean="0"/>
              <a:t> berdasarkan aliran hukum kodrat aksiologi hukum atau sebagai nilai abadi dari hukum adalah </a:t>
            </a:r>
            <a:r>
              <a:rPr lang="id-ID" b="1" i="1" dirty="0" smtClean="0"/>
              <a:t>keadilan,</a:t>
            </a:r>
            <a:r>
              <a:rPr lang="id-ID" dirty="0" smtClean="0"/>
              <a:t> karena hukum dipandang berlaku universal dan abadi;</a:t>
            </a:r>
          </a:p>
          <a:p>
            <a:pPr algn="just">
              <a:buFont typeface="Wingdings" panose="05000000000000000000" pitchFamily="2" charset="2"/>
              <a:buChar char="§"/>
            </a:pPr>
            <a:endParaRPr lang="id-ID" dirty="0"/>
          </a:p>
        </p:txBody>
      </p:sp>
      <p:sp>
        <p:nvSpPr>
          <p:cNvPr id="6" name="Slide Number Placeholder 5"/>
          <p:cNvSpPr>
            <a:spLocks noGrp="1"/>
          </p:cNvSpPr>
          <p:nvPr>
            <p:ph type="sldNum" sz="quarter" idx="12"/>
          </p:nvPr>
        </p:nvSpPr>
        <p:spPr/>
        <p:txBody>
          <a:bodyPr/>
          <a:lstStyle/>
          <a:p>
            <a:fld id="{18EBD908-9097-46B1-9376-23F6E59F2AF3}" type="slidenum">
              <a:rPr lang="id-ID" smtClean="0"/>
              <a:t>4</a:t>
            </a:fld>
            <a:endParaRPr lang="id-ID"/>
          </a:p>
        </p:txBody>
      </p:sp>
    </p:spTree>
    <p:extLst>
      <p:ext uri="{BB962C8B-B14F-4D97-AF65-F5344CB8AC3E}">
        <p14:creationId xmlns:p14="http://schemas.microsoft.com/office/powerpoint/2010/main" val="4261085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683569" y="857232"/>
            <a:ext cx="7632848" cy="5268931"/>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Arial" pitchFamily="34" charset="0"/>
              <a:buNone/>
            </a:pPr>
            <a:endParaRPr lang="id-ID" smtClean="0"/>
          </a:p>
          <a:p>
            <a:pPr algn="just"/>
            <a:r>
              <a:rPr lang="id-ID" i="1" smtClean="0"/>
              <a:t>Kedua, </a:t>
            </a:r>
            <a:r>
              <a:rPr lang="id-ID" smtClean="0"/>
              <a:t>berdasarkan aliran positivisme hukum aksiologi hukum menekankan pada nilai </a:t>
            </a:r>
            <a:r>
              <a:rPr lang="id-ID" b="1" i="1" smtClean="0"/>
              <a:t>kepastian  hukum</a:t>
            </a:r>
            <a:r>
              <a:rPr lang="id-ID" smtClean="0"/>
              <a:t>, karena hukum secara formal bersumber pada peraturan perundang-undangan.</a:t>
            </a:r>
          </a:p>
          <a:p>
            <a:pPr marL="0" indent="0" algn="just">
              <a:buFont typeface="Arial" pitchFamily="34" charset="0"/>
              <a:buNone/>
            </a:pPr>
            <a:endParaRPr lang="id-ID" smtClean="0"/>
          </a:p>
          <a:p>
            <a:pPr algn="just"/>
            <a:r>
              <a:rPr lang="id-ID" i="1" smtClean="0"/>
              <a:t>Ketiga,</a:t>
            </a:r>
            <a:r>
              <a:rPr lang="id-ID" smtClean="0"/>
              <a:t> berdasarkan aliran realisme hukum aksiologi hukum menekankan pada </a:t>
            </a:r>
            <a:r>
              <a:rPr lang="id-ID" b="1" i="1" smtClean="0"/>
              <a:t>kemanfaatan,</a:t>
            </a:r>
            <a:r>
              <a:rPr lang="id-ID" smtClean="0"/>
              <a:t> karena aliran ini menekankan kebebasan kreativitas para hakim untuk menentukan hukum dalam memutus perkara, maka pandangan realisme mengedepankan nilai-nilai pragmatisme</a:t>
            </a:r>
          </a:p>
          <a:p>
            <a:pPr algn="just"/>
            <a:endParaRPr lang="id-ID" smtClean="0"/>
          </a:p>
          <a:p>
            <a:pPr algn="just">
              <a:buFont typeface="Wingdings" pitchFamily="2" charset="2"/>
              <a:buChar char="§"/>
            </a:pPr>
            <a:endParaRPr lang="id-ID" dirty="0"/>
          </a:p>
        </p:txBody>
      </p:sp>
      <p:sp>
        <p:nvSpPr>
          <p:cNvPr id="6" name="Slide Number Placeholder 5"/>
          <p:cNvSpPr>
            <a:spLocks noGrp="1"/>
          </p:cNvSpPr>
          <p:nvPr>
            <p:ph type="sldNum" sz="quarter" idx="12"/>
          </p:nvPr>
        </p:nvSpPr>
        <p:spPr/>
        <p:txBody>
          <a:bodyPr/>
          <a:lstStyle/>
          <a:p>
            <a:fld id="{18EBD908-9097-46B1-9376-23F6E59F2AF3}" type="slidenum">
              <a:rPr lang="id-ID" smtClean="0"/>
              <a:t>5</a:t>
            </a:fld>
            <a:endParaRPr lang="id-ID"/>
          </a:p>
        </p:txBody>
      </p:sp>
    </p:spTree>
    <p:extLst>
      <p:ext uri="{BB962C8B-B14F-4D97-AF65-F5344CB8AC3E}">
        <p14:creationId xmlns:p14="http://schemas.microsoft.com/office/powerpoint/2010/main" val="3504584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87"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945460" y="764704"/>
            <a:ext cx="7560840" cy="1152128"/>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just">
              <a:buFont typeface="Wingdings" panose="05000000000000000000" pitchFamily="2" charset="2"/>
              <a:buChar char="q"/>
            </a:pPr>
            <a:r>
              <a:rPr lang="id-ID" smtClean="0"/>
              <a:t>K</a:t>
            </a:r>
            <a:r>
              <a:rPr lang="en-US" smtClean="0"/>
              <a:t>eadilan sebagai nilai paling utama dari hukum: </a:t>
            </a:r>
            <a:endParaRPr lang="en-US" dirty="0"/>
          </a:p>
        </p:txBody>
      </p:sp>
      <p:sp>
        <p:nvSpPr>
          <p:cNvPr id="6" name="Content Placeholder 2"/>
          <p:cNvSpPr txBox="1">
            <a:spLocks/>
          </p:cNvSpPr>
          <p:nvPr/>
        </p:nvSpPr>
        <p:spPr>
          <a:xfrm>
            <a:off x="1043608" y="1700808"/>
            <a:ext cx="7560840" cy="41044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54075" indent="-228600" algn="just">
              <a:buFont typeface="Wingdings" panose="05000000000000000000" pitchFamily="2" charset="2"/>
              <a:buChar char="§"/>
            </a:pPr>
            <a:endParaRPr lang="id-ID" i="1" smtClean="0"/>
          </a:p>
          <a:p>
            <a:pPr marL="854075" indent="-228600" algn="just">
              <a:buFont typeface="Wingdings" panose="05000000000000000000" pitchFamily="2" charset="2"/>
              <a:buChar char="§"/>
            </a:pPr>
            <a:r>
              <a:rPr lang="en-US" i="1" smtClean="0"/>
              <a:t>Gusta</a:t>
            </a:r>
            <a:r>
              <a:rPr lang="id-ID" i="1" smtClean="0"/>
              <a:t>v</a:t>
            </a:r>
            <a:r>
              <a:rPr lang="en-US" i="1" smtClean="0"/>
              <a:t> Radbruch </a:t>
            </a:r>
            <a:r>
              <a:rPr lang="en-US" smtClean="0"/>
              <a:t>berpendapat</a:t>
            </a:r>
            <a:r>
              <a:rPr lang="id-ID" smtClean="0"/>
              <a:t>, dari tiga tujuan hukum yaitu kepastian, keadilan, dan kemanfaatan, keadilan harus menempati posisi pertama dan utama dari  kepastian dan kemanfaatan (Theo Huijbers, 1995);</a:t>
            </a:r>
            <a:endParaRPr lang="en-US" dirty="0"/>
          </a:p>
        </p:txBody>
      </p:sp>
      <p:sp>
        <p:nvSpPr>
          <p:cNvPr id="7" name="Slide Number Placeholder 6"/>
          <p:cNvSpPr>
            <a:spLocks noGrp="1"/>
          </p:cNvSpPr>
          <p:nvPr>
            <p:ph type="sldNum" sz="quarter" idx="12"/>
          </p:nvPr>
        </p:nvSpPr>
        <p:spPr/>
        <p:txBody>
          <a:bodyPr/>
          <a:lstStyle/>
          <a:p>
            <a:fld id="{18EBD908-9097-46B1-9376-23F6E59F2AF3}" type="slidenum">
              <a:rPr lang="id-ID" smtClean="0"/>
              <a:t>6</a:t>
            </a:fld>
            <a:endParaRPr lang="id-ID"/>
          </a:p>
        </p:txBody>
      </p:sp>
    </p:spTree>
    <p:extLst>
      <p:ext uri="{BB962C8B-B14F-4D97-AF65-F5344CB8AC3E}">
        <p14:creationId xmlns:p14="http://schemas.microsoft.com/office/powerpoint/2010/main" val="950302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971600" y="1278947"/>
            <a:ext cx="7776864" cy="4454309"/>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5600" indent="-355600" algn="just">
              <a:buFont typeface="Arial" pitchFamily="34" charset="0"/>
              <a:buAutoNum type="romanUcPeriod"/>
            </a:pPr>
            <a:r>
              <a:rPr lang="en-US" b="1" smtClean="0"/>
              <a:t>K</a:t>
            </a:r>
            <a:r>
              <a:rPr lang="id-ID" b="1" smtClean="0"/>
              <a:t>onsep keadilan</a:t>
            </a:r>
            <a:r>
              <a:rPr lang="id-ID" smtClean="0"/>
              <a:t>,</a:t>
            </a:r>
          </a:p>
          <a:p>
            <a:pPr marL="400050" lvl="1" indent="0" algn="just">
              <a:buFont typeface="Arial" pitchFamily="34" charset="0"/>
              <a:buNone/>
            </a:pPr>
            <a:r>
              <a:rPr lang="id-ID" smtClean="0"/>
              <a:t>Ditemukan berbagai pandangan. Keadilan pada dasarnya bersifat abstrak  dan hanya bisa dirasakan dengan akal dan pikiran dari setiap individu/masyarakat. Keadilan tidak berbentuk dan tidak dapat dilihat namun pelaksanaannya dapat kita lihat dalam perspektif pencarian keadilan sehari-hari. Keadilan juga tidak memiliki ukuran serta takaran yang pasti tentang bagaimana halnya sesuatu yang adil.</a:t>
            </a:r>
            <a:endParaRPr lang="id-ID" dirty="0"/>
          </a:p>
        </p:txBody>
      </p:sp>
      <p:sp>
        <p:nvSpPr>
          <p:cNvPr id="6" name="Slide Number Placeholder 5"/>
          <p:cNvSpPr>
            <a:spLocks noGrp="1"/>
          </p:cNvSpPr>
          <p:nvPr>
            <p:ph type="sldNum" sz="quarter" idx="12"/>
          </p:nvPr>
        </p:nvSpPr>
        <p:spPr/>
        <p:txBody>
          <a:bodyPr/>
          <a:lstStyle/>
          <a:p>
            <a:fld id="{18EBD908-9097-46B1-9376-23F6E59F2AF3}" type="slidenum">
              <a:rPr lang="id-ID" smtClean="0"/>
              <a:t>7</a:t>
            </a:fld>
            <a:endParaRPr lang="id-ID"/>
          </a:p>
        </p:txBody>
      </p:sp>
    </p:spTree>
    <p:extLst>
      <p:ext uri="{BB962C8B-B14F-4D97-AF65-F5344CB8AC3E}">
        <p14:creationId xmlns:p14="http://schemas.microsoft.com/office/powerpoint/2010/main" val="2986844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27584" y="1556792"/>
            <a:ext cx="7992888" cy="4094269"/>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id-ID" smtClean="0"/>
              <a:t>Ulpianus, mengatakan bahwa keadilan adalah kemauan yang bersifat tetap dan terus menerus untuk memberikan kepada setiap orang apa yang mestinya untuknya;</a:t>
            </a:r>
          </a:p>
          <a:p>
            <a:pPr marL="0" indent="0" algn="just">
              <a:buFont typeface="Arial" pitchFamily="34" charset="0"/>
              <a:buNone/>
            </a:pPr>
            <a:endParaRPr lang="id-ID" smtClean="0"/>
          </a:p>
          <a:p>
            <a:pPr algn="just">
              <a:buFont typeface="Wingdings" panose="05000000000000000000" pitchFamily="2" charset="2"/>
              <a:buChar char="§"/>
            </a:pPr>
            <a:r>
              <a:rPr lang="id-ID" smtClean="0"/>
              <a:t>Aristoteles, mengatakan bahwa keadilan adalah memberikan kepada setiap orang apa yang menjadi haknya. Kemudian ia membagi dalam 2 </a:t>
            </a:r>
            <a:r>
              <a:rPr lang="en-US" smtClean="0"/>
              <a:t>(dua) </a:t>
            </a:r>
            <a:r>
              <a:rPr lang="id-ID" smtClean="0"/>
              <a:t>bentuk keadilan yaitu:</a:t>
            </a:r>
            <a:endParaRPr lang="id-ID" dirty="0"/>
          </a:p>
        </p:txBody>
      </p:sp>
      <p:sp>
        <p:nvSpPr>
          <p:cNvPr id="6" name="Slide Number Placeholder 5"/>
          <p:cNvSpPr>
            <a:spLocks noGrp="1"/>
          </p:cNvSpPr>
          <p:nvPr>
            <p:ph type="sldNum" sz="quarter" idx="12"/>
          </p:nvPr>
        </p:nvSpPr>
        <p:spPr/>
        <p:txBody>
          <a:bodyPr/>
          <a:lstStyle/>
          <a:p>
            <a:fld id="{18EBD908-9097-46B1-9376-23F6E59F2AF3}" type="slidenum">
              <a:rPr lang="id-ID" smtClean="0"/>
              <a:t>8</a:t>
            </a:fld>
            <a:endParaRPr lang="id-ID"/>
          </a:p>
        </p:txBody>
      </p:sp>
    </p:spTree>
    <p:extLst>
      <p:ext uri="{BB962C8B-B14F-4D97-AF65-F5344CB8AC3E}">
        <p14:creationId xmlns:p14="http://schemas.microsoft.com/office/powerpoint/2010/main" val="3543662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755576" y="908720"/>
            <a:ext cx="8136904" cy="53396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45236" lvl="1" indent="-342900" algn="just">
              <a:buFont typeface="Arial" pitchFamily="34" charset="0"/>
              <a:buChar char="•"/>
            </a:pPr>
            <a:endParaRPr lang="id-ID" i="1" dirty="0" smtClean="0"/>
          </a:p>
          <a:p>
            <a:pPr marL="745236" lvl="1" indent="-342900" algn="just">
              <a:buFont typeface="Arial" pitchFamily="34" charset="0"/>
              <a:buChar char="•"/>
            </a:pPr>
            <a:r>
              <a:rPr lang="id-ID" i="1" dirty="0" smtClean="0"/>
              <a:t>Pertama</a:t>
            </a:r>
            <a:r>
              <a:rPr lang="id-ID" dirty="0" smtClean="0"/>
              <a:t>, keadilan distributif, menyatakan bahwa keadilan berarti setiap orang yang berada dalam kondisi dan kedudukan yang sama dalam negara berhak atas penghargaan atau kekayaan yang sama - Penguasa.</a:t>
            </a:r>
            <a:endParaRPr lang="en-US" dirty="0" smtClean="0"/>
          </a:p>
          <a:p>
            <a:pPr marL="745236" lvl="1" indent="-342900" algn="just">
              <a:buFont typeface="Arial" pitchFamily="34" charset="0"/>
              <a:buChar char="•"/>
            </a:pPr>
            <a:r>
              <a:rPr lang="id-ID" i="1" dirty="0" smtClean="0"/>
              <a:t>Kedua</a:t>
            </a:r>
            <a:r>
              <a:rPr lang="id-ID" dirty="0" smtClean="0"/>
              <a:t>, keadilan korektif, keadilan yang bersifat sebagai koreksi untuk mengembalikan suatu keadaan kepada kondisi </a:t>
            </a:r>
            <a:r>
              <a:rPr lang="id-ID" i="1" dirty="0" smtClean="0"/>
              <a:t>equality,</a:t>
            </a:r>
            <a:r>
              <a:rPr lang="id-ID" dirty="0" smtClean="0"/>
              <a:t> yang terjadi akibat penyimpangan hukum - Hakim</a:t>
            </a:r>
            <a:endParaRPr lang="id-ID" dirty="0"/>
          </a:p>
        </p:txBody>
      </p:sp>
      <p:sp>
        <p:nvSpPr>
          <p:cNvPr id="6" name="Slide Number Placeholder 5"/>
          <p:cNvSpPr>
            <a:spLocks noGrp="1"/>
          </p:cNvSpPr>
          <p:nvPr>
            <p:ph type="sldNum" sz="quarter" idx="12"/>
          </p:nvPr>
        </p:nvSpPr>
        <p:spPr/>
        <p:txBody>
          <a:bodyPr/>
          <a:lstStyle/>
          <a:p>
            <a:fld id="{18EBD908-9097-46B1-9376-23F6E59F2AF3}" type="slidenum">
              <a:rPr lang="id-ID" smtClean="0"/>
              <a:t>9</a:t>
            </a:fld>
            <a:endParaRPr lang="id-ID"/>
          </a:p>
        </p:txBody>
      </p:sp>
    </p:spTree>
    <p:extLst>
      <p:ext uri="{BB962C8B-B14F-4D97-AF65-F5344CB8AC3E}">
        <p14:creationId xmlns:p14="http://schemas.microsoft.com/office/powerpoint/2010/main" val="451458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773</Words>
  <Application>Microsoft Office PowerPoint</Application>
  <PresentationFormat>On-screen Show (4:3)</PresentationFormat>
  <Paragraphs>56</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HP-05</dc:creator>
  <cp:lastModifiedBy>PRIVACY</cp:lastModifiedBy>
  <cp:revision>5</cp:revision>
  <dcterms:created xsi:type="dcterms:W3CDTF">2018-09-07T04:26:31Z</dcterms:created>
  <dcterms:modified xsi:type="dcterms:W3CDTF">2019-04-12T07:53:45Z</dcterms:modified>
</cp:coreProperties>
</file>