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222672-1EF7-48A3-88D1-4EA2E9A4EF32}" type="datetimeFigureOut">
              <a:rPr lang="id-ID" smtClean="0"/>
              <a:t>31/05/2010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1B1BED-4978-45FD-840B-EF81A572B8DE}" type="slidenum">
              <a:rPr lang="id-ID" smtClean="0"/>
              <a:t>‹#›</a:t>
            </a:fld>
            <a:endParaRPr lang="id-ID"/>
          </a:p>
        </p:txBody>
      </p:sp>
    </p:spTree>
    <p:extLst>
      <p:ext uri="{BB962C8B-B14F-4D97-AF65-F5344CB8AC3E}">
        <p14:creationId xmlns:p14="http://schemas.microsoft.com/office/powerpoint/2010/main" val="3169336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1B1BED-4978-45FD-840B-EF81A572B8DE}" type="slidenum">
              <a:rPr lang="id-ID" smtClean="0"/>
              <a:t>1</a:t>
            </a:fld>
            <a:endParaRPr lang="id-ID"/>
          </a:p>
        </p:txBody>
      </p:sp>
    </p:spTree>
    <p:extLst>
      <p:ext uri="{BB962C8B-B14F-4D97-AF65-F5344CB8AC3E}">
        <p14:creationId xmlns:p14="http://schemas.microsoft.com/office/powerpoint/2010/main" val="2050544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01B1BED-4978-45FD-840B-EF81A572B8DE}" type="slidenum">
              <a:rPr lang="id-ID" smtClean="0"/>
              <a:t>9</a:t>
            </a:fld>
            <a:endParaRPr lang="id-ID"/>
          </a:p>
        </p:txBody>
      </p:sp>
    </p:spTree>
    <p:extLst>
      <p:ext uri="{BB962C8B-B14F-4D97-AF65-F5344CB8AC3E}">
        <p14:creationId xmlns:p14="http://schemas.microsoft.com/office/powerpoint/2010/main" val="1507482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1B1BED-4978-45FD-840B-EF81A572B8DE}" type="slidenum">
              <a:rPr lang="id-ID" smtClean="0"/>
              <a:t>13</a:t>
            </a:fld>
            <a:endParaRPr lang="id-ID"/>
          </a:p>
        </p:txBody>
      </p:sp>
    </p:spTree>
    <p:extLst>
      <p:ext uri="{BB962C8B-B14F-4D97-AF65-F5344CB8AC3E}">
        <p14:creationId xmlns:p14="http://schemas.microsoft.com/office/powerpoint/2010/main" val="3071112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7B082D4-5EF0-4F71-B021-DBBC655DC6D2}"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CAE623-10F7-4DBD-80FE-7ABBCB3E902C}" type="slidenum">
              <a:rPr lang="id-ID" smtClean="0"/>
              <a:t>‹#›</a:t>
            </a:fld>
            <a:endParaRPr lang="id-ID"/>
          </a:p>
        </p:txBody>
      </p:sp>
    </p:spTree>
    <p:extLst>
      <p:ext uri="{BB962C8B-B14F-4D97-AF65-F5344CB8AC3E}">
        <p14:creationId xmlns:p14="http://schemas.microsoft.com/office/powerpoint/2010/main" val="389549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9D0C4B5-A502-4C79-9614-8A02319C56C5}"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CAE623-10F7-4DBD-80FE-7ABBCB3E902C}" type="slidenum">
              <a:rPr lang="id-ID" smtClean="0"/>
              <a:t>‹#›</a:t>
            </a:fld>
            <a:endParaRPr lang="id-ID"/>
          </a:p>
        </p:txBody>
      </p:sp>
    </p:spTree>
    <p:extLst>
      <p:ext uri="{BB962C8B-B14F-4D97-AF65-F5344CB8AC3E}">
        <p14:creationId xmlns:p14="http://schemas.microsoft.com/office/powerpoint/2010/main" val="353351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987BCB-0AFC-4CF2-AB51-AC568173A469}"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CAE623-10F7-4DBD-80FE-7ABBCB3E902C}" type="slidenum">
              <a:rPr lang="id-ID" smtClean="0"/>
              <a:t>‹#›</a:t>
            </a:fld>
            <a:endParaRPr lang="id-ID"/>
          </a:p>
        </p:txBody>
      </p:sp>
    </p:spTree>
    <p:extLst>
      <p:ext uri="{BB962C8B-B14F-4D97-AF65-F5344CB8AC3E}">
        <p14:creationId xmlns:p14="http://schemas.microsoft.com/office/powerpoint/2010/main" val="1361233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AA67BBD-2535-4CC6-9F2C-365533C26214}"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CAE623-10F7-4DBD-80FE-7ABBCB3E902C}" type="slidenum">
              <a:rPr lang="id-ID" smtClean="0"/>
              <a:t>‹#›</a:t>
            </a:fld>
            <a:endParaRPr lang="id-ID"/>
          </a:p>
        </p:txBody>
      </p:sp>
    </p:spTree>
    <p:extLst>
      <p:ext uri="{BB962C8B-B14F-4D97-AF65-F5344CB8AC3E}">
        <p14:creationId xmlns:p14="http://schemas.microsoft.com/office/powerpoint/2010/main" val="3805999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A390D9-4889-4DCC-B9E2-28B310184255}"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CCAE623-10F7-4DBD-80FE-7ABBCB3E902C}" type="slidenum">
              <a:rPr lang="id-ID" smtClean="0"/>
              <a:t>‹#›</a:t>
            </a:fld>
            <a:endParaRPr lang="id-ID"/>
          </a:p>
        </p:txBody>
      </p:sp>
    </p:spTree>
    <p:extLst>
      <p:ext uri="{BB962C8B-B14F-4D97-AF65-F5344CB8AC3E}">
        <p14:creationId xmlns:p14="http://schemas.microsoft.com/office/powerpoint/2010/main" val="2612717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7BE8221-A2F3-4D65-AE1C-16A98282341B}" type="datetime1">
              <a:rPr lang="id-ID" smtClean="0"/>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CCAE623-10F7-4DBD-80FE-7ABBCB3E902C}" type="slidenum">
              <a:rPr lang="id-ID" smtClean="0"/>
              <a:t>‹#›</a:t>
            </a:fld>
            <a:endParaRPr lang="id-ID"/>
          </a:p>
        </p:txBody>
      </p:sp>
    </p:spTree>
    <p:extLst>
      <p:ext uri="{BB962C8B-B14F-4D97-AF65-F5344CB8AC3E}">
        <p14:creationId xmlns:p14="http://schemas.microsoft.com/office/powerpoint/2010/main" val="224431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9C8D979-8CB7-43CD-998E-173F5EB12020}" type="datetime1">
              <a:rPr lang="id-ID" smtClean="0"/>
              <a:t>31/05/2010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CCAE623-10F7-4DBD-80FE-7ABBCB3E902C}" type="slidenum">
              <a:rPr lang="id-ID" smtClean="0"/>
              <a:t>‹#›</a:t>
            </a:fld>
            <a:endParaRPr lang="id-ID"/>
          </a:p>
        </p:txBody>
      </p:sp>
    </p:spTree>
    <p:extLst>
      <p:ext uri="{BB962C8B-B14F-4D97-AF65-F5344CB8AC3E}">
        <p14:creationId xmlns:p14="http://schemas.microsoft.com/office/powerpoint/2010/main" val="3078090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58126B8-08E2-48F2-A9C7-E3B5DD3640C0}" type="datetime1">
              <a:rPr lang="id-ID" smtClean="0"/>
              <a:t>31/05/2010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CCAE623-10F7-4DBD-80FE-7ABBCB3E902C}" type="slidenum">
              <a:rPr lang="id-ID" smtClean="0"/>
              <a:t>‹#›</a:t>
            </a:fld>
            <a:endParaRPr lang="id-ID"/>
          </a:p>
        </p:txBody>
      </p:sp>
    </p:spTree>
    <p:extLst>
      <p:ext uri="{BB962C8B-B14F-4D97-AF65-F5344CB8AC3E}">
        <p14:creationId xmlns:p14="http://schemas.microsoft.com/office/powerpoint/2010/main" val="31699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27BCA-DDF0-4977-87E7-843CA0D8C535}" type="datetime1">
              <a:rPr lang="id-ID" smtClean="0"/>
              <a:t>31/05/2010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CCAE623-10F7-4DBD-80FE-7ABBCB3E902C}" type="slidenum">
              <a:rPr lang="id-ID" smtClean="0"/>
              <a:t>‹#›</a:t>
            </a:fld>
            <a:endParaRPr lang="id-ID"/>
          </a:p>
        </p:txBody>
      </p:sp>
    </p:spTree>
    <p:extLst>
      <p:ext uri="{BB962C8B-B14F-4D97-AF65-F5344CB8AC3E}">
        <p14:creationId xmlns:p14="http://schemas.microsoft.com/office/powerpoint/2010/main" val="559196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E9418-9FC4-4592-B9E5-0BA9AC0738A6}" type="datetime1">
              <a:rPr lang="id-ID" smtClean="0"/>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CCAE623-10F7-4DBD-80FE-7ABBCB3E902C}" type="slidenum">
              <a:rPr lang="id-ID" smtClean="0"/>
              <a:t>‹#›</a:t>
            </a:fld>
            <a:endParaRPr lang="id-ID"/>
          </a:p>
        </p:txBody>
      </p:sp>
    </p:spTree>
    <p:extLst>
      <p:ext uri="{BB962C8B-B14F-4D97-AF65-F5344CB8AC3E}">
        <p14:creationId xmlns:p14="http://schemas.microsoft.com/office/powerpoint/2010/main" val="4237728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7011A-AD54-4152-8DAF-B7BB27CFD732}" type="datetime1">
              <a:rPr lang="id-ID" smtClean="0"/>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CCAE623-10F7-4DBD-80FE-7ABBCB3E902C}" type="slidenum">
              <a:rPr lang="id-ID" smtClean="0"/>
              <a:t>‹#›</a:t>
            </a:fld>
            <a:endParaRPr lang="id-ID"/>
          </a:p>
        </p:txBody>
      </p:sp>
    </p:spTree>
    <p:extLst>
      <p:ext uri="{BB962C8B-B14F-4D97-AF65-F5344CB8AC3E}">
        <p14:creationId xmlns:p14="http://schemas.microsoft.com/office/powerpoint/2010/main" val="138098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66368-AA0C-4AB7-8A41-91B74DD27806}" type="datetime1">
              <a:rPr lang="id-ID" smtClean="0"/>
              <a:t>31/05/2010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AE623-10F7-4DBD-80FE-7ABBCB3E902C}" type="slidenum">
              <a:rPr lang="id-ID" smtClean="0"/>
              <a:t>‹#›</a:t>
            </a:fld>
            <a:endParaRPr lang="id-ID"/>
          </a:p>
        </p:txBody>
      </p:sp>
    </p:spTree>
    <p:extLst>
      <p:ext uri="{BB962C8B-B14F-4D97-AF65-F5344CB8AC3E}">
        <p14:creationId xmlns:p14="http://schemas.microsoft.com/office/powerpoint/2010/main" val="1794391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dirty="0"/>
          </a:p>
        </p:txBody>
      </p:sp>
      <p:sp>
        <p:nvSpPr>
          <p:cNvPr id="3" name="Subtitle 2"/>
          <p:cNvSpPr>
            <a:spLocks noGrp="1"/>
          </p:cNvSpPr>
          <p:nvPr>
            <p:ph type="subTitle" idx="1"/>
          </p:nvPr>
        </p:nvSpPr>
        <p:spPr/>
        <p:txBody>
          <a:bodyPr/>
          <a:lstStyle/>
          <a:p>
            <a:endParaRPr lang="id-ID"/>
          </a:p>
        </p:txBody>
      </p:sp>
      <p:pic>
        <p:nvPicPr>
          <p:cNvPr id="4" name="Picture 2" descr="C:\Users\arsil\Desktop\Smartcreative.jpg"/>
          <p:cNvPicPr>
            <a:picLocks noChangeAspect="1" noChangeArrowheads="1"/>
          </p:cNvPicPr>
          <p:nvPr/>
        </p:nvPicPr>
        <p:blipFill>
          <a:blip r:embed="rId3">
            <a:extLst>
              <a:ext uri="{28A0092B-C50C-407E-A947-70E740481C1C}">
                <a14:useLocalDpi xmlns:a14="http://schemas.microsoft.com/office/drawing/2010/main" val="0"/>
              </a:ext>
            </a:extLst>
          </a:blip>
          <a:srcRect l="1051" r="800" b="504"/>
          <a:stretch>
            <a:fillRect/>
          </a:stretch>
        </p:blipFill>
        <p:spPr bwMode="auto">
          <a:xfrm>
            <a:off x="0" y="263866"/>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059832" y="3894728"/>
            <a:ext cx="5544616" cy="1046440"/>
          </a:xfrm>
          <a:prstGeom prst="rect">
            <a:avLst/>
          </a:prstGeom>
        </p:spPr>
        <p:txBody>
          <a:bodyPr wrap="square">
            <a:spAutoFit/>
          </a:bodyPr>
          <a:lstStyle/>
          <a:p>
            <a:pPr algn="ctr">
              <a:buNone/>
            </a:pPr>
            <a:r>
              <a:rPr lang="id-ID" sz="4400" b="1" dirty="0" smtClean="0"/>
              <a:t>Nilai Hukum </a:t>
            </a:r>
          </a:p>
          <a:p>
            <a:pPr algn="ctr">
              <a:buNone/>
            </a:pPr>
            <a:r>
              <a:rPr lang="en-US" b="1" dirty="0" smtClean="0"/>
              <a:t>[AKSIOLOGI</a:t>
            </a:r>
            <a:r>
              <a:rPr lang="id-ID" b="1" dirty="0" smtClean="0"/>
              <a:t>: </a:t>
            </a:r>
            <a:r>
              <a:rPr lang="id-ID" sz="1400" b="1" i="1" dirty="0" smtClean="0"/>
              <a:t>lanjutan</a:t>
            </a:r>
            <a:r>
              <a:rPr lang="en-US" b="1" dirty="0"/>
              <a:t>]</a:t>
            </a:r>
            <a:endParaRPr lang="id-ID" b="1" dirty="0" smtClean="0"/>
          </a:p>
        </p:txBody>
      </p:sp>
      <p:sp>
        <p:nvSpPr>
          <p:cNvPr id="6" name="Rectangle 5"/>
          <p:cNvSpPr/>
          <p:nvPr/>
        </p:nvSpPr>
        <p:spPr>
          <a:xfrm>
            <a:off x="6012160" y="2555612"/>
            <a:ext cx="1124218" cy="369332"/>
          </a:xfrm>
          <a:prstGeom prst="rect">
            <a:avLst/>
          </a:prstGeom>
        </p:spPr>
        <p:txBody>
          <a:bodyPr wrap="none">
            <a:spAutoFit/>
          </a:bodyPr>
          <a:lstStyle/>
          <a:p>
            <a:pPr algn="ctr">
              <a:buNone/>
            </a:pPr>
            <a:r>
              <a:rPr lang="en-US" dirty="0" smtClean="0">
                <a:solidFill>
                  <a:srgbClr val="FF0000"/>
                </a:solidFill>
              </a:rPr>
              <a:t>[</a:t>
            </a:r>
            <a:r>
              <a:rPr lang="en-US" dirty="0" err="1" smtClean="0">
                <a:solidFill>
                  <a:srgbClr val="FF0000"/>
                </a:solidFill>
              </a:rPr>
              <a:t>Materi</a:t>
            </a:r>
            <a:r>
              <a:rPr lang="en-US" dirty="0" smtClean="0">
                <a:solidFill>
                  <a:srgbClr val="FF0000"/>
                </a:solidFill>
              </a:rPr>
              <a:t> 6]</a:t>
            </a:r>
            <a:endParaRPr lang="id-ID" dirty="0" smtClean="0">
              <a:solidFill>
                <a:srgbClr val="FF0000"/>
              </a:solidFill>
            </a:endParaRPr>
          </a:p>
        </p:txBody>
      </p:sp>
      <p:sp>
        <p:nvSpPr>
          <p:cNvPr id="7" name="Rectangle 6"/>
          <p:cNvSpPr/>
          <p:nvPr/>
        </p:nvSpPr>
        <p:spPr>
          <a:xfrm>
            <a:off x="4283968" y="1970256"/>
            <a:ext cx="4176464" cy="738664"/>
          </a:xfrm>
          <a:prstGeom prst="rect">
            <a:avLst/>
          </a:prstGeom>
        </p:spPr>
        <p:txBody>
          <a:bodyPr wrap="square">
            <a:spAutoFit/>
          </a:bodyPr>
          <a:lstStyle/>
          <a:p>
            <a:pPr algn="ctr"/>
            <a:r>
              <a:rPr lang="id-ID" sz="2400" b="1" dirty="0" smtClean="0">
                <a:solidFill>
                  <a:srgbClr val="FF0000"/>
                </a:solidFill>
              </a:rPr>
              <a:t>FILSAFAT HUKUM</a:t>
            </a:r>
            <a:r>
              <a:rPr lang="en-US" sz="2400" b="1" dirty="0" smtClean="0">
                <a:solidFill>
                  <a:srgbClr val="FF0000"/>
                </a:solidFill>
              </a:rPr>
              <a:t>: S2</a:t>
            </a:r>
            <a:r>
              <a:rPr lang="id-ID" sz="2400" b="1" dirty="0" smtClean="0"/>
              <a:t/>
            </a:r>
            <a:br>
              <a:rPr lang="id-ID" sz="2400" b="1" dirty="0" smtClean="0"/>
            </a:br>
            <a:endParaRPr lang="id-ID" dirty="0"/>
          </a:p>
        </p:txBody>
      </p:sp>
      <p:sp>
        <p:nvSpPr>
          <p:cNvPr id="8" name="Rectangle 7"/>
          <p:cNvSpPr/>
          <p:nvPr/>
        </p:nvSpPr>
        <p:spPr>
          <a:xfrm>
            <a:off x="3888432" y="5877272"/>
            <a:ext cx="4572000" cy="646331"/>
          </a:xfrm>
          <a:prstGeom prst="rect">
            <a:avLst/>
          </a:prstGeom>
        </p:spPr>
        <p:txBody>
          <a:bodyPr>
            <a:spAutoFit/>
          </a:bodyPr>
          <a:lstStyle/>
          <a:p>
            <a:pPr algn="ctr">
              <a:buNone/>
            </a:pPr>
            <a:r>
              <a:rPr lang="id-ID" dirty="0" smtClean="0">
                <a:solidFill>
                  <a:srgbClr val="FF0000"/>
                </a:solidFill>
              </a:rPr>
              <a:t>Oleh  </a:t>
            </a:r>
          </a:p>
          <a:p>
            <a:pPr algn="ctr">
              <a:buNone/>
            </a:pPr>
            <a:r>
              <a:rPr lang="id-ID" dirty="0" smtClean="0">
                <a:solidFill>
                  <a:srgbClr val="FF0000"/>
                </a:solidFill>
              </a:rPr>
              <a:t>Dr. Horadin Saragih, S.H., M.Hum.</a:t>
            </a:r>
            <a:endParaRPr lang="en-US" dirty="0">
              <a:solidFill>
                <a:srgbClr val="FF0000"/>
              </a:solidFill>
            </a:endParaRPr>
          </a:p>
        </p:txBody>
      </p:sp>
      <p:sp>
        <p:nvSpPr>
          <p:cNvPr id="10" name="Slide Number Placeholder 9"/>
          <p:cNvSpPr>
            <a:spLocks noGrp="1"/>
          </p:cNvSpPr>
          <p:nvPr>
            <p:ph type="sldNum" sz="quarter" idx="12"/>
          </p:nvPr>
        </p:nvSpPr>
        <p:spPr/>
        <p:txBody>
          <a:bodyPr/>
          <a:lstStyle/>
          <a:p>
            <a:fld id="{4CCAE623-10F7-4DBD-80FE-7ABBCB3E902C}" type="slidenum">
              <a:rPr lang="id-ID" smtClean="0"/>
              <a:t>1</a:t>
            </a:fld>
            <a:endParaRPr lang="id-ID"/>
          </a:p>
        </p:txBody>
      </p:sp>
    </p:spTree>
    <p:extLst>
      <p:ext uri="{BB962C8B-B14F-4D97-AF65-F5344CB8AC3E}">
        <p14:creationId xmlns:p14="http://schemas.microsoft.com/office/powerpoint/2010/main" val="1652288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7" y="-738"/>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463040" y="1412776"/>
            <a:ext cx="6853376" cy="431029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smtClean="0"/>
              <a:t>Keadilan sosial atau keadilan hidup bersama termasuk dalam tiga keadilan dimaksud, yaitu:</a:t>
            </a:r>
          </a:p>
          <a:p>
            <a:pPr marL="0" indent="0" algn="just">
              <a:buFont typeface="Arial" pitchFamily="34" charset="0"/>
              <a:buNone/>
            </a:pPr>
            <a:endParaRPr lang="id-ID" smtClean="0"/>
          </a:p>
          <a:p>
            <a:pPr lvl="1" algn="just"/>
            <a:r>
              <a:rPr lang="id-ID" smtClean="0"/>
              <a:t>Keadilan membagi-bagikan;</a:t>
            </a:r>
          </a:p>
          <a:p>
            <a:pPr lvl="1" algn="just"/>
            <a:r>
              <a:rPr lang="id-ID" smtClean="0"/>
              <a:t>Keadilan bertaat;</a:t>
            </a:r>
          </a:p>
          <a:p>
            <a:pPr lvl="1" algn="just"/>
            <a:r>
              <a:rPr lang="id-ID" smtClean="0"/>
              <a:t>Keadilan timbal balik;</a:t>
            </a:r>
            <a:endParaRPr lang="id-ID" dirty="0"/>
          </a:p>
        </p:txBody>
      </p:sp>
      <p:sp>
        <p:nvSpPr>
          <p:cNvPr id="7" name="Slide Number Placeholder 6"/>
          <p:cNvSpPr>
            <a:spLocks noGrp="1"/>
          </p:cNvSpPr>
          <p:nvPr>
            <p:ph type="sldNum" sz="quarter" idx="12"/>
          </p:nvPr>
        </p:nvSpPr>
        <p:spPr/>
        <p:txBody>
          <a:bodyPr/>
          <a:lstStyle/>
          <a:p>
            <a:fld id="{4CCAE623-10F7-4DBD-80FE-7ABBCB3E902C}" type="slidenum">
              <a:rPr lang="id-ID" smtClean="0"/>
              <a:t>10</a:t>
            </a:fld>
            <a:endParaRPr lang="id-ID"/>
          </a:p>
        </p:txBody>
      </p:sp>
    </p:spTree>
    <p:extLst>
      <p:ext uri="{BB962C8B-B14F-4D97-AF65-F5344CB8AC3E}">
        <p14:creationId xmlns:p14="http://schemas.microsoft.com/office/powerpoint/2010/main" val="1643710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91" y="-12084"/>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3"/>
          <p:cNvSpPr txBox="1">
            <a:spLocks/>
          </p:cNvSpPr>
          <p:nvPr/>
        </p:nvSpPr>
        <p:spPr>
          <a:xfrm>
            <a:off x="1095023" y="817582"/>
            <a:ext cx="7293401" cy="1202485"/>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d-ID" dirty="0" smtClean="0"/>
              <a:t>Notonegoro mengemukakan, lebih lanjut:</a:t>
            </a:r>
            <a:endParaRPr lang="id-ID" dirty="0"/>
          </a:p>
        </p:txBody>
      </p:sp>
      <p:sp>
        <p:nvSpPr>
          <p:cNvPr id="6" name="Content Placeholder 2"/>
          <p:cNvSpPr txBox="1">
            <a:spLocks/>
          </p:cNvSpPr>
          <p:nvPr/>
        </p:nvSpPr>
        <p:spPr>
          <a:xfrm>
            <a:off x="1463040" y="2119256"/>
            <a:ext cx="7069400" cy="375801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smtClean="0"/>
              <a:t>Inti dari keadilan sosial, sila kelima dari Pancasila, dasar filsafat negara mengandung cita-cita kemanusiaan yang memenuhi hakikat dari adil, yaitu dipenuhinya segala sesuatu yang merupakan sesuatu hak dalam hubungan hidup kemanusiaan sebagai suatu kewajiban;</a:t>
            </a:r>
            <a:endParaRPr lang="id-ID" dirty="0"/>
          </a:p>
        </p:txBody>
      </p:sp>
      <p:sp>
        <p:nvSpPr>
          <p:cNvPr id="8" name="Slide Number Placeholder 7"/>
          <p:cNvSpPr>
            <a:spLocks noGrp="1"/>
          </p:cNvSpPr>
          <p:nvPr>
            <p:ph type="sldNum" sz="quarter" idx="12"/>
          </p:nvPr>
        </p:nvSpPr>
        <p:spPr/>
        <p:txBody>
          <a:bodyPr/>
          <a:lstStyle/>
          <a:p>
            <a:fld id="{4CCAE623-10F7-4DBD-80FE-7ABBCB3E902C}" type="slidenum">
              <a:rPr lang="id-ID" smtClean="0"/>
              <a:t>11</a:t>
            </a:fld>
            <a:endParaRPr lang="id-ID"/>
          </a:p>
        </p:txBody>
      </p:sp>
    </p:spTree>
    <p:extLst>
      <p:ext uri="{BB962C8B-B14F-4D97-AF65-F5344CB8AC3E}">
        <p14:creationId xmlns:p14="http://schemas.microsoft.com/office/powerpoint/2010/main" val="1458222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6" y="3344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899593" y="817582"/>
            <a:ext cx="7560840" cy="120248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id-ID" sz="2800" smtClean="0"/>
              <a:t>B. Keadilan Sosial menurut Soekarno (Yudi Latif, 2015: 582-583)</a:t>
            </a:r>
            <a:endParaRPr lang="id-ID" sz="2800" dirty="0"/>
          </a:p>
        </p:txBody>
      </p:sp>
      <p:sp>
        <p:nvSpPr>
          <p:cNvPr id="6" name="Content Placeholder 2"/>
          <p:cNvSpPr txBox="1">
            <a:spLocks/>
          </p:cNvSpPr>
          <p:nvPr/>
        </p:nvSpPr>
        <p:spPr>
          <a:xfrm>
            <a:off x="1043608" y="2119257"/>
            <a:ext cx="7416825" cy="360381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dirty="0" smtClean="0"/>
              <a:t>Sila keadilan sosial (prinsip kesejahteraan), Soekarno menyatakan: “... Marilah kita terima prinsip </a:t>
            </a:r>
            <a:r>
              <a:rPr lang="en-US" dirty="0" smtClean="0"/>
              <a:t>‘</a:t>
            </a:r>
            <a:r>
              <a:rPr lang="id-ID" dirty="0" smtClean="0"/>
              <a:t>social </a:t>
            </a:r>
            <a:r>
              <a:rPr lang="id-ID" i="1" dirty="0" smtClean="0"/>
              <a:t>rechtvaardigheid</a:t>
            </a:r>
            <a:r>
              <a:rPr lang="en-US" i="1" dirty="0" smtClean="0"/>
              <a:t>’</a:t>
            </a:r>
            <a:r>
              <a:rPr lang="id-ID" dirty="0" smtClean="0"/>
              <a:t> ini, yaitu bukan saja persamaan politik saudara-saudara tetapipun di atas lapangan ekonomi kita harus mengadakan persamaan artinya, kesejahteraan bersama yang sebaik-baiknya”</a:t>
            </a:r>
          </a:p>
          <a:p>
            <a:pPr marL="82296" indent="0" algn="just">
              <a:buFont typeface="Arial" pitchFamily="34" charset="0"/>
              <a:buNone/>
            </a:pPr>
            <a:endParaRPr lang="id-ID" dirty="0"/>
          </a:p>
        </p:txBody>
      </p:sp>
      <p:sp>
        <p:nvSpPr>
          <p:cNvPr id="7" name="Rectangle 6"/>
          <p:cNvSpPr/>
          <p:nvPr/>
        </p:nvSpPr>
        <p:spPr>
          <a:xfrm>
            <a:off x="2411760" y="5877272"/>
            <a:ext cx="662473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200" i="1" dirty="0" smtClean="0"/>
              <a:t>Social rechtvaardigheid: keadilan sosial: kesejahteraan dikalangan rakyat.</a:t>
            </a:r>
            <a:endParaRPr lang="id-ID" sz="1200" i="1" dirty="0"/>
          </a:p>
        </p:txBody>
      </p:sp>
      <p:sp>
        <p:nvSpPr>
          <p:cNvPr id="9" name="Slide Number Placeholder 8"/>
          <p:cNvSpPr>
            <a:spLocks noGrp="1"/>
          </p:cNvSpPr>
          <p:nvPr>
            <p:ph type="sldNum" sz="quarter" idx="12"/>
          </p:nvPr>
        </p:nvSpPr>
        <p:spPr/>
        <p:txBody>
          <a:bodyPr/>
          <a:lstStyle/>
          <a:p>
            <a:fld id="{4CCAE623-10F7-4DBD-80FE-7ABBCB3E902C}" type="slidenum">
              <a:rPr lang="id-ID" smtClean="0"/>
              <a:t>12</a:t>
            </a:fld>
            <a:endParaRPr lang="id-ID"/>
          </a:p>
        </p:txBody>
      </p:sp>
    </p:spTree>
    <p:extLst>
      <p:ext uri="{BB962C8B-B14F-4D97-AF65-F5344CB8AC3E}">
        <p14:creationId xmlns:p14="http://schemas.microsoft.com/office/powerpoint/2010/main" val="3816239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1850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1095023" y="817582"/>
            <a:ext cx="7437417" cy="120248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41338" indent="-541338" algn="just">
              <a:tabLst>
                <a:tab pos="541338" algn="l"/>
              </a:tabLst>
            </a:pPr>
            <a:r>
              <a:rPr lang="en-US" sz="2800" smtClean="0"/>
              <a:t>C</a:t>
            </a:r>
            <a:r>
              <a:rPr lang="id-ID" sz="2800" smtClean="0"/>
              <a:t>. 	Bagaimana merealisaikan keadilan sosial secara konkrit:</a:t>
            </a:r>
            <a:endParaRPr lang="id-ID" sz="2800" dirty="0"/>
          </a:p>
        </p:txBody>
      </p:sp>
      <p:sp>
        <p:nvSpPr>
          <p:cNvPr id="6" name="Content Placeholder 2"/>
          <p:cNvSpPr txBox="1">
            <a:spLocks/>
          </p:cNvSpPr>
          <p:nvPr/>
        </p:nvSpPr>
        <p:spPr>
          <a:xfrm>
            <a:off x="1463040" y="2119257"/>
            <a:ext cx="6925384" cy="360381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smtClean="0"/>
              <a:t>Menurut Yudi Latif (ibid, 597-598), dalam bidang ekonomi melalui pemerataan kesempatan dan jaminan sosial, dengan peranan negara menghadirkan kebijakan ekonomi yang dapat </a:t>
            </a:r>
            <a:r>
              <a:rPr lang="id-ID" b="1" i="1" smtClean="0"/>
              <a:t>menjaga iklim persaingan yang fair</a:t>
            </a:r>
            <a:r>
              <a:rPr lang="id-ID" smtClean="0"/>
              <a:t>, </a:t>
            </a:r>
            <a:r>
              <a:rPr lang="id-ID" b="1" i="1" smtClean="0"/>
              <a:t>berinvestasi dalam public good,</a:t>
            </a:r>
            <a:r>
              <a:rPr lang="id-ID" smtClean="0"/>
              <a:t> serta membela yang lemah melalui </a:t>
            </a:r>
            <a:r>
              <a:rPr lang="id-ID" b="1" i="1" smtClean="0"/>
              <a:t>pemberian jaminan sosial;</a:t>
            </a:r>
            <a:endParaRPr lang="id-ID" b="1" i="1" dirty="0"/>
          </a:p>
        </p:txBody>
      </p:sp>
      <p:sp>
        <p:nvSpPr>
          <p:cNvPr id="8" name="Slide Number Placeholder 7"/>
          <p:cNvSpPr>
            <a:spLocks noGrp="1"/>
          </p:cNvSpPr>
          <p:nvPr>
            <p:ph type="sldNum" sz="quarter" idx="12"/>
          </p:nvPr>
        </p:nvSpPr>
        <p:spPr/>
        <p:txBody>
          <a:bodyPr/>
          <a:lstStyle/>
          <a:p>
            <a:fld id="{4CCAE623-10F7-4DBD-80FE-7ABBCB3E902C}" type="slidenum">
              <a:rPr lang="id-ID" smtClean="0"/>
              <a:t>13</a:t>
            </a:fld>
            <a:endParaRPr lang="id-ID"/>
          </a:p>
        </p:txBody>
      </p:sp>
    </p:spTree>
    <p:extLst>
      <p:ext uri="{BB962C8B-B14F-4D97-AF65-F5344CB8AC3E}">
        <p14:creationId xmlns:p14="http://schemas.microsoft.com/office/powerpoint/2010/main" val="56383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1850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1438184" y="2119257"/>
            <a:ext cx="6221262" cy="3603812"/>
          </a:xfrm>
          <a:prstGeom prst="rect">
            <a:avLst/>
          </a:prstGeom>
        </p:spPr>
        <p:txBody>
          <a:bodyPr vert="horz" lIns="91440" tIns="45720" rIns="91440" bIns="45720" rtlCol="0">
            <a:normAutofit fontScale="97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id-ID" sz="3600" dirty="0" smtClean="0"/>
              <a:t>[DISKUSI]</a:t>
            </a:r>
          </a:p>
          <a:p>
            <a:pPr marL="0" indent="0" algn="ctr">
              <a:buFont typeface="Arial" pitchFamily="34" charset="0"/>
              <a:buNone/>
            </a:pPr>
            <a:r>
              <a:rPr lang="en-US" sz="3600" dirty="0" err="1" smtClean="0"/>
              <a:t>Pengimplementasian</a:t>
            </a:r>
            <a:r>
              <a:rPr lang="en-US" sz="3600" dirty="0" smtClean="0"/>
              <a:t> </a:t>
            </a:r>
            <a:r>
              <a:rPr lang="id-ID" sz="3600" dirty="0" smtClean="0"/>
              <a:t>Nilai Hukum yang Adil Berdasarkan  Pancasila </a:t>
            </a:r>
            <a:r>
              <a:rPr lang="en-US" sz="3600" dirty="0" err="1"/>
              <a:t>D</a:t>
            </a:r>
            <a:r>
              <a:rPr lang="en-US" sz="3600" dirty="0" err="1" smtClean="0"/>
              <a:t>alam</a:t>
            </a:r>
            <a:r>
              <a:rPr lang="id-ID" sz="3600" dirty="0" smtClean="0"/>
              <a:t> </a:t>
            </a:r>
            <a:r>
              <a:rPr lang="en-US" sz="3600" dirty="0" err="1" smtClean="0"/>
              <a:t>Peraturan</a:t>
            </a:r>
            <a:r>
              <a:rPr lang="en-US" sz="3600" dirty="0" smtClean="0"/>
              <a:t> </a:t>
            </a:r>
            <a:r>
              <a:rPr lang="en-US" sz="3600" dirty="0" err="1" smtClean="0"/>
              <a:t>Perundang-undangan</a:t>
            </a:r>
            <a:endParaRPr lang="id-ID" sz="3600" dirty="0"/>
          </a:p>
        </p:txBody>
      </p:sp>
      <p:sp>
        <p:nvSpPr>
          <p:cNvPr id="7" name="Slide Number Placeholder 6"/>
          <p:cNvSpPr>
            <a:spLocks noGrp="1"/>
          </p:cNvSpPr>
          <p:nvPr>
            <p:ph type="sldNum" sz="quarter" idx="12"/>
          </p:nvPr>
        </p:nvSpPr>
        <p:spPr/>
        <p:txBody>
          <a:bodyPr/>
          <a:lstStyle/>
          <a:p>
            <a:fld id="{4CCAE623-10F7-4DBD-80FE-7ABBCB3E902C}" type="slidenum">
              <a:rPr lang="id-ID" smtClean="0"/>
              <a:t>14</a:t>
            </a:fld>
            <a:endParaRPr lang="id-ID"/>
          </a:p>
        </p:txBody>
      </p:sp>
    </p:spTree>
    <p:extLst>
      <p:ext uri="{BB962C8B-B14F-4D97-AF65-F5344CB8AC3E}">
        <p14:creationId xmlns:p14="http://schemas.microsoft.com/office/powerpoint/2010/main" val="1785478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0841"/>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827585" y="817583"/>
            <a:ext cx="7920880" cy="10272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55600" indent="-355600" algn="just">
              <a:tabLst>
                <a:tab pos="444500" algn="l"/>
                <a:tab pos="630238" algn="l"/>
              </a:tabLst>
            </a:pPr>
            <a:r>
              <a:rPr lang="id-ID" sz="3200" dirty="0" smtClean="0">
                <a:latin typeface="Arial" pitchFamily="34" charset="0"/>
                <a:cs typeface="Arial" pitchFamily="34" charset="0"/>
              </a:rPr>
              <a:t/>
            </a:r>
            <a:br>
              <a:rPr lang="id-ID" sz="3200" dirty="0" smtClean="0">
                <a:latin typeface="Arial" pitchFamily="34" charset="0"/>
                <a:cs typeface="Arial" pitchFamily="34" charset="0"/>
              </a:rPr>
            </a:br>
            <a:r>
              <a:rPr lang="id-ID" sz="3200" dirty="0" smtClean="0">
                <a:latin typeface="Arial" pitchFamily="34" charset="0"/>
                <a:cs typeface="Arial" pitchFamily="34" charset="0"/>
              </a:rPr>
              <a:t>I</a:t>
            </a:r>
            <a:r>
              <a:rPr lang="en-US" sz="3200" dirty="0" smtClean="0">
                <a:latin typeface="Arial" pitchFamily="34" charset="0"/>
                <a:cs typeface="Arial" pitchFamily="34" charset="0"/>
              </a:rPr>
              <a:t>I</a:t>
            </a:r>
            <a:r>
              <a:rPr lang="id-ID" sz="3200" dirty="0" smtClean="0">
                <a:latin typeface="Arial" pitchFamily="34" charset="0"/>
                <a:cs typeface="Arial" pitchFamily="34" charset="0"/>
              </a:rPr>
              <a:t>.	Tolok Ukur, ’Kriteria’ Adil, (I Dewa G.A,2013:79-86), antara lain:</a:t>
            </a:r>
            <a:br>
              <a:rPr lang="id-ID"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6" name="Content Placeholder 2"/>
          <p:cNvSpPr txBox="1">
            <a:spLocks/>
          </p:cNvSpPr>
          <p:nvPr/>
        </p:nvSpPr>
        <p:spPr>
          <a:xfrm>
            <a:off x="1331640" y="2119256"/>
            <a:ext cx="7416825" cy="3902031"/>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d-ID" sz="3900" dirty="0" smtClean="0"/>
              <a:t>A. Ahli Filsafat Hukum</a:t>
            </a:r>
          </a:p>
          <a:p>
            <a:pPr algn="just">
              <a:buFont typeface="Wingdings" panose="05000000000000000000" pitchFamily="2" charset="2"/>
              <a:buChar char="§"/>
            </a:pPr>
            <a:r>
              <a:rPr lang="id-ID" i="1" dirty="0" smtClean="0"/>
              <a:t>Thomas Aquinas</a:t>
            </a:r>
            <a:r>
              <a:rPr lang="id-ID" dirty="0" smtClean="0"/>
              <a:t>, Spirit dari ide keadilan diekplorasikan pada ketaqwaan terhadap Tuhan dan kecintaan pada kebaikan. Tolok ukur keadilan adalah kebajikan – moralitas;</a:t>
            </a:r>
          </a:p>
          <a:p>
            <a:pPr algn="just">
              <a:buFont typeface="Wingdings" panose="05000000000000000000" pitchFamily="2" charset="2"/>
              <a:buChar char="§"/>
            </a:pPr>
            <a:r>
              <a:rPr lang="id-ID" i="1" dirty="0" smtClean="0"/>
              <a:t>Hans Kelsen</a:t>
            </a:r>
            <a:r>
              <a:rPr lang="id-ID" dirty="0" smtClean="0"/>
              <a:t>, nilai keadilan itu subjektif tergantung penilaian orang atau ideologi yang dianut, adil bagi penganut ideologi liberal tidak adil menurut sudut pandang ideologi sosialis.</a:t>
            </a:r>
            <a:endParaRPr lang="id-ID" dirty="0"/>
          </a:p>
        </p:txBody>
      </p:sp>
      <p:sp>
        <p:nvSpPr>
          <p:cNvPr id="8" name="Slide Number Placeholder 7"/>
          <p:cNvSpPr>
            <a:spLocks noGrp="1"/>
          </p:cNvSpPr>
          <p:nvPr>
            <p:ph type="sldNum" sz="quarter" idx="12"/>
          </p:nvPr>
        </p:nvSpPr>
        <p:spPr/>
        <p:txBody>
          <a:bodyPr/>
          <a:lstStyle/>
          <a:p>
            <a:fld id="{4CCAE623-10F7-4DBD-80FE-7ABBCB3E902C}" type="slidenum">
              <a:rPr lang="id-ID" smtClean="0"/>
              <a:t>2</a:t>
            </a:fld>
            <a:endParaRPr lang="id-ID"/>
          </a:p>
        </p:txBody>
      </p:sp>
    </p:spTree>
    <p:extLst>
      <p:ext uri="{BB962C8B-B14F-4D97-AF65-F5344CB8AC3E}">
        <p14:creationId xmlns:p14="http://schemas.microsoft.com/office/powerpoint/2010/main" val="2459096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1850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971600" y="1422963"/>
            <a:ext cx="7704856" cy="43823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id-ID" i="1" smtClean="0"/>
              <a:t>Alf Ross </a:t>
            </a:r>
            <a:r>
              <a:rPr lang="id-ID" smtClean="0"/>
              <a:t>(penganut aliran filsafat hukum realisme Skandinavia), ide keadilan itu sendiri terletak pada tuntutan bahwa putusan harus dihasilkan berdasarkan penerapan atura</a:t>
            </a:r>
            <a:r>
              <a:rPr lang="en-US" smtClean="0"/>
              <a:t>n</a:t>
            </a:r>
            <a:r>
              <a:rPr lang="id-ID" smtClean="0"/>
              <a:t> umum.  Menurutnya keadilan adalah keadilan legalitas sehingga tolok ukur  hukum yang adil adalah sah menurut hukum ‘</a:t>
            </a:r>
            <a:r>
              <a:rPr lang="id-ID" i="1" smtClean="0"/>
              <a:t>rechtmatigeheid</a:t>
            </a:r>
            <a:r>
              <a:rPr lang="id-ID" smtClean="0"/>
              <a:t>’.</a:t>
            </a:r>
            <a:endParaRPr lang="id-ID" dirty="0"/>
          </a:p>
        </p:txBody>
      </p:sp>
      <p:sp>
        <p:nvSpPr>
          <p:cNvPr id="7" name="Slide Number Placeholder 6"/>
          <p:cNvSpPr>
            <a:spLocks noGrp="1"/>
          </p:cNvSpPr>
          <p:nvPr>
            <p:ph type="sldNum" sz="quarter" idx="12"/>
          </p:nvPr>
        </p:nvSpPr>
        <p:spPr/>
        <p:txBody>
          <a:bodyPr/>
          <a:lstStyle/>
          <a:p>
            <a:fld id="{4CCAE623-10F7-4DBD-80FE-7ABBCB3E902C}" type="slidenum">
              <a:rPr lang="id-ID" smtClean="0"/>
              <a:t>3</a:t>
            </a:fld>
            <a:endParaRPr lang="id-ID"/>
          </a:p>
        </p:txBody>
      </p:sp>
    </p:spTree>
    <p:extLst>
      <p:ext uri="{BB962C8B-B14F-4D97-AF65-F5344CB8AC3E}">
        <p14:creationId xmlns:p14="http://schemas.microsoft.com/office/powerpoint/2010/main" val="2205066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1095023" y="930371"/>
            <a:ext cx="7293401" cy="120248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7525" indent="-517525" algn="just">
              <a:tabLst>
                <a:tab pos="517525" algn="l"/>
              </a:tabLst>
            </a:pPr>
            <a:r>
              <a:rPr lang="id-ID" sz="3200" dirty="0" smtClean="0"/>
              <a:t>B.</a:t>
            </a:r>
            <a:r>
              <a:rPr lang="en-US" sz="3200" dirty="0" smtClean="0"/>
              <a:t>	</a:t>
            </a:r>
            <a:r>
              <a:rPr lang="id-ID" sz="3200" dirty="0" smtClean="0"/>
              <a:t>Putusan Pengadilan </a:t>
            </a:r>
            <a:r>
              <a:rPr lang="id-ID" sz="3200" b="1" dirty="0" smtClean="0"/>
              <a:t>(</a:t>
            </a:r>
            <a:r>
              <a:rPr lang="en-US" sz="3200" b="1" dirty="0" smtClean="0"/>
              <a:t>Y</a:t>
            </a:r>
            <a:r>
              <a:rPr lang="id-ID" sz="3200" b="1" dirty="0" smtClean="0"/>
              <a:t>urisprudensi</a:t>
            </a:r>
            <a:r>
              <a:rPr lang="id-ID" sz="3200" dirty="0" smtClean="0"/>
              <a:t>) menurut Rijkshof, ada dua model:</a:t>
            </a:r>
            <a:endParaRPr lang="id-ID" sz="3200" dirty="0"/>
          </a:p>
        </p:txBody>
      </p:sp>
      <p:sp>
        <p:nvSpPr>
          <p:cNvPr id="6" name="Content Placeholder 2"/>
          <p:cNvSpPr txBox="1">
            <a:spLocks/>
          </p:cNvSpPr>
          <p:nvPr/>
        </p:nvSpPr>
        <p:spPr>
          <a:xfrm>
            <a:off x="1547664" y="2273460"/>
            <a:ext cx="7200800" cy="360381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id-ID" dirty="0" smtClean="0"/>
              <a:t>Yurisprudensi yang dipimpin oleh aturan hukum yakni putusan pengadilan hanya didasarkan pada pertimbangan aturan hukum yang berlaku umum, dinamakan </a:t>
            </a:r>
            <a:r>
              <a:rPr lang="id-ID" b="1" dirty="0" smtClean="0"/>
              <a:t>keadilan formal </a:t>
            </a:r>
            <a:r>
              <a:rPr lang="id-ID" dirty="0" smtClean="0"/>
              <a:t>atau keadilan hukum </a:t>
            </a:r>
            <a:r>
              <a:rPr lang="id-ID" i="1" dirty="0" smtClean="0"/>
              <a:t>(legal justice);</a:t>
            </a:r>
          </a:p>
          <a:p>
            <a:pPr algn="just">
              <a:buFont typeface="Wingdings" panose="05000000000000000000" pitchFamily="2" charset="2"/>
              <a:buChar char="§"/>
            </a:pPr>
            <a:r>
              <a:rPr lang="id-ID" dirty="0" smtClean="0"/>
              <a:t>Yurisprudensi yang diarahkan pada tujuan hukum yakni putusan yang lebih mempertimbangkan situasi dan kondisi spesifik dari kasus yang diperiksa dan diadili. Putusan didasarkan pada pertimbangan nilai-nilai yang hidup dalam masyarakat, disebut </a:t>
            </a:r>
            <a:r>
              <a:rPr lang="id-ID" b="1" dirty="0" smtClean="0"/>
              <a:t>keadilan substantif</a:t>
            </a:r>
            <a:r>
              <a:rPr lang="id-ID" dirty="0" smtClean="0"/>
              <a:t>.  Tolok ukurnya lebih mengedepankan asas </a:t>
            </a:r>
            <a:r>
              <a:rPr lang="id-ID" i="1" dirty="0" smtClean="0"/>
              <a:t>doelmatigeheid.</a:t>
            </a:r>
            <a:endParaRPr lang="id-ID" i="1" dirty="0"/>
          </a:p>
        </p:txBody>
      </p:sp>
      <p:sp>
        <p:nvSpPr>
          <p:cNvPr id="8" name="Slide Number Placeholder 7"/>
          <p:cNvSpPr>
            <a:spLocks noGrp="1"/>
          </p:cNvSpPr>
          <p:nvPr>
            <p:ph type="sldNum" sz="quarter" idx="12"/>
          </p:nvPr>
        </p:nvSpPr>
        <p:spPr/>
        <p:txBody>
          <a:bodyPr/>
          <a:lstStyle/>
          <a:p>
            <a:fld id="{4CCAE623-10F7-4DBD-80FE-7ABBCB3E902C}" type="slidenum">
              <a:rPr lang="id-ID" smtClean="0"/>
              <a:t>4</a:t>
            </a:fld>
            <a:endParaRPr lang="id-ID"/>
          </a:p>
        </p:txBody>
      </p:sp>
    </p:spTree>
    <p:extLst>
      <p:ext uri="{BB962C8B-B14F-4D97-AF65-F5344CB8AC3E}">
        <p14:creationId xmlns:p14="http://schemas.microsoft.com/office/powerpoint/2010/main" val="4032729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1095023" y="817582"/>
            <a:ext cx="7653441" cy="120248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id-ID" dirty="0" smtClean="0"/>
              <a:t>II. Keadilan menurut Pancasila</a:t>
            </a:r>
            <a:endParaRPr lang="id-ID" dirty="0"/>
          </a:p>
        </p:txBody>
      </p:sp>
      <p:sp>
        <p:nvSpPr>
          <p:cNvPr id="6" name="Content Placeholder 2"/>
          <p:cNvSpPr txBox="1">
            <a:spLocks/>
          </p:cNvSpPr>
          <p:nvPr/>
        </p:nvSpPr>
        <p:spPr>
          <a:xfrm>
            <a:off x="1331640" y="2119257"/>
            <a:ext cx="6781368" cy="36038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dirty="0" smtClean="0"/>
              <a:t>Sila kelima menyebutkan, keadilan sosial bagi seluruh rakyat Indonesia;</a:t>
            </a:r>
          </a:p>
          <a:p>
            <a:pPr algn="just">
              <a:buFont typeface="Wingdings" pitchFamily="2" charset="2"/>
              <a:buChar char="§"/>
            </a:pPr>
            <a:r>
              <a:rPr lang="id-ID" dirty="0" smtClean="0"/>
              <a:t>Keadilan sosial ditempatkan sebagai sila kelima karena tujuan dari empat sila yang lain menjadi tujuan bangsa kita bernegara dari Pancasila sebagai filsafat negara;</a:t>
            </a:r>
            <a:endParaRPr lang="id-ID" dirty="0"/>
          </a:p>
        </p:txBody>
      </p:sp>
      <p:sp>
        <p:nvSpPr>
          <p:cNvPr id="8" name="Slide Number Placeholder 7"/>
          <p:cNvSpPr>
            <a:spLocks noGrp="1"/>
          </p:cNvSpPr>
          <p:nvPr>
            <p:ph type="sldNum" sz="quarter" idx="12"/>
          </p:nvPr>
        </p:nvSpPr>
        <p:spPr/>
        <p:txBody>
          <a:bodyPr/>
          <a:lstStyle/>
          <a:p>
            <a:fld id="{4CCAE623-10F7-4DBD-80FE-7ABBCB3E902C}" type="slidenum">
              <a:rPr lang="id-ID" smtClean="0"/>
              <a:t>5</a:t>
            </a:fld>
            <a:endParaRPr lang="id-ID"/>
          </a:p>
        </p:txBody>
      </p:sp>
    </p:spTree>
    <p:extLst>
      <p:ext uri="{BB962C8B-B14F-4D97-AF65-F5344CB8AC3E}">
        <p14:creationId xmlns:p14="http://schemas.microsoft.com/office/powerpoint/2010/main" val="2011024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1850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463040" y="1700808"/>
            <a:ext cx="6781368" cy="40222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dirty="0" smtClean="0"/>
              <a:t>Dalam prinsip keadilan sosial tercakup pemeliharaan kepentingan umum sebagai negara, kepentingan umum para warga negara bersama, kepentingan bersama dan khusus dari warga negara perseorangan, keluarga, suku bangsa dan setiap golongan warga negara;</a:t>
            </a:r>
            <a:endParaRPr lang="id-ID" dirty="0"/>
          </a:p>
        </p:txBody>
      </p:sp>
      <p:sp>
        <p:nvSpPr>
          <p:cNvPr id="7" name="Slide Number Placeholder 6"/>
          <p:cNvSpPr>
            <a:spLocks noGrp="1"/>
          </p:cNvSpPr>
          <p:nvPr>
            <p:ph type="sldNum" sz="quarter" idx="12"/>
          </p:nvPr>
        </p:nvSpPr>
        <p:spPr/>
        <p:txBody>
          <a:bodyPr/>
          <a:lstStyle/>
          <a:p>
            <a:fld id="{4CCAE623-10F7-4DBD-80FE-7ABBCB3E902C}" type="slidenum">
              <a:rPr lang="id-ID" smtClean="0"/>
              <a:t>6</a:t>
            </a:fld>
            <a:endParaRPr lang="id-ID"/>
          </a:p>
        </p:txBody>
      </p:sp>
    </p:spTree>
    <p:extLst>
      <p:ext uri="{BB962C8B-B14F-4D97-AF65-F5344CB8AC3E}">
        <p14:creationId xmlns:p14="http://schemas.microsoft.com/office/powerpoint/2010/main" val="1157362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1850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043608" y="1556792"/>
            <a:ext cx="7272808" cy="416627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4138" indent="-3175" algn="just">
              <a:buFont typeface="Arial" pitchFamily="34" charset="0"/>
              <a:buNone/>
            </a:pPr>
            <a:r>
              <a:rPr lang="id-ID" smtClean="0"/>
              <a:t>A. Keadilan sosial, menurut Notonagoro, yaitu keadilan yang meliputi:</a:t>
            </a:r>
          </a:p>
          <a:p>
            <a:pPr lvl="1" algn="just">
              <a:buFont typeface="Wingdings" panose="05000000000000000000" pitchFamily="2" charset="2"/>
              <a:buChar char="§"/>
            </a:pPr>
            <a:r>
              <a:rPr lang="id-ID" i="1" smtClean="0"/>
              <a:t>pertama</a:t>
            </a:r>
            <a:r>
              <a:rPr lang="id-ID" smtClean="0"/>
              <a:t> disebut </a:t>
            </a:r>
            <a:r>
              <a:rPr lang="id-ID" i="1" smtClean="0"/>
              <a:t>keadilan membagi-bagikan </a:t>
            </a:r>
            <a:r>
              <a:rPr lang="id-ID" smtClean="0"/>
              <a:t>atau distributif, yaitu masyarakat, bangsa, dan negara wajib membagi-bagikan atau memberikan kepada warganya yang telah menjadi haknya, menurut syarat-syarat segala sesuatu yang termasuk wajib dan kekuasaan atau lingkungan masyarakat, bangsa dan negara, yang dipenuhi dalam segala hal.</a:t>
            </a:r>
            <a:endParaRPr lang="id-ID" dirty="0"/>
          </a:p>
        </p:txBody>
      </p:sp>
      <p:sp>
        <p:nvSpPr>
          <p:cNvPr id="7" name="Slide Number Placeholder 6"/>
          <p:cNvSpPr>
            <a:spLocks noGrp="1"/>
          </p:cNvSpPr>
          <p:nvPr>
            <p:ph type="sldNum" sz="quarter" idx="12"/>
          </p:nvPr>
        </p:nvSpPr>
        <p:spPr/>
        <p:txBody>
          <a:bodyPr/>
          <a:lstStyle/>
          <a:p>
            <a:fld id="{4CCAE623-10F7-4DBD-80FE-7ABBCB3E902C}" type="slidenum">
              <a:rPr lang="id-ID" smtClean="0"/>
              <a:t>7</a:t>
            </a:fld>
            <a:endParaRPr lang="id-ID"/>
          </a:p>
        </p:txBody>
      </p:sp>
    </p:spTree>
    <p:extLst>
      <p:ext uri="{BB962C8B-B14F-4D97-AF65-F5344CB8AC3E}">
        <p14:creationId xmlns:p14="http://schemas.microsoft.com/office/powerpoint/2010/main" val="325912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1850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463040" y="1700808"/>
            <a:ext cx="7213416" cy="40222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id-ID" i="1" smtClean="0"/>
              <a:t>kedua</a:t>
            </a:r>
            <a:r>
              <a:rPr lang="id-ID" smtClean="0"/>
              <a:t>, disebut wajib </a:t>
            </a:r>
            <a:r>
              <a:rPr lang="id-ID" i="1" smtClean="0"/>
              <a:t>keadilan untuk berta’at</a:t>
            </a:r>
            <a:r>
              <a:rPr lang="id-ID" smtClean="0"/>
              <a:t>. Dengan tiada ada ketaatan kepadanya, tidak ada masyarakat, bangsa, negara yang akan dapat berlangsung, maka ketaatan adalah menjadi hak hidup masyarakat, bangsa, dan negara;</a:t>
            </a:r>
          </a:p>
          <a:p>
            <a:pPr algn="just"/>
            <a:endParaRPr lang="en-US" dirty="0"/>
          </a:p>
        </p:txBody>
      </p:sp>
      <p:sp>
        <p:nvSpPr>
          <p:cNvPr id="7" name="Slide Number Placeholder 6"/>
          <p:cNvSpPr>
            <a:spLocks noGrp="1"/>
          </p:cNvSpPr>
          <p:nvPr>
            <p:ph type="sldNum" sz="quarter" idx="12"/>
          </p:nvPr>
        </p:nvSpPr>
        <p:spPr/>
        <p:txBody>
          <a:bodyPr/>
          <a:lstStyle/>
          <a:p>
            <a:fld id="{4CCAE623-10F7-4DBD-80FE-7ABBCB3E902C}" type="slidenum">
              <a:rPr lang="id-ID" smtClean="0"/>
              <a:t>8</a:t>
            </a:fld>
            <a:endParaRPr lang="id-ID"/>
          </a:p>
        </p:txBody>
      </p:sp>
    </p:spTree>
    <p:extLst>
      <p:ext uri="{BB962C8B-B14F-4D97-AF65-F5344CB8AC3E}">
        <p14:creationId xmlns:p14="http://schemas.microsoft.com/office/powerpoint/2010/main" val="155160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463040" y="1556792"/>
            <a:ext cx="7213416" cy="4166277"/>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i="1" dirty="0" smtClean="0"/>
              <a:t>Ketiga</a:t>
            </a:r>
            <a:r>
              <a:rPr lang="id-ID" dirty="0" smtClean="0"/>
              <a:t>, </a:t>
            </a:r>
            <a:r>
              <a:rPr lang="id-ID" i="1" dirty="0" smtClean="0"/>
              <a:t>keadilan timbal balik </a:t>
            </a:r>
            <a:r>
              <a:rPr lang="id-ID" dirty="0" smtClean="0"/>
              <a:t>atau komutatif di dalam hidup bersama, yaitu memberikan kepada sesama warga masyarakat, warga bangsa, dan warga negara segala sesuatu yang telah menjadi hak masing-masing, menurut kesamaan nilai antara sesuatu yang wajib diberikan dan sesuatu yang diterima sebagai haknya karena dalam hakikat manusia tersimpul hubungan kemanusiaan, yaitu terhadap diri sendiri dan antara sesama manusia serta terhadap Tuhan atau causa prima.</a:t>
            </a:r>
          </a:p>
          <a:p>
            <a:pPr algn="just">
              <a:buFont typeface="Wingdings" pitchFamily="2" charset="2"/>
              <a:buChar char="§"/>
            </a:pPr>
            <a:endParaRPr lang="id-ID" dirty="0"/>
          </a:p>
        </p:txBody>
      </p:sp>
      <p:sp>
        <p:nvSpPr>
          <p:cNvPr id="7" name="Slide Number Placeholder 6"/>
          <p:cNvSpPr>
            <a:spLocks noGrp="1"/>
          </p:cNvSpPr>
          <p:nvPr>
            <p:ph type="sldNum" sz="quarter" idx="12"/>
          </p:nvPr>
        </p:nvSpPr>
        <p:spPr/>
        <p:txBody>
          <a:bodyPr/>
          <a:lstStyle/>
          <a:p>
            <a:fld id="{4CCAE623-10F7-4DBD-80FE-7ABBCB3E902C}" type="slidenum">
              <a:rPr lang="id-ID" smtClean="0"/>
              <a:t>9</a:t>
            </a:fld>
            <a:endParaRPr lang="id-ID"/>
          </a:p>
        </p:txBody>
      </p:sp>
    </p:spTree>
    <p:extLst>
      <p:ext uri="{BB962C8B-B14F-4D97-AF65-F5344CB8AC3E}">
        <p14:creationId xmlns:p14="http://schemas.microsoft.com/office/powerpoint/2010/main" val="1886889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662</Words>
  <Application>Microsoft Office PowerPoint</Application>
  <PresentationFormat>On-screen Show (4:3)</PresentationFormat>
  <Paragraphs>53</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HP-05</dc:creator>
  <cp:lastModifiedBy>Horadin Saragih</cp:lastModifiedBy>
  <cp:revision>12</cp:revision>
  <dcterms:created xsi:type="dcterms:W3CDTF">2018-09-07T04:37:42Z</dcterms:created>
  <dcterms:modified xsi:type="dcterms:W3CDTF">2010-05-30T18:36:53Z</dcterms:modified>
</cp:coreProperties>
</file>