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BA71E-14C0-436D-BA53-7C0CB24EAE7B}" type="datetimeFigureOut">
              <a:rPr lang="en-US" smtClean="0"/>
              <a:t>4/30/2019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1F267-E498-47B1-AB60-FFDA3F1C320C}" type="slidenum">
              <a:rPr lang="en-US" smtClean="0"/>
              <a:t>‹#›</a:t>
            </a:fld>
            <a:endParaRPr lang="en-US"/>
          </a:p>
        </p:txBody>
      </p:sp>
    </p:spTree>
    <p:extLst>
      <p:ext uri="{BB962C8B-B14F-4D97-AF65-F5344CB8AC3E}">
        <p14:creationId xmlns:p14="http://schemas.microsoft.com/office/powerpoint/2010/main" val="3509472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1F267-E498-47B1-AB60-FFDA3F1C320C}" type="slidenum">
              <a:rPr lang="en-US" smtClean="0"/>
              <a:t>1</a:t>
            </a:fld>
            <a:endParaRPr lang="en-US"/>
          </a:p>
        </p:txBody>
      </p:sp>
    </p:spTree>
    <p:extLst>
      <p:ext uri="{BB962C8B-B14F-4D97-AF65-F5344CB8AC3E}">
        <p14:creationId xmlns:p14="http://schemas.microsoft.com/office/powerpoint/2010/main" val="287210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B2B6DB2-0509-4666-B94D-7587B41D81C2}"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149465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1206E5-B15A-43B1-A102-B82A4E9A1398}"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284355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5B6333-6A44-4F86-95E3-F488127F3112}"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205975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BFC6F8-5DA4-40E2-9E96-24D03BFCA805}"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3356395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0988F-E2E9-4532-A04D-4F48ED265989}"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192212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D00E55-E709-4A02-8939-D68ACCE15778}" type="datetime1">
              <a:rPr lang="id-ID" smtClean="0"/>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375541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77119B5-B6B7-44E6-8801-65170786F873}" type="datetime1">
              <a:rPr lang="id-ID" smtClean="0"/>
              <a:t>30/04/2019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396516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D1E2CB5-6D7B-424A-8257-B3B2981544C7}" type="datetime1">
              <a:rPr lang="id-ID" smtClean="0"/>
              <a:t>30/04/2019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387510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39D6D-0CC1-4A16-AC8C-4794450EF137}" type="datetime1">
              <a:rPr lang="id-ID" smtClean="0"/>
              <a:t>30/04/2019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261942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79831-E04B-4682-89C5-B6CA12D3C8BB}" type="datetime1">
              <a:rPr lang="id-ID" smtClean="0"/>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193532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94306-C01E-4961-8C4C-F94B49CCEF2B}" type="datetime1">
              <a:rPr lang="id-ID" smtClean="0"/>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9B98E8-34CF-428D-B7EA-037A3FA2E742}" type="slidenum">
              <a:rPr lang="id-ID" smtClean="0"/>
              <a:pPr/>
              <a:t>‹#›</a:t>
            </a:fld>
            <a:endParaRPr lang="id-ID"/>
          </a:p>
        </p:txBody>
      </p:sp>
    </p:spTree>
    <p:extLst>
      <p:ext uri="{BB962C8B-B14F-4D97-AF65-F5344CB8AC3E}">
        <p14:creationId xmlns:p14="http://schemas.microsoft.com/office/powerpoint/2010/main" val="3449517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490DE-2E96-4292-89AD-289315C38780}" type="datetime1">
              <a:rPr lang="id-ID" smtClean="0"/>
              <a:t>30/04/2019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B98E8-34CF-428D-B7EA-037A3FA2E742}" type="slidenum">
              <a:rPr lang="id-ID" smtClean="0"/>
              <a:pPr/>
              <a:t>‹#›</a:t>
            </a:fld>
            <a:endParaRPr lang="id-ID"/>
          </a:p>
        </p:txBody>
      </p:sp>
    </p:spTree>
    <p:extLst>
      <p:ext uri="{BB962C8B-B14F-4D97-AF65-F5344CB8AC3E}">
        <p14:creationId xmlns:p14="http://schemas.microsoft.com/office/powerpoint/2010/main" val="132839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5" name="Picture 2" descr="C:\Users\arsil\Desktop\Smartcreative.jpg"/>
          <p:cNvPicPr>
            <a:picLocks noChangeAspect="1" noChangeArrowheads="1"/>
          </p:cNvPicPr>
          <p:nvPr/>
        </p:nvPicPr>
        <p:blipFill>
          <a:blip r:embed="rId3">
            <a:extLst>
              <a:ext uri="{28A0092B-C50C-407E-A947-70E740481C1C}">
                <a14:useLocalDpi xmlns:a14="http://schemas.microsoft.com/office/drawing/2010/main" val="0"/>
              </a:ext>
            </a:extLst>
          </a:blip>
          <a:srcRect l="1051" r="800" b="504"/>
          <a:stretch>
            <a:fillRect/>
          </a:stretch>
        </p:blipFill>
        <p:spPr bwMode="auto">
          <a:xfrm>
            <a:off x="0" y="263866"/>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419872" y="3933056"/>
            <a:ext cx="5544616" cy="954107"/>
          </a:xfrm>
          <a:prstGeom prst="rect">
            <a:avLst/>
          </a:prstGeom>
        </p:spPr>
        <p:txBody>
          <a:bodyPr wrap="square">
            <a:spAutoFit/>
          </a:bodyPr>
          <a:lstStyle/>
          <a:p>
            <a:pPr algn="ctr"/>
            <a:r>
              <a:rPr lang="id-ID" sz="2800" b="1" dirty="0" smtClean="0"/>
              <a:t>PENGHUKUMAN YANG LEGAL</a:t>
            </a:r>
          </a:p>
          <a:p>
            <a:pPr algn="ctr"/>
            <a:r>
              <a:rPr lang="id-ID" sz="2800" b="1" dirty="0" smtClean="0"/>
              <a:t> ATAU SAH</a:t>
            </a:r>
            <a:endParaRPr lang="id-ID" sz="2800" dirty="0"/>
          </a:p>
        </p:txBody>
      </p:sp>
      <p:sp>
        <p:nvSpPr>
          <p:cNvPr id="7" name="Rectangle 6"/>
          <p:cNvSpPr/>
          <p:nvPr/>
        </p:nvSpPr>
        <p:spPr>
          <a:xfrm>
            <a:off x="5149587" y="1844824"/>
            <a:ext cx="2085186" cy="369332"/>
          </a:xfrm>
          <a:prstGeom prst="rect">
            <a:avLst/>
          </a:prstGeom>
        </p:spPr>
        <p:txBody>
          <a:bodyPr wrap="none">
            <a:spAutoFit/>
          </a:bodyPr>
          <a:lstStyle/>
          <a:p>
            <a:r>
              <a:rPr lang="id-ID" dirty="0" smtClean="0">
                <a:solidFill>
                  <a:srgbClr val="FF0000"/>
                </a:solidFill>
              </a:rPr>
              <a:t>FILSAFAT HUKUM S2</a:t>
            </a:r>
            <a:endParaRPr lang="id-ID" dirty="0">
              <a:solidFill>
                <a:srgbClr val="FF0000"/>
              </a:solidFill>
            </a:endParaRPr>
          </a:p>
        </p:txBody>
      </p:sp>
      <p:sp>
        <p:nvSpPr>
          <p:cNvPr id="8" name="Rectangle 7"/>
          <p:cNvSpPr/>
          <p:nvPr/>
        </p:nvSpPr>
        <p:spPr>
          <a:xfrm>
            <a:off x="5620613" y="2492896"/>
            <a:ext cx="1143133" cy="369332"/>
          </a:xfrm>
          <a:prstGeom prst="rect">
            <a:avLst/>
          </a:prstGeom>
        </p:spPr>
        <p:txBody>
          <a:bodyPr wrap="none">
            <a:spAutoFit/>
          </a:bodyPr>
          <a:lstStyle/>
          <a:p>
            <a:r>
              <a:rPr lang="id-ID" b="1" dirty="0" smtClean="0">
                <a:solidFill>
                  <a:srgbClr val="FF0000"/>
                </a:solidFill>
              </a:rPr>
              <a:t>(Materi 7)</a:t>
            </a:r>
            <a:endParaRPr lang="id-ID" dirty="0">
              <a:solidFill>
                <a:srgbClr val="FF0000"/>
              </a:solidFill>
            </a:endParaRPr>
          </a:p>
        </p:txBody>
      </p:sp>
      <p:sp>
        <p:nvSpPr>
          <p:cNvPr id="10" name="Rectangle 9"/>
          <p:cNvSpPr/>
          <p:nvPr/>
        </p:nvSpPr>
        <p:spPr>
          <a:xfrm>
            <a:off x="3779912" y="5632212"/>
            <a:ext cx="4572000" cy="677108"/>
          </a:xfrm>
          <a:prstGeom prst="rect">
            <a:avLst/>
          </a:prstGeom>
        </p:spPr>
        <p:txBody>
          <a:bodyPr>
            <a:spAutoFit/>
          </a:bodyPr>
          <a:lstStyle/>
          <a:p>
            <a:pPr algn="ctr">
              <a:buNone/>
            </a:pPr>
            <a:r>
              <a:rPr lang="id-ID" sz="2000" dirty="0" smtClean="0">
                <a:solidFill>
                  <a:srgbClr val="FF0000"/>
                </a:solidFill>
              </a:rPr>
              <a:t>Oleh  </a:t>
            </a:r>
          </a:p>
          <a:p>
            <a:pPr algn="ctr">
              <a:buNone/>
            </a:pPr>
            <a:r>
              <a:rPr lang="id-ID" dirty="0" smtClean="0">
                <a:solidFill>
                  <a:srgbClr val="FF0000"/>
                </a:solidFill>
              </a:rPr>
              <a:t>Dr. Horadin Saragih, SH., MHum.</a:t>
            </a:r>
          </a:p>
        </p:txBody>
      </p:sp>
      <p:sp>
        <p:nvSpPr>
          <p:cNvPr id="9" name="Slide Number Placeholder 8"/>
          <p:cNvSpPr>
            <a:spLocks noGrp="1"/>
          </p:cNvSpPr>
          <p:nvPr>
            <p:ph type="sldNum" sz="quarter" idx="12"/>
          </p:nvPr>
        </p:nvSpPr>
        <p:spPr/>
        <p:txBody>
          <a:bodyPr/>
          <a:lstStyle/>
          <a:p>
            <a:fld id="{8D9B98E8-34CF-428D-B7EA-037A3FA2E742}" type="slidenum">
              <a:rPr lang="id-ID" smtClean="0"/>
              <a:pPr/>
              <a:t>1</a:t>
            </a:fld>
            <a:endParaRPr lang="id-ID"/>
          </a:p>
        </p:txBody>
      </p:sp>
    </p:spTree>
    <p:extLst>
      <p:ext uri="{BB962C8B-B14F-4D97-AF65-F5344CB8AC3E}">
        <p14:creationId xmlns:p14="http://schemas.microsoft.com/office/powerpoint/2010/main" val="2728825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817582"/>
            <a:ext cx="6965245" cy="120248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34988" indent="-534988" algn="l"/>
            <a:r>
              <a:rPr lang="id-ID" smtClean="0"/>
              <a:t>2. Teori Utilitarianisme-Jeremy Bentham: </a:t>
            </a:r>
            <a:endParaRPr lang="id-ID" dirty="0"/>
          </a:p>
        </p:txBody>
      </p:sp>
      <p:sp>
        <p:nvSpPr>
          <p:cNvPr id="6" name="Content Placeholder 2"/>
          <p:cNvSpPr txBox="1">
            <a:spLocks/>
          </p:cNvSpPr>
          <p:nvPr/>
        </p:nvSpPr>
        <p:spPr>
          <a:xfrm>
            <a:off x="1187624" y="1916832"/>
            <a:ext cx="7141408" cy="3806237"/>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dirty="0" smtClean="0"/>
              <a:t> Meletakkan dasar pembenaran penghukuman pada manfaat atau akibat-akibat baik yang dihasilkan oleh pengenaan hukuman. Manfaat pengenaan hukuman yang utama bertujuan untuk </a:t>
            </a:r>
            <a:r>
              <a:rPr lang="id-ID" b="1" i="1" dirty="0" smtClean="0"/>
              <a:t>mencegah</a:t>
            </a:r>
            <a:r>
              <a:rPr lang="id-ID" dirty="0" smtClean="0"/>
              <a:t> dan </a:t>
            </a:r>
            <a:r>
              <a:rPr lang="id-ID" b="1" i="1" dirty="0" smtClean="0"/>
              <a:t>memberikan efek jera </a:t>
            </a:r>
            <a:r>
              <a:rPr lang="id-ID" dirty="0" smtClean="0"/>
              <a:t>kepada pelaku kejahatan untuk tidak mengulangi pelanggaran atau kejahatan. </a:t>
            </a:r>
            <a:endParaRPr lang="id-ID" dirty="0"/>
          </a:p>
        </p:txBody>
      </p:sp>
      <p:sp>
        <p:nvSpPr>
          <p:cNvPr id="8" name="Slide Number Placeholder 7"/>
          <p:cNvSpPr>
            <a:spLocks noGrp="1"/>
          </p:cNvSpPr>
          <p:nvPr>
            <p:ph type="sldNum" sz="quarter" idx="12"/>
          </p:nvPr>
        </p:nvSpPr>
        <p:spPr/>
        <p:txBody>
          <a:bodyPr/>
          <a:lstStyle/>
          <a:p>
            <a:fld id="{8D9B98E8-34CF-428D-B7EA-037A3FA2E742}" type="slidenum">
              <a:rPr lang="id-ID" smtClean="0"/>
              <a:pPr/>
              <a:t>10</a:t>
            </a:fld>
            <a:endParaRPr lang="id-ID"/>
          </a:p>
        </p:txBody>
      </p:sp>
    </p:spTree>
    <p:extLst>
      <p:ext uri="{BB962C8B-B14F-4D97-AF65-F5344CB8AC3E}">
        <p14:creationId xmlns:p14="http://schemas.microsoft.com/office/powerpoint/2010/main" val="284195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75656" y="1484784"/>
            <a:ext cx="6696744" cy="41662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sz="2600" smtClean="0"/>
              <a:t>Teori ini menekankan pentingnya akibat tindakan – hukuman. Apabila akibat dari hukuman itu baik bagi kepentingan banyak orang  maka hukuman juga dapat diterima. Dkl. Hukuman dapat dibenarkan karena menciptakan keamanan dan kebahagiaan publik . Hukuman penting untuk meningkatkan perlindungan terhadap hak warga negara – membawa efek sosial positif bagi warga negara.</a:t>
            </a:r>
            <a:endParaRPr lang="id-ID" sz="2600" dirty="0"/>
          </a:p>
        </p:txBody>
      </p:sp>
      <p:sp>
        <p:nvSpPr>
          <p:cNvPr id="7" name="Slide Number Placeholder 6"/>
          <p:cNvSpPr>
            <a:spLocks noGrp="1"/>
          </p:cNvSpPr>
          <p:nvPr>
            <p:ph type="sldNum" sz="quarter" idx="12"/>
          </p:nvPr>
        </p:nvSpPr>
        <p:spPr/>
        <p:txBody>
          <a:bodyPr/>
          <a:lstStyle/>
          <a:p>
            <a:fld id="{8D9B98E8-34CF-428D-B7EA-037A3FA2E742}" type="slidenum">
              <a:rPr lang="id-ID" smtClean="0"/>
              <a:pPr/>
              <a:t>11</a:t>
            </a:fld>
            <a:endParaRPr lang="id-ID"/>
          </a:p>
        </p:txBody>
      </p:sp>
    </p:spTree>
    <p:extLst>
      <p:ext uri="{BB962C8B-B14F-4D97-AF65-F5344CB8AC3E}">
        <p14:creationId xmlns:p14="http://schemas.microsoft.com/office/powerpoint/2010/main" val="3780297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0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71600" y="476672"/>
            <a:ext cx="7200800" cy="1503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200" smtClean="0"/>
              <a:t/>
            </a:r>
            <a:br>
              <a:rPr lang="en-US" sz="3200" smtClean="0"/>
            </a:br>
            <a:r>
              <a:rPr lang="en-US" sz="3200" smtClean="0"/>
              <a:t>Perbedaan teori retributivisme dengan utilitarianisme</a:t>
            </a:r>
            <a:r>
              <a:rPr lang="id-ID" sz="3200" smtClean="0"/>
              <a:t>.</a:t>
            </a:r>
            <a:r>
              <a:rPr lang="en-US" sz="3200" smtClean="0"/>
              <a:t> </a:t>
            </a:r>
            <a:endParaRPr lang="en-US" sz="3200" dirty="0"/>
          </a:p>
        </p:txBody>
      </p:sp>
      <p:sp>
        <p:nvSpPr>
          <p:cNvPr id="6" name="Content Placeholder 2"/>
          <p:cNvSpPr txBox="1">
            <a:spLocks/>
          </p:cNvSpPr>
          <p:nvPr/>
        </p:nvSpPr>
        <p:spPr>
          <a:xfrm>
            <a:off x="1187623" y="2132857"/>
            <a:ext cx="7056785" cy="36724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en-US" smtClean="0"/>
              <a:t>Tujuan pengenaan hukuman teori retributi</a:t>
            </a:r>
            <a:r>
              <a:rPr lang="id-ID" smtClean="0"/>
              <a:t>vis</a:t>
            </a:r>
            <a:r>
              <a:rPr lang="en-US" smtClean="0"/>
              <a:t>me mengutamakan pembalasan, sedangkan teori utilitarianisme menempatkan manfaat atau akibat baik dari penghukuman yaitu pencegahan dan efek jera pelaku;</a:t>
            </a:r>
            <a:endParaRPr lang="en-US" dirty="0"/>
          </a:p>
        </p:txBody>
      </p:sp>
      <p:sp>
        <p:nvSpPr>
          <p:cNvPr id="8" name="Slide Number Placeholder 7"/>
          <p:cNvSpPr>
            <a:spLocks noGrp="1"/>
          </p:cNvSpPr>
          <p:nvPr>
            <p:ph type="sldNum" sz="quarter" idx="12"/>
          </p:nvPr>
        </p:nvSpPr>
        <p:spPr/>
        <p:txBody>
          <a:bodyPr/>
          <a:lstStyle/>
          <a:p>
            <a:fld id="{8D9B98E8-34CF-428D-B7EA-037A3FA2E742}" type="slidenum">
              <a:rPr lang="id-ID" smtClean="0"/>
              <a:pPr/>
              <a:t>12</a:t>
            </a:fld>
            <a:endParaRPr lang="id-ID"/>
          </a:p>
        </p:txBody>
      </p:sp>
    </p:spTree>
    <p:extLst>
      <p:ext uri="{BB962C8B-B14F-4D97-AF65-F5344CB8AC3E}">
        <p14:creationId xmlns:p14="http://schemas.microsoft.com/office/powerpoint/2010/main" val="1863407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817582"/>
            <a:ext cx="6965245" cy="120248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34988" indent="-534988" algn="l">
              <a:tabLst>
                <a:tab pos="534988" algn="l"/>
              </a:tabLst>
            </a:pPr>
            <a:r>
              <a:rPr lang="id-ID" smtClean="0"/>
              <a:t>3.	Teori Retributivisme Teleologis</a:t>
            </a:r>
            <a:endParaRPr lang="id-ID" dirty="0"/>
          </a:p>
        </p:txBody>
      </p:sp>
      <p:sp>
        <p:nvSpPr>
          <p:cNvPr id="6" name="Content Placeholder 2"/>
          <p:cNvSpPr txBox="1">
            <a:spLocks/>
          </p:cNvSpPr>
          <p:nvPr/>
        </p:nvSpPr>
        <p:spPr>
          <a:xfrm>
            <a:off x="1463040" y="2119257"/>
            <a:ext cx="6196405" cy="36038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dirty="0" smtClean="0"/>
              <a:t> Mendasarkan pembenaran penghukuman dengan menggabungkan kedua teori tersebut, berarti suatu jalan tengah untuk menentukan berat ringannya pemidanaan dalam kasus-kasus konkrit;</a:t>
            </a:r>
            <a:endParaRPr lang="id-ID" dirty="0"/>
          </a:p>
        </p:txBody>
      </p:sp>
      <p:sp>
        <p:nvSpPr>
          <p:cNvPr id="8" name="Slide Number Placeholder 7"/>
          <p:cNvSpPr>
            <a:spLocks noGrp="1"/>
          </p:cNvSpPr>
          <p:nvPr>
            <p:ph type="sldNum" sz="quarter" idx="12"/>
          </p:nvPr>
        </p:nvSpPr>
        <p:spPr/>
        <p:txBody>
          <a:bodyPr/>
          <a:lstStyle/>
          <a:p>
            <a:fld id="{8D9B98E8-34CF-428D-B7EA-037A3FA2E742}" type="slidenum">
              <a:rPr lang="id-ID" smtClean="0"/>
              <a:pPr/>
              <a:t>13</a:t>
            </a:fld>
            <a:endParaRPr lang="id-ID"/>
          </a:p>
        </p:txBody>
      </p:sp>
    </p:spTree>
    <p:extLst>
      <p:ext uri="{BB962C8B-B14F-4D97-AF65-F5344CB8AC3E}">
        <p14:creationId xmlns:p14="http://schemas.microsoft.com/office/powerpoint/2010/main" val="300999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043608" y="1628800"/>
            <a:ext cx="8064896" cy="2554545"/>
          </a:xfrm>
          <a:prstGeom prst="rect">
            <a:avLst/>
          </a:prstGeom>
        </p:spPr>
        <p:txBody>
          <a:bodyPr wrap="square">
            <a:spAutoFit/>
          </a:bodyPr>
          <a:lstStyle/>
          <a:p>
            <a:pPr marL="36576" indent="0" algn="ctr">
              <a:buNone/>
            </a:pPr>
            <a:r>
              <a:rPr lang="en-US" sz="4000" dirty="0" smtClean="0"/>
              <a:t>I</a:t>
            </a:r>
          </a:p>
          <a:p>
            <a:pPr marL="36576" indent="0" algn="ctr">
              <a:buNone/>
            </a:pPr>
            <a:r>
              <a:rPr lang="en-US" sz="4000" dirty="0" err="1" smtClean="0"/>
              <a:t>Pengantar</a:t>
            </a:r>
            <a:endParaRPr lang="en-US" sz="4000" dirty="0" smtClean="0"/>
          </a:p>
          <a:p>
            <a:pPr marL="36576" indent="0" algn="ctr">
              <a:buNone/>
            </a:pPr>
            <a:r>
              <a:rPr lang="en-US" sz="4000" dirty="0" err="1" smtClean="0"/>
              <a:t>dan</a:t>
            </a:r>
            <a:r>
              <a:rPr lang="en-US" sz="4000" dirty="0" smtClean="0"/>
              <a:t> </a:t>
            </a:r>
          </a:p>
          <a:p>
            <a:pPr marL="36576" indent="0" algn="ctr">
              <a:buNone/>
            </a:pPr>
            <a:r>
              <a:rPr lang="en-US" sz="4000" dirty="0" err="1" smtClean="0"/>
              <a:t>Teori</a:t>
            </a:r>
            <a:r>
              <a:rPr lang="en-US" sz="4000" dirty="0" smtClean="0"/>
              <a:t> </a:t>
            </a:r>
            <a:endParaRPr lang="en-US" sz="4000" dirty="0"/>
          </a:p>
        </p:txBody>
      </p:sp>
      <p:sp>
        <p:nvSpPr>
          <p:cNvPr id="7" name="Slide Number Placeholder 6"/>
          <p:cNvSpPr>
            <a:spLocks noGrp="1"/>
          </p:cNvSpPr>
          <p:nvPr>
            <p:ph type="sldNum" sz="quarter" idx="12"/>
          </p:nvPr>
        </p:nvSpPr>
        <p:spPr/>
        <p:txBody>
          <a:bodyPr/>
          <a:lstStyle/>
          <a:p>
            <a:fld id="{8D9B98E8-34CF-428D-B7EA-037A3FA2E742}" type="slidenum">
              <a:rPr lang="id-ID" smtClean="0"/>
              <a:pPr/>
              <a:t>2</a:t>
            </a:fld>
            <a:endParaRPr lang="id-ID"/>
          </a:p>
        </p:txBody>
      </p:sp>
    </p:spTree>
    <p:extLst>
      <p:ext uri="{BB962C8B-B14F-4D97-AF65-F5344CB8AC3E}">
        <p14:creationId xmlns:p14="http://schemas.microsoft.com/office/powerpoint/2010/main" val="43435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187624" y="1718806"/>
            <a:ext cx="7272808" cy="2862322"/>
          </a:xfrm>
          <a:prstGeom prst="rect">
            <a:avLst/>
          </a:prstGeom>
        </p:spPr>
        <p:txBody>
          <a:bodyPr wrap="square">
            <a:spAutoFit/>
          </a:bodyPr>
          <a:lstStyle/>
          <a:p>
            <a:pPr marL="653796" indent="-571500" algn="just">
              <a:buFont typeface="Wingdings" pitchFamily="2" charset="2"/>
              <a:buChar char="§"/>
            </a:pPr>
            <a:r>
              <a:rPr lang="id-ID" sz="3600" dirty="0" smtClean="0"/>
              <a:t>I Dewa Gede Atmadja, (2013:2):</a:t>
            </a:r>
          </a:p>
          <a:p>
            <a:pPr marL="627063" lvl="1" indent="0" algn="just">
              <a:buFont typeface="Verdana"/>
              <a:buNone/>
            </a:pPr>
            <a:r>
              <a:rPr lang="id-ID" sz="3600" dirty="0" smtClean="0"/>
              <a:t>Filsafat Hukum adalah filsafat yang merenungkan </a:t>
            </a:r>
            <a:r>
              <a:rPr lang="id-ID" sz="3600" b="1" dirty="0" smtClean="0"/>
              <a:t>aspek filosofis </a:t>
            </a:r>
            <a:r>
              <a:rPr lang="id-ID" sz="3600" dirty="0" smtClean="0"/>
              <a:t>dari eksistensi hukum, </a:t>
            </a:r>
            <a:r>
              <a:rPr lang="id-ID" sz="3600" u="sng" dirty="0" smtClean="0"/>
              <a:t>dan </a:t>
            </a:r>
            <a:r>
              <a:rPr lang="id-ID" sz="3600" b="1" i="1" u="sng" dirty="0" smtClean="0"/>
              <a:t>praktik hukum</a:t>
            </a:r>
            <a:r>
              <a:rPr lang="id-ID" sz="3600" dirty="0" smtClean="0"/>
              <a:t>. </a:t>
            </a:r>
          </a:p>
        </p:txBody>
      </p:sp>
      <p:sp>
        <p:nvSpPr>
          <p:cNvPr id="7" name="Slide Number Placeholder 6"/>
          <p:cNvSpPr>
            <a:spLocks noGrp="1"/>
          </p:cNvSpPr>
          <p:nvPr>
            <p:ph type="sldNum" sz="quarter" idx="12"/>
          </p:nvPr>
        </p:nvSpPr>
        <p:spPr/>
        <p:txBody>
          <a:bodyPr/>
          <a:lstStyle/>
          <a:p>
            <a:fld id="{8D9B98E8-34CF-428D-B7EA-037A3FA2E742}" type="slidenum">
              <a:rPr lang="id-ID" smtClean="0"/>
              <a:pPr/>
              <a:t>3</a:t>
            </a:fld>
            <a:endParaRPr lang="id-ID"/>
          </a:p>
        </p:txBody>
      </p:sp>
    </p:spTree>
    <p:extLst>
      <p:ext uri="{BB962C8B-B14F-4D97-AF65-F5344CB8AC3E}">
        <p14:creationId xmlns:p14="http://schemas.microsoft.com/office/powerpoint/2010/main" val="2990616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2738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899592" y="858363"/>
            <a:ext cx="6965245"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d-ID" smtClean="0"/>
              <a:t>Pengertian</a:t>
            </a:r>
            <a:endParaRPr lang="id-ID" dirty="0"/>
          </a:p>
        </p:txBody>
      </p:sp>
      <p:sp>
        <p:nvSpPr>
          <p:cNvPr id="9" name="Content Placeholder 2"/>
          <p:cNvSpPr txBox="1">
            <a:spLocks/>
          </p:cNvSpPr>
          <p:nvPr/>
        </p:nvSpPr>
        <p:spPr>
          <a:xfrm>
            <a:off x="899592" y="2060848"/>
            <a:ext cx="7704856" cy="40324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sz="2800" dirty="0" smtClean="0"/>
              <a:t> Penghukuman legal dimaksudkan adalah pembenaran  pengenaan hukuman atau sanksi pidana memiliki dasar pembenar baik secara </a:t>
            </a:r>
            <a:r>
              <a:rPr lang="id-ID" sz="2800" b="1" dirty="0" smtClean="0"/>
              <a:t>yuridis </a:t>
            </a:r>
            <a:r>
              <a:rPr lang="id-ID" sz="2800" dirty="0" smtClean="0"/>
              <a:t>maupun secara </a:t>
            </a:r>
            <a:r>
              <a:rPr lang="id-ID" sz="2800" b="1" dirty="0" smtClean="0"/>
              <a:t>etika</a:t>
            </a:r>
            <a:r>
              <a:rPr lang="id-ID" sz="2800" dirty="0" smtClean="0"/>
              <a:t> (I Gede Dewa A, 2013:110);</a:t>
            </a:r>
          </a:p>
          <a:p>
            <a:pPr marL="0" indent="0" algn="just">
              <a:buFont typeface="Arial" pitchFamily="34" charset="0"/>
              <a:buNone/>
            </a:pPr>
            <a:endParaRPr lang="id-ID" sz="2800" dirty="0"/>
          </a:p>
        </p:txBody>
      </p:sp>
      <p:sp>
        <p:nvSpPr>
          <p:cNvPr id="5" name="Slide Number Placeholder 4"/>
          <p:cNvSpPr>
            <a:spLocks noGrp="1"/>
          </p:cNvSpPr>
          <p:nvPr>
            <p:ph type="sldNum" sz="quarter" idx="12"/>
          </p:nvPr>
        </p:nvSpPr>
        <p:spPr/>
        <p:txBody>
          <a:bodyPr/>
          <a:lstStyle/>
          <a:p>
            <a:fld id="{8D9B98E8-34CF-428D-B7EA-037A3FA2E742}" type="slidenum">
              <a:rPr lang="id-ID" smtClean="0"/>
              <a:pPr/>
              <a:t>4</a:t>
            </a:fld>
            <a:endParaRPr lang="id-ID"/>
          </a:p>
        </p:txBody>
      </p:sp>
    </p:spTree>
    <p:extLst>
      <p:ext uri="{BB962C8B-B14F-4D97-AF65-F5344CB8AC3E}">
        <p14:creationId xmlns:p14="http://schemas.microsoft.com/office/powerpoint/2010/main" val="301499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2738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692696"/>
            <a:ext cx="6965245"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d-ID" dirty="0" smtClean="0"/>
              <a:t>1. Teori Retributivisme</a:t>
            </a:r>
            <a:endParaRPr lang="id-ID" dirty="0"/>
          </a:p>
        </p:txBody>
      </p:sp>
      <p:sp>
        <p:nvSpPr>
          <p:cNvPr id="6" name="Content Placeholder 2"/>
          <p:cNvSpPr txBox="1">
            <a:spLocks/>
          </p:cNvSpPr>
          <p:nvPr/>
        </p:nvSpPr>
        <p:spPr>
          <a:xfrm>
            <a:off x="1115616" y="1772816"/>
            <a:ext cx="7272808" cy="410445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dirty="0" smtClean="0"/>
              <a:t> Filsafat Hegel, Jerman (1770-1831) yang berdasarkan kehendak bebas “</a:t>
            </a:r>
            <a:r>
              <a:rPr lang="id-ID" b="1" u="sng" dirty="0" smtClean="0"/>
              <a:t>kebebasan</a:t>
            </a:r>
            <a:r>
              <a:rPr lang="id-ID" dirty="0" smtClean="0"/>
              <a:t>” melahirkan teori penghukuman legal yang disebut teori retributivisme;</a:t>
            </a:r>
          </a:p>
          <a:p>
            <a:pPr algn="just">
              <a:buFont typeface="Wingdings" pitchFamily="2" charset="2"/>
              <a:buChar char="q"/>
            </a:pPr>
            <a:r>
              <a:rPr lang="id-ID" dirty="0" smtClean="0"/>
              <a:t>Inti dari teori retributivisme adalah penghukuman legal dibenarkan secara yuridis dan etis karena merupakan retribusi terhadap pelanggaran dan kerugian yang sudah ditimbulkan terhadap orang lain; Dalam </a:t>
            </a:r>
            <a:r>
              <a:rPr lang="id-ID" b="1" i="1" dirty="0" smtClean="0"/>
              <a:t>konteks pemidanaan bertujuan untuk pembalasan </a:t>
            </a:r>
            <a:r>
              <a:rPr lang="id-ID" dirty="0" smtClean="0"/>
              <a:t>atau sanksi pidana untuk tindakan pelaku;</a:t>
            </a:r>
            <a:endParaRPr lang="id-ID" dirty="0"/>
          </a:p>
        </p:txBody>
      </p:sp>
      <p:sp>
        <p:nvSpPr>
          <p:cNvPr id="8" name="Slide Number Placeholder 7"/>
          <p:cNvSpPr>
            <a:spLocks noGrp="1"/>
          </p:cNvSpPr>
          <p:nvPr>
            <p:ph type="sldNum" sz="quarter" idx="12"/>
          </p:nvPr>
        </p:nvSpPr>
        <p:spPr/>
        <p:txBody>
          <a:bodyPr/>
          <a:lstStyle/>
          <a:p>
            <a:fld id="{8D9B98E8-34CF-428D-B7EA-037A3FA2E742}" type="slidenum">
              <a:rPr lang="id-ID" smtClean="0"/>
              <a:pPr/>
              <a:t>5</a:t>
            </a:fld>
            <a:endParaRPr lang="id-ID"/>
          </a:p>
        </p:txBody>
      </p:sp>
    </p:spTree>
    <p:extLst>
      <p:ext uri="{BB962C8B-B14F-4D97-AF65-F5344CB8AC3E}">
        <p14:creationId xmlns:p14="http://schemas.microsoft.com/office/powerpoint/2010/main" val="96688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2738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331640" y="1628800"/>
            <a:ext cx="7285424" cy="409426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dirty="0" smtClean="0"/>
              <a:t>Menurut</a:t>
            </a:r>
            <a:r>
              <a:rPr lang="id-ID" i="1" dirty="0" smtClean="0"/>
              <a:t> Hegel,</a:t>
            </a:r>
            <a:r>
              <a:rPr lang="id-ID" dirty="0" smtClean="0"/>
              <a:t> bahwa hukum harus dipahami sebagai perwujudan bertahap dari kebebasan di dalam masyarakat. Hukum positif seyogianya jika kita mengerti hakikatnya dengan baik untuk merealisasikan kebebasan.</a:t>
            </a:r>
          </a:p>
          <a:p>
            <a:pPr algn="just">
              <a:buFont typeface="Wingdings" pitchFamily="2" charset="2"/>
              <a:buChar char="q"/>
            </a:pPr>
            <a:r>
              <a:rPr lang="id-ID" dirty="0" smtClean="0"/>
              <a:t>Dalam buku “</a:t>
            </a:r>
            <a:r>
              <a:rPr lang="id-ID" i="1" dirty="0" smtClean="0"/>
              <a:t>Philisophy Right</a:t>
            </a:r>
            <a:r>
              <a:rPr lang="id-ID" dirty="0" smtClean="0"/>
              <a:t>” </a:t>
            </a:r>
            <a:r>
              <a:rPr lang="en-US" dirty="0" err="1" smtClean="0"/>
              <a:t>ia</a:t>
            </a:r>
            <a:r>
              <a:rPr lang="en-US" dirty="0" smtClean="0"/>
              <a:t> </a:t>
            </a:r>
            <a:r>
              <a:rPr lang="id-ID" dirty="0" smtClean="0"/>
              <a:t>mengemukakan penghukuman sebagai ekspresi kehendak umum yang bersumber dari kehendak bebas manusia;</a:t>
            </a:r>
          </a:p>
          <a:p>
            <a:pPr marL="0" indent="0" algn="just">
              <a:buFont typeface="Arial" pitchFamily="34" charset="0"/>
              <a:buNone/>
            </a:pPr>
            <a:r>
              <a:rPr lang="id-ID" dirty="0" smtClean="0"/>
              <a:t> </a:t>
            </a:r>
            <a:endParaRPr lang="id-ID" dirty="0"/>
          </a:p>
        </p:txBody>
      </p:sp>
      <p:sp>
        <p:nvSpPr>
          <p:cNvPr id="7" name="Slide Number Placeholder 6"/>
          <p:cNvSpPr>
            <a:spLocks noGrp="1"/>
          </p:cNvSpPr>
          <p:nvPr>
            <p:ph type="sldNum" sz="quarter" idx="12"/>
          </p:nvPr>
        </p:nvSpPr>
        <p:spPr/>
        <p:txBody>
          <a:bodyPr/>
          <a:lstStyle/>
          <a:p>
            <a:fld id="{8D9B98E8-34CF-428D-B7EA-037A3FA2E742}" type="slidenum">
              <a:rPr lang="id-ID" smtClean="0"/>
              <a:pPr/>
              <a:t>6</a:t>
            </a:fld>
            <a:endParaRPr lang="id-ID"/>
          </a:p>
        </p:txBody>
      </p:sp>
    </p:spTree>
    <p:extLst>
      <p:ext uri="{BB962C8B-B14F-4D97-AF65-F5344CB8AC3E}">
        <p14:creationId xmlns:p14="http://schemas.microsoft.com/office/powerpoint/2010/main" val="60964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63040" y="1700808"/>
            <a:ext cx="7069400" cy="402226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en-US" dirty="0" smtClean="0"/>
              <a:t>Norma yang paling fundamental </a:t>
            </a:r>
            <a:r>
              <a:rPr lang="en-US" dirty="0" err="1" smtClean="0"/>
              <a:t>dalam</a:t>
            </a:r>
            <a:r>
              <a:rPr lang="en-US" dirty="0" smtClean="0"/>
              <a:t> </a:t>
            </a:r>
            <a:r>
              <a:rPr lang="en-US" dirty="0" err="1" smtClean="0"/>
              <a:t>hukum</a:t>
            </a:r>
            <a:r>
              <a:rPr lang="en-US" dirty="0" smtClean="0"/>
              <a:t>: </a:t>
            </a:r>
            <a:r>
              <a:rPr lang="en-US" dirty="0" err="1" smtClean="0"/>
              <a:t>Dilarang</a:t>
            </a:r>
            <a:r>
              <a:rPr lang="en-US" dirty="0" smtClean="0"/>
              <a:t> </a:t>
            </a:r>
            <a:r>
              <a:rPr lang="en-US" dirty="0" err="1" smtClean="0"/>
              <a:t>membatasi</a:t>
            </a:r>
            <a:r>
              <a:rPr lang="en-US" dirty="0" smtClean="0"/>
              <a:t> </a:t>
            </a:r>
            <a:r>
              <a:rPr lang="en-US" dirty="0" err="1" smtClean="0"/>
              <a:t>kebebasan</a:t>
            </a:r>
            <a:r>
              <a:rPr lang="en-US" dirty="0" smtClean="0"/>
              <a:t> orang lain; </a:t>
            </a:r>
            <a:r>
              <a:rPr lang="en-US" dirty="0" err="1" smtClean="0"/>
              <a:t>Suatu</a:t>
            </a:r>
            <a:r>
              <a:rPr lang="en-US" dirty="0" smtClean="0"/>
              <a:t> </a:t>
            </a:r>
            <a:r>
              <a:rPr lang="en-US" dirty="0" err="1" smtClean="0"/>
              <a:t>tindakan</a:t>
            </a:r>
            <a:r>
              <a:rPr lang="en-US" dirty="0" smtClean="0"/>
              <a:t> </a:t>
            </a:r>
            <a:r>
              <a:rPr lang="en-US" dirty="0" err="1" smtClean="0"/>
              <a:t>benar</a:t>
            </a:r>
            <a:r>
              <a:rPr lang="en-US" dirty="0" smtClean="0"/>
              <a:t> </a:t>
            </a:r>
            <a:r>
              <a:rPr lang="en-US" dirty="0" err="1" smtClean="0"/>
              <a:t>sejauh</a:t>
            </a:r>
            <a:r>
              <a:rPr lang="en-US" dirty="0" smtClean="0"/>
              <a:t> </a:t>
            </a:r>
            <a:r>
              <a:rPr lang="en-US" dirty="0" err="1" smtClean="0"/>
              <a:t>tidak</a:t>
            </a:r>
            <a:r>
              <a:rPr lang="en-US" dirty="0" smtClean="0"/>
              <a:t> </a:t>
            </a:r>
            <a:r>
              <a:rPr lang="en-US" dirty="0" err="1" smtClean="0"/>
              <a:t>membatasi</a:t>
            </a:r>
            <a:r>
              <a:rPr lang="en-US" dirty="0" smtClean="0"/>
              <a:t> </a:t>
            </a:r>
            <a:r>
              <a:rPr lang="en-US" dirty="0" err="1" smtClean="0"/>
              <a:t>kebebasan</a:t>
            </a:r>
            <a:r>
              <a:rPr lang="en-US" dirty="0" smtClean="0"/>
              <a:t>, </a:t>
            </a:r>
            <a:r>
              <a:rPr lang="en-US" dirty="0" err="1" smtClean="0"/>
              <a:t>dan</a:t>
            </a:r>
            <a:r>
              <a:rPr lang="en-US" dirty="0" smtClean="0"/>
              <a:t> </a:t>
            </a:r>
            <a:r>
              <a:rPr lang="en-US" dirty="0" err="1" smtClean="0"/>
              <a:t>salah</a:t>
            </a:r>
            <a:r>
              <a:rPr lang="en-US" dirty="0" smtClean="0"/>
              <a:t> </a:t>
            </a:r>
            <a:r>
              <a:rPr lang="en-US" dirty="0" err="1" smtClean="0"/>
              <a:t>kalau</a:t>
            </a:r>
            <a:r>
              <a:rPr lang="en-US" dirty="0" smtClean="0"/>
              <a:t> </a:t>
            </a:r>
            <a:r>
              <a:rPr lang="en-US" dirty="0" err="1" smtClean="0"/>
              <a:t>melanggar</a:t>
            </a:r>
            <a:r>
              <a:rPr lang="en-US" dirty="0" smtClean="0"/>
              <a:t> </a:t>
            </a:r>
            <a:r>
              <a:rPr lang="en-US" dirty="0" err="1" smtClean="0"/>
              <a:t>kebebasan</a:t>
            </a:r>
            <a:r>
              <a:rPr lang="en-US" dirty="0" smtClean="0"/>
              <a:t>;</a:t>
            </a:r>
          </a:p>
          <a:p>
            <a:pPr algn="just">
              <a:buFont typeface="Wingdings" panose="05000000000000000000" pitchFamily="2" charset="2"/>
              <a:buChar char="§"/>
            </a:pPr>
            <a:r>
              <a:rPr lang="en-US" dirty="0" err="1" smtClean="0"/>
              <a:t>Ini</a:t>
            </a:r>
            <a:r>
              <a:rPr lang="en-US" dirty="0" smtClean="0"/>
              <a:t> </a:t>
            </a:r>
            <a:r>
              <a:rPr lang="en-US" dirty="0" err="1" smtClean="0"/>
              <a:t>berarti</a:t>
            </a:r>
            <a:r>
              <a:rPr lang="en-US" dirty="0" smtClean="0"/>
              <a:t> </a:t>
            </a:r>
            <a:r>
              <a:rPr lang="en-US" dirty="0" err="1" smtClean="0"/>
              <a:t>pembenaran</a:t>
            </a:r>
            <a:r>
              <a:rPr lang="en-US" dirty="0" smtClean="0"/>
              <a:t> </a:t>
            </a:r>
            <a:r>
              <a:rPr lang="en-US" dirty="0" err="1" smtClean="0"/>
              <a:t>penghukuman</a:t>
            </a:r>
            <a:r>
              <a:rPr lang="en-US" dirty="0" smtClean="0"/>
              <a:t> </a:t>
            </a:r>
            <a:r>
              <a:rPr lang="en-US" dirty="0" err="1" smtClean="0"/>
              <a:t>secara</a:t>
            </a:r>
            <a:r>
              <a:rPr lang="en-US" dirty="0" smtClean="0"/>
              <a:t> </a:t>
            </a:r>
            <a:r>
              <a:rPr lang="en-US" dirty="0" err="1" smtClean="0"/>
              <a:t>etika</a:t>
            </a:r>
            <a:r>
              <a:rPr lang="en-US" dirty="0" smtClean="0"/>
              <a:t> </a:t>
            </a:r>
            <a:r>
              <a:rPr lang="en-US" dirty="0" err="1" smtClean="0"/>
              <a:t>adalah</a:t>
            </a:r>
            <a:r>
              <a:rPr lang="en-US" dirty="0" smtClean="0"/>
              <a:t> “</a:t>
            </a:r>
            <a:r>
              <a:rPr lang="en-US" dirty="0" err="1" smtClean="0"/>
              <a:t>pembalasan</a:t>
            </a:r>
            <a:r>
              <a:rPr lang="en-US" dirty="0" smtClean="0"/>
              <a:t>”</a:t>
            </a:r>
            <a:r>
              <a:rPr lang="id-ID" dirty="0" smtClean="0"/>
              <a:t> </a:t>
            </a:r>
            <a:r>
              <a:rPr lang="en-US" dirty="0" err="1" smtClean="0"/>
              <a:t>terhadap</a:t>
            </a:r>
            <a:r>
              <a:rPr lang="en-US" dirty="0" smtClean="0"/>
              <a:t> </a:t>
            </a:r>
            <a:r>
              <a:rPr lang="en-US" dirty="0" err="1" smtClean="0"/>
              <a:t>membatasi</a:t>
            </a:r>
            <a:r>
              <a:rPr lang="en-US" dirty="0" smtClean="0"/>
              <a:t> </a:t>
            </a:r>
            <a:r>
              <a:rPr lang="en-US" dirty="0" err="1" smtClean="0"/>
              <a:t>kebebasan</a:t>
            </a:r>
            <a:r>
              <a:rPr lang="en-US" dirty="0" smtClean="0"/>
              <a:t> </a:t>
            </a:r>
            <a:r>
              <a:rPr lang="en-US" dirty="0" err="1" smtClean="0"/>
              <a:t>seseorang</a:t>
            </a:r>
            <a:r>
              <a:rPr lang="en-US" dirty="0" smtClean="0"/>
              <a:t>;</a:t>
            </a:r>
            <a:endParaRPr lang="en-US" dirty="0"/>
          </a:p>
        </p:txBody>
      </p:sp>
      <p:sp>
        <p:nvSpPr>
          <p:cNvPr id="7" name="Slide Number Placeholder 6"/>
          <p:cNvSpPr>
            <a:spLocks noGrp="1"/>
          </p:cNvSpPr>
          <p:nvPr>
            <p:ph type="sldNum" sz="quarter" idx="12"/>
          </p:nvPr>
        </p:nvSpPr>
        <p:spPr/>
        <p:txBody>
          <a:bodyPr/>
          <a:lstStyle/>
          <a:p>
            <a:fld id="{8D9B98E8-34CF-428D-B7EA-037A3FA2E742}" type="slidenum">
              <a:rPr lang="id-ID" smtClean="0"/>
              <a:pPr/>
              <a:t>7</a:t>
            </a:fld>
            <a:endParaRPr lang="id-ID"/>
          </a:p>
        </p:txBody>
      </p:sp>
    </p:spTree>
    <p:extLst>
      <p:ext uri="{BB962C8B-B14F-4D97-AF65-F5344CB8AC3E}">
        <p14:creationId xmlns:p14="http://schemas.microsoft.com/office/powerpoint/2010/main" val="159110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41"/>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115616" y="1710995"/>
            <a:ext cx="7429440" cy="4166277"/>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smtClean="0"/>
              <a:t>Hegel dan Kant memberikan 4 alasan </a:t>
            </a:r>
            <a:r>
              <a:rPr lang="id-ID" b="1" i="1" smtClean="0"/>
              <a:t>pembenaran etis </a:t>
            </a:r>
            <a:r>
              <a:rPr lang="id-ID" smtClean="0"/>
              <a:t>pembalasan, yaitu:</a:t>
            </a:r>
          </a:p>
          <a:p>
            <a:pPr lvl="1" algn="just">
              <a:buFont typeface="Wingdings" pitchFamily="2" charset="2"/>
              <a:buChar char="§"/>
            </a:pPr>
            <a:r>
              <a:rPr lang="id-ID" smtClean="0"/>
              <a:t>Hak moral untuk menghukum seseorang didasarkan semata-mata atas kenyataan ia terbukti melakukan kejahatan;</a:t>
            </a:r>
          </a:p>
          <a:p>
            <a:pPr lvl="1" algn="just">
              <a:buFont typeface="Wingdings" pitchFamily="2" charset="2"/>
              <a:buChar char="§"/>
            </a:pPr>
            <a:r>
              <a:rPr lang="id-ID" smtClean="0"/>
              <a:t>Kewajiban moral untuk menghukum secara eksklusif kokoh di atas landasan yang sama;</a:t>
            </a:r>
          </a:p>
          <a:p>
            <a:pPr lvl="1" algn="just">
              <a:buFont typeface="Wingdings" pitchFamily="2" charset="2"/>
              <a:buChar char="§"/>
            </a:pPr>
            <a:r>
              <a:rPr lang="id-ID" smtClean="0"/>
              <a:t>Demi keadilan retributif maka hukuman harus seimbang dengan bobot kesalahan yang telah dilakukan;</a:t>
            </a:r>
          </a:p>
          <a:p>
            <a:pPr lvl="1" algn="just">
              <a:buFont typeface="Wingdings" pitchFamily="2" charset="2"/>
              <a:buChar char="§"/>
            </a:pPr>
            <a:r>
              <a:rPr lang="id-ID" smtClean="0"/>
              <a:t>Dasar moral penghukuman ialah bahwa penghukuman merupakan pemulihan terhadap kesalahan;</a:t>
            </a:r>
            <a:endParaRPr lang="id-ID" dirty="0"/>
          </a:p>
        </p:txBody>
      </p:sp>
      <p:sp>
        <p:nvSpPr>
          <p:cNvPr id="7" name="Slide Number Placeholder 6"/>
          <p:cNvSpPr>
            <a:spLocks noGrp="1"/>
          </p:cNvSpPr>
          <p:nvPr>
            <p:ph type="sldNum" sz="quarter" idx="12"/>
          </p:nvPr>
        </p:nvSpPr>
        <p:spPr/>
        <p:txBody>
          <a:bodyPr/>
          <a:lstStyle/>
          <a:p>
            <a:fld id="{8D9B98E8-34CF-428D-B7EA-037A3FA2E742}" type="slidenum">
              <a:rPr lang="id-ID" smtClean="0"/>
              <a:pPr/>
              <a:t>8</a:t>
            </a:fld>
            <a:endParaRPr lang="id-ID"/>
          </a:p>
        </p:txBody>
      </p:sp>
    </p:spTree>
    <p:extLst>
      <p:ext uri="{BB962C8B-B14F-4D97-AF65-F5344CB8AC3E}">
        <p14:creationId xmlns:p14="http://schemas.microsoft.com/office/powerpoint/2010/main" val="426201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93" y="-3328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463040" y="1484784"/>
            <a:ext cx="6997392" cy="423828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smtClean="0"/>
              <a:t>Knigge dalam Jan Remmelink, 2003:618, menjelaskan </a:t>
            </a:r>
            <a:r>
              <a:rPr lang="id-ID" b="1" i="1" smtClean="0"/>
              <a:t>pembenaran yuridis</a:t>
            </a:r>
            <a:r>
              <a:rPr lang="id-ID" i="1" smtClean="0"/>
              <a:t>,</a:t>
            </a:r>
            <a:r>
              <a:rPr lang="id-ID" smtClean="0"/>
              <a:t> bahwa menghukum pada dasarnya pembalasan, dalam hal itu, bukan suatu yang jelek dalam dirinya sendiri melakukan pembalasan sebagai reaksi atas perilaku yang melanggar norma hukum adalah berupa tindakan manusia yang teramat wajar.</a:t>
            </a:r>
            <a:endParaRPr lang="id-ID" dirty="0"/>
          </a:p>
        </p:txBody>
      </p:sp>
      <p:sp>
        <p:nvSpPr>
          <p:cNvPr id="7" name="Slide Number Placeholder 6"/>
          <p:cNvSpPr>
            <a:spLocks noGrp="1"/>
          </p:cNvSpPr>
          <p:nvPr>
            <p:ph type="sldNum" sz="quarter" idx="12"/>
          </p:nvPr>
        </p:nvSpPr>
        <p:spPr/>
        <p:txBody>
          <a:bodyPr/>
          <a:lstStyle/>
          <a:p>
            <a:fld id="{8D9B98E8-34CF-428D-B7EA-037A3FA2E742}" type="slidenum">
              <a:rPr lang="id-ID" smtClean="0"/>
              <a:pPr/>
              <a:t>9</a:t>
            </a:fld>
            <a:endParaRPr lang="id-ID"/>
          </a:p>
        </p:txBody>
      </p:sp>
    </p:spTree>
    <p:extLst>
      <p:ext uri="{BB962C8B-B14F-4D97-AF65-F5344CB8AC3E}">
        <p14:creationId xmlns:p14="http://schemas.microsoft.com/office/powerpoint/2010/main" val="896190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514</Words>
  <Application>Microsoft Office PowerPoint</Application>
  <PresentationFormat>On-screen Show (4:3)</PresentationFormat>
  <Paragraphs>49</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PRIVACY</cp:lastModifiedBy>
  <cp:revision>9</cp:revision>
  <dcterms:created xsi:type="dcterms:W3CDTF">2018-09-07T05:56:45Z</dcterms:created>
  <dcterms:modified xsi:type="dcterms:W3CDTF">2019-04-30T07:42:51Z</dcterms:modified>
</cp:coreProperties>
</file>