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56" r:id="rId12"/>
    <p:sldId id="25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>
      <p:cViewPr>
        <p:scale>
          <a:sx n="82" d="100"/>
          <a:sy n="82" d="100"/>
        </p:scale>
        <p:origin x="-498" y="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44BA-A9CC-41B2-ABBA-FD0133D73E00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32B8A-2629-43A3-B8BE-3C8A86218DF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44BA-A9CC-41B2-ABBA-FD0133D73E00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32B8A-2629-43A3-B8BE-3C8A86218D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44BA-A9CC-41B2-ABBA-FD0133D73E00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32B8A-2629-43A3-B8BE-3C8A86218D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44BA-A9CC-41B2-ABBA-FD0133D73E00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32B8A-2629-43A3-B8BE-3C8A86218D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44BA-A9CC-41B2-ABBA-FD0133D73E00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32B8A-2629-43A3-B8BE-3C8A86218DF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44BA-A9CC-41B2-ABBA-FD0133D73E00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32B8A-2629-43A3-B8BE-3C8A86218D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44BA-A9CC-41B2-ABBA-FD0133D73E00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32B8A-2629-43A3-B8BE-3C8A86218D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44BA-A9CC-41B2-ABBA-FD0133D73E00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32B8A-2629-43A3-B8BE-3C8A86218D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44BA-A9CC-41B2-ABBA-FD0133D73E00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32B8A-2629-43A3-B8BE-3C8A86218D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44BA-A9CC-41B2-ABBA-FD0133D73E00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32B8A-2629-43A3-B8BE-3C8A86218D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44BA-A9CC-41B2-ABBA-FD0133D73E00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FD32B8A-2629-43A3-B8BE-3C8A86218DF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8244BA-A9CC-41B2-ABBA-FD0133D73E00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D32B8A-2629-43A3-B8BE-3C8A86218DF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Dasar</a:t>
            </a:r>
            <a:r>
              <a:rPr lang="en-US" dirty="0" smtClean="0">
                <a:solidFill>
                  <a:schemeClr val="bg1"/>
                </a:solidFill>
              </a:rPr>
              <a:t> – </a:t>
            </a:r>
            <a:r>
              <a:rPr lang="en-US" dirty="0" err="1" smtClean="0">
                <a:solidFill>
                  <a:schemeClr val="bg1"/>
                </a:solidFill>
              </a:rPr>
              <a:t>Dasar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Antropologi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Kesehatan</a:t>
            </a:r>
            <a:r>
              <a:rPr lang="en-US" dirty="0" smtClean="0">
                <a:solidFill>
                  <a:schemeClr val="bg1"/>
                </a:solidFill>
              </a:rPr>
              <a:t> (2 SKS)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Yayah</a:t>
            </a:r>
            <a:r>
              <a:rPr lang="en-US" dirty="0" smtClean="0"/>
              <a:t> </a:t>
            </a:r>
            <a:r>
              <a:rPr lang="en-US" dirty="0" err="1" smtClean="0"/>
              <a:t>Karyanah</a:t>
            </a:r>
            <a:r>
              <a:rPr lang="en-US" dirty="0" smtClean="0"/>
              <a:t>, </a:t>
            </a:r>
            <a:r>
              <a:rPr lang="en-US" dirty="0" err="1" smtClean="0"/>
              <a:t>B.Sc</a:t>
            </a:r>
            <a:r>
              <a:rPr lang="en-US" dirty="0" smtClean="0"/>
              <a:t>, </a:t>
            </a:r>
            <a:r>
              <a:rPr lang="en-US" dirty="0" err="1" smtClean="0"/>
              <a:t>S.Sos</a:t>
            </a:r>
            <a:r>
              <a:rPr lang="en-US" dirty="0" smtClean="0"/>
              <a:t>, MM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Naturalistik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lphaLcPeriod"/>
              <a:defRPr/>
            </a:pP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keseimbangan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keseimbangan</a:t>
            </a:r>
            <a:r>
              <a:rPr lang="en-US" dirty="0"/>
              <a:t> </a:t>
            </a:r>
            <a:r>
              <a:rPr lang="en-US" dirty="0" err="1"/>
              <a:t>terganggu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. </a:t>
            </a:r>
            <a:r>
              <a:rPr lang="en-US" dirty="0" err="1"/>
              <a:t>Misal</a:t>
            </a:r>
            <a:r>
              <a:rPr lang="en-US" dirty="0"/>
              <a:t>: </a:t>
            </a:r>
            <a:r>
              <a:rPr lang="en-US" dirty="0" err="1"/>
              <a:t>panas</a:t>
            </a:r>
            <a:r>
              <a:rPr lang="en-US" dirty="0"/>
              <a:t>, </a:t>
            </a:r>
            <a:r>
              <a:rPr lang="en-US" dirty="0" err="1"/>
              <a:t>dingin</a:t>
            </a:r>
            <a:r>
              <a:rPr lang="en-US" dirty="0"/>
              <a:t>, </a:t>
            </a:r>
            <a:r>
              <a:rPr lang="en-US" dirty="0" err="1"/>
              <a:t>emosi</a:t>
            </a:r>
            <a:r>
              <a:rPr lang="en-US" dirty="0" smtClean="0"/>
              <a:t>.</a:t>
            </a:r>
            <a:endParaRPr lang="en-US" dirty="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eriod"/>
              <a:defRPr/>
            </a:pPr>
            <a:r>
              <a:rPr lang="en-US" dirty="0" err="1"/>
              <a:t>Pengobat</a:t>
            </a:r>
            <a:r>
              <a:rPr lang="en-US" dirty="0"/>
              <a:t> </a:t>
            </a:r>
            <a:r>
              <a:rPr lang="en-US" dirty="0" err="1" smtClean="0"/>
              <a:t>Naturalistik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penyembuh</a:t>
            </a:r>
            <a:r>
              <a:rPr lang="en-US" dirty="0"/>
              <a:t> yang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keahliannya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observasi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praktek</a:t>
            </a:r>
            <a:r>
              <a:rPr lang="en-US" dirty="0" smtClean="0"/>
              <a:t>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eriod"/>
              <a:defRPr/>
            </a:pP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Naturalistik</a:t>
            </a:r>
            <a:r>
              <a:rPr lang="en-US" dirty="0"/>
              <a:t>: </a:t>
            </a:r>
            <a:r>
              <a:rPr lang="en-US" dirty="0" err="1"/>
              <a:t>Humoral</a:t>
            </a:r>
            <a:r>
              <a:rPr lang="en-US" dirty="0"/>
              <a:t> </a:t>
            </a:r>
            <a:r>
              <a:rPr lang="en-US" dirty="0" err="1"/>
              <a:t>Patologi</a:t>
            </a:r>
            <a:r>
              <a:rPr lang="en-US" dirty="0"/>
              <a:t>, </a:t>
            </a:r>
            <a:r>
              <a:rPr lang="en-US" dirty="0" err="1"/>
              <a:t>Ayurverdic</a:t>
            </a:r>
            <a:r>
              <a:rPr lang="en-US" dirty="0"/>
              <a:t>, Yin-Yang.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eriod"/>
              <a:defRPr/>
            </a:pPr>
            <a:endParaRPr lang="en-US" dirty="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eriod"/>
              <a:defRPr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dirty="0" err="1" smtClean="0"/>
              <a:t>Humoral</a:t>
            </a:r>
            <a:r>
              <a:rPr lang="en-US" dirty="0" smtClean="0"/>
              <a:t> </a:t>
            </a:r>
            <a:r>
              <a:rPr lang="en-US" dirty="0" err="1" smtClean="0"/>
              <a:t>Patologi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81200"/>
            <a:ext cx="7467600" cy="4191000"/>
          </a:xfrm>
        </p:spPr>
        <p:txBody>
          <a:bodyPr>
            <a:normAutofit/>
          </a:bodyPr>
          <a:lstStyle/>
          <a:p>
            <a:pPr marL="609600" indent="-609600">
              <a:buFont typeface="Wingdings" pitchFamily="2" charset="2"/>
              <a:buAutoNum type="alphaLcPeriod"/>
              <a:defRPr/>
            </a:pPr>
            <a:r>
              <a:rPr lang="en-US" dirty="0" err="1">
                <a:solidFill>
                  <a:schemeClr val="tx1"/>
                </a:solidFill>
              </a:rPr>
              <a:t>Tubuh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manusia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terdiri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cairan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err="1">
                <a:solidFill>
                  <a:schemeClr val="tx1"/>
                </a:solidFill>
              </a:rPr>
              <a:t>darah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lendir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empedu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hati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Ketika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sehat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cairan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keadaan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proporsional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609600" indent="-609600">
              <a:buFont typeface="Wingdings" pitchFamily="2" charset="2"/>
              <a:buAutoNum type="alphaLcPeriod"/>
              <a:defRPr/>
            </a:pPr>
            <a:r>
              <a:rPr lang="en-US" dirty="0" err="1">
                <a:solidFill>
                  <a:schemeClr val="tx1"/>
                </a:solidFill>
              </a:rPr>
              <a:t>Darah</a:t>
            </a:r>
            <a:r>
              <a:rPr lang="en-US" dirty="0">
                <a:solidFill>
                  <a:schemeClr val="tx1"/>
                </a:solidFill>
              </a:rPr>
              <a:t>=</a:t>
            </a:r>
            <a:r>
              <a:rPr lang="en-US" dirty="0" err="1">
                <a:solidFill>
                  <a:schemeClr val="tx1"/>
                </a:solidFill>
              </a:rPr>
              <a:t>panas</a:t>
            </a:r>
            <a:r>
              <a:rPr lang="en-US" dirty="0">
                <a:solidFill>
                  <a:schemeClr val="tx1"/>
                </a:solidFill>
              </a:rPr>
              <a:t>; </a:t>
            </a:r>
            <a:r>
              <a:rPr lang="en-US" dirty="0" err="1">
                <a:solidFill>
                  <a:schemeClr val="tx1"/>
                </a:solidFill>
              </a:rPr>
              <a:t>Lendir</a:t>
            </a:r>
            <a:r>
              <a:rPr lang="en-US" dirty="0">
                <a:solidFill>
                  <a:schemeClr val="tx1"/>
                </a:solidFill>
              </a:rPr>
              <a:t>=</a:t>
            </a:r>
            <a:r>
              <a:rPr lang="en-US" dirty="0" err="1">
                <a:solidFill>
                  <a:schemeClr val="tx1"/>
                </a:solidFill>
              </a:rPr>
              <a:t>dingin</a:t>
            </a:r>
            <a:r>
              <a:rPr lang="en-US" dirty="0">
                <a:solidFill>
                  <a:schemeClr val="tx1"/>
                </a:solidFill>
              </a:rPr>
              <a:t>; </a:t>
            </a:r>
            <a:r>
              <a:rPr lang="en-US" dirty="0" err="1">
                <a:solidFill>
                  <a:schemeClr val="tx1"/>
                </a:solidFill>
              </a:rPr>
              <a:t>Empedu</a:t>
            </a:r>
            <a:r>
              <a:rPr lang="en-US" dirty="0">
                <a:solidFill>
                  <a:schemeClr val="tx1"/>
                </a:solidFill>
              </a:rPr>
              <a:t>=</a:t>
            </a:r>
            <a:r>
              <a:rPr lang="en-US" dirty="0" err="1">
                <a:solidFill>
                  <a:schemeClr val="tx1"/>
                </a:solidFill>
              </a:rPr>
              <a:t>kering</a:t>
            </a:r>
            <a:r>
              <a:rPr lang="en-US" dirty="0">
                <a:solidFill>
                  <a:schemeClr val="tx1"/>
                </a:solidFill>
              </a:rPr>
              <a:t>; </a:t>
            </a:r>
            <a:r>
              <a:rPr lang="en-US" dirty="0" err="1">
                <a:solidFill>
                  <a:schemeClr val="tx1"/>
                </a:solidFill>
              </a:rPr>
              <a:t>Hati</a:t>
            </a:r>
            <a:r>
              <a:rPr lang="en-US" dirty="0">
                <a:solidFill>
                  <a:schemeClr val="tx1"/>
                </a:solidFill>
              </a:rPr>
              <a:t>=</a:t>
            </a:r>
            <a:r>
              <a:rPr lang="en-US" dirty="0" err="1">
                <a:solidFill>
                  <a:schemeClr val="tx1"/>
                </a:solidFill>
              </a:rPr>
              <a:t>lembab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609600" indent="-609600">
              <a:buFont typeface="Wingdings" pitchFamily="2" charset="2"/>
              <a:buAutoNum type="alphaLcPeriod"/>
              <a:defRPr/>
            </a:pPr>
            <a:r>
              <a:rPr lang="en-US" dirty="0" err="1">
                <a:solidFill>
                  <a:schemeClr val="tx1"/>
                </a:solidFill>
              </a:rPr>
              <a:t>Cairan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seimbang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menyebabkan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seseorang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sakit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tergantung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iklim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cuaca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609600" indent="-609600">
              <a:buFont typeface="Wingdings" pitchFamily="2" charset="2"/>
              <a:buAutoNum type="alphaLcPeriod"/>
              <a:defRPr/>
            </a:pPr>
            <a:r>
              <a:rPr lang="en-US" dirty="0" err="1">
                <a:solidFill>
                  <a:schemeClr val="tx1"/>
                </a:solidFill>
              </a:rPr>
              <a:t>Pengobatan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dilakukan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dgn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berlawanan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arah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Humoral</a:t>
            </a:r>
            <a:r>
              <a:rPr lang="en-US" dirty="0" smtClean="0"/>
              <a:t> </a:t>
            </a:r>
            <a:r>
              <a:rPr lang="en-US" dirty="0" err="1" smtClean="0"/>
              <a:t>Patologi</a:t>
            </a:r>
            <a:r>
              <a:rPr lang="en-US" dirty="0" smtClean="0"/>
              <a:t> (</a:t>
            </a:r>
            <a:r>
              <a:rPr lang="en-US" dirty="0" err="1" smtClean="0"/>
              <a:t>Hypocrates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lphaLcPeriod"/>
              <a:defRPr/>
            </a:pPr>
            <a:r>
              <a:rPr lang="en-US" dirty="0"/>
              <a:t>Rasa </a:t>
            </a:r>
            <a:r>
              <a:rPr lang="en-US" dirty="0" err="1"/>
              <a:t>dingin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 kaki, </a:t>
            </a:r>
            <a:r>
              <a:rPr lang="en-US" dirty="0" err="1"/>
              <a:t>udara</a:t>
            </a:r>
            <a:r>
              <a:rPr lang="en-US" dirty="0"/>
              <a:t> </a:t>
            </a:r>
            <a:r>
              <a:rPr lang="en-US" dirty="0" err="1"/>
              <a:t>dingin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</a:t>
            </a:r>
            <a:r>
              <a:rPr lang="en-US" dirty="0" err="1"/>
              <a:t>dingin</a:t>
            </a:r>
            <a:r>
              <a:rPr lang="en-US" dirty="0"/>
              <a:t>.</a:t>
            </a:r>
          </a:p>
          <a:p>
            <a:pPr marL="609600" indent="-609600">
              <a:buFont typeface="Wingdings" pitchFamily="2" charset="2"/>
              <a:buAutoNum type="alphaLcPeriod"/>
              <a:defRPr/>
            </a:pPr>
            <a:endParaRPr lang="en-US" dirty="0"/>
          </a:p>
          <a:p>
            <a:pPr marL="609600" indent="-609600">
              <a:buFont typeface="Wingdings" pitchFamily="2" charset="2"/>
              <a:buAutoNum type="alphaLcPeriod"/>
              <a:defRPr/>
            </a:pP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matahari</a:t>
            </a:r>
            <a:r>
              <a:rPr lang="en-US" dirty="0"/>
              <a:t>, </a:t>
            </a:r>
            <a:r>
              <a:rPr lang="en-US" dirty="0" err="1"/>
              <a:t>api</a:t>
            </a:r>
            <a:r>
              <a:rPr lang="en-US" dirty="0"/>
              <a:t>, </a:t>
            </a:r>
            <a:r>
              <a:rPr lang="en-US" dirty="0" err="1"/>
              <a:t>mandi</a:t>
            </a:r>
            <a:r>
              <a:rPr lang="en-US" dirty="0"/>
              <a:t> air </a:t>
            </a:r>
            <a:r>
              <a:rPr lang="en-US" dirty="0" err="1"/>
              <a:t>hangat</a:t>
            </a:r>
            <a:r>
              <a:rPr lang="en-US" dirty="0"/>
              <a:t>,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hamil</a:t>
            </a:r>
            <a:r>
              <a:rPr lang="en-US" dirty="0"/>
              <a:t>  </a:t>
            </a:r>
            <a:r>
              <a:rPr lang="en-US" dirty="0" err="1"/>
              <a:t>makan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,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marah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Humoral</a:t>
            </a:r>
            <a:r>
              <a:rPr lang="en-US" dirty="0" smtClean="0"/>
              <a:t> </a:t>
            </a:r>
            <a:r>
              <a:rPr lang="en-US" dirty="0" err="1" smtClean="0"/>
              <a:t>Patologi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Temperamen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buFont typeface="Wingdings" pitchFamily="2" charset="2"/>
              <a:buAutoNum type="alphaLcPeriod"/>
            </a:pPr>
            <a:r>
              <a:rPr lang="en-US" dirty="0" err="1" smtClean="0"/>
              <a:t>Proporsi</a:t>
            </a:r>
            <a:r>
              <a:rPr lang="en-US" dirty="0" smtClean="0"/>
              <a:t> </a:t>
            </a:r>
            <a:r>
              <a:rPr lang="en-US" dirty="0" err="1" smtClean="0"/>
              <a:t>cairan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berpengaruh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temperamen</a:t>
            </a:r>
            <a:r>
              <a:rPr lang="en-US" dirty="0" smtClean="0"/>
              <a:t>.</a:t>
            </a:r>
          </a:p>
          <a:p>
            <a:pPr marL="609600" indent="-609600">
              <a:buFont typeface="Wingdings" pitchFamily="2" charset="2"/>
              <a:buAutoNum type="alphaLcPeriod"/>
            </a:pPr>
            <a:endParaRPr lang="en-US" dirty="0" smtClean="0"/>
          </a:p>
          <a:p>
            <a:pPr marL="609600" indent="-609600">
              <a:buFont typeface="Wingdings" pitchFamily="2" charset="2"/>
              <a:buAutoNum type="alphaLcPeriod"/>
            </a:pPr>
            <a:r>
              <a:rPr lang="en-US" dirty="0" err="1" smtClean="0"/>
              <a:t>Ada</a:t>
            </a:r>
            <a:r>
              <a:rPr lang="en-US" dirty="0" smtClean="0"/>
              <a:t> 4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temperamen</a:t>
            </a:r>
            <a:r>
              <a:rPr lang="en-US" dirty="0" smtClean="0"/>
              <a:t> :</a:t>
            </a:r>
          </a:p>
          <a:p>
            <a:pPr marL="609600" indent="-609600">
              <a:buNone/>
            </a:pPr>
            <a:r>
              <a:rPr lang="en-US" dirty="0" smtClean="0"/>
              <a:t>     * Sanguine : </a:t>
            </a:r>
            <a:r>
              <a:rPr lang="en-US" dirty="0" err="1" smtClean="0"/>
              <a:t>riang-optimis</a:t>
            </a:r>
            <a:endParaRPr lang="en-US" dirty="0" smtClean="0"/>
          </a:p>
          <a:p>
            <a:pPr marL="609600" indent="-609600">
              <a:buNone/>
            </a:pPr>
            <a:r>
              <a:rPr lang="en-US" dirty="0" smtClean="0"/>
              <a:t>     * </a:t>
            </a:r>
            <a:r>
              <a:rPr lang="en-US" dirty="0" err="1" smtClean="0"/>
              <a:t>Phlegmatis</a:t>
            </a:r>
            <a:r>
              <a:rPr lang="en-US" dirty="0" smtClean="0"/>
              <a:t> : </a:t>
            </a:r>
            <a:r>
              <a:rPr lang="en-US" dirty="0" err="1" smtClean="0"/>
              <a:t>Apatis</a:t>
            </a:r>
            <a:r>
              <a:rPr lang="en-US" dirty="0" smtClean="0"/>
              <a:t>, </a:t>
            </a:r>
            <a:r>
              <a:rPr lang="en-US" dirty="0" err="1" smtClean="0"/>
              <a:t>acuh-tak</a:t>
            </a:r>
            <a:r>
              <a:rPr lang="en-US" dirty="0" smtClean="0"/>
              <a:t> </a:t>
            </a:r>
            <a:r>
              <a:rPr lang="en-US" dirty="0" err="1" smtClean="0"/>
              <a:t>acuh</a:t>
            </a:r>
            <a:endParaRPr lang="en-US" dirty="0" smtClean="0"/>
          </a:p>
          <a:p>
            <a:pPr marL="609600" indent="-609600">
              <a:buNone/>
            </a:pPr>
            <a:r>
              <a:rPr lang="en-US" dirty="0" smtClean="0"/>
              <a:t>     * Bilious : </a:t>
            </a:r>
            <a:r>
              <a:rPr lang="en-US" dirty="0" err="1" smtClean="0"/>
              <a:t>Pemarah</a:t>
            </a:r>
            <a:endParaRPr lang="en-US" dirty="0" smtClean="0"/>
          </a:p>
          <a:p>
            <a:pPr marL="609600" indent="-609600">
              <a:buNone/>
            </a:pPr>
            <a:r>
              <a:rPr lang="en-US" dirty="0" smtClean="0"/>
              <a:t>     * Melancholic : </a:t>
            </a:r>
            <a:r>
              <a:rPr lang="en-US" dirty="0" err="1" smtClean="0"/>
              <a:t>sedih</a:t>
            </a:r>
            <a:r>
              <a:rPr lang="en-US" dirty="0" smtClean="0"/>
              <a:t>, </a:t>
            </a:r>
            <a:r>
              <a:rPr lang="en-US" dirty="0" err="1" smtClean="0"/>
              <a:t>depresi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</a:t>
            </a:r>
            <a:r>
              <a:rPr lang="en-US" dirty="0" err="1" smtClean="0"/>
              <a:t>Cina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 Yin-Yang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lphaLcPeriod"/>
            </a:pPr>
            <a:r>
              <a:rPr lang="en-US" dirty="0" smtClean="0"/>
              <a:t>Yin </a:t>
            </a:r>
            <a:r>
              <a:rPr lang="en-US" dirty="0" err="1" smtClean="0"/>
              <a:t>artinya</a:t>
            </a:r>
            <a:r>
              <a:rPr lang="en-US" dirty="0" smtClean="0"/>
              <a:t> : </a:t>
            </a:r>
            <a:r>
              <a:rPr lang="en-US" dirty="0" err="1" smtClean="0"/>
              <a:t>perempuan</a:t>
            </a:r>
            <a:r>
              <a:rPr lang="en-US" dirty="0" smtClean="0"/>
              <a:t>, </a:t>
            </a:r>
            <a:r>
              <a:rPr lang="en-US" dirty="0" err="1" smtClean="0"/>
              <a:t>bumi</a:t>
            </a:r>
            <a:r>
              <a:rPr lang="en-US" dirty="0" smtClean="0"/>
              <a:t>, </a:t>
            </a:r>
            <a:r>
              <a:rPr lang="en-US" dirty="0" err="1" smtClean="0"/>
              <a:t>bulan</a:t>
            </a:r>
            <a:r>
              <a:rPr lang="en-US" dirty="0" smtClean="0"/>
              <a:t>, air </a:t>
            </a:r>
            <a:r>
              <a:rPr lang="en-US" dirty="0" err="1" smtClean="0"/>
              <a:t>dingin</a:t>
            </a:r>
            <a:r>
              <a:rPr lang="en-US" dirty="0" smtClean="0"/>
              <a:t>, </a:t>
            </a:r>
            <a:r>
              <a:rPr lang="en-US" dirty="0" err="1" smtClean="0"/>
              <a:t>gelap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.</a:t>
            </a:r>
          </a:p>
          <a:p>
            <a:pPr marL="609600" indent="-609600">
              <a:buFont typeface="Wingdings" pitchFamily="2" charset="2"/>
              <a:buAutoNum type="alphaLcPeriod"/>
            </a:pPr>
            <a:endParaRPr lang="en-US" dirty="0" smtClean="0"/>
          </a:p>
          <a:p>
            <a:pPr marL="609600" indent="-609600">
              <a:buFont typeface="Wingdings" pitchFamily="2" charset="2"/>
              <a:buAutoNum type="alphaLcPeriod"/>
            </a:pPr>
            <a:r>
              <a:rPr lang="en-US" dirty="0" smtClean="0"/>
              <a:t>Yang </a:t>
            </a:r>
            <a:r>
              <a:rPr lang="en-US" dirty="0" err="1" smtClean="0"/>
              <a:t>artinya</a:t>
            </a:r>
            <a:r>
              <a:rPr lang="en-US" dirty="0" smtClean="0"/>
              <a:t> : </a:t>
            </a:r>
            <a:r>
              <a:rPr lang="en-US" dirty="0" err="1" smtClean="0"/>
              <a:t>laki-laki</a:t>
            </a:r>
            <a:r>
              <a:rPr lang="en-US" dirty="0" smtClean="0"/>
              <a:t>, </a:t>
            </a:r>
            <a:r>
              <a:rPr lang="en-US" dirty="0" err="1" smtClean="0"/>
              <a:t>surga</a:t>
            </a:r>
            <a:r>
              <a:rPr lang="en-US" dirty="0" smtClean="0"/>
              <a:t>, </a:t>
            </a:r>
            <a:r>
              <a:rPr lang="en-US" dirty="0" err="1" smtClean="0"/>
              <a:t>matahari</a:t>
            </a:r>
            <a:r>
              <a:rPr lang="en-US" dirty="0" smtClean="0"/>
              <a:t>, </a:t>
            </a:r>
            <a:r>
              <a:rPr lang="en-US" dirty="0" err="1" smtClean="0"/>
              <a:t>api</a:t>
            </a:r>
            <a:r>
              <a:rPr lang="en-US" dirty="0" smtClean="0"/>
              <a:t>, </a:t>
            </a:r>
            <a:r>
              <a:rPr lang="en-US" dirty="0" err="1" smtClean="0"/>
              <a:t>kering</a:t>
            </a:r>
            <a:r>
              <a:rPr lang="en-US" dirty="0" smtClean="0"/>
              <a:t>, </a:t>
            </a:r>
            <a:r>
              <a:rPr lang="en-US" dirty="0" err="1" smtClean="0"/>
              <a:t>terang</a:t>
            </a:r>
            <a:r>
              <a:rPr lang="en-US" dirty="0" smtClean="0"/>
              <a:t>, </a:t>
            </a:r>
            <a:r>
              <a:rPr lang="en-US" dirty="0" err="1" smtClean="0"/>
              <a:t>indah</a:t>
            </a:r>
            <a:r>
              <a:rPr lang="en-US" dirty="0" smtClean="0"/>
              <a:t>.</a:t>
            </a:r>
          </a:p>
          <a:p>
            <a:pPr marL="609600" indent="-609600">
              <a:buFont typeface="Wingdings" pitchFamily="2" charset="2"/>
              <a:buAutoNum type="alphaLcPeriod"/>
            </a:pPr>
            <a:endParaRPr lang="en-US" dirty="0" smtClean="0"/>
          </a:p>
          <a:p>
            <a:pPr marL="609600" indent="-609600">
              <a:buFont typeface="Wingdings" pitchFamily="2" charset="2"/>
              <a:buAutoNum type="alphaLcPeriod"/>
            </a:pPr>
            <a:r>
              <a:rPr lang="en-US" dirty="0" err="1" smtClean="0"/>
              <a:t>Interkasi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Yin </a:t>
            </a:r>
            <a:r>
              <a:rPr lang="en-US" dirty="0" err="1" smtClean="0"/>
              <a:t>dan</a:t>
            </a:r>
            <a:r>
              <a:rPr lang="en-US" dirty="0" smtClean="0"/>
              <a:t> Yang </a:t>
            </a:r>
            <a:r>
              <a:rPr lang="en-US" dirty="0" err="1" smtClean="0"/>
              <a:t>bersandar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India</a:t>
            </a:r>
            <a:br>
              <a:rPr lang="en-US" dirty="0" smtClean="0"/>
            </a:br>
            <a:r>
              <a:rPr lang="en-US" dirty="0" smtClean="0"/>
              <a:t>( </a:t>
            </a:r>
            <a:r>
              <a:rPr lang="en-US" dirty="0" err="1" smtClean="0"/>
              <a:t>Ayurverdic</a:t>
            </a:r>
            <a:r>
              <a:rPr lang="en-US" dirty="0" smtClean="0"/>
              <a:t>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lphaLcPeriod"/>
            </a:pP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ramuan</a:t>
            </a:r>
            <a:r>
              <a:rPr lang="en-US" dirty="0" smtClean="0"/>
              <a:t> yang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memulihkan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eriod"/>
            </a:pP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: </a:t>
            </a:r>
            <a:r>
              <a:rPr lang="en-US" dirty="0" err="1" smtClean="0"/>
              <a:t>Lendir</a:t>
            </a:r>
            <a:r>
              <a:rPr lang="en-US" dirty="0" smtClean="0"/>
              <a:t>, </a:t>
            </a:r>
            <a:r>
              <a:rPr lang="en-US" dirty="0" err="1" smtClean="0"/>
              <a:t>empedu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angin</a:t>
            </a:r>
            <a:r>
              <a:rPr lang="en-US" dirty="0" smtClean="0"/>
              <a:t>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eriod"/>
            </a:pP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seimbang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proporsional</a:t>
            </a:r>
            <a:r>
              <a:rPr lang="en-US" dirty="0" smtClean="0"/>
              <a:t>. </a:t>
            </a:r>
            <a:r>
              <a:rPr lang="en-US" dirty="0" err="1" smtClean="0"/>
              <a:t>Sebaliknya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cairang</a:t>
            </a:r>
            <a:r>
              <a:rPr lang="en-US" dirty="0" smtClean="0"/>
              <a:t> </a:t>
            </a:r>
            <a:r>
              <a:rPr lang="en-US" dirty="0" err="1" smtClean="0"/>
              <a:t>terganggu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Gizi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defRPr/>
            </a:pP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Kebudayaan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Gizi</a:t>
            </a:r>
            <a:endParaRPr lang="en-US" dirty="0"/>
          </a:p>
          <a:p>
            <a:pPr>
              <a:buNone/>
              <a:defRPr/>
            </a:pPr>
            <a:endParaRPr lang="en-US" dirty="0"/>
          </a:p>
          <a:p>
            <a:pPr>
              <a:buFont typeface="Wingdings" pitchFamily="2" charset="2"/>
              <a:buAutoNum type="arabicPeriod"/>
              <a:defRPr/>
            </a:pPr>
            <a:r>
              <a:rPr lang="en-US" dirty="0" err="1"/>
              <a:t>Kebudayaan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belajar</a:t>
            </a:r>
            <a:endParaRPr lang="en-US" dirty="0"/>
          </a:p>
          <a:p>
            <a:pPr>
              <a:buFont typeface="Wingdings" pitchFamily="2" charset="2"/>
              <a:buAutoNum type="arabicPeriod"/>
              <a:defRPr/>
            </a:pP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kebudayaan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berhubungan</a:t>
            </a:r>
            <a:endParaRPr lang="en-US" dirty="0"/>
          </a:p>
          <a:p>
            <a:pPr>
              <a:buFont typeface="Wingdings" pitchFamily="2" charset="2"/>
              <a:buAutoNum type="arabicPeriod"/>
              <a:defRPr/>
            </a:pP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kebudayaan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tetap</a:t>
            </a:r>
            <a:endParaRPr lang="en-US" dirty="0"/>
          </a:p>
          <a:p>
            <a:pPr>
              <a:buFont typeface="Wingdings" pitchFamily="2" charset="2"/>
              <a:buAutoNum type="arabicPeriod"/>
              <a:defRPr/>
            </a:pP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kebudayaan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nilai</a:t>
            </a:r>
            <a:endParaRPr lang="en-US" dirty="0"/>
          </a:p>
          <a:p>
            <a:pPr>
              <a:buFont typeface="Wingdings" pitchFamily="2" charset="2"/>
              <a:buAutoNum type="arabicPeriod"/>
              <a:defRPr/>
            </a:pPr>
            <a:r>
              <a:rPr lang="en-US" dirty="0" err="1"/>
              <a:t>Kebudayaan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interaksi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PERANAN MAKANAN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1981200"/>
            <a:ext cx="7696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err="1"/>
              <a:t>Makanan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pernayataan</a:t>
            </a:r>
            <a:r>
              <a:rPr lang="en-US" sz="2800" dirty="0"/>
              <a:t> </a:t>
            </a:r>
            <a:r>
              <a:rPr lang="en-US" sz="2800" dirty="0" err="1"/>
              <a:t>adanya</a:t>
            </a:r>
            <a:r>
              <a:rPr lang="en-US" sz="2800" dirty="0"/>
              <a:t> </a:t>
            </a:r>
            <a:r>
              <a:rPr lang="en-US" sz="2800" dirty="0" err="1"/>
              <a:t>hubungan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endParaRPr lang="en-US" sz="2800" dirty="0"/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 err="1"/>
              <a:t>Makanan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simbol</a:t>
            </a:r>
            <a:r>
              <a:rPr lang="en-US" sz="2800" dirty="0"/>
              <a:t> </a:t>
            </a:r>
            <a:r>
              <a:rPr lang="en-US" sz="2800" dirty="0" err="1"/>
              <a:t>pernyataan</a:t>
            </a:r>
            <a:r>
              <a:rPr lang="en-US" sz="2800" dirty="0"/>
              <a:t> </a:t>
            </a:r>
            <a:r>
              <a:rPr lang="en-US" sz="2800" dirty="0" err="1"/>
              <a:t>solidaritas</a:t>
            </a:r>
            <a:r>
              <a:rPr lang="en-US" sz="2800" dirty="0"/>
              <a:t> </a:t>
            </a:r>
            <a:r>
              <a:rPr lang="en-US" sz="2800" dirty="0" err="1"/>
              <a:t>kelompok</a:t>
            </a:r>
            <a:endParaRPr lang="en-US" sz="2800" dirty="0"/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 err="1"/>
              <a:t>Makanan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pernyataan</a:t>
            </a:r>
            <a:r>
              <a:rPr lang="en-US" sz="2800" dirty="0"/>
              <a:t> rasa stress</a:t>
            </a:r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 err="1"/>
              <a:t>Makanan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simbol</a:t>
            </a:r>
            <a:r>
              <a:rPr lang="en-US" sz="2800" dirty="0"/>
              <a:t> </a:t>
            </a:r>
            <a:r>
              <a:rPr lang="en-US" sz="2800" dirty="0" err="1"/>
              <a:t>bahasa</a:t>
            </a:r>
            <a:endParaRPr 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TABU MAKANAN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 err="1"/>
              <a:t>Tabu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</a:t>
            </a:r>
            <a:r>
              <a:rPr lang="en-US" dirty="0" err="1"/>
              <a:t>tsb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asing</a:t>
            </a: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 err="1"/>
              <a:t>Tabu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binatang</a:t>
            </a:r>
            <a:r>
              <a:rPr lang="en-US" dirty="0"/>
              <a:t> </a:t>
            </a:r>
            <a:r>
              <a:rPr lang="en-US" dirty="0" err="1"/>
              <a:t>peliharaan</a:t>
            </a: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 err="1"/>
              <a:t>Tabu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binatang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bermanfaat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  <a:defRPr/>
            </a:pPr>
            <a:r>
              <a:rPr lang="en-US" dirty="0" err="1"/>
              <a:t>Tabu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cocok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/>
              <a:t>status </a:t>
            </a:r>
            <a:r>
              <a:rPr lang="en-US" dirty="0" err="1"/>
              <a:t>sosial</a:t>
            </a: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 err="1"/>
              <a:t>Tabu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higienis</a:t>
            </a: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 err="1"/>
              <a:t>Tabu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kemandulan</a:t>
            </a: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 err="1"/>
              <a:t>Tabu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religi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KLASIFIKASI TABU MAKANAN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err="1"/>
              <a:t>Tabu</a:t>
            </a:r>
            <a:r>
              <a:rPr lang="en-US" dirty="0"/>
              <a:t> </a:t>
            </a:r>
            <a:r>
              <a:rPr lang="en-US" dirty="0" err="1"/>
              <a:t>permanen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tabu</a:t>
            </a:r>
            <a:r>
              <a:rPr lang="en-US" dirty="0"/>
              <a:t> </a:t>
            </a:r>
            <a:r>
              <a:rPr lang="en-US" dirty="0" err="1"/>
              <a:t>temporer</a:t>
            </a:r>
            <a:endParaRPr lang="en-US" dirty="0"/>
          </a:p>
          <a:p>
            <a:pPr>
              <a:lnSpc>
                <a:spcPct val="90000"/>
              </a:lnSpc>
              <a:buNone/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 err="1"/>
              <a:t>Tabu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kelompok</a:t>
            </a:r>
            <a:endParaRPr lang="en-US" dirty="0"/>
          </a:p>
          <a:p>
            <a:pPr>
              <a:lnSpc>
                <a:spcPct val="90000"/>
              </a:lnSpc>
              <a:buNone/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 err="1"/>
              <a:t>Tabu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daur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(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, </a:t>
            </a:r>
            <a:r>
              <a:rPr lang="en-US" dirty="0" err="1"/>
              <a:t>menyapih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,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,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pubertas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Mengapa</a:t>
            </a:r>
            <a:r>
              <a:rPr lang="en-US" dirty="0" smtClean="0"/>
              <a:t> Kita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Antropologi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Antropologi</a:t>
            </a:r>
            <a:r>
              <a:rPr lang="en-US" dirty="0"/>
              <a:t> </a:t>
            </a:r>
            <a:r>
              <a:rPr lang="en-US" dirty="0" err="1"/>
              <a:t>sbg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kaitannya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ilmu-ilmu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lainnya</a:t>
            </a:r>
            <a:endParaRPr lang="en-US" dirty="0"/>
          </a:p>
          <a:p>
            <a:pPr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 err="1"/>
              <a:t>Memahamui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keteraturan</a:t>
            </a:r>
            <a:r>
              <a:rPr lang="en-US" dirty="0"/>
              <a:t> </a:t>
            </a:r>
            <a:r>
              <a:rPr lang="en-US" dirty="0" err="1"/>
              <a:t>sosial</a:t>
            </a:r>
            <a:endParaRPr lang="en-US" dirty="0"/>
          </a:p>
          <a:p>
            <a:pPr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kaidah</a:t>
            </a:r>
            <a:r>
              <a:rPr lang="en-US" dirty="0"/>
              <a:t> </a:t>
            </a:r>
            <a:r>
              <a:rPr lang="en-US" dirty="0" err="1"/>
              <a:t>antropologi</a:t>
            </a:r>
            <a:r>
              <a:rPr lang="en-US" dirty="0"/>
              <a:t> </a:t>
            </a:r>
            <a:r>
              <a:rPr lang="en-US" dirty="0" err="1"/>
              <a:t>sbg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31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Beberapa</a:t>
            </a:r>
            <a:r>
              <a:rPr lang="en-US" sz="31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1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Definisi</a:t>
            </a:r>
            <a:r>
              <a:rPr lang="en-US" sz="31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1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Antropologi</a:t>
            </a:r>
            <a:r>
              <a:rPr lang="en-US" sz="31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1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Medis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Hasan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Prasad :</a:t>
            </a:r>
            <a:br>
              <a:rPr lang="en-US" dirty="0" smtClean="0"/>
            </a:br>
            <a:r>
              <a:rPr lang="en-US" dirty="0" smtClean="0"/>
              <a:t>	“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biologi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pengobatan</a:t>
            </a:r>
            <a:r>
              <a:rPr lang="en-US" dirty="0" smtClean="0"/>
              <a:t>, </a:t>
            </a:r>
            <a:r>
              <a:rPr lang="en-US" dirty="0" err="1" smtClean="0"/>
              <a:t>sejarah</a:t>
            </a:r>
            <a:r>
              <a:rPr lang="en-US" dirty="0" smtClean="0"/>
              <a:t>,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pengobatan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”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0100" indent="-266700"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2. </a:t>
            </a:r>
            <a:r>
              <a:rPr lang="en-US" dirty="0" err="1" smtClean="0">
                <a:solidFill>
                  <a:schemeClr val="tx2"/>
                </a:solidFill>
              </a:rPr>
              <a:t>Hochstrasser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&amp; </a:t>
            </a:r>
            <a:r>
              <a:rPr lang="en-US" dirty="0" err="1">
                <a:solidFill>
                  <a:schemeClr val="tx2"/>
                </a:solidFill>
              </a:rPr>
              <a:t>Tapp</a:t>
            </a:r>
            <a:r>
              <a:rPr lang="en-US" dirty="0">
                <a:solidFill>
                  <a:schemeClr val="tx2"/>
                </a:solidFill>
              </a:rPr>
              <a:t> :</a:t>
            </a:r>
          </a:p>
          <a:p>
            <a:pPr marL="800100" indent="-266700">
              <a:buNone/>
              <a:defRPr/>
            </a:pPr>
            <a:r>
              <a:rPr lang="en-US" dirty="0">
                <a:solidFill>
                  <a:schemeClr val="tx2"/>
                </a:solidFill>
              </a:rPr>
              <a:t>      “</a:t>
            </a:r>
            <a:r>
              <a:rPr lang="en-US" dirty="0" err="1">
                <a:solidFill>
                  <a:schemeClr val="tx2"/>
                </a:solidFill>
              </a:rPr>
              <a:t>Ilmu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yg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mempelajari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aspek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biologi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dan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   </a:t>
            </a:r>
            <a:r>
              <a:rPr lang="en-US" dirty="0" err="1" smtClean="0">
                <a:solidFill>
                  <a:schemeClr val="tx2"/>
                </a:solidFill>
              </a:rPr>
              <a:t>kebudayaan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manusia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dlm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hubungan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dgn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kesehatan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dan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pengobatan</a:t>
            </a:r>
            <a:r>
              <a:rPr lang="en-US" dirty="0">
                <a:solidFill>
                  <a:schemeClr val="tx2"/>
                </a:solidFill>
              </a:rPr>
              <a:t>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36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Lingkup</a:t>
            </a:r>
            <a:r>
              <a:rPr lang="en-U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Antropologi</a:t>
            </a:r>
            <a:r>
              <a:rPr lang="en-U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Kesehatan</a:t>
            </a:r>
            <a:r>
              <a:rPr lang="en-U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(R. </a:t>
            </a:r>
            <a:r>
              <a:rPr lang="en-US" sz="36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Lieban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)</a:t>
            </a:r>
            <a:b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.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kepercayaan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hukuman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menyebar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marL="449263" indent="-449263">
              <a:lnSpc>
                <a:spcPct val="90000"/>
              </a:lnSpc>
              <a:buNone/>
              <a:defRPr/>
            </a:pPr>
            <a:r>
              <a:rPr lang="en-US" dirty="0" smtClean="0"/>
              <a:t>. </a:t>
            </a:r>
            <a:r>
              <a:rPr lang="en-US" dirty="0" err="1" smtClean="0"/>
              <a:t>Medis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Kebudayaan</a:t>
            </a:r>
            <a:endParaRPr lang="en-US" dirty="0"/>
          </a:p>
          <a:p>
            <a:pPr marL="449263" indent="-449263">
              <a:lnSpc>
                <a:spcPct val="90000"/>
              </a:lnSpc>
              <a:buNone/>
              <a:defRPr/>
            </a:pPr>
            <a:r>
              <a:rPr lang="en-US" dirty="0"/>
              <a:t>   	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dpt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Fokus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Perhatian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Antropologi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Kesehatan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tanggapan</a:t>
            </a:r>
            <a:r>
              <a:rPr lang="en-US" dirty="0" smtClean="0"/>
              <a:t> </a:t>
            </a:r>
            <a:r>
              <a:rPr lang="en-US" dirty="0" err="1" smtClean="0"/>
              <a:t>thd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endParaRPr lang="en-US" dirty="0" smtClean="0"/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insiden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endParaRPr lang="en-US" dirty="0" smtClean="0"/>
          </a:p>
          <a:p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adaptasi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Mengapa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ada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sistem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Medis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b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Kelompok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manusia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memiliki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perilaku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tertentu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dlm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menanggapi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keadaan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sakit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:</a:t>
            </a:r>
          </a:p>
          <a:p>
            <a:pPr marL="609600" indent="-609600">
              <a:lnSpc>
                <a:spcPct val="90000"/>
              </a:lnSpc>
            </a:pP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Membiarkan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si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sakit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dgn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kemampuannya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utk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sembuh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atau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mati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tanpa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pertolongan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anggota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masyarakat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lainnya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Jika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sembuh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dia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dpt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menjalankan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peranannya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kembali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tetapi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jika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mati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maka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peranannya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akan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digantikan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oleh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orang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lain</a:t>
            </a:r>
          </a:p>
          <a:p>
            <a:pPr marL="609600" indent="-609600">
              <a:lnSpc>
                <a:spcPct val="90000"/>
              </a:lnSpc>
            </a:pP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Anggota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kelompok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mengusahakan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agar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si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sakit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dapat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sembuh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kembali</a:t>
            </a: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Sistem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medis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bagian</a:t>
            </a:r>
            <a:r>
              <a:rPr lang="en-US" dirty="0" smtClean="0">
                <a:solidFill>
                  <a:srgbClr val="C00000"/>
                </a:solidFill>
              </a:rPr>
              <a:t> integral </a:t>
            </a:r>
            <a:r>
              <a:rPr lang="en-US" dirty="0" err="1" smtClean="0">
                <a:solidFill>
                  <a:srgbClr val="C00000"/>
                </a:solidFill>
              </a:rPr>
              <a:t>kebudayaan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lphaLcPeriod"/>
              <a:defRPr/>
            </a:pP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dipandang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pola-pola</a:t>
            </a:r>
            <a:r>
              <a:rPr lang="en-US" dirty="0"/>
              <a:t> </a:t>
            </a:r>
            <a:r>
              <a:rPr lang="en-US" dirty="0" err="1"/>
              <a:t>kebudayaan</a:t>
            </a:r>
            <a:r>
              <a:rPr lang="en-US" dirty="0"/>
              <a:t>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eriod"/>
              <a:defRPr/>
            </a:pP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kebudayaan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medisnya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tingkah</a:t>
            </a:r>
            <a:r>
              <a:rPr lang="en-US" dirty="0"/>
              <a:t> </a:t>
            </a:r>
            <a:r>
              <a:rPr lang="en-US" dirty="0" err="1"/>
              <a:t>laku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sejarah</a:t>
            </a:r>
            <a:r>
              <a:rPr lang="en-US" dirty="0"/>
              <a:t> </a:t>
            </a:r>
            <a:r>
              <a:rPr lang="en-US" dirty="0" err="1"/>
              <a:t>kebudayaan</a:t>
            </a:r>
            <a:r>
              <a:rPr lang="en-US" dirty="0"/>
              <a:t>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eriod"/>
              <a:defRPr/>
            </a:pP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kaitannya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kepercayaan</a:t>
            </a:r>
            <a:r>
              <a:rPr lang="en-US" dirty="0"/>
              <a:t> (</a:t>
            </a:r>
            <a:r>
              <a:rPr lang="en-US" dirty="0" err="1"/>
              <a:t>magis-religius</a:t>
            </a:r>
            <a:r>
              <a:rPr lang="en-US" dirty="0"/>
              <a:t>) sera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err="1" smtClean="0">
                <a:solidFill>
                  <a:srgbClr val="C00000"/>
                </a:solidFill>
              </a:rPr>
              <a:t>Sistem</a:t>
            </a:r>
            <a:r>
              <a:rPr lang="en-US" b="0" dirty="0" smtClean="0">
                <a:solidFill>
                  <a:srgbClr val="C00000"/>
                </a:solidFill>
              </a:rPr>
              <a:t> </a:t>
            </a:r>
            <a:r>
              <a:rPr lang="en-US" b="0" dirty="0" err="1" smtClean="0">
                <a:solidFill>
                  <a:srgbClr val="C00000"/>
                </a:solidFill>
              </a:rPr>
              <a:t>penyakit</a:t>
            </a:r>
            <a:r>
              <a:rPr lang="en-US" b="0" dirty="0" smtClean="0">
                <a:solidFill>
                  <a:srgbClr val="C00000"/>
                </a:solidFill>
              </a:rPr>
              <a:t> </a:t>
            </a:r>
            <a:r>
              <a:rPr lang="en-US" b="0" dirty="0" err="1" smtClean="0">
                <a:solidFill>
                  <a:srgbClr val="C00000"/>
                </a:solidFill>
              </a:rPr>
              <a:t>memiliki</a:t>
            </a:r>
            <a:r>
              <a:rPr lang="en-US" b="0" dirty="0" smtClean="0">
                <a:solidFill>
                  <a:srgbClr val="C00000"/>
                </a:solidFill>
              </a:rPr>
              <a:t> </a:t>
            </a:r>
            <a:r>
              <a:rPr lang="en-US" b="0" dirty="0" err="1" smtClean="0">
                <a:solidFill>
                  <a:srgbClr val="C00000"/>
                </a:solidFill>
              </a:rPr>
              <a:t>banyak</a:t>
            </a:r>
            <a:r>
              <a:rPr lang="en-US" b="0" dirty="0" smtClean="0">
                <a:solidFill>
                  <a:srgbClr val="C00000"/>
                </a:solidFill>
              </a:rPr>
              <a:t> </a:t>
            </a:r>
            <a:r>
              <a:rPr lang="en-US" b="0" dirty="0" err="1" smtClean="0">
                <a:solidFill>
                  <a:srgbClr val="C00000"/>
                </a:solidFill>
              </a:rPr>
              <a:t>fungsi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80000"/>
              </a:lnSpc>
              <a:buFont typeface="Wingdings" pitchFamily="2" charset="2"/>
              <a:buAutoNum type="alphaLcPeriod"/>
              <a:defRPr/>
            </a:pP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agar </a:t>
            </a:r>
            <a:r>
              <a:rPr lang="en-US" dirty="0" err="1"/>
              <a:t>supaya</a:t>
            </a:r>
            <a:r>
              <a:rPr lang="en-US" dirty="0"/>
              <a:t> </a:t>
            </a:r>
            <a:r>
              <a:rPr lang="en-US" dirty="0" err="1"/>
              <a:t>penderita</a:t>
            </a:r>
            <a:r>
              <a:rPr lang="en-US" dirty="0"/>
              <a:t> </a:t>
            </a:r>
            <a:r>
              <a:rPr lang="en-US" dirty="0" err="1"/>
              <a:t>sembuh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lphaLcPeriod"/>
              <a:defRPr/>
            </a:pPr>
            <a:endParaRPr lang="en-US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lphaLcPeriod"/>
              <a:defRPr/>
            </a:pPr>
            <a:r>
              <a:rPr lang="en-US" dirty="0"/>
              <a:t>Sub-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: </a:t>
            </a:r>
            <a:r>
              <a:rPr lang="en-US" dirty="0" err="1"/>
              <a:t>menghindarkan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;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; </a:t>
            </a:r>
            <a:r>
              <a:rPr lang="en-US" dirty="0" err="1"/>
              <a:t>mengontrol</a:t>
            </a:r>
            <a:r>
              <a:rPr lang="en-US" dirty="0"/>
              <a:t> </a:t>
            </a:r>
            <a:r>
              <a:rPr lang="en-US" dirty="0" err="1"/>
              <a:t>tingkah</a:t>
            </a:r>
            <a:r>
              <a:rPr lang="en-US" dirty="0"/>
              <a:t> </a:t>
            </a:r>
            <a:r>
              <a:rPr lang="en-US" dirty="0" err="1"/>
              <a:t>laku</a:t>
            </a:r>
            <a:r>
              <a:rPr lang="en-US" dirty="0"/>
              <a:t>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lphaLcPeriod"/>
              <a:defRPr/>
            </a:pPr>
            <a:endParaRPr lang="en-US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lphaLcPeriod"/>
              <a:defRPr/>
            </a:pPr>
            <a:r>
              <a:rPr lang="en-US" dirty="0"/>
              <a:t>Sub-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: </a:t>
            </a: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pengobatan</a:t>
            </a:r>
            <a:r>
              <a:rPr lang="en-US" dirty="0"/>
              <a:t>;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menimpa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;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sangsi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/>
              <a:t>melanggar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moral;  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</TotalTime>
  <Words>730</Words>
  <Application>Microsoft Office PowerPoint</Application>
  <PresentationFormat>On-screen Show (4:3)</PresentationFormat>
  <Paragraphs>99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Dasar – Dasar Antropologi Kesehatan (2 SKS)</vt:lpstr>
      <vt:lpstr>Mengapa Kita Belajar Antropologi?</vt:lpstr>
      <vt:lpstr> Beberapa Definisi Antropologi Medis </vt:lpstr>
      <vt:lpstr>PowerPoint Presentation</vt:lpstr>
      <vt:lpstr>   Lingkup Antropologi Kesehatan (R. Lieban) </vt:lpstr>
      <vt:lpstr>Fokus Perhatian Antropologi Kesehatan</vt:lpstr>
      <vt:lpstr>Mengapa ada sistem Medis? </vt:lpstr>
      <vt:lpstr>Sistem medis bagian integral kebudayaan</vt:lpstr>
      <vt:lpstr>Sistem penyakit memiliki banyak fungsi</vt:lpstr>
      <vt:lpstr>Penyebab Penyakit Naturalistik</vt:lpstr>
      <vt:lpstr>Humoral Patologi</vt:lpstr>
      <vt:lpstr>Implementasi Humoral Patologi (Hypocrates)</vt:lpstr>
      <vt:lpstr>Teori Humoral Patologi tentang Temperamen</vt:lpstr>
      <vt:lpstr>Sistem Medis Cina  ( Yin-Yang )</vt:lpstr>
      <vt:lpstr>Sistem Medis India ( Ayurverdic )</vt:lpstr>
      <vt:lpstr>Faktor Sosial Budaya yang Mempengaruhi Gizi</vt:lpstr>
      <vt:lpstr>PERANAN MAKANAN</vt:lpstr>
      <vt:lpstr>TABU MAKANAN</vt:lpstr>
      <vt:lpstr>KLASIFIKASI TABU MAKANAN</vt:lpstr>
    </vt:vector>
  </TitlesOfParts>
  <Company>UNIVERSITAS INDONUSA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Dasar – Dasar Antropologi Kesehatan (2 SKS)</dc:title>
  <dc:creator>Yayah.karyanah</dc:creator>
  <cp:lastModifiedBy>May</cp:lastModifiedBy>
  <cp:revision>4</cp:revision>
  <dcterms:created xsi:type="dcterms:W3CDTF">2013-03-25T00:40:31Z</dcterms:created>
  <dcterms:modified xsi:type="dcterms:W3CDTF">2015-02-27T04:09:28Z</dcterms:modified>
</cp:coreProperties>
</file>