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88" r:id="rId5"/>
    <p:sldId id="287"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9" r:id="rId31"/>
    <p:sldId id="290" r:id="rId32"/>
    <p:sldId id="291" r:id="rId33"/>
    <p:sldId id="281" r:id="rId34"/>
    <p:sldId id="282" r:id="rId35"/>
    <p:sldId id="283" r:id="rId36"/>
    <p:sldId id="284" r:id="rId37"/>
    <p:sldId id="292" r:id="rId38"/>
    <p:sldId id="293" r:id="rId39"/>
    <p:sldId id="294" r:id="rId40"/>
    <p:sldId id="295" r:id="rId41"/>
    <p:sldId id="296" r:id="rId42"/>
    <p:sldId id="297" r:id="rId43"/>
    <p:sldId id="299" r:id="rId44"/>
    <p:sldId id="298"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B27FCF8-BC92-4954-9306-D5BAA6DD5702}" type="datetimeFigureOut">
              <a:rPr lang="id-ID" smtClean="0"/>
              <a:t>28/02/2017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27FCF8-BC92-4954-9306-D5BAA6DD5702}" type="datetimeFigureOut">
              <a:rPr lang="id-ID" smtClean="0"/>
              <a:t>28/02/2017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27FCF8-BC92-4954-9306-D5BAA6DD5702}" type="datetimeFigureOut">
              <a:rPr lang="id-ID" smtClean="0"/>
              <a:t>28/02/2017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27FCF8-BC92-4954-9306-D5BAA6DD5702}" type="datetimeFigureOut">
              <a:rPr lang="id-ID" smtClean="0"/>
              <a:t>28/02/2017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27FCF8-BC92-4954-9306-D5BAA6DD5702}" type="datetimeFigureOut">
              <a:rPr lang="id-ID" smtClean="0"/>
              <a:t>28/02/2017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B27FCF8-BC92-4954-9306-D5BAA6DD5702}" type="datetimeFigureOut">
              <a:rPr lang="id-ID" smtClean="0"/>
              <a:t>28/02/2017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B27FCF8-BC92-4954-9306-D5BAA6DD5702}" type="datetimeFigureOut">
              <a:rPr lang="id-ID" smtClean="0"/>
              <a:t>28/02/2017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B27FCF8-BC92-4954-9306-D5BAA6DD5702}" type="datetimeFigureOut">
              <a:rPr lang="id-ID" smtClean="0"/>
              <a:t>28/02/2017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7FCF8-BC92-4954-9306-D5BAA6DD5702}" type="datetimeFigureOut">
              <a:rPr lang="id-ID" smtClean="0"/>
              <a:t>28/02/2017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7FCF8-BC92-4954-9306-D5BAA6DD5702}" type="datetimeFigureOut">
              <a:rPr lang="id-ID" smtClean="0"/>
              <a:t>28/02/2017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27FCF8-BC92-4954-9306-D5BAA6DD5702}" type="datetimeFigureOut">
              <a:rPr lang="id-ID" smtClean="0"/>
              <a:t>28/02/2017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D73002-E334-4557-A467-21029E036B9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7FCF8-BC92-4954-9306-D5BAA6DD5702}" type="datetimeFigureOut">
              <a:rPr lang="id-ID" smtClean="0"/>
              <a:t>28/02/2017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73002-E334-4557-A467-21029E036B9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google.com/rnc.org/transculturalnursing"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google.com/rnc.org/transculturalnursin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736"/>
            <a:ext cx="7772400" cy="2457466"/>
          </a:xfrm>
        </p:spPr>
        <p:txBody>
          <a:bodyPr/>
          <a:lstStyle/>
          <a:p>
            <a:r>
              <a:rPr lang="id-ID" dirty="0" smtClean="0">
                <a:solidFill>
                  <a:srgbClr val="FF0000"/>
                </a:solidFill>
                <a:latin typeface="Arial Black" pitchFamily="34" charset="0"/>
              </a:rPr>
              <a:t>Pertemuan 1 Transcultural Nursing</a:t>
            </a:r>
            <a:br>
              <a:rPr lang="id-ID" dirty="0" smtClean="0">
                <a:solidFill>
                  <a:srgbClr val="FF0000"/>
                </a:solidFill>
                <a:latin typeface="Arial Black" pitchFamily="34" charset="0"/>
              </a:rPr>
            </a:br>
            <a:r>
              <a:rPr lang="id-ID" dirty="0" smtClean="0">
                <a:solidFill>
                  <a:srgbClr val="FF0000"/>
                </a:solidFill>
                <a:latin typeface="Arial Black" pitchFamily="34" charset="0"/>
              </a:rPr>
              <a:t>Introduction</a:t>
            </a:r>
            <a:endParaRPr lang="id-ID" dirty="0">
              <a:solidFill>
                <a:srgbClr val="FF0000"/>
              </a:solidFill>
              <a:latin typeface="Arial Black" pitchFamily="34" charset="0"/>
            </a:endParaRPr>
          </a:p>
        </p:txBody>
      </p:sp>
      <p:sp>
        <p:nvSpPr>
          <p:cNvPr id="3" name="Subtitle 2"/>
          <p:cNvSpPr>
            <a:spLocks noGrp="1"/>
          </p:cNvSpPr>
          <p:nvPr>
            <p:ph type="subTitle" idx="1"/>
          </p:nvPr>
        </p:nvSpPr>
        <p:spPr/>
        <p:txBody>
          <a:bodyPr/>
          <a:lstStyle/>
          <a:p>
            <a:r>
              <a:rPr lang="id-ID" b="1" dirty="0" smtClean="0">
                <a:solidFill>
                  <a:srgbClr val="7030A0"/>
                </a:solidFill>
              </a:rPr>
              <a:t>Yayah Karyanah, B.Sc, S.Sos, MM</a:t>
            </a:r>
            <a:endParaRPr lang="id-ID" b="1"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457200" y="1000108"/>
            <a:ext cx="8229600" cy="5126055"/>
          </a:xfrm>
        </p:spPr>
        <p:txBody>
          <a:bodyPr>
            <a:normAutofit fontScale="32500" lnSpcReduction="20000"/>
          </a:bodyPr>
          <a:lstStyle/>
          <a:p>
            <a:pPr>
              <a:buNone/>
            </a:pPr>
            <a:r>
              <a:rPr lang="id-ID" sz="9800" dirty="0" smtClean="0"/>
              <a:t>8</a:t>
            </a:r>
            <a:r>
              <a:rPr lang="id-ID" sz="5000" dirty="0" smtClean="0"/>
              <a:t>. </a:t>
            </a:r>
            <a:r>
              <a:rPr lang="id-ID" sz="8800" dirty="0" smtClean="0"/>
              <a:t>Care adalah fenomena yang berhubungan dengan bimbingan, bantuan, dukungan perilaku pada individu, keluarga, kelompok dengan adanya kejadian untuk memenuhi kebutuhan baik aktual maupun potensial untuk meningkatkan kondisi dan kualitas kehidupan manusia.</a:t>
            </a:r>
          </a:p>
          <a:p>
            <a:pPr>
              <a:buNone/>
            </a:pPr>
            <a:endParaRPr lang="id-ID" sz="8800" dirty="0" smtClean="0"/>
          </a:p>
          <a:p>
            <a:pPr>
              <a:buNone/>
            </a:pPr>
            <a:r>
              <a:rPr lang="id-ID" sz="8800" dirty="0" smtClean="0"/>
              <a:t>9. Caring adalah tindakan langsung yang diarahkan untuk membimbing, mendukung dan mengarahkan individu, keluarga atau kelompok pada keadaan yang nyata atau antisipasi kebutuhan untuk meningkatkan kondisi kehidupan manusia.</a:t>
            </a:r>
          </a:p>
          <a:p>
            <a:pPr>
              <a:buNone/>
            </a:pPr>
            <a:endParaRPr lang="id-ID" sz="8800" dirty="0" smtClean="0"/>
          </a:p>
          <a:p>
            <a:pPr>
              <a:buNone/>
            </a:pP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endParaRPr lang="id-ID" dirty="0"/>
          </a:p>
        </p:txBody>
      </p:sp>
      <p:sp>
        <p:nvSpPr>
          <p:cNvPr id="3" name="Content Placeholder 2"/>
          <p:cNvSpPr>
            <a:spLocks noGrp="1"/>
          </p:cNvSpPr>
          <p:nvPr>
            <p:ph idx="1"/>
          </p:nvPr>
        </p:nvSpPr>
        <p:spPr>
          <a:xfrm>
            <a:off x="457200" y="1071546"/>
            <a:ext cx="8229600" cy="5054617"/>
          </a:xfrm>
        </p:spPr>
        <p:txBody>
          <a:bodyPr>
            <a:normAutofit fontScale="85000" lnSpcReduction="10000"/>
          </a:bodyPr>
          <a:lstStyle/>
          <a:p>
            <a:pPr>
              <a:buNone/>
            </a:pPr>
            <a:r>
              <a:rPr lang="id-ID" dirty="0" smtClean="0"/>
              <a:t>10. Cultural Care berkenaan dengan kemampuan kognitif untuk mengetahui nilai, kepercayaan dan pola ekspresi yang digunakan untuk mebimbing, mendukung atau memberi kesempatan individu, keluarga atau kelompok untuk mempertahankan kesehatan, sehat, berkembang dan bertahan hidup, hidup dalam keterbatasan dan mencapai kematian dengan damai.</a:t>
            </a:r>
          </a:p>
          <a:p>
            <a:pPr>
              <a:buNone/>
            </a:pPr>
            <a:r>
              <a:rPr lang="id-ID" dirty="0" smtClean="0"/>
              <a:t>11. Cultural imposition berkenaan dengan kecenderungan tenaga kesehatan untuk memaksakan kepercayaan, praktik dan nilai diatas budaya orang lain</a:t>
            </a:r>
            <a:br>
              <a:rPr lang="id-ID" dirty="0" smtClean="0"/>
            </a:br>
            <a:r>
              <a:rPr lang="id-ID" dirty="0" smtClean="0"/>
              <a:t>karena percaya bahwa ide yang dimiliki oleh perawat lebih tinggi daripada kelompok lain.</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Paradigma Transcultural Nursing</a:t>
            </a:r>
            <a:endParaRPr lang="id-ID" dirty="0"/>
          </a:p>
        </p:txBody>
      </p:sp>
      <p:sp>
        <p:nvSpPr>
          <p:cNvPr id="3" name="Content Placeholder 2"/>
          <p:cNvSpPr>
            <a:spLocks noGrp="1"/>
          </p:cNvSpPr>
          <p:nvPr>
            <p:ph idx="1"/>
          </p:nvPr>
        </p:nvSpPr>
        <p:spPr/>
        <p:txBody>
          <a:bodyPr/>
          <a:lstStyle/>
          <a:p>
            <a:pPr>
              <a:buNone/>
            </a:pPr>
            <a:r>
              <a:rPr lang="id-ID" b="1" dirty="0" smtClean="0"/>
              <a:t>Leininger (1985</a:t>
            </a:r>
            <a:r>
              <a:rPr lang="id-ID" dirty="0" smtClean="0"/>
              <a:t>) mengartikan paradigma keperawatan transcultural sebagai cara pandang, keyakinan, nilai-nilai, konsep-konsep dalam terlaksananya asuhan keperawatan yang sesuai dengan latar belakang budaya terhadap empat konsep sentral keperawatan yaitu : manusia, sehat, lingkungan dan keperawatan (Andrew and Boyle, 1995).</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1. Manusia</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sz="3500" dirty="0"/>
              <a:t> </a:t>
            </a:r>
            <a:r>
              <a:rPr lang="id-ID" sz="3500" dirty="0" smtClean="0"/>
              <a:t>   Manusia adalah individu, keluarga atau kelompok yang memiliki nilai-nilai dan norma-norma yang diyakini dan berguna untuk menetapkan pilihan dan melakukan pilihan. Menurut Leininger (1984) manusia memiliki kecenderungan untuk mempertahankan budayanya pada setiap saat dimanapun dia berada (Geiger and Davidhizar, 1995).</a:t>
            </a:r>
          </a:p>
          <a:p>
            <a:pPr>
              <a:buNone/>
            </a:pPr>
            <a:r>
              <a:rPr lang="id-ID" dirty="0" smtClean="0"/>
              <a:t/>
            </a:r>
            <a:br>
              <a:rPr lang="id-ID" dirty="0" smtClean="0"/>
            </a:br>
            <a:endParaRPr lang="id-ID" dirty="0" smtClean="0"/>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id-ID" dirty="0" smtClean="0"/>
              <a:t>2. Sehat</a:t>
            </a:r>
            <a:endParaRPr lang="id-ID" dirty="0"/>
          </a:p>
        </p:txBody>
      </p:sp>
      <p:sp>
        <p:nvSpPr>
          <p:cNvPr id="3" name="Content Placeholder 2"/>
          <p:cNvSpPr>
            <a:spLocks noGrp="1"/>
          </p:cNvSpPr>
          <p:nvPr>
            <p:ph idx="1"/>
          </p:nvPr>
        </p:nvSpPr>
        <p:spPr>
          <a:xfrm>
            <a:off x="457200" y="1357298"/>
            <a:ext cx="8229600" cy="4768865"/>
          </a:xfrm>
        </p:spPr>
        <p:txBody>
          <a:bodyPr>
            <a:normAutofit fontScale="92500" lnSpcReduction="10000"/>
          </a:bodyPr>
          <a:lstStyle/>
          <a:p>
            <a:pPr>
              <a:buNone/>
            </a:pPr>
            <a:r>
              <a:rPr lang="id-ID" dirty="0"/>
              <a:t> </a:t>
            </a:r>
            <a:r>
              <a:rPr lang="id-ID" dirty="0" smtClean="0"/>
              <a:t>    Kesehatan adalah keseluruhan aktifitas yang dimiliki klien dalam mengisi kehidupannya, terletak pada rentang sehat sakit. Kesehatan merupakan suatu keyakinan, nilai, pola kegiatan dalam konteks budaya yang digunakan untuk menjaga dan memelihara keadaan seimbang /sehat yang dapat di observasi dalam aktivitas sehari-hari. Klien dan perawat mempunyai tujuan yang sama yaitu ingin                       mempertahankan keadaan sehat dalam rentang sehat-sakit yang adaptif (Andrew and Boyle, 1995</a:t>
            </a:r>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id-ID" dirty="0" smtClean="0"/>
              <a:t>3. Lingkungan</a:t>
            </a:r>
            <a:endParaRPr lang="id-ID" dirty="0"/>
          </a:p>
        </p:txBody>
      </p:sp>
      <p:sp>
        <p:nvSpPr>
          <p:cNvPr id="3" name="Content Placeholder 2"/>
          <p:cNvSpPr>
            <a:spLocks noGrp="1"/>
          </p:cNvSpPr>
          <p:nvPr>
            <p:ph idx="1"/>
          </p:nvPr>
        </p:nvSpPr>
        <p:spPr>
          <a:xfrm>
            <a:off x="457200" y="928670"/>
            <a:ext cx="8229600" cy="5197493"/>
          </a:xfrm>
        </p:spPr>
        <p:txBody>
          <a:bodyPr>
            <a:normAutofit fontScale="25000" lnSpcReduction="20000"/>
          </a:bodyPr>
          <a:lstStyle/>
          <a:p>
            <a:pPr>
              <a:buNone/>
            </a:pPr>
            <a:r>
              <a:rPr lang="id-ID" sz="8800" dirty="0"/>
              <a:t> </a:t>
            </a:r>
            <a:r>
              <a:rPr lang="id-ID" sz="8800" dirty="0" smtClean="0"/>
              <a:t>     </a:t>
            </a:r>
            <a:r>
              <a:rPr lang="id-ID" sz="8800" b="1" dirty="0" smtClean="0"/>
              <a:t>Lingkungan</a:t>
            </a:r>
            <a:r>
              <a:rPr lang="id-ID" sz="8800" dirty="0" smtClean="0"/>
              <a:t> didefinisikan sebagai keseluruhan fenomena yang mempengaruhi perkembangan, kepercayaan dan perilaku klien. Lingkungan dipandang sebagai suatu totalitas kehidupan dimana klien dengan budayanya saling berinteraksi. Terdapat tiga bentuk lingkungan yaitu : fisik, sosial dan simbolik.</a:t>
            </a:r>
          </a:p>
          <a:p>
            <a:pPr>
              <a:buNone/>
            </a:pPr>
            <a:r>
              <a:rPr lang="id-ID" sz="8800" dirty="0" smtClean="0"/>
              <a:t/>
            </a:r>
            <a:br>
              <a:rPr lang="id-ID" sz="8800" dirty="0" smtClean="0"/>
            </a:br>
            <a:r>
              <a:rPr lang="id-ID" sz="8800" dirty="0" smtClean="0"/>
              <a:t>Lingkungan fisik adalah lingkungan alam atau diciptakan oleh manusia seperti daerah katulistiwa, pegunungan, pemukiman padat dan iklim seperti rumah di  daerah Eskimo yang hampir tertutup rapat karena tidak pernah ada matahari sepanjang tahun. </a:t>
            </a:r>
          </a:p>
          <a:p>
            <a:pPr>
              <a:buNone/>
            </a:pPr>
            <a:r>
              <a:rPr lang="id-ID" sz="8800" dirty="0"/>
              <a:t> </a:t>
            </a:r>
            <a:r>
              <a:rPr lang="id-ID" sz="8800" dirty="0" smtClean="0"/>
              <a:t>    </a:t>
            </a:r>
          </a:p>
          <a:p>
            <a:pPr>
              <a:buNone/>
            </a:pPr>
            <a:r>
              <a:rPr lang="id-ID" sz="8800" dirty="0"/>
              <a:t> </a:t>
            </a:r>
            <a:r>
              <a:rPr lang="id-ID" sz="8800" dirty="0" smtClean="0"/>
              <a:t>     Lingkungan sosial adalah keseluruhan struktur sosial yang berhubungan dengan sosialisasi individu, keluarga atau kelompok ke dalam masyarakat yang lebih luas. Di dalam lingkungan sosial individu harus mengikuti struktur dan aturan-aturan yang berlaku di lingkungan tersebut. Lingkungan simbolik adalah keseluruhan bentuk dan simbol yang menyebabkan individu atau kelompok merasa bersatu seperti musik, seni, riwayat hidup, bahasa dan atribut yang digunakan.</a:t>
            </a:r>
          </a:p>
          <a:p>
            <a:pPr>
              <a:buNone/>
            </a:pPr>
            <a:r>
              <a:rPr lang="id-ID" dirty="0" smtClean="0"/>
              <a:t/>
            </a:r>
            <a:br>
              <a:rPr lang="id-ID" dirty="0" smtClean="0"/>
            </a:br>
            <a:endParaRPr lang="id-ID" dirty="0" smtClean="0"/>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4. Keperawatan</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dirty="0"/>
              <a:t> </a:t>
            </a:r>
            <a:r>
              <a:rPr lang="id-ID" dirty="0" smtClean="0"/>
              <a:t>   </a:t>
            </a:r>
            <a:r>
              <a:rPr lang="id-ID" b="1" dirty="0" smtClean="0"/>
              <a:t>Asuhan keperawatan </a:t>
            </a:r>
            <a:r>
              <a:rPr lang="id-ID" dirty="0" smtClean="0"/>
              <a:t>adalah suatu proses atau rangkaian kegiatan pada praktik keperawatan yang diberikan kepada klien sesuai dengan latar belakang budayanya.</a:t>
            </a:r>
          </a:p>
          <a:p>
            <a:pPr>
              <a:buNone/>
            </a:pPr>
            <a:r>
              <a:rPr lang="id-ID" dirty="0" smtClean="0"/>
              <a:t> </a:t>
            </a:r>
          </a:p>
          <a:p>
            <a:pPr>
              <a:buNone/>
            </a:pPr>
            <a:r>
              <a:rPr lang="id-ID" dirty="0"/>
              <a:t> </a:t>
            </a:r>
            <a:r>
              <a:rPr lang="id-ID" dirty="0" smtClean="0"/>
              <a:t>   </a:t>
            </a:r>
            <a:r>
              <a:rPr lang="id-ID" b="1" dirty="0" smtClean="0"/>
              <a:t>Asuhan keperawatan </a:t>
            </a:r>
            <a:r>
              <a:rPr lang="id-ID" dirty="0" smtClean="0"/>
              <a:t>ditujukan memnadirikan individu sesuai dengan budaya klien. Strategi yang digunakan dalam asuhan keperawatan adalah perlindungan /mempertahankan budaya, engakomodasi/negoasiasi budaya dan mengubah/mengganti budaya klien (Leininger, 1991).</a:t>
            </a:r>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857916"/>
          </a:xfrm>
        </p:spPr>
        <p:txBody>
          <a:bodyPr>
            <a:noAutofit/>
          </a:bodyPr>
          <a:lstStyle/>
          <a:p>
            <a:pPr marL="457200" indent="-457200">
              <a:buAutoNum type="alphaLcPeriod"/>
            </a:pPr>
            <a:r>
              <a:rPr lang="id-ID" sz="2400" b="1" dirty="0" smtClean="0"/>
              <a:t>Cara I : Mempertahankan budaya</a:t>
            </a:r>
            <a:r>
              <a:rPr lang="id-ID" sz="2400" dirty="0" smtClean="0"/>
              <a:t/>
            </a:r>
            <a:br>
              <a:rPr lang="id-ID" sz="2400" dirty="0" smtClean="0"/>
            </a:br>
            <a:r>
              <a:rPr lang="id-ID" sz="2400" dirty="0" smtClean="0"/>
              <a:t>Mempertahankan budaya dilakukan bila budaya pasien tidak bertentangan dengan kesehatan. Perencanaan dan implementasi keperawatan diberikan sesuai dengan nilai-nilai yang relevan yang telah dimiliki klien sehingga klien dapat meningkatkan atau mempertahankan status kesehatannya, misalnya budaya berolahraga setiap pagi.</a:t>
            </a:r>
          </a:p>
          <a:p>
            <a:pPr marL="457200" indent="-457200">
              <a:buAutoNum type="alphaLcPeriod"/>
            </a:pPr>
            <a:r>
              <a:rPr lang="id-ID" sz="2400" b="1" dirty="0" smtClean="0"/>
              <a:t>b. Cara II : Negosiasi budaya</a:t>
            </a:r>
            <a:r>
              <a:rPr lang="id-ID" sz="2400" dirty="0" smtClean="0"/>
              <a:t/>
            </a:r>
            <a:br>
              <a:rPr lang="id-ID" sz="2400" dirty="0" smtClean="0"/>
            </a:br>
            <a:r>
              <a:rPr lang="id-ID" sz="2400" dirty="0" smtClean="0"/>
              <a:t>Intervensi dan implementasi keperawatan pada tahap ini dilakukan untuk membantu klien beradaptasi terhadap budaya tertentu yang lebih menguntungkan kesehatan. Perawat membantu klien agar dapat memilih dan enentukan budaya lain yang lebih mendukung peningkatan kesehatan, misalnya klien sedang hamil mempunyai pantang makan yang berbau amis, maka ikan dapat diganti dengan sumber protein hewani yang lain.</a:t>
            </a:r>
            <a:endParaRPr lang="id-ID"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b="1" dirty="0" smtClean="0"/>
              <a:t>c. Cara III : Restrukturisasi budaya</a:t>
            </a:r>
            <a:r>
              <a:rPr lang="id-ID" dirty="0" smtClean="0"/>
              <a:t/>
            </a:r>
            <a:br>
              <a:rPr lang="id-ID" dirty="0" smtClean="0"/>
            </a:br>
            <a:r>
              <a:rPr lang="id-ID" dirty="0" smtClean="0"/>
              <a:t>Restrukturisasi budaya klien dilakukan bila budaya yang dimiliki merugikan status kesehatan. Perawat berupaya merestrukturisasi gaya hidup klien yang biasanya merokok menjadi tidak merokok. Pola rencana hidup yang dipilih biasanya yang lebih menguntungkan dan sesuai dengan</a:t>
            </a:r>
            <a:br>
              <a:rPr lang="id-ID" dirty="0" smtClean="0"/>
            </a:br>
            <a:r>
              <a:rPr lang="id-ID" dirty="0" smtClean="0"/>
              <a:t>keyakinan yang dianut.</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Proses keperawatan </a:t>
            </a:r>
            <a:br>
              <a:rPr lang="id-ID" b="1" dirty="0" smtClean="0"/>
            </a:br>
            <a:r>
              <a:rPr lang="id-ID" b="1" dirty="0" smtClean="0"/>
              <a:t>Transcultural Nursing</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Model konseptual yang dikembangkan oleh Leininger dalam menjelaskan asuhan keperawatan dalam konteks budaya digambarkan dalam bentuk matahari</a:t>
            </a:r>
            <a:br>
              <a:rPr lang="id-ID" dirty="0" smtClean="0"/>
            </a:br>
            <a:r>
              <a:rPr lang="id-ID" dirty="0" smtClean="0"/>
              <a:t>terbit (Sunrise Model). </a:t>
            </a:r>
          </a:p>
          <a:p>
            <a:r>
              <a:rPr lang="id-ID" dirty="0" smtClean="0"/>
              <a:t>Geisser (1991) menyatakan bahwa proses keperawatan ini digunakan oleh perawat sebagai landasan berfikir dan memberikan solusi terhadap masalah klien (Andrew and Boyle, 1995). Pengelolaan asuhan keperawatan dilaksanakan dari mulai tahap pengkajian, diagnosa keperawatan, perencanaan, pelaksanaan dan evaluasi.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r>
              <a:rPr lang="id-ID" b="1" dirty="0" smtClean="0"/>
              <a:t>PENDAHULUAN</a:t>
            </a:r>
            <a:endParaRPr lang="id-ID" dirty="0" smtClean="0"/>
          </a:p>
        </p:txBody>
      </p:sp>
      <p:sp>
        <p:nvSpPr>
          <p:cNvPr id="3" name="Content Placeholder 2"/>
          <p:cNvSpPr>
            <a:spLocks noGrp="1"/>
          </p:cNvSpPr>
          <p:nvPr>
            <p:ph idx="1"/>
          </p:nvPr>
        </p:nvSpPr>
        <p:spPr>
          <a:xfrm>
            <a:off x="457200" y="1357298"/>
            <a:ext cx="8229600" cy="4768865"/>
          </a:xfrm>
        </p:spPr>
        <p:txBody>
          <a:bodyPr>
            <a:normAutofit fontScale="25000" lnSpcReduction="20000"/>
          </a:bodyPr>
          <a:lstStyle/>
          <a:p>
            <a:pPr>
              <a:buNone/>
            </a:pPr>
            <a:r>
              <a:rPr lang="id-ID" sz="11200" dirty="0"/>
              <a:t> </a:t>
            </a:r>
            <a:r>
              <a:rPr lang="id-ID" sz="11200" dirty="0" smtClean="0"/>
              <a:t> .  Tuntutan kebutuhan masyarakat akan pelayanan kesehatan pada abad ke-21, termasuk tuntutan terhadap asuhan keperawatan yang berkualitas akan semakin besar. Dengan adanya globalisasi, dimana perpindahan penduduk antar negara (imigrasi) dimungkinkan, menyebabkan adaya pergeseran terhadap tuntutan asuhan keperawatan.</a:t>
            </a:r>
          </a:p>
          <a:p>
            <a:r>
              <a:rPr lang="id-ID" sz="11200" dirty="0" smtClean="0"/>
              <a:t>Keperawatan sebagai profesi memiliki landasan body of knowledge yang kuat, yang dapat dikembangkan serta dapat diaplikasikan dalam praktek  eperawatan.</a:t>
            </a:r>
            <a:br>
              <a:rPr lang="id-ID" sz="11200" dirty="0" smtClean="0"/>
            </a:br>
            <a:r>
              <a:rPr lang="id-ID" sz="11200" dirty="0" smtClean="0"/>
              <a:t>Perkembangan teori keperawatan terbagi menjadi 4 level perkembangan yaitu metha theory, grand theory, midle range theory dan practice theory.</a:t>
            </a:r>
          </a:p>
          <a:p>
            <a:r>
              <a:rPr lang="id-ID" dirty="0" smtClean="0"/>
              <a:t/>
            </a:r>
            <a:br>
              <a:rPr lang="id-ID" dirty="0" smtClean="0"/>
            </a:br>
            <a:endParaRPr lang="id-ID" dirty="0" smtClean="0"/>
          </a:p>
          <a:p>
            <a:pPr>
              <a:buNone/>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1. Pengkajian</a:t>
            </a:r>
            <a:endParaRPr lang="id-ID" dirty="0"/>
          </a:p>
        </p:txBody>
      </p:sp>
      <p:sp>
        <p:nvSpPr>
          <p:cNvPr id="3" name="Content Placeholder 2"/>
          <p:cNvSpPr>
            <a:spLocks noGrp="1"/>
          </p:cNvSpPr>
          <p:nvPr>
            <p:ph idx="1"/>
          </p:nvPr>
        </p:nvSpPr>
        <p:spPr>
          <a:xfrm>
            <a:off x="457200" y="1600200"/>
            <a:ext cx="8229600" cy="4829196"/>
          </a:xfrm>
        </p:spPr>
        <p:txBody>
          <a:bodyPr>
            <a:normAutofit fontScale="70000" lnSpcReduction="20000"/>
          </a:bodyPr>
          <a:lstStyle/>
          <a:p>
            <a:pPr>
              <a:buNone/>
            </a:pPr>
            <a:r>
              <a:rPr lang="id-ID" b="1" dirty="0" smtClean="0"/>
              <a:t>Pengkajian </a:t>
            </a:r>
            <a:r>
              <a:rPr lang="id-ID" dirty="0" smtClean="0"/>
              <a:t>adalah proses mengumpulkan data untuk mengidentifikasi masalah kesehatan klien sesuai dengan latar belakang budaya klien (Giger and Davidhizar, 1995). Pengkajian dirancang berdasarkan 7 komponen yang ada pada "Sunrise Model" yaitu :</a:t>
            </a:r>
          </a:p>
          <a:p>
            <a:pPr marL="360363" indent="-360363">
              <a:buNone/>
              <a:tabLst>
                <a:tab pos="269875" algn="l"/>
              </a:tabLst>
            </a:pPr>
            <a:r>
              <a:rPr lang="id-ID" dirty="0" smtClean="0"/>
              <a:t/>
            </a:r>
            <a:br>
              <a:rPr lang="id-ID" dirty="0" smtClean="0"/>
            </a:br>
            <a:r>
              <a:rPr lang="id-ID" b="1" dirty="0" smtClean="0"/>
              <a:t>a. Faktor teknologi (tecnological factors)</a:t>
            </a:r>
            <a:br>
              <a:rPr lang="id-ID" b="1" dirty="0" smtClean="0"/>
            </a:br>
            <a:r>
              <a:rPr lang="id-ID" dirty="0" smtClean="0"/>
              <a:t>Teknologi kesehatan memungkinkan individu untuk memilih atau</a:t>
            </a:r>
            <a:br>
              <a:rPr lang="id-ID" dirty="0" smtClean="0"/>
            </a:br>
            <a:r>
              <a:rPr lang="id-ID" dirty="0" smtClean="0"/>
              <a:t>mendapat penawaran menyelesaikan masalah dalam pelayanan</a:t>
            </a:r>
            <a:br>
              <a:rPr lang="id-ID" dirty="0" smtClean="0"/>
            </a:br>
            <a:r>
              <a:rPr lang="id-ID" dirty="0" smtClean="0"/>
              <a:t>kesehatan. Perawat perlu mengkaji : persepsi sehat sakit, kebiasaan</a:t>
            </a:r>
            <a:br>
              <a:rPr lang="id-ID" dirty="0" smtClean="0"/>
            </a:br>
            <a:r>
              <a:rPr lang="id-ID" dirty="0" smtClean="0"/>
              <a:t>berobat atau mengatasi masalah kesehatan, alasan mencari bantuan kesehatan, alasan klien memilih pengobatan alternatif dan persepsi klien tentang penggunaan dan pemanfaatan teknologi untuk mengatasi permasalahan kesehatan saat ini.</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buNone/>
            </a:pPr>
            <a:r>
              <a:rPr lang="id-ID" b="1" dirty="0" smtClean="0"/>
              <a:t>b. Faktor agama dan falsafah hidup (religious and philosophical factors)</a:t>
            </a:r>
            <a:br>
              <a:rPr lang="id-ID" b="1" dirty="0" smtClean="0"/>
            </a:br>
            <a:r>
              <a:rPr lang="id-ID" dirty="0" smtClean="0"/>
              <a:t>Agama adalah suatu simbol yang mengakibatkan pandangan yang amat realistis bagi para pemeluknya. Agama memberikan motivasi yang sangat kuat untuk menempatkan kebenaran di atas segalanya, bahkan di</a:t>
            </a:r>
            <a:br>
              <a:rPr lang="id-ID" dirty="0" smtClean="0"/>
            </a:br>
            <a:r>
              <a:rPr lang="id-ID" dirty="0" smtClean="0"/>
              <a:t>atas kehidupannya sendiri. Faktor agama yang harus dikaji oleh perawat adalah : agama yang dianut, status pernikahan, cara pandang klien terhadap penyebab penyakit, cara pengobatan dan kebiasaan agama yang</a:t>
            </a:r>
            <a:br>
              <a:rPr lang="id-ID" dirty="0" smtClean="0"/>
            </a:br>
            <a:r>
              <a:rPr lang="id-ID" dirty="0" smtClean="0"/>
              <a:t>berdampak positif terhadap kesehatan.</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fontScale="25000" lnSpcReduction="20000"/>
          </a:bodyPr>
          <a:lstStyle/>
          <a:p>
            <a:pPr>
              <a:buNone/>
            </a:pPr>
            <a:r>
              <a:rPr lang="id-ID" sz="11200" b="1" dirty="0" smtClean="0"/>
              <a:t>c. </a:t>
            </a:r>
            <a:r>
              <a:rPr lang="id-ID" sz="9600" b="1" dirty="0" smtClean="0"/>
              <a:t> Faktor sosial dan keterikatan keluarga (kinship and social factors)</a:t>
            </a:r>
            <a:br>
              <a:rPr lang="id-ID" sz="9600" b="1" dirty="0" smtClean="0"/>
            </a:br>
            <a:r>
              <a:rPr lang="id-ID" sz="9600" dirty="0" smtClean="0"/>
              <a:t>Perawat pada tahap ini harus mengkaji faktor-faktor : nama lengkap, nama panggilan, umur dan tempat tanggal lahir, jenis kelamin, status, tipe keluarga, pengambilan keputusan dalam keluarga, dan hubungan klien dengan kepala keluarga. </a:t>
            </a:r>
          </a:p>
          <a:p>
            <a:pPr>
              <a:buNone/>
            </a:pPr>
            <a:r>
              <a:rPr lang="id-ID" sz="9600" b="1" dirty="0" smtClean="0"/>
              <a:t>d. Nilai-nilai budaya dan gaya hidup (cultural value and life ways)</a:t>
            </a:r>
            <a:br>
              <a:rPr lang="id-ID" sz="9600" b="1" dirty="0" smtClean="0"/>
            </a:br>
            <a:r>
              <a:rPr lang="id-ID" sz="9600" dirty="0" smtClean="0"/>
              <a:t>Nilai-nilai budaya adalah sesuatu yang dirumuskan dan ditetapkan oleh penganut budaya yang dianggap baik atau buruk. Norma-norma budaya adalah suatu kaidah yang mempunyai sifat penerapan terbatas pada penganut budaya terkait. Yang perlu dikaji pada faktor ini adalah :</a:t>
            </a:r>
            <a:br>
              <a:rPr lang="id-ID" sz="9600" dirty="0" smtClean="0"/>
            </a:br>
            <a:r>
              <a:rPr lang="id-ID" sz="9600" dirty="0" smtClean="0"/>
              <a:t>posisi dan jabatan yang dipegang oleh kepala keluarga, bahasa yang digunakan, kebiasaan makan, makanan yang dipantang dalam kondisi sakit, persepsi sakit berkaitan dengan aktivitas sehari-hari dan kebiasaan membersihkan diri</a:t>
            </a:r>
            <a:r>
              <a:rPr lang="id-ID" sz="11200" dirty="0" smtClean="0"/>
              <a:t>.</a:t>
            </a:r>
            <a:endParaRPr lang="id-ID" sz="11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fontScale="25000" lnSpcReduction="20000"/>
          </a:bodyPr>
          <a:lstStyle/>
          <a:p>
            <a:pPr>
              <a:buNone/>
            </a:pPr>
            <a:r>
              <a:rPr lang="id-ID" sz="9600" b="1" dirty="0" smtClean="0"/>
              <a:t>e. Faktor kebijakan dan peraturan yang berlaku (political and legal factors)</a:t>
            </a:r>
            <a:br>
              <a:rPr lang="id-ID" sz="9600" b="1" dirty="0" smtClean="0"/>
            </a:br>
            <a:r>
              <a:rPr lang="id-ID" sz="9600" dirty="0" smtClean="0"/>
              <a:t>Kebijakan dan peraturan rumah sakit yang berlaku adalah segala sesuatu yang mempengaruhi kegiatan individu dalam asuhan keperawatan lintas budaya (Andrew and Boyle, 1995). Yang perlu dikaji pada tahap ini adalah : peraturan dan kebijakan yang berkaitan dengan jam berkunjung, jumlah anggota keluarga yang boleh menunggu, cara pembayaran untuk klien yang dirawat.</a:t>
            </a:r>
          </a:p>
          <a:p>
            <a:pPr>
              <a:buNone/>
            </a:pPr>
            <a:r>
              <a:rPr lang="id-ID" sz="9600" b="1" dirty="0" smtClean="0"/>
              <a:t>f. Faktor ekonomi (economical factors)</a:t>
            </a:r>
            <a:br>
              <a:rPr lang="id-ID" sz="9600" b="1" dirty="0" smtClean="0"/>
            </a:br>
            <a:r>
              <a:rPr lang="id-ID" sz="9600" dirty="0" smtClean="0"/>
              <a:t>Klien yang dirawat di rumah sakit memanfaatkan sumber-sumber material yang dimiliki untuk membiayai sakitnya agar segera sembuh. Faktor ekonomi yang harus dikaji oleh perawat diantaranya : pekerjaan klien, sumber biaya pengobatan, tabungan yang dimiliki oleh keluarga, biaya dari sumber lain misalnya asuransi, penggantian biaya dari kantor</a:t>
            </a:r>
            <a:br>
              <a:rPr lang="id-ID" sz="9600" dirty="0" smtClean="0"/>
            </a:br>
            <a:r>
              <a:rPr lang="id-ID" sz="9600" dirty="0" smtClean="0"/>
              <a:t>atau patungan antar anggota keluarga.</a:t>
            </a:r>
            <a:endParaRPr lang="id-ID" sz="9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endParaRPr lang="id-ID" dirty="0"/>
          </a:p>
        </p:txBody>
      </p:sp>
      <p:sp>
        <p:nvSpPr>
          <p:cNvPr id="3" name="Content Placeholder 2"/>
          <p:cNvSpPr>
            <a:spLocks noGrp="1"/>
          </p:cNvSpPr>
          <p:nvPr>
            <p:ph idx="1"/>
          </p:nvPr>
        </p:nvSpPr>
        <p:spPr>
          <a:xfrm>
            <a:off x="457200" y="1142984"/>
            <a:ext cx="8229600" cy="4983179"/>
          </a:xfrm>
        </p:spPr>
        <p:txBody>
          <a:bodyPr>
            <a:normAutofit fontScale="62500" lnSpcReduction="20000"/>
          </a:bodyPr>
          <a:lstStyle/>
          <a:p>
            <a:pPr>
              <a:buNone/>
            </a:pPr>
            <a:r>
              <a:rPr lang="id-ID" b="1" dirty="0" smtClean="0"/>
              <a:t>g</a:t>
            </a:r>
            <a:r>
              <a:rPr lang="id-ID" sz="4400" b="1" dirty="0" smtClean="0"/>
              <a:t>.  Faktor pendidikan (educational factors)</a:t>
            </a:r>
            <a:br>
              <a:rPr lang="id-ID" sz="4400" b="1" dirty="0" smtClean="0"/>
            </a:br>
            <a:r>
              <a:rPr lang="id-ID" sz="4400" dirty="0" smtClean="0"/>
              <a:t>Latar belakang pendidikan klien adalah pengalaman klien dalam menempuh jalur pendidikan formal tertinggi saat ini. Semakin tinggi pendidikan klien maka keyakinan klien biasanya didukung oleh bukti-bukti ilmiah yang rasional dan individu tersebut dapat belajar beradaptasi terhadap budaya yang sesuai dengan kondisi kesehatannya. Hal yang perlu dikaji pada tahap ini adalah : tingkat pendidikan klien, jenis pendidikan serta kemampuannya untuk belajar secara aktif mandiri tentang pengalaman sakitnya sehingga tidak terulang kembali.</a:t>
            </a:r>
            <a:endParaRPr lang="id-ID" sz="4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2. Diagnosa keperawatan</a:t>
            </a:r>
            <a:endParaRPr lang="id-ID" dirty="0"/>
          </a:p>
        </p:txBody>
      </p:sp>
      <p:sp>
        <p:nvSpPr>
          <p:cNvPr id="3" name="Content Placeholder 2"/>
          <p:cNvSpPr>
            <a:spLocks noGrp="1"/>
          </p:cNvSpPr>
          <p:nvPr>
            <p:ph idx="1"/>
          </p:nvPr>
        </p:nvSpPr>
        <p:spPr>
          <a:xfrm>
            <a:off x="457200" y="1428736"/>
            <a:ext cx="8229600" cy="4697427"/>
          </a:xfrm>
        </p:spPr>
        <p:txBody>
          <a:bodyPr>
            <a:normAutofit fontScale="92500" lnSpcReduction="20000"/>
          </a:bodyPr>
          <a:lstStyle/>
          <a:p>
            <a:pPr>
              <a:buNone/>
            </a:pPr>
            <a:r>
              <a:rPr lang="id-ID" b="1" dirty="0"/>
              <a:t> </a:t>
            </a:r>
            <a:r>
              <a:rPr lang="id-ID" b="1" dirty="0" smtClean="0"/>
              <a:t>    </a:t>
            </a:r>
            <a:r>
              <a:rPr lang="id-ID" dirty="0" smtClean="0"/>
              <a:t>Diagnosa keperawatan adalah respon klien sesuai latar belakang budayanya yang dapat dicegah, diubah atau dikurangi melalui intervensi keperawatan. (Giger and Davidhizar, 1995). Terdapat tiga diagnosa keperawatan yang sering ditegakkan dalam asuhan keperawatan transkultural yaitu :      gangguan komunikasi verbal berhubungan dengan perbedaan kultur, gangguan interaksi sosial berhubungan disorientasi sosiokultural dan ketidakpatuhan dalam pengobatan berhubungan dengan sistem nilai yang diyakini.</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id-ID" b="1" dirty="0" smtClean="0"/>
              <a:t>3. Perencanaan dan Pelaksanaan</a:t>
            </a:r>
            <a:endParaRPr lang="id-ID" dirty="0"/>
          </a:p>
        </p:txBody>
      </p:sp>
      <p:sp>
        <p:nvSpPr>
          <p:cNvPr id="3" name="Content Placeholder 2"/>
          <p:cNvSpPr>
            <a:spLocks noGrp="1"/>
          </p:cNvSpPr>
          <p:nvPr>
            <p:ph idx="1"/>
          </p:nvPr>
        </p:nvSpPr>
        <p:spPr>
          <a:xfrm>
            <a:off x="457200" y="1214422"/>
            <a:ext cx="8229600" cy="4911741"/>
          </a:xfrm>
        </p:spPr>
        <p:txBody>
          <a:bodyPr>
            <a:normAutofit fontScale="70000" lnSpcReduction="20000"/>
          </a:bodyPr>
          <a:lstStyle/>
          <a:p>
            <a:pPr>
              <a:buNone/>
            </a:pPr>
            <a:r>
              <a:rPr lang="id-ID" dirty="0"/>
              <a:t> </a:t>
            </a:r>
            <a:r>
              <a:rPr lang="id-ID" dirty="0" smtClean="0"/>
              <a:t>    </a:t>
            </a:r>
            <a:r>
              <a:rPr lang="id-ID" sz="3300" dirty="0" smtClean="0"/>
              <a:t>Perencanaan dan pelaksanaan dalam keperawatan trnaskultural adalah suatu proses keperawatan yang tidak dapat dipisahkan. </a:t>
            </a:r>
          </a:p>
          <a:p>
            <a:pPr>
              <a:buNone/>
            </a:pPr>
            <a:r>
              <a:rPr lang="id-ID" sz="3300" dirty="0"/>
              <a:t> </a:t>
            </a:r>
            <a:r>
              <a:rPr lang="id-ID" sz="3300" dirty="0" smtClean="0"/>
              <a:t>    Perencanaan adalah suatu proses memilih strategi yang tepat dan pelaksanaan adalah melaksanakan tindakan yang sesuai dengan latar belakang budaya klien (Giger and Davidhizar, 1995). </a:t>
            </a:r>
          </a:p>
          <a:p>
            <a:pPr>
              <a:buNone/>
            </a:pPr>
            <a:r>
              <a:rPr lang="id-ID" sz="3300" dirty="0"/>
              <a:t> </a:t>
            </a:r>
            <a:r>
              <a:rPr lang="id-ID" sz="3300" dirty="0" smtClean="0"/>
              <a:t>    Ada tiga pedoman yang ditawarkan dalam keperawatan transkultural (Andrew and Boyle, 1995) yaitu : </a:t>
            </a:r>
          </a:p>
          <a:p>
            <a:pPr marL="539750" indent="-539750">
              <a:buNone/>
            </a:pPr>
            <a:r>
              <a:rPr lang="id-ID" sz="3300" dirty="0"/>
              <a:t> </a:t>
            </a:r>
            <a:r>
              <a:rPr lang="id-ID" sz="3300" dirty="0" smtClean="0"/>
              <a:t>   1</a:t>
            </a:r>
            <a:r>
              <a:rPr lang="id-ID" sz="3300" b="1" dirty="0" smtClean="0"/>
              <a:t>. mempertahankan budaya </a:t>
            </a:r>
            <a:r>
              <a:rPr lang="id-ID" sz="3300" dirty="0" smtClean="0"/>
              <a:t>yang dimiliki klien bila budaya klien tidak bertentangan dengan kesehatan,</a:t>
            </a:r>
          </a:p>
          <a:p>
            <a:pPr marL="539750" indent="-539750">
              <a:buNone/>
            </a:pPr>
            <a:r>
              <a:rPr lang="id-ID" sz="3300" dirty="0"/>
              <a:t> </a:t>
            </a:r>
            <a:r>
              <a:rPr lang="id-ID" sz="3300" dirty="0" smtClean="0"/>
              <a:t>   2. </a:t>
            </a:r>
            <a:r>
              <a:rPr lang="id-ID" sz="3300" b="1" dirty="0" smtClean="0"/>
              <a:t>mengakomodasi budaya klien </a:t>
            </a:r>
            <a:r>
              <a:rPr lang="id-ID" sz="3300" dirty="0" smtClean="0"/>
              <a:t>bila budaya klien kurang</a:t>
            </a:r>
            <a:br>
              <a:rPr lang="id-ID" sz="3300" dirty="0" smtClean="0"/>
            </a:br>
            <a:r>
              <a:rPr lang="id-ID" sz="3300" dirty="0" smtClean="0"/>
              <a:t>menguntungkan kesehatan dan </a:t>
            </a:r>
          </a:p>
          <a:p>
            <a:pPr marL="539750" indent="-539750">
              <a:buNone/>
            </a:pPr>
            <a:r>
              <a:rPr lang="id-ID" sz="3300" dirty="0"/>
              <a:t> </a:t>
            </a:r>
            <a:r>
              <a:rPr lang="id-ID" sz="3300" dirty="0" smtClean="0"/>
              <a:t>   3. </a:t>
            </a:r>
            <a:r>
              <a:rPr lang="id-ID" sz="3300" b="1" dirty="0" smtClean="0"/>
              <a:t>merubah budaya klien </a:t>
            </a:r>
            <a:r>
              <a:rPr lang="id-ID" sz="3300" dirty="0" smtClean="0"/>
              <a:t>bila budaya yang dimiliki klien bertentangan dengan kesehatan.</a:t>
            </a:r>
            <a:endParaRPr lang="id-ID" sz="33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70000" lnSpcReduction="20000"/>
          </a:bodyPr>
          <a:lstStyle/>
          <a:p>
            <a:pPr>
              <a:buNone/>
            </a:pPr>
            <a:r>
              <a:rPr lang="id-ID" i="1" dirty="0" smtClean="0"/>
              <a:t>a.  Cultural care preservation/maintenance</a:t>
            </a:r>
            <a:r>
              <a:rPr lang="id-ID" dirty="0" smtClean="0"/>
              <a:t/>
            </a:r>
            <a:br>
              <a:rPr lang="id-ID" dirty="0" smtClean="0"/>
            </a:br>
            <a:r>
              <a:rPr lang="id-ID" dirty="0" smtClean="0"/>
              <a:t>1) Identifikasi perbedaan konsep antara klien dan perawat tentang</a:t>
            </a:r>
            <a:br>
              <a:rPr lang="id-ID" dirty="0" smtClean="0"/>
            </a:br>
            <a:r>
              <a:rPr lang="id-ID" dirty="0" smtClean="0"/>
              <a:t>proses melahirkan dan perawatan bayi</a:t>
            </a:r>
            <a:br>
              <a:rPr lang="id-ID" dirty="0" smtClean="0"/>
            </a:br>
            <a:r>
              <a:rPr lang="id-ID" dirty="0" smtClean="0"/>
              <a:t>2) Bersikap tenang dan tidak terburu-buru saat berinterkasi dengan klien</a:t>
            </a:r>
            <a:br>
              <a:rPr lang="id-ID" dirty="0" smtClean="0"/>
            </a:br>
            <a:r>
              <a:rPr lang="id-ID" dirty="0" smtClean="0"/>
              <a:t>3) Mendiskusikan kesenjangan budaya yang dimiliki klien dan perawat</a:t>
            </a:r>
            <a:br>
              <a:rPr lang="id-ID" dirty="0" smtClean="0"/>
            </a:br>
            <a:endParaRPr lang="id-ID" dirty="0" smtClean="0"/>
          </a:p>
          <a:p>
            <a:pPr>
              <a:buNone/>
            </a:pPr>
            <a:r>
              <a:rPr lang="id-ID" dirty="0" smtClean="0"/>
              <a:t>b. Cultural careaccomodation/negotiation</a:t>
            </a:r>
            <a:br>
              <a:rPr lang="id-ID" dirty="0" smtClean="0"/>
            </a:br>
            <a:r>
              <a:rPr lang="id-ID" dirty="0" smtClean="0"/>
              <a:t>1) Gunakan bahasa yang mudah dipahami oleh klien</a:t>
            </a:r>
            <a:br>
              <a:rPr lang="id-ID" dirty="0" smtClean="0"/>
            </a:br>
            <a:r>
              <a:rPr lang="id-ID" dirty="0" smtClean="0"/>
              <a:t>2) Libatkan keluarga dalam perencanaan perawatan</a:t>
            </a:r>
            <a:br>
              <a:rPr lang="id-ID" dirty="0" smtClean="0"/>
            </a:br>
            <a:r>
              <a:rPr lang="id-ID" dirty="0" smtClean="0"/>
              <a:t>3) Apabila konflik tidak terselesaikan, lakukan negosiasi dimana</a:t>
            </a:r>
            <a:br>
              <a:rPr lang="id-ID" dirty="0" smtClean="0"/>
            </a:br>
            <a:r>
              <a:rPr lang="id-ID" dirty="0" smtClean="0"/>
              <a:t>kesepakatan berdasarkan pengetahuan biomedis, pandangan klien</a:t>
            </a:r>
            <a:br>
              <a:rPr lang="id-ID" dirty="0" smtClean="0"/>
            </a:br>
            <a:r>
              <a:rPr lang="id-ID" dirty="0" smtClean="0"/>
              <a:t>dan standar eti</a:t>
            </a:r>
          </a:p>
          <a:p>
            <a:pPr>
              <a:buNone/>
            </a:pP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857232"/>
            <a:ext cx="8229600" cy="5268931"/>
          </a:xfrm>
        </p:spPr>
        <p:txBody>
          <a:bodyPr>
            <a:normAutofit fontScale="70000" lnSpcReduction="20000"/>
          </a:bodyPr>
          <a:lstStyle/>
          <a:p>
            <a:pPr marL="514350" indent="-514350">
              <a:buAutoNum type="alphaLcPeriod" startAt="3"/>
              <a:tabLst>
                <a:tab pos="360363" algn="l"/>
              </a:tabLst>
            </a:pPr>
            <a:r>
              <a:rPr lang="id-ID" i="1" dirty="0" smtClean="0"/>
              <a:t>Cultual care repartening/reconstruction</a:t>
            </a:r>
            <a:r>
              <a:rPr lang="id-ID" dirty="0" smtClean="0"/>
              <a:t/>
            </a:r>
            <a:br>
              <a:rPr lang="id-ID" dirty="0" smtClean="0"/>
            </a:br>
            <a:r>
              <a:rPr lang="id-ID" dirty="0" smtClean="0"/>
              <a:t>1) Beri kesempatan pada klien untuk memahami informasi yang</a:t>
            </a:r>
            <a:br>
              <a:rPr lang="id-ID" dirty="0" smtClean="0"/>
            </a:br>
            <a:r>
              <a:rPr lang="id-ID" dirty="0" smtClean="0"/>
              <a:t>     diberikan dan melaksanakannya</a:t>
            </a:r>
            <a:br>
              <a:rPr lang="id-ID" dirty="0" smtClean="0"/>
            </a:br>
            <a:r>
              <a:rPr lang="id-ID" dirty="0" smtClean="0"/>
              <a:t>2) Tentukan tingkat perbedaan pasien melihat dirinya dari budaya</a:t>
            </a:r>
            <a:br>
              <a:rPr lang="id-ID" dirty="0" smtClean="0"/>
            </a:br>
            <a:r>
              <a:rPr lang="id-ID" dirty="0" smtClean="0"/>
              <a:t>      kelompok</a:t>
            </a:r>
            <a:br>
              <a:rPr lang="id-ID" dirty="0" smtClean="0"/>
            </a:br>
            <a:r>
              <a:rPr lang="id-ID" dirty="0" smtClean="0"/>
              <a:t>3) Gunakan pihak ketiga bila perlu</a:t>
            </a:r>
            <a:br>
              <a:rPr lang="id-ID" dirty="0" smtClean="0"/>
            </a:br>
            <a:r>
              <a:rPr lang="id-ID" dirty="0" smtClean="0"/>
              <a:t>4) Terjemahkan terminologi gejala pasien ke dalam bahasa </a:t>
            </a:r>
          </a:p>
          <a:p>
            <a:pPr marL="514350" indent="-514350">
              <a:buNone/>
              <a:tabLst>
                <a:tab pos="360363" algn="l"/>
              </a:tabLst>
            </a:pPr>
            <a:r>
              <a:rPr lang="id-ID" dirty="0"/>
              <a:t> </a:t>
            </a:r>
            <a:r>
              <a:rPr lang="id-ID" dirty="0" smtClean="0"/>
              <a:t>            kesehatan yang dapat dipahami oleh klien dan orang tua</a:t>
            </a:r>
            <a:br>
              <a:rPr lang="id-ID" dirty="0" smtClean="0"/>
            </a:br>
            <a:r>
              <a:rPr lang="id-ID" dirty="0" smtClean="0"/>
              <a:t>5) Berikan informasi pada klien tentang sistem pelayanan </a:t>
            </a:r>
          </a:p>
          <a:p>
            <a:pPr marL="514350" indent="-514350">
              <a:buNone/>
              <a:tabLst>
                <a:tab pos="360363" algn="l"/>
              </a:tabLst>
            </a:pPr>
            <a:r>
              <a:rPr lang="id-ID" dirty="0"/>
              <a:t> </a:t>
            </a:r>
            <a:r>
              <a:rPr lang="id-ID" dirty="0" smtClean="0"/>
              <a:t>             kesehatan</a:t>
            </a:r>
            <a:br>
              <a:rPr lang="id-ID" dirty="0" smtClean="0"/>
            </a:br>
            <a:endParaRPr lang="id-ID" dirty="0" smtClean="0"/>
          </a:p>
          <a:p>
            <a:r>
              <a:rPr lang="id-ID" dirty="0" smtClean="0"/>
              <a:t>Perawat dan klien harus mencoba untuk memahami budaya</a:t>
            </a:r>
            <a:br>
              <a:rPr lang="id-ID" dirty="0" smtClean="0"/>
            </a:br>
            <a:r>
              <a:rPr lang="id-ID" dirty="0" smtClean="0"/>
              <a:t>masingmasing melalui proses akulturasi, yaitu proses mengidentifikasi persamaan dan</a:t>
            </a:r>
            <a:br>
              <a:rPr lang="id-ID" dirty="0" smtClean="0"/>
            </a:br>
            <a:r>
              <a:rPr lang="id-ID" dirty="0" smtClean="0"/>
              <a:t>perbedaan budaya yang akhirnya akan memperkaya budaya budaya mereka.</a:t>
            </a:r>
          </a:p>
          <a:p>
            <a:pPr>
              <a:buNone/>
            </a:pP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E</a:t>
            </a:r>
            <a:r>
              <a:rPr lang="id-ID" dirty="0" smtClean="0"/>
              <a:t>valuasi</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b="1" dirty="0"/>
              <a:t> </a:t>
            </a:r>
            <a:r>
              <a:rPr lang="id-ID" b="1" dirty="0" smtClean="0"/>
              <a:t>    </a:t>
            </a:r>
            <a:r>
              <a:rPr lang="id-ID" dirty="0" smtClean="0"/>
              <a:t>Evaluasi asuhan keperawatan transkultural dilakukan terhadap keberhasilan klien tentang mempertahankan budaya yang sesuai dengan kesehatan, mengurangi budaya klien yang tidak sesuai dengan kesehatan atau</a:t>
            </a:r>
            <a:br>
              <a:rPr lang="id-ID" dirty="0" smtClean="0"/>
            </a:br>
            <a:r>
              <a:rPr lang="id-ID" dirty="0" smtClean="0"/>
              <a:t>beradaptasi dengan budaya baru yang mungkin sangat bertentangan dengan budaya yang dimiliki klien. Melalui evaluasi dapat diketahui asuhan</a:t>
            </a:r>
            <a:br>
              <a:rPr lang="id-ID" dirty="0" smtClean="0"/>
            </a:br>
            <a:r>
              <a:rPr lang="id-ID" dirty="0" smtClean="0"/>
              <a:t>keperawatan yang sesuai dengan latar belakang budaya klien.</a:t>
            </a:r>
          </a:p>
          <a:p>
            <a:pPr>
              <a:buNone/>
            </a:pPr>
            <a:r>
              <a:rPr lang="id-ID" dirty="0" smtClean="0"/>
              <a:t/>
            </a:r>
            <a:br>
              <a:rPr lang="id-ID" dirty="0" smtClean="0"/>
            </a:br>
            <a:endParaRPr lang="id-ID" dirty="0" smtClean="0"/>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endParaRPr lang="id-ID" dirty="0"/>
          </a:p>
        </p:txBody>
      </p:sp>
      <p:sp>
        <p:nvSpPr>
          <p:cNvPr id="3" name="Content Placeholder 2"/>
          <p:cNvSpPr>
            <a:spLocks noGrp="1"/>
          </p:cNvSpPr>
          <p:nvPr>
            <p:ph idx="1"/>
          </p:nvPr>
        </p:nvSpPr>
        <p:spPr>
          <a:xfrm>
            <a:off x="457200" y="1142984"/>
            <a:ext cx="8229600" cy="4983179"/>
          </a:xfrm>
        </p:spPr>
        <p:txBody>
          <a:bodyPr>
            <a:normAutofit fontScale="85000" lnSpcReduction="20000"/>
          </a:bodyPr>
          <a:lstStyle/>
          <a:p>
            <a:r>
              <a:rPr lang="id-ID" dirty="0" smtClean="0"/>
              <a:t>Salah satu teori yang diungkapkan pada midle range theory adalah Transcultural Nursing Theory. Teori ini berasal dari disiplin ilmu antropologi dan dikembangkan dalam konteks keperawatan. Teori ini menjabarkan konsep keperawatan yang didasari oleh pemahaman tentang adanya perbedaan nilai-nilai kultural yang melekat dalam masyarakat.</a:t>
            </a:r>
          </a:p>
          <a:p>
            <a:r>
              <a:rPr lang="id-ID" dirty="0" smtClean="0"/>
              <a:t> Leininger beranggapan bahwa sangatlah penting memperhatikan keanekaragaman budaya dan nilai-nilai dalam penerapan asuhan keperawatan kepada klien. Bila hal tersebut diabaikan oleh perawat, akan</a:t>
            </a:r>
            <a:br>
              <a:rPr lang="id-ID" dirty="0" smtClean="0"/>
            </a:br>
            <a:r>
              <a:rPr lang="id-ID" dirty="0" smtClean="0"/>
              <a:t>mengakibatkan terjadinya cultural shock.</a:t>
            </a:r>
          </a:p>
          <a:p>
            <a:pPr>
              <a:buNone/>
            </a:pPr>
            <a:r>
              <a:rPr lang="id-ID" dirty="0" smtClean="0"/>
              <a:t/>
            </a:r>
            <a:br>
              <a:rPr lang="id-ID" dirty="0" smtClean="0"/>
            </a:b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PROSES KEPERAWATAN TRANSKULTURAL</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PENGKAJIAN</a:t>
            </a:r>
          </a:p>
          <a:p>
            <a:pPr>
              <a:buNone/>
            </a:pPr>
            <a:r>
              <a:rPr lang="id-ID" dirty="0"/>
              <a:t>Pengkajian dirancang berdasarkan 7 </a:t>
            </a:r>
            <a:r>
              <a:rPr lang="id-ID" dirty="0" smtClean="0"/>
              <a:t>komponen yang </a:t>
            </a:r>
            <a:r>
              <a:rPr lang="id-ID" dirty="0"/>
              <a:t>ada </a:t>
            </a:r>
            <a:r>
              <a:rPr lang="id-ID" dirty="0" smtClean="0"/>
              <a:t> pada </a:t>
            </a:r>
            <a:r>
              <a:rPr lang="id-ID" dirty="0"/>
              <a:t>“Sunrise Model” yaitu </a:t>
            </a:r>
            <a:r>
              <a:rPr lang="id-ID" dirty="0" smtClean="0"/>
              <a:t> :</a:t>
            </a:r>
          </a:p>
          <a:p>
            <a:pPr>
              <a:buNone/>
            </a:pPr>
            <a:r>
              <a:rPr lang="id-ID" dirty="0" smtClean="0"/>
              <a:t>• Faktor teknologi</a:t>
            </a:r>
          </a:p>
          <a:p>
            <a:pPr>
              <a:buNone/>
            </a:pPr>
            <a:r>
              <a:rPr lang="id-ID" dirty="0" smtClean="0"/>
              <a:t>• Faktor </a:t>
            </a:r>
            <a:r>
              <a:rPr lang="id-ID" dirty="0"/>
              <a:t>agama dan filosofis</a:t>
            </a:r>
          </a:p>
          <a:p>
            <a:pPr>
              <a:buNone/>
            </a:pPr>
            <a:r>
              <a:rPr lang="id-ID" dirty="0" smtClean="0"/>
              <a:t>• Faktor </a:t>
            </a:r>
            <a:r>
              <a:rPr lang="id-ID" dirty="0"/>
              <a:t>kekerabatan dan sosial</a:t>
            </a:r>
          </a:p>
          <a:p>
            <a:pPr>
              <a:buNone/>
            </a:pPr>
            <a:r>
              <a:rPr lang="id-ID" dirty="0" smtClean="0"/>
              <a:t>• Faktor  nilai budaya dan </a:t>
            </a:r>
            <a:r>
              <a:rPr lang="id-ID" dirty="0"/>
              <a:t>gaya </a:t>
            </a:r>
            <a:r>
              <a:rPr lang="id-ID" dirty="0" smtClean="0"/>
              <a:t>hidup</a:t>
            </a:r>
            <a:endParaRPr lang="id-ID" dirty="0"/>
          </a:p>
          <a:p>
            <a:pPr>
              <a:buNone/>
            </a:pPr>
            <a:r>
              <a:rPr lang="id-ID" dirty="0" smtClean="0"/>
              <a:t>• Faktor </a:t>
            </a:r>
            <a:r>
              <a:rPr lang="id-ID" dirty="0"/>
              <a:t>politis dan legal</a:t>
            </a:r>
          </a:p>
          <a:p>
            <a:pPr>
              <a:buNone/>
            </a:pPr>
            <a:r>
              <a:rPr lang="id-ID" dirty="0" smtClean="0"/>
              <a:t>• Faktor </a:t>
            </a:r>
            <a:r>
              <a:rPr lang="id-ID" dirty="0"/>
              <a:t>ekonomi</a:t>
            </a:r>
          </a:p>
          <a:p>
            <a:pPr>
              <a:buNone/>
            </a:pPr>
            <a:r>
              <a:rPr lang="id-ID" dirty="0" smtClean="0"/>
              <a:t>• Faktor pendidikan</a:t>
            </a:r>
            <a:endParaRPr lang="id-ID" dirty="0"/>
          </a:p>
          <a:p>
            <a:pPr>
              <a:buNone/>
            </a:pP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FAKTOR TEKNOLOGI</a:t>
            </a:r>
            <a:endParaRPr lang="id-ID" dirty="0"/>
          </a:p>
        </p:txBody>
      </p:sp>
      <p:sp>
        <p:nvSpPr>
          <p:cNvPr id="3" name="Content Placeholder 2"/>
          <p:cNvSpPr>
            <a:spLocks noGrp="1"/>
          </p:cNvSpPr>
          <p:nvPr>
            <p:ph idx="1"/>
          </p:nvPr>
        </p:nvSpPr>
        <p:spPr/>
        <p:txBody>
          <a:bodyPr>
            <a:normAutofit fontScale="92500" lnSpcReduction="20000"/>
          </a:bodyPr>
          <a:lstStyle/>
          <a:p>
            <a:r>
              <a:rPr lang="id-ID" dirty="0"/>
              <a:t>Meliputi teknologi apa saja </a:t>
            </a:r>
            <a:r>
              <a:rPr lang="id-ID" dirty="0" smtClean="0"/>
              <a:t>yang dimanfaatkan</a:t>
            </a:r>
            <a:endParaRPr lang="id-ID" dirty="0"/>
          </a:p>
          <a:p>
            <a:pPr>
              <a:buNone/>
            </a:pPr>
            <a:r>
              <a:rPr lang="id-ID" dirty="0" smtClean="0"/>
              <a:t>    Atau digunakan </a:t>
            </a:r>
            <a:r>
              <a:rPr lang="id-ID" dirty="0"/>
              <a:t>oleh </a:t>
            </a:r>
            <a:r>
              <a:rPr lang="id-ID" dirty="0" smtClean="0"/>
              <a:t>keluarga </a:t>
            </a:r>
            <a:r>
              <a:rPr lang="id-ID" dirty="0"/>
              <a:t>untuk </a:t>
            </a:r>
            <a:r>
              <a:rPr lang="id-ID" dirty="0" smtClean="0"/>
              <a:t>mengatasi </a:t>
            </a:r>
            <a:r>
              <a:rPr lang="id-ID" dirty="0"/>
              <a:t>masalah </a:t>
            </a:r>
            <a:r>
              <a:rPr lang="id-ID" dirty="0" smtClean="0"/>
              <a:t>kesehatannya </a:t>
            </a:r>
          </a:p>
          <a:p>
            <a:pPr>
              <a:buNone/>
            </a:pPr>
            <a:endParaRPr lang="id-ID" dirty="0"/>
          </a:p>
          <a:p>
            <a:pPr>
              <a:buNone/>
            </a:pPr>
            <a:r>
              <a:rPr lang="id-ID" dirty="0" smtClean="0"/>
              <a:t> </a:t>
            </a:r>
          </a:p>
          <a:p>
            <a:pPr marL="1889125" indent="-1889125">
              <a:buNone/>
            </a:pPr>
            <a:r>
              <a:rPr lang="id-ID" dirty="0" smtClean="0"/>
              <a:t>Mengenai : Persepsi </a:t>
            </a:r>
            <a:r>
              <a:rPr lang="id-ID" dirty="0"/>
              <a:t>tentang penggunaan teknologi </a:t>
            </a:r>
            <a:r>
              <a:rPr lang="id-ID" dirty="0" smtClean="0"/>
              <a:t>untuk </a:t>
            </a:r>
            <a:r>
              <a:rPr lang="id-ID" dirty="0"/>
              <a:t>mengatasi </a:t>
            </a:r>
            <a:r>
              <a:rPr lang="id-ID" dirty="0" smtClean="0"/>
              <a:t>permasalahan </a:t>
            </a:r>
            <a:r>
              <a:rPr lang="id-ID" dirty="0"/>
              <a:t>kesehatan, </a:t>
            </a:r>
            <a:r>
              <a:rPr lang="id-ID" dirty="0" smtClean="0"/>
              <a:t> alasan mencari  bantuan </a:t>
            </a:r>
            <a:r>
              <a:rPr lang="id-ID" dirty="0"/>
              <a:t>kesehatan, </a:t>
            </a:r>
            <a:r>
              <a:rPr lang="id-ID" dirty="0" smtClean="0"/>
              <a:t>persepsi  sehat sakit, kebiasaan berobat </a:t>
            </a:r>
            <a:r>
              <a:rPr lang="id-ID" dirty="0"/>
              <a:t>dan mengatasi </a:t>
            </a:r>
            <a:r>
              <a:rPr lang="id-ID" dirty="0" smtClean="0"/>
              <a:t>masalah kesehatan</a:t>
            </a:r>
            <a:endParaRPr lang="id-ID" dirty="0"/>
          </a:p>
          <a:p>
            <a:endParaRPr lang="id-ID" dirty="0"/>
          </a:p>
          <a:p>
            <a:pPr>
              <a:buNone/>
            </a:pPr>
            <a:endParaRPr lang="id-ID" dirty="0"/>
          </a:p>
          <a:p>
            <a:endParaRPr lang="id-ID" dirty="0"/>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FAKTOR AGAMA DAN FILOSOFI</a:t>
            </a:r>
            <a:endParaRPr lang="id-ID" dirty="0"/>
          </a:p>
        </p:txBody>
      </p:sp>
      <p:sp>
        <p:nvSpPr>
          <p:cNvPr id="3" name="Content Placeholder 2"/>
          <p:cNvSpPr>
            <a:spLocks noGrp="1"/>
          </p:cNvSpPr>
          <p:nvPr>
            <p:ph idx="1"/>
          </p:nvPr>
        </p:nvSpPr>
        <p:spPr/>
        <p:txBody>
          <a:bodyPr>
            <a:normAutofit fontScale="40000" lnSpcReduction="20000"/>
          </a:bodyPr>
          <a:lstStyle/>
          <a:p>
            <a:pPr marL="1798638" indent="-1798638">
              <a:buNone/>
            </a:pPr>
            <a:r>
              <a:rPr lang="id-ID" sz="7200" dirty="0"/>
              <a:t>Mengenai </a:t>
            </a:r>
            <a:r>
              <a:rPr lang="id-ID" sz="7200" dirty="0" smtClean="0"/>
              <a:t>: Agama </a:t>
            </a:r>
            <a:r>
              <a:rPr lang="id-ID" sz="7200" dirty="0"/>
              <a:t>yang dianut, kebiasaan pemeluk </a:t>
            </a:r>
            <a:r>
              <a:rPr lang="id-ID" sz="7200" dirty="0" smtClean="0"/>
              <a:t> agama yang berdampak positif </a:t>
            </a:r>
            <a:r>
              <a:rPr lang="id-ID" sz="7200" dirty="0"/>
              <a:t>terhadap </a:t>
            </a:r>
            <a:r>
              <a:rPr lang="id-ID" sz="7200" dirty="0" smtClean="0"/>
              <a:t>kesehatan,kebiasaan yang </a:t>
            </a:r>
            <a:r>
              <a:rPr lang="id-ID" sz="7200" dirty="0"/>
              <a:t>berdampak positif </a:t>
            </a:r>
            <a:r>
              <a:rPr lang="id-ID" sz="7200" dirty="0" smtClean="0"/>
              <a:t>terhadap kesehatan , </a:t>
            </a:r>
            <a:r>
              <a:rPr lang="id-ID" sz="7200" dirty="0"/>
              <a:t>upaya mencari bantuan </a:t>
            </a:r>
            <a:r>
              <a:rPr lang="id-ID" sz="7200" dirty="0" smtClean="0"/>
              <a:t>kesehatan</a:t>
            </a:r>
            <a:r>
              <a:rPr lang="id-ID" sz="7200" dirty="0"/>
              <a:t>, konsep </a:t>
            </a:r>
            <a:r>
              <a:rPr lang="id-ID" sz="7200" dirty="0" smtClean="0"/>
              <a:t>diri yg </a:t>
            </a:r>
            <a:r>
              <a:rPr lang="id-ID" sz="7200" dirty="0"/>
              <a:t>utuh, status pernikahan</a:t>
            </a:r>
            <a:r>
              <a:rPr lang="id-ID" sz="7200" dirty="0" smtClean="0"/>
              <a:t>, persepsi  klien terhadap kesehatan , </a:t>
            </a:r>
            <a:r>
              <a:rPr lang="id-ID" sz="7200" dirty="0"/>
              <a:t>cara </a:t>
            </a:r>
            <a:r>
              <a:rPr lang="id-ID" sz="7200" dirty="0" smtClean="0"/>
              <a:t>beradaptasi terhadap situasi </a:t>
            </a:r>
            <a:r>
              <a:rPr lang="id-ID" sz="7200" dirty="0"/>
              <a:t>saat ini, cara pandang </a:t>
            </a:r>
            <a:r>
              <a:rPr lang="id-ID" sz="7200" dirty="0" smtClean="0"/>
              <a:t>klien terhadap penyebab penyakit , </a:t>
            </a:r>
            <a:r>
              <a:rPr lang="id-ID" sz="7200" dirty="0"/>
              <a:t>cara </a:t>
            </a:r>
            <a:r>
              <a:rPr lang="id-ID" sz="7200" dirty="0" smtClean="0"/>
              <a:t>pengobatan dan  cara penularan terhadap orang  lain</a:t>
            </a:r>
            <a:endParaRPr lang="id-ID" sz="7200" dirty="0"/>
          </a:p>
          <a:p>
            <a:r>
              <a:rPr lang="id-ID" dirty="0"/>
              <a:t>.</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4000" dirty="0" smtClean="0"/>
              <a:t>KESIMPULAN</a:t>
            </a:r>
            <a:endParaRPr lang="id-ID" sz="4000" dirty="0"/>
          </a:p>
        </p:txBody>
      </p:sp>
      <p:sp>
        <p:nvSpPr>
          <p:cNvPr id="3" name="Content Placeholder 2"/>
          <p:cNvSpPr>
            <a:spLocks noGrp="1"/>
          </p:cNvSpPr>
          <p:nvPr>
            <p:ph idx="1"/>
          </p:nvPr>
        </p:nvSpPr>
        <p:spPr>
          <a:xfrm>
            <a:off x="457200" y="1000108"/>
            <a:ext cx="8229600" cy="5126055"/>
          </a:xfrm>
        </p:spPr>
        <p:txBody>
          <a:bodyPr>
            <a:normAutofit fontScale="25000" lnSpcReduction="20000"/>
          </a:bodyPr>
          <a:lstStyle/>
          <a:p>
            <a:pPr marL="269875" indent="-269875">
              <a:buNone/>
            </a:pPr>
            <a:r>
              <a:rPr lang="id-ID" b="1" dirty="0" smtClean="0"/>
              <a:t/>
            </a:r>
            <a:br>
              <a:rPr lang="id-ID" b="1" dirty="0" smtClean="0"/>
            </a:br>
            <a:r>
              <a:rPr lang="id-ID" sz="11200" dirty="0" smtClean="0"/>
              <a:t>Dari uraian yang telah dijabarkan pada bab terdahulu tentang penerapan asuhan keperawatan Transkultural dapat disimpulkan sebagai berikut :</a:t>
            </a:r>
            <a:br>
              <a:rPr lang="id-ID" sz="11200" dirty="0" smtClean="0"/>
            </a:br>
            <a:r>
              <a:rPr lang="id-ID" sz="11200" dirty="0" smtClean="0"/>
              <a:t>1. Keperawatan transkultural adalah suatu proses pemberian asuhan keperawatan yang difokuskan kepada individu dan kelompok untuk mempertahankan, meningkatkan perilaku sehat sesuai dengan latar belakang budaya</a:t>
            </a:r>
          </a:p>
          <a:p>
            <a:pPr marL="269875" indent="-269875">
              <a:buNone/>
            </a:pPr>
            <a:r>
              <a:rPr lang="id-ID" sz="11200" dirty="0" smtClean="0"/>
              <a:t/>
            </a:r>
            <a:br>
              <a:rPr lang="id-ID" sz="11200" dirty="0" smtClean="0"/>
            </a:br>
            <a:r>
              <a:rPr lang="id-ID" sz="11200" dirty="0" smtClean="0"/>
              <a:t>2. Pengkajian asuhan keperawatan dalam konteks budaya sangat diperlukan untuk menjembatani perbedaan pengetahuan yang dimiliki oleh perawat dengan klien</a:t>
            </a:r>
            <a:r>
              <a:rPr lang="id-ID" sz="9600" dirty="0" smtClean="0"/>
              <a:t/>
            </a:r>
            <a:br>
              <a:rPr lang="id-ID" sz="9600" dirty="0" smtClean="0"/>
            </a:br>
            <a:endParaRPr lang="id-ID" sz="9600" dirty="0" smtClean="0"/>
          </a:p>
          <a:p>
            <a:pPr>
              <a:buNone/>
            </a:pPr>
            <a:endParaRPr lang="id-ID" sz="6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340369"/>
          </a:xfrm>
        </p:spPr>
        <p:txBody>
          <a:bodyPr>
            <a:normAutofit fontScale="85000" lnSpcReduction="20000"/>
          </a:bodyPr>
          <a:lstStyle/>
          <a:p>
            <a:pPr>
              <a:buNone/>
            </a:pPr>
            <a:r>
              <a:rPr lang="id-ID" dirty="0" smtClean="0"/>
              <a:t>3. </a:t>
            </a:r>
            <a:r>
              <a:rPr lang="id-ID" dirty="0" smtClean="0"/>
              <a:t> Diagnosa keperawatan transkultural yang ditegakkan dapat mengidentifikasi tindakan yang dibutuhkan untuk mempertahankan budaya yang sesuai dengan kesehatan, membentuk budaya baru yang sesuai dengan kesehatan atau bahkan mengganti budaya yang tidak sesuai dengan kesehatan dengan budaya baru.</a:t>
            </a:r>
          </a:p>
          <a:p>
            <a:pPr>
              <a:buNone/>
            </a:pPr>
            <a:r>
              <a:rPr lang="id-ID" dirty="0" smtClean="0"/>
              <a:t>4. Perencanaan dan pelaksanaan proses keperawatan transkultural tidak dapat begitu saja dipaksakan kepada klien sebelum perawat memahami latar belakang budaya klien sehingga tindakan yang dilakukan dapat sesuai dengan budaya klien.</a:t>
            </a:r>
          </a:p>
          <a:p>
            <a:pPr>
              <a:buNone/>
            </a:pPr>
            <a:r>
              <a:rPr lang="id-ID" dirty="0" smtClean="0"/>
              <a:t>5. Evaluasi asuhan keperawatan transkultural melekat erat dengan perencanaan dan pelaksanaan proses asuhan keperawatan transkultural.</a:t>
            </a: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id-ID" b="1" dirty="0" smtClean="0"/>
              <a:t/>
            </a:r>
            <a:br>
              <a:rPr lang="id-ID" b="1" dirty="0" smtClean="0"/>
            </a:br>
            <a:r>
              <a:rPr lang="id-ID" b="1" dirty="0" smtClean="0"/>
              <a:t>REFERENSI</a:t>
            </a:r>
            <a:r>
              <a:rPr lang="id-ID" dirty="0" smtClean="0"/>
              <a:t/>
            </a:r>
            <a:br>
              <a:rPr lang="id-ID" dirty="0" smtClean="0"/>
            </a:br>
            <a:endParaRPr lang="id-ID" dirty="0"/>
          </a:p>
        </p:txBody>
      </p:sp>
      <p:sp>
        <p:nvSpPr>
          <p:cNvPr id="3" name="Content Placeholder 2"/>
          <p:cNvSpPr>
            <a:spLocks noGrp="1"/>
          </p:cNvSpPr>
          <p:nvPr>
            <p:ph idx="1"/>
          </p:nvPr>
        </p:nvSpPr>
        <p:spPr>
          <a:xfrm>
            <a:off x="457200" y="857232"/>
            <a:ext cx="8229600" cy="5268931"/>
          </a:xfrm>
        </p:spPr>
        <p:txBody>
          <a:bodyPr>
            <a:normAutofit fontScale="25000" lnSpcReduction="20000"/>
          </a:bodyPr>
          <a:lstStyle/>
          <a:p>
            <a:pPr>
              <a:buNone/>
            </a:pPr>
            <a:r>
              <a:rPr lang="id-ID" b="1" dirty="0" smtClean="0"/>
              <a:t/>
            </a:r>
            <a:br>
              <a:rPr lang="id-ID" b="1" dirty="0" smtClean="0"/>
            </a:br>
            <a:r>
              <a:rPr lang="id-ID" sz="6200" dirty="0" smtClean="0"/>
              <a:t>Andrew . M &amp; Boyle. J.S, (1995), Transcultural Concepts in Nursing Care, 2nd Ed,</a:t>
            </a:r>
            <a:br>
              <a:rPr lang="id-ID" sz="6200" dirty="0" smtClean="0"/>
            </a:br>
            <a:r>
              <a:rPr lang="id-ID" sz="6200" dirty="0" smtClean="0"/>
              <a:t>Philadelphia, JB Lippincot Company</a:t>
            </a:r>
          </a:p>
          <a:p>
            <a:pPr>
              <a:buNone/>
            </a:pPr>
            <a:r>
              <a:rPr lang="id-ID" sz="6200" dirty="0" smtClean="0"/>
              <a:t/>
            </a:r>
            <a:br>
              <a:rPr lang="id-ID" sz="6200" dirty="0" smtClean="0"/>
            </a:br>
            <a:r>
              <a:rPr lang="id-ID" sz="6200" dirty="0" smtClean="0"/>
              <a:t>Cultural Diversity in Nursing, (1997), Transcultural Nursing ; Basic Concepts and</a:t>
            </a:r>
            <a:br>
              <a:rPr lang="id-ID" sz="6200" dirty="0" smtClean="0"/>
            </a:br>
            <a:r>
              <a:rPr lang="id-ID" sz="6200" dirty="0" smtClean="0"/>
              <a:t>Case Studies, Ditelusuri tanggal 14 Oktober 2006 dari</a:t>
            </a:r>
            <a:br>
              <a:rPr lang="id-ID" sz="6200" dirty="0" smtClean="0"/>
            </a:br>
            <a:r>
              <a:rPr lang="id-ID" sz="6200" dirty="0" smtClean="0">
                <a:hlinkClick r:id="rId2"/>
              </a:rPr>
              <a:t>http://www.google.com/rnc.org/transculturalnursing</a:t>
            </a:r>
            <a:endParaRPr lang="id-ID" sz="6200" dirty="0" smtClean="0"/>
          </a:p>
          <a:p>
            <a:pPr>
              <a:buNone/>
            </a:pPr>
            <a:r>
              <a:rPr lang="id-ID" sz="6200" dirty="0" smtClean="0"/>
              <a:t/>
            </a:r>
            <a:br>
              <a:rPr lang="id-ID" sz="6200" dirty="0" smtClean="0"/>
            </a:br>
            <a:r>
              <a:rPr lang="id-ID" sz="6200" dirty="0" smtClean="0"/>
              <a:t>Fitzpatrick. J.J &amp; Whall. A.L, (1989), Conceptual Models of Nursing : Analysis and</a:t>
            </a:r>
            <a:br>
              <a:rPr lang="id-ID" sz="6200" dirty="0" smtClean="0"/>
            </a:br>
            <a:r>
              <a:rPr lang="id-ID" sz="6200" dirty="0" smtClean="0"/>
              <a:t>Application, USA, Appleton &amp; Lange</a:t>
            </a:r>
          </a:p>
          <a:p>
            <a:pPr>
              <a:buNone/>
            </a:pPr>
            <a:r>
              <a:rPr lang="id-ID" sz="6200" dirty="0" smtClean="0"/>
              <a:t/>
            </a:r>
            <a:br>
              <a:rPr lang="id-ID" sz="6200" dirty="0" smtClean="0"/>
            </a:br>
            <a:r>
              <a:rPr lang="id-ID" sz="6200" dirty="0" smtClean="0"/>
              <a:t>Giger. J.J &amp; Davidhizar. R.E, (1995), Transcultural Nursing : Assessment and</a:t>
            </a:r>
            <a:br>
              <a:rPr lang="id-ID" sz="6200" dirty="0" smtClean="0"/>
            </a:br>
            <a:r>
              <a:rPr lang="id-ID" sz="6200" dirty="0" smtClean="0"/>
              <a:t>Intervention, 2nd Ed, Missouri , Mosby Year Book Inc</a:t>
            </a:r>
          </a:p>
          <a:p>
            <a:pPr>
              <a:buNone/>
            </a:pPr>
            <a:r>
              <a:rPr lang="id-ID" sz="6200" dirty="0" smtClean="0"/>
              <a:t/>
            </a:r>
            <a:br>
              <a:rPr lang="id-ID" sz="6200" dirty="0" smtClean="0"/>
            </a:br>
            <a:r>
              <a:rPr lang="id-ID" sz="6200" dirty="0" smtClean="0"/>
              <a:t>Iyer. P.W, Taptich. B.J, &amp; Bernochi-Losey. D, (1996), Nursing Process and NursingDiagnosis, W.B Saunders Company, Philadelphia</a:t>
            </a:r>
          </a:p>
          <a:p>
            <a:pPr>
              <a:buNone/>
            </a:pPr>
            <a:r>
              <a:rPr lang="id-ID" sz="6200" dirty="0" smtClean="0"/>
              <a:t/>
            </a:r>
            <a:br>
              <a:rPr lang="id-ID" sz="6200" dirty="0" smtClean="0"/>
            </a:br>
            <a:r>
              <a:rPr lang="id-ID" sz="6200" dirty="0" smtClean="0"/>
              <a:t>Leininger. M &amp; McFarland. M.R, (2002), Transcultural Nursing : Concepts,</a:t>
            </a:r>
            <a:br>
              <a:rPr lang="id-ID" sz="6200" dirty="0" smtClean="0"/>
            </a:br>
            <a:r>
              <a:rPr lang="id-ID" sz="6200" dirty="0" smtClean="0"/>
              <a:t>Theories, Research and Practice, 3rd Ed, USA, Mc-Graw Hill</a:t>
            </a:r>
            <a:br>
              <a:rPr lang="id-ID" sz="6200" dirty="0" smtClean="0"/>
            </a:br>
            <a:r>
              <a:rPr lang="id-ID" sz="6200" dirty="0" smtClean="0"/>
              <a:t>Companies</a:t>
            </a:r>
          </a:p>
          <a:p>
            <a:pPr>
              <a:buNone/>
            </a:pPr>
            <a:r>
              <a:rPr lang="id-ID" sz="6200" dirty="0" smtClean="0"/>
              <a:t/>
            </a:r>
            <a:br>
              <a:rPr lang="id-ID" sz="6200" dirty="0" smtClean="0"/>
            </a:br>
            <a:r>
              <a:rPr lang="id-ID" sz="6200" dirty="0" smtClean="0"/>
              <a:t>Swasono. M.F, (1997), Kehamilan, kelahiran, Perawatan Ibu dan Bayi dalam</a:t>
            </a:r>
            <a:br>
              <a:rPr lang="id-ID" sz="6200" dirty="0" smtClean="0"/>
            </a:br>
            <a:r>
              <a:rPr lang="id-ID" sz="6200" dirty="0" smtClean="0"/>
              <a:t>Konteks Budaya, Jakarta, UI Press</a:t>
            </a:r>
          </a:p>
          <a:p>
            <a:pPr>
              <a:buNone/>
            </a:pPr>
            <a:r>
              <a:rPr lang="id-ID" sz="6200" dirty="0" smtClean="0"/>
              <a:t/>
            </a:r>
            <a:br>
              <a:rPr lang="id-ID" sz="6200" dirty="0" smtClean="0"/>
            </a:br>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r>
              <a:rPr lang="id-ID" dirty="0" smtClean="0"/>
              <a:t>Royal College of Nursing (2006), Transcultural Nursing Care of Adult ; Section One Understanding The Theoretical Basis of Transcultural Nursing Care Ditelusuri tanggal 14 Oktober 2006 dari</a:t>
            </a:r>
            <a:br>
              <a:rPr lang="id-ID" dirty="0" smtClean="0"/>
            </a:br>
            <a:r>
              <a:rPr lang="id-ID" dirty="0" smtClean="0">
                <a:hlinkClick r:id="rId2"/>
              </a:rPr>
              <a:t>http://www.google.com/rnc.org/transculturalnursing </a:t>
            </a:r>
            <a:endParaRPr lang="id-ID" dirty="0" smtClean="0"/>
          </a:p>
          <a:p>
            <a:endParaRPr lang="id-ID" dirty="0"/>
          </a:p>
          <a:p>
            <a:r>
              <a:rPr lang="id-ID" dirty="0" smtClean="0"/>
              <a:t>__________________________, Transcultural Nursing Care of Adult ; Section TwoTranscultural NursingModels ; Theory and Practice, Ditelusuri tanggal14 Oktober 2006 dari</a:t>
            </a:r>
            <a:br>
              <a:rPr lang="id-ID" dirty="0" smtClean="0"/>
            </a:br>
            <a:r>
              <a:rPr lang="id-ID" dirty="0" smtClean="0">
                <a:hlinkClick r:id="rId2"/>
              </a:rPr>
              <a:t>http://www.google.com/rnc.org/transculturalnursing</a:t>
            </a:r>
            <a:endParaRPr lang="id-ID" dirty="0" smtClean="0"/>
          </a:p>
          <a:p>
            <a:r>
              <a:rPr lang="id-ID" dirty="0" smtClean="0"/>
              <a:t/>
            </a:r>
            <a:br>
              <a:rPr lang="id-ID" dirty="0" smtClean="0"/>
            </a:br>
            <a:r>
              <a:rPr lang="id-ID" dirty="0" smtClean="0"/>
              <a:t>__________________________, Transcultural Nursing Care of Adult ; Section Three</a:t>
            </a:r>
            <a:br>
              <a:rPr lang="id-ID" dirty="0" smtClean="0"/>
            </a:br>
            <a:r>
              <a:rPr lang="id-ID" dirty="0" smtClean="0"/>
              <a:t>Application of Transcultural Nursing Models, Ditelusuri tanggal 14 Oktober 2006 dari http://www.google.com/rnc.org/transculturalnursing</a:t>
            </a:r>
          </a:p>
          <a:p>
            <a:pPr>
              <a:buNone/>
            </a:pP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FAKTOR KEKELUARGAAN DAN SOSIAL</a:t>
            </a:r>
            <a:endParaRPr lang="id-ID" dirty="0"/>
          </a:p>
        </p:txBody>
      </p:sp>
      <p:sp>
        <p:nvSpPr>
          <p:cNvPr id="3" name="Content Placeholder 2"/>
          <p:cNvSpPr>
            <a:spLocks noGrp="1"/>
          </p:cNvSpPr>
          <p:nvPr>
            <p:ph idx="1"/>
          </p:nvPr>
        </p:nvSpPr>
        <p:spPr/>
        <p:txBody>
          <a:bodyPr>
            <a:normAutofit/>
          </a:bodyPr>
          <a:lstStyle/>
          <a:p>
            <a:pPr>
              <a:buNone/>
            </a:pPr>
            <a:r>
              <a:rPr lang="id-ID" dirty="0" smtClean="0"/>
              <a:t>Mengenai :</a:t>
            </a:r>
          </a:p>
          <a:p>
            <a:r>
              <a:rPr lang="id-ID" dirty="0" smtClean="0"/>
              <a:t>Nama </a:t>
            </a:r>
            <a:r>
              <a:rPr lang="id-ID" dirty="0"/>
              <a:t>lengkap dan nama panggilan, marga, </a:t>
            </a:r>
            <a:r>
              <a:rPr lang="id-ID" dirty="0" smtClean="0"/>
              <a:t>usia atau tenpat </a:t>
            </a:r>
            <a:r>
              <a:rPr lang="id-ID" dirty="0"/>
              <a:t>tanggal lahir, jenis kelamin, </a:t>
            </a:r>
            <a:r>
              <a:rPr lang="id-ID" dirty="0" smtClean="0"/>
              <a:t>Status,tipekeluarga, tumbuh kembang keluarga , pengambilan keputusan </a:t>
            </a:r>
            <a:r>
              <a:rPr lang="id-ID" dirty="0"/>
              <a:t>dalam </a:t>
            </a:r>
            <a:r>
              <a:rPr lang="id-ID" dirty="0" smtClean="0"/>
              <a:t>anggota keluarga</a:t>
            </a:r>
            <a:r>
              <a:rPr lang="id-ID" dirty="0"/>
              <a:t>, </a:t>
            </a:r>
            <a:r>
              <a:rPr lang="id-ID" dirty="0" smtClean="0"/>
              <a:t>hubungan klien </a:t>
            </a:r>
            <a:r>
              <a:rPr lang="id-ID" dirty="0"/>
              <a:t>dengan KK, </a:t>
            </a:r>
            <a:r>
              <a:rPr lang="id-ID" dirty="0" smtClean="0"/>
              <a:t>kebiasaan Rutin yang </a:t>
            </a:r>
            <a:r>
              <a:rPr lang="id-ID" dirty="0"/>
              <a:t>dilakukan </a:t>
            </a:r>
            <a:r>
              <a:rPr lang="id-ID" dirty="0" smtClean="0"/>
              <a:t>oleh </a:t>
            </a:r>
            <a:r>
              <a:rPr lang="id-ID" dirty="0"/>
              <a:t>keluarga.</a:t>
            </a:r>
          </a:p>
          <a:p>
            <a:pPr>
              <a:buNone/>
            </a:pP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FAKTOR NILAI BUDAYA DAN GAYA HIDUP</a:t>
            </a:r>
            <a:endParaRPr lang="id-ID" dirty="0"/>
          </a:p>
        </p:txBody>
      </p:sp>
      <p:sp>
        <p:nvSpPr>
          <p:cNvPr id="3" name="Content Placeholder 2"/>
          <p:cNvSpPr>
            <a:spLocks noGrp="1"/>
          </p:cNvSpPr>
          <p:nvPr>
            <p:ph idx="1"/>
          </p:nvPr>
        </p:nvSpPr>
        <p:spPr/>
        <p:txBody>
          <a:bodyPr>
            <a:normAutofit lnSpcReduction="10000"/>
          </a:bodyPr>
          <a:lstStyle/>
          <a:p>
            <a:pPr>
              <a:buNone/>
            </a:pPr>
            <a:r>
              <a:rPr lang="id-ID" dirty="0"/>
              <a:t>Mengenai :</a:t>
            </a:r>
          </a:p>
          <a:p>
            <a:pPr>
              <a:buNone/>
            </a:pPr>
            <a:r>
              <a:rPr lang="id-ID" dirty="0" smtClean="0"/>
              <a:t>•  Posisi </a:t>
            </a:r>
            <a:r>
              <a:rPr lang="id-ID" dirty="0"/>
              <a:t>atau jabatan, bahasa yang </a:t>
            </a:r>
            <a:r>
              <a:rPr lang="id-ID" dirty="0" smtClean="0"/>
              <a:t>digunakan</a:t>
            </a:r>
            <a:r>
              <a:rPr lang="id-ID" dirty="0"/>
              <a:t>, bahasa </a:t>
            </a:r>
            <a:r>
              <a:rPr lang="id-ID" dirty="0" smtClean="0"/>
              <a:t> nonverbal </a:t>
            </a:r>
            <a:r>
              <a:rPr lang="id-ID" dirty="0"/>
              <a:t>yang sering ditunjukkan </a:t>
            </a:r>
            <a:r>
              <a:rPr lang="id-ID" dirty="0" smtClean="0"/>
              <a:t> klien</a:t>
            </a:r>
            <a:r>
              <a:rPr lang="id-ID" dirty="0"/>
              <a:t>, </a:t>
            </a:r>
            <a:r>
              <a:rPr lang="id-ID" dirty="0" smtClean="0"/>
              <a:t> kebiasaan  membersihkan </a:t>
            </a:r>
            <a:r>
              <a:rPr lang="id-ID" dirty="0"/>
              <a:t>diri, kebiasaan </a:t>
            </a:r>
            <a:r>
              <a:rPr lang="id-ID" dirty="0" smtClean="0"/>
              <a:t> makan, pantang  terhadap </a:t>
            </a:r>
            <a:r>
              <a:rPr lang="id-ID" dirty="0"/>
              <a:t>makanan tertentu yang </a:t>
            </a:r>
            <a:r>
              <a:rPr lang="id-ID" dirty="0" smtClean="0"/>
              <a:t> terkait </a:t>
            </a:r>
            <a:r>
              <a:rPr lang="id-ID" dirty="0"/>
              <a:t>dengan </a:t>
            </a:r>
            <a:r>
              <a:rPr lang="id-ID" dirty="0" smtClean="0"/>
              <a:t>kondisi </a:t>
            </a:r>
            <a:r>
              <a:rPr lang="id-ID" dirty="0"/>
              <a:t>tubuh, sarana hiburan </a:t>
            </a:r>
            <a:r>
              <a:rPr lang="id-ID" dirty="0" smtClean="0"/>
              <a:t> yang  dimanfaatkan ,  persepsi </a:t>
            </a:r>
            <a:r>
              <a:rPr lang="id-ID" dirty="0"/>
              <a:t>sakit berkaitan </a:t>
            </a:r>
            <a:r>
              <a:rPr lang="id-ID" dirty="0" smtClean="0"/>
              <a:t>dengan aktivitas sehari -hari</a:t>
            </a:r>
            <a:endParaRPr lang="id-ID" dirty="0"/>
          </a:p>
          <a:p>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FAKTOR KEBIJAKAN DAN LEGAL</a:t>
            </a:r>
            <a:endParaRPr lang="id-ID" dirty="0"/>
          </a:p>
        </p:txBody>
      </p:sp>
      <p:sp>
        <p:nvSpPr>
          <p:cNvPr id="3" name="Content Placeholder 2"/>
          <p:cNvSpPr>
            <a:spLocks noGrp="1"/>
          </p:cNvSpPr>
          <p:nvPr>
            <p:ph idx="1"/>
          </p:nvPr>
        </p:nvSpPr>
        <p:spPr/>
        <p:txBody>
          <a:bodyPr/>
          <a:lstStyle/>
          <a:p>
            <a:pPr>
              <a:buNone/>
            </a:pPr>
            <a:r>
              <a:rPr lang="id-ID" dirty="0"/>
              <a:t>Mengenai :</a:t>
            </a:r>
          </a:p>
          <a:p>
            <a:pPr>
              <a:buNone/>
            </a:pPr>
            <a:r>
              <a:rPr lang="id-ID" dirty="0" smtClean="0"/>
              <a:t>•  Peraturan dan </a:t>
            </a:r>
            <a:r>
              <a:rPr lang="id-ID" dirty="0"/>
              <a:t>kebijakan yang berkaitan dengan jam </a:t>
            </a:r>
            <a:r>
              <a:rPr lang="id-ID" dirty="0" smtClean="0"/>
              <a:t>berkunjung</a:t>
            </a:r>
            <a:r>
              <a:rPr lang="id-ID" dirty="0"/>
              <a:t>, jumlah anggota keluarga yang boleh </a:t>
            </a:r>
            <a:r>
              <a:rPr lang="id-ID" dirty="0" smtClean="0"/>
              <a:t>menunggu</a:t>
            </a:r>
            <a:r>
              <a:rPr lang="id-ID" dirty="0"/>
              <a:t>, cara pembayaran untuk klien yang dirawat</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defRPr/>
            </a:pPr>
            <a:r>
              <a:rPr lang="en-US" dirty="0"/>
              <a:t>Madeleine </a:t>
            </a:r>
            <a:r>
              <a:rPr lang="en-US" dirty="0" err="1"/>
              <a:t>Leininger</a:t>
            </a:r>
            <a:r>
              <a:rPr lang="en-US" dirty="0"/>
              <a:t> </a:t>
            </a:r>
            <a:r>
              <a:rPr lang="en-US" dirty="0" err="1"/>
              <a:t>dianggap</a:t>
            </a:r>
            <a:r>
              <a:rPr lang="en-US" dirty="0"/>
              <a:t> </a:t>
            </a:r>
            <a:r>
              <a:rPr lang="en-US" dirty="0" err="1"/>
              <a:t>sebagai</a:t>
            </a:r>
            <a:r>
              <a:rPr lang="en-US" dirty="0"/>
              <a:t> </a:t>
            </a:r>
            <a:r>
              <a:rPr lang="en-US" dirty="0" err="1"/>
              <a:t>pendiri</a:t>
            </a:r>
            <a:r>
              <a:rPr lang="en-US" dirty="0"/>
              <a:t> </a:t>
            </a:r>
            <a:r>
              <a:rPr lang="en-US" dirty="0" err="1"/>
              <a:t>teori</a:t>
            </a:r>
            <a:r>
              <a:rPr lang="en-US" dirty="0"/>
              <a:t> </a:t>
            </a:r>
            <a:r>
              <a:rPr lang="en-US" dirty="0" err="1"/>
              <a:t>keperawatan</a:t>
            </a:r>
            <a:r>
              <a:rPr lang="en-US" dirty="0"/>
              <a:t> </a:t>
            </a:r>
            <a:r>
              <a:rPr lang="en-US" dirty="0" err="1"/>
              <a:t>transkultural</a:t>
            </a:r>
            <a:r>
              <a:rPr lang="en-US" dirty="0"/>
              <a:t>.</a:t>
            </a:r>
            <a:endParaRPr lang="en-US" sz="4400" dirty="0"/>
          </a:p>
          <a:p>
            <a:pPr>
              <a:defRPr/>
            </a:pPr>
            <a:r>
              <a:rPr lang="en-US" dirty="0" err="1"/>
              <a:t>Teorinya</a:t>
            </a:r>
            <a:r>
              <a:rPr lang="en-US" dirty="0"/>
              <a:t> </a:t>
            </a:r>
            <a:r>
              <a:rPr lang="en-US" dirty="0" err="1"/>
              <a:t>kini</a:t>
            </a:r>
            <a:r>
              <a:rPr lang="en-US" dirty="0"/>
              <a:t> </a:t>
            </a:r>
            <a:r>
              <a:rPr lang="en-US" dirty="0" err="1"/>
              <a:t>telah</a:t>
            </a:r>
            <a:r>
              <a:rPr lang="en-US" dirty="0"/>
              <a:t> </a:t>
            </a:r>
            <a:r>
              <a:rPr lang="en-US" dirty="0" err="1"/>
              <a:t>berkembang</a:t>
            </a:r>
            <a:r>
              <a:rPr lang="en-US" dirty="0"/>
              <a:t> </a:t>
            </a:r>
            <a:r>
              <a:rPr lang="en-US" dirty="0" err="1"/>
              <a:t>sebagai</a:t>
            </a:r>
            <a:r>
              <a:rPr lang="en-US" dirty="0"/>
              <a:t> </a:t>
            </a:r>
            <a:r>
              <a:rPr lang="en-US" dirty="0" err="1"/>
              <a:t>suatu</a:t>
            </a:r>
            <a:r>
              <a:rPr lang="en-US" dirty="0"/>
              <a:t> </a:t>
            </a:r>
            <a:r>
              <a:rPr lang="en-US" dirty="0" err="1"/>
              <a:t>disiplin</a:t>
            </a:r>
            <a:r>
              <a:rPr lang="en-US" dirty="0"/>
              <a:t> </a:t>
            </a:r>
            <a:r>
              <a:rPr lang="en-US" dirty="0" err="1"/>
              <a:t>dalam</a:t>
            </a:r>
            <a:r>
              <a:rPr lang="en-US" dirty="0"/>
              <a:t> </a:t>
            </a:r>
            <a:r>
              <a:rPr lang="en-US" dirty="0" err="1"/>
              <a:t>keperawatan</a:t>
            </a:r>
            <a:r>
              <a:rPr lang="en-US" dirty="0"/>
              <a:t>.</a:t>
            </a:r>
            <a:endParaRPr lang="en-US" sz="4400" dirty="0"/>
          </a:p>
          <a:p>
            <a:pPr>
              <a:defRPr/>
            </a:pPr>
            <a:r>
              <a:rPr lang="en-US" dirty="0" err="1"/>
              <a:t>Evolusi</a:t>
            </a:r>
            <a:r>
              <a:rPr lang="en-US" dirty="0"/>
              <a:t> </a:t>
            </a:r>
            <a:r>
              <a:rPr lang="en-US" dirty="0" err="1"/>
              <a:t>teorinya</a:t>
            </a:r>
            <a:r>
              <a:rPr lang="en-US" dirty="0"/>
              <a:t> </a:t>
            </a:r>
            <a:r>
              <a:rPr lang="en-US" dirty="0" err="1"/>
              <a:t>dapat</a:t>
            </a:r>
            <a:r>
              <a:rPr lang="en-US" dirty="0"/>
              <a:t> </a:t>
            </a:r>
            <a:r>
              <a:rPr lang="en-US" dirty="0" err="1"/>
              <a:t>dipahami</a:t>
            </a:r>
            <a:r>
              <a:rPr lang="en-US" dirty="0"/>
              <a:t> </a:t>
            </a:r>
            <a:r>
              <a:rPr lang="en-US" dirty="0" err="1"/>
              <a:t>dari</a:t>
            </a:r>
            <a:r>
              <a:rPr lang="en-US" dirty="0"/>
              <a:t> </a:t>
            </a:r>
            <a:r>
              <a:rPr lang="en-US" dirty="0" err="1"/>
              <a:t>buku-bukunya</a:t>
            </a:r>
            <a:r>
              <a:rPr lang="en-US" dirty="0"/>
              <a:t>:</a:t>
            </a:r>
            <a:endParaRPr lang="en-US" sz="4400" dirty="0"/>
          </a:p>
          <a:p>
            <a:pPr lvl="1">
              <a:defRPr/>
            </a:pPr>
            <a:r>
              <a:rPr lang="en-US" i="1" dirty="0" err="1"/>
              <a:t>Budaya</a:t>
            </a:r>
            <a:r>
              <a:rPr lang="en-US" i="1" dirty="0"/>
              <a:t> </a:t>
            </a:r>
            <a:r>
              <a:rPr lang="en-US" i="1" dirty="0" err="1"/>
              <a:t>Perawatan</a:t>
            </a:r>
            <a:r>
              <a:rPr lang="en-US" i="1" dirty="0"/>
              <a:t> </a:t>
            </a:r>
            <a:r>
              <a:rPr lang="en-US" i="1" dirty="0" err="1"/>
              <a:t>Keanekaragaman</a:t>
            </a:r>
            <a:r>
              <a:rPr lang="en-US" i="1" dirty="0"/>
              <a:t> </a:t>
            </a:r>
            <a:r>
              <a:rPr lang="en-US" i="1" dirty="0" err="1"/>
              <a:t>dan</a:t>
            </a:r>
            <a:r>
              <a:rPr lang="en-US" i="1" dirty="0"/>
              <a:t> </a:t>
            </a:r>
            <a:r>
              <a:rPr lang="en-US" i="1" dirty="0" err="1"/>
              <a:t>Universalitas</a:t>
            </a:r>
            <a:r>
              <a:rPr lang="en-US" dirty="0"/>
              <a:t> (1991)</a:t>
            </a:r>
            <a:endParaRPr lang="en-US" sz="4000" dirty="0"/>
          </a:p>
          <a:p>
            <a:pPr lvl="1">
              <a:defRPr/>
            </a:pPr>
            <a:r>
              <a:rPr lang="en-US" i="1" dirty="0" err="1"/>
              <a:t>Transcultural</a:t>
            </a:r>
            <a:r>
              <a:rPr lang="en-US" i="1" dirty="0"/>
              <a:t> Nursing</a:t>
            </a:r>
            <a:r>
              <a:rPr lang="en-US" dirty="0"/>
              <a:t> (1995)</a:t>
            </a:r>
            <a:endParaRPr lang="en-US" sz="4000" dirty="0"/>
          </a:p>
          <a:p>
            <a:pPr lvl="1">
              <a:defRPr/>
            </a:pPr>
            <a:r>
              <a:rPr lang="en-US" i="1" dirty="0" err="1"/>
              <a:t>Transcultural</a:t>
            </a:r>
            <a:r>
              <a:rPr lang="en-US" i="1" dirty="0"/>
              <a:t> Nursing</a:t>
            </a:r>
            <a:r>
              <a:rPr lang="en-US" dirty="0"/>
              <a:t> (2002)</a:t>
            </a:r>
            <a:endParaRPr lang="en-US" sz="4000" dirty="0"/>
          </a:p>
          <a:p>
            <a:pPr>
              <a:defRPr/>
            </a:pPr>
            <a:r>
              <a:rPr lang="en-US" dirty="0" err="1"/>
              <a:t>Teori</a:t>
            </a:r>
            <a:r>
              <a:rPr lang="en-US" dirty="0"/>
              <a:t> </a:t>
            </a:r>
            <a:r>
              <a:rPr lang="en-US" dirty="0" err="1"/>
              <a:t>keperawatan</a:t>
            </a:r>
            <a:r>
              <a:rPr lang="en-US" dirty="0"/>
              <a:t> </a:t>
            </a:r>
            <a:r>
              <a:rPr lang="en-US" dirty="0" err="1"/>
              <a:t>Transcultural</a:t>
            </a:r>
            <a:r>
              <a:rPr lang="en-US" dirty="0"/>
              <a:t> </a:t>
            </a:r>
            <a:r>
              <a:rPr lang="en-US" dirty="0" err="1"/>
              <a:t>juga</a:t>
            </a:r>
            <a:r>
              <a:rPr lang="en-US" dirty="0"/>
              <a:t> </a:t>
            </a:r>
            <a:r>
              <a:rPr lang="en-US" dirty="0" err="1"/>
              <a:t>dikenal</a:t>
            </a:r>
            <a:r>
              <a:rPr lang="en-US" dirty="0"/>
              <a:t> </a:t>
            </a:r>
            <a:r>
              <a:rPr lang="en-US" dirty="0" err="1"/>
              <a:t>sebagai</a:t>
            </a:r>
            <a:r>
              <a:rPr lang="en-US" dirty="0"/>
              <a:t> </a:t>
            </a:r>
            <a:r>
              <a:rPr lang="en-US" dirty="0" err="1"/>
              <a:t>teori</a:t>
            </a:r>
            <a:r>
              <a:rPr lang="en-US" dirty="0"/>
              <a:t> </a:t>
            </a:r>
            <a:r>
              <a:rPr lang="en-US" dirty="0" err="1"/>
              <a:t>Budaya</a:t>
            </a:r>
            <a:r>
              <a:rPr lang="en-US" dirty="0"/>
              <a:t> </a:t>
            </a:r>
            <a:r>
              <a:rPr lang="en-US" dirty="0" err="1"/>
              <a:t>Perawatan</a:t>
            </a:r>
            <a:r>
              <a:rPr lang="en-US" dirty="0"/>
              <a:t>.</a:t>
            </a:r>
            <a:endParaRPr lang="en-US" sz="4400" dirty="0"/>
          </a:p>
          <a:p>
            <a:pPr>
              <a:defRPr/>
            </a:pPr>
            <a:r>
              <a:rPr lang="en-US" dirty="0" err="1"/>
              <a:t>Kerangka</a:t>
            </a:r>
            <a:r>
              <a:rPr lang="en-US" dirty="0"/>
              <a:t> </a:t>
            </a:r>
            <a:r>
              <a:rPr lang="en-US" dirty="0" err="1"/>
              <a:t>teoritis</a:t>
            </a:r>
            <a:r>
              <a:rPr lang="en-US" dirty="0"/>
              <a:t> </a:t>
            </a:r>
            <a:r>
              <a:rPr lang="en-US" dirty="0" err="1"/>
              <a:t>digambarkan</a:t>
            </a:r>
            <a:r>
              <a:rPr lang="en-US" dirty="0"/>
              <a:t> </a:t>
            </a:r>
            <a:r>
              <a:rPr lang="en-US" dirty="0" err="1"/>
              <a:t>dalam</a:t>
            </a:r>
            <a:r>
              <a:rPr lang="en-US" dirty="0"/>
              <a:t> model </a:t>
            </a:r>
            <a:r>
              <a:rPr lang="en-US" dirty="0" err="1"/>
              <a:t>itu</a:t>
            </a:r>
            <a:r>
              <a:rPr lang="en-US" dirty="0"/>
              <a:t> </a:t>
            </a:r>
            <a:r>
              <a:rPr lang="en-US" dirty="0" err="1"/>
              <a:t>disebut</a:t>
            </a:r>
            <a:r>
              <a:rPr lang="en-US" dirty="0"/>
              <a:t> Model Sunrise (1997).</a:t>
            </a:r>
          </a:p>
          <a:p>
            <a:pPr>
              <a:buNone/>
            </a:pPr>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FAKTOR EKONOMI</a:t>
            </a:r>
            <a:endParaRPr lang="id-ID" dirty="0"/>
          </a:p>
        </p:txBody>
      </p:sp>
      <p:sp>
        <p:nvSpPr>
          <p:cNvPr id="3" name="Content Placeholder 2"/>
          <p:cNvSpPr>
            <a:spLocks noGrp="1"/>
          </p:cNvSpPr>
          <p:nvPr>
            <p:ph idx="1"/>
          </p:nvPr>
        </p:nvSpPr>
        <p:spPr/>
        <p:txBody>
          <a:bodyPr/>
          <a:lstStyle/>
          <a:p>
            <a:pPr>
              <a:buNone/>
            </a:pPr>
            <a:r>
              <a:rPr lang="id-ID" dirty="0"/>
              <a:t>Mengenai :</a:t>
            </a:r>
          </a:p>
          <a:p>
            <a:pPr>
              <a:buNone/>
            </a:pPr>
            <a:r>
              <a:rPr lang="id-ID" dirty="0" smtClean="0"/>
              <a:t>•  Pekerjaan </a:t>
            </a:r>
            <a:r>
              <a:rPr lang="id-ID" dirty="0"/>
              <a:t>klien, sumber biaya </a:t>
            </a:r>
            <a:r>
              <a:rPr lang="id-ID" dirty="0" smtClean="0"/>
              <a:t>pengobatan</a:t>
            </a:r>
            <a:r>
              <a:rPr lang="id-ID" dirty="0"/>
              <a:t>, kebiasaan </a:t>
            </a:r>
            <a:r>
              <a:rPr lang="id-ID" dirty="0" smtClean="0"/>
              <a:t>menabung </a:t>
            </a:r>
            <a:r>
              <a:rPr lang="id-ID" dirty="0"/>
              <a:t>dan jumlah </a:t>
            </a:r>
            <a:r>
              <a:rPr lang="id-ID" dirty="0" smtClean="0"/>
              <a:t>tabungan </a:t>
            </a:r>
            <a:r>
              <a:rPr lang="id-ID" dirty="0"/>
              <a:t>sebulan</a:t>
            </a:r>
          </a:p>
          <a:p>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FAKTOR PENDIDIKAN</a:t>
            </a:r>
            <a:endParaRPr lang="id-ID" dirty="0"/>
          </a:p>
        </p:txBody>
      </p:sp>
      <p:sp>
        <p:nvSpPr>
          <p:cNvPr id="3" name="Content Placeholder 2"/>
          <p:cNvSpPr>
            <a:spLocks noGrp="1"/>
          </p:cNvSpPr>
          <p:nvPr>
            <p:ph idx="1"/>
          </p:nvPr>
        </p:nvSpPr>
        <p:spPr/>
        <p:txBody>
          <a:bodyPr>
            <a:normAutofit/>
          </a:bodyPr>
          <a:lstStyle/>
          <a:p>
            <a:pPr>
              <a:buNone/>
            </a:pPr>
            <a:r>
              <a:rPr lang="id-ID" dirty="0"/>
              <a:t>Mengenai :</a:t>
            </a:r>
          </a:p>
          <a:p>
            <a:pPr>
              <a:buNone/>
            </a:pPr>
            <a:r>
              <a:rPr lang="id-ID" dirty="0" smtClean="0"/>
              <a:t>• Tingkat </a:t>
            </a:r>
            <a:r>
              <a:rPr lang="id-ID" dirty="0"/>
              <a:t>pendidikan </a:t>
            </a:r>
            <a:r>
              <a:rPr lang="id-ID" dirty="0" smtClean="0"/>
              <a:t>terakhir</a:t>
            </a:r>
            <a:endParaRPr lang="id-ID" dirty="0"/>
          </a:p>
          <a:p>
            <a:pPr>
              <a:buNone/>
            </a:pPr>
            <a:r>
              <a:rPr lang="id-ID" dirty="0" smtClean="0"/>
              <a:t>•  Pelatihan </a:t>
            </a:r>
            <a:r>
              <a:rPr lang="id-ID" dirty="0"/>
              <a:t>yang pernah didapat</a:t>
            </a:r>
          </a:p>
          <a:p>
            <a:pPr>
              <a:buNone/>
            </a:pPr>
            <a:r>
              <a:rPr lang="id-ID" dirty="0" smtClean="0"/>
              <a:t>•  Jenis pendidikan </a:t>
            </a:r>
            <a:r>
              <a:rPr lang="id-ID" dirty="0"/>
              <a:t>serta </a:t>
            </a:r>
            <a:r>
              <a:rPr lang="id-ID" dirty="0" smtClean="0"/>
              <a:t>kemampuannya untuk      belajar secara </a:t>
            </a:r>
            <a:r>
              <a:rPr lang="id-ID" dirty="0"/>
              <a:t>aktif mandiri.</a:t>
            </a:r>
          </a:p>
          <a:p>
            <a:pPr>
              <a:buNone/>
            </a:pPr>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PROSES KEPERAWATAN TRANSKULTURAL</a:t>
            </a:r>
            <a:endParaRPr lang="id-ID" dirty="0"/>
          </a:p>
        </p:txBody>
      </p:sp>
      <p:sp>
        <p:nvSpPr>
          <p:cNvPr id="3" name="Content Placeholder 2"/>
          <p:cNvSpPr>
            <a:spLocks noGrp="1"/>
          </p:cNvSpPr>
          <p:nvPr>
            <p:ph idx="1"/>
          </p:nvPr>
        </p:nvSpPr>
        <p:spPr>
          <a:xfrm>
            <a:off x="1142976" y="1600200"/>
            <a:ext cx="7543824" cy="4525963"/>
          </a:xfrm>
        </p:spPr>
        <p:txBody>
          <a:bodyPr>
            <a:normAutofit/>
          </a:bodyPr>
          <a:lstStyle/>
          <a:p>
            <a:pPr>
              <a:buNone/>
            </a:pPr>
            <a:r>
              <a:rPr lang="id-ID" dirty="0"/>
              <a:t>DIAGNOSA KEPERAWATAN</a:t>
            </a:r>
          </a:p>
          <a:p>
            <a:pPr>
              <a:buNone/>
            </a:pPr>
            <a:r>
              <a:rPr lang="id-ID" dirty="0" smtClean="0"/>
              <a:t>• Gangguan </a:t>
            </a:r>
            <a:r>
              <a:rPr lang="id-ID" dirty="0"/>
              <a:t>komunikasi verbal berhubungan dengan </a:t>
            </a:r>
            <a:r>
              <a:rPr lang="id-ID" dirty="0" smtClean="0"/>
              <a:t>perbedaan kultur </a:t>
            </a:r>
          </a:p>
          <a:p>
            <a:pPr>
              <a:buNone/>
            </a:pPr>
            <a:r>
              <a:rPr lang="id-ID" dirty="0" smtClean="0"/>
              <a:t>• Gangguan interaksi </a:t>
            </a:r>
            <a:r>
              <a:rPr lang="id-ID" dirty="0"/>
              <a:t>sosial berhubungan disorientasi </a:t>
            </a:r>
            <a:r>
              <a:rPr lang="id-ID" dirty="0" smtClean="0"/>
              <a:t>sosiokultural</a:t>
            </a:r>
            <a:endParaRPr lang="id-ID" dirty="0"/>
          </a:p>
          <a:p>
            <a:pPr>
              <a:buNone/>
            </a:pPr>
            <a:r>
              <a:rPr lang="id-ID" dirty="0" smtClean="0"/>
              <a:t>• Ketidak patuhan </a:t>
            </a:r>
            <a:r>
              <a:rPr lang="id-ID" dirty="0"/>
              <a:t>dalam pengobatan berhubungan dengan </a:t>
            </a:r>
            <a:r>
              <a:rPr lang="id-ID" dirty="0" smtClean="0"/>
              <a:t>sistem </a:t>
            </a:r>
            <a:r>
              <a:rPr lang="id-ID" dirty="0"/>
              <a:t>nilai yang </a:t>
            </a:r>
            <a:r>
              <a:rPr lang="id-ID" dirty="0" smtClean="0"/>
              <a:t>diyakini</a:t>
            </a:r>
            <a:endParaRPr lang="id-ID" dirty="0"/>
          </a:p>
          <a:p>
            <a:pPr>
              <a:buNone/>
            </a:pPr>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PROSES KEPERAWATAN TRANSKULTURAL</a:t>
            </a:r>
            <a:endParaRPr lang="id-ID" dirty="0"/>
          </a:p>
        </p:txBody>
      </p:sp>
      <p:sp>
        <p:nvSpPr>
          <p:cNvPr id="3" name="Content Placeholder 2"/>
          <p:cNvSpPr>
            <a:spLocks noGrp="1"/>
          </p:cNvSpPr>
          <p:nvPr>
            <p:ph idx="1"/>
          </p:nvPr>
        </p:nvSpPr>
        <p:spPr/>
        <p:txBody>
          <a:bodyPr>
            <a:normAutofit/>
          </a:bodyPr>
          <a:lstStyle/>
          <a:p>
            <a:pPr>
              <a:buNone/>
            </a:pPr>
            <a:r>
              <a:rPr lang="id-ID" dirty="0"/>
              <a:t>INTERVENSI</a:t>
            </a:r>
          </a:p>
          <a:p>
            <a:pPr>
              <a:buNone/>
            </a:pPr>
            <a:r>
              <a:rPr lang="id-ID" dirty="0" smtClean="0"/>
              <a:t>•  Mempertahankan </a:t>
            </a:r>
            <a:r>
              <a:rPr lang="id-ID" dirty="0"/>
              <a:t>budaya </a:t>
            </a:r>
            <a:r>
              <a:rPr lang="id-ID" dirty="0" smtClean="0"/>
              <a:t>      Bila </a:t>
            </a:r>
            <a:r>
              <a:rPr lang="id-ID" dirty="0"/>
              <a:t>menguntungkan </a:t>
            </a:r>
            <a:r>
              <a:rPr lang="id-ID" dirty="0" smtClean="0"/>
              <a:t> </a:t>
            </a:r>
            <a:r>
              <a:rPr lang="id-ID" dirty="0"/>
              <a:t>tidak </a:t>
            </a:r>
            <a:r>
              <a:rPr lang="id-ID" dirty="0" smtClean="0"/>
              <a:t>bertentangan</a:t>
            </a:r>
            <a:endParaRPr lang="id-ID" dirty="0"/>
          </a:p>
          <a:p>
            <a:pPr>
              <a:buNone/>
            </a:pPr>
            <a:r>
              <a:rPr lang="id-ID" dirty="0" smtClean="0"/>
              <a:t>•  Negosiasi budaya        akomodasi </a:t>
            </a:r>
            <a:r>
              <a:rPr lang="id-ID" dirty="0"/>
              <a:t>bila kurang menguntungkan</a:t>
            </a:r>
          </a:p>
          <a:p>
            <a:pPr>
              <a:buNone/>
            </a:pPr>
            <a:r>
              <a:rPr lang="id-ID" dirty="0" smtClean="0"/>
              <a:t>•  Rekonstruksi </a:t>
            </a:r>
            <a:r>
              <a:rPr lang="id-ID" dirty="0"/>
              <a:t>budaya </a:t>
            </a:r>
            <a:r>
              <a:rPr lang="id-ID" dirty="0" smtClean="0"/>
              <a:t>     ubah </a:t>
            </a:r>
            <a:r>
              <a:rPr lang="id-ID" dirty="0"/>
              <a:t>bila </a:t>
            </a:r>
            <a:r>
              <a:rPr lang="id-ID" dirty="0" smtClean="0"/>
              <a:t>bertentangan </a:t>
            </a:r>
            <a:r>
              <a:rPr lang="id-ID" dirty="0"/>
              <a:t>dengan </a:t>
            </a:r>
            <a:r>
              <a:rPr lang="id-ID" dirty="0" smtClean="0"/>
              <a:t>kesehatan</a:t>
            </a:r>
            <a:endParaRPr lang="id-ID" dirty="0"/>
          </a:p>
          <a:p>
            <a:endParaRPr lang="id-ID" dirty="0"/>
          </a:p>
        </p:txBody>
      </p:sp>
      <p:cxnSp>
        <p:nvCxnSpPr>
          <p:cNvPr id="5" name="Straight Arrow Connector 4"/>
          <p:cNvCxnSpPr/>
          <p:nvPr/>
        </p:nvCxnSpPr>
        <p:spPr>
          <a:xfrm>
            <a:off x="5286380" y="250030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857620" y="357187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286248" y="464344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Pendekatan</a:t>
            </a:r>
            <a:endParaRPr lang="id-ID" dirty="0"/>
          </a:p>
        </p:txBody>
      </p:sp>
      <p:sp>
        <p:nvSpPr>
          <p:cNvPr id="3" name="Content Placeholder 2"/>
          <p:cNvSpPr>
            <a:spLocks noGrp="1"/>
          </p:cNvSpPr>
          <p:nvPr>
            <p:ph idx="1"/>
          </p:nvPr>
        </p:nvSpPr>
        <p:spPr>
          <a:xfrm>
            <a:off x="2214546" y="1600200"/>
            <a:ext cx="6472254" cy="4525963"/>
          </a:xfrm>
        </p:spPr>
        <p:txBody>
          <a:bodyPr/>
          <a:lstStyle/>
          <a:p>
            <a:pPr>
              <a:buNone/>
            </a:pPr>
            <a:r>
              <a:rPr lang="id-ID" dirty="0" smtClean="0"/>
              <a:t>• Self </a:t>
            </a:r>
            <a:r>
              <a:rPr lang="id-ID" dirty="0"/>
              <a:t>Awareness</a:t>
            </a:r>
          </a:p>
          <a:p>
            <a:pPr>
              <a:buNone/>
            </a:pPr>
            <a:r>
              <a:rPr lang="en-US" dirty="0" smtClean="0"/>
              <a:t>•</a:t>
            </a:r>
            <a:r>
              <a:rPr lang="id-ID" dirty="0" smtClean="0"/>
              <a:t> </a:t>
            </a:r>
            <a:r>
              <a:rPr lang="en-US" dirty="0" err="1" smtClean="0"/>
              <a:t>Nonjudgemental</a:t>
            </a:r>
            <a:r>
              <a:rPr lang="en-US" dirty="0" smtClean="0"/>
              <a:t> </a:t>
            </a:r>
            <a:r>
              <a:rPr lang="en-US" dirty="0"/>
              <a:t>approach</a:t>
            </a:r>
          </a:p>
          <a:p>
            <a:pPr>
              <a:buNone/>
            </a:pPr>
            <a:r>
              <a:rPr lang="en-US" dirty="0" smtClean="0"/>
              <a:t>•</a:t>
            </a:r>
            <a:r>
              <a:rPr lang="id-ID" dirty="0" smtClean="0"/>
              <a:t> </a:t>
            </a:r>
            <a:r>
              <a:rPr lang="en-US" dirty="0" smtClean="0"/>
              <a:t>Client </a:t>
            </a:r>
            <a:r>
              <a:rPr lang="en-US" dirty="0"/>
              <a:t>education</a:t>
            </a:r>
          </a:p>
          <a:p>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id-ID" b="1" dirty="0" smtClean="0"/>
              <a:t>Penerapan</a:t>
            </a:r>
            <a:endParaRPr lang="id-ID" b="1" dirty="0"/>
          </a:p>
        </p:txBody>
      </p:sp>
      <p:sp>
        <p:nvSpPr>
          <p:cNvPr id="3" name="Content Placeholder 2"/>
          <p:cNvSpPr>
            <a:spLocks noGrp="1"/>
          </p:cNvSpPr>
          <p:nvPr>
            <p:ph idx="1"/>
          </p:nvPr>
        </p:nvSpPr>
        <p:spPr>
          <a:xfrm>
            <a:off x="457200" y="1285860"/>
            <a:ext cx="8229600" cy="4840303"/>
          </a:xfrm>
        </p:spPr>
        <p:txBody>
          <a:bodyPr/>
          <a:lstStyle/>
          <a:p>
            <a:r>
              <a:rPr lang="id-ID" dirty="0" smtClean="0"/>
              <a:t>Mc  Closkey &amp; Grace</a:t>
            </a:r>
            <a:endParaRPr lang="id-ID" dirty="0"/>
          </a:p>
        </p:txBody>
      </p:sp>
      <p:sp>
        <p:nvSpPr>
          <p:cNvPr id="6" name="Rectangle 5"/>
          <p:cNvSpPr/>
          <p:nvPr/>
        </p:nvSpPr>
        <p:spPr>
          <a:xfrm>
            <a:off x="1214414" y="1928802"/>
            <a:ext cx="2414598" cy="485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Perawat</a:t>
            </a:r>
            <a:endParaRPr lang="id-ID" dirty="0"/>
          </a:p>
        </p:txBody>
      </p:sp>
      <p:sp>
        <p:nvSpPr>
          <p:cNvPr id="8" name="Rectangle 7"/>
          <p:cNvSpPr/>
          <p:nvPr/>
        </p:nvSpPr>
        <p:spPr>
          <a:xfrm>
            <a:off x="5286380" y="1928802"/>
            <a:ext cx="2571768" cy="557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Keluarga</a:t>
            </a:r>
            <a:endParaRPr lang="id-ID" dirty="0"/>
          </a:p>
        </p:txBody>
      </p:sp>
      <p:sp>
        <p:nvSpPr>
          <p:cNvPr id="9" name="Rectangle 8"/>
          <p:cNvSpPr/>
          <p:nvPr/>
        </p:nvSpPr>
        <p:spPr>
          <a:xfrm>
            <a:off x="1214414" y="2714620"/>
            <a:ext cx="234316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Budaya</a:t>
            </a:r>
            <a:endParaRPr lang="id-ID" dirty="0"/>
          </a:p>
        </p:txBody>
      </p:sp>
      <p:sp>
        <p:nvSpPr>
          <p:cNvPr id="10" name="Rectangle 9"/>
          <p:cNvSpPr/>
          <p:nvPr/>
        </p:nvSpPr>
        <p:spPr>
          <a:xfrm>
            <a:off x="5357818" y="2857496"/>
            <a:ext cx="250033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Budaya</a:t>
            </a:r>
            <a:endParaRPr lang="id-ID" dirty="0"/>
          </a:p>
        </p:txBody>
      </p:sp>
      <p:sp>
        <p:nvSpPr>
          <p:cNvPr id="11" name="Rectangle 10"/>
          <p:cNvSpPr/>
          <p:nvPr/>
        </p:nvSpPr>
        <p:spPr>
          <a:xfrm>
            <a:off x="3428992" y="3857628"/>
            <a:ext cx="221457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Akulturasi</a:t>
            </a:r>
            <a:endParaRPr lang="id-ID" dirty="0"/>
          </a:p>
        </p:txBody>
      </p:sp>
      <p:sp>
        <p:nvSpPr>
          <p:cNvPr id="12" name="Rectangle 11"/>
          <p:cNvSpPr/>
          <p:nvPr/>
        </p:nvSpPr>
        <p:spPr>
          <a:xfrm>
            <a:off x="3428992" y="4572008"/>
            <a:ext cx="221457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Hubungan Teurapeutik</a:t>
            </a:r>
            <a:endParaRPr lang="id-ID" dirty="0"/>
          </a:p>
        </p:txBody>
      </p:sp>
      <p:sp>
        <p:nvSpPr>
          <p:cNvPr id="13" name="Rectangle 12"/>
          <p:cNvSpPr/>
          <p:nvPr/>
        </p:nvSpPr>
        <p:spPr>
          <a:xfrm>
            <a:off x="3428992" y="5357826"/>
            <a:ext cx="214314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Kepuasan dan kesembuhan</a:t>
            </a:r>
            <a:endParaRPr lang="id-ID" dirty="0"/>
          </a:p>
        </p:txBody>
      </p:sp>
      <p:cxnSp>
        <p:nvCxnSpPr>
          <p:cNvPr id="15" name="Straight Arrow Connector 14"/>
          <p:cNvCxnSpPr>
            <a:endCxn id="9" idx="0"/>
          </p:cNvCxnSpPr>
          <p:nvPr/>
        </p:nvCxnSpPr>
        <p:spPr>
          <a:xfrm rot="16200000" flipH="1">
            <a:off x="2121675" y="2450301"/>
            <a:ext cx="500066" cy="285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r>
              <a:rPr lang="id-ID" dirty="0" smtClean="0"/>
              <a:t>EVALUASI</a:t>
            </a:r>
          </a:p>
          <a:p>
            <a:pPr>
              <a:buNone/>
            </a:pPr>
            <a:r>
              <a:rPr lang="id-ID" dirty="0" smtClean="0"/>
              <a:t>    Dilakukan terhadap keberhasilan individu/keluarga dalam mempertahankan budaya yang sesuai dengan Kesehatan  negosiasi terhadap budaya tertentu yang lebih menguntungkan Kesehatan dan restrukturisasi budaya Yang bertentangan dengan Kesehatan .</a:t>
            </a:r>
            <a:endParaRPr lang="id-ID" dirty="0"/>
          </a:p>
          <a:p>
            <a:pPr>
              <a:buNone/>
            </a:pPr>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KELUARGA DI JAWA TIMUR</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Nilai  nilai </a:t>
            </a:r>
            <a:r>
              <a:rPr lang="id-ID" dirty="0"/>
              <a:t>keluarga Jawa Timur </a:t>
            </a:r>
            <a:r>
              <a:rPr lang="id-ID" dirty="0" smtClean="0"/>
              <a:t>:</a:t>
            </a:r>
          </a:p>
          <a:p>
            <a:pPr>
              <a:buNone/>
            </a:pPr>
            <a:r>
              <a:rPr lang="id-ID" dirty="0" smtClean="0"/>
              <a:t>• Keluarga </a:t>
            </a:r>
            <a:r>
              <a:rPr lang="id-ID" dirty="0"/>
              <a:t>merupakan kesatuan antara </a:t>
            </a:r>
            <a:r>
              <a:rPr lang="id-ID" dirty="0" smtClean="0"/>
              <a:t>suami-istri dan anak </a:t>
            </a:r>
            <a:r>
              <a:rPr lang="id-ID" dirty="0"/>
              <a:t>yang belum menikah yang tinggal serumah.</a:t>
            </a:r>
          </a:p>
          <a:p>
            <a:pPr>
              <a:buNone/>
            </a:pPr>
            <a:r>
              <a:rPr lang="id-ID" dirty="0" smtClean="0"/>
              <a:t>• Sistem </a:t>
            </a:r>
            <a:r>
              <a:rPr lang="id-ID" dirty="0"/>
              <a:t>nilai dan ideologi keluarga/budaya jatim </a:t>
            </a:r>
            <a:r>
              <a:rPr lang="id-ID" dirty="0" smtClean="0"/>
              <a:t> dipengaruhi </a:t>
            </a:r>
            <a:r>
              <a:rPr lang="id-ID" dirty="0"/>
              <a:t>oleh budaya sebelum islam.</a:t>
            </a:r>
          </a:p>
          <a:p>
            <a:pPr>
              <a:buNone/>
            </a:pPr>
            <a:r>
              <a:rPr lang="id-ID" dirty="0" smtClean="0"/>
              <a:t>• Figur </a:t>
            </a:r>
            <a:r>
              <a:rPr lang="id-ID" dirty="0"/>
              <a:t>suami dan bapak dalam keluarga jatim sangat </a:t>
            </a:r>
            <a:r>
              <a:rPr lang="id-ID" dirty="0" smtClean="0"/>
              <a:t>dominan</a:t>
            </a:r>
            <a:r>
              <a:rPr lang="id-ID" dirty="0"/>
              <a:t>.</a:t>
            </a:r>
          </a:p>
          <a:p>
            <a:pPr>
              <a:buNone/>
            </a:pPr>
            <a:r>
              <a:rPr lang="id-ID" dirty="0" smtClean="0"/>
              <a:t>• Komitmen </a:t>
            </a:r>
            <a:r>
              <a:rPr lang="id-ID" dirty="0"/>
              <a:t>kuat untuk saling menolong anggota </a:t>
            </a:r>
            <a:r>
              <a:rPr lang="id-ID" dirty="0" smtClean="0"/>
              <a:t>keluarga </a:t>
            </a:r>
            <a:r>
              <a:rPr lang="id-ID" dirty="0"/>
              <a:t>yang membutuhkan.</a:t>
            </a:r>
          </a:p>
          <a:p>
            <a:pPr>
              <a:buNone/>
            </a:pPr>
            <a:r>
              <a:rPr lang="id-ID" dirty="0" smtClean="0"/>
              <a:t>• Pejah </a:t>
            </a:r>
            <a:r>
              <a:rPr lang="id-ID" dirty="0"/>
              <a:t>gesang derek kyai.</a:t>
            </a:r>
          </a:p>
          <a:p>
            <a:endParaRPr lang="id-ID"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BUDAYA KESEHATAN DI JAWA TIMUR</a:t>
            </a:r>
            <a:endParaRPr lang="id-ID" dirty="0"/>
          </a:p>
        </p:txBody>
      </p:sp>
      <p:sp>
        <p:nvSpPr>
          <p:cNvPr id="3" name="Content Placeholder 2"/>
          <p:cNvSpPr>
            <a:spLocks noGrp="1"/>
          </p:cNvSpPr>
          <p:nvPr>
            <p:ph idx="1"/>
          </p:nvPr>
        </p:nvSpPr>
        <p:spPr/>
        <p:txBody>
          <a:bodyPr>
            <a:normAutofit/>
          </a:bodyPr>
          <a:lstStyle/>
          <a:p>
            <a:r>
              <a:rPr lang="id-ID" dirty="0"/>
              <a:t>Gangguan kesehatan ringan </a:t>
            </a:r>
            <a:r>
              <a:rPr lang="id-ID" dirty="0" smtClean="0">
                <a:sym typeface="Wingdings" pitchFamily="2" charset="2"/>
              </a:rPr>
              <a:t> </a:t>
            </a:r>
            <a:r>
              <a:rPr lang="id-ID" dirty="0" smtClean="0"/>
              <a:t>istirahat</a:t>
            </a:r>
            <a:r>
              <a:rPr lang="id-ID" dirty="0"/>
              <a:t>, </a:t>
            </a:r>
            <a:r>
              <a:rPr lang="id-ID" dirty="0" smtClean="0"/>
              <a:t>minum </a:t>
            </a:r>
            <a:r>
              <a:rPr lang="id-ID" dirty="0"/>
              <a:t>jamu, atau pijat.</a:t>
            </a:r>
          </a:p>
          <a:p>
            <a:pPr>
              <a:buNone/>
            </a:pPr>
            <a:r>
              <a:rPr lang="id-ID" dirty="0" smtClean="0"/>
              <a:t>• Gangguan </a:t>
            </a:r>
            <a:r>
              <a:rPr lang="id-ID" dirty="0"/>
              <a:t>kesehatan berat </a:t>
            </a:r>
            <a:r>
              <a:rPr lang="id-ID" dirty="0" smtClean="0">
                <a:sym typeface="Wingdings" pitchFamily="2" charset="2"/>
              </a:rPr>
              <a:t> </a:t>
            </a:r>
            <a:r>
              <a:rPr lang="id-ID" dirty="0" smtClean="0"/>
              <a:t>ke </a:t>
            </a:r>
            <a:r>
              <a:rPr lang="id-ID" dirty="0"/>
              <a:t>dukun </a:t>
            </a:r>
            <a:r>
              <a:rPr lang="id-ID" dirty="0" smtClean="0"/>
              <a:t>atau kyai</a:t>
            </a:r>
            <a:r>
              <a:rPr lang="id-ID" dirty="0"/>
              <a:t>.</a:t>
            </a:r>
          </a:p>
          <a:p>
            <a:endParaRPr lang="id-ID"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MPLIKASI KEPERAWATAN</a:t>
            </a:r>
            <a:endParaRPr lang="id-ID" dirty="0"/>
          </a:p>
        </p:txBody>
      </p:sp>
      <p:sp>
        <p:nvSpPr>
          <p:cNvPr id="3" name="Content Placeholder 2"/>
          <p:cNvSpPr>
            <a:spLocks noGrp="1"/>
          </p:cNvSpPr>
          <p:nvPr>
            <p:ph idx="1"/>
          </p:nvPr>
        </p:nvSpPr>
        <p:spPr/>
        <p:txBody>
          <a:bodyPr/>
          <a:lstStyle/>
          <a:p>
            <a:r>
              <a:rPr lang="id-ID" dirty="0"/>
              <a:t>Dalam melakukan asuhan keperawatan </a:t>
            </a:r>
            <a:r>
              <a:rPr lang="id-ID" dirty="0" smtClean="0"/>
              <a:t>pada keluarga </a:t>
            </a:r>
            <a:r>
              <a:rPr lang="id-ID" dirty="0"/>
              <a:t>Jatim, perawat </a:t>
            </a:r>
            <a:r>
              <a:rPr lang="id-ID" dirty="0" smtClean="0"/>
              <a:t>seharusnya melibatkan </a:t>
            </a:r>
            <a:r>
              <a:rPr lang="id-ID" dirty="0"/>
              <a:t>keluarga inti (terutama bapak) </a:t>
            </a:r>
            <a:r>
              <a:rPr lang="id-ID" dirty="0" smtClean="0"/>
              <a:t>dan </a:t>
            </a:r>
            <a:r>
              <a:rPr lang="id-ID" dirty="0"/>
              <a:t>keluarga besar, termasuk kyai sebagai </a:t>
            </a:r>
            <a:r>
              <a:rPr lang="id-ID" dirty="0" smtClean="0"/>
              <a:t>pembimbing </a:t>
            </a:r>
            <a:r>
              <a:rPr lang="id-ID" dirty="0"/>
              <a:t>spiritual mereka</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642918"/>
            <a:ext cx="8229600" cy="5483245"/>
          </a:xfrm>
        </p:spPr>
        <p:txBody>
          <a:bodyPr>
            <a:noAutofit/>
          </a:bodyPr>
          <a:lstStyle/>
          <a:p>
            <a:pPr>
              <a:buNone/>
            </a:pPr>
            <a:r>
              <a:rPr lang="id-ID" sz="2200" dirty="0" smtClean="0"/>
              <a:t>Cultural shock akan dialami oleh klien pada suatu kondisi dimana perawat tidak mampu beradaptasi dengan perbedaan nilai budaya dan kepercayaan. Hal ini dapat menyebabkan munculnya rasa ketidak nyamanan, ketidakberdayaan dan beberapa mengalami disorientasi.</a:t>
            </a:r>
          </a:p>
          <a:p>
            <a:pPr>
              <a:buNone/>
            </a:pPr>
            <a:r>
              <a:rPr lang="id-ID" sz="2200" dirty="0" smtClean="0"/>
              <a:t> Salah satu contoh yang sering ditemukan adalah ketika klien sedang mengalami nyeri. Pada beberapa daerah atau negara diperbolehkan seseorang untuk mengungkapkan rasa nyerinya dengan berteriak atau menangis. Tetapi karena perawat memiliki kebiasaan bila merasa nyeri hanya dengan meringis pelan, bila berteriak atau menangis akan dianggap tidak sopan, maka ketika ia mendapati klien tersebut menangis atau berteriak, maka perawat akan memintanya untuk bersuara pelan-pelan, atau memintanya berdoa atau malahmemarahi pasien karena dianggap telah mengganggu pasien lainnya. Kebutaan budaya yang dialami oleh perawat ini akan berakibat pada penurunan kualitas pelayanan keperawatan yang diberikan.</a:t>
            </a:r>
            <a:endParaRPr lang="id-ID" sz="22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KELUARGA MINANGKABAU</a:t>
            </a:r>
            <a:endParaRPr lang="id-ID" dirty="0"/>
          </a:p>
        </p:txBody>
      </p:sp>
      <p:sp>
        <p:nvSpPr>
          <p:cNvPr id="3" name="Content Placeholder 2"/>
          <p:cNvSpPr>
            <a:spLocks noGrp="1"/>
          </p:cNvSpPr>
          <p:nvPr>
            <p:ph idx="1"/>
          </p:nvPr>
        </p:nvSpPr>
        <p:spPr/>
        <p:txBody>
          <a:bodyPr>
            <a:normAutofit/>
          </a:bodyPr>
          <a:lstStyle/>
          <a:p>
            <a:pPr>
              <a:buNone/>
            </a:pPr>
            <a:r>
              <a:rPr lang="id-ID" dirty="0" smtClean="0"/>
              <a:t>Nilai -nilai </a:t>
            </a:r>
            <a:r>
              <a:rPr lang="id-ID" dirty="0"/>
              <a:t>keluarga Minangkabau :</a:t>
            </a:r>
          </a:p>
          <a:p>
            <a:pPr>
              <a:buNone/>
            </a:pPr>
            <a:r>
              <a:rPr lang="id-ID" dirty="0" smtClean="0"/>
              <a:t>• Ibu </a:t>
            </a:r>
            <a:r>
              <a:rPr lang="id-ID" dirty="0"/>
              <a:t>memegang peran sentral dalam pendidikan, </a:t>
            </a:r>
            <a:r>
              <a:rPr lang="id-ID" dirty="0" smtClean="0"/>
              <a:t>pengamanan </a:t>
            </a:r>
            <a:r>
              <a:rPr lang="id-ID" dirty="0"/>
              <a:t>kekayaan dan kesejahteraan </a:t>
            </a:r>
            <a:r>
              <a:rPr lang="id-ID" dirty="0" smtClean="0"/>
              <a:t>keluarga (</a:t>
            </a:r>
            <a:r>
              <a:rPr lang="id-ID" dirty="0"/>
              <a:t>termasuk kesehatan).</a:t>
            </a:r>
          </a:p>
          <a:p>
            <a:pPr>
              <a:buNone/>
            </a:pPr>
            <a:r>
              <a:rPr lang="id-ID" dirty="0" smtClean="0"/>
              <a:t>• Sejak </a:t>
            </a:r>
            <a:r>
              <a:rPr lang="id-ID" dirty="0"/>
              <a:t>kecil anak dididik untuk tinggal </a:t>
            </a:r>
            <a:r>
              <a:rPr lang="id-ID" dirty="0" smtClean="0"/>
              <a:t>terpisah </a:t>
            </a:r>
            <a:endParaRPr lang="id-ID" dirty="0"/>
          </a:p>
          <a:p>
            <a:pPr>
              <a:buNone/>
            </a:pPr>
            <a:r>
              <a:rPr lang="id-ID" dirty="0" smtClean="0"/>
              <a:t>    dari keluarganya perantau</a:t>
            </a:r>
            <a:r>
              <a:rPr lang="id-ID" dirty="0"/>
              <a:t>.</a:t>
            </a:r>
          </a:p>
          <a:p>
            <a:pPr>
              <a:buNone/>
            </a:pPr>
            <a:r>
              <a:rPr lang="id-ID" dirty="0" smtClean="0"/>
              <a:t>• Adat </a:t>
            </a:r>
            <a:r>
              <a:rPr lang="id-ID" dirty="0"/>
              <a:t>basandi syara’, syara’ basandi kitabullah.</a:t>
            </a:r>
          </a:p>
          <a:p>
            <a:endParaRPr lang="id-ID"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BUDAYA KESEHATAN DI MINANGKABAU</a:t>
            </a:r>
            <a:endParaRPr lang="id-ID" dirty="0"/>
          </a:p>
        </p:txBody>
      </p:sp>
      <p:sp>
        <p:nvSpPr>
          <p:cNvPr id="3" name="Content Placeholder 2"/>
          <p:cNvSpPr>
            <a:spLocks noGrp="1"/>
          </p:cNvSpPr>
          <p:nvPr>
            <p:ph idx="1"/>
          </p:nvPr>
        </p:nvSpPr>
        <p:spPr/>
        <p:txBody>
          <a:bodyPr/>
          <a:lstStyle/>
          <a:p>
            <a:r>
              <a:rPr lang="id-ID" dirty="0"/>
              <a:t>Dipengaruhi oleh agama islam.</a:t>
            </a:r>
          </a:p>
          <a:p>
            <a:r>
              <a:rPr lang="id-ID" dirty="0" smtClean="0"/>
              <a:t>Gangguan kesehatan </a:t>
            </a:r>
            <a:r>
              <a:rPr lang="id-ID" dirty="0" smtClean="0">
                <a:sym typeface="Wingdings" pitchFamily="2" charset="2"/>
              </a:rPr>
              <a:t> </a:t>
            </a:r>
            <a:r>
              <a:rPr lang="id-ID" dirty="0" smtClean="0"/>
              <a:t>dukun </a:t>
            </a:r>
            <a:r>
              <a:rPr lang="id-ID" dirty="0"/>
              <a:t>islam.</a:t>
            </a:r>
          </a:p>
          <a:p>
            <a:endParaRPr lang="id-ID"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IMPLIKASI KEPERAWATAN</a:t>
            </a:r>
            <a:endParaRPr lang="id-ID" dirty="0"/>
          </a:p>
        </p:txBody>
      </p:sp>
      <p:sp>
        <p:nvSpPr>
          <p:cNvPr id="3" name="Content Placeholder 2"/>
          <p:cNvSpPr>
            <a:spLocks noGrp="1"/>
          </p:cNvSpPr>
          <p:nvPr>
            <p:ph idx="1"/>
          </p:nvPr>
        </p:nvSpPr>
        <p:spPr/>
        <p:txBody>
          <a:bodyPr/>
          <a:lstStyle/>
          <a:p>
            <a:r>
              <a:rPr lang="id-ID" dirty="0"/>
              <a:t>Dalam melakukan asuhan keperawatan </a:t>
            </a:r>
            <a:r>
              <a:rPr lang="id-ID" dirty="0" smtClean="0"/>
              <a:t>pada keluarga </a:t>
            </a:r>
            <a:r>
              <a:rPr lang="id-ID" dirty="0"/>
              <a:t>Minangkabau, perawat </a:t>
            </a:r>
            <a:r>
              <a:rPr lang="id-ID" dirty="0" smtClean="0"/>
              <a:t>seharusnyamelibatkan </a:t>
            </a:r>
            <a:r>
              <a:rPr lang="id-ID" dirty="0"/>
              <a:t>keluarga inti (terutama dari pihak </a:t>
            </a:r>
            <a:r>
              <a:rPr lang="id-ID" dirty="0" smtClean="0"/>
              <a:t>ibu</a:t>
            </a:r>
            <a:r>
              <a:rPr lang="id-ID" dirty="0"/>
              <a:t>) dan keluarga besar, serta disesuaikan </a:t>
            </a:r>
            <a:r>
              <a:rPr lang="id-ID" dirty="0" smtClean="0"/>
              <a:t>dengan </a:t>
            </a:r>
            <a:r>
              <a:rPr lang="id-ID" dirty="0"/>
              <a:t>ajaran agama islam</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Pengertian</a:t>
            </a:r>
            <a:endParaRPr lang="id-ID" b="1" dirty="0"/>
          </a:p>
        </p:txBody>
      </p:sp>
      <p:sp>
        <p:nvSpPr>
          <p:cNvPr id="3" name="Content Placeholder 2"/>
          <p:cNvSpPr>
            <a:spLocks noGrp="1"/>
          </p:cNvSpPr>
          <p:nvPr>
            <p:ph idx="1"/>
          </p:nvPr>
        </p:nvSpPr>
        <p:spPr/>
        <p:txBody>
          <a:bodyPr/>
          <a:lstStyle/>
          <a:p>
            <a:r>
              <a:rPr lang="id-ID" b="1" dirty="0" smtClean="0"/>
              <a:t>Transcultural Nursing</a:t>
            </a:r>
            <a:r>
              <a:rPr lang="id-ID" dirty="0" smtClean="0"/>
              <a:t> adalah suatu area/wilayah keilmuwan budaya pada proses belajar dan praktek keperawatan yang fokus memandang perbedaan dan kesamaan diantara budaya dengan menghargai asuhan, sehat dan sakit didasarkan pada nilai budaya manusia, kepercayaan dan tindakan, dan ilmu ini digunakan untuk memberikan asuhan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857232"/>
            <a:ext cx="8229600" cy="5268931"/>
          </a:xfrm>
        </p:spPr>
        <p:txBody>
          <a:bodyPr>
            <a:normAutofit fontScale="77500" lnSpcReduction="20000"/>
          </a:bodyPr>
          <a:lstStyle/>
          <a:p>
            <a:r>
              <a:rPr lang="id-ID" dirty="0" smtClean="0"/>
              <a:t>Asumsi mendasar dari teori adalah perilaku Caring. </a:t>
            </a:r>
          </a:p>
          <a:p>
            <a:pPr>
              <a:buNone/>
            </a:pPr>
            <a:r>
              <a:rPr lang="id-ID" b="1" dirty="0"/>
              <a:t> </a:t>
            </a:r>
            <a:r>
              <a:rPr lang="id-ID" b="1" dirty="0" smtClean="0"/>
              <a:t>    Caring </a:t>
            </a:r>
            <a:r>
              <a:rPr lang="id-ID" dirty="0" smtClean="0"/>
              <a:t>adalah esensi dari keperawatan, membedakan, mendominasi serta mempersatukan tindakan keperawatan.</a:t>
            </a:r>
          </a:p>
          <a:p>
            <a:pPr>
              <a:buNone/>
            </a:pPr>
            <a:r>
              <a:rPr lang="id-ID" dirty="0"/>
              <a:t> </a:t>
            </a:r>
            <a:r>
              <a:rPr lang="id-ID" dirty="0" smtClean="0"/>
              <a:t>    </a:t>
            </a:r>
            <a:r>
              <a:rPr lang="id-ID" b="1" dirty="0" smtClean="0"/>
              <a:t>Tindakan Caring </a:t>
            </a:r>
            <a:r>
              <a:rPr lang="id-ID" dirty="0" smtClean="0"/>
              <a:t>dikatakan sebagai tindakan yang dilakukan dalam memberikan dukungan kepada individu secara utuh. </a:t>
            </a:r>
            <a:r>
              <a:rPr lang="id-ID" b="1" dirty="0" smtClean="0"/>
              <a:t>Perilaku Caring </a:t>
            </a:r>
            <a:r>
              <a:rPr lang="id-ID" dirty="0" smtClean="0"/>
              <a:t>semestinya diberikan kepada manusia sejak lahir, dalam perkembangan dan pertumbuhan, masa pertahanan sampai dikala manusia itu meninggal.</a:t>
            </a:r>
          </a:p>
          <a:p>
            <a:pPr>
              <a:buNone/>
            </a:pPr>
            <a:r>
              <a:rPr lang="id-ID" dirty="0"/>
              <a:t> </a:t>
            </a:r>
            <a:r>
              <a:rPr lang="id-ID" dirty="0" smtClean="0"/>
              <a:t>    </a:t>
            </a:r>
            <a:r>
              <a:rPr lang="id-ID" b="1" dirty="0" smtClean="0"/>
              <a:t>Human caring </a:t>
            </a:r>
            <a:r>
              <a:rPr lang="id-ID" dirty="0" smtClean="0"/>
              <a:t>secara umum dikatakan sebagai segala sesuatu yang berkaitan dengan dukungan dan bimbingan pada manusia yang utuh.</a:t>
            </a:r>
          </a:p>
          <a:p>
            <a:pPr>
              <a:buNone/>
            </a:pPr>
            <a:r>
              <a:rPr lang="id-ID" b="1" dirty="0"/>
              <a:t> </a:t>
            </a:r>
            <a:r>
              <a:rPr lang="id-ID" b="1" dirty="0" smtClean="0"/>
              <a:t>    Human caring </a:t>
            </a:r>
            <a:r>
              <a:rPr lang="id-ID" dirty="0" smtClean="0"/>
              <a:t>merupakan fenomena yang universal dimana ekspresi, struktur dan polanya bervariasi diantara kultur satu tempat dengan tempat lainnya.</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id-ID" b="1" dirty="0" smtClean="0"/>
              <a:t>Konsep dalam Transcultural Nursing</a:t>
            </a:r>
            <a:endParaRPr lang="id-ID" dirty="0"/>
          </a:p>
        </p:txBody>
      </p:sp>
      <p:sp>
        <p:nvSpPr>
          <p:cNvPr id="3" name="Content Placeholder 2"/>
          <p:cNvSpPr>
            <a:spLocks noGrp="1"/>
          </p:cNvSpPr>
          <p:nvPr>
            <p:ph idx="1"/>
          </p:nvPr>
        </p:nvSpPr>
        <p:spPr>
          <a:xfrm>
            <a:off x="457200" y="1357298"/>
            <a:ext cx="8229600" cy="4768865"/>
          </a:xfrm>
        </p:spPr>
        <p:txBody>
          <a:bodyPr>
            <a:noAutofit/>
          </a:bodyPr>
          <a:lstStyle/>
          <a:p>
            <a:pPr marL="514350" indent="-514350">
              <a:buAutoNum type="arabicPeriod"/>
            </a:pPr>
            <a:r>
              <a:rPr lang="id-ID" sz="2200" b="1" dirty="0" smtClean="0"/>
              <a:t>Budaya</a:t>
            </a:r>
            <a:r>
              <a:rPr lang="id-ID" sz="2200" dirty="0" smtClean="0"/>
              <a:t> adalah norma atau aturan tindakan dari anggota kelompok yang dipelajari, dan dibagi serta memberi petunjuk dalam berfikir, bertindak dan mengambil keputusan.</a:t>
            </a:r>
          </a:p>
          <a:p>
            <a:pPr>
              <a:buNone/>
            </a:pPr>
            <a:r>
              <a:rPr lang="id-ID" sz="2200" dirty="0" smtClean="0"/>
              <a:t>2.   </a:t>
            </a:r>
            <a:r>
              <a:rPr lang="id-ID" sz="2200" b="1" dirty="0" smtClean="0"/>
              <a:t>Nilai budaya </a:t>
            </a:r>
            <a:r>
              <a:rPr lang="id-ID" sz="2200" dirty="0" smtClean="0"/>
              <a:t>adalah keinginan individu atau tindakan yang lebih diinginkan atau sesuatu tindakan yang dipertahankan pada suatu waktu tertentu dan melandasi tindakan dan keputusan.</a:t>
            </a:r>
          </a:p>
          <a:p>
            <a:pPr marL="269875" indent="-269875">
              <a:buNone/>
              <a:tabLst>
                <a:tab pos="449263" algn="l"/>
              </a:tabLst>
            </a:pPr>
            <a:r>
              <a:rPr lang="id-ID" sz="2200" dirty="0" smtClean="0"/>
              <a:t>3.  </a:t>
            </a:r>
            <a:r>
              <a:rPr lang="id-ID" sz="2200" b="1" dirty="0" smtClean="0"/>
              <a:t>Perbedaan budaya </a:t>
            </a:r>
            <a:r>
              <a:rPr lang="id-ID" sz="2200" dirty="0" smtClean="0"/>
              <a:t>dalam asuhan keperawatan merupakan bentuk yang optimal daei pemberian asuhan keperawatan, mengacu pada kemungkinan variasi pendekatan keperawatan yang dibutuhkan untuk memberikan asuhan budaya yang menghargai nilai budaya individu, kepercayaan dan tindakan termasuk kepekaan terhadap lingkungan dari individu yang datang dan individu yang mungkin kembali lagi (Leininger, 1985).</a:t>
            </a:r>
          </a:p>
          <a:p>
            <a:endParaRPr lang="id-ID"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Autofit/>
          </a:bodyPr>
          <a:lstStyle/>
          <a:p>
            <a:pPr marL="514350" indent="-514350">
              <a:buAutoNum type="arabicPeriod" startAt="4"/>
            </a:pPr>
            <a:r>
              <a:rPr lang="id-ID" sz="2000" b="1" dirty="0" smtClean="0"/>
              <a:t>Etnosentris </a:t>
            </a:r>
            <a:r>
              <a:rPr lang="id-ID" sz="2000" dirty="0" smtClean="0"/>
              <a:t>adalah persepsi yang dimiliki oleh individu yang menganggap</a:t>
            </a:r>
            <a:br>
              <a:rPr lang="id-ID" sz="2000" dirty="0" smtClean="0"/>
            </a:br>
            <a:r>
              <a:rPr lang="id-ID" sz="2000" dirty="0" smtClean="0"/>
              <a:t>bahwa budayanya adalah yang terbaik diantara budaya-budaya yang dimiliki oleh orang lain.</a:t>
            </a:r>
          </a:p>
          <a:p>
            <a:pPr marL="514350" indent="-514350">
              <a:buAutoNum type="arabicPeriod" startAt="4"/>
            </a:pPr>
            <a:endParaRPr lang="id-ID" sz="2000" dirty="0" smtClean="0"/>
          </a:p>
          <a:p>
            <a:pPr marL="514350" indent="-514350">
              <a:buAutoNum type="arabicPeriod" startAt="5"/>
            </a:pPr>
            <a:r>
              <a:rPr lang="id-ID" sz="2000" b="1" dirty="0" smtClean="0"/>
              <a:t>Etnis </a:t>
            </a:r>
            <a:r>
              <a:rPr lang="id-ID" sz="2000" dirty="0" smtClean="0"/>
              <a:t>berkaitan dengan manusia dari ras tertentu atau kelompok budaya yang digolongkan menurut ciri-ciri dan kebiasaan yang lazim.</a:t>
            </a:r>
          </a:p>
          <a:p>
            <a:pPr marL="514350" indent="-514350">
              <a:buAutoNum type="arabicPeriod" startAt="5"/>
            </a:pPr>
            <a:endParaRPr lang="id-ID" sz="2000" dirty="0" smtClean="0"/>
          </a:p>
          <a:p>
            <a:pPr marL="514350" indent="-514350">
              <a:buAutoNum type="arabicPeriod" startAt="6"/>
            </a:pPr>
            <a:r>
              <a:rPr lang="id-ID" sz="2000" b="1" dirty="0" smtClean="0"/>
              <a:t>Ras</a:t>
            </a:r>
            <a:r>
              <a:rPr lang="id-ID" sz="2000" dirty="0" smtClean="0"/>
              <a:t> adalah perbedaan macam-macam manusia didasarkan pada</a:t>
            </a:r>
            <a:br>
              <a:rPr lang="id-ID" sz="2000" dirty="0" smtClean="0"/>
            </a:br>
            <a:r>
              <a:rPr lang="id-ID" sz="2000" dirty="0" smtClean="0"/>
              <a:t>mendiskreditkan asal muasal manusia</a:t>
            </a:r>
          </a:p>
          <a:p>
            <a:pPr marL="514350" indent="-514350">
              <a:buAutoNum type="arabicPeriod" startAt="6"/>
            </a:pPr>
            <a:endParaRPr lang="id-ID" sz="2000" dirty="0" smtClean="0"/>
          </a:p>
          <a:p>
            <a:pPr>
              <a:buNone/>
            </a:pPr>
            <a:r>
              <a:rPr lang="id-ID" sz="2000" dirty="0" smtClean="0"/>
              <a:t>7. </a:t>
            </a:r>
            <a:r>
              <a:rPr lang="id-ID" sz="2000" b="1" dirty="0" smtClean="0"/>
              <a:t>Etnografi </a:t>
            </a:r>
            <a:r>
              <a:rPr lang="id-ID" sz="2000" dirty="0" smtClean="0"/>
              <a:t>adalah ilmu yang mempelajari budaya. Pendekatan metodologi</a:t>
            </a:r>
            <a:br>
              <a:rPr lang="id-ID" sz="2000" dirty="0" smtClean="0"/>
            </a:br>
            <a:r>
              <a:rPr lang="id-ID" sz="2000" dirty="0" smtClean="0"/>
              <a:t>pada penelitian etnografi memungkinkan perawat untuk mengembangkan</a:t>
            </a:r>
            <a:br>
              <a:rPr lang="id-ID" sz="2000" dirty="0" smtClean="0"/>
            </a:br>
            <a:r>
              <a:rPr lang="id-ID" sz="2000" dirty="0" smtClean="0"/>
              <a:t>kesadaran yang tinggi pada perbedaan budaya setiap individu, menjelaskan dasar observasi untuk mempelajari lingkungan dan orang-orang, dan saling memberikan timbal balik diantara keduanya</a:t>
            </a:r>
          </a:p>
          <a:p>
            <a:pPr>
              <a:buNone/>
            </a:pPr>
            <a:endParaRPr lang="id-ID"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2100</Words>
  <Application>Microsoft Office PowerPoint</Application>
  <PresentationFormat>On-screen Show (4:3)</PresentationFormat>
  <Paragraphs>197</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Pertemuan 1 Transcultural Nursing Introduction</vt:lpstr>
      <vt:lpstr>PENDAHULUAN</vt:lpstr>
      <vt:lpstr>Slide 3</vt:lpstr>
      <vt:lpstr>Slide 4</vt:lpstr>
      <vt:lpstr>Slide 5</vt:lpstr>
      <vt:lpstr>Pengertian</vt:lpstr>
      <vt:lpstr>Slide 7</vt:lpstr>
      <vt:lpstr>Konsep dalam Transcultural Nursing</vt:lpstr>
      <vt:lpstr>Slide 9</vt:lpstr>
      <vt:lpstr>Slide 10</vt:lpstr>
      <vt:lpstr>Slide 11</vt:lpstr>
      <vt:lpstr>Paradigma Transcultural Nursing</vt:lpstr>
      <vt:lpstr>1. Manusia </vt:lpstr>
      <vt:lpstr>2. Sehat</vt:lpstr>
      <vt:lpstr>3. Lingkungan</vt:lpstr>
      <vt:lpstr>4. Keperawatan</vt:lpstr>
      <vt:lpstr>Slide 17</vt:lpstr>
      <vt:lpstr>Slide 18</vt:lpstr>
      <vt:lpstr>Proses keperawatan  Transcultural Nursing</vt:lpstr>
      <vt:lpstr>1. Pengkajian</vt:lpstr>
      <vt:lpstr>Slide 21</vt:lpstr>
      <vt:lpstr>Slide 22</vt:lpstr>
      <vt:lpstr>Slide 23</vt:lpstr>
      <vt:lpstr>Slide 24</vt:lpstr>
      <vt:lpstr>2. Diagnosa keperawatan</vt:lpstr>
      <vt:lpstr>3. Perencanaan dan Pelaksanaan</vt:lpstr>
      <vt:lpstr>Slide 27</vt:lpstr>
      <vt:lpstr>Slide 28</vt:lpstr>
      <vt:lpstr>Evaluasi</vt:lpstr>
      <vt:lpstr>PROSES KEPERAWATAN TRANSKULTURAL</vt:lpstr>
      <vt:lpstr>FAKTOR TEKNOLOGI</vt:lpstr>
      <vt:lpstr>FAKTOR AGAMA DAN FILOSOFI</vt:lpstr>
      <vt:lpstr>KESIMPULAN</vt:lpstr>
      <vt:lpstr>Slide 34</vt:lpstr>
      <vt:lpstr> REFERENSI </vt:lpstr>
      <vt:lpstr>Slide 36</vt:lpstr>
      <vt:lpstr>FAKTOR KEKELUARGAAN DAN SOSIAL</vt:lpstr>
      <vt:lpstr>FAKTOR NILAI BUDAYA DAN GAYA HIDUP</vt:lpstr>
      <vt:lpstr>FAKTOR KEBIJAKAN DAN LEGAL</vt:lpstr>
      <vt:lpstr>FAKTOR EKONOMI</vt:lpstr>
      <vt:lpstr>FAKTOR PENDIDIKAN</vt:lpstr>
      <vt:lpstr>PROSES KEPERAWATAN TRANSKULTURAL</vt:lpstr>
      <vt:lpstr>PROSES KEPERAWATAN TRANSKULTURAL</vt:lpstr>
      <vt:lpstr>Pendekatan</vt:lpstr>
      <vt:lpstr>Penerapan</vt:lpstr>
      <vt:lpstr>Slide 46</vt:lpstr>
      <vt:lpstr>KELUARGA DI JAWA TIMUR</vt:lpstr>
      <vt:lpstr>BUDAYA KESEHATAN DI JAWA TIMUR</vt:lpstr>
      <vt:lpstr>MPLIKASI KEPERAWATAN</vt:lpstr>
      <vt:lpstr>KELUARGA MINANGKABAU</vt:lpstr>
      <vt:lpstr>BUDAYA KESEHATAN DI MINANGKABAU</vt:lpstr>
      <vt:lpstr>IMPLIKASI KEPERAWATAN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Transcultural Nursing</dc:title>
  <dc:creator>Yayah Karyanah</dc:creator>
  <cp:lastModifiedBy>Yayah Karyanah</cp:lastModifiedBy>
  <cp:revision>52</cp:revision>
  <dcterms:created xsi:type="dcterms:W3CDTF">2017-02-28T01:11:35Z</dcterms:created>
  <dcterms:modified xsi:type="dcterms:W3CDTF">2017-02-28T11:01:49Z</dcterms:modified>
</cp:coreProperties>
</file>